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0.tif" ContentType="image/tiff"/>
  <Override PartName="/ppt/media/image7.tif" ContentType="image/tiff"/>
  <Override PartName="/ppt/media/image2.png" ContentType="image/png"/>
  <Override PartName="/ppt/media/image1.png" ContentType="image/png"/>
  <Override PartName="/ppt/media/image8.tif" ContentType="image/tiff"/>
  <Override PartName="/ppt/media/image3.png" ContentType="image/png"/>
  <Override PartName="/ppt/media/image9.tif" ContentType="image/tiff"/>
  <Override PartName="/ppt/media/image4.png" ContentType="image/png"/>
  <Override PartName="/ppt/media/image5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47084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787176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106992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47084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787176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069920" y="484560"/>
            <a:ext cx="10058040" cy="7458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47084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7871760" y="212148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106992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47084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7871760" y="4237200"/>
            <a:ext cx="323856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1069920" y="484560"/>
            <a:ext cx="10058040" cy="7458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11401560" y="6229800"/>
            <a:ext cx="456840" cy="456840"/>
            <a:chOff x="11401560" y="6229800"/>
            <a:chExt cx="456840" cy="456840"/>
          </a:xfrm>
        </p:grpSpPr>
        <p:sp>
          <p:nvSpPr>
            <p:cNvPr id="1" name="CustomShape 2"/>
            <p:cNvSpPr/>
            <p:nvPr/>
          </p:nvSpPr>
          <p:spPr>
            <a:xfrm>
              <a:off x="11401560" y="6229800"/>
              <a:ext cx="456840" cy="456840"/>
            </a:xfrm>
            <a:prstGeom prst="ellipse">
              <a:avLst/>
            </a:prstGeom>
            <a:blipFill rotWithShape="0">
              <a:blip r:embed="rId2"/>
              <a:tile/>
            </a:blipFill>
            <a:ln w="255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1431080" y="6258960"/>
              <a:ext cx="398520" cy="398520"/>
            </a:xfrm>
            <a:prstGeom prst="ellipse">
              <a:avLst/>
            </a:prstGeom>
            <a:noFill/>
            <a:ln w="126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" name="CustomShape 4"/>
          <p:cNvSpPr/>
          <p:nvPr/>
        </p:nvSpPr>
        <p:spPr>
          <a:xfrm>
            <a:off x="920880" y="1347120"/>
            <a:ext cx="10222560" cy="80280"/>
          </a:xfrm>
          <a:prstGeom prst="rect">
            <a:avLst/>
          </a:prstGeom>
          <a:blipFill rotWithShape="0">
            <a:blip r:embed="rId3">
              <a:alphaModFix amt="85000"/>
            </a:blip>
            <a:tile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920880" y="4299840"/>
            <a:ext cx="10222560" cy="80280"/>
          </a:xfrm>
          <a:prstGeom prst="rect">
            <a:avLst/>
          </a:prstGeom>
          <a:blipFill rotWithShape="0">
            <a:blip r:embed="rId4">
              <a:alphaModFix amt="85000"/>
            </a:blip>
            <a:tile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0880" y="1484640"/>
            <a:ext cx="10222560" cy="2742840"/>
          </a:xfrm>
          <a:prstGeom prst="rect">
            <a:avLst/>
          </a:prstGeom>
          <a:blipFill rotWithShape="0">
            <a:blip r:embed="rId5">
              <a:alphaModFix amt="85000"/>
            </a:blip>
            <a:tile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" name="Group 7"/>
          <p:cNvGrpSpPr/>
          <p:nvPr/>
        </p:nvGrpSpPr>
        <p:grpSpPr>
          <a:xfrm>
            <a:off x="9649080" y="4069080"/>
            <a:ext cx="1080720" cy="1080720"/>
            <a:chOff x="9649080" y="4069080"/>
            <a:chExt cx="1080720" cy="1080720"/>
          </a:xfrm>
        </p:grpSpPr>
        <p:sp>
          <p:nvSpPr>
            <p:cNvPr id="7" name="CustomShape 8"/>
            <p:cNvSpPr/>
            <p:nvPr/>
          </p:nvSpPr>
          <p:spPr>
            <a:xfrm>
              <a:off x="9649080" y="4069080"/>
              <a:ext cx="1080720" cy="1080720"/>
            </a:xfrm>
            <a:prstGeom prst="ellipse">
              <a:avLst/>
            </a:prstGeom>
            <a:blipFill rotWithShape="0">
              <a:blip r:embed="rId6"/>
              <a:tile/>
            </a:blipFill>
            <a:ln w="255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9757440" y="4177080"/>
              <a:ext cx="864360" cy="864360"/>
            </a:xfrm>
            <a:prstGeom prst="ellipse">
              <a:avLst/>
            </a:prstGeom>
            <a:noFill/>
            <a:ln w="2556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" name="PlaceHolder 10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</p:spPr>
        <p:txBody>
          <a:bodyPr anchor="ctr"/>
          <a:p>
            <a:pPr>
              <a:lnSpc>
                <a:spcPct val="80000"/>
              </a:lnSpc>
            </a:pPr>
            <a:r>
              <a:rPr b="0" lang="pt-BR" sz="9600" spc="-1" strike="noStrike" cap="all">
                <a:solidFill>
                  <a:srgbClr val="000000"/>
                </a:solidFill>
                <a:latin typeface="Rockwell Condensed"/>
              </a:rPr>
              <a:t>Clique para </a:t>
            </a:r>
            <a:r>
              <a:rPr b="0" lang="pt-BR" sz="9600" spc="-1" strike="noStrike" cap="all">
                <a:solidFill>
                  <a:srgbClr val="000000"/>
                </a:solidFill>
                <a:latin typeface="Rockwell Condensed"/>
              </a:rPr>
              <a:t>editar estilo </a:t>
            </a:r>
            <a:r>
              <a:rPr b="0" lang="pt-BR" sz="9600" spc="-1" strike="noStrike" cap="all">
                <a:solidFill>
                  <a:srgbClr val="000000"/>
                </a:solidFill>
                <a:latin typeface="Rockwell Condensed"/>
              </a:rPr>
              <a:t>do título </a:t>
            </a:r>
            <a:r>
              <a:rPr b="0" lang="pt-BR" sz="9600" spc="-1" strike="noStrike" cap="all">
                <a:solidFill>
                  <a:srgbClr val="000000"/>
                </a:solidFill>
                <a:latin typeface="Rockwell Condensed"/>
              </a:rPr>
              <a:t>mestre</a:t>
            </a:r>
            <a:endParaRPr b="0" lang="pt-BR" sz="96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35E5600-588B-4874-AFF4-39EF62229897}" type="datetime">
              <a:rPr b="0" lang="en-US" sz="1100" spc="-1" strike="noStrike">
                <a:solidFill>
                  <a:srgbClr val="696464"/>
                </a:solidFill>
                <a:latin typeface="Rockwell"/>
              </a:rPr>
              <a:t>3/12/19</a:t>
            </a:fld>
            <a:endParaRPr b="0" lang="en-US" sz="1100" spc="-1" strike="noStrike"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9592560" y="4289400"/>
            <a:ext cx="1193400" cy="6397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fld id="{C16DADA7-CC94-4B22-ACB6-037FD38AFEF8}" type="slidenum">
              <a:rPr b="1" lang="en-US" sz="2800" spc="-1" strike="noStrike">
                <a:solidFill>
                  <a:srgbClr val="ffffff"/>
                </a:solidFill>
                <a:latin typeface="Rockwell Condensed"/>
              </a:rPr>
              <a:t>&lt;number&gt;</a:t>
            </a:fld>
            <a:endParaRPr b="0" lang="en-US" sz="28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Click to edit the outline text format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Second Outline Level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Third Outline Level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Fourth Outline Level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Fifth Outline Level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Sixth Outline Level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Seventh Outline Level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1"/>
          <p:cNvGrpSpPr/>
          <p:nvPr/>
        </p:nvGrpSpPr>
        <p:grpSpPr>
          <a:xfrm>
            <a:off x="11401560" y="6229800"/>
            <a:ext cx="456840" cy="456840"/>
            <a:chOff x="11401560" y="6229800"/>
            <a:chExt cx="456840" cy="456840"/>
          </a:xfrm>
        </p:grpSpPr>
        <p:sp>
          <p:nvSpPr>
            <p:cNvPr id="51" name="CustomShape 2"/>
            <p:cNvSpPr/>
            <p:nvPr/>
          </p:nvSpPr>
          <p:spPr>
            <a:xfrm>
              <a:off x="11401560" y="6229800"/>
              <a:ext cx="456840" cy="456840"/>
            </a:xfrm>
            <a:prstGeom prst="ellipse">
              <a:avLst/>
            </a:prstGeom>
            <a:blipFill rotWithShape="0">
              <a:blip r:embed="rId2"/>
              <a:tile/>
            </a:blipFill>
            <a:ln w="255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3"/>
            <p:cNvSpPr/>
            <p:nvPr/>
          </p:nvSpPr>
          <p:spPr>
            <a:xfrm>
              <a:off x="11431080" y="6258960"/>
              <a:ext cx="398520" cy="398520"/>
            </a:xfrm>
            <a:prstGeom prst="ellipse">
              <a:avLst/>
            </a:prstGeom>
            <a:noFill/>
            <a:ln w="126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Clique para editar estilo do título mestre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Clique para editar os estilos de texto mestres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Segundo nível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Terceiro nível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3" marL="100584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Quarto nível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4" marL="128016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Quinto nível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DE67889-9105-46AF-9756-9ED12BAA2480}" type="datetime">
              <a:rPr b="0" lang="en-US" sz="1100" spc="-1" strike="noStrike">
                <a:solidFill>
                  <a:srgbClr val="696464"/>
                </a:solidFill>
                <a:latin typeface="Rockwell"/>
              </a:rPr>
              <a:t>3/12/19</a:t>
            </a:fld>
            <a:endParaRPr b="0" lang="en-US" sz="1100" spc="-1" strike="noStrike">
              <a:latin typeface="Times New Roman"/>
            </a:endParaRPr>
          </a:p>
        </p:txBody>
      </p:sp>
      <p:sp>
        <p:nvSpPr>
          <p:cNvPr id="56" name="PlaceHolder 7"/>
          <p:cNvSpPr>
            <a:spLocks noGrp="1"/>
          </p:cNvSpPr>
          <p:nvPr>
            <p:ph type="ftr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7" name="PlaceHolder 8"/>
          <p:cNvSpPr>
            <a:spLocks noGrp="1"/>
          </p:cNvSpPr>
          <p:nvPr>
            <p:ph type="sldNum"/>
          </p:nvPr>
        </p:nvSpPr>
        <p:spPr>
          <a:xfrm>
            <a:off x="11311200" y="6272640"/>
            <a:ext cx="6397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fld id="{7D672AB0-E20D-44E6-9E85-9D5963316EDA}" type="slidenum">
              <a:rPr b="1" lang="en-US" sz="1400" spc="-1" strike="noStrike">
                <a:solidFill>
                  <a:srgbClr val="ffffff"/>
                </a:solidFill>
                <a:latin typeface="Rockwell Condensed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www.w3c.org/" TargetMode="External"/><Relationship Id="rId2" Type="http://schemas.openxmlformats.org/officeDocument/2006/relationships/hyperlink" Target="http://www.w3c.org/" TargetMode="External"/><Relationship Id="rId3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8.tif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9.tif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0.tif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tif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validator.w3.org/" TargetMode="Externa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051560" y="1432080"/>
            <a:ext cx="9966600" cy="3035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0000"/>
              </a:lnSpc>
            </a:pPr>
            <a:r>
              <a:rPr b="0" lang="pt-BR" sz="9600" spc="-1" strike="noStrike" cap="all">
                <a:solidFill>
                  <a:srgbClr val="000000"/>
                </a:solidFill>
                <a:latin typeface="Rockwell Condensed"/>
              </a:rPr>
              <a:t>HTML</a:t>
            </a:r>
            <a:endParaRPr b="0" lang="pt-BR" sz="96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069920" y="4389120"/>
            <a:ext cx="7890840" cy="1069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Rockwell"/>
              </a:rPr>
              <a:t>Professor Luiz José Hoffmann Filho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Rockwell"/>
              </a:rPr>
              <a:t>ljhfilho@gmail.com</a:t>
            </a:r>
            <a:endParaRPr b="0" lang="en-US" sz="2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Seleção de metadados: &lt;metA&gt;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tag &lt;meta&gt; fornece informações sobre o documento que não são mostrados, mas que podem ser utilizados em buscadores;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Exemplo: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&lt;meta name="aula" content="Programação Web"&gt;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&lt;meta name="keywords" content="HTML,CSS,XML,JavaScript"&gt;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&lt;meta name="author" content=”Luiz Hoffmann"&gt;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&lt;meta charset="UTF-8"&gt;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069920" y="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Markup básico: </a:t>
            </a:r>
            <a:br/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&lt;p&gt;...&lt;/p&gt; e &lt;h1&gt;...&lt;/h1&gt;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069920" y="1523880"/>
            <a:ext cx="10058040" cy="5207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Exemplo: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&lt;!DOCTYPE 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&lt;meta charset="utf-8"&gt;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&lt;title&gt;Exemplo de uso dos tags &lt;p&gt; e &lt;h1&gt; &lt;/title&gt;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&lt;!-- Este é um comentário de várias linhas --&gt;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&lt;body&gt;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&lt;h1&gt; Este é um cabeçalho de nível 1 &lt;/h1&gt;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&lt;h2&gt; Este é um cabeçalho de nível 2 &lt;/h2&gt;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&lt;p style="color:green"&gt;Este é um parágrafo em cor verde.&lt;/p&gt; 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&lt;p style="color:blue"&gt;Este é um parágrafo em cor azul.&lt;/p&gt;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&lt;/body&gt;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Imagens: &lt;img ...&gt;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Principais tipos de Imagens usados: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GIF Cores de 8 bits (256 cores), qualidade baixa.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Permite transperência;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JPG/JPEG Cores de 24 bits (16 milhões de cores), qualidade alta. Normalmente gera arquivos menores que o GIF.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PNG versão livre do GIF, que permite transparência e o mesmo número de cores do JPG. Porém, os arquivos são um pouco maiores do que JPEG.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Uso: &lt;img src=...., alt=... /&gt;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http://www.w3schools.com/tags/tag_img.asp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Blocos: &lt;div&gt;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tag &lt;div&gt; é frequentemente utilizado para conter um outro elemento html, como um link, imagem, etc.;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tag &lt;div&gt; não necessita de atributos, mas os atributos style e class são comuns;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Quanto utilizado junto com o CSS, o tag &lt;div&gt; pode ser utilizado com um bloco de estilo.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Estilo: &lt;style&gt; e &lt;class&gt;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Os tag &lt;style&gt; e &lt;class&gt; são utilizados para definir parâmetros de estilo da página html.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Que podem ser locais ou globais.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Links: &lt;a href ...&gt;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tag &lt;a&gt; (anchor ) é usado para acessar outra página(link), ou outra parte da mesma página.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atributo mais comum é o href: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Para referenciar uma página externa: &lt;a href="http://www.w3schools.comVisitW3Schools.com!&lt;/a&gt;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Para referenciar uma parte da própria página: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Criar um ponto de destino: &lt;h2 id="destino Destino"&lt;/h2&gt;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Referência: &lt;a href="http://www.google.com" target="_blank"&lt;/a&gt;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Listas: &lt;ol&gt;, &lt;ul&gt;, &lt;li&gt;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Listas não ordenadas (&lt;ul&gt; ... &lt;li&gt; ... &lt;/ul&gt;)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Listas ordenadas (&lt;ol&gt; ... &lt;li&gt; ...&lt;/ul&gt;)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Listas de denição (&lt;dl&gt; ... &lt;dt&gt; ... &lt;dd&gt; ...&lt;/dl&gt;)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Tabelas: &lt;table&gt;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cabeçalhos: &lt;th&gt; .. &lt;th&gt;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linha: &lt;tr&gt; ... &lt;tr&gt;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elemento: &lt;td&gt; ... &lt;td&gt;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Atributos: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rowspan, colspan (agregar linhas ou colunas)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Entrada de dados: &lt;form&gt;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Para o usuário preencher dados e mandá-los ao servidor, normalmente usa-se o tag &lt;form&gt;;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Este tag permite vários tipos de interação: digitação, seleção em menu, seleção de opções, entre muitos outros.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Dentre os atributos deste tag, destacam-se: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1" lang="pt-BR" sz="1800" spc="-1" strike="noStrike">
                <a:solidFill>
                  <a:srgbClr val="000000"/>
                </a:solidFill>
                <a:latin typeface="Rockwell"/>
              </a:rPr>
              <a:t>action</a:t>
            </a: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 indica a url da aplicação que deve ser chamada quando o usuário clica no botão submit.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1" lang="pt-BR" sz="1800" spc="-1" strike="noStrike">
                <a:solidFill>
                  <a:srgbClr val="000000"/>
                </a:solidFill>
                <a:latin typeface="Rockwell"/>
              </a:rPr>
              <a:t>get</a:t>
            </a: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 os dados de entrada são anexados à url (alguns servidores podem por limites no tamanho da url);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1" lang="pt-BR" sz="1800" spc="-1" strike="noStrike">
                <a:solidFill>
                  <a:srgbClr val="000000"/>
                </a:solidFill>
                <a:latin typeface="Rockwell"/>
              </a:rPr>
              <a:t>post</a:t>
            </a: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 os dados de entrada são enviados no corpo da mensagem.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Exemplo: https://www.w3schools.com/html/html_forms.asp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Get x Post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Ao clicar no botão “submit”, o navegador envia os dados do formulário para o servidor;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 url da aplicação que irá tratar os dados contidos no formulário é indicada pelo atributo </a:t>
            </a:r>
            <a:r>
              <a:rPr b="1" lang="pt-BR" sz="2000" spc="-1" strike="noStrike">
                <a:solidFill>
                  <a:srgbClr val="000000"/>
                </a:solidFill>
                <a:latin typeface="Rockwell"/>
              </a:rPr>
              <a:t>action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protocolo HTTP permite duas formas de enviar os dados, usando o método GET e o método POST.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Para decidir qual método usar, em especial para envio de senhas, leia http://www.w3schools.com/tags/ref_httpmethods.asp.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 implementação de aplicativos indicado na url do atributo action será visto na parte deste curso que lida com os servidores (em especial, servlets e PHP).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Histórico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HTML  SGML (Standard Generalized Markup Language)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XML  SGML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Origem: CERN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Popularização: navegador Mosaic (1993)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Primeira Grande Guerra: IE x Netscape (Versões próprias do HTML);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Padronização: W3C (</a:t>
            </a:r>
            <a:r>
              <a:rPr b="0" lang="pt-BR" sz="1800" spc="-1" strike="noStrike" u="sng">
                <a:solidFill>
                  <a:srgbClr val="cc9900"/>
                </a:solidFill>
                <a:uFillTx/>
                <a:latin typeface="Rockwell"/>
                <a:hlinkClick r:id="rId1"/>
              </a:rPr>
              <a:t>http://</a:t>
            </a:r>
            <a:r>
              <a:rPr b="0" lang="pt-BR" sz="1800" spc="-1" strike="noStrike" u="sng">
                <a:solidFill>
                  <a:srgbClr val="cc9900"/>
                </a:solidFill>
                <a:uFillTx/>
                <a:latin typeface="Rockwell"/>
                <a:hlinkClick r:id="rId2"/>
              </a:rPr>
              <a:t>www.w3c.org/</a:t>
            </a: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 e www.w3schools.com/)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HTML 2.0 1995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HTML 3.2 1997  &lt;- fim da guerra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HTML 4.01 1999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XHTML 1.0 2000  &lt;- HTML 4.01 em XML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XHTML 1.1 2001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 lvl="2" marL="73152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600" spc="-1" strike="noStrike">
                <a:solidFill>
                  <a:srgbClr val="000000"/>
                </a:solidFill>
                <a:latin typeface="Rockwell"/>
              </a:rPr>
              <a:t>HTML 5.0 2011 padrão atual</a:t>
            </a: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16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Entrada de dados: tags mais comuns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&lt;input&gt; http://www.w3schools.com/tags/tag_input.asp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&lt;tag_select&gt; http://www.w3schools.com/tags/tag_select.asp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&lt;textarea&gt; http://www.w3schools.com/tags/tag_textarea.asp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&lt;tag_button&gt; http://www.w3schools.com/tags/tag_button.asp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Exercícios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Preparar uma página que inclua os seguintes elementos: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título com o nome do aluno;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texto com uma pequena saudação;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todos os </a:t>
            </a:r>
            <a:r>
              <a:rPr b="0" i="1" lang="pt-BR" sz="1800" spc="-1" strike="noStrike">
                <a:solidFill>
                  <a:srgbClr val="000000"/>
                </a:solidFill>
                <a:latin typeface="Rockwell"/>
              </a:rPr>
              <a:t>tags</a:t>
            </a: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 recomendados.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Incluir na página anterior as seguintes informações: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autor;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palavras-chave.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Fazer com que a página tenha três parágrafos: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a saudação já existente;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uma descrição da sala de aula;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uma descrição da roupa de um colega ao lado.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Incluir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headers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(&lt;H1&gt;) para cada um dos parágrafos.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Formatar o nome do colega (que aparece no parágrafo da roupa) de forma a aparecer: todo o nome em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ênfase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, com o sobrenome adicionalmente forte (</a:t>
            </a:r>
            <a:r>
              <a:rPr b="1" i="1" lang="pt-BR" sz="2000" spc="-1" strike="noStrike">
                <a:solidFill>
                  <a:srgbClr val="000000"/>
                </a:solidFill>
                <a:latin typeface="Rockwell"/>
              </a:rPr>
              <a:t>strong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).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Inserir em sua página a poesia "Batatinha quando nasce...", em destaque (&lt;BLOCKQUOTE&gt;), e se lembrando de mudar de linha onde requerido.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Exercícios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Inserir um lista como a seguinte: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pic>
        <p:nvPicPr>
          <p:cNvPr id="138" name="Imagem 10" descr=""/>
          <p:cNvPicPr/>
          <p:nvPr/>
        </p:nvPicPr>
        <p:blipFill>
          <a:blip r:embed="rId1"/>
          <a:stretch/>
        </p:blipFill>
        <p:spPr>
          <a:xfrm>
            <a:off x="1472760" y="2584800"/>
            <a:ext cx="2717280" cy="3123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Exercícios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Introduza comentários em todos os pedaços de seu HTML para indicar a que exercício eles se referem.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Introduza no final da página seu endereço.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Separe a sua página em seções (de acordo com os exercícios), usando barras horizontais.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À partir da página produzida pelos exercícios anteriores, crie uma página distinta para cada uma das seções (não perca a página original!). Não se esqueça de criar títulos e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headers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em cada página.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Faça uma página com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links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para cada uma dessas novas páginas. Os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links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têm que estar adequadamente inseridos em um texto.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Retorne à página original, com todas as seções, e inclua uma nova seção, em seu início, que tenha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links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relativos para trechos dessa mesma página, um </a:t>
            </a:r>
            <a:r>
              <a:rPr b="0" i="1" lang="pt-BR" sz="2000" spc="-1" strike="noStrike">
                <a:solidFill>
                  <a:srgbClr val="000000"/>
                </a:solidFill>
                <a:latin typeface="Rockwell"/>
              </a:rPr>
              <a:t>link</a:t>
            </a: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 para cada seção. Para isso, você precisará definir âncoras em cada seção.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Exercícios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Inclua a tabela a seguir em sua página: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pic>
        <p:nvPicPr>
          <p:cNvPr id="143" name="Imagem 4" descr=""/>
          <p:cNvPicPr/>
          <p:nvPr/>
        </p:nvPicPr>
        <p:blipFill>
          <a:blip r:embed="rId1"/>
          <a:stretch/>
        </p:blipFill>
        <p:spPr>
          <a:xfrm>
            <a:off x="2314440" y="2801520"/>
            <a:ext cx="3784320" cy="2260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7" dur="indefinite" restart="never" nodeType="tmRoot">
          <p:childTnLst>
            <p:seq>
              <p:cTn id="4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Exercícios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Inclua  na sua página o seguinte formulário: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  <p:pic>
        <p:nvPicPr>
          <p:cNvPr id="146" name="Imagem 3" descr=""/>
          <p:cNvPicPr/>
          <p:nvPr/>
        </p:nvPicPr>
        <p:blipFill>
          <a:blip r:embed="rId1"/>
          <a:stretch/>
        </p:blipFill>
        <p:spPr>
          <a:xfrm>
            <a:off x="7039800" y="0"/>
            <a:ext cx="4216320" cy="6593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9" dur="indefinite" restart="never" nodeType="tmRoot">
          <p:childTnLst>
            <p:seq>
              <p:cTn id="5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Funcionamento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ponto central do uso de HTML é o uso de TAGS. Exemplo de TAG: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&lt;TAG [atributos]&gt; conteúdo &lt;/TAG&gt;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Ao receber um documento HTML, um navegador analisa os tags contidos no documento.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Se reconhecer o tag, renderiza a tag, se não reconhecer, ignora.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Exemplo: Parágrafo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sintaxe básica: &lt;p&gt; ... &lt;/p&gt;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Atributos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Todos os elementos do HTML podem ter atributos.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Os atributos provem informação adicional para um elemento.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Os atributos são sempre especificados em um tag de começo.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Os atributos estão sempre em pares nome/valor como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&lt;p id=paragrafo1&gt; conteúdo &lt;/p&gt;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Atributos Globais: Valem para quase todos os tags;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Atributos locais: valem somente para uma tag especíca.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html5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Estrutura básica de um arquivo html5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Tags básicas: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Seleção de metadados (&lt;meta&gt;)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Markup básico: &lt;p&gt;, &lt;h1&gt;, &lt;h2&gt; ...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Imagens: &lt;img ... 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Links: &lt;a href ... 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Listas: &lt;ol&gt;, &lt;ul&gt;, &lt;li&gt;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Tabelas: &lt;table&gt;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Entrada de dados: &lt;form&gt;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Estrutura de um arquivo Html5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Exemplo de um arquivo HTML5 mínimo.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&lt;!DOCTYPE 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&lt;title&gt;Título do documento&lt;/title&gt;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&lt;/head&gt;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&lt;body&gt;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Conteúdo do documento......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&lt;/body&gt;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&lt;/html&gt;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Estrutura de um arquivo html5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pic>
        <p:nvPicPr>
          <p:cNvPr id="107" name="Espaço Reservado para Conteúdo 3" descr=""/>
          <p:cNvPicPr/>
          <p:nvPr/>
        </p:nvPicPr>
        <p:blipFill>
          <a:blip r:embed="rId1"/>
          <a:stretch/>
        </p:blipFill>
        <p:spPr>
          <a:xfrm>
            <a:off x="1367640" y="2120760"/>
            <a:ext cx="9462960" cy="4051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Validação</a:t>
            </a: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	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A W3C mantém um site que valida páginas em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 u="sng">
                <a:solidFill>
                  <a:srgbClr val="cc9900"/>
                </a:solidFill>
                <a:uFillTx/>
                <a:latin typeface="Rockwell"/>
                <a:hlinkClick r:id="rId1"/>
              </a:rPr>
              <a:t>http://validator.w3.org/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Use com gosto.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t-BR" sz="5400" spc="-1" strike="noStrike" cap="all">
                <a:solidFill>
                  <a:srgbClr val="000000"/>
                </a:solidFill>
                <a:latin typeface="Rockwell Condensed"/>
              </a:rPr>
              <a:t>Tags básicas</a:t>
            </a:r>
            <a:endParaRPr b="0" lang="pt-BR" sz="5400" spc="-1" strike="noStrike">
              <a:solidFill>
                <a:srgbClr val="000000"/>
              </a:solidFill>
              <a:latin typeface="Rockwel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1069920" y="21214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O conjunto de tags é muito grande, e inviável de ser apresentado.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marL="182880" indent="-182520">
              <a:lnSpc>
                <a:spcPct val="90000"/>
              </a:lnSpc>
              <a:spcBef>
                <a:spcPts val="1199"/>
              </a:spcBef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2000" spc="-1" strike="noStrike">
                <a:solidFill>
                  <a:srgbClr val="000000"/>
                </a:solidFill>
                <a:latin typeface="Rockwell"/>
              </a:rPr>
              <a:t>Sendo assim, o conjunto foi dividido em grupos, sendo que somente alguns de cada grupo serão apresentados.</a:t>
            </a:r>
            <a:endParaRPr b="0" lang="pt-BR" sz="20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Seleção de metadados: &lt;meta&gt;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Markup básico: &lt;p&gt; ... &lt;/p&gt; e &lt;h1&gt; ... &lt;/h1&gt;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Imagens: &lt;img ... 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Blocos: &lt;div&gt;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Estilo: &lt;style&gt;, &lt;class&gt;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Links: &lt;a href ... 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Listas: &lt;ol&gt;, &lt;ul&gt;, &lt;li&gt;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Tabelas: &lt;table&gt;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 lvl="1" marL="457200" indent="-18252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Clr>
                <a:srgbClr val="9e3611"/>
              </a:buClr>
              <a:buSzPct val="85000"/>
              <a:buFont typeface="Wingdings" charset="2"/>
              <a:buChar char=""/>
            </a:pPr>
            <a:r>
              <a:rPr b="0" lang="pt-BR" sz="1800" spc="-1" strike="noStrike">
                <a:solidFill>
                  <a:srgbClr val="000000"/>
                </a:solidFill>
                <a:latin typeface="Rockwell"/>
              </a:rPr>
              <a:t>Entrada de dados: &lt;form&gt;</a:t>
            </a: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b="0" lang="pt-BR" sz="1800" spc="-1" strike="noStrike">
              <a:solidFill>
                <a:srgbClr val="000000"/>
              </a:solidFill>
              <a:latin typeface="Rockwel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131</TotalTime>
  <Application>LibreOffice/6.0.7.3.0$Linux_X86_64 LibreOffice_project/00m0$Build-3</Application>
  <Words>1336</Words>
  <Paragraphs>173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2017-03-11T12:16:08Z</dcterms:created>
  <dc:creator>luiz hoffmann</dc:creator>
  <dc:description/>
  <dc:language>en-US</dc:language>
  <cp:lastModifiedBy>luiz hoffmann</cp:lastModifiedBy>
  <dcterms:modified xsi:type="dcterms:W3CDTF">2017-03-11T14:27:22Z</dcterms:modified>
  <cp:revision>20</cp:revision>
  <dc:subject/>
  <dc:title>HTML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15.0031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25</vt:i4>
  </property>
</Properties>
</file>