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10"/>
  </p:notesMasterIdLst>
  <p:sldIdLst>
    <p:sldId id="338" r:id="rId2"/>
    <p:sldId id="449" r:id="rId3"/>
    <p:sldId id="339" r:id="rId4"/>
    <p:sldId id="340" r:id="rId5"/>
    <p:sldId id="341" r:id="rId6"/>
    <p:sldId id="257" r:id="rId7"/>
    <p:sldId id="351" r:id="rId8"/>
    <p:sldId id="342" r:id="rId9"/>
    <p:sldId id="343" r:id="rId10"/>
    <p:sldId id="345" r:id="rId11"/>
    <p:sldId id="346" r:id="rId12"/>
    <p:sldId id="344" r:id="rId13"/>
    <p:sldId id="347" r:id="rId14"/>
    <p:sldId id="348" r:id="rId15"/>
    <p:sldId id="349" r:id="rId16"/>
    <p:sldId id="350" r:id="rId17"/>
    <p:sldId id="352" r:id="rId18"/>
    <p:sldId id="353" r:id="rId19"/>
    <p:sldId id="354" r:id="rId20"/>
    <p:sldId id="355" r:id="rId21"/>
    <p:sldId id="356" r:id="rId22"/>
    <p:sldId id="357" r:id="rId23"/>
    <p:sldId id="362" r:id="rId24"/>
    <p:sldId id="358" r:id="rId25"/>
    <p:sldId id="371" r:id="rId26"/>
    <p:sldId id="368" r:id="rId27"/>
    <p:sldId id="369" r:id="rId28"/>
    <p:sldId id="370" r:id="rId29"/>
    <p:sldId id="359" r:id="rId30"/>
    <p:sldId id="363" r:id="rId31"/>
    <p:sldId id="372" r:id="rId32"/>
    <p:sldId id="373" r:id="rId33"/>
    <p:sldId id="364" r:id="rId34"/>
    <p:sldId id="376" r:id="rId35"/>
    <p:sldId id="374" r:id="rId36"/>
    <p:sldId id="375" r:id="rId37"/>
    <p:sldId id="365" r:id="rId38"/>
    <p:sldId id="377" r:id="rId39"/>
    <p:sldId id="378" r:id="rId40"/>
    <p:sldId id="385" r:id="rId41"/>
    <p:sldId id="386" r:id="rId42"/>
    <p:sldId id="387" r:id="rId43"/>
    <p:sldId id="379" r:id="rId44"/>
    <p:sldId id="393" r:id="rId45"/>
    <p:sldId id="388" r:id="rId46"/>
    <p:sldId id="394" r:id="rId47"/>
    <p:sldId id="395" r:id="rId48"/>
    <p:sldId id="396" r:id="rId49"/>
    <p:sldId id="389" r:id="rId50"/>
    <p:sldId id="380" r:id="rId51"/>
    <p:sldId id="397" r:id="rId52"/>
    <p:sldId id="398" r:id="rId53"/>
    <p:sldId id="381" r:id="rId54"/>
    <p:sldId id="399" r:id="rId55"/>
    <p:sldId id="400" r:id="rId56"/>
    <p:sldId id="440" r:id="rId57"/>
    <p:sldId id="401" r:id="rId58"/>
    <p:sldId id="412" r:id="rId59"/>
    <p:sldId id="413" r:id="rId60"/>
    <p:sldId id="424" r:id="rId61"/>
    <p:sldId id="441" r:id="rId62"/>
    <p:sldId id="382" r:id="rId63"/>
    <p:sldId id="442" r:id="rId64"/>
    <p:sldId id="402" r:id="rId65"/>
    <p:sldId id="414" r:id="rId66"/>
    <p:sldId id="415" r:id="rId67"/>
    <p:sldId id="416" r:id="rId68"/>
    <p:sldId id="421" r:id="rId69"/>
    <p:sldId id="443" r:id="rId70"/>
    <p:sldId id="444" r:id="rId71"/>
    <p:sldId id="419" r:id="rId72"/>
    <p:sldId id="420" r:id="rId73"/>
    <p:sldId id="422" r:id="rId74"/>
    <p:sldId id="445" r:id="rId75"/>
    <p:sldId id="383" r:id="rId76"/>
    <p:sldId id="446" r:id="rId77"/>
    <p:sldId id="403" r:id="rId78"/>
    <p:sldId id="417" r:id="rId79"/>
    <p:sldId id="418" r:id="rId80"/>
    <p:sldId id="423" r:id="rId81"/>
    <p:sldId id="384" r:id="rId82"/>
    <p:sldId id="447" r:id="rId83"/>
    <p:sldId id="404" r:id="rId84"/>
    <p:sldId id="406" r:id="rId85"/>
    <p:sldId id="407" r:id="rId86"/>
    <p:sldId id="425" r:id="rId87"/>
    <p:sldId id="426" r:id="rId88"/>
    <p:sldId id="427" r:id="rId89"/>
    <p:sldId id="439" r:id="rId90"/>
    <p:sldId id="408" r:id="rId91"/>
    <p:sldId id="409" r:id="rId92"/>
    <p:sldId id="428" r:id="rId93"/>
    <p:sldId id="438" r:id="rId94"/>
    <p:sldId id="410" r:id="rId95"/>
    <p:sldId id="411" r:id="rId96"/>
    <p:sldId id="429" r:id="rId97"/>
    <p:sldId id="430" r:id="rId98"/>
    <p:sldId id="437" r:id="rId99"/>
    <p:sldId id="431" r:id="rId100"/>
    <p:sldId id="432" r:id="rId101"/>
    <p:sldId id="433" r:id="rId102"/>
    <p:sldId id="434" r:id="rId103"/>
    <p:sldId id="435" r:id="rId104"/>
    <p:sldId id="436" r:id="rId105"/>
    <p:sldId id="448" r:id="rId106"/>
    <p:sldId id="288" r:id="rId107"/>
    <p:sldId id="258" r:id="rId108"/>
    <p:sldId id="337" r:id="rId109"/>
  </p:sldIdLst>
  <p:sldSz cx="9144000" cy="6858000" type="screen4x3"/>
  <p:notesSz cx="7099300" cy="10234613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168" y="9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notesMaster" Target="notesMasters/notesMaster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11" Type="http://schemas.openxmlformats.org/officeDocument/2006/relationships/printerSettings" Target="printerSettings/printerSettings1.bin"/><Relationship Id="rId112" Type="http://schemas.openxmlformats.org/officeDocument/2006/relationships/presProps" Target="presProps.xml"/><Relationship Id="rId113" Type="http://schemas.openxmlformats.org/officeDocument/2006/relationships/viewProps" Target="viewProps.xml"/><Relationship Id="rId114" Type="http://schemas.openxmlformats.org/officeDocument/2006/relationships/theme" Target="theme/theme1.xml"/><Relationship Id="rId115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664753BC-DE57-4E43-9A28-6B9B7DA79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22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this</a:t>
            </a:r>
            <a:r>
              <a:rPr lang="pt-BR" dirty="0" smtClean="0"/>
              <a:t> </a:t>
            </a:r>
            <a:r>
              <a:rPr lang="pt-BR" dirty="0" err="1" smtClean="0"/>
              <a:t>results</a:t>
            </a:r>
            <a:r>
              <a:rPr lang="pt-BR" dirty="0" smtClean="0"/>
              <a:t> </a:t>
            </a:r>
            <a:r>
              <a:rPr lang="pt-BR" dirty="0" err="1" smtClean="0"/>
              <a:t>from</a:t>
            </a:r>
            <a:r>
              <a:rPr lang="pt-BR" dirty="0" smtClean="0"/>
              <a:t> a </a:t>
            </a:r>
            <a:r>
              <a:rPr lang="pt-BR" dirty="0" err="1" smtClean="0"/>
              <a:t>known</a:t>
            </a:r>
            <a:r>
              <a:rPr lang="pt-BR" dirty="0" smtClean="0"/>
              <a:t>,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deliberate</a:t>
            </a:r>
            <a:r>
              <a:rPr lang="pt-BR" dirty="0" smtClean="0"/>
              <a:t>, </a:t>
            </a:r>
            <a:r>
              <a:rPr lang="pt-BR" dirty="0" err="1" smtClean="0"/>
              <a:t>weakness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generics</a:t>
            </a:r>
            <a:r>
              <a:rPr lang="pt-BR" dirty="0" smtClean="0"/>
              <a:t> in Java: it </a:t>
            </a:r>
            <a:r>
              <a:rPr lang="pt-BR" dirty="0" err="1" smtClean="0"/>
              <a:t>was</a:t>
            </a:r>
            <a:r>
              <a:rPr lang="pt-BR" dirty="0" smtClean="0"/>
              <a:t> </a:t>
            </a:r>
            <a:r>
              <a:rPr lang="pt-BR" dirty="0" err="1" smtClean="0"/>
              <a:t>implemented</a:t>
            </a:r>
            <a:r>
              <a:rPr lang="pt-BR" dirty="0" smtClean="0"/>
              <a:t> </a:t>
            </a:r>
            <a:r>
              <a:rPr lang="pt-BR" dirty="0" err="1" smtClean="0"/>
              <a:t>using</a:t>
            </a:r>
            <a:r>
              <a:rPr lang="pt-BR" dirty="0" smtClean="0"/>
              <a:t> </a:t>
            </a:r>
            <a:r>
              <a:rPr lang="pt-BR" dirty="0" err="1" smtClean="0"/>
              <a:t>erasure</a:t>
            </a:r>
            <a:r>
              <a:rPr lang="pt-BR" dirty="0" smtClean="0"/>
              <a:t>, </a:t>
            </a:r>
            <a:r>
              <a:rPr lang="pt-BR" dirty="0" err="1" smtClean="0"/>
              <a:t>so</a:t>
            </a:r>
            <a:r>
              <a:rPr lang="pt-BR" dirty="0" smtClean="0"/>
              <a:t> "</a:t>
            </a:r>
            <a:r>
              <a:rPr lang="pt-BR" dirty="0" err="1" smtClean="0"/>
              <a:t>generic</a:t>
            </a:r>
            <a:r>
              <a:rPr lang="pt-BR" dirty="0" smtClean="0"/>
              <a:t>" classes </a:t>
            </a:r>
            <a:r>
              <a:rPr lang="pt-BR" dirty="0" err="1" smtClean="0"/>
              <a:t>don't</a:t>
            </a:r>
            <a:r>
              <a:rPr lang="pt-BR" dirty="0" smtClean="0"/>
              <a:t> </a:t>
            </a:r>
            <a:r>
              <a:rPr lang="pt-BR" dirty="0" err="1" smtClean="0"/>
              <a:t>know</a:t>
            </a:r>
            <a:r>
              <a:rPr lang="pt-BR" dirty="0" smtClean="0"/>
              <a:t> </a:t>
            </a:r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type</a:t>
            </a:r>
            <a:r>
              <a:rPr lang="pt-BR" dirty="0" smtClean="0"/>
              <a:t> </a:t>
            </a:r>
            <a:r>
              <a:rPr lang="pt-BR" dirty="0" err="1" smtClean="0"/>
              <a:t>argument</a:t>
            </a:r>
            <a:r>
              <a:rPr lang="pt-BR" dirty="0" smtClean="0"/>
              <a:t> </a:t>
            </a:r>
            <a:r>
              <a:rPr lang="pt-BR" dirty="0" err="1" smtClean="0"/>
              <a:t>they</a:t>
            </a:r>
            <a:r>
              <a:rPr lang="pt-BR" dirty="0" smtClean="0"/>
              <a:t> </a:t>
            </a:r>
            <a:r>
              <a:rPr lang="pt-BR" dirty="0" err="1" smtClean="0"/>
              <a:t>were</a:t>
            </a:r>
            <a:r>
              <a:rPr lang="pt-BR" dirty="0" smtClean="0"/>
              <a:t> </a:t>
            </a:r>
            <a:r>
              <a:rPr lang="pt-BR" dirty="0" err="1" smtClean="0"/>
              <a:t>created</a:t>
            </a:r>
            <a:r>
              <a:rPr lang="pt-BR" dirty="0" smtClean="0"/>
              <a:t> </a:t>
            </a:r>
            <a:r>
              <a:rPr lang="pt-BR" dirty="0" err="1" smtClean="0"/>
              <a:t>with</a:t>
            </a:r>
            <a:r>
              <a:rPr lang="pt-BR" dirty="0" smtClean="0"/>
              <a:t> </a:t>
            </a:r>
            <a:r>
              <a:rPr lang="pt-BR" dirty="0" err="1" smtClean="0"/>
              <a:t>at</a:t>
            </a:r>
            <a:r>
              <a:rPr lang="pt-BR" dirty="0" smtClean="0"/>
              <a:t> </a:t>
            </a:r>
            <a:r>
              <a:rPr lang="pt-BR" dirty="0" err="1" smtClean="0"/>
              <a:t>run</a:t>
            </a:r>
            <a:r>
              <a:rPr lang="pt-BR" dirty="0" smtClean="0"/>
              <a:t> time,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therefore</a:t>
            </a:r>
            <a:r>
              <a:rPr lang="pt-BR" dirty="0" smtClean="0"/>
              <a:t> </a:t>
            </a:r>
            <a:r>
              <a:rPr lang="pt-BR" dirty="0" err="1" smtClean="0"/>
              <a:t>can</a:t>
            </a:r>
            <a:r>
              <a:rPr lang="pt-BR" dirty="0" smtClean="0"/>
              <a:t> </a:t>
            </a:r>
            <a:r>
              <a:rPr lang="pt-BR" dirty="0" err="1" smtClean="0"/>
              <a:t>not</a:t>
            </a:r>
            <a:r>
              <a:rPr lang="pt-BR" dirty="0" smtClean="0"/>
              <a:t> </a:t>
            </a:r>
            <a:r>
              <a:rPr lang="pt-BR" dirty="0" err="1" smtClean="0"/>
              <a:t>provide</a:t>
            </a:r>
            <a:r>
              <a:rPr lang="pt-BR" dirty="0" smtClean="0"/>
              <a:t> </a:t>
            </a:r>
            <a:r>
              <a:rPr lang="pt-BR" dirty="0" err="1" smtClean="0"/>
              <a:t>type-safety</a:t>
            </a:r>
            <a:r>
              <a:rPr lang="pt-BR" dirty="0" smtClean="0"/>
              <a:t> </a:t>
            </a:r>
            <a:r>
              <a:rPr lang="pt-BR" dirty="0" err="1" smtClean="0"/>
              <a:t>unless</a:t>
            </a:r>
            <a:r>
              <a:rPr lang="pt-BR" dirty="0" smtClean="0"/>
              <a:t> some </a:t>
            </a:r>
            <a:r>
              <a:rPr lang="pt-BR" dirty="0" err="1" smtClean="0"/>
              <a:t>explicit</a:t>
            </a:r>
            <a:r>
              <a:rPr lang="pt-BR" dirty="0" smtClean="0"/>
              <a:t> </a:t>
            </a:r>
            <a:r>
              <a:rPr lang="pt-BR" dirty="0" err="1" smtClean="0"/>
              <a:t>mechanism</a:t>
            </a:r>
            <a:r>
              <a:rPr lang="pt-BR" dirty="0" smtClean="0"/>
              <a:t> (</a:t>
            </a:r>
            <a:r>
              <a:rPr lang="pt-BR" dirty="0" err="1" smtClean="0"/>
              <a:t>type-checking</a:t>
            </a:r>
            <a:r>
              <a:rPr lang="pt-BR" dirty="0" smtClean="0"/>
              <a:t>)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implemented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err="1" smtClean="0"/>
              <a:t>Arrays</a:t>
            </a:r>
            <a:r>
              <a:rPr lang="pt-BR" dirty="0" smtClean="0"/>
              <a:t> are </a:t>
            </a:r>
            <a:r>
              <a:rPr lang="pt-BR" dirty="0" err="1" smtClean="0"/>
              <a:t>covariant</a:t>
            </a:r>
            <a:r>
              <a:rPr lang="pt-BR" dirty="0" smtClean="0"/>
              <a:t>, </a:t>
            </a:r>
            <a:r>
              <a:rPr lang="pt-BR" dirty="0" err="1" smtClean="0"/>
              <a:t>which</a:t>
            </a:r>
            <a:r>
              <a:rPr lang="pt-BR" dirty="0" smtClean="0"/>
              <a:t> </a:t>
            </a:r>
            <a:r>
              <a:rPr lang="pt-BR" dirty="0" err="1" smtClean="0"/>
              <a:t>means</a:t>
            </a:r>
            <a:r>
              <a:rPr lang="pt-BR" dirty="0" smtClean="0"/>
              <a:t> </a:t>
            </a:r>
            <a:r>
              <a:rPr lang="pt-BR" dirty="0" err="1" smtClean="0"/>
              <a:t>that</a:t>
            </a:r>
            <a:r>
              <a:rPr lang="pt-BR" dirty="0" smtClean="0"/>
              <a:t> </a:t>
            </a:r>
            <a:r>
              <a:rPr lang="pt-BR" dirty="0" err="1" smtClean="0"/>
              <a:t>an</a:t>
            </a:r>
            <a:r>
              <a:rPr lang="pt-BR" dirty="0" smtClean="0"/>
              <a:t> </a:t>
            </a:r>
            <a:r>
              <a:rPr lang="pt-BR" dirty="0" err="1" smtClean="0"/>
              <a:t>array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supertype</a:t>
            </a:r>
            <a:r>
              <a:rPr lang="pt-BR" dirty="0" smtClean="0"/>
              <a:t> </a:t>
            </a:r>
            <a:r>
              <a:rPr lang="pt-BR" dirty="0" err="1" smtClean="0"/>
              <a:t>references</a:t>
            </a:r>
            <a:r>
              <a:rPr lang="pt-BR" dirty="0" smtClean="0"/>
              <a:t> </a:t>
            </a:r>
            <a:r>
              <a:rPr lang="pt-BR" dirty="0" err="1" smtClean="0"/>
              <a:t>is</a:t>
            </a:r>
            <a:r>
              <a:rPr lang="pt-BR" dirty="0" smtClean="0"/>
              <a:t> a </a:t>
            </a:r>
            <a:r>
              <a:rPr lang="pt-BR" dirty="0" err="1" smtClean="0"/>
              <a:t>supertype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an</a:t>
            </a:r>
            <a:r>
              <a:rPr lang="pt-BR" dirty="0" smtClean="0"/>
              <a:t> </a:t>
            </a:r>
            <a:r>
              <a:rPr lang="pt-BR" dirty="0" err="1" smtClean="0"/>
              <a:t>array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subtype</a:t>
            </a:r>
            <a:r>
              <a:rPr lang="pt-BR" dirty="0" smtClean="0"/>
              <a:t> </a:t>
            </a:r>
            <a:r>
              <a:rPr lang="pt-BR" dirty="0" err="1" smtClean="0"/>
              <a:t>references</a:t>
            </a:r>
            <a:r>
              <a:rPr lang="pt-BR" dirty="0" smtClean="0"/>
              <a:t>. </a:t>
            </a:r>
            <a:r>
              <a:rPr lang="pt-BR" dirty="0" err="1" smtClean="0"/>
              <a:t>That</a:t>
            </a:r>
            <a:r>
              <a:rPr lang="pt-BR" dirty="0" smtClean="0"/>
              <a:t> </a:t>
            </a:r>
            <a:r>
              <a:rPr lang="pt-BR" dirty="0" err="1" smtClean="0"/>
              <a:t>is</a:t>
            </a:r>
            <a:r>
              <a:rPr lang="pt-BR" dirty="0" smtClean="0"/>
              <a:t>, </a:t>
            </a:r>
            <a:r>
              <a:rPr lang="pt-BR" dirty="0" err="1" smtClean="0"/>
              <a:t>Object</a:t>
            </a:r>
            <a:r>
              <a:rPr lang="pt-BR" dirty="0" smtClean="0"/>
              <a:t>[] </a:t>
            </a:r>
            <a:r>
              <a:rPr lang="pt-BR" dirty="0" err="1" smtClean="0"/>
              <a:t>is</a:t>
            </a:r>
            <a:r>
              <a:rPr lang="pt-BR" dirty="0" smtClean="0"/>
              <a:t> a </a:t>
            </a:r>
            <a:r>
              <a:rPr lang="pt-BR" dirty="0" err="1" smtClean="0"/>
              <a:t>supertype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String</a:t>
            </a:r>
            <a:r>
              <a:rPr lang="pt-BR" dirty="0" smtClean="0"/>
              <a:t>[] </a:t>
            </a:r>
            <a:r>
              <a:rPr lang="pt-BR" dirty="0" err="1" smtClean="0"/>
              <a:t>and</a:t>
            </a:r>
            <a:r>
              <a:rPr lang="pt-BR" dirty="0" smtClean="0"/>
              <a:t> a </a:t>
            </a:r>
            <a:r>
              <a:rPr lang="pt-BR" dirty="0" err="1" smtClean="0"/>
              <a:t>string</a:t>
            </a:r>
            <a:r>
              <a:rPr lang="pt-BR" dirty="0" smtClean="0"/>
              <a:t> </a:t>
            </a:r>
            <a:r>
              <a:rPr lang="pt-BR" dirty="0" err="1" smtClean="0"/>
              <a:t>array</a:t>
            </a:r>
            <a:r>
              <a:rPr lang="pt-BR" dirty="0" smtClean="0"/>
              <a:t> </a:t>
            </a:r>
            <a:r>
              <a:rPr lang="pt-BR" dirty="0" err="1" smtClean="0"/>
              <a:t>can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</a:t>
            </a:r>
            <a:r>
              <a:rPr lang="pt-BR" dirty="0" err="1" smtClean="0"/>
              <a:t>accessed</a:t>
            </a:r>
            <a:r>
              <a:rPr lang="pt-BR" dirty="0" smtClean="0"/>
              <a:t> </a:t>
            </a:r>
            <a:r>
              <a:rPr lang="pt-BR" dirty="0" err="1" smtClean="0"/>
              <a:t>through</a:t>
            </a:r>
            <a:r>
              <a:rPr lang="pt-BR" dirty="0" smtClean="0"/>
              <a:t> a </a:t>
            </a:r>
            <a:r>
              <a:rPr lang="pt-BR" dirty="0" err="1" smtClean="0"/>
              <a:t>reference</a:t>
            </a:r>
            <a:r>
              <a:rPr lang="pt-BR" dirty="0" smtClean="0"/>
              <a:t> </a:t>
            </a:r>
            <a:r>
              <a:rPr lang="pt-BR" dirty="0" err="1" smtClean="0"/>
              <a:t>variable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type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[].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50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Although this assignment is permitted, it is unsafe because a Stack of raw type might store types other than Integer. In this case, the compiler issues a warning message which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cates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the unsafe assignment. 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27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Although Number is the superclass of Integer, the compiler does not consider the parameterized type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ArrayList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&lt; Number &gt; to be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supertype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ArrayList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&lt; Integer &gt;. If it were, then every operation we could perform 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ArrayList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&lt; Number &gt; would also work on 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ArrayList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&lt; Integer &gt;.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genéricos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coleções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não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tipo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genérico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que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seja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superclasse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de outros,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não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que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sejam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utilizados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coringas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coringas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permite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especificar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tipos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que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são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superclasses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tipos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genéricos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permitindo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polimorfismo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paramétrico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24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É possível declarar</a:t>
            </a:r>
            <a:r>
              <a:rPr lang="pt-BR" baseline="0" dirty="0" smtClean="0"/>
              <a:t> somente &lt;?&gt;, e neste caso, o parâmetro é ilimitado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Também é possível usar</a:t>
            </a:r>
            <a:r>
              <a:rPr lang="pt-BR" baseline="0" dirty="0" smtClean="0"/>
              <a:t> o </a:t>
            </a:r>
            <a:r>
              <a:rPr lang="pt-BR" baseline="0" dirty="0" err="1" smtClean="0"/>
              <a:t>super</a:t>
            </a:r>
            <a:r>
              <a:rPr lang="pt-BR" baseline="0" dirty="0" smtClean="0"/>
              <a:t> no lugar do </a:t>
            </a:r>
            <a:r>
              <a:rPr lang="pt-BR" baseline="0" dirty="0" err="1" smtClean="0"/>
              <a:t>extends</a:t>
            </a:r>
            <a:r>
              <a:rPr lang="pt-BR" baseline="0" dirty="0" smtClean="0"/>
              <a:t> para definir um </a:t>
            </a:r>
            <a:r>
              <a:rPr lang="pt-BR" baseline="0" dirty="0" err="1" smtClean="0"/>
              <a:t>lower</a:t>
            </a:r>
            <a:r>
              <a:rPr lang="pt-BR" baseline="0" dirty="0" smtClean="0"/>
              <a:t> </a:t>
            </a:r>
            <a:r>
              <a:rPr lang="pt-BR" baseline="0" dirty="0" err="1" smtClean="0"/>
              <a:t>bound</a:t>
            </a:r>
            <a:r>
              <a:rPr lang="pt-BR" baseline="0" dirty="0" smtClean="0"/>
              <a:t> ao invés de um </a:t>
            </a:r>
            <a:r>
              <a:rPr lang="pt-BR" baseline="0" dirty="0" err="1" smtClean="0"/>
              <a:t>upper</a:t>
            </a:r>
            <a:r>
              <a:rPr lang="pt-BR" baseline="0" dirty="0" smtClean="0"/>
              <a:t> </a:t>
            </a:r>
            <a:r>
              <a:rPr lang="pt-BR" baseline="0" dirty="0" err="1" smtClean="0"/>
              <a:t>bound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04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4C3A1-D3BB-4DE0-999C-D224BF434D20}" type="slidenum">
              <a:rPr lang="en-US" smtClean="0"/>
              <a:pPr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8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1" name="Picture 8" descr="Panorâmica_de_Ouro_Preto (Large)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 descr="Logo_UFOP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6524" y="5181600"/>
            <a:ext cx="71532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2" name="Picture 2" descr="http://www.decom.ufop.br/bob/decom.JPG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1465397" cy="11356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F81EA-CE38-4579-B9E4-8815E16446CE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A33F1-07E2-4D47-98DB-3D952DF3E09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71525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D021D-1092-4F36-9CF9-5D9B0354C1F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80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7888778" cy="1252728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extLst/>
          </a:lstStyle>
          <a:p>
            <a:pPr lvl="0" eaLnBrk="1" latinLnBrk="0" hangingPunct="1"/>
            <a:r>
              <a:rPr lang="pt-PT" dirty="0" smtClean="0"/>
              <a:t>Clique para editar os estilos</a:t>
            </a:r>
          </a:p>
          <a:p>
            <a:pPr lvl="1" eaLnBrk="1" latinLnBrk="0" hangingPunct="1"/>
            <a:r>
              <a:rPr lang="pt-PT" dirty="0" smtClean="0"/>
              <a:t>Segundo nível</a:t>
            </a:r>
          </a:p>
          <a:p>
            <a:pPr lvl="2" eaLnBrk="1" latinLnBrk="0" hangingPunct="1"/>
            <a:r>
              <a:rPr lang="pt-PT" dirty="0" smtClean="0"/>
              <a:t>Terceiro nível</a:t>
            </a:r>
          </a:p>
          <a:p>
            <a:pPr lvl="3" eaLnBrk="1" latinLnBrk="0" hangingPunct="1"/>
            <a:r>
              <a:rPr lang="pt-PT" dirty="0" smtClean="0"/>
              <a:t>Quarto nível</a:t>
            </a:r>
          </a:p>
          <a:p>
            <a:pPr lvl="4" eaLnBrk="1" latinLnBrk="0" hangingPunct="1"/>
            <a:r>
              <a:rPr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2483648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PT" dirty="0" smtClean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5256C-4B0F-4873-AD8C-C231AE91851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4429B-B486-4632-A1BB-C1E06BDD6A3D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11062-8DC2-4B6E-A640-4B1AA0E76A1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E2926-F179-4AEE-98F2-6F67DA9453BA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71061-82F2-42FA-9E25-872DD074B971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sp>
        <p:nvSpPr>
          <p:cNvPr id="12" name="Rec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 dirty="0"/>
          </a:p>
        </p:txBody>
      </p:sp>
      <p:sp>
        <p:nvSpPr>
          <p:cNvPr id="11" name="Rec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37EB0FA5-0238-4E62-9A29-744D385C545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78763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 anchor="ctr">
            <a:normAutofit/>
          </a:bodyPr>
          <a:lstStyle>
            <a:extLst/>
          </a:lstStyle>
          <a:p>
            <a:pPr lvl="0" eaLnBrk="1" latinLnBrk="0" hangingPunct="1"/>
            <a:r>
              <a:rPr kumimoji="0" lang="pt-PT" dirty="0" smtClean="0"/>
              <a:t>Clique para editar os estilos</a:t>
            </a:r>
          </a:p>
          <a:p>
            <a:pPr lvl="1" eaLnBrk="1" latinLnBrk="0" hangingPunct="1"/>
            <a:r>
              <a:rPr kumimoji="0" lang="pt-PT" dirty="0" smtClean="0"/>
              <a:t>Segundo nível</a:t>
            </a:r>
          </a:p>
          <a:p>
            <a:pPr lvl="2" eaLnBrk="1" latinLnBrk="0" hangingPunct="1"/>
            <a:r>
              <a:rPr kumimoji="0" lang="pt-PT" dirty="0" smtClean="0"/>
              <a:t>Terceiro nível</a:t>
            </a:r>
          </a:p>
          <a:p>
            <a:pPr lvl="3" eaLnBrk="1" latinLnBrk="0" hangingPunct="1"/>
            <a:r>
              <a:rPr kumimoji="0" lang="pt-PT" dirty="0" smtClean="0"/>
              <a:t>Quarto nível</a:t>
            </a:r>
          </a:p>
          <a:p>
            <a:pPr lvl="4" eaLnBrk="1" latinLnBrk="0" hangingPunct="1"/>
            <a:r>
              <a:rPr kumimoji="0"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28/07/14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D15AF7FD-F4AC-45BF-83C3-6FF3A852C8A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9" name="Picture 7" descr="Logo_UFOP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5963" y="0"/>
            <a:ext cx="808037" cy="189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5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moodle" TargetMode="External"/><Relationship Id="rId4" Type="http://schemas.openxmlformats.org/officeDocument/2006/relationships/hyperlink" Target="mailto:bcc221-decom@googlegroups.com" TargetMode="External"/><Relationship Id="rId5" Type="http://schemas.openxmlformats.org/officeDocument/2006/relationships/hyperlink" Target="http://groups.google.com/group/bcc221-de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ecom.ufop.br/marco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cs.oracle.com/javase/7/docs/api/java/util/Collections.html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5800" y="2276872"/>
            <a:ext cx="7772400" cy="197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BR" sz="3800" b="1" dirty="0" smtClean="0">
                <a:solidFill>
                  <a:schemeClr val="tx2"/>
                </a:solidFill>
              </a:rPr>
              <a:t>BCC221 </a:t>
            </a:r>
            <a:r>
              <a:rPr lang="pt-BR" sz="3800" b="1" dirty="0">
                <a:solidFill>
                  <a:schemeClr val="tx2"/>
                </a:solidFill>
              </a:rPr>
              <a:t/>
            </a:r>
            <a:br>
              <a:rPr lang="pt-BR" sz="3800" b="1" dirty="0">
                <a:solidFill>
                  <a:schemeClr val="tx2"/>
                </a:solidFill>
              </a:rPr>
            </a:br>
            <a:r>
              <a:rPr lang="pt-BR" sz="3600" b="1" dirty="0" smtClean="0">
                <a:solidFill>
                  <a:schemeClr val="tx2"/>
                </a:solidFill>
              </a:rPr>
              <a:t>Programação Orientada a Objetos</a:t>
            </a:r>
            <a:endParaRPr lang="pt-BR" sz="3600" b="1" dirty="0">
              <a:solidFill>
                <a:schemeClr val="tx2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4213" y="4005064"/>
            <a:ext cx="70881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 dirty="0"/>
              <a:t>Prof. Marco Antonio M. Carvalho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/>
              <a:t>2014</a:t>
            </a:r>
            <a:r>
              <a:rPr lang="pt-BR" sz="3200" b="1" smtClean="0"/>
              <a:t>/2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58746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Genéricos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declaração de métodos genéricos começa com a </a:t>
            </a:r>
            <a:r>
              <a:rPr lang="pt-BR" b="1" dirty="0" smtClean="0"/>
              <a:t>seção de parâmetro de tipo</a:t>
            </a:r>
            <a:r>
              <a:rPr lang="pt-BR" dirty="0" smtClean="0"/>
              <a:t>, delimitado por </a:t>
            </a:r>
            <a:r>
              <a:rPr lang="pt-BR" b="1" dirty="0" smtClean="0">
                <a:solidFill>
                  <a:srgbClr val="FF0000"/>
                </a:solidFill>
              </a:rPr>
              <a:t>&lt;</a:t>
            </a:r>
            <a:r>
              <a:rPr lang="pt-BR" dirty="0" smtClean="0"/>
              <a:t> e </a:t>
            </a:r>
            <a:r>
              <a:rPr lang="pt-BR" b="1" dirty="0" smtClean="0">
                <a:solidFill>
                  <a:srgbClr val="FF0000"/>
                </a:solidFill>
              </a:rPr>
              <a:t>&gt;</a:t>
            </a:r>
          </a:p>
          <a:p>
            <a:pPr lvl="1"/>
            <a:r>
              <a:rPr lang="pt-BR" dirty="0" smtClean="0"/>
              <a:t>Antes do tipo de retorno no método;</a:t>
            </a:r>
          </a:p>
          <a:p>
            <a:pPr lvl="1"/>
            <a:r>
              <a:rPr lang="pt-BR" dirty="0" smtClean="0"/>
              <a:t>Cada seção contém um ou mais parâmetros de tipo, separados por vírgulas.</a:t>
            </a:r>
          </a:p>
          <a:p>
            <a:r>
              <a:rPr lang="pt-BR" dirty="0" smtClean="0"/>
              <a:t>Um parâmetro de tipo especifica o nome de um tipo genérico</a:t>
            </a:r>
          </a:p>
          <a:p>
            <a:pPr lvl="1"/>
            <a:r>
              <a:rPr lang="pt-BR" dirty="0" smtClean="0"/>
              <a:t>Pode ser utilizado para o tipo de retorno, tipo dos parâmetros do método e também variáveis locais;</a:t>
            </a:r>
          </a:p>
          <a:p>
            <a:pPr lvl="1"/>
            <a:r>
              <a:rPr lang="pt-BR" dirty="0" smtClean="0"/>
              <a:t>Age como uma reserva para os tipos verdadeiros.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99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Mapas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Quatro das várias classes que implementam a interface </a:t>
            </a:r>
            <a:r>
              <a:rPr lang="pt-BR" i="1" dirty="0" err="1" smtClean="0"/>
              <a:t>Map</a:t>
            </a:r>
            <a:r>
              <a:rPr lang="pt-BR" dirty="0" smtClean="0"/>
              <a:t> são:</a:t>
            </a:r>
          </a:p>
          <a:p>
            <a:pPr lvl="1"/>
            <a:r>
              <a:rPr lang="pt-BR" b="1" i="1" dirty="0" err="1" smtClean="0"/>
              <a:t>Hashtable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b="1" i="1" dirty="0" err="1" smtClean="0"/>
              <a:t>HashMap</a:t>
            </a:r>
            <a:r>
              <a:rPr lang="pt-BR" dirty="0" smtClean="0"/>
              <a:t>: armazenam os elementos em tabelas </a:t>
            </a:r>
            <a:r>
              <a:rPr lang="pt-BR" i="1" dirty="0" err="1" smtClean="0"/>
              <a:t>hash</a:t>
            </a:r>
            <a:r>
              <a:rPr lang="pt-BR" dirty="0" smtClean="0"/>
              <a:t>;</a:t>
            </a:r>
          </a:p>
          <a:p>
            <a:pPr lvl="1"/>
            <a:r>
              <a:rPr lang="pt-BR" b="1" i="1" dirty="0" err="1" smtClean="0"/>
              <a:t>TreeMap</a:t>
            </a:r>
            <a:r>
              <a:rPr lang="pt-BR" dirty="0" smtClean="0"/>
              <a:t>: armazenam os elementos em árvores.</a:t>
            </a:r>
          </a:p>
          <a:p>
            <a:r>
              <a:rPr lang="pt-BR" dirty="0" smtClean="0"/>
              <a:t>Algumas interfaces interessantes que também implementam a interface </a:t>
            </a:r>
            <a:r>
              <a:rPr lang="pt-BR" i="1" dirty="0" err="1" smtClean="0"/>
              <a:t>Map</a:t>
            </a:r>
            <a:r>
              <a:rPr lang="pt-BR" dirty="0" smtClean="0"/>
              <a:t> incluem:</a:t>
            </a:r>
          </a:p>
          <a:p>
            <a:pPr lvl="1"/>
            <a:r>
              <a:rPr lang="pt-BR" b="1" i="1" dirty="0" err="1" smtClean="0"/>
              <a:t>MultiMap</a:t>
            </a:r>
            <a:r>
              <a:rPr lang="pt-BR" dirty="0" smtClean="0"/>
              <a:t>: permite uma coleção de valores para uma mesma chave;</a:t>
            </a:r>
          </a:p>
          <a:p>
            <a:pPr lvl="1"/>
            <a:r>
              <a:rPr lang="pt-BR" b="1" i="1" dirty="0" err="1" smtClean="0"/>
              <a:t>SortedMap</a:t>
            </a:r>
            <a:r>
              <a:rPr lang="pt-BR" dirty="0" smtClean="0"/>
              <a:t>: mantém </a:t>
            </a:r>
            <a:r>
              <a:rPr lang="pt-BR" dirty="0"/>
              <a:t>os elementos ordenados, seja pela ordem natural dos tipos primitivos, seja pelo uso de comparadores.</a:t>
            </a:r>
          </a:p>
          <a:p>
            <a:r>
              <a:rPr lang="pt-BR" dirty="0" smtClean="0"/>
              <a:t>O exemplo a seguir utiliza </a:t>
            </a:r>
            <a:r>
              <a:rPr lang="pt-BR" i="1" dirty="0" err="1" smtClean="0"/>
              <a:t>HashMap</a:t>
            </a:r>
            <a:r>
              <a:rPr lang="pt-BR" dirty="0" smtClean="0"/>
              <a:t> para contar o número de ocorrências de palavras em uma </a:t>
            </a:r>
            <a:r>
              <a:rPr lang="pt-BR" i="1" dirty="0" err="1" smtClean="0"/>
              <a:t>String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100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835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WordTypeCount.java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StringTokenizer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Map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HashMap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TreeSet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WordTypeCount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nb-NO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nb-NO" sz="1500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0000"/>
                </a:solidFill>
                <a:latin typeface="Verdana"/>
              </a:rPr>
              <a:t>Map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0000"/>
                </a:solidFill>
                <a:latin typeface="Verdana"/>
              </a:rPr>
              <a:t>Integer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0000"/>
                </a:solidFill>
                <a:latin typeface="Verdana"/>
              </a:rPr>
              <a:t>map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nb-NO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WordTypeCount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map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HashMap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Integer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&gt;();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cria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 o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HashMap</a:t>
            </a:r>
            <a:endParaRPr lang="en-US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in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createMap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cria o mapa baseado na entrada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displayMap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exibe o conteúdo do mapa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101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069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WordTypeCount.java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createMap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Enter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a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input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scanner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nextLine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cria um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StringTokenizer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 para a entrada</a:t>
            </a: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StringTokenizer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tokenizer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StringTokenizer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input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processa o texto da entrada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while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tokenizer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hasMoreTokens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enquanto houver entrada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word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tokenizer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nextToken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().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toLowerCase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pega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palavra</a:t>
            </a:r>
            <a:endParaRPr lang="en-US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se o mapa contem a palavra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map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containsKey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word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count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map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get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word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retorna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contagem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atual</a:t>
            </a:r>
            <a:endParaRPr lang="en-US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map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put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word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count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+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incrementa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contagem</a:t>
            </a:r>
            <a:endParaRPr lang="en-US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else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map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put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word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adiciona uma nova palavra com o contador valendo 1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102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21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WordTypeCount.java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displayMap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Set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keys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map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keySet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obtem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 as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chaves</a:t>
            </a:r>
            <a:endParaRPr lang="en-US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ordena as chaves</a:t>
            </a: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TreeSet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sortedKeys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TreeSet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&gt;(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keys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Map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contains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nKey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\t\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tValue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gera a saída para cada chave no mapa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key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sortedKeys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"%-10s%10s\n"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key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map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get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key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dirty="0" smtClean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\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nsize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:%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\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nisEmpty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:%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b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\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n",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map.size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(),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map.isEmpty</a:t>
            </a:r>
            <a:r>
              <a:rPr lang="pt-BR" dirty="0" smtClean="0">
                <a:solidFill>
                  <a:srgbClr val="000000"/>
                </a:solidFill>
                <a:latin typeface="Verdana"/>
              </a:rPr>
              <a:t>());</a:t>
            </a:r>
            <a:endParaRPr lang="pt-BR" dirty="0">
              <a:solidFill>
                <a:srgbClr val="00000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highlight>
                <a:srgbClr val="FFFFFF"/>
              </a:highlight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highlight>
                  <a:srgbClr val="FFFFFF"/>
                </a:highlight>
                <a:latin typeface="Verdana"/>
              </a:rPr>
              <a:t>public</a:t>
            </a:r>
            <a:r>
              <a:rPr lang="en-US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highlight>
                  <a:srgbClr val="FFFFFF"/>
                </a:highlight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highlight>
                  <a:srgbClr val="FFFFFF"/>
                </a:highlight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main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args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)</a:t>
            </a:r>
            <a:endParaRPr lang="en-US" dirty="0">
              <a:solidFill>
                <a:srgbClr val="808080"/>
              </a:solidFill>
              <a:highlight>
                <a:srgbClr val="FFFFFF"/>
              </a:highlight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highlight>
                <a:srgbClr val="FFFFFF"/>
              </a:highlight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highlight>
                  <a:srgbClr val="FFFFFF"/>
                </a:highlight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WordTypeCount</a:t>
            </a:r>
            <a:r>
              <a:rPr lang="pt-BR" b="1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highlight>
                <a:srgbClr val="FFFFFF"/>
              </a:highlight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highlight>
                  <a:srgbClr val="FFFFFF"/>
                </a:highlight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highlight>
                  <a:srgbClr val="FFFFFF"/>
                </a:highlight>
                <a:latin typeface="Verdana"/>
              </a:rPr>
              <a:t>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103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21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Enter a string:</a:t>
            </a: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To be or not to be: that is the question Whether 'tis nobler to suffer</a:t>
            </a: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Map contains:</a:t>
            </a: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Key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Value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'tis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nobler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not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question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suffer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that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3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whether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size:13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isEmpty:false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104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21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Um </a:t>
            </a:r>
            <a:r>
              <a:rPr lang="pt-BR" b="1" i="1" dirty="0" err="1" smtClean="0"/>
              <a:t>StringTokenizer</a:t>
            </a:r>
            <a:r>
              <a:rPr lang="pt-BR" dirty="0" smtClean="0"/>
              <a:t> quebra uma </a:t>
            </a:r>
            <a:r>
              <a:rPr lang="pt-BR" i="1" dirty="0" err="1" smtClean="0"/>
              <a:t>string</a:t>
            </a:r>
            <a:r>
              <a:rPr lang="pt-BR" dirty="0" smtClean="0"/>
              <a:t> em palavras individuais </a:t>
            </a:r>
          </a:p>
          <a:p>
            <a:pPr lvl="1"/>
            <a:r>
              <a:rPr lang="pt-BR" dirty="0" smtClean="0"/>
              <a:t>Determinadas por espaços em branco;</a:t>
            </a:r>
          </a:p>
          <a:p>
            <a:pPr lvl="1"/>
            <a:r>
              <a:rPr lang="pt-BR" dirty="0" smtClean="0"/>
              <a:t>O método </a:t>
            </a:r>
            <a:r>
              <a:rPr lang="pt-BR" b="1" i="1" dirty="0" err="1" smtClean="0"/>
              <a:t>hasMoreTokens</a:t>
            </a:r>
            <a:r>
              <a:rPr lang="pt-BR" dirty="0" smtClean="0"/>
              <a:t> determina se ainda há palavras a serem processadas;</a:t>
            </a:r>
          </a:p>
          <a:p>
            <a:pPr lvl="1"/>
            <a:r>
              <a:rPr lang="pt-BR" dirty="0" smtClean="0"/>
              <a:t>O método </a:t>
            </a:r>
            <a:r>
              <a:rPr lang="pt-BR" b="1" i="1" dirty="0" err="1" smtClean="0"/>
              <a:t>nextToken</a:t>
            </a:r>
            <a:r>
              <a:rPr lang="pt-BR" dirty="0" smtClean="0"/>
              <a:t> retorna o </a:t>
            </a:r>
            <a:r>
              <a:rPr lang="pt-BR" i="1" dirty="0" err="1" smtClean="0"/>
              <a:t>token</a:t>
            </a:r>
            <a:r>
              <a:rPr lang="pt-BR" dirty="0" smtClean="0"/>
              <a:t> em uma </a:t>
            </a:r>
            <a:r>
              <a:rPr lang="pt-BR" i="1" dirty="0" err="1" smtClean="0"/>
              <a:t>String</a:t>
            </a:r>
            <a:r>
              <a:rPr lang="pt-BR" dirty="0" smtClean="0"/>
              <a:t>.</a:t>
            </a:r>
          </a:p>
          <a:p>
            <a:r>
              <a:rPr lang="pt-BR" dirty="0" smtClean="0"/>
              <a:t>Outros métodos utilizados incluem:</a:t>
            </a:r>
          </a:p>
          <a:p>
            <a:pPr lvl="1"/>
            <a:r>
              <a:rPr lang="pt-BR" b="1" i="1" dirty="0" err="1" smtClean="0"/>
              <a:t>containsKey</a:t>
            </a:r>
            <a:r>
              <a:rPr lang="pt-BR" dirty="0" smtClean="0"/>
              <a:t>: determina se a chave está contida no mapa</a:t>
            </a:r>
          </a:p>
          <a:p>
            <a:pPr lvl="1"/>
            <a:r>
              <a:rPr lang="pt-BR" b="1" i="1" dirty="0" err="1" smtClean="0"/>
              <a:t>put</a:t>
            </a:r>
            <a:r>
              <a:rPr lang="pt-BR" dirty="0" smtClean="0"/>
              <a:t>: cria uma nova entrada </a:t>
            </a:r>
            <a:r>
              <a:rPr lang="pt-BR" dirty="0"/>
              <a:t>chave/valor </a:t>
            </a:r>
            <a:r>
              <a:rPr lang="pt-BR" dirty="0" smtClean="0"/>
              <a:t>no mapa;</a:t>
            </a:r>
          </a:p>
          <a:p>
            <a:pPr lvl="1"/>
            <a:r>
              <a:rPr lang="pt-BR" b="1" i="1" dirty="0" err="1" smtClean="0"/>
              <a:t>get</a:t>
            </a:r>
            <a:r>
              <a:rPr lang="pt-BR" dirty="0" smtClean="0"/>
              <a:t>: obtém o valor associado a uma chave;</a:t>
            </a:r>
          </a:p>
          <a:p>
            <a:pPr lvl="1"/>
            <a:r>
              <a:rPr lang="pt-BR" b="1" i="1" dirty="0" err="1" smtClean="0"/>
              <a:t>keySet</a:t>
            </a:r>
            <a:r>
              <a:rPr lang="pt-BR" dirty="0" smtClean="0"/>
              <a:t>: retorna o conjunto de chaves do mapa;</a:t>
            </a:r>
          </a:p>
          <a:p>
            <a:pPr lvl="1"/>
            <a:r>
              <a:rPr lang="pt-BR" b="1" i="1" dirty="0" err="1" smtClean="0"/>
              <a:t>size</a:t>
            </a:r>
            <a:r>
              <a:rPr lang="pt-BR" dirty="0" smtClean="0"/>
              <a:t>: retorna a quantidade de pares chave/valor do mapa;</a:t>
            </a:r>
          </a:p>
          <a:p>
            <a:pPr lvl="1"/>
            <a:r>
              <a:rPr lang="pt-BR" b="1" i="1" dirty="0" err="1" smtClean="0"/>
              <a:t>isEmpty</a:t>
            </a:r>
            <a:r>
              <a:rPr lang="pt-BR" dirty="0" smtClean="0"/>
              <a:t>: retorna </a:t>
            </a:r>
            <a:r>
              <a:rPr lang="pt-BR" i="1" dirty="0" err="1" smtClean="0"/>
              <a:t>true</a:t>
            </a:r>
            <a:r>
              <a:rPr lang="pt-BR" dirty="0" smtClean="0"/>
              <a:t> ou </a:t>
            </a:r>
            <a:r>
              <a:rPr lang="pt-BR" i="1" dirty="0" smtClean="0"/>
              <a:t>false</a:t>
            </a:r>
            <a:r>
              <a:rPr lang="pt-BR" dirty="0" smtClean="0"/>
              <a:t> para indicar se o mapa está vazio.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105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727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A76E85-50F3-49CE-BF7E-EA58F7810D29}" type="slidenum">
              <a:rPr lang="pt-BR"/>
              <a:pPr eaLnBrk="1" hangingPunct="1"/>
              <a:t>106</a:t>
            </a:fld>
            <a:endParaRPr lang="pt-BR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55776" y="2060848"/>
            <a:ext cx="5673824" cy="420933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sz="6000" b="1" dirty="0" smtClean="0"/>
              <a:t>Perguntas?</a:t>
            </a:r>
          </a:p>
        </p:txBody>
      </p:sp>
      <p:pic>
        <p:nvPicPr>
          <p:cNvPr id="56327" name="Picture 7" descr="http://www.proprofs.com/quiz-school/upload/yuiupload/2254786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2747390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próxima aula</a:t>
            </a:r>
          </a:p>
        </p:txBody>
      </p:sp>
      <p:sp>
        <p:nvSpPr>
          <p:cNvPr id="57346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1080F9-8F5A-439D-8985-0372F9108CB3}" type="slidenum">
              <a:rPr lang="pt-BR"/>
              <a:pPr eaLnBrk="1" hangingPunct="1"/>
              <a:t>107</a:t>
            </a:fld>
            <a:endParaRPr lang="pt-BR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Arquivos</a:t>
            </a: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t-BR" sz="6000" b="1" dirty="0" smtClean="0"/>
          </a:p>
          <a:p>
            <a:pPr algn="ctr">
              <a:buFontTx/>
              <a:buNone/>
            </a:pPr>
            <a:endParaRPr lang="pt-BR" sz="6000" b="1" dirty="0"/>
          </a:p>
          <a:p>
            <a:pPr algn="ctr">
              <a:buFontTx/>
              <a:buNone/>
            </a:pPr>
            <a:r>
              <a:rPr lang="pt-BR" sz="6000" b="1" dirty="0" smtClean="0"/>
              <a:t>FIM</a:t>
            </a:r>
            <a:endParaRPr lang="pt-BR" sz="6000" b="1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3F59-8CE8-43D6-891C-D907142B4C20}" type="slidenum">
              <a:rPr lang="pt-BR"/>
              <a:pPr/>
              <a:t>108</a:t>
            </a:fld>
            <a:endParaRPr lang="pt-BR"/>
          </a:p>
        </p:txBody>
      </p:sp>
      <p:pic>
        <p:nvPicPr>
          <p:cNvPr id="7173" name="Picture 5" descr="http://3.bp.blogspot.com/-ynV7daz0UIo/TdYDf1NzNsI/AAAAAAAAANU/r8mr5kKcEjc/s320/Windows-Stand-By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744" y="214272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2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Genéricos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corpo de um método genérico é declarado de  forma semelhante a um método comum;</a:t>
            </a:r>
          </a:p>
          <a:p>
            <a:r>
              <a:rPr lang="pt-BR" dirty="0" smtClean="0"/>
              <a:t>Parâmetros de tipo podem somente representar tipos de </a:t>
            </a:r>
            <a:r>
              <a:rPr lang="pt-BR" b="1" dirty="0" smtClean="0"/>
              <a:t>referências</a:t>
            </a:r>
          </a:p>
          <a:p>
            <a:pPr lvl="1"/>
            <a:r>
              <a:rPr lang="pt-BR" dirty="0" smtClean="0"/>
              <a:t>Tipos primitivos como </a:t>
            </a:r>
            <a:r>
              <a:rPr lang="pt-BR" i="1" dirty="0" err="1" smtClean="0"/>
              <a:t>int</a:t>
            </a:r>
            <a:r>
              <a:rPr lang="pt-BR" dirty="0" smtClean="0"/>
              <a:t>, </a:t>
            </a:r>
            <a:r>
              <a:rPr lang="pt-BR" i="1" dirty="0" err="1" smtClean="0"/>
              <a:t>double</a:t>
            </a:r>
            <a:r>
              <a:rPr lang="pt-BR" dirty="0" smtClean="0"/>
              <a:t> e </a:t>
            </a:r>
            <a:r>
              <a:rPr lang="pt-BR" i="1" dirty="0" smtClean="0"/>
              <a:t>char</a:t>
            </a:r>
            <a:r>
              <a:rPr lang="pt-BR" dirty="0" smtClean="0"/>
              <a:t> </a:t>
            </a:r>
            <a:r>
              <a:rPr lang="pt-BR" b="1" dirty="0" smtClean="0"/>
              <a:t>não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Todo os dados enviados como parâmetros devem ser objetos de classes ou interfaces.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99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GenericMethodTest.java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GenericMethodTest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generico</a:t>
            </a:r>
            <a:endParaRPr lang="pt-BR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static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printArray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inputArray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){</a:t>
            </a:r>
            <a:endParaRPr lang="pt-BR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 smtClean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exibe os elementos do vetor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inputArray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Verdana"/>
              </a:rPr>
              <a:t>)</a:t>
            </a:r>
            <a:r>
              <a:rPr lang="en-US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{</a:t>
            </a:r>
            <a:endParaRPr lang="pt-BR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 smtClean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cria vetores dos tipos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Integer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, Double e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Character</a:t>
            </a:r>
            <a:endParaRPr lang="pt-BR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sv-SE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sv-SE" dirty="0">
                <a:solidFill>
                  <a:srgbClr val="000000"/>
                </a:solidFill>
                <a:latin typeface="Verdana"/>
              </a:rPr>
              <a:t>Integer</a:t>
            </a:r>
            <a:r>
              <a:rPr lang="sv-SE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dirty="0">
                <a:solidFill>
                  <a:srgbClr val="000000"/>
                </a:solidFill>
                <a:latin typeface="Verdana"/>
              </a:rPr>
              <a:t>integerArray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dirty="0">
                <a:solidFill>
                  <a:srgbClr val="007F7F"/>
                </a:solidFill>
                <a:latin typeface="Verdana"/>
              </a:rPr>
              <a:t>1</a:t>
            </a:r>
            <a:r>
              <a:rPr lang="sv-SE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dirty="0">
                <a:solidFill>
                  <a:srgbClr val="007F7F"/>
                </a:solidFill>
                <a:latin typeface="Verdana"/>
              </a:rPr>
              <a:t>2</a:t>
            </a:r>
            <a:r>
              <a:rPr lang="sv-SE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dirty="0">
                <a:solidFill>
                  <a:srgbClr val="007F7F"/>
                </a:solidFill>
                <a:latin typeface="Verdana"/>
              </a:rPr>
              <a:t>3</a:t>
            </a:r>
            <a:r>
              <a:rPr lang="sv-SE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dirty="0">
                <a:solidFill>
                  <a:srgbClr val="007F7F"/>
                </a:solidFill>
                <a:latin typeface="Verdana"/>
              </a:rPr>
              <a:t>4</a:t>
            </a:r>
            <a:r>
              <a:rPr lang="sv-SE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dirty="0">
                <a:solidFill>
                  <a:srgbClr val="007F7F"/>
                </a:solidFill>
                <a:latin typeface="Verdana"/>
              </a:rPr>
              <a:t>5</a:t>
            </a:r>
            <a:r>
              <a:rPr lang="sv-SE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dirty="0">
                <a:solidFill>
                  <a:srgbClr val="007F7F"/>
                </a:solidFill>
                <a:latin typeface="Verdana"/>
              </a:rPr>
              <a:t>6</a:t>
            </a:r>
            <a:r>
              <a:rPr lang="sv-SE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b="1" dirty="0">
                <a:solidFill>
                  <a:srgbClr val="000000"/>
                </a:solidFill>
                <a:latin typeface="Verdana"/>
              </a:rPr>
              <a:t>};</a:t>
            </a:r>
            <a:endParaRPr lang="sv-SE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Double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doubleArray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1.1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2.2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3.3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4.4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5.5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6.6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7.7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Character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characterArray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'H'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'E'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'L'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'L'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'O'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Array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integerArray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contains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printArray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integerArray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envia um vetor de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Integer</a:t>
            </a:r>
            <a:endParaRPr lang="pt-BR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nArray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doubleArray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contains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printArray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doubleArray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envia um vetor de  Double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nArray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characterArray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contains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printArray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characterArray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envia um vetor de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Character</a:t>
            </a:r>
            <a:endParaRPr lang="pt-BR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99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Genéricos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No exemplo, declaramos o parâmetro de tipo </a:t>
            </a:r>
            <a:r>
              <a:rPr lang="pt-BR" b="1" i="1" dirty="0" smtClean="0"/>
              <a:t>E</a:t>
            </a:r>
          </a:p>
          <a:p>
            <a:pPr lvl="1"/>
            <a:r>
              <a:rPr lang="pt-BR" dirty="0" smtClean="0"/>
              <a:t>Aparece também na lista de parâmetros e no for aprimorado;</a:t>
            </a:r>
          </a:p>
          <a:p>
            <a:pPr lvl="1"/>
            <a:r>
              <a:rPr lang="pt-BR" dirty="0" smtClean="0"/>
              <a:t>Por padrão, o nome deve ser somente uma letra maiúscula.</a:t>
            </a:r>
          </a:p>
          <a:p>
            <a:r>
              <a:rPr lang="pt-BR" dirty="0" smtClean="0"/>
              <a:t>No </a:t>
            </a:r>
            <a:r>
              <a:rPr lang="pt-BR" i="1" dirty="0" err="1" smtClean="0"/>
              <a:t>main</a:t>
            </a:r>
            <a:r>
              <a:rPr lang="pt-BR" dirty="0" smtClean="0"/>
              <a:t>, diferentes vetores são passados para o método genérico</a:t>
            </a:r>
          </a:p>
          <a:p>
            <a:pPr lvl="1"/>
            <a:r>
              <a:rPr lang="pt-BR" dirty="0" smtClean="0"/>
              <a:t>Inicialmente, o compilador procura uma versão do método específica para o parâmetro;</a:t>
            </a:r>
          </a:p>
          <a:p>
            <a:pPr lvl="1"/>
            <a:r>
              <a:rPr lang="pt-BR" dirty="0" smtClean="0"/>
              <a:t>Não encontrando, a versão genérica é utilizada.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99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Genéricos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Quando o compilador traduz o código para </a:t>
            </a:r>
            <a:r>
              <a:rPr lang="pt-BR" i="1" dirty="0" err="1" smtClean="0"/>
              <a:t>bytecode</a:t>
            </a:r>
            <a:r>
              <a:rPr lang="pt-BR" dirty="0" smtClean="0"/>
              <a:t>, os métodos genéricos têm seus argumentos substituídos por tipos de verdade</a:t>
            </a:r>
          </a:p>
          <a:p>
            <a:pPr lvl="1"/>
            <a:r>
              <a:rPr lang="pt-BR" dirty="0" smtClean="0"/>
              <a:t>Por padrão, o tipo </a:t>
            </a:r>
            <a:r>
              <a:rPr lang="pt-BR" i="1" dirty="0" err="1" smtClean="0"/>
              <a:t>Object</a:t>
            </a:r>
            <a:r>
              <a:rPr lang="pt-BR" dirty="0" smtClean="0"/>
              <a:t> é utilizado;</a:t>
            </a:r>
          </a:p>
          <a:p>
            <a:pPr lvl="1"/>
            <a:r>
              <a:rPr lang="pt-BR" dirty="0" smtClean="0"/>
              <a:t>Diferentemente do que ocorre em C++, em que uma cópia para cada tipo utilizado é criada.</a:t>
            </a:r>
          </a:p>
          <a:p>
            <a:r>
              <a:rPr lang="pt-BR" dirty="0" smtClean="0"/>
              <a:t>A seguir é apresentado o equivalente ao método genérico do código anterior depois de compilado.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99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Genéricos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static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printArray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Object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[]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inputArray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exibe os elementos do vetor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Object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inputArray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99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Genéricos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métodos genéricos podem ser sobrecarregados</a:t>
            </a:r>
          </a:p>
          <a:p>
            <a:pPr lvl="1"/>
            <a:r>
              <a:rPr lang="pt-BR" dirty="0" smtClean="0"/>
              <a:t>Por outros métodos genéricos;</a:t>
            </a:r>
          </a:p>
          <a:p>
            <a:pPr lvl="1"/>
            <a:r>
              <a:rPr lang="pt-BR" dirty="0" smtClean="0"/>
              <a:t>Por métodos específicos</a:t>
            </a:r>
          </a:p>
          <a:p>
            <a:pPr lvl="2"/>
            <a:r>
              <a:rPr lang="pt-BR" dirty="0" smtClean="0"/>
              <a:t>Inclusive tendo os mesmos parâmetros;</a:t>
            </a:r>
          </a:p>
          <a:p>
            <a:pPr lvl="2"/>
            <a:r>
              <a:rPr lang="pt-BR" dirty="0" smtClean="0"/>
              <a:t>Têm precedência maior em relação ao genérico.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99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Genéricas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6127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Genéricas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Os conceitos de estruturas de dados, como uma pilha, são independentes dos tipos dos elementos que elas manipulam</a:t>
            </a:r>
          </a:p>
          <a:p>
            <a:pPr lvl="1"/>
            <a:r>
              <a:rPr lang="pt-BR" dirty="0" smtClean="0"/>
              <a:t>Desta forma, podemos criar uma classe que descreva o comportamento de uma estrutura de dados, de uma maneira independente;</a:t>
            </a:r>
          </a:p>
          <a:p>
            <a:pPr lvl="1"/>
            <a:r>
              <a:rPr lang="pt-BR" dirty="0" smtClean="0"/>
              <a:t>Ao instanciarmos esta </a:t>
            </a:r>
            <a:r>
              <a:rPr lang="pt-BR" b="1" dirty="0" smtClean="0"/>
              <a:t>classe genérica</a:t>
            </a:r>
            <a:r>
              <a:rPr lang="pt-BR" dirty="0" smtClean="0"/>
              <a:t>, podemos especificar qual é o tipo desejado;</a:t>
            </a:r>
          </a:p>
          <a:p>
            <a:pPr lvl="1"/>
            <a:r>
              <a:rPr lang="pt-BR" dirty="0" smtClean="0"/>
              <a:t>Esta capacidade permite um grande avanço na </a:t>
            </a:r>
            <a:r>
              <a:rPr lang="pt-BR" dirty="0" err="1" smtClean="0"/>
              <a:t>reusabilidade</a:t>
            </a:r>
            <a:r>
              <a:rPr lang="pt-BR" dirty="0" smtClean="0"/>
              <a:t> de código.</a:t>
            </a:r>
          </a:p>
          <a:p>
            <a:r>
              <a:rPr lang="pt-BR" dirty="0" smtClean="0"/>
              <a:t>O tratamento dispensado pelo compilador às classes genéricas é semelhante ao dispensado aos métodos genéricos.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06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Genéricas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Estas classes são conhecidas como </a:t>
            </a:r>
            <a:r>
              <a:rPr lang="pt-BR" sz="2800" b="1" dirty="0" smtClean="0"/>
              <a:t>classes parametrizadas</a:t>
            </a:r>
          </a:p>
          <a:p>
            <a:pPr lvl="1"/>
            <a:r>
              <a:rPr lang="pt-BR" sz="2400" dirty="0" smtClean="0"/>
              <a:t>Ou </a:t>
            </a:r>
            <a:r>
              <a:rPr lang="pt-BR" sz="2400" b="1" dirty="0" smtClean="0"/>
              <a:t>tipos parametrizados</a:t>
            </a:r>
            <a:r>
              <a:rPr lang="pt-BR" sz="2400" dirty="0" smtClean="0"/>
              <a:t>, uma vez que podem receber um ou mais parâmetros;</a:t>
            </a:r>
          </a:p>
          <a:p>
            <a:pPr lvl="1"/>
            <a:r>
              <a:rPr lang="pt-BR" sz="2400" dirty="0" smtClean="0"/>
              <a:t>Tais parâmetros representam apenas tipos de referência</a:t>
            </a:r>
          </a:p>
          <a:p>
            <a:pPr lvl="2"/>
            <a:r>
              <a:rPr lang="pt-BR" sz="2000" dirty="0" smtClean="0"/>
              <a:t>Ou seja, uma estrutura não poderia ser instanciada com um tipo primitivo;</a:t>
            </a:r>
          </a:p>
          <a:p>
            <a:pPr lvl="2"/>
            <a:r>
              <a:rPr lang="pt-BR" sz="2000" dirty="0" smtClean="0"/>
              <a:t>N0 entanto, podemos utilizar o </a:t>
            </a:r>
            <a:r>
              <a:rPr lang="pt-BR" sz="2000" b="1" i="1" dirty="0" err="1" smtClean="0"/>
              <a:t>autoboxing</a:t>
            </a:r>
            <a:r>
              <a:rPr lang="pt-BR" sz="2000" dirty="0" smtClean="0"/>
              <a:t> para converter tipos primitivos em objetos.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06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Endereços Importantes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Site da </a:t>
            </a:r>
            <a:r>
              <a:rPr lang="en-US" dirty="0" err="1"/>
              <a:t>d</a:t>
            </a:r>
            <a:r>
              <a:rPr lang="en-US" dirty="0" err="1" smtClean="0"/>
              <a:t>isciplina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://www.decom.ufop.br/marco/</a:t>
            </a:r>
          </a:p>
          <a:p>
            <a:endParaRPr lang="en-US" dirty="0" smtClean="0"/>
          </a:p>
          <a:p>
            <a:r>
              <a:rPr lang="en-US" i="1" dirty="0" smtClean="0"/>
              <a:t>Moodle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3"/>
              </a:rPr>
              <a:t>www.decom.ufop.br</a:t>
            </a:r>
            <a:r>
              <a:rPr lang="en-US" u="sng" dirty="0">
                <a:hlinkClick r:id="rId3"/>
              </a:rPr>
              <a:t>/</a:t>
            </a:r>
            <a:r>
              <a:rPr lang="en-US" u="sng" dirty="0" smtClean="0">
                <a:hlinkClick r:id="rId3"/>
              </a:rPr>
              <a:t>moodle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 smtClean="0"/>
          </a:p>
          <a:p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e-</a:t>
            </a:r>
            <a:r>
              <a:rPr lang="en-US" dirty="0"/>
              <a:t>mails: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>
                <a:hlinkClick r:id="rId4"/>
              </a:rPr>
              <a:t>bcc221-d</a:t>
            </a:r>
            <a:r>
              <a:rPr lang="en-US" u="sng" dirty="0" smtClean="0">
                <a:hlinkClick r:id="rId4"/>
              </a:rPr>
              <a:t>ecom</a:t>
            </a:r>
            <a:r>
              <a:rPr lang="en-US" u="sng" dirty="0">
                <a:hlinkClick r:id="rId4"/>
              </a:rPr>
              <a:t>@</a:t>
            </a:r>
            <a:r>
              <a:rPr lang="en-US" u="sng" dirty="0" smtClean="0">
                <a:hlinkClick r:id="rId4"/>
              </a:rPr>
              <a:t>googlegroups.com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/>
          </a:p>
          <a:p>
            <a:r>
              <a:rPr lang="en-US" dirty="0"/>
              <a:t>Para </a:t>
            </a:r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acesso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5"/>
              </a:rPr>
              <a:t>http</a:t>
            </a:r>
            <a:r>
              <a:rPr lang="en-US" u="sng" dirty="0">
                <a:hlinkClick r:id="rId5"/>
              </a:rPr>
              <a:t>://groups.google.com/group/bcc221-</a:t>
            </a:r>
            <a:r>
              <a:rPr lang="en-US" u="sng" dirty="0" smtClean="0">
                <a:hlinkClick r:id="rId5"/>
              </a:rPr>
              <a:t>decom</a:t>
            </a:r>
            <a:endParaRPr lang="en-US" u="sng" dirty="0" smtClean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40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Genéricas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i="1" dirty="0" err="1"/>
              <a:t>Autoboxing</a:t>
            </a:r>
            <a:r>
              <a:rPr lang="pt-BR" dirty="0"/>
              <a:t> consiste em atribuir um tipo primitivo a uma variável ou estrutura cujo tipo é uma classe empacotadora (</a:t>
            </a:r>
            <a:r>
              <a:rPr lang="pt-BR" dirty="0" err="1"/>
              <a:t>wrapper</a:t>
            </a:r>
            <a:r>
              <a:rPr lang="pt-BR" dirty="0"/>
              <a:t> </a:t>
            </a:r>
            <a:r>
              <a:rPr lang="pt-BR" dirty="0" err="1"/>
              <a:t>class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A conversão é implícita;</a:t>
            </a:r>
          </a:p>
          <a:p>
            <a:pPr lvl="1"/>
            <a:r>
              <a:rPr lang="pt-BR" dirty="0"/>
              <a:t>Por exemplo, </a:t>
            </a:r>
            <a:r>
              <a:rPr lang="pt-BR" i="1" dirty="0" err="1"/>
              <a:t>int</a:t>
            </a:r>
            <a:r>
              <a:rPr lang="pt-BR" dirty="0"/>
              <a:t> para </a:t>
            </a:r>
            <a:r>
              <a:rPr lang="pt-BR" i="1" dirty="0" err="1"/>
              <a:t>Integer</a:t>
            </a:r>
            <a:r>
              <a:rPr lang="pt-BR" dirty="0"/>
              <a:t>.</a:t>
            </a:r>
          </a:p>
          <a:p>
            <a:r>
              <a:rPr lang="pt-BR" dirty="0"/>
              <a:t>O </a:t>
            </a:r>
            <a:r>
              <a:rPr lang="pt-BR" b="1" i="1" dirty="0" err="1"/>
              <a:t>Auto-Unboxing</a:t>
            </a:r>
            <a:r>
              <a:rPr lang="pt-BR" dirty="0"/>
              <a:t> é o processo </a:t>
            </a:r>
            <a:r>
              <a:rPr lang="pt-BR" dirty="0" smtClean="0"/>
              <a:t>contrário;</a:t>
            </a:r>
          </a:p>
          <a:p>
            <a:r>
              <a:rPr lang="pt-BR" dirty="0" smtClean="0"/>
              <a:t>Em Java há 8 classes empacotadoras</a:t>
            </a:r>
          </a:p>
          <a:p>
            <a:pPr lvl="1"/>
            <a:r>
              <a:rPr lang="pt-BR" i="1" dirty="0" smtClean="0"/>
              <a:t>Byte</a:t>
            </a:r>
            <a:r>
              <a:rPr lang="pt-BR" dirty="0" smtClean="0"/>
              <a:t>, </a:t>
            </a:r>
            <a:r>
              <a:rPr lang="pt-BR" i="1" dirty="0" smtClean="0"/>
              <a:t>Short</a:t>
            </a:r>
            <a:r>
              <a:rPr lang="pt-BR" dirty="0" smtClean="0"/>
              <a:t>, </a:t>
            </a:r>
            <a:r>
              <a:rPr lang="pt-BR" i="1" dirty="0" err="1" smtClean="0"/>
              <a:t>Integer</a:t>
            </a:r>
            <a:r>
              <a:rPr lang="pt-BR" dirty="0" smtClean="0"/>
              <a:t>, </a:t>
            </a:r>
            <a:r>
              <a:rPr lang="pt-BR" i="1" dirty="0" err="1" smtClean="0"/>
              <a:t>Long</a:t>
            </a:r>
            <a:r>
              <a:rPr lang="pt-BR" dirty="0" smtClean="0"/>
              <a:t>, </a:t>
            </a:r>
            <a:r>
              <a:rPr lang="pt-BR" i="1" dirty="0" err="1" smtClean="0"/>
              <a:t>Float</a:t>
            </a:r>
            <a:r>
              <a:rPr lang="pt-BR" dirty="0" smtClean="0"/>
              <a:t>, </a:t>
            </a:r>
            <a:r>
              <a:rPr lang="pt-BR" i="1" dirty="0" smtClean="0"/>
              <a:t>Double</a:t>
            </a:r>
            <a:r>
              <a:rPr lang="pt-BR" dirty="0" smtClean="0"/>
              <a:t>, </a:t>
            </a:r>
            <a:r>
              <a:rPr lang="pt-BR" i="1" dirty="0" err="1" smtClean="0"/>
              <a:t>Character</a:t>
            </a:r>
            <a:r>
              <a:rPr lang="pt-BR" dirty="0" smtClean="0"/>
              <a:t> e </a:t>
            </a:r>
            <a:r>
              <a:rPr lang="pt-BR" i="1" dirty="0" err="1" smtClean="0"/>
              <a:t>Boolean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Embora não seja considerada uma classe empacotadora, a classe </a:t>
            </a:r>
            <a:r>
              <a:rPr lang="pt-BR" i="1" dirty="0" err="1" smtClean="0"/>
              <a:t>Void</a:t>
            </a:r>
            <a:r>
              <a:rPr lang="pt-BR" dirty="0" smtClean="0"/>
              <a:t> é similar</a:t>
            </a:r>
          </a:p>
          <a:p>
            <a:pPr lvl="2"/>
            <a:r>
              <a:rPr lang="pt-BR" dirty="0" smtClean="0"/>
              <a:t>No sentido de fornecer uma representação de classe para o tipo </a:t>
            </a:r>
            <a:r>
              <a:rPr lang="pt-BR" i="1" dirty="0" err="1" smtClean="0"/>
              <a:t>void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Todos declaradas no pacote </a:t>
            </a:r>
            <a:r>
              <a:rPr lang="pt-BR" dirty="0" err="1" smtClean="0"/>
              <a:t>java.lang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06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Genéricas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exemplo a seguir apresenta a declaração de uma classe que descreve uma pilha genérica</a:t>
            </a:r>
          </a:p>
          <a:p>
            <a:pPr lvl="1"/>
            <a:r>
              <a:rPr lang="pt-BR" sz="2400" dirty="0" smtClean="0"/>
              <a:t>O parâmetro </a:t>
            </a:r>
            <a:r>
              <a:rPr lang="pt-BR" sz="2400" b="1" i="1" dirty="0" smtClean="0"/>
              <a:t>E</a:t>
            </a:r>
            <a:r>
              <a:rPr lang="pt-BR" sz="2400" dirty="0" smtClean="0"/>
              <a:t> representa o tipo dos elementos a serem manipulados pela pilha</a:t>
            </a:r>
          </a:p>
          <a:p>
            <a:pPr lvl="2"/>
            <a:r>
              <a:rPr lang="pt-BR" sz="2000" dirty="0" smtClean="0"/>
              <a:t>Uma classe genérica pode possuir mais que um parâmetro de tipo, separados por vírgula.</a:t>
            </a:r>
          </a:p>
          <a:p>
            <a:pPr lvl="1"/>
            <a:r>
              <a:rPr lang="pt-BR" sz="2400" dirty="0" smtClean="0"/>
              <a:t>Este parâmetro é utilizado ao longo do código nos trechos em que é necessário indicar o tipo dos elementos.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06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Stack.java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size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numero de elementos da pilha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top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indice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 do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topo</a:t>
            </a:r>
            <a:endParaRPr lang="en-US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vetor para armazenar os elementos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o tamanho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padrao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10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this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constroi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uma pilha com um tamanho especificado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size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10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top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-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pilha vazia inicialmente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Object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size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cria o vetor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06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Stack.java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push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pushValue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top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size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-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throw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FullStackException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+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"Stack is full, cannot push </a:t>
            </a:r>
            <a:r>
              <a:rPr lang="en-US" sz="1500" dirty="0" smtClean="0">
                <a:solidFill>
                  <a:srgbClr val="7F007F"/>
                </a:solidFill>
                <a:latin typeface="Verdana"/>
              </a:rPr>
              <a:t>						          %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s"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pushValue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++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top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pushValue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pop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top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-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throw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EmptyStackException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"Stack is empty, cannot pop"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top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--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514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Genéricas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O mecanismo dos genéricos em Java não permite que tipos passados por parâmetro sejam utilizados para a criação de vetores</a:t>
            </a:r>
          </a:p>
          <a:p>
            <a:pPr lvl="1"/>
            <a:r>
              <a:rPr lang="pt-BR" dirty="0" smtClean="0"/>
              <a:t>É necessário criar um vetor de </a:t>
            </a:r>
            <a:r>
              <a:rPr lang="pt-BR" i="1" dirty="0" err="1" smtClean="0"/>
              <a:t>Object</a:t>
            </a:r>
            <a:r>
              <a:rPr lang="pt-BR" dirty="0" smtClean="0"/>
              <a:t> e realizar um </a:t>
            </a:r>
            <a:r>
              <a:rPr lang="pt-BR" i="1" dirty="0" err="1" smtClean="0"/>
              <a:t>cast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Gera um </a:t>
            </a:r>
            <a:r>
              <a:rPr lang="pt-BR" i="1" dirty="0" err="1" smtClean="0"/>
              <a:t>warning</a:t>
            </a:r>
            <a:r>
              <a:rPr lang="pt-BR" dirty="0" smtClean="0"/>
              <a:t> “</a:t>
            </a:r>
            <a:r>
              <a:rPr lang="pt-BR" i="1" dirty="0" err="1" smtClean="0"/>
              <a:t>unchecked</a:t>
            </a:r>
            <a:r>
              <a:rPr lang="pt-BR" i="1" dirty="0" smtClean="0"/>
              <a:t> </a:t>
            </a:r>
            <a:r>
              <a:rPr lang="pt-BR" i="1" dirty="0" err="1" smtClean="0"/>
              <a:t>cast</a:t>
            </a:r>
            <a:r>
              <a:rPr lang="pt-BR" dirty="0" smtClean="0"/>
              <a:t>”;</a:t>
            </a:r>
          </a:p>
          <a:p>
            <a:pPr lvl="1"/>
            <a:r>
              <a:rPr lang="pt-BR" dirty="0" smtClean="0"/>
              <a:t>No entanto, o compilador não pode garantir totalmente que o vetor nunca conterá objetos de outros tipos que não sejam o passado como parâmetro.</a:t>
            </a:r>
          </a:p>
          <a:p>
            <a:r>
              <a:rPr lang="pt-BR" dirty="0" smtClean="0"/>
              <a:t>O escopo do parâmetro de tipo de uma classe genérica é a classe inteira</a:t>
            </a:r>
          </a:p>
          <a:p>
            <a:pPr lvl="1"/>
            <a:r>
              <a:rPr lang="pt-BR" dirty="0" smtClean="0"/>
              <a:t>No entanto, os parâmetros não podem ser utilizados em declarações do tipo </a:t>
            </a:r>
            <a:r>
              <a:rPr lang="pt-BR" i="1" dirty="0" err="1" smtClean="0"/>
              <a:t>static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187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Genéricas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Vejamos como exemplo uma aplicação que utiliza métodos genéricos para testar a classe genérica vista anteriormente</a:t>
            </a:r>
          </a:p>
          <a:p>
            <a:pPr lvl="1"/>
            <a:r>
              <a:rPr lang="pt-BR" dirty="0" smtClean="0"/>
              <a:t>Para os tipos </a:t>
            </a:r>
            <a:r>
              <a:rPr lang="pt-BR" i="1" dirty="0" err="1" smtClean="0"/>
              <a:t>Integer</a:t>
            </a:r>
            <a:r>
              <a:rPr lang="pt-BR" dirty="0" smtClean="0"/>
              <a:t> e </a:t>
            </a:r>
            <a:r>
              <a:rPr lang="pt-BR" i="1" dirty="0" smtClean="0"/>
              <a:t>Double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Os métodos que testam os métodos </a:t>
            </a:r>
            <a:r>
              <a:rPr lang="pt-BR" i="1" dirty="0" err="1" smtClean="0"/>
              <a:t>push</a:t>
            </a:r>
            <a:r>
              <a:rPr lang="pt-BR" dirty="0" smtClean="0"/>
              <a:t> e </a:t>
            </a:r>
            <a:r>
              <a:rPr lang="pt-BR" i="1" dirty="0" smtClean="0"/>
              <a:t>pop</a:t>
            </a:r>
            <a:r>
              <a:rPr lang="pt-BR" dirty="0" smtClean="0"/>
              <a:t> também recebem como parâmetro o tipo a ser utilizado nos testes;</a:t>
            </a:r>
          </a:p>
          <a:p>
            <a:pPr lvl="1"/>
            <a:r>
              <a:rPr lang="pt-BR" dirty="0" smtClean="0"/>
              <a:t>Elementos destes tipos são enviados aos métodos </a:t>
            </a:r>
            <a:r>
              <a:rPr lang="pt-BR" i="1" dirty="0" err="1" smtClean="0"/>
              <a:t>push</a:t>
            </a:r>
            <a:r>
              <a:rPr lang="pt-BR" dirty="0"/>
              <a:t> </a:t>
            </a:r>
            <a:r>
              <a:rPr lang="pt-BR" dirty="0" smtClean="0"/>
              <a:t>e retornados pelo método </a:t>
            </a:r>
            <a:r>
              <a:rPr lang="pt-BR" i="1" dirty="0" smtClean="0"/>
              <a:t>pop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Note a utilização de classes adaptadoras.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58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StackTest.java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StackTest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fr-F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fr-FR" sz="1600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0000"/>
                </a:solidFill>
                <a:latin typeface="Verdana"/>
              </a:rPr>
              <a:t>doubleElements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7F7F"/>
                </a:solidFill>
                <a:latin typeface="Verdana"/>
              </a:rPr>
              <a:t>1.1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7F7F"/>
                </a:solidFill>
                <a:latin typeface="Verdana"/>
              </a:rPr>
              <a:t>2.2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7F7F"/>
                </a:solidFill>
                <a:latin typeface="Verdana"/>
              </a:rPr>
              <a:t>3.3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7F7F"/>
                </a:solidFill>
                <a:latin typeface="Verdana"/>
              </a:rPr>
              <a:t>4.4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7F7F"/>
                </a:solidFill>
                <a:latin typeface="Verdana"/>
              </a:rPr>
              <a:t>5.5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7F7F"/>
                </a:solidFill>
                <a:latin typeface="Verdana"/>
              </a:rPr>
              <a:t>6.6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};</a:t>
            </a:r>
            <a:endParaRPr lang="fr-F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nb-NO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nb-NO" sz="1600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b="1" dirty="0">
                <a:solidFill>
                  <a:srgbClr val="00007F"/>
                </a:solidFill>
                <a:latin typeface="Verdana"/>
              </a:rPr>
              <a:t>int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0000"/>
                </a:solidFill>
                <a:latin typeface="Verdana"/>
              </a:rPr>
              <a:t>integerElements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1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2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3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4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5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6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7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8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9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10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dirty="0">
                <a:solidFill>
                  <a:srgbClr val="007F7F"/>
                </a:solidFill>
                <a:latin typeface="Verdana"/>
              </a:rPr>
              <a:t>11</a:t>
            </a:r>
            <a:r>
              <a:rPr lang="nb-NO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600" b="1" dirty="0">
                <a:solidFill>
                  <a:srgbClr val="000000"/>
                </a:solidFill>
                <a:latin typeface="Verdana"/>
              </a:rPr>
              <a:t>};</a:t>
            </a:r>
            <a:endParaRPr lang="nb-NO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fr-F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fr-FR" sz="1600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0000"/>
                </a:solidFill>
                <a:latin typeface="Verdana"/>
              </a:rPr>
              <a:t>Double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600" dirty="0">
                <a:solidFill>
                  <a:srgbClr val="000000"/>
                </a:solidFill>
                <a:latin typeface="Verdana"/>
              </a:rPr>
              <a:t>doubleStack</a:t>
            </a:r>
            <a:r>
              <a:rPr lang="fr-FR" sz="16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fr-F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1400" dirty="0">
                <a:solidFill>
                  <a:srgbClr val="007F00"/>
                </a:solidFill>
                <a:latin typeface="Comic Sans MS"/>
              </a:rPr>
              <a:t>// pilha de Double</a:t>
            </a:r>
          </a:p>
          <a:p>
            <a:pPr marL="118872" indent="0">
              <a:buNone/>
            </a:pPr>
            <a:r>
              <a:rPr lang="sv-SE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sv-SE" sz="1600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sv-SE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sz="1600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sv-SE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sv-SE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sz="1600" dirty="0">
                <a:solidFill>
                  <a:srgbClr val="000000"/>
                </a:solidFill>
                <a:latin typeface="Verdana"/>
              </a:rPr>
              <a:t>Integer</a:t>
            </a:r>
            <a:r>
              <a:rPr lang="sv-SE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sz="16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sv-SE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sz="1600" dirty="0">
                <a:solidFill>
                  <a:srgbClr val="000000"/>
                </a:solidFill>
                <a:latin typeface="Verdana"/>
              </a:rPr>
              <a:t>integerStack</a:t>
            </a:r>
            <a:r>
              <a:rPr lang="sv-SE" sz="16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sv-SE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sv-SE" sz="1400" dirty="0">
                <a:solidFill>
                  <a:srgbClr val="007F00"/>
                </a:solidFill>
                <a:latin typeface="Comic Sans MS"/>
              </a:rPr>
              <a:t>// pilha de Integer</a:t>
            </a:r>
          </a:p>
          <a:p>
            <a:pPr marL="118872" indent="0">
              <a:buNone/>
            </a:pP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testStacks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Verdana"/>
              </a:rPr>
              <a:t>doubleStack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Double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&gt;(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7F7F"/>
                </a:solidFill>
                <a:latin typeface="Verdana"/>
              </a:rPr>
              <a:t>5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integerStack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Integer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&gt;(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007F7F"/>
                </a:solidFill>
                <a:latin typeface="Verdana"/>
              </a:rPr>
              <a:t>10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testPushDouble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testPopDouble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testPushInteger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testPopInteger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586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StackTest2.java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StackTest2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fr-F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fr-FR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Double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doubleElements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7F7F"/>
                </a:solidFill>
                <a:latin typeface="Verdana"/>
              </a:rPr>
              <a:t>1.1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7F7F"/>
                </a:solidFill>
                <a:latin typeface="Verdana"/>
              </a:rPr>
              <a:t>2.2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7F7F"/>
                </a:solidFill>
                <a:latin typeface="Verdana"/>
              </a:rPr>
              <a:t>3.3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7F7F"/>
                </a:solidFill>
                <a:latin typeface="Verdana"/>
              </a:rPr>
              <a:t>4.4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7F7F"/>
                </a:solidFill>
                <a:latin typeface="Verdana"/>
              </a:rPr>
              <a:t>5.5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7F7F"/>
                </a:solidFill>
                <a:latin typeface="Verdana"/>
              </a:rPr>
              <a:t>6.6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};</a:t>
            </a:r>
            <a:endParaRPr lang="fr-F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nb-NO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nb-NO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0000"/>
                </a:solidFill>
                <a:latin typeface="Verdana"/>
              </a:rPr>
              <a:t>Integer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0000"/>
                </a:solidFill>
                <a:latin typeface="Verdana"/>
              </a:rPr>
              <a:t>integerElements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1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2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3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4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5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6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7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8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9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10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dirty="0">
                <a:solidFill>
                  <a:srgbClr val="007F7F"/>
                </a:solidFill>
                <a:latin typeface="Verdana"/>
              </a:rPr>
              <a:t>11</a:t>
            </a:r>
            <a:r>
              <a:rPr lang="nb-NO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b="1" dirty="0">
                <a:solidFill>
                  <a:srgbClr val="000000"/>
                </a:solidFill>
                <a:latin typeface="Verdana"/>
              </a:rPr>
              <a:t>};</a:t>
            </a:r>
            <a:endParaRPr lang="nb-NO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fr-F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fr-FR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Double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doubleStack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sz="2800" dirty="0">
                <a:solidFill>
                  <a:srgbClr val="007F00"/>
                </a:solidFill>
                <a:latin typeface="Comic Sans MS"/>
              </a:rPr>
              <a:t>// pilha de objetos Double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Integer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integerStack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pilha de objetos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Integer</a:t>
            </a:r>
            <a:endParaRPr lang="pt-BR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testa os objetos da pilha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testStacks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doubleStack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Double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&gt;(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7F7F"/>
                </a:solidFill>
                <a:latin typeface="Verdana"/>
              </a:rPr>
              <a:t>5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integerStack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Integer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10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testPush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doubleStack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doubleStack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doubleElements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testPop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doubleStack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doubleStack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testPush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integerStack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integerStack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integerElements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testPop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integerStack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integerStack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729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StackTest2.java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generico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que testa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push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classe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generica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testPush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name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try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nPushing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 elements onto %s\n"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name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push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FullStackException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fullStackException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fullStackException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printStackTrace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6711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StackTest2.java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generico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que testa o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pop da classe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generica</a:t>
            </a:r>
            <a:endParaRPr lang="pt-BR" sz="14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4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4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T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Verdana"/>
              </a:rPr>
              <a:t>testPop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name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T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b="1" dirty="0" smtClean="0">
                <a:solidFill>
                  <a:srgbClr val="000000"/>
                </a:solidFill>
                <a:latin typeface="Verdana"/>
              </a:rPr>
              <a:t>{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b="1" dirty="0" err="1">
                <a:solidFill>
                  <a:srgbClr val="00007F"/>
                </a:solidFill>
                <a:latin typeface="Verdana"/>
              </a:rPr>
              <a:t>try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00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    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4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4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4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4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en-US" sz="1400" dirty="0" err="1">
                <a:solidFill>
                  <a:srgbClr val="7F007F"/>
                </a:solidFill>
                <a:latin typeface="Verdana"/>
              </a:rPr>
              <a:t>nPopping</a:t>
            </a:r>
            <a:r>
              <a:rPr lang="en-US" sz="1400" dirty="0">
                <a:solidFill>
                  <a:srgbClr val="7F007F"/>
                </a:solidFill>
                <a:latin typeface="Verdana"/>
              </a:rPr>
              <a:t> elements from %s\n"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name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400" dirty="0">
                <a:solidFill>
                  <a:srgbClr val="000000"/>
                </a:solidFill>
                <a:latin typeface="Verdana"/>
              </a:rPr>
              <a:t>T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popValue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while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true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            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popValue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pop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popValue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10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0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   </a:t>
            </a:r>
            <a:r>
              <a:rPr lang="pt-BR" sz="10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EmptyStackException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emptyStackException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    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000" b="1" dirty="0" smtClean="0">
                <a:solidFill>
                  <a:srgbClr val="000000"/>
                </a:solidFill>
                <a:latin typeface="Verdana"/>
              </a:rPr>
              <a:t>{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emptyStackException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printStackTrace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0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0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0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0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4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4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dirty="0">
                <a:solidFill>
                  <a:srgbClr val="000000"/>
                </a:solidFill>
                <a:latin typeface="Verdana"/>
              </a:rPr>
              <a:t>StackTest2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application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000000"/>
                </a:solidFill>
                <a:latin typeface="Verdana"/>
              </a:rPr>
              <a:t>StackTest2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application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testStacks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</a:t>
            </a: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0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187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999381"/>
            <a:ext cx="7402016" cy="4525963"/>
          </a:xfrm>
        </p:spPr>
        <p:txBody>
          <a:bodyPr/>
          <a:lstStyle/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r>
              <a:rPr lang="pt-BR" sz="6600" b="1" dirty="0"/>
              <a:t>Avisos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01EA-555E-46B3-80C1-84FBBEDCD8D0}" type="slidenum">
              <a:rPr lang="pt-BR"/>
              <a:pPr/>
              <a:t>3</a:t>
            </a:fld>
            <a:endParaRPr lang="pt-BR"/>
          </a:p>
        </p:txBody>
      </p:sp>
      <p:pic>
        <p:nvPicPr>
          <p:cNvPr id="18442" name="Picture 10" descr="http://www.floridacharts.com/FLQuery/Images/warning-icon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1880828"/>
            <a:ext cx="3240360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505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“Crus”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147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“Crus”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Os exemplos anteriores instanciavam a classe </a:t>
            </a:r>
            <a:r>
              <a:rPr lang="pt-BR" i="1" dirty="0" err="1" smtClean="0"/>
              <a:t>Stack</a:t>
            </a:r>
            <a:r>
              <a:rPr lang="pt-BR" dirty="0" smtClean="0"/>
              <a:t> com tipos </a:t>
            </a:r>
            <a:r>
              <a:rPr lang="pt-BR" i="1" dirty="0" err="1" smtClean="0"/>
              <a:t>Integer</a:t>
            </a:r>
            <a:r>
              <a:rPr lang="pt-BR" dirty="0" smtClean="0"/>
              <a:t> e </a:t>
            </a:r>
            <a:r>
              <a:rPr lang="pt-BR" i="1" dirty="0" smtClean="0"/>
              <a:t>Double</a:t>
            </a:r>
            <a:r>
              <a:rPr lang="pt-BR" dirty="0" smtClean="0"/>
              <a:t> passados por argumento</a:t>
            </a:r>
          </a:p>
          <a:p>
            <a:pPr lvl="1"/>
            <a:r>
              <a:rPr lang="pt-BR" dirty="0" smtClean="0"/>
              <a:t>Também é possível instanciar uma classe genérica sem especificar o tipo, como a seguir:</a:t>
            </a:r>
          </a:p>
          <a:p>
            <a:pPr marL="457200" lvl="1" indent="0" algn="ctr">
              <a:buNone/>
            </a:pPr>
            <a:endParaRPr lang="en-US" sz="1100" dirty="0" smtClean="0">
              <a:solidFill>
                <a:srgbClr val="000000"/>
              </a:solidFill>
              <a:latin typeface="LucidaSansTypewriter"/>
            </a:endParaRPr>
          </a:p>
          <a:p>
            <a:pPr marL="457200" lvl="1" indent="0" algn="ctr">
              <a:buNone/>
            </a:pPr>
            <a:r>
              <a:rPr lang="en-US" sz="2200" dirty="0" smtClean="0">
                <a:solidFill>
                  <a:srgbClr val="000000"/>
                </a:solidFill>
                <a:latin typeface="LucidaSansTypewriter"/>
              </a:rPr>
              <a:t>Stack </a:t>
            </a:r>
            <a:r>
              <a:rPr lang="en-US" sz="2200" dirty="0" err="1">
                <a:solidFill>
                  <a:srgbClr val="000000"/>
                </a:solidFill>
                <a:latin typeface="LucidaSansTypewriter"/>
              </a:rPr>
              <a:t>objectStack</a:t>
            </a:r>
            <a:r>
              <a:rPr lang="en-US" sz="2200" dirty="0">
                <a:solidFill>
                  <a:srgbClr val="000000"/>
                </a:solidFill>
                <a:latin typeface="LucidaSansTypewriter"/>
              </a:rPr>
              <a:t> = </a:t>
            </a:r>
            <a:r>
              <a:rPr lang="en-US" sz="2200" dirty="0">
                <a:solidFill>
                  <a:srgbClr val="3763AB"/>
                </a:solidFill>
                <a:latin typeface="LucidaSansTypewriter"/>
              </a:rPr>
              <a:t>new </a:t>
            </a:r>
            <a:r>
              <a:rPr lang="en-US" sz="2200" dirty="0">
                <a:solidFill>
                  <a:srgbClr val="000000"/>
                </a:solidFill>
                <a:latin typeface="LucidaSansTypewriter"/>
              </a:rPr>
              <a:t>Stack( </a:t>
            </a:r>
            <a:r>
              <a:rPr lang="en-US" sz="2200" dirty="0">
                <a:solidFill>
                  <a:srgbClr val="12A7E1"/>
                </a:solidFill>
                <a:latin typeface="LucidaSansTypewriter"/>
              </a:rPr>
              <a:t>5 </a:t>
            </a:r>
            <a:r>
              <a:rPr lang="en-US" sz="2200" dirty="0">
                <a:solidFill>
                  <a:srgbClr val="000000"/>
                </a:solidFill>
                <a:latin typeface="LucidaSansTypewriter"/>
              </a:rPr>
              <a:t>); </a:t>
            </a:r>
            <a:r>
              <a:rPr lang="en-US" sz="2200" dirty="0">
                <a:solidFill>
                  <a:srgbClr val="6DC166"/>
                </a:solidFill>
                <a:latin typeface="LucidaSansTypewriter"/>
              </a:rPr>
              <a:t>// </a:t>
            </a:r>
            <a:r>
              <a:rPr lang="en-US" sz="2200" dirty="0" err="1" smtClean="0">
                <a:solidFill>
                  <a:srgbClr val="6DC166"/>
                </a:solidFill>
                <a:latin typeface="LucidaSansTypewriter"/>
              </a:rPr>
              <a:t>nenhum</a:t>
            </a:r>
            <a:r>
              <a:rPr lang="en-US" sz="2200" dirty="0" smtClean="0">
                <a:solidFill>
                  <a:srgbClr val="6DC166"/>
                </a:solidFill>
                <a:latin typeface="LucidaSansTypewriter"/>
              </a:rPr>
              <a:t> </a:t>
            </a:r>
            <a:r>
              <a:rPr lang="en-US" sz="2200" dirty="0" err="1" smtClean="0">
                <a:solidFill>
                  <a:srgbClr val="6DC166"/>
                </a:solidFill>
                <a:latin typeface="LucidaSansTypewriter"/>
              </a:rPr>
              <a:t>tipo</a:t>
            </a:r>
            <a:r>
              <a:rPr lang="en-US" sz="2200" dirty="0" smtClean="0">
                <a:solidFill>
                  <a:srgbClr val="6DC166"/>
                </a:solidFill>
                <a:latin typeface="LucidaSansTypewriter"/>
              </a:rPr>
              <a:t> </a:t>
            </a:r>
            <a:r>
              <a:rPr lang="en-US" sz="2200" dirty="0" err="1" smtClean="0">
                <a:solidFill>
                  <a:srgbClr val="6DC166"/>
                </a:solidFill>
                <a:latin typeface="LucidaSansTypewriter"/>
              </a:rPr>
              <a:t>especificado</a:t>
            </a:r>
            <a:endParaRPr lang="en-US" sz="2200" dirty="0" smtClean="0">
              <a:solidFill>
                <a:srgbClr val="6DC166"/>
              </a:solidFill>
              <a:latin typeface="LucidaSansTypewriter"/>
            </a:endParaRPr>
          </a:p>
          <a:p>
            <a:pPr marL="457200" lvl="1" indent="0" algn="ctr">
              <a:buNone/>
            </a:pPr>
            <a:endParaRPr lang="en-US" sz="1100" dirty="0" smtClean="0">
              <a:solidFill>
                <a:srgbClr val="6DC166"/>
              </a:solidFill>
              <a:latin typeface="LucidaSansTypewriter"/>
            </a:endParaRPr>
          </a:p>
          <a:p>
            <a:pPr lvl="1"/>
            <a:r>
              <a:rPr lang="pt-BR" dirty="0" smtClean="0"/>
              <a:t>Neste caso, dizermos que o objeto possui um </a:t>
            </a:r>
            <a:r>
              <a:rPr lang="pt-BR" b="1" dirty="0" smtClean="0"/>
              <a:t>tipo “cru”</a:t>
            </a:r>
            <a:r>
              <a:rPr lang="pt-BR" dirty="0" smtClean="0"/>
              <a:t> (</a:t>
            </a:r>
            <a:r>
              <a:rPr lang="pt-BR" b="1" i="1" dirty="0" err="1" smtClean="0"/>
              <a:t>raw</a:t>
            </a:r>
            <a:r>
              <a:rPr lang="pt-BR" b="1" i="1" dirty="0" smtClean="0"/>
              <a:t> </a:t>
            </a:r>
            <a:r>
              <a:rPr lang="pt-BR" b="1" i="1" dirty="0" err="1" smtClean="0"/>
              <a:t>type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O compilador utiliza o tipo </a:t>
            </a:r>
            <a:r>
              <a:rPr lang="pt-BR" i="1" dirty="0" err="1" smtClean="0"/>
              <a:t>Object</a:t>
            </a:r>
            <a:r>
              <a:rPr lang="pt-BR" dirty="0" smtClean="0"/>
              <a:t> implicitamente, criando uma pilha para qualquer tipo de elemento;</a:t>
            </a:r>
          </a:p>
          <a:p>
            <a:pPr lvl="1"/>
            <a:r>
              <a:rPr lang="pt-BR" dirty="0" smtClean="0"/>
              <a:t>Há insegurança quanto ao tipo dos dados armazenados em um tipo cru.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391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“Crus”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tipos crus são importante para a compatibilidade das versões antigas do Java</a:t>
            </a:r>
          </a:p>
          <a:p>
            <a:pPr lvl="1"/>
            <a:r>
              <a:rPr lang="pt-BR" dirty="0" smtClean="0"/>
              <a:t>Por exemplo, as estruturas do </a:t>
            </a:r>
            <a:r>
              <a:rPr lang="pt-BR" b="1" i="1" dirty="0" smtClean="0"/>
              <a:t>Java </a:t>
            </a:r>
            <a:r>
              <a:rPr lang="pt-BR" b="1" i="1" dirty="0" err="1" smtClean="0"/>
              <a:t>Collections</a:t>
            </a:r>
            <a:r>
              <a:rPr lang="pt-BR" b="1" i="1" dirty="0" smtClean="0"/>
              <a:t> Framework </a:t>
            </a:r>
            <a:r>
              <a:rPr lang="pt-BR" dirty="0" smtClean="0"/>
              <a:t>armazenavam referências à classe </a:t>
            </a:r>
            <a:r>
              <a:rPr lang="pt-BR" i="1" dirty="0" err="1" smtClean="0"/>
              <a:t>Object</a:t>
            </a:r>
            <a:r>
              <a:rPr lang="pt-BR" dirty="0" smtClean="0"/>
              <a:t> e agora são classes genéricas;</a:t>
            </a:r>
          </a:p>
          <a:p>
            <a:pPr lvl="1"/>
            <a:r>
              <a:rPr lang="pt-BR" dirty="0" smtClean="0"/>
              <a:t>É possível atribuir uma estrutura de tipo cru a uma estrutura que especifique o tipo, como abaixo:</a:t>
            </a:r>
          </a:p>
          <a:p>
            <a:pPr marL="457200" lvl="1" indent="0" algn="ctr">
              <a:buNone/>
            </a:pPr>
            <a:endParaRPr lang="en-US" sz="1000" dirty="0" smtClean="0">
              <a:solidFill>
                <a:srgbClr val="000000"/>
              </a:solidFill>
              <a:latin typeface="LucidaSansTypewriter"/>
            </a:endParaRPr>
          </a:p>
          <a:p>
            <a:pPr marL="457200" lvl="1" indent="0" algn="ctr">
              <a:buNone/>
            </a:pPr>
            <a:r>
              <a:rPr lang="en-US" sz="2000" dirty="0" smtClean="0">
                <a:solidFill>
                  <a:srgbClr val="000000"/>
                </a:solidFill>
                <a:latin typeface="LucidaSansTypewriter"/>
              </a:rPr>
              <a:t>Stack </a:t>
            </a:r>
            <a:r>
              <a:rPr lang="en-US" sz="2000" dirty="0">
                <a:solidFill>
                  <a:srgbClr val="000000"/>
                </a:solidFill>
                <a:latin typeface="LucidaSansTypewriter"/>
              </a:rPr>
              <a:t>rawTypeStack2 = </a:t>
            </a:r>
            <a:r>
              <a:rPr lang="en-US" sz="2000" dirty="0">
                <a:solidFill>
                  <a:srgbClr val="3763AB"/>
                </a:solidFill>
                <a:latin typeface="LucidaSansTypewriter"/>
              </a:rPr>
              <a:t>new </a:t>
            </a:r>
            <a:r>
              <a:rPr lang="en-US" sz="2000" dirty="0">
                <a:solidFill>
                  <a:srgbClr val="000000"/>
                </a:solidFill>
                <a:latin typeface="LucidaSansTypewriter"/>
              </a:rPr>
              <a:t>Stack&lt; Double &gt;( </a:t>
            </a:r>
            <a:r>
              <a:rPr lang="en-US" sz="2000" dirty="0">
                <a:solidFill>
                  <a:srgbClr val="12A7E1"/>
                </a:solidFill>
                <a:latin typeface="LucidaSansTypewriter"/>
              </a:rPr>
              <a:t>5 </a:t>
            </a:r>
            <a:r>
              <a:rPr lang="en-US" sz="2000" dirty="0">
                <a:solidFill>
                  <a:srgbClr val="000000"/>
                </a:solidFill>
                <a:latin typeface="LucidaSansTypewriter"/>
              </a:rPr>
              <a:t>);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4523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Coringas em Métodos Genéricos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6442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Coringas em Métodos Genéricos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Quando não pudermos determinar a classe específica dos elementos que serão passados a um genérico, podemos utilizar um </a:t>
            </a:r>
            <a:r>
              <a:rPr lang="pt-BR" b="1" dirty="0" smtClean="0"/>
              <a:t>coringa </a:t>
            </a:r>
            <a:r>
              <a:rPr lang="pt-BR" dirty="0" smtClean="0"/>
              <a:t>(</a:t>
            </a:r>
            <a:r>
              <a:rPr lang="pt-BR" b="1" i="1" dirty="0" err="1" smtClean="0"/>
              <a:t>wildcard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Por exemplo, em um método que soma os elementos de um vetor, podemos não saber se tais elementos serão dos tipos </a:t>
            </a:r>
            <a:r>
              <a:rPr lang="pt-BR" i="1" dirty="0" err="1" smtClean="0"/>
              <a:t>Integer</a:t>
            </a:r>
            <a:r>
              <a:rPr lang="pt-BR" dirty="0" smtClean="0"/>
              <a:t> ou </a:t>
            </a:r>
            <a:r>
              <a:rPr lang="pt-BR" i="1" dirty="0" smtClean="0"/>
              <a:t>Double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Podemos então indicar simplesmente que o tipo será o de uma classe que estende a classe </a:t>
            </a:r>
            <a:r>
              <a:rPr lang="pt-BR" i="1" dirty="0" err="1" smtClean="0"/>
              <a:t>Number</a:t>
            </a:r>
            <a:endParaRPr lang="pt-BR" i="1" dirty="0" smtClean="0"/>
          </a:p>
          <a:p>
            <a:pPr lvl="2"/>
            <a:r>
              <a:rPr lang="pt-BR" dirty="0" smtClean="0"/>
              <a:t>De fato, </a:t>
            </a:r>
            <a:r>
              <a:rPr lang="pt-BR" i="1" dirty="0" err="1" smtClean="0"/>
              <a:t>Integer</a:t>
            </a:r>
            <a:r>
              <a:rPr lang="pt-BR" dirty="0" smtClean="0"/>
              <a:t> e </a:t>
            </a:r>
            <a:r>
              <a:rPr lang="pt-BR" i="1" dirty="0" smtClean="0"/>
              <a:t>Double</a:t>
            </a:r>
            <a:r>
              <a:rPr lang="pt-BR" dirty="0" smtClean="0"/>
              <a:t> são subclasses de </a:t>
            </a:r>
            <a:r>
              <a:rPr lang="pt-BR" i="1" dirty="0" err="1" smtClean="0"/>
              <a:t>Number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Um parâmetro coringa é indicado por uma </a:t>
            </a:r>
            <a:r>
              <a:rPr lang="pt-BR" b="1" dirty="0" smtClean="0">
                <a:solidFill>
                  <a:srgbClr val="FF0000"/>
                </a:solidFill>
              </a:rPr>
              <a:t>?</a:t>
            </a:r>
            <a:r>
              <a:rPr lang="pt-BR" dirty="0" smtClean="0"/>
              <a:t>, como abaixo:</a:t>
            </a:r>
          </a:p>
          <a:p>
            <a:pPr marL="457200" lvl="1" indent="0" algn="ctr">
              <a:buNone/>
            </a:pPr>
            <a:endParaRPr lang="pt-BR" sz="1200" dirty="0" smtClean="0">
              <a:solidFill>
                <a:srgbClr val="000000"/>
              </a:solidFill>
              <a:latin typeface="LucidaSansTypewriter"/>
            </a:endParaRPr>
          </a:p>
          <a:p>
            <a:pPr marL="457200" lvl="1" indent="0" algn="ctr">
              <a:buNone/>
            </a:pPr>
            <a:r>
              <a:rPr lang="pt-BR" sz="2400" dirty="0" err="1" smtClean="0">
                <a:solidFill>
                  <a:srgbClr val="000000"/>
                </a:solidFill>
                <a:latin typeface="LucidaSansTypewriter"/>
              </a:rPr>
              <a:t>ArrayList</a:t>
            </a:r>
            <a:r>
              <a:rPr lang="pt-BR" sz="2400" dirty="0">
                <a:solidFill>
                  <a:srgbClr val="000000"/>
                </a:solidFill>
                <a:latin typeface="LucidaSansTypewriter"/>
              </a:rPr>
              <a:t>&lt; ? </a:t>
            </a:r>
            <a:r>
              <a:rPr lang="pt-BR" sz="2400" dirty="0" err="1">
                <a:solidFill>
                  <a:srgbClr val="3763AB"/>
                </a:solidFill>
                <a:latin typeface="LucidaSansTypewriter"/>
              </a:rPr>
              <a:t>extends</a:t>
            </a:r>
            <a:r>
              <a:rPr lang="pt-BR" sz="2400" dirty="0">
                <a:solidFill>
                  <a:srgbClr val="3763AB"/>
                </a:solidFill>
                <a:latin typeface="LucidaSansTypewriter"/>
              </a:rPr>
              <a:t> </a:t>
            </a:r>
            <a:r>
              <a:rPr lang="pt-BR" sz="2400" dirty="0" err="1">
                <a:solidFill>
                  <a:srgbClr val="000000"/>
                </a:solidFill>
                <a:latin typeface="LucidaSansTypewriter"/>
              </a:rPr>
              <a:t>Number</a:t>
            </a:r>
            <a:r>
              <a:rPr lang="pt-BR" sz="2400" dirty="0">
                <a:solidFill>
                  <a:srgbClr val="000000"/>
                </a:solidFill>
                <a:latin typeface="LucidaSansTypewriter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LucidaSansTypewriter"/>
              </a:rPr>
              <a:t>&gt;</a:t>
            </a:r>
            <a:r>
              <a:rPr lang="pt-BR" dirty="0" smtClean="0"/>
              <a:t> </a:t>
            </a:r>
            <a:r>
              <a:rPr lang="pt-BR" dirty="0" err="1" smtClean="0"/>
              <a:t>list</a:t>
            </a:r>
            <a:endParaRPr lang="pt-BR" sz="2400" dirty="0" smtClean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2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Coringas em Métodos Genéricos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Verdana"/>
              </a:rPr>
              <a:t>sum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Verdana"/>
              </a:rPr>
              <a:t>ArrayList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>
                <a:solidFill>
                  <a:srgbClr val="00007F"/>
                </a:solidFill>
                <a:latin typeface="Verdana"/>
              </a:rPr>
              <a:t>extends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Verdana"/>
              </a:rPr>
              <a:t>Number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Verdana"/>
              </a:rPr>
              <a:t>list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8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8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8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8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8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8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Verdana"/>
              </a:rPr>
              <a:t>total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US" sz="18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en-US" sz="1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endParaRPr lang="pt-BR" sz="18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800" b="1" dirty="0" smtClean="0">
                <a:solidFill>
                  <a:srgbClr val="00007F"/>
                </a:solidFill>
                <a:latin typeface="Verdana"/>
              </a:rPr>
              <a:t>       for</a:t>
            </a:r>
            <a:r>
              <a:rPr lang="pt-BR" sz="18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8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800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8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8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8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8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8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8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800" dirty="0">
                <a:solidFill>
                  <a:srgbClr val="000000"/>
                </a:solidFill>
                <a:latin typeface="Verdana"/>
              </a:rPr>
              <a:t>total</a:t>
            </a:r>
            <a:r>
              <a:rPr lang="pt-BR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800" b="1" dirty="0">
                <a:solidFill>
                  <a:srgbClr val="000000"/>
                </a:solidFill>
                <a:latin typeface="Verdana"/>
              </a:rPr>
              <a:t>+=</a:t>
            </a:r>
            <a:r>
              <a:rPr lang="pt-BR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8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8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800" dirty="0" err="1">
                <a:solidFill>
                  <a:srgbClr val="000000"/>
                </a:solidFill>
                <a:latin typeface="Verdana"/>
              </a:rPr>
              <a:t>doubleValue</a:t>
            </a:r>
            <a:r>
              <a:rPr lang="pt-BR" sz="18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8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8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8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8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800" dirty="0">
                <a:solidFill>
                  <a:srgbClr val="000000"/>
                </a:solidFill>
                <a:latin typeface="Verdana"/>
              </a:rPr>
              <a:t>total</a:t>
            </a:r>
            <a:r>
              <a:rPr lang="pt-BR" sz="18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8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8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800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sz="1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344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Coringas em Métodos Genéricos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Uma desvantagem desta sintaxe é que o símbolo </a:t>
            </a:r>
            <a:r>
              <a:rPr lang="pt-BR" sz="2800" dirty="0" smtClean="0">
                <a:solidFill>
                  <a:srgbClr val="FF0000"/>
                </a:solidFill>
              </a:rPr>
              <a:t>?</a:t>
            </a:r>
            <a:r>
              <a:rPr lang="pt-BR" sz="2800" dirty="0" smtClean="0"/>
              <a:t> não pode ser utilizado como o nome de um tipo ao longo do método</a:t>
            </a:r>
          </a:p>
          <a:p>
            <a:pPr lvl="1"/>
            <a:r>
              <a:rPr lang="pt-BR" sz="2400" dirty="0" smtClean="0"/>
              <a:t>Por exemplo, no for aprimorado não podemos substituir </a:t>
            </a:r>
            <a:r>
              <a:rPr lang="pt-BR" sz="2400" i="1" dirty="0" err="1" smtClean="0"/>
              <a:t>Number</a:t>
            </a:r>
            <a:r>
              <a:rPr lang="pt-BR" sz="2400" dirty="0" smtClean="0"/>
              <a:t> por </a:t>
            </a:r>
            <a:r>
              <a:rPr lang="pt-BR" sz="24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pt-BR" sz="2800" dirty="0" smtClean="0"/>
              <a:t>Uma alternativa é declarar o método como a seguir:</a:t>
            </a:r>
          </a:p>
          <a:p>
            <a:endParaRPr lang="pt-BR" sz="1000" dirty="0" smtClean="0"/>
          </a:p>
          <a:p>
            <a:pPr marL="118872" indent="0" algn="ctr">
              <a:buNone/>
            </a:pPr>
            <a:r>
              <a:rPr lang="pt-BR" sz="2000" dirty="0" err="1">
                <a:solidFill>
                  <a:srgbClr val="3763AB"/>
                </a:solidFill>
                <a:latin typeface="LucidaSansTypewriter"/>
              </a:rPr>
              <a:t>public</a:t>
            </a:r>
            <a:r>
              <a:rPr lang="pt-BR" sz="2000" dirty="0">
                <a:solidFill>
                  <a:srgbClr val="3763AB"/>
                </a:solidFill>
                <a:latin typeface="LucidaSansTypewriter"/>
              </a:rPr>
              <a:t> </a:t>
            </a:r>
            <a:r>
              <a:rPr lang="pt-BR" sz="2000" dirty="0" err="1">
                <a:solidFill>
                  <a:srgbClr val="3763AB"/>
                </a:solidFill>
                <a:latin typeface="LucidaSansTypewriter"/>
              </a:rPr>
              <a:t>static</a:t>
            </a:r>
            <a:r>
              <a:rPr lang="pt-BR" sz="2000" dirty="0">
                <a:solidFill>
                  <a:srgbClr val="3763AB"/>
                </a:solidFill>
                <a:latin typeface="LucidaSansTypewriter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LucidaSansTypewriter"/>
              </a:rPr>
              <a:t>&lt;T </a:t>
            </a:r>
            <a:r>
              <a:rPr lang="pt-BR" sz="2000" dirty="0" err="1">
                <a:solidFill>
                  <a:srgbClr val="3763AB"/>
                </a:solidFill>
                <a:latin typeface="LucidaSansTypewriter"/>
              </a:rPr>
              <a:t>extends</a:t>
            </a:r>
            <a:r>
              <a:rPr lang="pt-BR" sz="2000" dirty="0">
                <a:solidFill>
                  <a:srgbClr val="3763AB"/>
                </a:solidFill>
                <a:latin typeface="LucidaSansTypewriter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LucidaSansTypewriter"/>
              </a:rPr>
              <a:t>Number</a:t>
            </a:r>
            <a:r>
              <a:rPr lang="pt-BR" sz="2000" dirty="0">
                <a:solidFill>
                  <a:srgbClr val="000000"/>
                </a:solidFill>
                <a:latin typeface="LucidaSansTypewriter"/>
              </a:rPr>
              <a:t>&gt; </a:t>
            </a:r>
            <a:r>
              <a:rPr lang="pt-BR" sz="2000" dirty="0" err="1">
                <a:solidFill>
                  <a:srgbClr val="3763AB"/>
                </a:solidFill>
                <a:latin typeface="LucidaSansTypewriter"/>
              </a:rPr>
              <a:t>double</a:t>
            </a:r>
            <a:r>
              <a:rPr lang="pt-BR" sz="2000" dirty="0">
                <a:solidFill>
                  <a:srgbClr val="3763AB"/>
                </a:solidFill>
                <a:latin typeface="LucidaSansTypewriter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LucidaSansTypewriter"/>
              </a:rPr>
              <a:t>sum( </a:t>
            </a:r>
            <a:r>
              <a:rPr lang="pt-BR" sz="2000" dirty="0" err="1">
                <a:solidFill>
                  <a:srgbClr val="000000"/>
                </a:solidFill>
                <a:latin typeface="LucidaSansTypewriter"/>
              </a:rPr>
              <a:t>ArrayList</a:t>
            </a:r>
            <a:r>
              <a:rPr lang="pt-BR" sz="2000" dirty="0">
                <a:solidFill>
                  <a:srgbClr val="000000"/>
                </a:solidFill>
                <a:latin typeface="LucidaSansTypewriter"/>
              </a:rPr>
              <a:t>&lt; T &gt; </a:t>
            </a:r>
            <a:r>
              <a:rPr lang="pt-BR" sz="2000" dirty="0" err="1">
                <a:solidFill>
                  <a:srgbClr val="000000"/>
                </a:solidFill>
                <a:latin typeface="LucidaSansTypewriter"/>
              </a:rPr>
              <a:t>list</a:t>
            </a:r>
            <a:r>
              <a:rPr lang="pt-BR" sz="2000" dirty="0">
                <a:solidFill>
                  <a:srgbClr val="000000"/>
                </a:solidFill>
                <a:latin typeface="LucidaSansTypewriter"/>
              </a:rPr>
              <a:t> )</a:t>
            </a:r>
            <a:endParaRPr lang="pt-BR" sz="20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2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Genéricos e Herança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712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Genéricos e Herança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Genéricos podem ser utilizados com  herança em diversas maneiras:</a:t>
            </a:r>
          </a:p>
          <a:p>
            <a:pPr lvl="1"/>
            <a:r>
              <a:rPr lang="pt-BR" dirty="0" smtClean="0"/>
              <a:t>Uma classe genérica pode ser derivada de uma classe não genérica;</a:t>
            </a:r>
          </a:p>
          <a:p>
            <a:pPr lvl="1"/>
            <a:r>
              <a:rPr lang="pt-BR" dirty="0" smtClean="0"/>
              <a:t>Uma classe genérica pode ser derivada a partir de outra;</a:t>
            </a:r>
          </a:p>
          <a:p>
            <a:pPr lvl="1"/>
            <a:r>
              <a:rPr lang="pt-BR" dirty="0" smtClean="0"/>
              <a:t>Uma classe não genérica pode ser derivada a partir de uma classe genérica;</a:t>
            </a:r>
          </a:p>
          <a:p>
            <a:pPr lvl="1"/>
            <a:r>
              <a:rPr lang="pt-BR" dirty="0" smtClean="0"/>
              <a:t>Um método genérico em uma subclasse pode sobrescrever um método genérico da superclasse, se as assinaturas forem idênticas.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395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Coleções</a:t>
            </a:r>
            <a:endParaRPr lang="pt-B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280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Avisos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84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O </a:t>
            </a:r>
            <a:r>
              <a:rPr lang="pt-BR" b="1" i="1" dirty="0" smtClean="0"/>
              <a:t>Java </a:t>
            </a:r>
            <a:r>
              <a:rPr lang="pt-BR" b="1" i="1" dirty="0" err="1" smtClean="0"/>
              <a:t>Collections</a:t>
            </a:r>
            <a:r>
              <a:rPr lang="pt-BR" b="1" i="1" dirty="0" smtClean="0"/>
              <a:t> Framework</a:t>
            </a:r>
            <a:r>
              <a:rPr lang="pt-BR" dirty="0" smtClean="0"/>
              <a:t> contém estruturas de dados “</a:t>
            </a:r>
            <a:r>
              <a:rPr lang="pt-BR" dirty="0" err="1" smtClean="0"/>
              <a:t>pré</a:t>
            </a:r>
            <a:r>
              <a:rPr lang="pt-BR" dirty="0" smtClean="0"/>
              <a:t>-empacotadas”, interfaces e algoritmos para manipular tais estruturas</a:t>
            </a:r>
          </a:p>
          <a:p>
            <a:pPr lvl="1"/>
            <a:r>
              <a:rPr lang="pt-BR" dirty="0" smtClean="0"/>
              <a:t>Relação muito próxima com genéricos;</a:t>
            </a:r>
          </a:p>
          <a:p>
            <a:pPr lvl="1"/>
            <a:r>
              <a:rPr lang="pt-BR" dirty="0" smtClean="0"/>
              <a:t>Podemos utilizar as estruturas sem nos preocuparmos com detalhes da implementação interna;</a:t>
            </a:r>
          </a:p>
          <a:p>
            <a:pPr lvl="1"/>
            <a:r>
              <a:rPr lang="pt-BR" dirty="0" smtClean="0"/>
              <a:t>Excelente desempenho com bons tempos de execução e minimização do uso de memória;</a:t>
            </a:r>
          </a:p>
          <a:p>
            <a:pPr lvl="1"/>
            <a:r>
              <a:rPr lang="pt-BR" dirty="0" smtClean="0"/>
              <a:t>Também fornece </a:t>
            </a:r>
            <a:r>
              <a:rPr lang="pt-BR" b="1" dirty="0" err="1" smtClean="0"/>
              <a:t>iteradores</a:t>
            </a:r>
            <a:r>
              <a:rPr lang="pt-BR" dirty="0" smtClean="0"/>
              <a:t>, para percorrermos os elementos de uma coleção;</a:t>
            </a:r>
          </a:p>
          <a:p>
            <a:pPr lvl="1"/>
            <a:r>
              <a:rPr lang="pt-BR" dirty="0" smtClean="0"/>
              <a:t>Reuso de </a:t>
            </a:r>
            <a:r>
              <a:rPr lang="pt-BR" i="1" dirty="0" smtClean="0"/>
              <a:t>software</a:t>
            </a:r>
            <a:r>
              <a:rPr lang="pt-BR" dirty="0" smtClean="0"/>
              <a:t>.</a:t>
            </a:r>
          </a:p>
          <a:p>
            <a:pPr marL="457200" lvl="1" indent="0" algn="ctr">
              <a:buNone/>
            </a:pPr>
            <a:r>
              <a:rPr lang="pt-BR" sz="2600" dirty="0">
                <a:hlinkClick r:id="rId2"/>
              </a:rPr>
              <a:t>http://docs.oracle.com/javase</a:t>
            </a:r>
            <a:r>
              <a:rPr lang="pt-BR" sz="2600" smtClean="0">
                <a:hlinkClick r:id="rId2"/>
              </a:rPr>
              <a:t>/8/</a:t>
            </a:r>
            <a:r>
              <a:rPr lang="pt-BR" sz="2600" dirty="0">
                <a:hlinkClick r:id="rId2"/>
              </a:rPr>
              <a:t>docs/api/java/util/Collections.html</a:t>
            </a:r>
            <a:endParaRPr lang="pt-BR" sz="2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3624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Uma coleção é um objeto que mantém referências a outros objetos</a:t>
            </a:r>
          </a:p>
          <a:p>
            <a:pPr lvl="1"/>
            <a:r>
              <a:rPr lang="pt-BR" dirty="0" smtClean="0"/>
              <a:t>Normalmente, objetos de um mesmo tipo.</a:t>
            </a:r>
          </a:p>
          <a:p>
            <a:r>
              <a:rPr lang="pt-BR" dirty="0" smtClean="0"/>
              <a:t>As interfaces do </a:t>
            </a:r>
            <a:r>
              <a:rPr lang="pt-BR" i="1" dirty="0" err="1" smtClean="0"/>
              <a:t>collections</a:t>
            </a:r>
            <a:r>
              <a:rPr lang="pt-BR" i="1" dirty="0" smtClean="0"/>
              <a:t> framework</a:t>
            </a:r>
            <a:r>
              <a:rPr lang="pt-BR" dirty="0" smtClean="0"/>
              <a:t> declaram operações que podem ser realizadas genericamente em vários tipos de coleções</a:t>
            </a:r>
          </a:p>
          <a:p>
            <a:pPr lvl="1"/>
            <a:r>
              <a:rPr lang="pt-BR" dirty="0" smtClean="0"/>
              <a:t>Pacote </a:t>
            </a:r>
            <a:r>
              <a:rPr lang="pt-BR" i="1" dirty="0" err="1" smtClean="0"/>
              <a:t>java.util</a:t>
            </a:r>
            <a:r>
              <a:rPr lang="pt-BR" dirty="0"/>
              <a:t>;</a:t>
            </a:r>
            <a:endParaRPr lang="pt-BR" dirty="0" smtClean="0"/>
          </a:p>
          <a:p>
            <a:pPr lvl="1"/>
            <a:r>
              <a:rPr lang="pt-BR" dirty="0" smtClean="0"/>
              <a:t>Várias implementações destas interfaces são fornecidas pelo framework;</a:t>
            </a:r>
          </a:p>
          <a:p>
            <a:pPr lvl="1"/>
            <a:r>
              <a:rPr lang="pt-BR" dirty="0" smtClean="0"/>
              <a:t>Podemos também criar nossas próprias implementações.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769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980069"/>
              </p:ext>
            </p:extLst>
          </p:nvPr>
        </p:nvGraphicFramePr>
        <p:xfrm>
          <a:off x="457200" y="2628488"/>
          <a:ext cx="8229600" cy="3058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74640"/>
                <a:gridCol w="55549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Interface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Descrição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i="1" dirty="0" err="1" smtClean="0"/>
                        <a:t>Collection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 classe raiz</a:t>
                      </a:r>
                      <a:r>
                        <a:rPr lang="pt-BR" baseline="0" dirty="0" smtClean="0"/>
                        <a:t> na hierarquia de coleções, a partir da qual todas as outras são derivadas.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i="1" dirty="0" smtClean="0"/>
                        <a:t>Set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Uma coleção que não contém repetições.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i="1" dirty="0" err="1" smtClean="0"/>
                        <a:t>List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Uma coleção ordenada que pode conter repetições.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i="1" dirty="0" err="1" smtClean="0"/>
                        <a:t>Map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Associa chaves</a:t>
                      </a:r>
                      <a:r>
                        <a:rPr lang="pt-BR" baseline="0" dirty="0" smtClean="0"/>
                        <a:t> a valores e não pode conter chaves duplicadas.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i="1" dirty="0" err="1" smtClean="0"/>
                        <a:t>Queue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Coleção FIFO que modela uma fila, embora outras ordens possam</a:t>
                      </a:r>
                      <a:r>
                        <a:rPr lang="pt-BR" baseline="0" dirty="0" smtClean="0"/>
                        <a:t> ser especificada.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4456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500" dirty="0"/>
              <a:t>Classe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sz="4500" i="1" dirty="0" err="1"/>
              <a:t>Arrays</a:t>
            </a:r>
            <a:endParaRPr lang="pt-BR" sz="4500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705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 </a:t>
            </a:r>
            <a:r>
              <a:rPr lang="pt-BR" i="1" dirty="0" err="1" smtClean="0"/>
              <a:t>Arrays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 classe </a:t>
            </a:r>
            <a:r>
              <a:rPr lang="pt-BR" b="1" i="1" dirty="0" err="1" smtClean="0"/>
              <a:t>Arrays</a:t>
            </a:r>
            <a:r>
              <a:rPr lang="pt-BR" dirty="0" smtClean="0"/>
              <a:t> fornece métodos estáticos para manipular vetores</a:t>
            </a:r>
          </a:p>
          <a:p>
            <a:pPr lvl="1"/>
            <a:r>
              <a:rPr lang="pt-BR" b="1" i="1" dirty="0" err="1" smtClean="0"/>
              <a:t>sort</a:t>
            </a:r>
            <a:r>
              <a:rPr lang="pt-BR" dirty="0" smtClean="0"/>
              <a:t>: ordena vetores</a:t>
            </a:r>
            <a:r>
              <a:rPr lang="pt-BR" dirty="0"/>
              <a:t> (sobrecarregado com versões genéricas)</a:t>
            </a:r>
            <a:r>
              <a:rPr lang="pt-BR" dirty="0" smtClean="0"/>
              <a:t>;</a:t>
            </a:r>
          </a:p>
          <a:p>
            <a:pPr lvl="1"/>
            <a:r>
              <a:rPr lang="pt-BR" b="1" i="1" dirty="0" err="1" smtClean="0"/>
              <a:t>binarySearch</a:t>
            </a:r>
            <a:r>
              <a:rPr lang="pt-BR" dirty="0" smtClean="0"/>
              <a:t>: busca binária (sobrecarregado com versões genéricas);</a:t>
            </a:r>
          </a:p>
          <a:p>
            <a:pPr lvl="1"/>
            <a:r>
              <a:rPr lang="pt-BR" b="1" i="1" dirty="0" err="1" smtClean="0"/>
              <a:t>equals</a:t>
            </a:r>
            <a:r>
              <a:rPr lang="pt-BR" dirty="0" smtClean="0"/>
              <a:t>: compara </a:t>
            </a:r>
            <a:r>
              <a:rPr lang="pt-BR" dirty="0"/>
              <a:t>vetores de elementos primitivos e objetos da classe </a:t>
            </a:r>
            <a:r>
              <a:rPr lang="pt-BR" i="1" dirty="0" err="1"/>
              <a:t>Object</a:t>
            </a:r>
            <a:r>
              <a:rPr lang="pt-BR" dirty="0"/>
              <a:t>;</a:t>
            </a:r>
            <a:endParaRPr lang="pt-BR" dirty="0" smtClean="0"/>
          </a:p>
          <a:p>
            <a:pPr lvl="1"/>
            <a:r>
              <a:rPr lang="pt-BR" b="1" i="1" dirty="0" err="1" smtClean="0"/>
              <a:t>fill</a:t>
            </a:r>
            <a:r>
              <a:rPr lang="pt-BR" dirty="0" smtClean="0"/>
              <a:t>: preenche o vetor com valores de tipos </a:t>
            </a:r>
            <a:r>
              <a:rPr lang="pt-BR" dirty="0"/>
              <a:t>primitivos e objetos da classe </a:t>
            </a:r>
            <a:r>
              <a:rPr lang="pt-BR" i="1" dirty="0" err="1" smtClean="0"/>
              <a:t>Object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420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UsingArrays.java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Arrays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UsingArrays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nb-NO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nb-NO" sz="1500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b="1" dirty="0">
                <a:solidFill>
                  <a:srgbClr val="00007F"/>
                </a:solidFill>
                <a:latin typeface="Verdana"/>
              </a:rPr>
              <a:t>int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0000"/>
                </a:solidFill>
                <a:latin typeface="Verdana"/>
              </a:rPr>
              <a:t>intArray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7F7F"/>
                </a:solidFill>
                <a:latin typeface="Verdana"/>
              </a:rPr>
              <a:t>1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7F7F"/>
                </a:solidFill>
                <a:latin typeface="Verdana"/>
              </a:rPr>
              <a:t>2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7F7F"/>
                </a:solidFill>
                <a:latin typeface="Verdana"/>
              </a:rPr>
              <a:t>3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7F7F"/>
                </a:solidFill>
                <a:latin typeface="Verdana"/>
              </a:rPr>
              <a:t>4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7F7F"/>
                </a:solidFill>
                <a:latin typeface="Verdana"/>
              </a:rPr>
              <a:t>5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7F7F"/>
                </a:solidFill>
                <a:latin typeface="Verdana"/>
              </a:rPr>
              <a:t>6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};</a:t>
            </a:r>
            <a:endParaRPr lang="nb-NO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doubleArray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8.4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9.3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0.2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7.9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3.4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filledIntArray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[],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intArrayCopy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[];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UsingArrays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filledIntArray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10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intArrayCopy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length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];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Arrays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fill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filledIntArray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7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preenche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 com 7s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Arrays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sort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doubleArray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ordena crescentemente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preenche os vetores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arraycopy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intArrayCopy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length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160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UsingArrays.java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smtClean="0">
                <a:solidFill>
                  <a:srgbClr val="00007F"/>
                </a:solidFill>
                <a:latin typeface="Verdana"/>
              </a:rPr>
              <a:t>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printArrays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doubleArray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doubleValue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doubleArray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"%.1f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doubleValue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nintArray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intValue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"%d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intValue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nfilledIntArray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intValue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filledIntArray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"%d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intValue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nintArrayCopy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intValue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intArrayCopy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"%d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intValue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"\n"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04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UsingArrays.java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pesquisa um valor no vetor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searchForInt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value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Arrays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binarySearch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value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</a:t>
            </a:r>
          </a:p>
          <a:p>
            <a:pPr marL="118872" indent="0">
              <a:buNone/>
            </a:pP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  //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compara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conteudo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dos vetores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printEquality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b="1" dirty="0" err="1">
                <a:solidFill>
                  <a:srgbClr val="00007F"/>
                </a:solidFill>
                <a:latin typeface="Verdana"/>
              </a:rPr>
              <a:t>boolean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b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Arrays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equals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intArray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intArrayCopy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intArray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 %s 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intArrayCopy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\n"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b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"=="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"!="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b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Arrays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equals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intArray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filledIntArray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intArray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 %s 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filledIntArray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\n"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b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"=="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"!="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04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UsingArrays.java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en-US" b="1" dirty="0" smtClean="0">
                <a:solidFill>
                  <a:srgbClr val="00007F"/>
                </a:solidFill>
                <a:latin typeface="Verdana"/>
              </a:rPr>
              <a:t>   public</a:t>
            </a:r>
            <a:r>
              <a:rPr lang="en-US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UsingArrays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usingArrays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UsingArrays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usingArrays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printArrays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usingArrays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printEquality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location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usingArrays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searchForInt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5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location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"Found 5 at element %d in </a:t>
            </a:r>
            <a:r>
              <a:rPr lang="en-US" dirty="0" err="1">
                <a:solidFill>
                  <a:srgbClr val="7F007F"/>
                </a:solidFill>
                <a:latin typeface="Verdana"/>
              </a:rPr>
              <a:t>intArray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\n"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location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else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"5 not found in </a:t>
            </a:r>
            <a:r>
              <a:rPr lang="en-US" dirty="0" err="1">
                <a:solidFill>
                  <a:srgbClr val="7F007F"/>
                </a:solidFill>
                <a:latin typeface="Verdana"/>
              </a:rPr>
              <a:t>intArray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location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usingArrays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searchForInt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8763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location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"Found 8763 at element %d in </a:t>
            </a:r>
            <a:r>
              <a:rPr lang="en-US" dirty="0" err="1">
                <a:solidFill>
                  <a:srgbClr val="7F007F"/>
                </a:solidFill>
                <a:latin typeface="Verdana"/>
              </a:rPr>
              <a:t>intArray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\n"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location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else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"8763 not found in </a:t>
            </a:r>
            <a:r>
              <a:rPr lang="en-US" dirty="0" err="1">
                <a:solidFill>
                  <a:srgbClr val="7F007F"/>
                </a:solidFill>
                <a:latin typeface="Verdana"/>
              </a:rPr>
              <a:t>intArray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819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doubleArray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: 0.2 3.4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79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8.4 9.3</a:t>
            </a:r>
          </a:p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intArray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: 1 2 3 4 5 6</a:t>
            </a:r>
          </a:p>
          <a:p>
            <a:pPr marL="118872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filledIntArray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: 7 7 7 7 7 7 7 7 7 7</a:t>
            </a:r>
          </a:p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intArrayCopy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: 1 2 3 4 5 6</a:t>
            </a:r>
          </a:p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intArray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intArrayCopy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intArray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filledIntArray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Found 5 at element 4 in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intArray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8763 not found in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intArray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420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Na aula passada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Tratamento de Exceções</a:t>
            </a:r>
          </a:p>
          <a:p>
            <a:r>
              <a:rPr lang="pt-BR" i="1" dirty="0" err="1"/>
              <a:t>try</a:t>
            </a:r>
            <a:r>
              <a:rPr lang="pt-BR" dirty="0"/>
              <a:t> e </a:t>
            </a:r>
            <a:r>
              <a:rPr lang="pt-BR" i="1" dirty="0"/>
              <a:t>catch</a:t>
            </a:r>
          </a:p>
          <a:p>
            <a:r>
              <a:rPr lang="pt-BR" dirty="0"/>
              <a:t>Modelo de Terminação</a:t>
            </a:r>
          </a:p>
          <a:p>
            <a:r>
              <a:rPr lang="pt-BR" dirty="0"/>
              <a:t>Cláusula </a:t>
            </a:r>
            <a:r>
              <a:rPr lang="pt-BR" i="1" dirty="0" err="1"/>
              <a:t>throws</a:t>
            </a:r>
            <a:endParaRPr lang="pt-BR" i="1" dirty="0"/>
          </a:p>
          <a:p>
            <a:r>
              <a:rPr lang="pt-BR" dirty="0"/>
              <a:t>Quando Utilizar Exceções?</a:t>
            </a:r>
          </a:p>
          <a:p>
            <a:r>
              <a:rPr lang="pt-BR" dirty="0"/>
              <a:t>Hierarquia de Exceções Java</a:t>
            </a:r>
          </a:p>
          <a:p>
            <a:r>
              <a:rPr lang="pt-BR" dirty="0"/>
              <a:t>Blocos </a:t>
            </a:r>
            <a:r>
              <a:rPr lang="pt-BR" i="1" dirty="0" err="1"/>
              <a:t>finally</a:t>
            </a:r>
            <a:endParaRPr lang="pt-BR" i="1" dirty="0"/>
          </a:p>
          <a:p>
            <a:r>
              <a:rPr lang="pt-BR" i="1" dirty="0" err="1"/>
              <a:t>throw</a:t>
            </a:r>
            <a:endParaRPr lang="pt-BR" i="1" dirty="0"/>
          </a:p>
          <a:p>
            <a:r>
              <a:rPr lang="pt-BR" dirty="0"/>
              <a:t>Desfazendo a Pilha</a:t>
            </a:r>
          </a:p>
          <a:p>
            <a:r>
              <a:rPr lang="pt-BR" i="1" dirty="0" err="1"/>
              <a:t>printStackTrace</a:t>
            </a:r>
            <a:r>
              <a:rPr lang="pt-BR" dirty="0"/>
              <a:t>, </a:t>
            </a:r>
            <a:r>
              <a:rPr lang="pt-BR" i="1" dirty="0" err="1"/>
              <a:t>getStackTrace</a:t>
            </a:r>
            <a:r>
              <a:rPr lang="pt-BR" dirty="0"/>
              <a:t> e </a:t>
            </a:r>
            <a:r>
              <a:rPr lang="pt-BR" i="1" dirty="0" err="1"/>
              <a:t>getMessage</a:t>
            </a:r>
            <a:endParaRPr lang="pt-BR" i="1" dirty="0"/>
          </a:p>
          <a:p>
            <a:r>
              <a:rPr lang="pt-BR" dirty="0"/>
              <a:t>Exceções Encadeadas</a:t>
            </a:r>
          </a:p>
          <a:p>
            <a:r>
              <a:rPr lang="pt-BR" dirty="0"/>
              <a:t>Declarando Novos Tipos de Exceções</a:t>
            </a:r>
          </a:p>
          <a:p>
            <a:r>
              <a:rPr lang="pt-BR" dirty="0"/>
              <a:t>Pré-Condições e Pós-Condições</a:t>
            </a:r>
          </a:p>
          <a:p>
            <a:r>
              <a:rPr lang="pt-BR" dirty="0" smtClean="0"/>
              <a:t>Asserções</a:t>
            </a:r>
            <a:endParaRPr lang="pt-BR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28B9-9D4E-4259-95E5-1D3FE27B6872}" type="slidenum">
              <a:rPr lang="pt-BR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031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 </a:t>
            </a:r>
            <a:r>
              <a:rPr lang="pt-BR" i="1" dirty="0" err="1" smtClean="0"/>
              <a:t>Collection</a:t>
            </a:r>
            <a:r>
              <a:rPr lang="pt-BR" dirty="0" smtClean="0"/>
              <a:t> e </a:t>
            </a:r>
            <a:br>
              <a:rPr lang="pt-BR" dirty="0" smtClean="0"/>
            </a:br>
            <a:r>
              <a:rPr lang="pt-BR" dirty="0" smtClean="0"/>
              <a:t>Classe </a:t>
            </a:r>
            <a:r>
              <a:rPr lang="pt-BR" i="1" dirty="0" err="1" smtClean="0"/>
              <a:t>Collections</a:t>
            </a:r>
            <a:endParaRPr lang="pt-BR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30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Interface </a:t>
            </a:r>
            <a:r>
              <a:rPr lang="pt-BR" i="1" dirty="0" err="1"/>
              <a:t>Collection</a:t>
            </a:r>
            <a:r>
              <a:rPr lang="pt-BR" dirty="0"/>
              <a:t> e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Classe </a:t>
            </a:r>
            <a:r>
              <a:rPr lang="pt-BR" i="1" dirty="0" err="1"/>
              <a:t>Collections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 </a:t>
            </a:r>
            <a:r>
              <a:rPr lang="pt-BR" b="1" dirty="0" smtClean="0"/>
              <a:t>interface </a:t>
            </a:r>
            <a:r>
              <a:rPr lang="pt-BR" b="1" i="1" dirty="0" err="1" smtClean="0"/>
              <a:t>Collection</a:t>
            </a:r>
            <a:r>
              <a:rPr lang="pt-BR" b="1" dirty="0" smtClean="0"/>
              <a:t> </a:t>
            </a:r>
            <a:r>
              <a:rPr lang="pt-BR" dirty="0" smtClean="0"/>
              <a:t>é a classe base da hierarquia de todas interfaces de coleções</a:t>
            </a:r>
          </a:p>
          <a:p>
            <a:pPr lvl="1"/>
            <a:r>
              <a:rPr lang="pt-BR" dirty="0" smtClean="0"/>
              <a:t>Contém operações realizadas em coleções inteiras (</a:t>
            </a:r>
            <a:r>
              <a:rPr lang="pt-BR" b="1" i="1" dirty="0" smtClean="0"/>
              <a:t>bulk </a:t>
            </a:r>
            <a:r>
              <a:rPr lang="pt-BR" b="1" i="1" dirty="0" err="1" smtClean="0"/>
              <a:t>operations</a:t>
            </a:r>
            <a:r>
              <a:rPr lang="pt-BR" dirty="0" smtClean="0"/>
              <a:t>)</a:t>
            </a:r>
          </a:p>
          <a:p>
            <a:pPr lvl="2"/>
            <a:r>
              <a:rPr lang="pt-BR" dirty="0" smtClean="0"/>
              <a:t>Adicionar elementos;</a:t>
            </a:r>
          </a:p>
          <a:p>
            <a:pPr lvl="2"/>
            <a:r>
              <a:rPr lang="pt-BR" dirty="0" smtClean="0"/>
              <a:t>Esvaziar;</a:t>
            </a:r>
          </a:p>
          <a:p>
            <a:pPr lvl="2"/>
            <a:r>
              <a:rPr lang="pt-BR" dirty="0" smtClean="0"/>
              <a:t>Comparar;</a:t>
            </a:r>
          </a:p>
          <a:p>
            <a:pPr lvl="2"/>
            <a:r>
              <a:rPr lang="pt-BR" dirty="0" smtClean="0"/>
              <a:t>Reter elementos.</a:t>
            </a:r>
          </a:p>
          <a:p>
            <a:pPr lvl="1"/>
            <a:r>
              <a:rPr lang="pt-BR" dirty="0" smtClean="0"/>
              <a:t>Também contém operações que retornam </a:t>
            </a:r>
            <a:r>
              <a:rPr lang="pt-BR" dirty="0" err="1" smtClean="0"/>
              <a:t>iteradores</a:t>
            </a:r>
            <a:r>
              <a:rPr lang="pt-BR" dirty="0" smtClean="0"/>
              <a:t> (objetos </a:t>
            </a:r>
            <a:r>
              <a:rPr lang="pt-BR" b="1" i="1" dirty="0" err="1" smtClean="0"/>
              <a:t>Iterator</a:t>
            </a:r>
            <a:r>
              <a:rPr lang="pt-BR" dirty="0" smtClean="0"/>
              <a:t>), que nos permitem percorrer uma coleção.</a:t>
            </a:r>
          </a:p>
          <a:p>
            <a:r>
              <a:rPr lang="pt-BR" dirty="0" smtClean="0"/>
              <a:t>Para permitir o comportamento polimórfico, geralmente os parâmetros de métodos são do tipo </a:t>
            </a:r>
            <a:r>
              <a:rPr lang="pt-BR" i="1" dirty="0" err="1" smtClean="0"/>
              <a:t>Collection</a:t>
            </a:r>
            <a:endParaRPr lang="pt-BR" i="1" dirty="0" smtClean="0"/>
          </a:p>
          <a:p>
            <a:pPr lvl="1"/>
            <a:r>
              <a:rPr lang="pt-BR" dirty="0" smtClean="0"/>
              <a:t>Além disto, uma coleção pode ser convertida em um vetor.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993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Interface </a:t>
            </a:r>
            <a:r>
              <a:rPr lang="pt-BR" i="1" dirty="0" err="1"/>
              <a:t>Collection</a:t>
            </a:r>
            <a:r>
              <a:rPr lang="pt-BR" dirty="0"/>
              <a:t> e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Classe </a:t>
            </a:r>
            <a:r>
              <a:rPr lang="pt-BR" i="1" dirty="0" err="1"/>
              <a:t>Collections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b="1" dirty="0" smtClean="0"/>
              <a:t>classe </a:t>
            </a:r>
            <a:r>
              <a:rPr lang="pt-BR" b="1" i="1" dirty="0" err="1" smtClean="0"/>
              <a:t>Collections</a:t>
            </a:r>
            <a:r>
              <a:rPr lang="pt-BR" dirty="0" smtClean="0"/>
              <a:t> fornece métodos que manipulam coleções </a:t>
            </a:r>
            <a:r>
              <a:rPr lang="pt-BR" dirty="0" err="1" smtClean="0"/>
              <a:t>polimorficamente</a:t>
            </a:r>
            <a:endParaRPr lang="pt-BR" dirty="0" smtClean="0"/>
          </a:p>
          <a:p>
            <a:pPr lvl="1"/>
            <a:r>
              <a:rPr lang="pt-BR" dirty="0" smtClean="0"/>
              <a:t>Implementam algoritmos para pesquisa e ordenação, entre outros;</a:t>
            </a:r>
          </a:p>
          <a:p>
            <a:pPr lvl="1"/>
            <a:r>
              <a:rPr lang="pt-BR" dirty="0" smtClean="0"/>
              <a:t>Também fornece </a:t>
            </a:r>
            <a:r>
              <a:rPr lang="pt-BR" b="1" dirty="0" smtClean="0"/>
              <a:t>métodos adaptadores</a:t>
            </a:r>
          </a:p>
          <a:p>
            <a:pPr lvl="2"/>
            <a:r>
              <a:rPr lang="pt-BR" dirty="0" smtClean="0"/>
              <a:t>Permitem que uma coleção seja tratada como </a:t>
            </a:r>
            <a:r>
              <a:rPr lang="pt-BR" b="1" dirty="0" smtClean="0"/>
              <a:t>sincronizada</a:t>
            </a:r>
            <a:r>
              <a:rPr lang="pt-BR" dirty="0" smtClean="0"/>
              <a:t> ou </a:t>
            </a:r>
            <a:r>
              <a:rPr lang="pt-BR" b="1" dirty="0" smtClean="0"/>
              <a:t>imutável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78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Listas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30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Listas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interface </a:t>
            </a:r>
            <a:r>
              <a:rPr lang="pt-BR" b="1" i="1" dirty="0" err="1" smtClean="0"/>
              <a:t>List</a:t>
            </a:r>
            <a:r>
              <a:rPr lang="pt-BR" dirty="0" smtClean="0"/>
              <a:t> é implementada por diversas classes</a:t>
            </a:r>
          </a:p>
          <a:p>
            <a:pPr lvl="1"/>
            <a:r>
              <a:rPr lang="pt-BR" dirty="0" smtClean="0"/>
              <a:t>Incluindo </a:t>
            </a:r>
            <a:r>
              <a:rPr lang="pt-BR" b="1" i="1" dirty="0" err="1" smtClean="0"/>
              <a:t>ArrayList</a:t>
            </a:r>
            <a:r>
              <a:rPr lang="pt-BR" dirty="0" smtClean="0"/>
              <a:t>, </a:t>
            </a:r>
            <a:r>
              <a:rPr lang="pt-BR" b="1" i="1" dirty="0" err="1" smtClean="0"/>
              <a:t>LinkedList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b="1" i="1" dirty="0" smtClean="0"/>
              <a:t>Vector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Novamente, ocorre </a:t>
            </a:r>
            <a:r>
              <a:rPr lang="pt-BR" i="1" dirty="0" err="1" smtClean="0"/>
              <a:t>autoboxing</a:t>
            </a:r>
            <a:r>
              <a:rPr lang="pt-BR" dirty="0" smtClean="0"/>
              <a:t> quando adicionamos elementos de tipos primitivos a estas coleções.</a:t>
            </a:r>
          </a:p>
          <a:p>
            <a:r>
              <a:rPr lang="pt-BR" i="1" dirty="0" err="1" smtClean="0"/>
              <a:t>Arraylists</a:t>
            </a:r>
            <a:r>
              <a:rPr lang="pt-BR" dirty="0" smtClean="0"/>
              <a:t> se comportam como os </a:t>
            </a:r>
            <a:r>
              <a:rPr lang="pt-BR" i="1" dirty="0" err="1" smtClean="0"/>
              <a:t>Vectors</a:t>
            </a:r>
            <a:endParaRPr lang="pt-BR" i="1" dirty="0" smtClean="0"/>
          </a:p>
          <a:p>
            <a:pPr lvl="1"/>
            <a:r>
              <a:rPr lang="pt-BR" dirty="0" smtClean="0"/>
              <a:t>No entanto, não são sincronizados</a:t>
            </a:r>
          </a:p>
          <a:p>
            <a:pPr lvl="2"/>
            <a:r>
              <a:rPr lang="pt-BR" dirty="0" smtClean="0"/>
              <a:t>Mais rápidos.</a:t>
            </a:r>
          </a:p>
          <a:p>
            <a:pPr lvl="1"/>
            <a:r>
              <a:rPr lang="pt-BR" dirty="0" smtClean="0"/>
              <a:t>Podem ser utilizados para criar pilhas, filas, árvores e deques</a:t>
            </a:r>
          </a:p>
          <a:p>
            <a:pPr lvl="2"/>
            <a:r>
              <a:rPr lang="pt-BR" dirty="0" smtClean="0"/>
              <a:t>O </a:t>
            </a:r>
            <a:r>
              <a:rPr lang="pt-BR" i="1" dirty="0" err="1" smtClean="0"/>
              <a:t>Collections</a:t>
            </a:r>
            <a:r>
              <a:rPr lang="pt-BR" i="1" dirty="0" smtClean="0"/>
              <a:t> Framework</a:t>
            </a:r>
            <a:r>
              <a:rPr lang="pt-BR" dirty="0" smtClean="0"/>
              <a:t> fornece algumas implementações destas estruturas.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244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ArrayList</a:t>
            </a:r>
            <a:r>
              <a:rPr lang="pt-BR" dirty="0" smtClean="0"/>
              <a:t> e </a:t>
            </a:r>
            <a:r>
              <a:rPr lang="pt-BR" i="1" dirty="0" err="1" smtClean="0"/>
              <a:t>Iterator</a:t>
            </a:r>
            <a:endParaRPr lang="pt-BR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968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ArrayList</a:t>
            </a:r>
            <a:r>
              <a:rPr lang="pt-BR" dirty="0"/>
              <a:t> e </a:t>
            </a:r>
            <a:r>
              <a:rPr lang="pt-BR" i="1" dirty="0" err="1"/>
              <a:t>Iterator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exemplo a seguir demonstra vários recursos da interface </a:t>
            </a:r>
            <a:r>
              <a:rPr lang="pt-BR" i="1" dirty="0" err="1" smtClean="0"/>
              <a:t>Collection</a:t>
            </a:r>
            <a:endParaRPr lang="pt-BR" i="1" dirty="0" smtClean="0"/>
          </a:p>
          <a:p>
            <a:pPr lvl="1"/>
            <a:r>
              <a:rPr lang="pt-BR" dirty="0" smtClean="0"/>
              <a:t>O programa insere dois vetores de objetos </a:t>
            </a:r>
            <a:r>
              <a:rPr lang="pt-BR" b="1" i="1" dirty="0" err="1" smtClean="0"/>
              <a:t>String</a:t>
            </a:r>
            <a:r>
              <a:rPr lang="pt-BR" b="1" i="1" dirty="0" smtClean="0"/>
              <a:t> </a:t>
            </a:r>
            <a:r>
              <a:rPr lang="pt-BR" dirty="0" smtClean="0"/>
              <a:t>em dois </a:t>
            </a:r>
            <a:r>
              <a:rPr lang="pt-BR" b="1" i="1" dirty="0" err="1" smtClean="0"/>
              <a:t>ArrayLists</a:t>
            </a:r>
            <a:r>
              <a:rPr lang="pt-BR" dirty="0" smtClean="0"/>
              <a:t> e usa </a:t>
            </a:r>
            <a:r>
              <a:rPr lang="pt-BR" b="1" i="1" dirty="0" err="1" smtClean="0"/>
              <a:t>iteradores</a:t>
            </a:r>
            <a:r>
              <a:rPr lang="pt-BR" dirty="0" smtClean="0"/>
              <a:t> para remover do primeiro </a:t>
            </a:r>
            <a:r>
              <a:rPr lang="pt-BR" b="1" i="1" dirty="0" err="1" smtClean="0"/>
              <a:t>ArrayList</a:t>
            </a:r>
            <a:r>
              <a:rPr lang="pt-BR" dirty="0" smtClean="0"/>
              <a:t> os elementos contidos no segundo </a:t>
            </a:r>
            <a:r>
              <a:rPr lang="pt-BR" b="1" i="1" dirty="0" err="1" smtClean="0"/>
              <a:t>ArrayList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095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CollectionTest.java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ArrayList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Collection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CollectionTest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colors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"MAGENTA"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"RED"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"WHITE"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"BLUE"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smtClean="0">
                <a:solidFill>
                  <a:srgbClr val="808080"/>
                </a:solidFill>
                <a:latin typeface="Verdana"/>
              </a:rPr>
              <a:t>							          </a:t>
            </a:r>
            <a:r>
              <a:rPr lang="en-US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CYAN"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};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removeColors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"RED"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"WHITE"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"BLUE"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};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cria um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ArrayList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, adiciona cores e manipula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CollectionTest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ArrayList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&gt;();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removeList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ArrayList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adiciona elementos a lista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colors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add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adiciona elementos a lista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removeColors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removeList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add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968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CollectionTest.java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ArrayList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exibe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conteudo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count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count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size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count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++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count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remove elementos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removeColors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removeList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"\n\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nArrayList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after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calling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removeColors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exibe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conteudo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9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CollectionTest.java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remove elementos especificados em collection2 de collection1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removeColors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                </a:t>
            </a:r>
            <a:r>
              <a:rPr lang="en-US" sz="1500" dirty="0" smtClean="0">
                <a:solidFill>
                  <a:srgbClr val="000000"/>
                </a:solidFill>
                <a:latin typeface="Verdana"/>
              </a:rPr>
              <a:t>Collection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collection1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Collection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collection2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retorna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iterador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collection1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percorre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colecao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enquanto houverem itens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while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hasNext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collection2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contains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next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remove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remove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CollectionTest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9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aula de hoje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3"/>
            <a:ext cx="8229600" cy="5112568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pt-BR" dirty="0" smtClean="0"/>
              <a:t>Genéricos</a:t>
            </a:r>
          </a:p>
          <a:p>
            <a:pPr lvl="1"/>
            <a:r>
              <a:rPr lang="pt-BR" dirty="0"/>
              <a:t>Métodos Genéricos</a:t>
            </a:r>
          </a:p>
          <a:p>
            <a:pPr lvl="1"/>
            <a:r>
              <a:rPr lang="pt-BR" dirty="0"/>
              <a:t>Classes Genéricas</a:t>
            </a:r>
          </a:p>
          <a:p>
            <a:pPr lvl="1"/>
            <a:r>
              <a:rPr lang="pt-BR" dirty="0"/>
              <a:t>Tipos "Crus"</a:t>
            </a:r>
          </a:p>
          <a:p>
            <a:pPr lvl="1"/>
            <a:r>
              <a:rPr lang="pt-BR" dirty="0"/>
              <a:t>Coringas em Métodos Genéricos</a:t>
            </a:r>
          </a:p>
          <a:p>
            <a:pPr lvl="1"/>
            <a:r>
              <a:rPr lang="pt-BR" dirty="0"/>
              <a:t>Genéricos e Herança</a:t>
            </a:r>
            <a:endParaRPr lang="pt-BR" dirty="0" smtClean="0"/>
          </a:p>
          <a:p>
            <a:pPr eaLnBrk="1" hangingPunct="1"/>
            <a:r>
              <a:rPr lang="pt-BR" dirty="0" smtClean="0"/>
              <a:t>Coleções</a:t>
            </a:r>
          </a:p>
          <a:p>
            <a:pPr lvl="1"/>
            <a:r>
              <a:rPr lang="pt-BR" dirty="0"/>
              <a:t>Classe </a:t>
            </a:r>
            <a:r>
              <a:rPr lang="pt-BR" i="1" dirty="0" err="1"/>
              <a:t>Arrays</a:t>
            </a:r>
            <a:endParaRPr lang="pt-BR" i="1" dirty="0"/>
          </a:p>
          <a:p>
            <a:pPr lvl="1"/>
            <a:r>
              <a:rPr lang="pt-BR" dirty="0"/>
              <a:t>Interface </a:t>
            </a:r>
            <a:r>
              <a:rPr lang="pt-BR" i="1" dirty="0" err="1"/>
              <a:t>Collection</a:t>
            </a:r>
            <a:r>
              <a:rPr lang="pt-BR" dirty="0"/>
              <a:t> e Classe </a:t>
            </a:r>
            <a:r>
              <a:rPr lang="pt-BR" i="1" dirty="0" err="1"/>
              <a:t>Collections</a:t>
            </a:r>
            <a:endParaRPr lang="pt-BR" i="1" dirty="0"/>
          </a:p>
          <a:p>
            <a:pPr lvl="1"/>
            <a:r>
              <a:rPr lang="pt-BR" dirty="0"/>
              <a:t>Listas</a:t>
            </a:r>
          </a:p>
          <a:p>
            <a:pPr lvl="2"/>
            <a:r>
              <a:rPr lang="pt-BR" i="1" dirty="0" err="1" smtClean="0"/>
              <a:t>ArrayList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i="1" dirty="0" err="1"/>
              <a:t>Iterator</a:t>
            </a:r>
            <a:endParaRPr lang="pt-BR" i="1" dirty="0"/>
          </a:p>
          <a:p>
            <a:pPr lvl="2"/>
            <a:r>
              <a:rPr lang="pt-BR" i="1" dirty="0" err="1"/>
              <a:t>LinkedList</a:t>
            </a:r>
            <a:endParaRPr lang="pt-BR" i="1" dirty="0"/>
          </a:p>
          <a:p>
            <a:pPr lvl="1"/>
            <a:r>
              <a:rPr lang="pt-BR" i="1" dirty="0"/>
              <a:t>Vector</a:t>
            </a:r>
          </a:p>
          <a:p>
            <a:pPr lvl="1"/>
            <a:r>
              <a:rPr lang="pt-BR" dirty="0"/>
              <a:t>Algoritmos</a:t>
            </a:r>
          </a:p>
          <a:p>
            <a:pPr lvl="1"/>
            <a:r>
              <a:rPr lang="pt-BR" dirty="0"/>
              <a:t>Pilhas</a:t>
            </a:r>
          </a:p>
          <a:p>
            <a:pPr lvl="1"/>
            <a:r>
              <a:rPr lang="pt-BR" dirty="0"/>
              <a:t>Filas de Prioridade</a:t>
            </a:r>
          </a:p>
          <a:p>
            <a:pPr lvl="1"/>
            <a:r>
              <a:rPr lang="pt-BR" dirty="0"/>
              <a:t>Conjuntos</a:t>
            </a:r>
          </a:p>
          <a:p>
            <a:pPr lvl="1"/>
            <a:r>
              <a:rPr lang="pt-BR" dirty="0"/>
              <a:t>Mapas</a:t>
            </a:r>
            <a:endParaRPr lang="pt-BR" dirty="0" smtClean="0"/>
          </a:p>
        </p:txBody>
      </p:sp>
      <p:sp>
        <p:nvSpPr>
          <p:cNvPr id="4098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0E5D85-099B-4D71-A46B-281D3E89EB9E}" type="slidenum">
              <a:rPr lang="pt-BR"/>
              <a:pPr eaLnBrk="1" hangingPunct="1"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MAGENTA RED WHITE BLUE CYAN</a:t>
            </a:r>
          </a:p>
          <a:p>
            <a:pPr marL="118872" indent="0">
              <a:buNone/>
            </a:pPr>
            <a:endParaRPr lang="pt-BR" sz="22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pt-BR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after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calling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removeColors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r>
              <a:rPr lang="pt-BR" sz="2200" dirty="0">
                <a:latin typeface="Courier New" pitchFamily="49" charset="0"/>
                <a:cs typeface="Courier New" pitchFamily="49" charset="0"/>
              </a:rPr>
              <a:t>MAGENTA CYAN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30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ArrayList</a:t>
            </a:r>
            <a:r>
              <a:rPr lang="pt-BR" dirty="0"/>
              <a:t> e </a:t>
            </a:r>
            <a:r>
              <a:rPr lang="pt-BR" i="1" dirty="0" err="1"/>
              <a:t>Iterator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Note que </a:t>
            </a:r>
            <a:r>
              <a:rPr lang="pt-BR" i="1" dirty="0" err="1" smtClean="0"/>
              <a:t>ArrayList</a:t>
            </a:r>
            <a:r>
              <a:rPr lang="pt-BR" dirty="0" smtClean="0"/>
              <a:t> é uma classe genérica do Java</a:t>
            </a:r>
          </a:p>
          <a:p>
            <a:pPr lvl="1"/>
            <a:r>
              <a:rPr lang="pt-BR" dirty="0" smtClean="0"/>
              <a:t>Podemos especificar o tipo dos elementos como argumento.</a:t>
            </a:r>
          </a:p>
          <a:p>
            <a:r>
              <a:rPr lang="pt-BR" dirty="0" smtClean="0"/>
              <a:t>A classe </a:t>
            </a:r>
            <a:r>
              <a:rPr lang="pt-BR" b="1" i="1" dirty="0" err="1" smtClean="0"/>
              <a:t>Iterator</a:t>
            </a:r>
            <a:r>
              <a:rPr lang="pt-BR" dirty="0" smtClean="0"/>
              <a:t> também é genérica</a:t>
            </a:r>
          </a:p>
          <a:p>
            <a:pPr lvl="1"/>
            <a:r>
              <a:rPr lang="pt-BR" dirty="0" smtClean="0"/>
              <a:t>O método </a:t>
            </a:r>
            <a:r>
              <a:rPr lang="pt-BR" b="1" i="1" dirty="0" err="1" smtClean="0"/>
              <a:t>hasNext</a:t>
            </a:r>
            <a:r>
              <a:rPr lang="pt-BR" dirty="0" smtClean="0"/>
              <a:t> determina se há um próximo elemento na coleção;</a:t>
            </a:r>
          </a:p>
          <a:p>
            <a:pPr lvl="1"/>
            <a:r>
              <a:rPr lang="pt-BR" dirty="0" smtClean="0"/>
              <a:t>O método </a:t>
            </a:r>
            <a:r>
              <a:rPr lang="pt-BR" b="1" i="1" dirty="0" err="1" smtClean="0"/>
              <a:t>next</a:t>
            </a:r>
            <a:r>
              <a:rPr lang="pt-BR" dirty="0" smtClean="0"/>
              <a:t> obtém uma referência a este próximo elemento;</a:t>
            </a:r>
          </a:p>
          <a:p>
            <a:pPr lvl="1"/>
            <a:r>
              <a:rPr lang="pt-BR" dirty="0"/>
              <a:t>O método </a:t>
            </a:r>
            <a:r>
              <a:rPr lang="pt-BR" b="1" i="1" dirty="0"/>
              <a:t>remove</a:t>
            </a:r>
            <a:r>
              <a:rPr lang="pt-BR" dirty="0"/>
              <a:t> apaga o elemento da coleção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método </a:t>
            </a:r>
            <a:r>
              <a:rPr lang="pt-BR" b="1" i="1" dirty="0" err="1" smtClean="0"/>
              <a:t>contains</a:t>
            </a:r>
            <a:r>
              <a:rPr lang="pt-BR" dirty="0" smtClean="0"/>
              <a:t> determina a pertinência de um elemento em uma coleção;</a:t>
            </a:r>
          </a:p>
          <a:p>
            <a:r>
              <a:rPr lang="pt-BR" dirty="0" smtClean="0"/>
              <a:t>Se uma coleção é alterada por um método próprio depois de ter sido criado um </a:t>
            </a:r>
            <a:r>
              <a:rPr lang="pt-BR" dirty="0" err="1" smtClean="0"/>
              <a:t>iterador</a:t>
            </a:r>
            <a:r>
              <a:rPr lang="pt-BR" dirty="0" smtClean="0"/>
              <a:t>, o mesmo se torna </a:t>
            </a:r>
            <a:r>
              <a:rPr lang="pt-BR" b="1" dirty="0" smtClean="0"/>
              <a:t>inválido</a:t>
            </a:r>
          </a:p>
          <a:p>
            <a:pPr lvl="1"/>
            <a:r>
              <a:rPr lang="pt-BR" dirty="0" smtClean="0"/>
              <a:t>Qualquer operação com o </a:t>
            </a:r>
            <a:r>
              <a:rPr lang="pt-BR" dirty="0" err="1" smtClean="0"/>
              <a:t>iterador</a:t>
            </a:r>
            <a:r>
              <a:rPr lang="pt-BR" dirty="0" smtClean="0"/>
              <a:t> gerará uma </a:t>
            </a:r>
            <a:r>
              <a:rPr lang="pt-BR" b="1" i="1" dirty="0" err="1" smtClean="0"/>
              <a:t>ConcurrentModificationException</a:t>
            </a:r>
            <a:r>
              <a:rPr lang="pt-BR" dirty="0" smtClean="0"/>
              <a:t>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158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LinkedList</a:t>
            </a:r>
            <a:endParaRPr lang="pt-BR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30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LinkedList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exemplo a seguir demonstra operações em </a:t>
            </a:r>
            <a:r>
              <a:rPr lang="pt-BR" b="1" i="1" dirty="0" err="1" smtClean="0"/>
              <a:t>LinkedLists</a:t>
            </a:r>
            <a:endParaRPr lang="pt-BR" b="1" i="1" dirty="0" smtClean="0"/>
          </a:p>
          <a:p>
            <a:pPr lvl="1"/>
            <a:r>
              <a:rPr lang="pt-BR" dirty="0" smtClean="0"/>
              <a:t>O programa cria duas </a:t>
            </a:r>
            <a:r>
              <a:rPr lang="pt-BR" i="1" dirty="0" err="1" smtClean="0"/>
              <a:t>LinkedLists</a:t>
            </a:r>
            <a:r>
              <a:rPr lang="pt-BR" dirty="0" smtClean="0"/>
              <a:t> que contém </a:t>
            </a:r>
            <a:r>
              <a:rPr lang="pt-BR" i="1" dirty="0" err="1" smtClean="0"/>
              <a:t>Strings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Os elementos de uma são adicionados à outra;</a:t>
            </a:r>
          </a:p>
          <a:p>
            <a:pPr lvl="1"/>
            <a:r>
              <a:rPr lang="pt-BR" dirty="0" smtClean="0"/>
              <a:t>Então todas as </a:t>
            </a:r>
            <a:r>
              <a:rPr lang="pt-BR" i="1" dirty="0" err="1" smtClean="0"/>
              <a:t>Strings</a:t>
            </a:r>
            <a:r>
              <a:rPr lang="pt-BR" dirty="0" smtClean="0"/>
              <a:t> são convertidas para letras maiúsculas, e um intervalo destes elementos é removido.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9108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LinkedList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ListIterator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ListTest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colors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"black"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"yellow"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"green"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"blue"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smtClean="0">
                <a:solidFill>
                  <a:srgbClr val="808080"/>
                </a:solidFill>
                <a:latin typeface="Verdana"/>
              </a:rPr>
              <a:t>						            </a:t>
            </a:r>
            <a:r>
              <a:rPr lang="en-US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violet"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"silver"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};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colors2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"gold"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"white"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"brown"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"blue"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smtClean="0">
                <a:solidFill>
                  <a:srgbClr val="808080"/>
                </a:solidFill>
                <a:latin typeface="Verdana"/>
              </a:rPr>
              <a:t>						             </a:t>
            </a:r>
            <a:r>
              <a:rPr lang="en-US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gray"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"silver"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};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define e manipula objetos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LinkedList</a:t>
            </a:r>
            <a:endParaRPr lang="pt-BR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ListTest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list1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LinkedList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&gt;();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list2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LinkedList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adiciona elementos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colors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list1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add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adiciona elementos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colors2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list2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add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968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smtClean="0">
                <a:solidFill>
                  <a:srgbClr val="808080"/>
                </a:solidFill>
                <a:latin typeface="Verdana"/>
              </a:rPr>
              <a:t>     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list1</a:t>
            </a:r>
            <a:r>
              <a:rPr lang="en-US" b="1" dirty="0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Verdana"/>
              </a:rPr>
              <a:t>addAll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list2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concatena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 as </a:t>
            </a:r>
            <a:r>
              <a:rPr lang="en-US" sz="2800" dirty="0" err="1">
                <a:solidFill>
                  <a:srgbClr val="007F00"/>
                </a:solidFill>
                <a:latin typeface="Comic Sans MS"/>
              </a:rPr>
              <a:t>listas</a:t>
            </a:r>
            <a:endParaRPr lang="en-US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list2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null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libera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list1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exibe os elementos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convertToUppercaseStrings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list1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converte para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maiusculas</a:t>
            </a:r>
            <a:endParaRPr lang="pt-BR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list1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exibe os elementos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nDeleting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elements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4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to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smtClean="0">
                <a:solidFill>
                  <a:srgbClr val="7F007F"/>
                </a:solidFill>
                <a:latin typeface="Verdana"/>
              </a:rPr>
              <a:t>7..."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removeItems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list1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4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7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remove os itens 4-7 da lista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list1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exibe os elementos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printReversedList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list1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exibe os elementos na ordem inversa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exibe os elementos da lista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nlist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871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converte para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maiusculas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convertToUppercaseStrings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ListIterator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listIterator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while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hasNext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next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retorna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 o item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color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toUpperCase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converte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obtem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sublista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e a deleta usando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clear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removeItems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start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end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subList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start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end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).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clear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// remove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os</a:t>
            </a:r>
            <a:r>
              <a:rPr lang="en-US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US" sz="1500" dirty="0" err="1">
                <a:solidFill>
                  <a:srgbClr val="007F00"/>
                </a:solidFill>
                <a:latin typeface="Comic Sans MS"/>
              </a:rPr>
              <a:t>itens</a:t>
            </a:r>
            <a:endParaRPr lang="en-US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871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imprime a lista invertida</a:t>
            </a:r>
          </a:p>
          <a:p>
            <a:pPr marL="118872" indent="0">
              <a:buNone/>
            </a:pPr>
            <a:r>
              <a:rPr lang="nb-NO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nb-NO" sz="1500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0000"/>
                </a:solidFill>
                <a:latin typeface="Verdana"/>
              </a:rPr>
              <a:t>printReversedList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0000"/>
                </a:solidFill>
                <a:latin typeface="Verdana"/>
              </a:rPr>
              <a:t>List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dirty="0">
                <a:solidFill>
                  <a:srgbClr val="000000"/>
                </a:solidFill>
                <a:latin typeface="Verdana"/>
              </a:rPr>
              <a:t>list</a:t>
            </a:r>
            <a:r>
              <a:rPr lang="nb-NO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nb-NO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nb-NO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ListIterator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listIterator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size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nReversed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List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imprime a lista invertida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while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hasPrevious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iterator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previous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ListTest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871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700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sz="17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r>
              <a:rPr lang="en-US" sz="1700" dirty="0">
                <a:latin typeface="Courier New" pitchFamily="49" charset="0"/>
                <a:cs typeface="Courier New" pitchFamily="49" charset="0"/>
              </a:rPr>
              <a:t>black yellow green blue violet silver gold white brown blue gray silver</a:t>
            </a:r>
          </a:p>
          <a:p>
            <a:pPr marL="118872" indent="0">
              <a:buNone/>
            </a:pPr>
            <a:endParaRPr lang="pt-BR" sz="17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700" dirty="0" err="1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sz="17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r>
              <a:rPr lang="en-US" sz="1700" dirty="0">
                <a:latin typeface="Courier New" pitchFamily="49" charset="0"/>
                <a:cs typeface="Courier New" pitchFamily="49" charset="0"/>
              </a:rPr>
              <a:t>BLACK YELLOW GREEN BLUE VIOLET SILVER GOLD WHITE BROWN BLUE GRAY SILVER</a:t>
            </a:r>
          </a:p>
          <a:p>
            <a:pPr marL="118872" indent="0">
              <a:buNone/>
            </a:pPr>
            <a:endParaRPr lang="pt-BR" sz="17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700" dirty="0" err="1" smtClean="0">
                <a:latin typeface="Courier New" pitchFamily="49" charset="0"/>
                <a:cs typeface="Courier New" pitchFamily="49" charset="0"/>
              </a:rPr>
              <a:t>Deleting</a:t>
            </a:r>
            <a:r>
              <a:rPr lang="pt-BR" sz="1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700" dirty="0" err="1">
                <a:latin typeface="Courier New" pitchFamily="49" charset="0"/>
                <a:cs typeface="Courier New" pitchFamily="49" charset="0"/>
              </a:rPr>
              <a:t>elements</a:t>
            </a:r>
            <a:r>
              <a:rPr lang="pt-BR" sz="1700" dirty="0">
                <a:latin typeface="Courier New" pitchFamily="49" charset="0"/>
                <a:cs typeface="Courier New" pitchFamily="49" charset="0"/>
              </a:rPr>
              <a:t> 4 </a:t>
            </a:r>
            <a:r>
              <a:rPr lang="pt-BR" sz="17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pt-BR" sz="17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700" dirty="0" smtClean="0">
                <a:latin typeface="Courier New" pitchFamily="49" charset="0"/>
                <a:cs typeface="Courier New" pitchFamily="49" charset="0"/>
              </a:rPr>
              <a:t>7.</a:t>
            </a:r>
            <a:r>
              <a:rPr lang="pt-BR" sz="1700" dirty="0">
                <a:latin typeface="Courier New" pitchFamily="49" charset="0"/>
                <a:cs typeface="Courier New" pitchFamily="49" charset="0"/>
              </a:rPr>
              <a:t>..</a:t>
            </a:r>
          </a:p>
          <a:p>
            <a:pPr marL="118872" indent="0">
              <a:buNone/>
            </a:pPr>
            <a:r>
              <a:rPr lang="pt-BR" sz="1700" dirty="0" err="1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sz="17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r>
              <a:rPr lang="en-US" sz="1700" dirty="0">
                <a:latin typeface="Courier New" pitchFamily="49" charset="0"/>
                <a:cs typeface="Courier New" pitchFamily="49" charset="0"/>
              </a:rPr>
              <a:t>BLACK YELLOW GREEN BLUE WHITE BROWN BLUE GRAY SILVER</a:t>
            </a:r>
          </a:p>
          <a:p>
            <a:pPr marL="118872" indent="0">
              <a:buNone/>
            </a:pPr>
            <a:endParaRPr lang="pt-BR" sz="17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1700" dirty="0" err="1" smtClean="0">
                <a:latin typeface="Courier New" pitchFamily="49" charset="0"/>
                <a:cs typeface="Courier New" pitchFamily="49" charset="0"/>
              </a:rPr>
              <a:t>Reversed</a:t>
            </a:r>
            <a:r>
              <a:rPr lang="pt-BR" sz="1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700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pt-BR" sz="17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r>
              <a:rPr lang="en-US" sz="1700" dirty="0">
                <a:latin typeface="Courier New" pitchFamily="49" charset="0"/>
                <a:cs typeface="Courier New" pitchFamily="49" charset="0"/>
              </a:rPr>
              <a:t>SILVER GRAY BLUE BROWN WHITE BLUE GREEN YELLOW BLACK</a:t>
            </a:r>
            <a:endParaRPr lang="pt-BR" sz="1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38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LinkedList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O método </a:t>
            </a:r>
            <a:r>
              <a:rPr lang="pt-BR" b="1" i="1" dirty="0" err="1" smtClean="0"/>
              <a:t>AddAll</a:t>
            </a:r>
            <a:r>
              <a:rPr lang="pt-BR" dirty="0" smtClean="0"/>
              <a:t> adiciona todos os elementos ao final da lista;</a:t>
            </a:r>
          </a:p>
          <a:p>
            <a:r>
              <a:rPr lang="pt-BR" dirty="0" smtClean="0"/>
              <a:t>O </a:t>
            </a:r>
            <a:r>
              <a:rPr lang="pt-BR" b="1" i="1" dirty="0" smtClean="0"/>
              <a:t>método </a:t>
            </a:r>
            <a:r>
              <a:rPr lang="pt-BR" b="1" i="1" dirty="0" err="1" smtClean="0"/>
              <a:t>listIterator</a:t>
            </a:r>
            <a:r>
              <a:rPr lang="pt-BR" i="1" dirty="0" smtClean="0"/>
              <a:t> </a:t>
            </a:r>
            <a:r>
              <a:rPr lang="pt-BR" dirty="0" smtClean="0"/>
              <a:t>retorna um </a:t>
            </a:r>
            <a:r>
              <a:rPr lang="pt-BR" dirty="0" err="1" smtClean="0"/>
              <a:t>iterador</a:t>
            </a:r>
            <a:r>
              <a:rPr lang="pt-BR" dirty="0" smtClean="0"/>
              <a:t> bidirecional</a:t>
            </a:r>
          </a:p>
          <a:p>
            <a:pPr lvl="1"/>
            <a:r>
              <a:rPr lang="pt-BR" dirty="0" smtClean="0"/>
              <a:t>A </a:t>
            </a:r>
            <a:r>
              <a:rPr lang="pt-BR" b="1" i="1" dirty="0" smtClean="0"/>
              <a:t>classe </a:t>
            </a:r>
            <a:r>
              <a:rPr lang="pt-BR" b="1" i="1" dirty="0" err="1" smtClean="0"/>
              <a:t>ListIterator</a:t>
            </a:r>
            <a:r>
              <a:rPr lang="pt-BR" b="1" i="1" dirty="0" smtClean="0"/>
              <a:t> </a:t>
            </a:r>
            <a:r>
              <a:rPr lang="pt-BR" dirty="0" smtClean="0"/>
              <a:t>é uma classe genérica.</a:t>
            </a:r>
          </a:p>
          <a:p>
            <a:r>
              <a:rPr lang="pt-BR" dirty="0" smtClean="0"/>
              <a:t>O método </a:t>
            </a:r>
            <a:r>
              <a:rPr lang="pt-BR" b="1" i="1" dirty="0" smtClean="0"/>
              <a:t>set</a:t>
            </a:r>
            <a:r>
              <a:rPr lang="pt-BR" dirty="0" smtClean="0"/>
              <a:t> substitui um elemento da coleção por outro;</a:t>
            </a:r>
          </a:p>
          <a:p>
            <a:r>
              <a:rPr lang="pt-BR" dirty="0" smtClean="0"/>
              <a:t>Os </a:t>
            </a:r>
            <a:r>
              <a:rPr lang="pt-BR" dirty="0" err="1" smtClean="0"/>
              <a:t>iteradores</a:t>
            </a:r>
            <a:r>
              <a:rPr lang="pt-BR" dirty="0" smtClean="0"/>
              <a:t> também possuem métodos </a:t>
            </a:r>
            <a:r>
              <a:rPr lang="pt-BR" b="1" i="1" dirty="0" err="1" smtClean="0"/>
              <a:t>hasPrevious</a:t>
            </a:r>
            <a:r>
              <a:rPr lang="pt-BR" dirty="0" smtClean="0"/>
              <a:t> e </a:t>
            </a:r>
            <a:r>
              <a:rPr lang="pt-BR" b="1" i="1" dirty="0" err="1" smtClean="0"/>
              <a:t>previous</a:t>
            </a:r>
            <a:endParaRPr lang="pt-BR" b="1" i="1" dirty="0" smtClean="0"/>
          </a:p>
          <a:p>
            <a:pPr lvl="1"/>
            <a:r>
              <a:rPr lang="pt-BR" dirty="0" smtClean="0"/>
              <a:t>Determina se há algum elemento anterior e retorna este elemento, respectivamente.</a:t>
            </a:r>
          </a:p>
          <a:p>
            <a:r>
              <a:rPr lang="pt-BR" dirty="0" smtClean="0"/>
              <a:t>Na classe </a:t>
            </a:r>
            <a:r>
              <a:rPr lang="pt-BR" i="1" dirty="0" err="1" smtClean="0"/>
              <a:t>List</a:t>
            </a:r>
            <a:r>
              <a:rPr lang="pt-BR" dirty="0" smtClean="0"/>
              <a:t>, o método </a:t>
            </a:r>
            <a:r>
              <a:rPr lang="pt-BR" i="1" dirty="0" err="1" smtClean="0"/>
              <a:t>sublist</a:t>
            </a:r>
            <a:r>
              <a:rPr lang="pt-BR" dirty="0" smtClean="0"/>
              <a:t> obtém um intervalo de valores contidos na lista original</a:t>
            </a:r>
          </a:p>
          <a:p>
            <a:pPr lvl="1"/>
            <a:r>
              <a:rPr lang="pt-BR" dirty="0" smtClean="0"/>
              <a:t>Os parâmetros são o início e o final do intervalo, sendo que o final não está incluído entre os valores.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157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Genéricos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 programação de </a:t>
            </a:r>
            <a:r>
              <a:rPr lang="pt-BR" b="1" dirty="0" smtClean="0"/>
              <a:t>genéricos</a:t>
            </a:r>
            <a:r>
              <a:rPr lang="pt-BR" dirty="0" smtClean="0"/>
              <a:t> nos permite criar modelos genéricos</a:t>
            </a:r>
          </a:p>
          <a:p>
            <a:pPr lvl="1"/>
            <a:r>
              <a:rPr lang="pt-BR" dirty="0" smtClean="0"/>
              <a:t>Métodos genéricos especificam em uma única declaração um conjunto de métodos de relacionados;</a:t>
            </a:r>
          </a:p>
          <a:p>
            <a:pPr lvl="1"/>
            <a:r>
              <a:rPr lang="pt-BR" smtClean="0"/>
              <a:t>Classes genéricas </a:t>
            </a:r>
            <a:r>
              <a:rPr lang="pt-BR" dirty="0" smtClean="0"/>
              <a:t>especificam em uma única declaração  um conjunto de tipos relacionados;</a:t>
            </a:r>
          </a:p>
          <a:p>
            <a:pPr lvl="1"/>
            <a:r>
              <a:rPr lang="pt-BR" dirty="0" smtClean="0"/>
              <a:t>Também fornece </a:t>
            </a:r>
            <a:r>
              <a:rPr lang="pt-BR" b="1" dirty="0" smtClean="0"/>
              <a:t>segurança de tipo</a:t>
            </a:r>
            <a:r>
              <a:rPr lang="pt-BR" dirty="0" smtClean="0"/>
              <a:t> </a:t>
            </a:r>
            <a:endParaRPr lang="pt-BR" b="1" dirty="0" smtClean="0"/>
          </a:p>
          <a:p>
            <a:pPr lvl="2"/>
            <a:r>
              <a:rPr lang="pt-BR" dirty="0" smtClean="0"/>
              <a:t>Permite aos programadores detectar tipos inválidos em tempo de compilação.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99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LinkedList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 classe </a:t>
            </a:r>
            <a:r>
              <a:rPr lang="pt-BR" sz="2800" i="1" dirty="0" err="1" smtClean="0"/>
              <a:t>Arrays</a:t>
            </a:r>
            <a:r>
              <a:rPr lang="pt-BR" sz="2800" dirty="0" smtClean="0"/>
              <a:t> fornece o método estático </a:t>
            </a:r>
            <a:r>
              <a:rPr lang="pt-BR" sz="2800" b="1" i="1" dirty="0" err="1" smtClean="0"/>
              <a:t>asList</a:t>
            </a:r>
            <a:r>
              <a:rPr lang="pt-BR" sz="2800" dirty="0" smtClean="0"/>
              <a:t> que permite ver um vetor como uma coleção </a:t>
            </a:r>
            <a:r>
              <a:rPr lang="pt-BR" sz="2800" i="1" dirty="0" err="1" smtClean="0"/>
              <a:t>List</a:t>
            </a:r>
            <a:endParaRPr lang="pt-BR" sz="2800" i="1" dirty="0" smtClean="0"/>
          </a:p>
          <a:p>
            <a:pPr lvl="1"/>
            <a:r>
              <a:rPr lang="pt-BR" sz="2400" dirty="0" smtClean="0"/>
              <a:t>Que encapsula o comportamento similar ao de uma lista encadeada.</a:t>
            </a:r>
          </a:p>
          <a:p>
            <a:r>
              <a:rPr lang="pt-BR" sz="2800" dirty="0" smtClean="0"/>
              <a:t>O exemplo a seguir demonstra como criar uma </a:t>
            </a:r>
            <a:r>
              <a:rPr lang="pt-BR" sz="2800" i="1" dirty="0" err="1" smtClean="0"/>
              <a:t>LinkedList</a:t>
            </a:r>
            <a:r>
              <a:rPr lang="pt-BR" sz="2800" dirty="0" smtClean="0"/>
              <a:t> a partir de um vetor visto como uma </a:t>
            </a:r>
            <a:r>
              <a:rPr lang="pt-BR" sz="2800" i="1" dirty="0" err="1" smtClean="0"/>
              <a:t>List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70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86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UsingToArray.java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LinkedList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Arrays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UsingToArray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cria uma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LinkedList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, adiciona elementos e converte para um vetor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UsingToArray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colors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"black"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"blue"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"yellow"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};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LinkedList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links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= </a:t>
            </a:r>
            <a:r>
              <a:rPr lang="en-US" sz="1500" b="1" dirty="0" smtClean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LinkedList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&gt;(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Arrays</a:t>
            </a:r>
            <a:r>
              <a:rPr lang="en-US" sz="15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asList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 smtClean="0">
                <a:solidFill>
                  <a:srgbClr val="000000"/>
                </a:solidFill>
                <a:latin typeface="Verdana"/>
              </a:rPr>
              <a:t>colors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));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links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addLast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red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adiciona o ultimo item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links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add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pink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adiciona ao final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links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add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3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green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adiciona no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indice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3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links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addFirst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cyan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adiciona como primeiro item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927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UsingToArray.java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converte para um vetor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colors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links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toArray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links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size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colors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colors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UsingToArray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749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colors:</a:t>
            </a: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cyan</a:t>
            </a: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black</a:t>
            </a: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blue</a:t>
            </a: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yellow</a:t>
            </a: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green</a:t>
            </a: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red</a:t>
            </a: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pink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30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LinkedList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Uma vez que obtemos uma </a:t>
            </a:r>
            <a:r>
              <a:rPr lang="pt-BR" sz="2800" i="1" dirty="0" err="1" smtClean="0"/>
              <a:t>List</a:t>
            </a:r>
            <a:r>
              <a:rPr lang="pt-BR" sz="2800" dirty="0" smtClean="0"/>
              <a:t> criada pelo método </a:t>
            </a:r>
            <a:r>
              <a:rPr lang="pt-BR" sz="2800" i="1" dirty="0" err="1" smtClean="0"/>
              <a:t>asList</a:t>
            </a:r>
            <a:r>
              <a:rPr lang="pt-BR" sz="2800" dirty="0" smtClean="0"/>
              <a:t>, o único método de modificação que podemos utilizar é o </a:t>
            </a:r>
            <a:r>
              <a:rPr lang="pt-BR" sz="2800" b="1" i="1" dirty="0" smtClean="0"/>
              <a:t>set</a:t>
            </a:r>
            <a:endParaRPr lang="pt-BR" sz="2800" dirty="0"/>
          </a:p>
          <a:p>
            <a:pPr lvl="1"/>
            <a:r>
              <a:rPr lang="pt-BR" sz="2400" dirty="0" smtClean="0"/>
              <a:t>Qualquer outra tentativa de alteração gera </a:t>
            </a:r>
            <a:r>
              <a:rPr lang="pt-BR" sz="2400" b="1" i="1" dirty="0" err="1" smtClean="0"/>
              <a:t>UnsupportedOperationException</a:t>
            </a:r>
            <a:r>
              <a:rPr lang="pt-BR" sz="2400" dirty="0" smtClean="0"/>
              <a:t>;</a:t>
            </a:r>
          </a:p>
          <a:p>
            <a:pPr lvl="1"/>
            <a:r>
              <a:rPr lang="pt-BR" sz="2400" dirty="0" smtClean="0"/>
              <a:t>Como criamos uma </a:t>
            </a:r>
            <a:r>
              <a:rPr lang="pt-BR" sz="2400" i="1" dirty="0" err="1" smtClean="0"/>
              <a:t>LinkedList</a:t>
            </a:r>
            <a:r>
              <a:rPr lang="pt-BR" sz="2400" dirty="0" smtClean="0"/>
              <a:t> a partir do retorno do método </a:t>
            </a:r>
            <a:r>
              <a:rPr lang="pt-BR" sz="2400" i="1" dirty="0" err="1" smtClean="0"/>
              <a:t>asList</a:t>
            </a:r>
            <a:r>
              <a:rPr lang="pt-BR" sz="2400" dirty="0" smtClean="0"/>
              <a:t>, podemos alterá-la.</a:t>
            </a:r>
          </a:p>
          <a:p>
            <a:r>
              <a:rPr lang="pt-BR" sz="2800" dirty="0" smtClean="0"/>
              <a:t>A partir de uma </a:t>
            </a:r>
            <a:r>
              <a:rPr lang="pt-BR" sz="2800" i="1" dirty="0" err="1" smtClean="0"/>
              <a:t>List</a:t>
            </a:r>
            <a:r>
              <a:rPr lang="pt-BR" sz="2800" dirty="0" smtClean="0"/>
              <a:t> também podemos obter um vetor com os mesmos elementos</a:t>
            </a:r>
          </a:p>
          <a:p>
            <a:pPr lvl="1"/>
            <a:r>
              <a:rPr lang="pt-BR" sz="2400" dirty="0" smtClean="0"/>
              <a:t>Método </a:t>
            </a:r>
            <a:r>
              <a:rPr lang="pt-BR" sz="2400" b="1" i="1" dirty="0" err="1" smtClean="0"/>
              <a:t>toArray</a:t>
            </a:r>
            <a:r>
              <a:rPr lang="pt-BR" sz="2400" dirty="0"/>
              <a:t>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74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6540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Vector</a:t>
            </a:r>
            <a:endParaRPr lang="pt-BR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75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30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Vector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Assim como </a:t>
            </a:r>
            <a:r>
              <a:rPr lang="pt-BR" sz="2800" i="1" dirty="0" err="1" smtClean="0"/>
              <a:t>ArrayLists</a:t>
            </a:r>
            <a:r>
              <a:rPr lang="pt-BR" sz="2800" dirty="0" smtClean="0"/>
              <a:t>, os </a:t>
            </a:r>
            <a:r>
              <a:rPr lang="pt-BR" sz="2800" b="1" i="1" dirty="0" err="1" smtClean="0"/>
              <a:t>Vectors</a:t>
            </a:r>
            <a:r>
              <a:rPr lang="pt-BR" sz="2800" dirty="0" smtClean="0"/>
              <a:t> fornecem uma estrutura parecida com um vetor, que pode se redimensionar automaticamente</a:t>
            </a:r>
          </a:p>
          <a:p>
            <a:pPr lvl="1"/>
            <a:r>
              <a:rPr lang="pt-BR" sz="2400" dirty="0" smtClean="0"/>
              <a:t>Embora o comportamento sejam similares, os </a:t>
            </a:r>
            <a:r>
              <a:rPr lang="pt-BR" sz="2400" i="1" dirty="0" err="1" smtClean="0"/>
              <a:t>Vectors</a:t>
            </a:r>
            <a:r>
              <a:rPr lang="pt-BR" sz="2400" dirty="0" smtClean="0"/>
              <a:t> são sincronizados</a:t>
            </a:r>
          </a:p>
          <a:p>
            <a:pPr lvl="2"/>
            <a:r>
              <a:rPr lang="pt-BR" sz="2000" dirty="0" smtClean="0"/>
              <a:t>Permitem operações que se valem do paralelismo de processamento.</a:t>
            </a:r>
          </a:p>
          <a:p>
            <a:r>
              <a:rPr lang="pt-BR" sz="2800" dirty="0" smtClean="0"/>
              <a:t>Vários dos métodos dos </a:t>
            </a:r>
            <a:r>
              <a:rPr lang="pt-BR" sz="2800" i="1" dirty="0" err="1" smtClean="0"/>
              <a:t>Vectors</a:t>
            </a:r>
            <a:r>
              <a:rPr lang="pt-BR" sz="2800" dirty="0" smtClean="0"/>
              <a:t> são demonstrados no exemplo a seguir.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303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VectorTest.java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NoSuchElementException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VectorTest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colors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"red"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"white"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"blue"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};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VectorTest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printVector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adiciona elementos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colors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add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color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printVector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imprime o primeiro e o ultimo elementos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"First element: %s\n"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firstElement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());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Last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element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%s\n"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lastElement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77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968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VectorTest.java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smtClean="0">
                <a:solidFill>
                  <a:srgbClr val="00007F"/>
                </a:solidFill>
                <a:latin typeface="Verdana"/>
              </a:rPr>
              <a:t>      catch</a:t>
            </a:r>
            <a:r>
              <a:rPr lang="pt-BR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NoSuchElementException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exception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printStackTrace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testa se o vetor contem "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red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"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contains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red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 smtClean="0">
                <a:solidFill>
                  <a:srgbClr val="7F007F"/>
                </a:solidFill>
                <a:latin typeface="Verdana"/>
              </a:rPr>
              <a:t>"\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n\"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red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\"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found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at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index %d\n\n"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indexOf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red</a:t>
            </a:r>
            <a:r>
              <a:rPr lang="pt-BR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));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else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"\n\"red\" not found\n"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remove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"red"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2800" dirty="0">
                <a:solidFill>
                  <a:srgbClr val="007F00"/>
                </a:solidFill>
                <a:latin typeface="Comic Sans MS"/>
              </a:rPr>
              <a:t>// remove a string "red"</a:t>
            </a: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"\"red\" has been removed"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printVector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testa se o vetor contem "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red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" depois da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remocao</a:t>
            </a:r>
            <a:endParaRPr lang="pt-BR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contains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red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 smtClean="0">
                <a:solidFill>
                  <a:srgbClr val="7F007F"/>
                </a:solidFill>
                <a:latin typeface="Verdana"/>
              </a:rPr>
              <a:t>"\"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red\" found at index %d\n"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en-US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indexOf</a:t>
            </a:r>
            <a:r>
              <a:rPr lang="en-US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en-US" dirty="0">
                <a:solidFill>
                  <a:srgbClr val="7F007F"/>
                </a:solidFill>
                <a:latin typeface="Verdana"/>
              </a:rPr>
              <a:t>red</a:t>
            </a:r>
            <a:r>
              <a:rPr lang="en-US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en-US" b="1" dirty="0" smtClean="0">
                <a:solidFill>
                  <a:srgbClr val="000000"/>
                </a:solidFill>
                <a:latin typeface="Verdana"/>
              </a:rPr>
              <a:t>));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else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"\"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red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\"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not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found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78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06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VectorTest.java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5609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400" dirty="0" err="1">
                <a:solidFill>
                  <a:srgbClr val="7F007F"/>
                </a:solidFill>
                <a:latin typeface="Verdana"/>
              </a:rPr>
              <a:t>nSize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: %d\</a:t>
            </a:r>
            <a:r>
              <a:rPr lang="pt-BR" sz="1400" dirty="0" err="1">
                <a:solidFill>
                  <a:srgbClr val="7F007F"/>
                </a:solidFill>
                <a:latin typeface="Verdana"/>
              </a:rPr>
              <a:t>nCapacity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: %d\n"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size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capacity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400" dirty="0" smtClean="0">
                <a:solidFill>
                  <a:srgbClr val="808080"/>
                </a:solidFill>
                <a:latin typeface="Verdana"/>
              </a:rPr>
              <a:t> 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4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printVector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000000"/>
                </a:solidFill>
                <a:latin typeface="Verdana"/>
              </a:rPr>
              <a:t>Vector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vectorToOutput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vectorToOutput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isEmpty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"vector </a:t>
            </a:r>
            <a:r>
              <a:rPr lang="pt-BR" sz="1400" dirty="0" err="1">
                <a:solidFill>
                  <a:srgbClr val="7F007F"/>
                </a:solidFill>
                <a:latin typeface="Verdana"/>
              </a:rPr>
              <a:t>is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7F007F"/>
                </a:solidFill>
                <a:latin typeface="Verdana"/>
              </a:rPr>
              <a:t>empty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b="1" dirty="0" err="1">
                <a:solidFill>
                  <a:srgbClr val="00007F"/>
                </a:solidFill>
                <a:latin typeface="Verdana"/>
              </a:rPr>
              <a:t>else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// itera pelos elementos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"vector </a:t>
            </a:r>
            <a:r>
              <a:rPr lang="pt-BR" sz="1400" dirty="0" err="1">
                <a:solidFill>
                  <a:srgbClr val="7F007F"/>
                </a:solidFill>
                <a:latin typeface="Verdana"/>
              </a:rPr>
              <a:t>contains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//exibe os elementos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4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vectorToOutput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element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"\n"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4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4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4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VectorTest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4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endParaRPr lang="pt-BR" sz="14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79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06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 Genéricos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364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pt-BR" sz="2200" dirty="0">
                <a:latin typeface="Courier New" pitchFamily="49" charset="0"/>
                <a:cs typeface="Courier New" pitchFamily="49" charset="0"/>
              </a:rPr>
              <a:t>vector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empty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vector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contains: red white blue</a:t>
            </a:r>
          </a:p>
          <a:p>
            <a:pPr marL="118872" indent="0">
              <a:buNone/>
            </a:pPr>
            <a:endParaRPr lang="pt-BR" sz="22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err="1" smtClean="0">
                <a:latin typeface="Courier New" pitchFamily="49" charset="0"/>
                <a:cs typeface="Courier New" pitchFamily="49" charset="0"/>
              </a:rPr>
              <a:t>First</a:t>
            </a:r>
            <a:r>
              <a:rPr lang="pt-BR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element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red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Last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element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: blue</a:t>
            </a:r>
          </a:p>
          <a:p>
            <a:pPr marL="118872" indent="0">
              <a:buNone/>
            </a:pP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red" found at index 0</a:t>
            </a:r>
          </a:p>
          <a:p>
            <a:pPr marL="118872" indent="0">
              <a:buNone/>
            </a:pPr>
            <a:endParaRPr lang="pt-BR" sz="22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red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has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been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removed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>
                <a:latin typeface="Courier New" pitchFamily="49" charset="0"/>
                <a:cs typeface="Courier New" pitchFamily="49" charset="0"/>
              </a:rPr>
              <a:t>vector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contains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white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blue</a:t>
            </a:r>
          </a:p>
          <a:p>
            <a:pPr marL="118872" indent="0">
              <a:buNone/>
            </a:pPr>
            <a:endParaRPr lang="pt-BR" sz="22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red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not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found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pt-BR" sz="22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err="1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: 2</a:t>
            </a:r>
          </a:p>
          <a:p>
            <a:pPr marL="118872" indent="0">
              <a:buNone/>
            </a:pP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Capacity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: 10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30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81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30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O </a:t>
            </a:r>
            <a:r>
              <a:rPr lang="pt-BR" i="1" dirty="0" smtClean="0"/>
              <a:t>Java </a:t>
            </a:r>
            <a:r>
              <a:rPr lang="pt-BR" i="1" dirty="0" err="1" smtClean="0"/>
              <a:t>Collections</a:t>
            </a:r>
            <a:r>
              <a:rPr lang="pt-BR" i="1" dirty="0" smtClean="0"/>
              <a:t> Framework </a:t>
            </a:r>
            <a:r>
              <a:rPr lang="pt-BR" dirty="0" smtClean="0"/>
              <a:t>fornece vários algoritmos de alta performance para manipular elementos de uma coleção</a:t>
            </a:r>
          </a:p>
          <a:p>
            <a:pPr lvl="1"/>
            <a:r>
              <a:rPr lang="pt-BR" dirty="0" smtClean="0"/>
              <a:t>Alguns operam em </a:t>
            </a:r>
            <a:r>
              <a:rPr lang="pt-BR" i="1" dirty="0" err="1" smtClean="0"/>
              <a:t>Lists</a:t>
            </a:r>
            <a:r>
              <a:rPr lang="pt-BR" dirty="0" smtClean="0"/>
              <a:t>, outros em </a:t>
            </a:r>
            <a:r>
              <a:rPr lang="pt-BR" i="1" dirty="0" err="1" smtClean="0"/>
              <a:t>Collections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Todos os algoritmos são polimórficos</a:t>
            </a:r>
          </a:p>
          <a:p>
            <a:pPr lvl="2"/>
            <a:r>
              <a:rPr lang="pt-BR" dirty="0" smtClean="0"/>
              <a:t>Ou seja, podem ser aplicados a objetos de classes que implementam interfaces específicas, independente de detalhes internos.</a:t>
            </a:r>
          </a:p>
          <a:p>
            <a:r>
              <a:rPr lang="pt-BR" dirty="0" smtClean="0"/>
              <a:t>Alguns algoritmos utilizam um recurso chamado </a:t>
            </a:r>
            <a:r>
              <a:rPr lang="pt-BR" b="1" dirty="0" smtClean="0"/>
              <a:t>comparador</a:t>
            </a:r>
            <a:r>
              <a:rPr lang="pt-BR" dirty="0" smtClean="0"/>
              <a:t> (</a:t>
            </a:r>
            <a:r>
              <a:rPr lang="pt-BR" b="1" i="1" dirty="0" err="1" smtClean="0"/>
              <a:t>comparator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Objeto de uma classe que implementa a interface </a:t>
            </a:r>
            <a:r>
              <a:rPr lang="pt-BR" b="1" i="1" dirty="0" err="1" smtClean="0"/>
              <a:t>Comparator</a:t>
            </a:r>
            <a:r>
              <a:rPr lang="pt-BR" dirty="0" smtClean="0"/>
              <a:t>, um tipo genérico que recebe um parâmetro;</a:t>
            </a:r>
          </a:p>
          <a:p>
            <a:pPr lvl="1"/>
            <a:r>
              <a:rPr lang="pt-BR" dirty="0" smtClean="0"/>
              <a:t>O método </a:t>
            </a:r>
            <a:r>
              <a:rPr lang="pt-BR" b="1" i="1" dirty="0" smtClean="0"/>
              <a:t>compare</a:t>
            </a:r>
            <a:r>
              <a:rPr lang="pt-BR" dirty="0" smtClean="0"/>
              <a:t> deve ser implementado</a:t>
            </a:r>
          </a:p>
          <a:p>
            <a:pPr lvl="2"/>
            <a:r>
              <a:rPr lang="pt-BR" dirty="0" smtClean="0"/>
              <a:t>Retorna um valor positivo se o primeiro elemento for maior ou um valor negativo se o primeiro elemento for menor;</a:t>
            </a:r>
          </a:p>
          <a:p>
            <a:pPr lvl="2"/>
            <a:r>
              <a:rPr lang="pt-BR" dirty="0" smtClean="0"/>
              <a:t>Caso contrário retorna zero.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456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</a:t>
            </a:r>
            <a:endParaRPr lang="pt-BR" dirty="0"/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883025"/>
              </p:ext>
            </p:extLst>
          </p:nvPr>
        </p:nvGraphicFramePr>
        <p:xfrm>
          <a:off x="107504" y="1628800"/>
          <a:ext cx="8136904" cy="4988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76560"/>
                <a:gridCol w="65603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Algoritmo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Descrição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sort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Ordena</a:t>
                      </a:r>
                      <a:r>
                        <a:rPr lang="pt-BR" baseline="0" dirty="0" smtClean="0"/>
                        <a:t> os elementos de um </a:t>
                      </a:r>
                      <a:r>
                        <a:rPr lang="pt-BR" i="1" baseline="0" dirty="0" err="1" smtClean="0"/>
                        <a:t>List</a:t>
                      </a:r>
                      <a:r>
                        <a:rPr lang="pt-BR" baseline="0" dirty="0" smtClean="0"/>
                        <a:t>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binarySearch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Pesquisa um objeto de um </a:t>
                      </a:r>
                      <a:r>
                        <a:rPr lang="pt-BR" i="1" dirty="0" err="1" smtClean="0"/>
                        <a:t>List</a:t>
                      </a:r>
                      <a:r>
                        <a:rPr lang="pt-BR" dirty="0" smtClean="0"/>
                        <a:t>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smtClean="0"/>
                        <a:t>reverse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Inverte as posições</a:t>
                      </a:r>
                      <a:r>
                        <a:rPr lang="pt-BR" baseline="0" dirty="0" smtClean="0"/>
                        <a:t> dos objetos de </a:t>
                      </a:r>
                      <a:r>
                        <a:rPr lang="pt-BR" dirty="0" smtClean="0"/>
                        <a:t>um </a:t>
                      </a:r>
                      <a:r>
                        <a:rPr lang="pt-BR" i="1" dirty="0" err="1" smtClean="0"/>
                        <a:t>List</a:t>
                      </a:r>
                      <a:r>
                        <a:rPr lang="pt-BR" dirty="0" smtClean="0"/>
                        <a:t>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shuffle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Embaralha os elementos de um </a:t>
                      </a:r>
                      <a:r>
                        <a:rPr lang="pt-BR" i="1" dirty="0" err="1" smtClean="0"/>
                        <a:t>List</a:t>
                      </a:r>
                      <a:r>
                        <a:rPr lang="pt-BR" dirty="0" smtClean="0"/>
                        <a:t>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fill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Define</a:t>
                      </a:r>
                      <a:r>
                        <a:rPr lang="pt-BR" baseline="0" dirty="0" smtClean="0"/>
                        <a:t> que cada elemento de um </a:t>
                      </a:r>
                      <a:r>
                        <a:rPr lang="pt-BR" i="1" baseline="0" dirty="0" err="1" smtClean="0"/>
                        <a:t>List</a:t>
                      </a:r>
                      <a:r>
                        <a:rPr lang="pt-BR" baseline="0" dirty="0" smtClean="0"/>
                        <a:t> referencia um objeto especificado.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copy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Copia</a:t>
                      </a:r>
                      <a:r>
                        <a:rPr lang="pt-BR" baseline="0" dirty="0" smtClean="0"/>
                        <a:t> as referências de um </a:t>
                      </a:r>
                      <a:r>
                        <a:rPr lang="pt-BR" i="1" baseline="0" dirty="0" err="1" smtClean="0"/>
                        <a:t>List</a:t>
                      </a:r>
                      <a:r>
                        <a:rPr lang="pt-BR" baseline="0" dirty="0" smtClean="0"/>
                        <a:t> para outro.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smtClean="0"/>
                        <a:t>min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Retorna</a:t>
                      </a:r>
                      <a:r>
                        <a:rPr lang="pt-BR" baseline="0" dirty="0" smtClean="0"/>
                        <a:t> o menor elemento de uma coleção.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max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Retorna</a:t>
                      </a:r>
                      <a:r>
                        <a:rPr lang="pt-BR" baseline="0" dirty="0" smtClean="0"/>
                        <a:t> o maior elemento de uma coleção.</a:t>
                      </a:r>
                      <a:endParaRPr lang="pt-B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addAll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Adiciona todos os elementos de um vetor a</a:t>
                      </a:r>
                      <a:r>
                        <a:rPr lang="pt-BR" baseline="0" dirty="0" smtClean="0"/>
                        <a:t> uma coleção.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frequency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Calcula quantos elementos de uma coleção são iguais ao elemento especificado.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disjoint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Determina se duas coleções não possuem elementos em comum.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83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968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Pilhas</a:t>
            </a:r>
            <a:endParaRPr lang="pt-B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84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16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Pilhas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 classe </a:t>
            </a:r>
            <a:r>
              <a:rPr lang="pt-BR" sz="2800" b="1" i="1" dirty="0" err="1" smtClean="0"/>
              <a:t>Stack</a:t>
            </a:r>
            <a:r>
              <a:rPr lang="pt-BR" sz="2800" dirty="0" smtClean="0"/>
              <a:t> estende a classe </a:t>
            </a:r>
            <a:r>
              <a:rPr lang="pt-BR" sz="2800" i="1" dirty="0" smtClean="0"/>
              <a:t>Vector</a:t>
            </a:r>
            <a:r>
              <a:rPr lang="pt-BR" sz="2800" dirty="0" smtClean="0"/>
              <a:t> para implementar a estrutura de dados pilha</a:t>
            </a:r>
          </a:p>
          <a:p>
            <a:pPr lvl="1"/>
            <a:r>
              <a:rPr lang="pt-BR" sz="2400" dirty="0" smtClean="0"/>
              <a:t>Ocorre </a:t>
            </a:r>
            <a:r>
              <a:rPr lang="pt-BR" sz="2400" i="1" dirty="0" err="1" smtClean="0"/>
              <a:t>autoboxing</a:t>
            </a:r>
            <a:r>
              <a:rPr lang="pt-BR" sz="2400" dirty="0" smtClean="0"/>
              <a:t> quando adicionamos um tipo primitivo a uma </a:t>
            </a:r>
            <a:r>
              <a:rPr lang="pt-BR" sz="2400" i="1" dirty="0" err="1" smtClean="0"/>
              <a:t>Stack</a:t>
            </a:r>
            <a:r>
              <a:rPr lang="pt-BR" sz="2400" dirty="0" smtClean="0"/>
              <a:t>;</a:t>
            </a:r>
          </a:p>
          <a:p>
            <a:pPr lvl="1"/>
            <a:r>
              <a:rPr lang="pt-BR" sz="2400" dirty="0" smtClean="0"/>
              <a:t>Só armazena referências a objetos.</a:t>
            </a:r>
          </a:p>
          <a:p>
            <a:r>
              <a:rPr lang="pt-BR" sz="2800" dirty="0" smtClean="0"/>
              <a:t>O exemplo a seguir demonstra vários métodos da classe </a:t>
            </a:r>
            <a:r>
              <a:rPr lang="pt-BR" sz="2800" i="1" dirty="0" err="1" smtClean="0"/>
              <a:t>Stack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85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61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StackTest.java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EmptyStackException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StackTest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StackTest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Number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Number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&gt;();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 </a:t>
            </a: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cria os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numeros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 a serem armazenados na pilha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Long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longNumber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12L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Integer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34567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Float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floatNumber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1.0F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Double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doubleNumber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1234.5678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usa o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push</a:t>
            </a:r>
            <a:endParaRPr lang="pt-BR" sz="28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push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longNumber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push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intNumber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push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floatNumber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push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doubleNumber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printStack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299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StackTest.java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      //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remove os itens da pilha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try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removedObject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null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while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true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removedObject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pop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popped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removedObject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printStack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EmptyStackException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emptyStackException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emptyStackException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printStackTrace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938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StackTest.java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printStack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Number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stack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if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isEmpty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stack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is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empty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\n\n"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pilha vazia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else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stack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contains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itera </a:t>
            </a:r>
            <a:r>
              <a:rPr lang="pt-BR" sz="2800" dirty="0" err="1">
                <a:solidFill>
                  <a:srgbClr val="007F00"/>
                </a:solidFill>
                <a:latin typeface="Comic Sans MS"/>
              </a:rPr>
              <a:t>atraves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 dos elementos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"(top) \n\n"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indica o topo da pilha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StackTest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938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896544"/>
          </a:xfrm>
        </p:spPr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stack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contains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12 (top)</a:t>
            </a:r>
          </a:p>
          <a:p>
            <a:pPr marL="118872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stack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contains: 12 34567 (top)</a:t>
            </a:r>
          </a:p>
          <a:p>
            <a:pPr marL="118872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stack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contains: 12 34567 1.0 (top)</a:t>
            </a:r>
          </a:p>
          <a:p>
            <a:pPr marL="118872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stack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contains: 12 34567 1.0 1234.5678 (top)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1234.5678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popped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stack contains: 12 34567 1.0 (top)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1.0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popped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stack contains: 12 34567 (top)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34567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popped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stack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contains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: 12 (top)</a:t>
            </a: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12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popped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stack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empty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java.util.EmptyStackException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java.util.Stack.peek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Unknown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Source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java.util.Stack.pop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Unknown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Source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StackTest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.&lt;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&gt;(StackTest.java:36)</a:t>
            </a:r>
          </a:p>
          <a:p>
            <a:pPr marL="118872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at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StackTest.main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(StackTest.java:65)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89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95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Genéricos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Se as operações realizadas por diversos métodos sobrecarregados são idênticas para todos os tipos de argumentos, tais métodos podem ser mais convenientemente codificados</a:t>
            </a:r>
          </a:p>
          <a:p>
            <a:pPr lvl="1"/>
            <a:r>
              <a:rPr lang="pt-BR" dirty="0" smtClean="0"/>
              <a:t>Usando um </a:t>
            </a:r>
            <a:r>
              <a:rPr lang="pt-BR" b="1" dirty="0" smtClean="0"/>
              <a:t>método genérico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Uma mesma declaração pode ser invocada com diferentes parâmetros;</a:t>
            </a:r>
          </a:p>
          <a:p>
            <a:pPr lvl="1"/>
            <a:r>
              <a:rPr lang="pt-BR" dirty="0" smtClean="0"/>
              <a:t>O compilador trata cada chamada ao método de acordo com os parâmetros enviados.</a:t>
            </a:r>
          </a:p>
          <a:p>
            <a:r>
              <a:rPr lang="pt-BR" dirty="0" smtClean="0"/>
              <a:t>O exemplo a seguir imprime o conteúdo de vetores, não importando o tipo dos elementos.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99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Filas de Prioridade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90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639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Filas </a:t>
            </a:r>
            <a:r>
              <a:rPr lang="pt-BR" dirty="0"/>
              <a:t>de Prioridade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A interface </a:t>
            </a:r>
            <a:r>
              <a:rPr lang="pt-BR" i="1" dirty="0" err="1" smtClean="0"/>
              <a:t>Queue</a:t>
            </a:r>
            <a:r>
              <a:rPr lang="pt-BR" dirty="0" smtClean="0"/>
              <a:t> estende </a:t>
            </a:r>
            <a:r>
              <a:rPr lang="pt-BR" i="1" dirty="0" err="1" smtClean="0"/>
              <a:t>Collection</a:t>
            </a:r>
            <a:r>
              <a:rPr lang="pt-BR" dirty="0" smtClean="0"/>
              <a:t> e adiciona novos métodos para inserir, remover e inspecionar elementos de uma fila</a:t>
            </a:r>
          </a:p>
          <a:p>
            <a:pPr lvl="1"/>
            <a:r>
              <a:rPr lang="pt-BR" dirty="0" smtClean="0"/>
              <a:t>A classe </a:t>
            </a:r>
            <a:r>
              <a:rPr lang="pt-BR" b="1" i="1" dirty="0" err="1" smtClean="0"/>
              <a:t>PriorityQueue</a:t>
            </a:r>
            <a:r>
              <a:rPr lang="pt-BR" dirty="0" smtClean="0"/>
              <a:t> implementa esta interface e ordena os elementos de acordo com o método </a:t>
            </a:r>
            <a:r>
              <a:rPr lang="pt-BR" i="1" dirty="0" err="1" smtClean="0"/>
              <a:t>compareTo</a:t>
            </a:r>
            <a:r>
              <a:rPr lang="pt-BR" dirty="0" smtClean="0"/>
              <a:t> (</a:t>
            </a:r>
            <a:r>
              <a:rPr lang="pt-BR" i="1" dirty="0" err="1" smtClean="0"/>
              <a:t>Comparable</a:t>
            </a:r>
            <a:r>
              <a:rPr lang="pt-BR" dirty="0" smtClean="0"/>
              <a:t>) ou um objeto </a:t>
            </a:r>
            <a:r>
              <a:rPr lang="pt-BR" i="1" dirty="0" err="1" smtClean="0"/>
              <a:t>Comparator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As inserções são ordenadas e as remoções são realizadas no início da estrutura</a:t>
            </a:r>
          </a:p>
          <a:p>
            <a:pPr lvl="2"/>
            <a:r>
              <a:rPr lang="pt-BR" dirty="0" smtClean="0"/>
              <a:t>O primeiro elemento é o de maior prioridade.</a:t>
            </a:r>
          </a:p>
          <a:p>
            <a:r>
              <a:rPr lang="pt-BR" dirty="0" smtClean="0"/>
              <a:t>As operações mais comuns são:</a:t>
            </a:r>
          </a:p>
          <a:p>
            <a:pPr lvl="1"/>
            <a:r>
              <a:rPr lang="pt-BR" b="1" i="1" dirty="0" err="1" smtClean="0"/>
              <a:t>offer</a:t>
            </a:r>
            <a:r>
              <a:rPr lang="pt-BR" dirty="0" smtClean="0"/>
              <a:t>: insere um elemento na posição apropriada de acordo com sua prioridade;</a:t>
            </a:r>
          </a:p>
          <a:p>
            <a:pPr lvl="1"/>
            <a:r>
              <a:rPr lang="pt-BR" b="1" i="1" dirty="0" err="1" smtClean="0"/>
              <a:t>poll</a:t>
            </a:r>
            <a:r>
              <a:rPr lang="pt-BR" dirty="0" smtClean="0"/>
              <a:t>: remove o elemento de maior prioridade;</a:t>
            </a:r>
          </a:p>
          <a:p>
            <a:pPr lvl="1"/>
            <a:r>
              <a:rPr lang="pt-BR" b="1" i="1" dirty="0" err="1" smtClean="0"/>
              <a:t>peek</a:t>
            </a:r>
            <a:r>
              <a:rPr lang="pt-BR" dirty="0" smtClean="0"/>
              <a:t>: retorna uma referência ao objeto de maior prioridade, sem removê-lo;</a:t>
            </a:r>
          </a:p>
          <a:p>
            <a:pPr lvl="1"/>
            <a:r>
              <a:rPr lang="pt-BR" b="1" i="1" dirty="0" err="1" smtClean="0"/>
              <a:t>clear</a:t>
            </a:r>
            <a:r>
              <a:rPr lang="pt-BR" dirty="0" smtClean="0"/>
              <a:t>: remove todos os elementos;</a:t>
            </a:r>
          </a:p>
          <a:p>
            <a:pPr lvl="1"/>
            <a:r>
              <a:rPr lang="pt-BR" b="1" i="1" dirty="0" err="1" smtClean="0"/>
              <a:t>size</a:t>
            </a:r>
            <a:r>
              <a:rPr lang="pt-BR" dirty="0" smtClean="0"/>
              <a:t>: retorna o número de elementos.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91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25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PriorityQueueTest.java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PriorityQueue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PriorityQueueTest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fila de capacidade 11</a:t>
            </a:r>
          </a:p>
          <a:p>
            <a:pPr marL="118872" indent="0">
              <a:buNone/>
            </a:pPr>
            <a:r>
              <a:rPr lang="fr-F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PriorityQueue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Double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queue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PriorityQueue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/>
              </a:rPr>
              <a:t>Double</a:t>
            </a:r>
            <a:r>
              <a:rPr lang="fr-FR" dirty="0">
                <a:solidFill>
                  <a:srgbClr val="808080"/>
                </a:solidFill>
                <a:latin typeface="Verdana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Verdana"/>
              </a:rPr>
              <a:t>&gt;();</a:t>
            </a:r>
            <a:endParaRPr lang="fr-F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insere os elementos na fila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queue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offer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3.2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queue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offer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9.8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queue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offer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5.4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Polling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from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7F007F"/>
                </a:solidFill>
                <a:latin typeface="Verdana"/>
              </a:rPr>
              <a:t>queue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: "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exibe os elementos da fila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while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queue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size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7F007F"/>
                </a:solidFill>
                <a:latin typeface="Verdana"/>
              </a:rPr>
              <a:t>"%.1f "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queue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peek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exibe o elemento do topo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queue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poll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800" dirty="0">
                <a:solidFill>
                  <a:srgbClr val="007F00"/>
                </a:solidFill>
                <a:latin typeface="Comic Sans MS"/>
              </a:rPr>
              <a:t>// remove o elemento do topo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650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Polling from queue: 3.2 5.4 9.8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93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95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Conjuntos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94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639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Conjuntos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dirty="0" smtClean="0"/>
              <a:t>O </a:t>
            </a:r>
            <a:r>
              <a:rPr lang="pt-BR" sz="2800" i="1" dirty="0" smtClean="0"/>
              <a:t>Java </a:t>
            </a:r>
            <a:r>
              <a:rPr lang="pt-BR" sz="2800" i="1" dirty="0" err="1" smtClean="0"/>
              <a:t>Collections</a:t>
            </a:r>
            <a:r>
              <a:rPr lang="pt-BR" sz="2800" i="1" dirty="0" smtClean="0"/>
              <a:t> Framework </a:t>
            </a:r>
            <a:r>
              <a:rPr lang="pt-BR" sz="2800" dirty="0" smtClean="0"/>
              <a:t>possui diversas implementações da interface </a:t>
            </a:r>
            <a:r>
              <a:rPr lang="pt-BR" sz="2800" b="1" i="1" dirty="0" smtClean="0"/>
              <a:t>Set</a:t>
            </a:r>
            <a:r>
              <a:rPr lang="pt-BR" sz="2800" dirty="0" smtClean="0"/>
              <a:t>, incluindo</a:t>
            </a:r>
          </a:p>
          <a:p>
            <a:pPr lvl="1">
              <a:lnSpc>
                <a:spcPct val="90000"/>
              </a:lnSpc>
            </a:pPr>
            <a:r>
              <a:rPr lang="pt-BR" sz="2400" b="1" i="1" dirty="0" err="1" smtClean="0"/>
              <a:t>HashSet</a:t>
            </a:r>
            <a:r>
              <a:rPr lang="pt-BR" sz="2400" dirty="0" smtClean="0"/>
              <a:t>:  armazena os elementos em uma tabela </a:t>
            </a:r>
            <a:r>
              <a:rPr lang="pt-BR" sz="2400" i="1" dirty="0" err="1" smtClean="0"/>
              <a:t>hash</a:t>
            </a:r>
            <a:r>
              <a:rPr lang="pt-BR" sz="2400" dirty="0" smtClean="0"/>
              <a:t>;</a:t>
            </a:r>
          </a:p>
          <a:p>
            <a:pPr lvl="1">
              <a:lnSpc>
                <a:spcPct val="90000"/>
              </a:lnSpc>
            </a:pPr>
            <a:r>
              <a:rPr lang="pt-BR" sz="2400" b="1" i="1" dirty="0" err="1" smtClean="0"/>
              <a:t>TreeSet</a:t>
            </a:r>
            <a:r>
              <a:rPr lang="pt-BR" sz="2400" dirty="0" smtClean="0"/>
              <a:t>: armazena os elementos em uma árvore.</a:t>
            </a:r>
          </a:p>
          <a:p>
            <a:pPr>
              <a:lnSpc>
                <a:spcPct val="90000"/>
              </a:lnSpc>
            </a:pPr>
            <a:r>
              <a:rPr lang="pt-BR" sz="2800" dirty="0" smtClean="0"/>
              <a:t>Uma interface interessante que também implementa a interface </a:t>
            </a:r>
            <a:r>
              <a:rPr lang="pt-BR" sz="2800" b="1" i="1" dirty="0" smtClean="0"/>
              <a:t>Set</a:t>
            </a:r>
            <a:r>
              <a:rPr lang="pt-BR" sz="28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pt-BR" sz="2400" b="1" i="1" dirty="0" err="1" smtClean="0"/>
              <a:t>SortedSet</a:t>
            </a:r>
            <a:r>
              <a:rPr lang="pt-BR" sz="2400" dirty="0" smtClean="0"/>
              <a:t>: mantém os elementos ordenados, seja pela ordem natural dos tipos primitivos, seja pelo uso de comparadores.</a:t>
            </a:r>
          </a:p>
          <a:p>
            <a:pPr>
              <a:lnSpc>
                <a:spcPct val="90000"/>
              </a:lnSpc>
            </a:pPr>
            <a:r>
              <a:rPr lang="pt-BR" sz="2800" dirty="0" smtClean="0"/>
              <a:t>O exemplo a seguir utiliza </a:t>
            </a:r>
            <a:r>
              <a:rPr lang="pt-BR" sz="2800" i="1" dirty="0" err="1" smtClean="0"/>
              <a:t>HashSet</a:t>
            </a:r>
            <a:r>
              <a:rPr lang="pt-BR" sz="2800" dirty="0" smtClean="0"/>
              <a:t> para remover </a:t>
            </a:r>
            <a:r>
              <a:rPr lang="pt-BR" sz="2800" i="1" dirty="0" err="1" smtClean="0"/>
              <a:t>Strings</a:t>
            </a:r>
            <a:r>
              <a:rPr lang="pt-BR" sz="2800" dirty="0" smtClean="0"/>
              <a:t> duplicadas de uma </a:t>
            </a:r>
            <a:r>
              <a:rPr lang="pt-BR" sz="2800" i="1" dirty="0" err="1" smtClean="0"/>
              <a:t>List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95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25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SetTest.java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Arrays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HashSet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Collection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SetTest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private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colors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"red"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"white"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"blue"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"green"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"gray"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  		     </a:t>
            </a:r>
            <a:r>
              <a:rPr lang="en-US" sz="1500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orange"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"tan"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"white"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"cyan"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"peach"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"gray"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"orange"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};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cria e exibe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ArrayList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SetTest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List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list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Arrays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asList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colors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ArrayList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%s\n"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printNonDuplicates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list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874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SetTest.java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cria o conjunto a partir do vetor, para eliminar duplicatas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printNonDuplicates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Collection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collection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cria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HashSet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Set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set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HashSet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collection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nNonduplicates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are: 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set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"%s 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SetTest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50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Saída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: [red, white, blue, green, gray, orange, tan, white, cyan,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peach,</a:t>
            </a:r>
            <a:r>
              <a:rPr lang="pt-BR" sz="2200" dirty="0" err="1" smtClean="0">
                <a:latin typeface="Courier New" pitchFamily="49" charset="0"/>
                <a:cs typeface="Courier New" pitchFamily="49" charset="0"/>
              </a:rPr>
              <a:t>gray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2200" dirty="0" err="1">
                <a:latin typeface="Courier New" pitchFamily="49" charset="0"/>
                <a:cs typeface="Courier New" pitchFamily="49" charset="0"/>
              </a:rPr>
              <a:t>orange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118872" indent="0">
              <a:buNone/>
            </a:pPr>
            <a:endParaRPr lang="pt-BR" sz="22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200" dirty="0" err="1" smtClean="0">
                <a:latin typeface="Courier New" pitchFamily="49" charset="0"/>
                <a:cs typeface="Courier New" pitchFamily="49" charset="0"/>
              </a:rPr>
              <a:t>Nonduplicates</a:t>
            </a:r>
            <a:r>
              <a:rPr lang="pt-BR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200" dirty="0">
                <a:latin typeface="Courier New" pitchFamily="49" charset="0"/>
                <a:cs typeface="Courier New" pitchFamily="49" charset="0"/>
              </a:rPr>
              <a:t>are:</a:t>
            </a:r>
          </a:p>
          <a:p>
            <a:pPr marL="118872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red cyan white tan gray green orange blue peach</a:t>
            </a:r>
            <a:endParaRPr lang="pt-BR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98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95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99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781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5275</TotalTime>
  <Words>7812</Words>
  <Application>Microsoft Macintosh PowerPoint</Application>
  <PresentationFormat>On-screen Show (4:3)</PresentationFormat>
  <Paragraphs>1293</Paragraphs>
  <Slides>108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09" baseType="lpstr">
      <vt:lpstr>Módulo</vt:lpstr>
      <vt:lpstr>PowerPoint Presentation</vt:lpstr>
      <vt:lpstr>Endereços Importantes</vt:lpstr>
      <vt:lpstr>PowerPoint Presentation</vt:lpstr>
      <vt:lpstr>Avisos</vt:lpstr>
      <vt:lpstr>Na aula passada</vt:lpstr>
      <vt:lpstr>Na aula de hoje</vt:lpstr>
      <vt:lpstr>Genéricos</vt:lpstr>
      <vt:lpstr>Métodos Genéricos</vt:lpstr>
      <vt:lpstr>Métodos Genéricos</vt:lpstr>
      <vt:lpstr>Métodos Genéricos</vt:lpstr>
      <vt:lpstr>Métodos Genéricos</vt:lpstr>
      <vt:lpstr>GenericMethodTest.java</vt:lpstr>
      <vt:lpstr>Métodos Genéricos</vt:lpstr>
      <vt:lpstr>Métodos Genéricos</vt:lpstr>
      <vt:lpstr>Métodos Genéricos</vt:lpstr>
      <vt:lpstr>Métodos Genéricos</vt:lpstr>
      <vt:lpstr>Classes Genéricas</vt:lpstr>
      <vt:lpstr>Classes Genéricas</vt:lpstr>
      <vt:lpstr>Classes Genéricas</vt:lpstr>
      <vt:lpstr>Classes Genéricas</vt:lpstr>
      <vt:lpstr>Classes Genéricas</vt:lpstr>
      <vt:lpstr>Stack.java</vt:lpstr>
      <vt:lpstr>Stack.java</vt:lpstr>
      <vt:lpstr>Classes Genéricas</vt:lpstr>
      <vt:lpstr>Classes Genéricas</vt:lpstr>
      <vt:lpstr>StackTest.java</vt:lpstr>
      <vt:lpstr>StackTest2.java</vt:lpstr>
      <vt:lpstr>StackTest2.java</vt:lpstr>
      <vt:lpstr>StackTest2.java</vt:lpstr>
      <vt:lpstr>Tipos “Crus”</vt:lpstr>
      <vt:lpstr>Tipos “Crus”</vt:lpstr>
      <vt:lpstr>Tipos “Crus”</vt:lpstr>
      <vt:lpstr>Coringas em Métodos Genéricos</vt:lpstr>
      <vt:lpstr>Coringas em Métodos Genéricos</vt:lpstr>
      <vt:lpstr>Coringas em Métodos Genéricos</vt:lpstr>
      <vt:lpstr>Coringas em Métodos Genéricos</vt:lpstr>
      <vt:lpstr>Genéricos e Herança</vt:lpstr>
      <vt:lpstr>Genéricos e Herança</vt:lpstr>
      <vt:lpstr>Coleções</vt:lpstr>
      <vt:lpstr>Coleções</vt:lpstr>
      <vt:lpstr>Coleções</vt:lpstr>
      <vt:lpstr>Coleções</vt:lpstr>
      <vt:lpstr>Classe Arrays</vt:lpstr>
      <vt:lpstr>Classe Arrays</vt:lpstr>
      <vt:lpstr>UsingArrays.java</vt:lpstr>
      <vt:lpstr>UsingArrays.java</vt:lpstr>
      <vt:lpstr>UsingArrays.java</vt:lpstr>
      <vt:lpstr>UsingArrays.java</vt:lpstr>
      <vt:lpstr>Saída</vt:lpstr>
      <vt:lpstr>Interface Collection e  Classe Collections</vt:lpstr>
      <vt:lpstr>Interface Collection e  Classe Collections</vt:lpstr>
      <vt:lpstr>Interface Collection e  Classe Collections</vt:lpstr>
      <vt:lpstr>Listas</vt:lpstr>
      <vt:lpstr>Listas</vt:lpstr>
      <vt:lpstr>ArrayList e Iterator</vt:lpstr>
      <vt:lpstr>ArrayList e Iterator</vt:lpstr>
      <vt:lpstr>CollectionTest.java</vt:lpstr>
      <vt:lpstr>CollectionTest.java</vt:lpstr>
      <vt:lpstr>CollectionTest.java</vt:lpstr>
      <vt:lpstr>Saída</vt:lpstr>
      <vt:lpstr>ArrayList e Iterator</vt:lpstr>
      <vt:lpstr>LinkedList</vt:lpstr>
      <vt:lpstr>LinkedList</vt:lpstr>
      <vt:lpstr>ListTest.java</vt:lpstr>
      <vt:lpstr>ListTest.java</vt:lpstr>
      <vt:lpstr>ListTest.java</vt:lpstr>
      <vt:lpstr>ListTest.java</vt:lpstr>
      <vt:lpstr>Saída</vt:lpstr>
      <vt:lpstr>LinkedList</vt:lpstr>
      <vt:lpstr>LinkedList</vt:lpstr>
      <vt:lpstr>UsingToArray.java</vt:lpstr>
      <vt:lpstr>UsingToArray.java</vt:lpstr>
      <vt:lpstr>Saída</vt:lpstr>
      <vt:lpstr>LinkedList</vt:lpstr>
      <vt:lpstr>Vector</vt:lpstr>
      <vt:lpstr>Vector</vt:lpstr>
      <vt:lpstr>VectorTest.java</vt:lpstr>
      <vt:lpstr>VectorTest.java</vt:lpstr>
      <vt:lpstr>VectorTest.java</vt:lpstr>
      <vt:lpstr>Saída</vt:lpstr>
      <vt:lpstr>Algoritmos</vt:lpstr>
      <vt:lpstr>Algoritmos</vt:lpstr>
      <vt:lpstr>Algoritmos</vt:lpstr>
      <vt:lpstr>Pilhas</vt:lpstr>
      <vt:lpstr>Pilhas</vt:lpstr>
      <vt:lpstr>StackTest.java</vt:lpstr>
      <vt:lpstr>StackTest.java</vt:lpstr>
      <vt:lpstr>StackTest.java</vt:lpstr>
      <vt:lpstr>Saída</vt:lpstr>
      <vt:lpstr>Filas de Prioridade</vt:lpstr>
      <vt:lpstr>Filas de Prioridade</vt:lpstr>
      <vt:lpstr>PriorityQueueTest.java </vt:lpstr>
      <vt:lpstr>Saída</vt:lpstr>
      <vt:lpstr>Conjuntos</vt:lpstr>
      <vt:lpstr>Conjuntos</vt:lpstr>
      <vt:lpstr>SetTest.java</vt:lpstr>
      <vt:lpstr>SetTest.java</vt:lpstr>
      <vt:lpstr>Saída</vt:lpstr>
      <vt:lpstr>Mapas</vt:lpstr>
      <vt:lpstr>Mapas</vt:lpstr>
      <vt:lpstr>WordTypeCount.java</vt:lpstr>
      <vt:lpstr>WordTypeCount.java</vt:lpstr>
      <vt:lpstr>WordTypeCount.java</vt:lpstr>
      <vt:lpstr>Saída</vt:lpstr>
      <vt:lpstr>Mapas</vt:lpstr>
      <vt:lpstr>PowerPoint Presentation</vt:lpstr>
      <vt:lpstr>Na próxima aula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 Antonio</dc:creator>
  <cp:lastModifiedBy>Marco Antonio Carvalho</cp:lastModifiedBy>
  <cp:revision>243</cp:revision>
  <cp:lastPrinted>2011-11-30T12:59:45Z</cp:lastPrinted>
  <dcterms:created xsi:type="dcterms:W3CDTF">2010-07-17T22:15:25Z</dcterms:created>
  <dcterms:modified xsi:type="dcterms:W3CDTF">2014-07-28T17:28:54Z</dcterms:modified>
</cp:coreProperties>
</file>