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57"/>
  </p:notesMasterIdLst>
  <p:sldIdLst>
    <p:sldId id="338" r:id="rId2"/>
    <p:sldId id="466" r:id="rId3"/>
    <p:sldId id="339" r:id="rId4"/>
    <p:sldId id="340" r:id="rId5"/>
    <p:sldId id="257" r:id="rId6"/>
    <p:sldId id="409" r:id="rId7"/>
    <p:sldId id="342" r:id="rId8"/>
    <p:sldId id="410" r:id="rId9"/>
    <p:sldId id="424" r:id="rId10"/>
    <p:sldId id="425" r:id="rId11"/>
    <p:sldId id="465" r:id="rId12"/>
    <p:sldId id="426" r:id="rId13"/>
    <p:sldId id="429" r:id="rId14"/>
    <p:sldId id="441" r:id="rId15"/>
    <p:sldId id="442" r:id="rId16"/>
    <p:sldId id="443" r:id="rId17"/>
    <p:sldId id="444" r:id="rId18"/>
    <p:sldId id="445" r:id="rId19"/>
    <p:sldId id="446" r:id="rId20"/>
    <p:sldId id="447" r:id="rId21"/>
    <p:sldId id="448" r:id="rId22"/>
    <p:sldId id="449" r:id="rId23"/>
    <p:sldId id="450" r:id="rId24"/>
    <p:sldId id="451" r:id="rId25"/>
    <p:sldId id="452" r:id="rId26"/>
    <p:sldId id="453" r:id="rId27"/>
    <p:sldId id="427" r:id="rId28"/>
    <p:sldId id="428" r:id="rId29"/>
    <p:sldId id="431" r:id="rId30"/>
    <p:sldId id="432" r:id="rId31"/>
    <p:sldId id="433" r:id="rId32"/>
    <p:sldId id="434" r:id="rId33"/>
    <p:sldId id="435" r:id="rId34"/>
    <p:sldId id="438" r:id="rId35"/>
    <p:sldId id="439" r:id="rId36"/>
    <p:sldId id="436" r:id="rId37"/>
    <p:sldId id="437" r:id="rId38"/>
    <p:sldId id="430" r:id="rId39"/>
    <p:sldId id="440" r:id="rId40"/>
    <p:sldId id="454" r:id="rId41"/>
    <p:sldId id="455" r:id="rId42"/>
    <p:sldId id="456" r:id="rId43"/>
    <p:sldId id="457" r:id="rId44"/>
    <p:sldId id="458" r:id="rId45"/>
    <p:sldId id="459" r:id="rId46"/>
    <p:sldId id="460" r:id="rId47"/>
    <p:sldId id="461" r:id="rId48"/>
    <p:sldId id="467" r:id="rId49"/>
    <p:sldId id="468" r:id="rId50"/>
    <p:sldId id="462" r:id="rId51"/>
    <p:sldId id="463" r:id="rId52"/>
    <p:sldId id="464" r:id="rId53"/>
    <p:sldId id="288" r:id="rId54"/>
    <p:sldId id="258" r:id="rId55"/>
    <p:sldId id="337" r:id="rId56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notesMaster" Target="notesMasters/notesMaster1.xml"/><Relationship Id="rId58" Type="http://schemas.openxmlformats.org/officeDocument/2006/relationships/printerSettings" Target="printerSettings/printerSettings1.bin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64753BC-DE57-4E43-9A28-6B9B7DA79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22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/>
              <a:t>Deitel</a:t>
            </a:r>
            <a:r>
              <a:rPr lang="pt-BR" dirty="0" smtClean="0"/>
              <a:t> diz</a:t>
            </a:r>
            <a:r>
              <a:rPr lang="pt-BR" baseline="0" dirty="0" smtClean="0"/>
              <a:t> que membros </a:t>
            </a:r>
            <a:r>
              <a:rPr lang="pt-BR" baseline="0" dirty="0" err="1" smtClean="0"/>
              <a:t>private</a:t>
            </a:r>
            <a:r>
              <a:rPr lang="pt-BR" baseline="0" dirty="0" smtClean="0"/>
              <a:t> não são herdados – ver código com </a:t>
            </a:r>
            <a:r>
              <a:rPr lang="pt-BR" baseline="0" dirty="0" err="1" smtClean="0"/>
              <a:t>contra-exemplo</a:t>
            </a:r>
            <a:r>
              <a:rPr lang="pt-BR" baseline="0" dirty="0" smtClean="0"/>
              <a:t>.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09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Identidade vs. Estado</a:t>
            </a:r>
          </a:p>
          <a:p>
            <a:endParaRPr lang="pt-BR" dirty="0" smtClean="0"/>
          </a:p>
          <a:p>
            <a:r>
              <a:rPr lang="pt-BR" dirty="0" smtClean="0"/>
              <a:t>== - identidade</a:t>
            </a:r>
          </a:p>
          <a:p>
            <a:r>
              <a:rPr lang="pt-BR" dirty="0" err="1" smtClean="0"/>
              <a:t>equals</a:t>
            </a:r>
            <a:r>
              <a:rPr lang="pt-BR" baseline="0" dirty="0" smtClean="0"/>
              <a:t> – a implementação padrão compara identidade, mas os sobrescritos devem comparar o estado</a:t>
            </a:r>
          </a:p>
          <a:p>
            <a:endParaRPr lang="pt-BR" baseline="0" dirty="0" smtClean="0"/>
          </a:p>
          <a:p>
            <a:r>
              <a:rPr lang="pt-BR" baseline="0" dirty="0" smtClean="0"/>
              <a:t>Também é necessário sobrescrever o método </a:t>
            </a:r>
            <a:r>
              <a:rPr lang="pt-BR" baseline="0" dirty="0" err="1" smtClean="0"/>
              <a:t>hashCode</a:t>
            </a:r>
            <a:r>
              <a:rPr lang="pt-BR" baseline="0" dirty="0" smtClean="0"/>
              <a:t>, uma vez que objetos idênticos devem ter </a:t>
            </a:r>
            <a:r>
              <a:rPr lang="pt-BR" baseline="0" dirty="0" err="1" smtClean="0"/>
              <a:t>hashes</a:t>
            </a:r>
            <a:r>
              <a:rPr lang="pt-BR" baseline="0" dirty="0" smtClean="0"/>
              <a:t> iguais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8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79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4C3A1-D3BB-4DE0-999C-D224BF434D20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8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1" name="Picture 8" descr="Panorâmica_de_Ouro_Preto (Large)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9" descr="Logo_UFOP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524" y="5181600"/>
            <a:ext cx="71532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2" name="Picture 2" descr="http://www.decom.ufop.br/bob/decom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373216"/>
            <a:ext cx="1465397" cy="11356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F81EA-CE38-4579-B9E4-8815E16446CE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A33F1-07E2-4D47-98DB-3D952DF3E09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7715250" cy="1143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D021D-1092-4F36-9CF9-5D9B0354C1F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80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7888778" cy="1252728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extLst/>
          </a:lstStyle>
          <a:p>
            <a:pPr lvl="0" eaLnBrk="1" latinLnBrk="0" hangingPunct="1"/>
            <a:r>
              <a:rPr lang="pt-PT" dirty="0" smtClean="0"/>
              <a:t>Clique para editar os estilos</a:t>
            </a:r>
          </a:p>
          <a:p>
            <a:pPr lvl="1" eaLnBrk="1" latinLnBrk="0" hangingPunct="1"/>
            <a:r>
              <a:rPr lang="pt-PT" dirty="0" smtClean="0"/>
              <a:t>Segundo nível</a:t>
            </a:r>
          </a:p>
          <a:p>
            <a:pPr lvl="2" eaLnBrk="1" latinLnBrk="0" hangingPunct="1"/>
            <a:r>
              <a:rPr lang="pt-PT" dirty="0" smtClean="0"/>
              <a:t>Terceiro nível</a:t>
            </a:r>
          </a:p>
          <a:p>
            <a:pPr lvl="3" eaLnBrk="1" latinLnBrk="0" hangingPunct="1"/>
            <a:r>
              <a:rPr lang="pt-PT" dirty="0" smtClean="0"/>
              <a:t>Quarto nível</a:t>
            </a:r>
          </a:p>
          <a:p>
            <a:pPr lvl="4" eaLnBrk="1" latinLnBrk="0" hangingPunct="1"/>
            <a:r>
              <a:rPr lang="pt-PT" dirty="0" smtClean="0"/>
              <a:t>Quinto nível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2483648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PT" dirty="0" smtClean="0"/>
              <a:t>Clique para editar o estilo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5256C-4B0F-4873-AD8C-C231AE91851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4429B-B486-4632-A1BB-C1E06BDD6A3D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911062-8DC2-4B6E-A640-4B1AA0E76A14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E2926-F179-4AEE-98F2-6F67DA9453BA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71061-82F2-42FA-9E25-872DD074B971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sp>
        <p:nvSpPr>
          <p:cNvPr id="12" name="Rec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27/10/14</a:t>
            </a:fld>
            <a:endParaRPr lang="en-US" dirty="0"/>
          </a:p>
        </p:txBody>
      </p:sp>
      <p:sp>
        <p:nvSpPr>
          <p:cNvPr id="11" name="Rec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37EB0FA5-0238-4E62-9A29-744D385C545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78763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 anchor="ctr">
            <a:normAutofit/>
          </a:bodyPr>
          <a:lstStyle>
            <a:extLst/>
          </a:lstStyle>
          <a:p>
            <a:pPr lvl="0" eaLnBrk="1" latinLnBrk="0" hangingPunct="1"/>
            <a:r>
              <a:rPr kumimoji="0" lang="pt-PT" dirty="0" smtClean="0"/>
              <a:t>Clique para editar os estilos</a:t>
            </a:r>
          </a:p>
          <a:p>
            <a:pPr lvl="1" eaLnBrk="1" latinLnBrk="0" hangingPunct="1"/>
            <a:r>
              <a:rPr kumimoji="0" lang="pt-PT" dirty="0" smtClean="0"/>
              <a:t>Segundo nível</a:t>
            </a:r>
          </a:p>
          <a:p>
            <a:pPr lvl="2" eaLnBrk="1" latinLnBrk="0" hangingPunct="1"/>
            <a:r>
              <a:rPr kumimoji="0" lang="pt-PT" dirty="0" smtClean="0"/>
              <a:t>Terceiro nível</a:t>
            </a:r>
          </a:p>
          <a:p>
            <a:pPr lvl="3" eaLnBrk="1" latinLnBrk="0" hangingPunct="1"/>
            <a:r>
              <a:rPr kumimoji="0" lang="pt-PT" dirty="0" smtClean="0"/>
              <a:t>Quarto nível</a:t>
            </a:r>
          </a:p>
          <a:p>
            <a:pPr lvl="4" eaLnBrk="1" latinLnBrk="0" hangingPunct="1"/>
            <a:r>
              <a:rPr kumimoji="0" lang="pt-PT" dirty="0" smtClean="0"/>
              <a:t>Quinto nível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27/10/14</a:t>
            </a:fld>
            <a:endParaRPr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D15AF7FD-F4AC-45BF-83C3-6FF3A852C8A4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pic>
        <p:nvPicPr>
          <p:cNvPr id="9" name="Picture 7" descr="Logo_UFO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963" y="0"/>
            <a:ext cx="808037" cy="1893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5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java-tips.org/java-se-tips/java.lang/how-to-implement-cloneable-interface.html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java2s.com/Code/Java/Class/ShallowCopyTest.htm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moodle" TargetMode="External"/><Relationship Id="rId4" Type="http://schemas.openxmlformats.org/officeDocument/2006/relationships/hyperlink" Target="mailto:bcc221-decom@googlegroups.com" TargetMode="External"/><Relationship Id="rId5" Type="http://schemas.openxmlformats.org/officeDocument/2006/relationships/hyperlink" Target="http://groups.google.com/group/bcc221-de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ecom.ufop.br/marco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javapractices.com/topic/TopicAction.do?Id=17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ownload.oracle.com/javase/7/docs/api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85800" y="2276872"/>
            <a:ext cx="7772400" cy="197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pt-BR" sz="3800" b="1" dirty="0" smtClean="0">
                <a:solidFill>
                  <a:schemeClr val="tx2"/>
                </a:solidFill>
              </a:rPr>
              <a:t>BCC221 </a:t>
            </a:r>
            <a:r>
              <a:rPr lang="pt-BR" sz="3800" b="1" dirty="0">
                <a:solidFill>
                  <a:schemeClr val="tx2"/>
                </a:solidFill>
              </a:rPr>
              <a:t/>
            </a:r>
            <a:br>
              <a:rPr lang="pt-BR" sz="3800" b="1" dirty="0">
                <a:solidFill>
                  <a:schemeClr val="tx2"/>
                </a:solidFill>
              </a:rPr>
            </a:br>
            <a:r>
              <a:rPr lang="pt-BR" sz="3600" b="1" dirty="0" smtClean="0">
                <a:solidFill>
                  <a:schemeClr val="tx2"/>
                </a:solidFill>
              </a:rPr>
              <a:t>Programação Orientada a Objetos</a:t>
            </a:r>
            <a:endParaRPr lang="pt-BR" sz="3600" b="1" dirty="0">
              <a:solidFill>
                <a:schemeClr val="tx2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4213" y="4005064"/>
            <a:ext cx="708818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pt-BR" sz="3200" b="1" dirty="0"/>
              <a:t>Prof. Marco Antonio M. Carvalho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pt-BR" sz="3200" b="1"/>
              <a:t>2014</a:t>
            </a:r>
            <a:r>
              <a:rPr lang="pt-BR" sz="3200" b="1" smtClean="0"/>
              <a:t>/2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58746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Relembrando</a:t>
            </a:r>
            <a:r>
              <a:rPr lang="en-US" dirty="0" smtClean="0"/>
              <a:t>…</a:t>
            </a:r>
          </a:p>
          <a:p>
            <a:pPr lvl="1"/>
            <a:r>
              <a:rPr lang="en-US" dirty="0" err="1" smtClean="0"/>
              <a:t>Herança</a:t>
            </a:r>
            <a:r>
              <a:rPr lang="en-US" dirty="0" smtClean="0"/>
              <a:t> define um </a:t>
            </a:r>
            <a:r>
              <a:rPr lang="en-US" dirty="0" err="1" smtClean="0"/>
              <a:t>relacionamento</a:t>
            </a:r>
            <a:r>
              <a:rPr lang="en-US" dirty="0" smtClean="0"/>
              <a:t> </a:t>
            </a:r>
            <a:r>
              <a:rPr lang="en-US" b="1" dirty="0" smtClean="0"/>
              <a:t>é um</a:t>
            </a:r>
          </a:p>
          <a:p>
            <a:pPr lvl="2"/>
            <a:r>
              <a:rPr lang="en-US" dirty="0" smtClean="0"/>
              <a:t>Um </a:t>
            </a:r>
            <a:r>
              <a:rPr lang="en-US" dirty="0" err="1" smtClean="0"/>
              <a:t>objeto</a:t>
            </a:r>
            <a:r>
              <a:rPr lang="en-US" dirty="0" smtClean="0"/>
              <a:t> da </a:t>
            </a:r>
            <a:r>
              <a:rPr lang="en-US" dirty="0" err="1" smtClean="0"/>
              <a:t>subclasse</a:t>
            </a:r>
            <a:r>
              <a:rPr lang="en-US" dirty="0" smtClean="0"/>
              <a:t> </a:t>
            </a:r>
            <a:r>
              <a:rPr lang="en-US" b="1" dirty="0" smtClean="0"/>
              <a:t>é um</a:t>
            </a:r>
            <a:r>
              <a:rPr lang="en-US" dirty="0" smtClean="0"/>
              <a:t> </a:t>
            </a:r>
            <a:r>
              <a:rPr lang="en-US" dirty="0" err="1" smtClean="0"/>
              <a:t>objeto</a:t>
            </a:r>
            <a:r>
              <a:rPr lang="en-US" dirty="0" smtClean="0"/>
              <a:t> da </a:t>
            </a:r>
            <a:r>
              <a:rPr lang="en-US" dirty="0" err="1" smtClean="0"/>
              <a:t>superclasse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O </a:t>
            </a:r>
            <a:r>
              <a:rPr lang="en-US" dirty="0" err="1" smtClean="0"/>
              <a:t>contrário</a:t>
            </a:r>
            <a:r>
              <a:rPr lang="en-US" dirty="0" smtClean="0"/>
              <a:t> </a:t>
            </a:r>
            <a:r>
              <a:rPr lang="en-US" b="1" dirty="0" err="1"/>
              <a:t>não</a:t>
            </a:r>
            <a:r>
              <a:rPr lang="en-US" b="1" dirty="0"/>
              <a:t> é </a:t>
            </a:r>
            <a:r>
              <a:rPr lang="en-US" b="1" dirty="0" err="1"/>
              <a:t>verdadeiro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Um </a:t>
            </a:r>
            <a:r>
              <a:rPr lang="en-US" dirty="0" err="1" smtClean="0"/>
              <a:t>problema</a:t>
            </a:r>
            <a:r>
              <a:rPr lang="en-US" dirty="0" smtClean="0"/>
              <a:t> com a </a:t>
            </a:r>
            <a:r>
              <a:rPr lang="en-US" dirty="0" err="1" smtClean="0"/>
              <a:t>herança</a:t>
            </a:r>
            <a:r>
              <a:rPr lang="en-US" dirty="0" smtClean="0"/>
              <a:t> é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subclasse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herdar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deveria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endParaRPr lang="en-US" dirty="0" smtClean="0"/>
          </a:p>
          <a:p>
            <a:pPr lvl="2"/>
            <a:r>
              <a:rPr lang="en-US" dirty="0" err="1" smtClean="0"/>
              <a:t>Ainda</a:t>
            </a:r>
            <a:r>
              <a:rPr lang="en-US" dirty="0" smtClean="0"/>
              <a:t>, o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necessário</a:t>
            </a:r>
            <a:r>
              <a:rPr lang="en-US" dirty="0" smtClean="0"/>
              <a:t>, mas </a:t>
            </a:r>
            <a:r>
              <a:rPr lang="en-US" dirty="0" err="1" smtClean="0"/>
              <a:t>inadequado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sobrescrever</a:t>
            </a:r>
            <a:r>
              <a:rPr lang="en-US" dirty="0" smtClean="0"/>
              <a:t> (</a:t>
            </a:r>
            <a:r>
              <a:rPr lang="en-US" i="1" dirty="0" smtClean="0"/>
              <a:t>override</a:t>
            </a:r>
            <a:r>
              <a:rPr lang="en-US" dirty="0" smtClean="0"/>
              <a:t>) um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herdado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adequá</a:t>
            </a:r>
            <a:r>
              <a:rPr lang="en-US" dirty="0" smtClean="0"/>
              <a:t>-lo.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514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Especificadores</a:t>
            </a:r>
            <a:r>
              <a:rPr lang="en-US" dirty="0" smtClean="0"/>
              <a:t> de </a:t>
            </a:r>
            <a:r>
              <a:rPr lang="en-US" dirty="0" err="1" smtClean="0"/>
              <a:t>Acesso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6848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Especificadores</a:t>
            </a:r>
            <a:r>
              <a:rPr lang="en-US" dirty="0" smtClean="0"/>
              <a:t> de </a:t>
            </a:r>
            <a:r>
              <a:rPr lang="en-US" dirty="0" err="1" smtClean="0"/>
              <a:t>Acesso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public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membros</a:t>
            </a:r>
            <a:r>
              <a:rPr lang="en-US" dirty="0" smtClean="0"/>
              <a:t> </a:t>
            </a:r>
            <a:r>
              <a:rPr lang="en-US" i="1" dirty="0" smtClean="0"/>
              <a:t>public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acessíveis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qualquer</a:t>
            </a:r>
            <a:r>
              <a:rPr lang="en-US" dirty="0" smtClean="0"/>
              <a:t>  parte de um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haja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referência</a:t>
            </a:r>
            <a:r>
              <a:rPr lang="en-US" dirty="0" smtClean="0"/>
              <a:t> a um </a:t>
            </a:r>
            <a:r>
              <a:rPr lang="en-US" dirty="0" err="1" smtClean="0"/>
              <a:t>objeto</a:t>
            </a:r>
            <a:r>
              <a:rPr lang="en-US" dirty="0" smtClean="0"/>
              <a:t> da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das subclasses.</a:t>
            </a:r>
            <a:endParaRPr lang="en-US" dirty="0"/>
          </a:p>
          <a:p>
            <a:r>
              <a:rPr lang="en-US" b="1" i="1" dirty="0" smtClean="0"/>
              <a:t>private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Membros</a:t>
            </a:r>
            <a:r>
              <a:rPr lang="en-US" dirty="0" smtClean="0"/>
              <a:t> </a:t>
            </a:r>
            <a:r>
              <a:rPr lang="en-US" i="1" dirty="0" smtClean="0"/>
              <a:t>private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acessíveis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da </a:t>
            </a:r>
            <a:r>
              <a:rPr lang="en-US" dirty="0" err="1" smtClean="0"/>
              <a:t>própria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b="1" i="1" dirty="0" smtClean="0"/>
              <a:t>protected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Membros</a:t>
            </a:r>
            <a:r>
              <a:rPr lang="en-US" dirty="0" smtClean="0"/>
              <a:t> protected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acessados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membros</a:t>
            </a:r>
            <a:r>
              <a:rPr lang="en-US" dirty="0" smtClean="0"/>
              <a:t> da </a:t>
            </a:r>
            <a:r>
              <a:rPr lang="en-US" dirty="0" err="1" smtClean="0"/>
              <a:t>própria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, de subclasses e de classes do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pacote</a:t>
            </a:r>
            <a:endParaRPr lang="en-US" dirty="0" smtClean="0"/>
          </a:p>
          <a:p>
            <a:pPr lvl="2"/>
            <a:r>
              <a:rPr lang="en-US" i="1" dirty="0" smtClean="0"/>
              <a:t>protected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tem </a:t>
            </a:r>
            <a:r>
              <a:rPr lang="en-US" dirty="0" err="1" smtClean="0"/>
              <a:t>acesso</a:t>
            </a:r>
            <a:r>
              <a:rPr lang="en-US" dirty="0" smtClean="0"/>
              <a:t> de </a:t>
            </a:r>
            <a:r>
              <a:rPr lang="en-US" dirty="0" err="1" smtClean="0"/>
              <a:t>pacote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514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Especificadores</a:t>
            </a:r>
            <a:r>
              <a:rPr lang="en-US" dirty="0" smtClean="0"/>
              <a:t> de </a:t>
            </a:r>
            <a:r>
              <a:rPr lang="en-US" dirty="0" err="1" smtClean="0"/>
              <a:t>Acesso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membros</a:t>
            </a:r>
            <a:r>
              <a:rPr lang="en-US" dirty="0" smtClean="0"/>
              <a:t> </a:t>
            </a:r>
            <a:r>
              <a:rPr lang="en-US" i="1" dirty="0" smtClean="0"/>
              <a:t>public</a:t>
            </a:r>
            <a:r>
              <a:rPr lang="en-US" dirty="0" smtClean="0"/>
              <a:t> e </a:t>
            </a:r>
            <a:r>
              <a:rPr lang="en-US" i="1" dirty="0" smtClean="0"/>
              <a:t>protected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superclasse</a:t>
            </a:r>
            <a:r>
              <a:rPr lang="en-US" dirty="0" smtClean="0"/>
              <a:t> </a:t>
            </a:r>
            <a:r>
              <a:rPr lang="en-US" dirty="0" err="1" smtClean="0"/>
              <a:t>mantêm</a:t>
            </a:r>
            <a:r>
              <a:rPr lang="en-US" dirty="0" smtClean="0"/>
              <a:t>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especificadores</a:t>
            </a:r>
            <a:r>
              <a:rPr lang="en-US" dirty="0" smtClean="0"/>
              <a:t> de </a:t>
            </a:r>
            <a:r>
              <a:rPr lang="en-US" dirty="0" err="1" smtClean="0"/>
              <a:t>acesso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se </a:t>
            </a:r>
            <a:r>
              <a:rPr lang="en-US" dirty="0" err="1" smtClean="0"/>
              <a:t>tornam</a:t>
            </a:r>
            <a:r>
              <a:rPr lang="en-US" dirty="0" smtClean="0"/>
              <a:t> </a:t>
            </a:r>
            <a:r>
              <a:rPr lang="en-US" dirty="0" err="1" smtClean="0"/>
              <a:t>membros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subclasse</a:t>
            </a:r>
            <a:endParaRPr lang="en-US" dirty="0" smtClean="0"/>
          </a:p>
          <a:p>
            <a:pPr lvl="1"/>
            <a:r>
              <a:rPr lang="en-US" dirty="0" smtClean="0"/>
              <a:t>Subclasses se </a:t>
            </a:r>
            <a:r>
              <a:rPr lang="en-US" dirty="0" err="1" smtClean="0"/>
              <a:t>referem</a:t>
            </a:r>
            <a:r>
              <a:rPr lang="en-US" dirty="0" smtClean="0"/>
              <a:t> a </a:t>
            </a:r>
            <a:r>
              <a:rPr lang="en-US" dirty="0" err="1" smtClean="0"/>
              <a:t>estes</a:t>
            </a:r>
            <a:r>
              <a:rPr lang="en-US" dirty="0" smtClean="0"/>
              <a:t> </a:t>
            </a:r>
            <a:r>
              <a:rPr lang="en-US" dirty="0" err="1" smtClean="0"/>
              <a:t>membros</a:t>
            </a:r>
            <a:r>
              <a:rPr lang="en-US" dirty="0" smtClean="0"/>
              <a:t> </a:t>
            </a:r>
            <a:r>
              <a:rPr lang="en-US" dirty="0" err="1" smtClean="0"/>
              <a:t>simplesmente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nome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subclasse</a:t>
            </a:r>
            <a:r>
              <a:rPr lang="en-US" dirty="0" smtClean="0"/>
              <a:t> </a:t>
            </a:r>
            <a:r>
              <a:rPr lang="en-US" dirty="0" err="1" smtClean="0"/>
              <a:t>sobrescreve</a:t>
            </a:r>
            <a:r>
              <a:rPr lang="en-US" dirty="0" smtClean="0"/>
              <a:t> um </a:t>
            </a:r>
            <a:r>
              <a:rPr lang="en-US" dirty="0" err="1" smtClean="0"/>
              <a:t>método</a:t>
            </a:r>
            <a:r>
              <a:rPr lang="en-US" dirty="0" smtClean="0"/>
              <a:t> da </a:t>
            </a:r>
            <a:r>
              <a:rPr lang="en-US" dirty="0" err="1" smtClean="0"/>
              <a:t>superclasse</a:t>
            </a:r>
            <a:r>
              <a:rPr lang="en-US" dirty="0" smtClean="0"/>
              <a:t>, o </a:t>
            </a:r>
            <a:r>
              <a:rPr lang="en-US" dirty="0" err="1" smtClean="0"/>
              <a:t>método</a:t>
            </a:r>
            <a:r>
              <a:rPr lang="en-US" dirty="0" smtClean="0"/>
              <a:t> original da </a:t>
            </a:r>
            <a:r>
              <a:rPr lang="en-US" dirty="0" err="1" smtClean="0"/>
              <a:t>superclasse</a:t>
            </a:r>
            <a:r>
              <a:rPr lang="en-US" dirty="0" smtClean="0"/>
              <a:t> </a:t>
            </a:r>
            <a:r>
              <a:rPr lang="en-US" dirty="0" err="1" smtClean="0"/>
              <a:t>ainda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acessado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antecedido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palavra</a:t>
            </a:r>
            <a:r>
              <a:rPr lang="en-US" dirty="0" smtClean="0"/>
              <a:t> </a:t>
            </a:r>
            <a:r>
              <a:rPr lang="en-US" b="1" i="1" dirty="0" smtClean="0"/>
              <a:t>super</a:t>
            </a:r>
            <a:r>
              <a:rPr lang="en-US" dirty="0" smtClean="0"/>
              <a:t> </a:t>
            </a:r>
            <a:r>
              <a:rPr lang="en-US" dirty="0" err="1" smtClean="0"/>
              <a:t>seguida</a:t>
            </a:r>
            <a:r>
              <a:rPr lang="en-US" dirty="0" smtClean="0"/>
              <a:t> de 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endParaRPr lang="en-US" sz="1600" b="1" dirty="0" smtClean="0">
              <a:solidFill>
                <a:srgbClr val="FF0000"/>
              </a:solidFill>
            </a:endParaRPr>
          </a:p>
          <a:p>
            <a:pPr marL="118872" indent="0" algn="ctr">
              <a:buNone/>
            </a:pPr>
            <a:r>
              <a:rPr lang="en-US" b="1" i="1" dirty="0" err="1" smtClean="0"/>
              <a:t>super</a:t>
            </a:r>
            <a:r>
              <a:rPr lang="en-US" b="1" i="1" dirty="0" err="1" smtClean="0">
                <a:solidFill>
                  <a:srgbClr val="FF0000"/>
                </a:solidFill>
              </a:rPr>
              <a:t>.</a:t>
            </a:r>
            <a:r>
              <a:rPr lang="en-US" b="1" i="1" dirty="0" err="1" smtClean="0"/>
              <a:t>metodo</a:t>
            </a:r>
            <a:r>
              <a:rPr lang="en-US" b="1" dirty="0" smtClean="0"/>
              <a:t>();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752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smtClean="0"/>
              <a:t>Object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7115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i="1" dirty="0"/>
              <a:t>Object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hierarquia</a:t>
            </a:r>
            <a:r>
              <a:rPr lang="en-US" dirty="0" smtClean="0"/>
              <a:t> das classes </a:t>
            </a:r>
            <a:r>
              <a:rPr lang="en-US" dirty="0" err="1" smtClean="0"/>
              <a:t>em</a:t>
            </a:r>
            <a:r>
              <a:rPr lang="en-US" dirty="0" smtClean="0"/>
              <a:t> Java é </a:t>
            </a:r>
            <a:r>
              <a:rPr lang="en-US" dirty="0" err="1" smtClean="0"/>
              <a:t>iniciada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b="1" i="1" dirty="0" smtClean="0"/>
              <a:t>Object</a:t>
            </a:r>
          </a:p>
          <a:p>
            <a:pPr lvl="1"/>
            <a:r>
              <a:rPr lang="en-US" dirty="0" err="1" smtClean="0"/>
              <a:t>Todas</a:t>
            </a:r>
            <a:r>
              <a:rPr lang="en-US" dirty="0" smtClean="0"/>
              <a:t> as </a:t>
            </a:r>
            <a:r>
              <a:rPr lang="en-US" dirty="0" err="1" smtClean="0"/>
              <a:t>outras</a:t>
            </a:r>
            <a:r>
              <a:rPr lang="en-US" dirty="0" smtClean="0"/>
              <a:t> classes </a:t>
            </a:r>
            <a:r>
              <a:rPr lang="en-US" dirty="0" err="1" smtClean="0"/>
              <a:t>herdam</a:t>
            </a:r>
            <a:r>
              <a:rPr lang="en-US" dirty="0" smtClean="0"/>
              <a:t> (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b="1" dirty="0" err="1" smtClean="0"/>
              <a:t>estendem</a:t>
            </a:r>
            <a:r>
              <a:rPr lang="en-US" dirty="0" smtClean="0"/>
              <a:t>) </a:t>
            </a:r>
            <a:r>
              <a:rPr lang="en-US" dirty="0" err="1" smtClean="0"/>
              <a:t>direta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indiretamente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</a:t>
            </a:r>
            <a:r>
              <a:rPr lang="en-US" dirty="0" err="1" smtClean="0"/>
              <a:t>dela</a:t>
            </a:r>
            <a:endParaRPr lang="en-US" dirty="0"/>
          </a:p>
          <a:p>
            <a:pPr lvl="2"/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 </a:t>
            </a:r>
            <a:r>
              <a:rPr lang="en-US" dirty="0" err="1" smtClean="0"/>
              <a:t>definido</a:t>
            </a:r>
            <a:r>
              <a:rPr lang="en-US" dirty="0" smtClean="0"/>
              <a:t> </a:t>
            </a:r>
            <a:r>
              <a:rPr lang="en-US" dirty="0" err="1" smtClean="0"/>
              <a:t>explicitamente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Define um </a:t>
            </a:r>
            <a:r>
              <a:rPr lang="en-US" dirty="0" err="1" smtClean="0"/>
              <a:t>construtor</a:t>
            </a:r>
            <a:r>
              <a:rPr lang="en-US" dirty="0" smtClean="0"/>
              <a:t> e 11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sobrescritos</a:t>
            </a:r>
            <a:r>
              <a:rPr lang="en-US" dirty="0" smtClean="0"/>
              <a:t> </a:t>
            </a:r>
            <a:r>
              <a:rPr lang="en-US" dirty="0" err="1" smtClean="0"/>
              <a:t>pelas</a:t>
            </a:r>
            <a:r>
              <a:rPr lang="en-US" dirty="0" smtClean="0"/>
              <a:t> subclasses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melhor</a:t>
            </a:r>
            <a:r>
              <a:rPr lang="en-US" dirty="0" smtClean="0"/>
              <a:t> </a:t>
            </a:r>
            <a:r>
              <a:rPr lang="en-US" dirty="0" err="1" smtClean="0"/>
              <a:t>funcionamento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possui</a:t>
            </a:r>
            <a:r>
              <a:rPr lang="en-US" dirty="0" smtClean="0"/>
              <a:t> </a:t>
            </a:r>
            <a:r>
              <a:rPr lang="en-US" dirty="0" err="1" smtClean="0"/>
              <a:t>atributos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7072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smtClean="0"/>
              <a:t>Object</a:t>
            </a:r>
            <a:endParaRPr lang="pt-BR" i="1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388283"/>
              </p:ext>
            </p:extLst>
          </p:nvPr>
        </p:nvGraphicFramePr>
        <p:xfrm>
          <a:off x="457200" y="3014960"/>
          <a:ext cx="8229600" cy="1981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26768"/>
                <a:gridCol w="440283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i="1" dirty="0" err="1" smtClean="0"/>
                        <a:t>Métodos</a:t>
                      </a:r>
                      <a:r>
                        <a:rPr lang="en-US" sz="2000" i="1" dirty="0" smtClean="0"/>
                        <a:t> da </a:t>
                      </a:r>
                      <a:r>
                        <a:rPr lang="en-US" sz="2000" i="1" dirty="0" err="1" smtClean="0"/>
                        <a:t>classe</a:t>
                      </a:r>
                      <a:r>
                        <a:rPr lang="en-US" sz="2000" i="1" dirty="0" smtClean="0"/>
                        <a:t> Object</a:t>
                      </a:r>
                      <a:endParaRPr lang="pt-BR" sz="20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clone()</a:t>
                      </a:r>
                      <a:endParaRPr lang="pt-BR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err="1" smtClean="0"/>
                        <a:t>getclass</a:t>
                      </a:r>
                      <a:r>
                        <a:rPr lang="en-US" sz="2000" i="1" dirty="0" smtClean="0"/>
                        <a:t>()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equals()</a:t>
                      </a:r>
                      <a:endParaRPr lang="pt-BR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err="1" smtClean="0"/>
                        <a:t>hashCode</a:t>
                      </a:r>
                      <a:r>
                        <a:rPr lang="en-US" sz="2000" i="1" dirty="0" smtClean="0"/>
                        <a:t>()</a:t>
                      </a:r>
                      <a:endParaRPr lang="pt-BR" sz="20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finalize()</a:t>
                      </a:r>
                      <a:endParaRPr lang="pt-BR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notify(), </a:t>
                      </a:r>
                      <a:r>
                        <a:rPr lang="en-US" sz="2000" i="1" dirty="0" err="1" smtClean="0"/>
                        <a:t>notifyAll</a:t>
                      </a:r>
                      <a:r>
                        <a:rPr lang="en-US" sz="2000" i="1" dirty="0" smtClean="0"/>
                        <a:t>()</a:t>
                      </a:r>
                      <a:endParaRPr lang="pt-BR" sz="20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err="1" smtClean="0"/>
                        <a:t>toString</a:t>
                      </a:r>
                      <a:r>
                        <a:rPr lang="en-US" sz="2000" i="1" dirty="0" smtClean="0"/>
                        <a:t>()</a:t>
                      </a:r>
                      <a:endParaRPr lang="pt-BR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wait() – 3 </a:t>
                      </a:r>
                      <a:r>
                        <a:rPr lang="en-US" sz="2000" i="1" dirty="0" err="1" smtClean="0"/>
                        <a:t>versões</a:t>
                      </a:r>
                      <a:endParaRPr lang="pt-BR" sz="2000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499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i="1" dirty="0"/>
              <a:t>Object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66177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clone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i="1" dirty="0" smtClean="0"/>
              <a:t>protected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Retorna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referência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i="1" dirty="0" smtClean="0"/>
              <a:t>Object</a:t>
            </a:r>
            <a:endParaRPr lang="en-US" dirty="0"/>
          </a:p>
          <a:p>
            <a:pPr lvl="2"/>
            <a:r>
              <a:rPr lang="en-US" dirty="0" err="1" smtClean="0"/>
              <a:t>Exige</a:t>
            </a:r>
            <a:r>
              <a:rPr lang="en-US" dirty="0" smtClean="0"/>
              <a:t> um </a:t>
            </a:r>
            <a:r>
              <a:rPr lang="en-US" i="1" dirty="0" smtClean="0"/>
              <a:t>cast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objeto</a:t>
            </a:r>
            <a:r>
              <a:rPr lang="en-US" dirty="0" smtClean="0"/>
              <a:t> original.</a:t>
            </a:r>
          </a:p>
          <a:p>
            <a:pPr lvl="1"/>
            <a:r>
              <a:rPr lang="en-US" dirty="0" err="1" smtClean="0"/>
              <a:t>Realiza</a:t>
            </a:r>
            <a:r>
              <a:rPr lang="en-US" dirty="0" smtClean="0"/>
              <a:t> a </a:t>
            </a:r>
            <a:r>
              <a:rPr lang="en-US" dirty="0" err="1" smtClean="0"/>
              <a:t>cópia</a:t>
            </a:r>
            <a:r>
              <a:rPr lang="en-US" dirty="0" smtClean="0"/>
              <a:t> do </a:t>
            </a:r>
            <a:r>
              <a:rPr lang="en-US" dirty="0" err="1" smtClean="0"/>
              <a:t>objeto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do </a:t>
            </a:r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invocado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Classes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sobrescrevê</a:t>
            </a:r>
            <a:r>
              <a:rPr lang="en-US" dirty="0" smtClean="0"/>
              <a:t>-lo </a:t>
            </a:r>
            <a:r>
              <a:rPr lang="en-US" dirty="0" err="1" smtClean="0"/>
              <a:t>como</a:t>
            </a:r>
            <a:r>
              <a:rPr lang="en-US" dirty="0" smtClean="0"/>
              <a:t> um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público</a:t>
            </a:r>
            <a:endParaRPr lang="en-US" dirty="0" smtClean="0"/>
          </a:p>
          <a:p>
            <a:pPr lvl="2"/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implementar</a:t>
            </a:r>
            <a:r>
              <a:rPr lang="en-US" dirty="0" smtClean="0"/>
              <a:t> a interface </a:t>
            </a:r>
            <a:r>
              <a:rPr lang="en-US" i="1" dirty="0" err="1" smtClean="0"/>
              <a:t>Cloneable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implementação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r>
              <a:rPr lang="en-US" dirty="0" smtClean="0"/>
              <a:t> </a:t>
            </a:r>
            <a:r>
              <a:rPr lang="en-US" dirty="0" err="1" smtClean="0"/>
              <a:t>realiza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b="1" dirty="0" err="1" smtClean="0"/>
              <a:t>cópia</a:t>
            </a:r>
            <a:r>
              <a:rPr lang="en-US" dirty="0" smtClean="0"/>
              <a:t> </a:t>
            </a:r>
            <a:r>
              <a:rPr lang="en-US" b="1" dirty="0" smtClean="0"/>
              <a:t>rasa</a:t>
            </a:r>
          </a:p>
          <a:p>
            <a:pPr lvl="2"/>
            <a:r>
              <a:rPr lang="en-US" dirty="0" smtClean="0"/>
              <a:t>Uma </a:t>
            </a:r>
            <a:r>
              <a:rPr lang="en-US" dirty="0" err="1" smtClean="0"/>
              <a:t>implementação</a:t>
            </a:r>
            <a:r>
              <a:rPr lang="en-US" dirty="0" smtClean="0"/>
              <a:t> </a:t>
            </a:r>
            <a:r>
              <a:rPr lang="en-US" dirty="0" err="1" smtClean="0"/>
              <a:t>sobrescrita</a:t>
            </a:r>
            <a:r>
              <a:rPr lang="en-US" dirty="0" smtClean="0"/>
              <a:t> </a:t>
            </a:r>
            <a:r>
              <a:rPr lang="en-US" dirty="0" err="1" smtClean="0"/>
              <a:t>normalmente</a:t>
            </a:r>
            <a:r>
              <a:rPr lang="en-US" dirty="0" smtClean="0"/>
              <a:t> </a:t>
            </a:r>
            <a:r>
              <a:rPr lang="en-US" dirty="0" err="1" smtClean="0"/>
              <a:t>realiza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b="1" dirty="0" err="1" smtClean="0"/>
              <a:t>cópia</a:t>
            </a:r>
            <a:r>
              <a:rPr lang="en-US" dirty="0" smtClean="0"/>
              <a:t> </a:t>
            </a:r>
            <a:r>
              <a:rPr lang="en-US" b="1" dirty="0" err="1" smtClean="0"/>
              <a:t>profunda</a:t>
            </a:r>
            <a:r>
              <a:rPr lang="en-US" dirty="0" smtClean="0"/>
              <a:t>.</a:t>
            </a:r>
          </a:p>
          <a:p>
            <a:pPr marL="768096" lvl="2" indent="0">
              <a:buNone/>
            </a:pPr>
            <a:endParaRPr lang="pt-BR" sz="1600" dirty="0" smtClean="0">
              <a:hlinkClick r:id="rId2"/>
            </a:endParaRPr>
          </a:p>
          <a:p>
            <a:pPr marL="768096" lvl="2" indent="0">
              <a:buNone/>
            </a:pPr>
            <a:r>
              <a:rPr lang="pt-BR" sz="1600" dirty="0" smtClean="0">
                <a:hlinkClick r:id="rId2"/>
              </a:rPr>
              <a:t>http</a:t>
            </a:r>
            <a:r>
              <a:rPr lang="pt-BR" sz="1600" dirty="0">
                <a:hlinkClick r:id="rId2"/>
              </a:rPr>
              <a:t>://www.java-tips.org/java-se-tips/java.lang/how-to-implement-cloneable-</a:t>
            </a:r>
            <a:r>
              <a:rPr lang="pt-BR" sz="1600" dirty="0" smtClean="0">
                <a:hlinkClick r:id="rId2"/>
              </a:rPr>
              <a:t>interface.html</a:t>
            </a:r>
            <a:endParaRPr lang="pt-BR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6894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Cópia</a:t>
            </a:r>
            <a:r>
              <a:rPr lang="en-US" dirty="0" smtClean="0"/>
              <a:t> Rasa vs. </a:t>
            </a:r>
            <a:r>
              <a:rPr lang="en-US" dirty="0" err="1" smtClean="0"/>
              <a:t>Cópia</a:t>
            </a:r>
            <a:r>
              <a:rPr lang="en-US" dirty="0" smtClean="0"/>
              <a:t> </a:t>
            </a:r>
            <a:r>
              <a:rPr lang="en-US" dirty="0" err="1" smtClean="0"/>
              <a:t>Profunda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cópia</a:t>
            </a:r>
            <a:r>
              <a:rPr lang="en-US" dirty="0" smtClean="0"/>
              <a:t> rasa (</a:t>
            </a:r>
            <a:r>
              <a:rPr lang="en-US" i="1" dirty="0" smtClean="0"/>
              <a:t>shallow copy</a:t>
            </a:r>
            <a:r>
              <a:rPr lang="en-US" dirty="0" smtClean="0"/>
              <a:t>) </a:t>
            </a:r>
            <a:r>
              <a:rPr lang="en-US" dirty="0" err="1" smtClean="0"/>
              <a:t>realiza</a:t>
            </a:r>
            <a:r>
              <a:rPr lang="en-US" dirty="0" smtClean="0"/>
              <a:t> o </a:t>
            </a:r>
            <a:r>
              <a:rPr lang="en-US" dirty="0" err="1" smtClean="0"/>
              <a:t>mínimo</a:t>
            </a:r>
            <a:r>
              <a:rPr lang="en-US" dirty="0" smtClean="0"/>
              <a:t> de </a:t>
            </a:r>
            <a:r>
              <a:rPr lang="en-US" dirty="0" err="1" smtClean="0"/>
              <a:t>duplicação</a:t>
            </a:r>
            <a:r>
              <a:rPr lang="en-US" dirty="0" smtClean="0"/>
              <a:t> </a:t>
            </a:r>
            <a:r>
              <a:rPr lang="en-US" dirty="0" err="1" smtClean="0"/>
              <a:t>possível</a:t>
            </a:r>
            <a:endParaRPr lang="en-US" dirty="0" smtClean="0"/>
          </a:p>
          <a:p>
            <a:pPr lvl="1"/>
            <a:r>
              <a:rPr lang="en-US" dirty="0" smtClean="0"/>
              <a:t>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cópia</a:t>
            </a:r>
            <a:r>
              <a:rPr lang="en-US" dirty="0" smtClean="0"/>
              <a:t> de </a:t>
            </a:r>
            <a:r>
              <a:rPr lang="en-US" dirty="0" err="1" smtClean="0"/>
              <a:t>referência</a:t>
            </a:r>
            <a:r>
              <a:rPr lang="en-US" dirty="0" smtClean="0"/>
              <a:t>, </a:t>
            </a:r>
            <a:r>
              <a:rPr lang="en-US" dirty="0" err="1" smtClean="0"/>
              <a:t>não</a:t>
            </a:r>
            <a:r>
              <a:rPr lang="en-US" dirty="0" smtClean="0"/>
              <a:t> dos </a:t>
            </a:r>
            <a:r>
              <a:rPr lang="en-US" dirty="0" err="1" smtClean="0"/>
              <a:t>elementos</a:t>
            </a:r>
            <a:endParaRPr lang="en-US" dirty="0"/>
          </a:p>
          <a:p>
            <a:pPr lvl="2"/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existe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classes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possuem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</a:t>
            </a:r>
            <a:r>
              <a:rPr lang="en-US" dirty="0" err="1" smtClean="0"/>
              <a:t>tipos</a:t>
            </a:r>
            <a:r>
              <a:rPr lang="en-US" dirty="0" smtClean="0"/>
              <a:t> </a:t>
            </a:r>
            <a:r>
              <a:rPr lang="en-US" dirty="0" err="1" smtClean="0"/>
              <a:t>primitivos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compartilham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mesmos</a:t>
            </a:r>
            <a:r>
              <a:rPr lang="en-US" dirty="0" smtClean="0"/>
              <a:t> </a:t>
            </a:r>
            <a:r>
              <a:rPr lang="en-US" dirty="0" err="1" smtClean="0"/>
              <a:t>membros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cópia</a:t>
            </a:r>
            <a:r>
              <a:rPr lang="en-US" dirty="0" smtClean="0"/>
              <a:t> </a:t>
            </a:r>
            <a:r>
              <a:rPr lang="en-US" dirty="0" err="1" smtClean="0"/>
              <a:t>profunda</a:t>
            </a:r>
            <a:r>
              <a:rPr lang="en-US" dirty="0" smtClean="0"/>
              <a:t> (</a:t>
            </a:r>
            <a:r>
              <a:rPr lang="en-US" i="1" dirty="0" smtClean="0"/>
              <a:t>deep copy</a:t>
            </a:r>
            <a:r>
              <a:rPr lang="en-US" dirty="0" smtClean="0"/>
              <a:t>) </a:t>
            </a:r>
            <a:r>
              <a:rPr lang="en-US" dirty="0" err="1" smtClean="0"/>
              <a:t>realiza</a:t>
            </a:r>
            <a:r>
              <a:rPr lang="en-US" dirty="0" smtClean="0"/>
              <a:t> o </a:t>
            </a:r>
            <a:r>
              <a:rPr lang="en-US" dirty="0" err="1" smtClean="0"/>
              <a:t>máximo</a:t>
            </a:r>
            <a:r>
              <a:rPr lang="en-US" dirty="0" smtClean="0"/>
              <a:t> de </a:t>
            </a:r>
            <a:r>
              <a:rPr lang="en-US" dirty="0" err="1" smtClean="0"/>
              <a:t>duplicação</a:t>
            </a:r>
            <a:r>
              <a:rPr lang="en-US" dirty="0" smtClean="0"/>
              <a:t> </a:t>
            </a:r>
            <a:r>
              <a:rPr lang="en-US" dirty="0" err="1" smtClean="0"/>
              <a:t>possível</a:t>
            </a:r>
            <a:endParaRPr lang="en-US" dirty="0" smtClean="0"/>
          </a:p>
          <a:p>
            <a:pPr lvl="1"/>
            <a:r>
              <a:rPr lang="en-US" dirty="0" err="1" smtClean="0"/>
              <a:t>Cria</a:t>
            </a:r>
            <a:r>
              <a:rPr lang="en-US" dirty="0" smtClean="0"/>
              <a:t> um novo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completo</a:t>
            </a:r>
            <a:r>
              <a:rPr lang="en-US" dirty="0" smtClean="0"/>
              <a:t> e </a:t>
            </a:r>
            <a:r>
              <a:rPr lang="en-US" dirty="0" err="1" smtClean="0"/>
              <a:t>independente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conteúdo</a:t>
            </a:r>
            <a:r>
              <a:rPr lang="en-US" dirty="0" smtClean="0"/>
              <a:t> do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clonado</a:t>
            </a:r>
            <a:r>
              <a:rPr lang="en-US" dirty="0" smtClean="0"/>
              <a:t>, </a:t>
            </a:r>
            <a:r>
              <a:rPr lang="en-US" dirty="0" err="1" smtClean="0"/>
              <a:t>membro</a:t>
            </a:r>
            <a:r>
              <a:rPr lang="en-US" dirty="0" smtClean="0"/>
              <a:t> a </a:t>
            </a:r>
            <a:r>
              <a:rPr lang="en-US" dirty="0" err="1" smtClean="0"/>
              <a:t>membro</a:t>
            </a:r>
            <a:r>
              <a:rPr lang="en-US" dirty="0" smtClean="0"/>
              <a:t>.</a:t>
            </a:r>
          </a:p>
          <a:p>
            <a:pPr marL="457200" lvl="1" indent="0" algn="ctr">
              <a:buNone/>
            </a:pPr>
            <a:endParaRPr lang="en-US" sz="1600" dirty="0" smtClean="0"/>
          </a:p>
          <a:p>
            <a:pPr marL="457200" lvl="1" indent="0" algn="ctr">
              <a:buNone/>
            </a:pPr>
            <a:r>
              <a:rPr lang="en-US" sz="1600" dirty="0" smtClean="0">
                <a:solidFill>
                  <a:srgbClr val="3366FF"/>
                </a:solidFill>
                <a:hlinkClick r:id="rId2"/>
              </a:rPr>
              <a:t>http</a:t>
            </a:r>
            <a:r>
              <a:rPr lang="en-US" sz="1600" dirty="0">
                <a:solidFill>
                  <a:srgbClr val="3366FF"/>
                </a:solidFill>
                <a:hlinkClick r:id="rId2"/>
              </a:rPr>
              <a:t>://www.java2s.com/Code/Java/Class/</a:t>
            </a:r>
            <a:r>
              <a:rPr lang="en-US" sz="1600" dirty="0" smtClean="0">
                <a:solidFill>
                  <a:srgbClr val="3366FF"/>
                </a:solidFill>
                <a:hlinkClick r:id="rId2"/>
              </a:rPr>
              <a:t>ShallowCopyTest.htm</a:t>
            </a:r>
            <a:endParaRPr lang="en-US" sz="1600" dirty="0" smtClean="0">
              <a:solidFill>
                <a:srgbClr val="3366FF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9151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Cópia</a:t>
            </a:r>
            <a:r>
              <a:rPr lang="en-US" dirty="0"/>
              <a:t> Rasa vs. </a:t>
            </a:r>
            <a:r>
              <a:rPr lang="en-US" dirty="0" err="1"/>
              <a:t>Cópia</a:t>
            </a:r>
            <a:r>
              <a:rPr lang="en-US" dirty="0"/>
              <a:t> </a:t>
            </a:r>
            <a:r>
              <a:rPr lang="en-US" dirty="0" err="1"/>
              <a:t>Profunda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  <p:pic>
        <p:nvPicPr>
          <p:cNvPr id="1029" name="Picture 5" descr="File:Pre shallow deep copy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796" y="1484784"/>
            <a:ext cx="3276364" cy="245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File:Shallow copy don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13774"/>
            <a:ext cx="3416983" cy="256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File:Deep copy done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978278"/>
            <a:ext cx="3456384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691680" y="6362744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shallow copy</a:t>
            </a:r>
            <a:endParaRPr lang="pt-BR" i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924376" y="6372036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deep copy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522465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Endereços Importantes</a:t>
            </a:r>
            <a:endParaRPr lang="pt-BR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Site da </a:t>
            </a:r>
            <a:r>
              <a:rPr lang="en-US" dirty="0" err="1"/>
              <a:t>d</a:t>
            </a:r>
            <a:r>
              <a:rPr lang="en-US" dirty="0" err="1" smtClean="0"/>
              <a:t>isciplina</a:t>
            </a:r>
            <a:r>
              <a:rPr lang="en-US" dirty="0"/>
              <a:t>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://www.decom.ufop.br/marco/</a:t>
            </a:r>
          </a:p>
          <a:p>
            <a:endParaRPr lang="en-US" dirty="0" smtClean="0"/>
          </a:p>
          <a:p>
            <a:r>
              <a:rPr lang="en-US" i="1" dirty="0" smtClean="0"/>
              <a:t>Moodle</a:t>
            </a:r>
            <a:r>
              <a:rPr lang="en-US" dirty="0"/>
              <a:t>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u="sng" dirty="0" smtClean="0">
                <a:hlinkClick r:id="rId3"/>
              </a:rPr>
              <a:t>www.decom.ufop.br</a:t>
            </a:r>
            <a:r>
              <a:rPr lang="en-US" u="sng" dirty="0">
                <a:hlinkClick r:id="rId3"/>
              </a:rPr>
              <a:t>/</a:t>
            </a:r>
            <a:r>
              <a:rPr lang="en-US" u="sng" dirty="0" smtClean="0">
                <a:hlinkClick r:id="rId3"/>
              </a:rPr>
              <a:t>moodle</a:t>
            </a:r>
            <a:endParaRPr lang="en-US" u="sng" dirty="0" smtClean="0"/>
          </a:p>
          <a:p>
            <a:pPr marL="118872" indent="0" algn="ctr">
              <a:buNone/>
            </a:pPr>
            <a:endParaRPr lang="en-US" u="sng" dirty="0" smtClean="0"/>
          </a:p>
          <a:p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smtClean="0"/>
              <a:t>e-</a:t>
            </a:r>
            <a:r>
              <a:rPr lang="en-US" dirty="0"/>
              <a:t>mails: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u="sng" dirty="0">
                <a:hlinkClick r:id="rId4"/>
              </a:rPr>
              <a:t>bcc221-d</a:t>
            </a:r>
            <a:r>
              <a:rPr lang="en-US" u="sng" dirty="0" smtClean="0">
                <a:hlinkClick r:id="rId4"/>
              </a:rPr>
              <a:t>ecom</a:t>
            </a:r>
            <a:r>
              <a:rPr lang="en-US" u="sng" dirty="0">
                <a:hlinkClick r:id="rId4"/>
              </a:rPr>
              <a:t>@</a:t>
            </a:r>
            <a:r>
              <a:rPr lang="en-US" u="sng" dirty="0" smtClean="0">
                <a:hlinkClick r:id="rId4"/>
              </a:rPr>
              <a:t>googlegroups.com</a:t>
            </a:r>
            <a:endParaRPr lang="en-US" u="sng" dirty="0" smtClean="0"/>
          </a:p>
          <a:p>
            <a:pPr marL="118872" indent="0" algn="ctr">
              <a:buNone/>
            </a:pPr>
            <a:endParaRPr lang="en-US" u="sng" dirty="0"/>
          </a:p>
          <a:p>
            <a:r>
              <a:rPr lang="en-US" dirty="0"/>
              <a:t>Para </a:t>
            </a:r>
            <a:r>
              <a:rPr lang="en-US" dirty="0" err="1"/>
              <a:t>solicitar</a:t>
            </a:r>
            <a:r>
              <a:rPr lang="en-US" dirty="0"/>
              <a:t> </a:t>
            </a:r>
            <a:r>
              <a:rPr lang="en-US" dirty="0" err="1"/>
              <a:t>acesso</a:t>
            </a:r>
            <a:r>
              <a:rPr lang="en-US" dirty="0"/>
              <a:t>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u="sng" dirty="0" smtClean="0">
                <a:hlinkClick r:id="rId5"/>
              </a:rPr>
              <a:t>http</a:t>
            </a:r>
            <a:r>
              <a:rPr lang="en-US" u="sng" dirty="0">
                <a:hlinkClick r:id="rId5"/>
              </a:rPr>
              <a:t>://groups.google.com/group/bcc221-</a:t>
            </a:r>
            <a:r>
              <a:rPr lang="en-US" u="sng" dirty="0" smtClean="0">
                <a:hlinkClick r:id="rId5"/>
              </a:rPr>
              <a:t>decom</a:t>
            </a:r>
            <a:endParaRPr lang="en-US" u="sng" dirty="0" smtClean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B420-66F5-4D75-AE77-317938182C39}" type="slidenum">
              <a:rPr lang="pt-BR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215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i="1" dirty="0"/>
              <a:t>Object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 smtClean="0"/>
              <a:t>equals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Compara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a </a:t>
            </a:r>
            <a:r>
              <a:rPr lang="en-US" dirty="0" err="1" smtClean="0"/>
              <a:t>igualdade</a:t>
            </a:r>
            <a:r>
              <a:rPr lang="en-US" dirty="0" smtClean="0"/>
              <a:t> e </a:t>
            </a:r>
            <a:r>
              <a:rPr lang="en-US" dirty="0" err="1" smtClean="0"/>
              <a:t>retorna</a:t>
            </a:r>
            <a:r>
              <a:rPr lang="en-US" dirty="0" smtClean="0"/>
              <a:t> </a:t>
            </a:r>
            <a:r>
              <a:rPr lang="en-US" i="1" dirty="0" smtClean="0"/>
              <a:t>true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sejam</a:t>
            </a:r>
            <a:r>
              <a:rPr lang="en-US" dirty="0" smtClean="0"/>
              <a:t> </a:t>
            </a:r>
            <a:r>
              <a:rPr lang="en-US" dirty="0" err="1" smtClean="0"/>
              <a:t>iguais</a:t>
            </a:r>
            <a:r>
              <a:rPr lang="en-US" dirty="0" smtClean="0"/>
              <a:t>, </a:t>
            </a:r>
            <a:r>
              <a:rPr lang="en-US" i="1" dirty="0" smtClean="0"/>
              <a:t>false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contrário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particular </a:t>
            </a:r>
            <a:r>
              <a:rPr lang="en-US" dirty="0" err="1" smtClean="0"/>
              <a:t>precisarem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comparados</a:t>
            </a:r>
            <a:r>
              <a:rPr lang="en-US" dirty="0" smtClean="0"/>
              <a:t>,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sobrescrito</a:t>
            </a:r>
            <a:r>
              <a:rPr lang="en-US" dirty="0"/>
              <a:t>	</a:t>
            </a:r>
            <a:endParaRPr lang="en-US" dirty="0" smtClean="0"/>
          </a:p>
          <a:p>
            <a:pPr lvl="2"/>
            <a:r>
              <a:rPr lang="en-US" dirty="0" smtClean="0"/>
              <a:t>Para </a:t>
            </a:r>
            <a:r>
              <a:rPr lang="en-US" dirty="0" err="1" smtClean="0"/>
              <a:t>considerar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membros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Toda </a:t>
            </a:r>
            <a:r>
              <a:rPr lang="en-US" dirty="0" err="1" smtClean="0"/>
              <a:t>implementação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retornar</a:t>
            </a:r>
            <a:endParaRPr lang="en-US" dirty="0" smtClean="0"/>
          </a:p>
          <a:p>
            <a:pPr lvl="2"/>
            <a:r>
              <a:rPr lang="en-US" i="1" dirty="0" smtClean="0"/>
              <a:t>true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comparação</a:t>
            </a:r>
            <a:r>
              <a:rPr lang="en-US" dirty="0" smtClean="0"/>
              <a:t> de um </a:t>
            </a:r>
            <a:r>
              <a:rPr lang="en-US" dirty="0" err="1" smtClean="0"/>
              <a:t>único</a:t>
            </a:r>
            <a:r>
              <a:rPr lang="en-US" dirty="0" smtClean="0"/>
              <a:t>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a.</a:t>
            </a:r>
            <a:r>
              <a:rPr lang="en-US" i="1" dirty="0" err="1" smtClean="0"/>
              <a:t>equals</a:t>
            </a:r>
            <a:r>
              <a:rPr lang="en-US" dirty="0" smtClean="0"/>
              <a:t>(a);</a:t>
            </a:r>
          </a:p>
          <a:p>
            <a:pPr lvl="2"/>
            <a:r>
              <a:rPr lang="en-US" i="1" dirty="0" smtClean="0"/>
              <a:t>false</a:t>
            </a:r>
            <a:r>
              <a:rPr lang="en-US" dirty="0" smtClean="0"/>
              <a:t> se o </a:t>
            </a:r>
            <a:r>
              <a:rPr lang="en-US" dirty="0" err="1" smtClean="0"/>
              <a:t>argumento</a:t>
            </a:r>
            <a:r>
              <a:rPr lang="en-US" dirty="0" smtClean="0"/>
              <a:t> é null;  </a:t>
            </a:r>
          </a:p>
          <a:p>
            <a:pPr lvl="2"/>
            <a:r>
              <a:rPr lang="en-US" i="1" dirty="0" smtClean="0"/>
              <a:t>true</a:t>
            </a:r>
            <a:r>
              <a:rPr lang="en-US" dirty="0" smtClean="0"/>
              <a:t> </a:t>
            </a:r>
            <a:r>
              <a:rPr lang="en-US" dirty="0" err="1" smtClean="0"/>
              <a:t>sse</a:t>
            </a:r>
            <a:r>
              <a:rPr lang="en-US" dirty="0" smtClean="0"/>
              <a:t> </a:t>
            </a:r>
            <a:r>
              <a:rPr lang="en-US" dirty="0" err="1" smtClean="0"/>
              <a:t>a.</a:t>
            </a:r>
            <a:r>
              <a:rPr lang="en-US" i="1" dirty="0" err="1" smtClean="0"/>
              <a:t>equals</a:t>
            </a:r>
            <a:r>
              <a:rPr lang="en-US" dirty="0" smtClean="0"/>
              <a:t>(b) e </a:t>
            </a:r>
            <a:r>
              <a:rPr lang="en-US" dirty="0" err="1" smtClean="0"/>
              <a:t>b.</a:t>
            </a:r>
            <a:r>
              <a:rPr lang="en-US" i="1" dirty="0" err="1" smtClean="0"/>
              <a:t>equals</a:t>
            </a:r>
            <a:r>
              <a:rPr lang="en-US" dirty="0" smtClean="0"/>
              <a:t>(a) </a:t>
            </a:r>
            <a:r>
              <a:rPr lang="en-US" dirty="0" err="1" smtClean="0"/>
              <a:t>retornarem</a:t>
            </a:r>
            <a:r>
              <a:rPr lang="en-US" dirty="0" smtClean="0"/>
              <a:t> </a:t>
            </a:r>
            <a:r>
              <a:rPr lang="en-US" i="1" dirty="0" smtClean="0"/>
              <a:t>true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Se </a:t>
            </a:r>
            <a:r>
              <a:rPr lang="en-US" dirty="0" err="1"/>
              <a:t>a.</a:t>
            </a:r>
            <a:r>
              <a:rPr lang="en-US" i="1" dirty="0" err="1"/>
              <a:t>equals</a:t>
            </a:r>
            <a:r>
              <a:rPr lang="en-US" dirty="0"/>
              <a:t>(b) e </a:t>
            </a:r>
            <a:r>
              <a:rPr lang="en-US" dirty="0" err="1" smtClean="0"/>
              <a:t>a.</a:t>
            </a:r>
            <a:r>
              <a:rPr lang="en-US" i="1" dirty="0" err="1" smtClean="0"/>
              <a:t>equals</a:t>
            </a:r>
            <a:r>
              <a:rPr lang="en-US" dirty="0" smtClean="0"/>
              <a:t>(c) </a:t>
            </a:r>
            <a:r>
              <a:rPr lang="en-US" dirty="0" err="1"/>
              <a:t>retornarem</a:t>
            </a:r>
            <a:r>
              <a:rPr lang="en-US" dirty="0"/>
              <a:t> </a:t>
            </a:r>
            <a:r>
              <a:rPr lang="en-US" i="1" dirty="0" smtClean="0"/>
              <a:t>true </a:t>
            </a:r>
            <a:r>
              <a:rPr lang="en-US" dirty="0" err="1" smtClean="0"/>
              <a:t>então</a:t>
            </a:r>
            <a:r>
              <a:rPr lang="en-US" dirty="0" smtClean="0"/>
              <a:t> </a:t>
            </a:r>
            <a:r>
              <a:rPr lang="en-US" dirty="0" err="1" smtClean="0"/>
              <a:t>b.</a:t>
            </a:r>
            <a:r>
              <a:rPr lang="en-US" i="1" dirty="0" err="1" smtClean="0"/>
              <a:t>equals</a:t>
            </a:r>
            <a:r>
              <a:rPr lang="en-US" dirty="0" smtClean="0"/>
              <a:t>(c</a:t>
            </a:r>
            <a:r>
              <a:rPr lang="en-US" dirty="0"/>
              <a:t>) </a:t>
            </a:r>
            <a:r>
              <a:rPr lang="en-US" dirty="0" err="1" smtClean="0"/>
              <a:t>retorna</a:t>
            </a:r>
            <a:r>
              <a:rPr lang="en-US" dirty="0" smtClean="0"/>
              <a:t> </a:t>
            </a:r>
            <a:r>
              <a:rPr lang="en-US" i="1" dirty="0" smtClean="0"/>
              <a:t>true</a:t>
            </a:r>
            <a:r>
              <a:rPr lang="en-US" dirty="0" smtClean="0"/>
              <a:t>.</a:t>
            </a:r>
          </a:p>
          <a:p>
            <a:pPr marL="768096" lvl="2" indent="0" algn="ctr">
              <a:buNone/>
            </a:pPr>
            <a:endParaRPr lang="en-US" sz="1800" dirty="0" smtClean="0"/>
          </a:p>
          <a:p>
            <a:pPr marL="768096" lvl="2" indent="0" algn="ctr">
              <a:buNone/>
            </a:pPr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://www.javapractices.com/topic/TopicAction.do?Id=</a:t>
            </a:r>
            <a:r>
              <a:rPr lang="en-US" sz="1800" dirty="0" smtClean="0">
                <a:hlinkClick r:id="rId3"/>
              </a:rPr>
              <a:t>17</a:t>
            </a:r>
            <a:endParaRPr lang="en-US" sz="1800" dirty="0"/>
          </a:p>
          <a:p>
            <a:pPr marL="768096" lvl="2" indent="0" algn="ctr">
              <a:buNone/>
            </a:pPr>
            <a:endParaRPr lang="en-US" sz="18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3496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i="1" dirty="0"/>
              <a:t>Object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 smtClean="0"/>
              <a:t>finalize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Invocado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coletor</a:t>
            </a:r>
            <a:r>
              <a:rPr lang="en-US" dirty="0" smtClean="0"/>
              <a:t> de </a:t>
            </a:r>
            <a:r>
              <a:rPr lang="en-US" dirty="0" err="1" smtClean="0"/>
              <a:t>lixo</a:t>
            </a:r>
            <a:r>
              <a:rPr lang="en-US" dirty="0" smtClean="0"/>
              <a:t> </a:t>
            </a:r>
            <a:r>
              <a:rPr lang="en-US" dirty="0" err="1" smtClean="0"/>
              <a:t>automático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realizar</a:t>
            </a:r>
            <a:r>
              <a:rPr lang="en-US" dirty="0" smtClean="0"/>
              <a:t> a </a:t>
            </a:r>
            <a:r>
              <a:rPr lang="en-US" dirty="0" err="1" smtClean="0"/>
              <a:t>terminação</a:t>
            </a:r>
            <a:r>
              <a:rPr lang="en-US" dirty="0" smtClean="0"/>
              <a:t> de um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prestes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coletado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há</a:t>
            </a:r>
            <a:r>
              <a:rPr lang="en-US" dirty="0" smtClean="0"/>
              <a:t> </a:t>
            </a:r>
            <a:r>
              <a:rPr lang="en-US" dirty="0" err="1" smtClean="0"/>
              <a:t>garantia</a:t>
            </a:r>
            <a:r>
              <a:rPr lang="en-US" dirty="0" smtClean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coletado</a:t>
            </a:r>
            <a:r>
              <a:rPr lang="en-US" dirty="0" smtClean="0"/>
              <a:t>, </a:t>
            </a:r>
            <a:r>
              <a:rPr lang="en-US" dirty="0" err="1" smtClean="0"/>
              <a:t>portanto</a:t>
            </a:r>
            <a:r>
              <a:rPr lang="en-US" dirty="0" smtClean="0"/>
              <a:t>,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há</a:t>
            </a:r>
            <a:r>
              <a:rPr lang="en-US" dirty="0" smtClean="0"/>
              <a:t> </a:t>
            </a:r>
            <a:r>
              <a:rPr lang="en-US" dirty="0" err="1" smtClean="0"/>
              <a:t>garantia</a:t>
            </a:r>
            <a:r>
              <a:rPr lang="en-US" dirty="0" smtClean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executado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possui</a:t>
            </a:r>
            <a:r>
              <a:rPr lang="en-US" dirty="0" smtClean="0"/>
              <a:t> </a:t>
            </a:r>
            <a:r>
              <a:rPr lang="en-US" dirty="0" err="1" smtClean="0"/>
              <a:t>parâmetros</a:t>
            </a:r>
            <a:r>
              <a:rPr lang="en-US" dirty="0" smtClean="0"/>
              <a:t> e </a:t>
            </a:r>
            <a:r>
              <a:rPr lang="en-US" dirty="0" err="1" smtClean="0"/>
              <a:t>retorna</a:t>
            </a:r>
            <a:r>
              <a:rPr lang="en-US" dirty="0" smtClean="0"/>
              <a:t> </a:t>
            </a:r>
            <a:r>
              <a:rPr lang="en-US" i="1" dirty="0" smtClean="0"/>
              <a:t>void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implementação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realiza</a:t>
            </a:r>
            <a:r>
              <a:rPr lang="en-US" dirty="0" smtClean="0"/>
              <a:t> </a:t>
            </a:r>
            <a:r>
              <a:rPr lang="en-US" dirty="0" err="1" smtClean="0"/>
              <a:t>nenhuma</a:t>
            </a:r>
            <a:r>
              <a:rPr lang="en-US" dirty="0" smtClean="0"/>
              <a:t> </a:t>
            </a:r>
            <a:r>
              <a:rPr lang="en-US" dirty="0" err="1" smtClean="0"/>
              <a:t>operação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2271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i="1" dirty="0"/>
              <a:t>Object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err="1" smtClean="0"/>
              <a:t>getClass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Java </a:t>
            </a:r>
            <a:r>
              <a:rPr lang="en-US" dirty="0" err="1" smtClean="0"/>
              <a:t>conhecem</a:t>
            </a:r>
            <a:r>
              <a:rPr lang="en-US" dirty="0" smtClean="0"/>
              <a:t> 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tempo de </a:t>
            </a:r>
            <a:r>
              <a:rPr lang="en-US" dirty="0" err="1" smtClean="0"/>
              <a:t>execução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Este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retorna</a:t>
            </a:r>
            <a:r>
              <a:rPr lang="en-US" dirty="0" smtClean="0"/>
              <a:t> um </a:t>
            </a:r>
            <a:r>
              <a:rPr lang="en-US" dirty="0" err="1" smtClean="0"/>
              <a:t>objeto</a:t>
            </a:r>
            <a:r>
              <a:rPr lang="en-US" dirty="0" smtClean="0"/>
              <a:t> da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smtClean="0"/>
              <a:t>Class</a:t>
            </a:r>
            <a:r>
              <a:rPr lang="en-US" dirty="0" smtClean="0"/>
              <a:t> (</a:t>
            </a:r>
            <a:r>
              <a:rPr lang="en-US" dirty="0" err="1" smtClean="0"/>
              <a:t>pacote</a:t>
            </a:r>
            <a:r>
              <a:rPr lang="en-US" dirty="0" smtClean="0"/>
              <a:t> </a:t>
            </a:r>
            <a:r>
              <a:rPr lang="en-US" i="1" dirty="0" err="1" smtClean="0"/>
              <a:t>java.lang</a:t>
            </a:r>
            <a:r>
              <a:rPr lang="en-US" dirty="0" smtClean="0"/>
              <a:t>)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contém</a:t>
            </a:r>
            <a:r>
              <a:rPr lang="en-US" dirty="0" smtClean="0"/>
              <a:t> </a:t>
            </a:r>
            <a:r>
              <a:rPr lang="en-US" dirty="0" err="1" smtClean="0"/>
              <a:t>informações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o </a:t>
            </a:r>
            <a:r>
              <a:rPr lang="en-US" dirty="0" err="1" smtClean="0"/>
              <a:t>objeto</a:t>
            </a:r>
            <a:r>
              <a:rPr lang="en-US" dirty="0" smtClean="0"/>
              <a:t>, </a:t>
            </a:r>
            <a:r>
              <a:rPr lang="en-US" dirty="0" err="1" smtClean="0"/>
              <a:t>como</a:t>
            </a:r>
            <a:r>
              <a:rPr lang="en-US" dirty="0" smtClean="0"/>
              <a:t> o </a:t>
            </a:r>
            <a:r>
              <a:rPr lang="en-US" dirty="0" err="1" smtClean="0"/>
              <a:t>nome</a:t>
            </a:r>
            <a:r>
              <a:rPr lang="en-US" dirty="0" smtClean="0"/>
              <a:t> da </a:t>
            </a:r>
            <a:r>
              <a:rPr lang="en-US" dirty="0" err="1" smtClean="0"/>
              <a:t>classe</a:t>
            </a:r>
            <a:r>
              <a:rPr lang="en-US" dirty="0" smtClean="0"/>
              <a:t> (</a:t>
            </a:r>
            <a:r>
              <a:rPr lang="en-US" dirty="0" err="1" smtClean="0"/>
              <a:t>obtido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i="1" dirty="0" err="1" smtClean="0"/>
              <a:t>getName</a:t>
            </a:r>
            <a:r>
              <a:rPr lang="en-US" dirty="0" smtClean="0"/>
              <a:t>()).</a:t>
            </a:r>
          </a:p>
          <a:p>
            <a:pPr marL="457200" lvl="1" indent="0" algn="ctr">
              <a:buNone/>
            </a:pPr>
            <a:endParaRPr lang="pt-BR" sz="1500" dirty="0" smtClean="0">
              <a:hlinkClick r:id="rId2"/>
            </a:endParaRPr>
          </a:p>
          <a:p>
            <a:pPr marL="457200" lvl="1" indent="0" algn="ctr">
              <a:buNone/>
            </a:pPr>
            <a:r>
              <a:rPr lang="pt-BR" sz="1500" dirty="0" smtClean="0">
                <a:hlinkClick r:id="rId2"/>
              </a:rPr>
              <a:t>http</a:t>
            </a:r>
            <a:r>
              <a:rPr lang="pt-BR" sz="1500" dirty="0">
                <a:hlinkClick r:id="rId2"/>
              </a:rPr>
              <a:t>://download.oracle.com/javase</a:t>
            </a:r>
            <a:r>
              <a:rPr lang="pt-BR" sz="1500" smtClean="0">
                <a:hlinkClick r:id="rId2"/>
              </a:rPr>
              <a:t>/8/</a:t>
            </a:r>
            <a:r>
              <a:rPr lang="pt-BR" sz="1500" dirty="0">
                <a:hlinkClick r:id="rId2"/>
              </a:rPr>
              <a:t>docs/api</a:t>
            </a:r>
            <a:r>
              <a:rPr lang="pt-BR" sz="1500" dirty="0" smtClean="0">
                <a:hlinkClick r:id="rId2"/>
              </a:rPr>
              <a:t>/</a:t>
            </a:r>
            <a:endParaRPr lang="pt-BR" sz="15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636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i="1" dirty="0"/>
              <a:t>Object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 smtClean="0"/>
              <a:t>hashCode</a:t>
            </a:r>
            <a:r>
              <a:rPr lang="en-US" dirty="0" smtClean="0"/>
              <a:t>()</a:t>
            </a:r>
            <a:endParaRPr lang="pt-BR" dirty="0" smtClean="0"/>
          </a:p>
          <a:p>
            <a:pPr lvl="1"/>
            <a:r>
              <a:rPr lang="en-US" dirty="0" err="1" smtClean="0"/>
              <a:t>Retorna</a:t>
            </a:r>
            <a:r>
              <a:rPr lang="en-US" dirty="0" smtClean="0"/>
              <a:t> um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i="1" dirty="0" smtClean="0"/>
              <a:t>hash</a:t>
            </a:r>
            <a:r>
              <a:rPr lang="en-US" dirty="0" smtClean="0"/>
              <a:t> (</a:t>
            </a:r>
            <a:r>
              <a:rPr lang="en-US" i="1" dirty="0" err="1" smtClean="0"/>
              <a:t>int</a:t>
            </a:r>
            <a:r>
              <a:rPr lang="en-US" dirty="0" smtClean="0"/>
              <a:t>)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objeto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do </a:t>
            </a:r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invocado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Utilizado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tabelas</a:t>
            </a:r>
            <a:r>
              <a:rPr lang="en-US" dirty="0" smtClean="0"/>
              <a:t> </a:t>
            </a:r>
            <a:r>
              <a:rPr lang="en-US" i="1" dirty="0" smtClean="0"/>
              <a:t>hash</a:t>
            </a:r>
            <a:r>
              <a:rPr lang="en-US" dirty="0" smtClean="0"/>
              <a:t>, </a:t>
            </a:r>
            <a:r>
              <a:rPr lang="en-US" dirty="0" err="1" smtClean="0"/>
              <a:t>definidas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i="1" dirty="0" err="1" smtClean="0"/>
              <a:t>java.util.hash</a:t>
            </a:r>
            <a:r>
              <a:rPr lang="pt-BR" i="1" dirty="0" err="1" smtClean="0"/>
              <a:t>Table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Deve ser sobrescrito se o método </a:t>
            </a:r>
            <a:r>
              <a:rPr lang="pt-BR" i="1" dirty="0" err="1" smtClean="0"/>
              <a:t>equals</a:t>
            </a:r>
            <a:r>
              <a:rPr lang="pt-BR" i="1" dirty="0" smtClean="0"/>
              <a:t>()</a:t>
            </a:r>
            <a:r>
              <a:rPr lang="pt-BR" dirty="0" smtClean="0"/>
              <a:t> for sobrescrito.</a:t>
            </a:r>
            <a:endParaRPr lang="en-US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063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i="1" dirty="0"/>
              <a:t>Object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wait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Relacionada</a:t>
            </a:r>
            <a:r>
              <a:rPr lang="en-US" dirty="0" smtClean="0"/>
              <a:t> a </a:t>
            </a:r>
            <a:r>
              <a:rPr lang="en-US" i="1" dirty="0" smtClean="0"/>
              <a:t>multithreading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Faz</a:t>
            </a:r>
            <a:r>
              <a:rPr lang="en-US" dirty="0" smtClean="0"/>
              <a:t> com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i="1" dirty="0" smtClean="0"/>
              <a:t>thread</a:t>
            </a:r>
            <a:r>
              <a:rPr lang="en-US" dirty="0" smtClean="0"/>
              <a:t> </a:t>
            </a:r>
            <a:r>
              <a:rPr lang="en-US" dirty="0" err="1" smtClean="0"/>
              <a:t>aguarde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invocação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resumir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execução</a:t>
            </a:r>
            <a:r>
              <a:rPr lang="en-US" dirty="0" smtClean="0"/>
              <a:t>,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aguarde</a:t>
            </a:r>
            <a:r>
              <a:rPr lang="en-US" dirty="0" smtClean="0"/>
              <a:t> um </a:t>
            </a:r>
            <a:r>
              <a:rPr lang="en-US" dirty="0" err="1" smtClean="0"/>
              <a:t>determinado</a:t>
            </a:r>
            <a:r>
              <a:rPr lang="en-US" dirty="0" smtClean="0"/>
              <a:t> </a:t>
            </a:r>
            <a:r>
              <a:rPr lang="en-US" dirty="0" err="1" smtClean="0"/>
              <a:t>intervalo</a:t>
            </a:r>
            <a:r>
              <a:rPr lang="en-US" dirty="0" smtClean="0"/>
              <a:t> de tempo.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5062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i="1" dirty="0"/>
              <a:t>Object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notify</a:t>
            </a:r>
            <a:r>
              <a:rPr lang="en-US" dirty="0" smtClean="0"/>
              <a:t>(), </a:t>
            </a:r>
            <a:r>
              <a:rPr lang="en-US" b="1" i="1" dirty="0" err="1" smtClean="0"/>
              <a:t>notifyAll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/>
              <a:t>Relacionada</a:t>
            </a:r>
            <a:r>
              <a:rPr lang="en-US" dirty="0"/>
              <a:t> a </a:t>
            </a:r>
            <a:r>
              <a:rPr lang="en-US" i="1" dirty="0"/>
              <a:t>multithreading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Respectivamente</a:t>
            </a:r>
            <a:r>
              <a:rPr lang="en-US" dirty="0" smtClean="0"/>
              <a:t>, “</a:t>
            </a:r>
            <a:r>
              <a:rPr lang="en-US" i="1" dirty="0" err="1" smtClean="0"/>
              <a:t>acordam</a:t>
            </a:r>
            <a:r>
              <a:rPr lang="en-US" dirty="0" smtClean="0"/>
              <a:t>”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as </a:t>
            </a:r>
            <a:r>
              <a:rPr lang="en-US" i="1" dirty="0" smtClean="0"/>
              <a:t>threads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aguardam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resumir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execução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9265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i="1" dirty="0"/>
              <a:t>Object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dirty="0" err="1" smtClean="0"/>
              <a:t>toString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Retorna</a:t>
            </a:r>
            <a:r>
              <a:rPr lang="en-US" dirty="0" smtClean="0"/>
              <a:t> a </a:t>
            </a:r>
            <a:r>
              <a:rPr lang="en-US" dirty="0" err="1" smtClean="0"/>
              <a:t>representação</a:t>
            </a:r>
            <a:r>
              <a:rPr lang="en-US" dirty="0" smtClean="0"/>
              <a:t> do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invocou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formato</a:t>
            </a:r>
            <a:r>
              <a:rPr lang="en-US" dirty="0" smtClean="0"/>
              <a:t> de </a:t>
            </a:r>
            <a:r>
              <a:rPr lang="en-US" i="1" dirty="0" smtClean="0"/>
              <a:t>string;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implementação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r>
              <a:rPr lang="en-US" dirty="0" smtClean="0"/>
              <a:t> </a:t>
            </a:r>
            <a:r>
              <a:rPr lang="en-US" dirty="0" err="1" smtClean="0"/>
              <a:t>retorna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nomes</a:t>
            </a:r>
            <a:r>
              <a:rPr lang="en-US" dirty="0" smtClean="0"/>
              <a:t> do </a:t>
            </a:r>
            <a:r>
              <a:rPr lang="en-US" dirty="0" err="1" smtClean="0"/>
              <a:t>pacote</a:t>
            </a:r>
            <a:r>
              <a:rPr lang="en-US" dirty="0"/>
              <a:t> </a:t>
            </a:r>
            <a:r>
              <a:rPr lang="en-US" dirty="0" smtClean="0"/>
              <a:t>e da </a:t>
            </a:r>
            <a:r>
              <a:rPr lang="en-US" dirty="0" err="1" smtClean="0"/>
              <a:t>classe</a:t>
            </a:r>
            <a:r>
              <a:rPr lang="en-US" dirty="0" smtClean="0"/>
              <a:t>, </a:t>
            </a:r>
            <a:r>
              <a:rPr lang="en-US" dirty="0" err="1" smtClean="0"/>
              <a:t>seguidos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representação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hexadecimal do valor </a:t>
            </a:r>
            <a:r>
              <a:rPr lang="en-US" dirty="0" err="1" smtClean="0"/>
              <a:t>retornado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b="1" i="1" dirty="0" err="1" smtClean="0"/>
              <a:t>hashCode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É </a:t>
            </a:r>
            <a:r>
              <a:rPr lang="en-US" dirty="0" err="1" smtClean="0"/>
              <a:t>recomendado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as subclasses </a:t>
            </a:r>
            <a:r>
              <a:rPr lang="en-US" dirty="0" err="1" smtClean="0"/>
              <a:t>sobrescrevam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método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utilizado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substituição</a:t>
            </a:r>
            <a:r>
              <a:rPr lang="en-US" dirty="0" smtClean="0"/>
              <a:t> de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b="1" i="1" dirty="0" smtClean="0"/>
              <a:t>print</a:t>
            </a:r>
            <a:r>
              <a:rPr lang="en-US" dirty="0" smtClean="0"/>
              <a:t>().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282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514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Consideremos</a:t>
            </a:r>
            <a:r>
              <a:rPr lang="en-US" dirty="0" smtClean="0"/>
              <a:t> </a:t>
            </a:r>
            <a:r>
              <a:rPr lang="en-US" dirty="0" err="1" smtClean="0"/>
              <a:t>novamente</a:t>
            </a:r>
            <a:r>
              <a:rPr lang="en-US" dirty="0" smtClean="0"/>
              <a:t> o </a:t>
            </a:r>
            <a:r>
              <a:rPr lang="en-US" dirty="0" err="1" smtClean="0"/>
              <a:t>exemplo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empresa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possui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empregados</a:t>
            </a:r>
            <a:endParaRPr lang="en-US" dirty="0" smtClean="0"/>
          </a:p>
          <a:p>
            <a:pPr lvl="1"/>
            <a:r>
              <a:rPr lang="en-US" dirty="0" err="1" smtClean="0"/>
              <a:t>Comissionados</a:t>
            </a:r>
            <a:r>
              <a:rPr lang="en-US" dirty="0" smtClean="0"/>
              <a:t> (</a:t>
            </a:r>
            <a:r>
              <a:rPr lang="en-US" dirty="0" err="1" smtClean="0"/>
              <a:t>superclasse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Recebem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comissão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vendas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Assalariados</a:t>
            </a:r>
            <a:r>
              <a:rPr lang="en-US" dirty="0" smtClean="0"/>
              <a:t> </a:t>
            </a:r>
            <a:r>
              <a:rPr lang="en-US" dirty="0" err="1" smtClean="0"/>
              <a:t>Comissionados</a:t>
            </a:r>
            <a:r>
              <a:rPr lang="en-US" dirty="0" smtClean="0"/>
              <a:t> (</a:t>
            </a:r>
            <a:r>
              <a:rPr lang="en-US" dirty="0" err="1" smtClean="0"/>
              <a:t>subclasse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Recebem</a:t>
            </a:r>
            <a:r>
              <a:rPr lang="en-US" dirty="0" smtClean="0"/>
              <a:t> </a:t>
            </a:r>
            <a:r>
              <a:rPr lang="en-US" dirty="0" err="1" smtClean="0"/>
              <a:t>salário</a:t>
            </a:r>
            <a:r>
              <a:rPr lang="en-US" dirty="0" smtClean="0"/>
              <a:t> </a:t>
            </a:r>
            <a:r>
              <a:rPr lang="en-US" dirty="0" err="1" smtClean="0"/>
              <a:t>fixo</a:t>
            </a:r>
            <a:r>
              <a:rPr lang="en-US" dirty="0" smtClean="0"/>
              <a:t> e </a:t>
            </a:r>
            <a:r>
              <a:rPr lang="en-US" dirty="0" err="1" smtClean="0"/>
              <a:t>comissão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vendas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514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ComissionEmployee.java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CommissionEmployee</a:t>
            </a:r>
            <a:endParaRPr lang="pt-BR" sz="1500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firstName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lastName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socialSecurityNumber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grossSales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commissionRate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 smtClean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Verdana"/>
              </a:rPr>
              <a:t>CommissionEmployee</a:t>
            </a:r>
            <a:r>
              <a:rPr lang="en-US" sz="1500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100" dirty="0" smtClean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1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Verdana"/>
              </a:rPr>
              <a:t>first</a:t>
            </a:r>
            <a:r>
              <a:rPr lang="en-US" sz="1100" b="1" dirty="0" smtClean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1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1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Verdana"/>
              </a:rPr>
              <a:t>last</a:t>
            </a:r>
            <a:r>
              <a:rPr lang="en-US" sz="1100" b="1" dirty="0" smtClean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1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1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100" dirty="0" err="1" smtClean="0">
                <a:solidFill>
                  <a:srgbClr val="000000"/>
                </a:solidFill>
                <a:latin typeface="Verdana"/>
              </a:rPr>
              <a:t>ssn</a:t>
            </a:r>
            <a:r>
              <a:rPr lang="en-US" sz="1100" b="1" dirty="0" smtClean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1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100" b="1" dirty="0" smtClean="0">
                <a:solidFill>
                  <a:srgbClr val="00007F"/>
                </a:solidFill>
                <a:latin typeface="Verdana"/>
              </a:rPr>
              <a:t>double</a:t>
            </a:r>
            <a:r>
              <a:rPr lang="en-US" sz="11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Verdana"/>
              </a:rPr>
              <a:t>sales</a:t>
            </a:r>
            <a:r>
              <a:rPr lang="en-US" sz="1100" b="1" dirty="0" smtClean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1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100" b="1" dirty="0" smtClean="0">
                <a:solidFill>
                  <a:srgbClr val="00007F"/>
                </a:solidFill>
                <a:latin typeface="Verdana"/>
              </a:rPr>
              <a:t>double</a:t>
            </a:r>
            <a:r>
              <a:rPr lang="en-US" sz="11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Verdana"/>
              </a:rPr>
              <a:t>rate</a:t>
            </a:r>
            <a:r>
              <a:rPr lang="en-US" sz="1500" b="1" dirty="0" smtClean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en-US" sz="1500" dirty="0" smtClean="0">
                <a:solidFill>
                  <a:srgbClr val="007F00"/>
                </a:solidFill>
                <a:latin typeface="Comic Sans MS"/>
              </a:rPr>
              <a:t>//</a:t>
            </a:r>
            <a:r>
              <a:rPr lang="en-US" sz="1500" dirty="0" err="1" smtClean="0">
                <a:solidFill>
                  <a:srgbClr val="007F00"/>
                </a:solidFill>
                <a:latin typeface="Comic Sans MS"/>
              </a:rPr>
              <a:t>uma</a:t>
            </a:r>
            <a:r>
              <a:rPr lang="en-US" sz="1500" dirty="0" smtClean="0">
                <a:solidFill>
                  <a:srgbClr val="007F00"/>
                </a:solidFill>
                <a:latin typeface="Comic Sans MS"/>
              </a:rPr>
              <a:t> </a:t>
            </a:r>
            <a:r>
              <a:rPr lang="en-US" sz="1500" dirty="0" err="1" smtClean="0">
                <a:solidFill>
                  <a:srgbClr val="007F00"/>
                </a:solidFill>
                <a:latin typeface="Comic Sans MS"/>
              </a:rPr>
              <a:t>chamada</a:t>
            </a:r>
            <a:r>
              <a:rPr lang="en-US" sz="1500" dirty="0" smtClean="0">
                <a:solidFill>
                  <a:srgbClr val="007F00"/>
                </a:solidFill>
                <a:latin typeface="Comic Sans MS"/>
              </a:rPr>
              <a:t>  </a:t>
            </a:r>
            <a:r>
              <a:rPr lang="en-US" sz="1500" dirty="0" err="1" smtClean="0">
                <a:solidFill>
                  <a:srgbClr val="007F00"/>
                </a:solidFill>
                <a:latin typeface="Comic Sans MS"/>
              </a:rPr>
              <a:t>implicita</a:t>
            </a:r>
            <a:r>
              <a:rPr lang="en-US" sz="1500" dirty="0" smtClean="0">
                <a:solidFill>
                  <a:srgbClr val="007F00"/>
                </a:solidFill>
                <a:latin typeface="Comic Sans MS"/>
              </a:rPr>
              <a:t> </a:t>
            </a:r>
            <a:r>
              <a:rPr lang="en-US" sz="1500" dirty="0" err="1" smtClean="0">
                <a:solidFill>
                  <a:srgbClr val="007F00"/>
                </a:solidFill>
                <a:latin typeface="Comic Sans MS"/>
              </a:rPr>
              <a:t>ao</a:t>
            </a:r>
            <a:r>
              <a:rPr lang="en-US" sz="1500" dirty="0" smtClean="0">
                <a:solidFill>
                  <a:srgbClr val="007F00"/>
                </a:solidFill>
                <a:latin typeface="Comic Sans MS"/>
              </a:rPr>
              <a:t> </a:t>
            </a:r>
            <a:r>
              <a:rPr lang="en-US" sz="1500" dirty="0" err="1" smtClean="0">
                <a:solidFill>
                  <a:srgbClr val="007F00"/>
                </a:solidFill>
                <a:latin typeface="Comic Sans MS"/>
              </a:rPr>
              <a:t>construtor</a:t>
            </a:r>
            <a:r>
              <a:rPr lang="en-US" sz="1500" dirty="0" smtClean="0">
                <a:solidFill>
                  <a:srgbClr val="007F00"/>
                </a:solidFill>
                <a:latin typeface="Comic Sans MS"/>
              </a:rPr>
              <a:t> Object </a:t>
            </a:r>
            <a:r>
              <a:rPr lang="en-US" sz="1500" dirty="0" err="1" smtClean="0">
                <a:solidFill>
                  <a:srgbClr val="007F00"/>
                </a:solidFill>
                <a:latin typeface="Comic Sans MS"/>
              </a:rPr>
              <a:t>ocorre</a:t>
            </a:r>
            <a:r>
              <a:rPr lang="en-US" sz="1500" dirty="0" smtClean="0">
                <a:solidFill>
                  <a:srgbClr val="007F00"/>
                </a:solidFill>
                <a:latin typeface="Comic Sans MS"/>
              </a:rPr>
              <a:t> </a:t>
            </a:r>
            <a:r>
              <a:rPr lang="en-US" sz="1500" dirty="0" err="1" smtClean="0">
                <a:solidFill>
                  <a:srgbClr val="007F00"/>
                </a:solidFill>
                <a:latin typeface="Comic Sans MS"/>
              </a:rPr>
              <a:t>aqui</a:t>
            </a:r>
            <a:endParaRPr lang="en-US" sz="1500" dirty="0" smtClean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firstName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first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lastName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last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socialSecurityNumber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ssn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 smtClean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en-US" sz="1500" dirty="0" err="1" smtClean="0">
                <a:solidFill>
                  <a:srgbClr val="000000"/>
                </a:solidFill>
                <a:latin typeface="Verdana"/>
              </a:rPr>
              <a:t>setGrossSales</a:t>
            </a:r>
            <a:r>
              <a:rPr lang="en-US" sz="1500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Verdana"/>
              </a:rPr>
              <a:t>sales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 smtClean="0">
                <a:solidFill>
                  <a:srgbClr val="000000"/>
                </a:solidFill>
                <a:latin typeface="Verdana"/>
              </a:rPr>
              <a:t>);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	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  </a:t>
            </a:r>
            <a:r>
              <a:rPr lang="en-US" sz="1500" dirty="0" err="1" smtClean="0">
                <a:solidFill>
                  <a:srgbClr val="000000"/>
                </a:solidFill>
                <a:latin typeface="Verdana"/>
              </a:rPr>
              <a:t>setCommissionRate</a:t>
            </a:r>
            <a:r>
              <a:rPr lang="en-US" sz="1500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Verdana"/>
              </a:rPr>
              <a:t>rate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 smtClean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 smtClean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6184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999381"/>
            <a:ext cx="7402016" cy="4525963"/>
          </a:xfrm>
        </p:spPr>
        <p:txBody>
          <a:bodyPr/>
          <a:lstStyle/>
          <a:p>
            <a:pPr algn="ctr">
              <a:buFontTx/>
              <a:buNone/>
            </a:pPr>
            <a:endParaRPr lang="pt-BR" sz="6600" b="1" dirty="0"/>
          </a:p>
          <a:p>
            <a:pPr algn="ctr">
              <a:buFontTx/>
              <a:buNone/>
            </a:pPr>
            <a:endParaRPr lang="pt-BR" sz="6600" b="1" dirty="0"/>
          </a:p>
          <a:p>
            <a:pPr algn="ctr">
              <a:buFontTx/>
              <a:buNone/>
            </a:pPr>
            <a:r>
              <a:rPr lang="pt-BR" sz="6600" b="1" dirty="0" smtClean="0"/>
              <a:t>Avisos</a:t>
            </a:r>
            <a:endParaRPr lang="pt-BR" sz="6600" b="1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01EA-555E-46B3-80C1-84FBBEDCD8D0}" type="slidenum">
              <a:rPr lang="pt-BR"/>
              <a:pPr/>
              <a:t>3</a:t>
            </a:fld>
            <a:endParaRPr lang="pt-BR"/>
          </a:p>
        </p:txBody>
      </p:sp>
      <p:pic>
        <p:nvPicPr>
          <p:cNvPr id="18442" name="Picture 10" descr="http://www.floridacharts.com/FLQuery/Images/warning-icon.png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880828"/>
            <a:ext cx="3240360" cy="27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505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ComissionEmployee.java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setFirstName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first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firstName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first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getFirstName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firstName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setLastName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last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lastName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last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0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getLastName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lastName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7789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ComissionEmployee.java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        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setSocialSecurityNumber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ssn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socialSecurityNumber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ssn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should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validate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getSocialSecurityNumber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socialSecurityNumber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setGrossSales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sales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grossSales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sales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0.0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?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0.0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sales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getGrossSales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grossSales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7789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ComissionEmployee.java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setCommissionRate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rate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commissionRate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rate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&gt;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0.0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&amp;&amp;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rate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1.0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?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rate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0.0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getCommissionRate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commissionRate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//calcula o salário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earnings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getCommissionRate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getGrossSales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500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7789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ComissionEmployee.java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</a:t>
            </a:r>
            <a:r>
              <a:rPr lang="pt-BR" sz="1500" dirty="0" smtClean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sobrescreve o método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toString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da classe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Object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US" sz="1500" b="1" dirty="0" smtClean="0">
                <a:solidFill>
                  <a:srgbClr val="00007F"/>
                </a:solidFill>
                <a:latin typeface="Verdana"/>
              </a:rPr>
              <a:t>return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format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"%s: %s %s\</a:t>
            </a:r>
            <a:r>
              <a:rPr lang="en-US" sz="1500" dirty="0" err="1">
                <a:solidFill>
                  <a:srgbClr val="7F007F"/>
                </a:solidFill>
                <a:latin typeface="Verdana"/>
              </a:rPr>
              <a:t>n%s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: %s\</a:t>
            </a:r>
            <a:r>
              <a:rPr lang="en-US" sz="1500" dirty="0" err="1">
                <a:solidFill>
                  <a:srgbClr val="7F007F"/>
                </a:solidFill>
                <a:latin typeface="Verdana"/>
              </a:rPr>
              <a:t>n%s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: %.2f\</a:t>
            </a:r>
            <a:r>
              <a:rPr lang="en-US" sz="1500" dirty="0" err="1">
                <a:solidFill>
                  <a:srgbClr val="7F007F"/>
                </a:solidFill>
                <a:latin typeface="Verdana"/>
              </a:rPr>
              <a:t>n%s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: %.2f"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	</a:t>
            </a:r>
            <a:r>
              <a:rPr lang="en-US" sz="1500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commission employee"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getFirstName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getLastName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"social security </a:t>
            </a:r>
            <a:r>
              <a:rPr lang="en-US" sz="1500" dirty="0" smtClean="0">
                <a:solidFill>
                  <a:srgbClr val="7F007F"/>
                </a:solidFill>
                <a:latin typeface="Verdana"/>
              </a:rPr>
              <a:t>	number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getSocialSecurityNumber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"gross sales"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getGrossSales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	</a:t>
            </a:r>
            <a:r>
              <a:rPr lang="en-US" sz="1500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commission rate"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getCommissionRate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7789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Construtores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herdados</a:t>
            </a:r>
            <a:endParaRPr lang="en-US" dirty="0"/>
          </a:p>
          <a:p>
            <a:pPr lvl="1"/>
            <a:r>
              <a:rPr lang="en-US" dirty="0" smtClean="0"/>
              <a:t>Logo, 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err="1" smtClean="0"/>
              <a:t>CommissionEmployee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herda</a:t>
            </a:r>
            <a:r>
              <a:rPr lang="en-US" dirty="0" smtClean="0"/>
              <a:t> o </a:t>
            </a:r>
            <a:r>
              <a:rPr lang="en-US" dirty="0" err="1" smtClean="0"/>
              <a:t>construtor</a:t>
            </a:r>
            <a:r>
              <a:rPr lang="en-US" dirty="0" smtClean="0"/>
              <a:t> da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smtClean="0"/>
              <a:t>Object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Porém</a:t>
            </a:r>
            <a:r>
              <a:rPr lang="en-US" dirty="0" smtClean="0"/>
              <a:t>, o </a:t>
            </a:r>
            <a:r>
              <a:rPr lang="en-US" dirty="0" err="1" smtClean="0"/>
              <a:t>construtor</a:t>
            </a:r>
            <a:r>
              <a:rPr lang="en-US" dirty="0" smtClean="0"/>
              <a:t> da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err="1"/>
              <a:t>CommissionEmployee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invoca</a:t>
            </a:r>
            <a:r>
              <a:rPr lang="en-US" dirty="0" smtClean="0"/>
              <a:t> </a:t>
            </a:r>
            <a:r>
              <a:rPr lang="en-US" dirty="0" err="1" smtClean="0"/>
              <a:t>implicitamente</a:t>
            </a:r>
            <a:r>
              <a:rPr lang="en-US" dirty="0" smtClean="0"/>
              <a:t> o </a:t>
            </a:r>
            <a:r>
              <a:rPr lang="en-US" dirty="0" err="1" smtClean="0"/>
              <a:t>construtor</a:t>
            </a:r>
            <a:r>
              <a:rPr lang="en-US" dirty="0" smtClean="0"/>
              <a:t> da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smtClean="0"/>
              <a:t>Object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primeira</a:t>
            </a:r>
            <a:r>
              <a:rPr lang="en-US" dirty="0" smtClean="0"/>
              <a:t> </a:t>
            </a:r>
            <a:r>
              <a:rPr lang="en-US" dirty="0" err="1" smtClean="0"/>
              <a:t>tarefa</a:t>
            </a:r>
            <a:r>
              <a:rPr lang="en-US" dirty="0" smtClean="0"/>
              <a:t> de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construtor</a:t>
            </a:r>
            <a:r>
              <a:rPr lang="en-US" dirty="0" smtClean="0"/>
              <a:t> é </a:t>
            </a:r>
            <a:r>
              <a:rPr lang="en-US" dirty="0" err="1" smtClean="0"/>
              <a:t>invocar</a:t>
            </a:r>
            <a:r>
              <a:rPr lang="en-US" dirty="0" smtClean="0"/>
              <a:t> o </a:t>
            </a:r>
            <a:r>
              <a:rPr lang="en-US" dirty="0" err="1" smtClean="0"/>
              <a:t>construtor</a:t>
            </a:r>
            <a:r>
              <a:rPr lang="en-US" dirty="0" smtClean="0"/>
              <a:t> da </a:t>
            </a:r>
            <a:r>
              <a:rPr lang="en-US" dirty="0" err="1" smtClean="0"/>
              <a:t>superclasse</a:t>
            </a:r>
            <a:r>
              <a:rPr lang="en-US" dirty="0" smtClean="0"/>
              <a:t> </a:t>
            </a:r>
            <a:r>
              <a:rPr lang="en-US" dirty="0" err="1" smtClean="0"/>
              <a:t>direta</a:t>
            </a:r>
            <a:endParaRPr lang="en-US" dirty="0"/>
          </a:p>
          <a:p>
            <a:pPr lvl="2"/>
            <a:r>
              <a:rPr lang="en-US" dirty="0" err="1" smtClean="0"/>
              <a:t>Implicita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explicitamente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Se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houver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chamada</a:t>
            </a:r>
            <a:r>
              <a:rPr lang="en-US" dirty="0" smtClean="0"/>
              <a:t> </a:t>
            </a:r>
            <a:r>
              <a:rPr lang="en-US" dirty="0" err="1" smtClean="0"/>
              <a:t>explícita</a:t>
            </a:r>
            <a:r>
              <a:rPr lang="en-US" dirty="0" smtClean="0"/>
              <a:t>, o </a:t>
            </a:r>
            <a:r>
              <a:rPr lang="en-US" dirty="0" err="1" smtClean="0"/>
              <a:t>compilador</a:t>
            </a:r>
            <a:r>
              <a:rPr lang="en-US" dirty="0" smtClean="0"/>
              <a:t> </a:t>
            </a:r>
            <a:r>
              <a:rPr lang="en-US" dirty="0" err="1" smtClean="0"/>
              <a:t>invoca</a:t>
            </a:r>
            <a:r>
              <a:rPr lang="en-US" dirty="0" smtClean="0"/>
              <a:t> o </a:t>
            </a:r>
            <a:r>
              <a:rPr lang="en-US" dirty="0" err="1" smtClean="0"/>
              <a:t>construtor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endParaRPr lang="en-US" dirty="0" smtClean="0"/>
          </a:p>
          <a:p>
            <a:pPr lvl="2"/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argumentos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efetua</a:t>
            </a:r>
            <a:r>
              <a:rPr lang="en-US" dirty="0" smtClean="0"/>
              <a:t> </a:t>
            </a:r>
            <a:r>
              <a:rPr lang="en-US" dirty="0" err="1" smtClean="0"/>
              <a:t>nenhuma</a:t>
            </a:r>
            <a:r>
              <a:rPr lang="en-US" dirty="0" smtClean="0"/>
              <a:t> </a:t>
            </a:r>
            <a:r>
              <a:rPr lang="en-US" dirty="0" err="1" smtClean="0"/>
              <a:t>operação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5717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b="1" i="1" dirty="0" err="1" smtClean="0"/>
              <a:t>toString</a:t>
            </a:r>
            <a:r>
              <a:rPr lang="en-US" dirty="0" smtClean="0"/>
              <a:t>(), </a:t>
            </a:r>
            <a:r>
              <a:rPr lang="en-US" dirty="0" err="1" smtClean="0"/>
              <a:t>herdado</a:t>
            </a:r>
            <a:r>
              <a:rPr lang="en-US" dirty="0" smtClean="0"/>
              <a:t> da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smtClean="0"/>
              <a:t>Object</a:t>
            </a:r>
            <a:r>
              <a:rPr lang="en-US" dirty="0" smtClean="0"/>
              <a:t> é </a:t>
            </a:r>
            <a:r>
              <a:rPr lang="en-US" dirty="0" err="1" smtClean="0"/>
              <a:t>sobrescrito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de </a:t>
            </a:r>
            <a:r>
              <a:rPr lang="en-US" dirty="0" err="1" smtClean="0"/>
              <a:t>exemplo</a:t>
            </a:r>
            <a:endParaRPr lang="en-US" dirty="0" smtClean="0"/>
          </a:p>
          <a:p>
            <a:pPr lvl="1"/>
            <a:r>
              <a:rPr lang="en-US" dirty="0" err="1" smtClean="0"/>
              <a:t>Retorna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String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representa</a:t>
            </a:r>
            <a:r>
              <a:rPr lang="en-US" dirty="0" smtClean="0"/>
              <a:t> um </a:t>
            </a:r>
            <a:r>
              <a:rPr lang="en-US" dirty="0" err="1" smtClean="0"/>
              <a:t>objeto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Este </a:t>
            </a:r>
            <a:r>
              <a:rPr lang="en-US" dirty="0" err="1" smtClean="0"/>
              <a:t>método</a:t>
            </a:r>
            <a:r>
              <a:rPr lang="en-US" dirty="0" smtClean="0"/>
              <a:t> é </a:t>
            </a:r>
            <a:r>
              <a:rPr lang="en-US" dirty="0" err="1" smtClean="0"/>
              <a:t>chamado</a:t>
            </a:r>
            <a:r>
              <a:rPr lang="en-US" dirty="0" smtClean="0"/>
              <a:t> </a:t>
            </a:r>
            <a:r>
              <a:rPr lang="en-US" dirty="0" err="1" smtClean="0"/>
              <a:t>implicitamente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tentamos</a:t>
            </a:r>
            <a:r>
              <a:rPr lang="en-US" dirty="0" smtClean="0"/>
              <a:t> </a:t>
            </a:r>
            <a:r>
              <a:rPr lang="en-US" dirty="0" err="1" smtClean="0"/>
              <a:t>imprimir</a:t>
            </a:r>
            <a:r>
              <a:rPr lang="en-US" dirty="0" smtClean="0"/>
              <a:t> um </a:t>
            </a:r>
            <a:r>
              <a:rPr lang="en-US" dirty="0" err="1" smtClean="0"/>
              <a:t>objeto</a:t>
            </a:r>
            <a:r>
              <a:rPr lang="en-US" dirty="0" smtClean="0"/>
              <a:t> com </a:t>
            </a:r>
            <a:r>
              <a:rPr lang="en-US" b="1" dirty="0" smtClean="0"/>
              <a:t>%s </a:t>
            </a:r>
            <a:r>
              <a:rPr lang="en-US" dirty="0" smtClean="0"/>
              <a:t>no </a:t>
            </a:r>
            <a:r>
              <a:rPr lang="en-US" i="1" dirty="0" err="1" smtClean="0"/>
              <a:t>printf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.</a:t>
            </a:r>
          </a:p>
          <a:p>
            <a:r>
              <a:rPr lang="en-US" dirty="0" smtClean="0"/>
              <a:t>O </a:t>
            </a:r>
            <a:r>
              <a:rPr lang="en-US" dirty="0" err="1" smtClean="0"/>
              <a:t>exemplo</a:t>
            </a:r>
            <a:r>
              <a:rPr lang="en-US" dirty="0" smtClean="0"/>
              <a:t> </a:t>
            </a:r>
            <a:r>
              <a:rPr lang="en-US" dirty="0" err="1" smtClean="0"/>
              <a:t>ainda</a:t>
            </a:r>
            <a:r>
              <a:rPr lang="en-US" dirty="0" smtClean="0"/>
              <a:t> </a:t>
            </a:r>
            <a:r>
              <a:rPr lang="en-US" dirty="0" err="1" smtClean="0"/>
              <a:t>utiliza</a:t>
            </a:r>
            <a:r>
              <a:rPr lang="en-US" dirty="0" smtClean="0"/>
              <a:t> o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i="1" dirty="0" smtClean="0"/>
              <a:t>format</a:t>
            </a:r>
            <a:r>
              <a:rPr lang="en-US" dirty="0" smtClean="0"/>
              <a:t> da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smtClean="0"/>
              <a:t>String </a:t>
            </a:r>
            <a:endParaRPr lang="en-US" dirty="0" smtClean="0"/>
          </a:p>
          <a:p>
            <a:pPr lvl="1"/>
            <a:r>
              <a:rPr lang="en-US" dirty="0" err="1" smtClean="0"/>
              <a:t>Retorna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i="1" dirty="0" smtClean="0"/>
              <a:t>String</a:t>
            </a:r>
            <a:r>
              <a:rPr lang="en-US" dirty="0" smtClean="0"/>
              <a:t> </a:t>
            </a:r>
            <a:r>
              <a:rPr lang="en-US" dirty="0" err="1" smtClean="0"/>
              <a:t>montada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de </a:t>
            </a:r>
            <a:r>
              <a:rPr lang="en-US" dirty="0" err="1" smtClean="0"/>
              <a:t>parâmetros</a:t>
            </a:r>
            <a:r>
              <a:rPr lang="en-US" dirty="0" smtClean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074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900" dirty="0" smtClean="0"/>
              <a:t>BasePlusCommissionEmployee.java</a:t>
            </a:r>
            <a:endParaRPr lang="pt-BR" sz="39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007F00"/>
                </a:solidFill>
                <a:latin typeface="Comic Sans MS"/>
              </a:rPr>
              <a:t>//declaração de herança</a:t>
            </a:r>
          </a:p>
          <a:p>
            <a:pPr marL="118872" indent="0">
              <a:buNone/>
            </a:pP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class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BasePlusCommissionEmployee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extends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CommissionEmployee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baseSalary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Verdana"/>
              </a:rPr>
              <a:t>BasePlusCommissionEmployee</a:t>
            </a:r>
            <a:r>
              <a:rPr lang="en-US" sz="1500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 smtClean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first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last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ssn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				</a:t>
            </a:r>
            <a:r>
              <a:rPr lang="en-US" sz="1500" b="1" dirty="0" smtClean="0">
                <a:solidFill>
                  <a:srgbClr val="00007F"/>
                </a:solidFill>
                <a:latin typeface="Verdana"/>
              </a:rPr>
              <a:t>double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sales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double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rate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double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Verdana"/>
              </a:rPr>
              <a:t>salary</a:t>
            </a:r>
            <a:r>
              <a:rPr lang="en-US" sz="1500" b="1" dirty="0" smtClean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//chama o construtor da superclasse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super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first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last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ssn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sales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rate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setBaseSalary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salary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setBaseSalary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double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salary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baseSalary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salary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&lt;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0.0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?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0.0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salary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3059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dirty="0"/>
              <a:t>BasePlusCommissionEmployee.java</a:t>
            </a:r>
            <a:endParaRPr lang="pt-BR" sz="39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getBaseSalary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baseSalary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sobrescrito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earnings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//invoca 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metodo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earnings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da superclasse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getBaseSalary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+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super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earnings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//sobrescreve o método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toString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da classe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Object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return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format</a:t>
            </a:r>
            <a:r>
              <a:rPr lang="en-US" sz="1500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 smtClean="0">
                <a:solidFill>
                  <a:srgbClr val="7F007F"/>
                </a:solidFill>
                <a:latin typeface="Verdana"/>
              </a:rPr>
              <a:t>"%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s %s\</a:t>
            </a:r>
            <a:r>
              <a:rPr lang="en-US" sz="1500" dirty="0" err="1">
                <a:solidFill>
                  <a:srgbClr val="7F007F"/>
                </a:solidFill>
                <a:latin typeface="Verdana"/>
              </a:rPr>
              <a:t>n%s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: %.2f"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"base-salaried"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				      </a:t>
            </a:r>
            <a:r>
              <a:rPr lang="en-US" sz="1500" b="1" dirty="0" err="1" smtClean="0">
                <a:solidFill>
                  <a:srgbClr val="00007F"/>
                </a:solidFill>
                <a:latin typeface="Verdana"/>
              </a:rPr>
              <a:t>super</a:t>
            </a:r>
            <a:r>
              <a:rPr lang="en-US" sz="1500" b="1" dirty="0" err="1" smtClean="0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 smtClean="0">
                <a:solidFill>
                  <a:srgbClr val="000000"/>
                </a:solidFill>
                <a:latin typeface="Verdana"/>
              </a:rPr>
              <a:t>toString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"base salary"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getBaseSalary</a:t>
            </a:r>
            <a:r>
              <a:rPr lang="en-US" sz="1500" b="1" dirty="0" smtClean="0">
                <a:solidFill>
                  <a:srgbClr val="000000"/>
                </a:solidFill>
                <a:latin typeface="Verdana"/>
              </a:rPr>
              <a:t>());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212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</a:t>
            </a:r>
            <a:r>
              <a:rPr lang="en-US" sz="2800" dirty="0" err="1" smtClean="0"/>
              <a:t>herança</a:t>
            </a:r>
            <a:r>
              <a:rPr lang="en-US" sz="2800" dirty="0" smtClean="0"/>
              <a:t> é </a:t>
            </a:r>
            <a:r>
              <a:rPr lang="en-US" sz="2800" dirty="0" err="1" smtClean="0"/>
              <a:t>definida</a:t>
            </a:r>
            <a:r>
              <a:rPr lang="en-US" sz="2800" dirty="0" smtClean="0"/>
              <a:t> </a:t>
            </a:r>
            <a:r>
              <a:rPr lang="en-US" sz="2800" dirty="0" err="1" smtClean="0"/>
              <a:t>pela</a:t>
            </a:r>
            <a:r>
              <a:rPr lang="en-US" sz="2800" dirty="0" smtClean="0"/>
              <a:t> </a:t>
            </a:r>
            <a:r>
              <a:rPr lang="en-US" sz="2800" dirty="0" err="1" smtClean="0"/>
              <a:t>palavra</a:t>
            </a:r>
            <a:r>
              <a:rPr lang="en-US" sz="2800" dirty="0" smtClean="0"/>
              <a:t> </a:t>
            </a:r>
            <a:r>
              <a:rPr lang="en-US" sz="2800" dirty="0" err="1" smtClean="0"/>
              <a:t>reservada</a:t>
            </a:r>
            <a:r>
              <a:rPr lang="en-US" sz="2800" dirty="0" smtClean="0"/>
              <a:t> </a:t>
            </a:r>
            <a:r>
              <a:rPr lang="en-US" sz="2800" b="1" i="1" dirty="0" smtClean="0">
                <a:solidFill>
                  <a:srgbClr val="002060"/>
                </a:solidFill>
              </a:rPr>
              <a:t>extends</a:t>
            </a:r>
            <a:r>
              <a:rPr lang="en-US" sz="2800" dirty="0" smtClean="0"/>
              <a:t>; </a:t>
            </a:r>
          </a:p>
          <a:p>
            <a:r>
              <a:rPr lang="en-US" sz="2800" dirty="0" smtClean="0"/>
              <a:t>A </a:t>
            </a:r>
            <a:r>
              <a:rPr lang="en-US" sz="2800" dirty="0" err="1" smtClean="0"/>
              <a:t>subclasse</a:t>
            </a:r>
            <a:r>
              <a:rPr lang="en-US" sz="2800" dirty="0" smtClean="0"/>
              <a:t> </a:t>
            </a:r>
            <a:r>
              <a:rPr lang="en-US" sz="2800" dirty="0" err="1" smtClean="0"/>
              <a:t>invoca</a:t>
            </a:r>
            <a:r>
              <a:rPr lang="en-US" sz="2800" dirty="0" smtClean="0"/>
              <a:t> o </a:t>
            </a:r>
            <a:r>
              <a:rPr lang="en-US" sz="2800" dirty="0" err="1" smtClean="0"/>
              <a:t>construtor</a:t>
            </a:r>
            <a:r>
              <a:rPr lang="en-US" sz="2800" dirty="0" smtClean="0"/>
              <a:t> da </a:t>
            </a:r>
            <a:r>
              <a:rPr lang="en-US" sz="2800" dirty="0" err="1" smtClean="0"/>
              <a:t>superclasse</a:t>
            </a:r>
            <a:r>
              <a:rPr lang="en-US" sz="2800" dirty="0" smtClean="0"/>
              <a:t> </a:t>
            </a:r>
            <a:r>
              <a:rPr lang="en-US" sz="2800" dirty="0" err="1" smtClean="0"/>
              <a:t>explicitamente</a:t>
            </a:r>
            <a:r>
              <a:rPr lang="en-US" sz="2800" dirty="0" smtClean="0"/>
              <a:t> </a:t>
            </a:r>
            <a:r>
              <a:rPr lang="en-US" sz="2800" dirty="0" err="1" smtClean="0"/>
              <a:t>através</a:t>
            </a:r>
            <a:r>
              <a:rPr lang="en-US" sz="2800" dirty="0" smtClean="0"/>
              <a:t> da </a:t>
            </a:r>
            <a:r>
              <a:rPr lang="en-US" sz="2800" dirty="0" err="1" smtClean="0"/>
              <a:t>instrução</a:t>
            </a:r>
            <a:endParaRPr lang="en-US" sz="2800" dirty="0" smtClean="0"/>
          </a:p>
          <a:p>
            <a:pPr marL="118872" indent="0" algn="ctr">
              <a:buNone/>
            </a:pPr>
            <a:endParaRPr lang="en-US" sz="1800" dirty="0" smtClean="0">
              <a:solidFill>
                <a:srgbClr val="808080"/>
              </a:solidFill>
              <a:latin typeface="Verdana"/>
            </a:endParaRPr>
          </a:p>
          <a:p>
            <a:pPr marL="118872" indent="0" algn="ctr">
              <a:buNone/>
            </a:pPr>
            <a:r>
              <a:rPr lang="en-US" sz="18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b="1" dirty="0">
                <a:solidFill>
                  <a:srgbClr val="00007F"/>
                </a:solidFill>
                <a:latin typeface="Verdana"/>
              </a:rPr>
              <a:t>super</a:t>
            </a:r>
            <a:r>
              <a:rPr lang="en-US" sz="18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Verdana"/>
              </a:rPr>
              <a:t>first</a:t>
            </a:r>
            <a:r>
              <a:rPr lang="en-US" sz="18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Verdana"/>
              </a:rPr>
              <a:t>last</a:t>
            </a:r>
            <a:r>
              <a:rPr lang="en-US" sz="18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Verdana"/>
              </a:rPr>
              <a:t>ssn</a:t>
            </a:r>
            <a:r>
              <a:rPr lang="en-US" sz="18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Verdana"/>
              </a:rPr>
              <a:t>sales</a:t>
            </a:r>
            <a:r>
              <a:rPr lang="en-US" sz="18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Verdana"/>
              </a:rPr>
              <a:t>rate</a:t>
            </a:r>
            <a:r>
              <a:rPr lang="en-US" sz="18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Verdana"/>
              </a:rPr>
              <a:t>);</a:t>
            </a:r>
          </a:p>
          <a:p>
            <a:endParaRPr lang="en-US" sz="2000" dirty="0" smtClean="0">
              <a:solidFill>
                <a:prstClr val="black"/>
              </a:solidFill>
            </a:endParaRPr>
          </a:p>
          <a:p>
            <a:r>
              <a:rPr lang="en-US" sz="2800" dirty="0" err="1" smtClean="0">
                <a:solidFill>
                  <a:prstClr val="black"/>
                </a:solidFill>
              </a:rPr>
              <a:t>Esta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deve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ser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a </a:t>
            </a:r>
            <a:r>
              <a:rPr lang="en-US" sz="2800" dirty="0" err="1" smtClean="0">
                <a:solidFill>
                  <a:prstClr val="black"/>
                </a:solidFill>
              </a:rPr>
              <a:t>primeira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ação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em</a:t>
            </a:r>
            <a:r>
              <a:rPr lang="en-US" sz="2800" dirty="0" smtClean="0">
                <a:solidFill>
                  <a:prstClr val="black"/>
                </a:solidFill>
              </a:rPr>
              <a:t> um </a:t>
            </a:r>
            <a:r>
              <a:rPr lang="en-US" sz="2800" dirty="0" err="1" smtClean="0">
                <a:solidFill>
                  <a:prstClr val="black"/>
                </a:solidFill>
              </a:rPr>
              <a:t>construtor</a:t>
            </a:r>
            <a:r>
              <a:rPr lang="en-US" sz="2800" dirty="0">
                <a:solidFill>
                  <a:prstClr val="black"/>
                </a:solidFill>
              </a:rPr>
              <a:t>.</a:t>
            </a:r>
            <a:endParaRPr lang="en-US" sz="2800" dirty="0" smtClean="0">
              <a:solidFill>
                <a:prstClr val="black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014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 um </a:t>
            </a:r>
            <a:r>
              <a:rPr lang="en-US" sz="2800" dirty="0" err="1"/>
              <a:t>método</a:t>
            </a:r>
            <a:r>
              <a:rPr lang="en-US" sz="2800" dirty="0"/>
              <a:t> </a:t>
            </a:r>
            <a:r>
              <a:rPr lang="en-US" sz="2800" dirty="0" err="1"/>
              <a:t>realiza</a:t>
            </a:r>
            <a:r>
              <a:rPr lang="en-US" sz="2800" dirty="0"/>
              <a:t> as </a:t>
            </a:r>
            <a:r>
              <a:rPr lang="en-US" sz="2800" dirty="0" err="1"/>
              <a:t>operações</a:t>
            </a:r>
            <a:r>
              <a:rPr lang="en-US" sz="2800" dirty="0"/>
              <a:t> </a:t>
            </a:r>
            <a:r>
              <a:rPr lang="en-US" sz="2800" dirty="0" err="1"/>
              <a:t>necessárias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outro </a:t>
            </a:r>
            <a:r>
              <a:rPr lang="en-US" sz="2800" dirty="0" err="1"/>
              <a:t>método</a:t>
            </a:r>
            <a:r>
              <a:rPr lang="en-US" sz="2800" dirty="0"/>
              <a:t>, é </a:t>
            </a:r>
            <a:r>
              <a:rPr lang="en-US" sz="2800" dirty="0" err="1"/>
              <a:t>preferível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ele</a:t>
            </a:r>
            <a:r>
              <a:rPr lang="en-US" sz="2800" dirty="0"/>
              <a:t> </a:t>
            </a:r>
            <a:r>
              <a:rPr lang="en-US" sz="2800" dirty="0" err="1"/>
              <a:t>seja</a:t>
            </a:r>
            <a:r>
              <a:rPr lang="en-US" sz="2800" dirty="0"/>
              <a:t> </a:t>
            </a:r>
            <a:r>
              <a:rPr lang="en-US" sz="2800" dirty="0" err="1"/>
              <a:t>chamado</a:t>
            </a:r>
            <a:r>
              <a:rPr lang="en-US" sz="2800" dirty="0"/>
              <a:t>, </a:t>
            </a:r>
            <a:r>
              <a:rPr lang="en-US" sz="2800" dirty="0" err="1"/>
              <a:t>ao</a:t>
            </a:r>
            <a:r>
              <a:rPr lang="en-US" sz="2800" dirty="0"/>
              <a:t> </a:t>
            </a:r>
            <a:r>
              <a:rPr lang="en-US" sz="2800" dirty="0" err="1"/>
              <a:t>invés</a:t>
            </a:r>
            <a:r>
              <a:rPr lang="en-US" sz="2800" dirty="0"/>
              <a:t> de </a:t>
            </a:r>
            <a:r>
              <a:rPr lang="en-US" sz="2800" dirty="0" err="1"/>
              <a:t>duplicarmos</a:t>
            </a:r>
            <a:r>
              <a:rPr lang="en-US" sz="2800" dirty="0"/>
              <a:t> o </a:t>
            </a:r>
            <a:r>
              <a:rPr lang="en-US" sz="2800" dirty="0" err="1"/>
              <a:t>código</a:t>
            </a:r>
            <a:endParaRPr lang="en-US" sz="2800" dirty="0"/>
          </a:p>
          <a:p>
            <a:pPr lvl="1"/>
            <a:r>
              <a:rPr lang="en-US" sz="2400" dirty="0" err="1"/>
              <a:t>Reduz</a:t>
            </a:r>
            <a:r>
              <a:rPr lang="en-US" sz="2400" dirty="0"/>
              <a:t> a </a:t>
            </a:r>
            <a:r>
              <a:rPr lang="en-US" sz="2400" dirty="0" err="1"/>
              <a:t>manutenção</a:t>
            </a:r>
            <a:r>
              <a:rPr lang="en-US" sz="2400" dirty="0"/>
              <a:t> no </a:t>
            </a:r>
            <a:r>
              <a:rPr lang="en-US" sz="2400" dirty="0" err="1"/>
              <a:t>código</a:t>
            </a:r>
            <a:r>
              <a:rPr lang="en-US" sz="2400" dirty="0"/>
              <a:t>;</a:t>
            </a:r>
          </a:p>
          <a:p>
            <a:pPr lvl="1"/>
            <a:r>
              <a:rPr lang="en-US" sz="2400" dirty="0"/>
              <a:t>Boa </a:t>
            </a:r>
            <a:r>
              <a:rPr lang="en-US" sz="2400" dirty="0" err="1"/>
              <a:t>prática</a:t>
            </a:r>
            <a:r>
              <a:rPr lang="en-US" sz="2400" dirty="0"/>
              <a:t> de </a:t>
            </a:r>
            <a:r>
              <a:rPr lang="en-US" sz="2400" dirty="0" err="1"/>
              <a:t>Engenharia</a:t>
            </a:r>
            <a:r>
              <a:rPr lang="en-US" sz="2400" dirty="0"/>
              <a:t> de</a:t>
            </a:r>
            <a:r>
              <a:rPr lang="en-US" sz="2400" i="1" dirty="0"/>
              <a:t> Software</a:t>
            </a:r>
            <a:r>
              <a:rPr lang="en-US" sz="2400" dirty="0"/>
              <a:t>.</a:t>
            </a:r>
          </a:p>
          <a:p>
            <a:r>
              <a:rPr lang="en-US" sz="2800" dirty="0"/>
              <a:t>No </a:t>
            </a:r>
            <a:r>
              <a:rPr lang="en-US" sz="2800" dirty="0" err="1"/>
              <a:t>exemplo</a:t>
            </a:r>
            <a:r>
              <a:rPr lang="en-US" sz="2800" dirty="0"/>
              <a:t>, </a:t>
            </a:r>
            <a:r>
              <a:rPr lang="en-US" sz="2800" dirty="0" err="1"/>
              <a:t>invocamos</a:t>
            </a:r>
            <a:r>
              <a:rPr lang="en-US" sz="2800" dirty="0"/>
              <a:t> o </a:t>
            </a:r>
            <a:r>
              <a:rPr lang="en-US" sz="2800" dirty="0" err="1"/>
              <a:t>método</a:t>
            </a:r>
            <a:r>
              <a:rPr lang="en-US" sz="2800" dirty="0"/>
              <a:t> </a:t>
            </a:r>
            <a:r>
              <a:rPr lang="en-US" sz="2800" i="1" dirty="0" smtClean="0"/>
              <a:t>earnings</a:t>
            </a:r>
            <a:r>
              <a:rPr lang="en-US" sz="2800" dirty="0" smtClean="0"/>
              <a:t>() </a:t>
            </a:r>
            <a:r>
              <a:rPr lang="en-US" sz="2800" dirty="0"/>
              <a:t>da </a:t>
            </a:r>
            <a:r>
              <a:rPr lang="en-US" sz="2800" dirty="0" err="1"/>
              <a:t>superclasse</a:t>
            </a:r>
            <a:r>
              <a:rPr lang="en-US" sz="2800" dirty="0"/>
              <a:t>, </a:t>
            </a:r>
            <a:r>
              <a:rPr lang="en-US" sz="2800" dirty="0" err="1"/>
              <a:t>já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ele</a:t>
            </a:r>
            <a:r>
              <a:rPr lang="en-US" sz="2800" dirty="0"/>
              <a:t> é </a:t>
            </a:r>
            <a:r>
              <a:rPr lang="en-US" sz="2800" dirty="0" err="1"/>
              <a:t>sobrescrito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subclasse</a:t>
            </a:r>
            <a:endParaRPr lang="en-US" sz="2800" dirty="0"/>
          </a:p>
          <a:p>
            <a:pPr marL="457200" lvl="1" indent="0" algn="ctr">
              <a:buNone/>
            </a:pPr>
            <a:r>
              <a:rPr lang="en-US" sz="2400" b="1" i="1" dirty="0" err="1"/>
              <a:t>super</a:t>
            </a:r>
            <a:r>
              <a:rPr lang="en-US" sz="2400" b="1" i="1" dirty="0" err="1">
                <a:solidFill>
                  <a:srgbClr val="FF0000"/>
                </a:solidFill>
              </a:rPr>
              <a:t>.</a:t>
            </a:r>
            <a:r>
              <a:rPr lang="en-US" sz="2400" b="1" i="1" dirty="0" err="1"/>
              <a:t>earnings</a:t>
            </a:r>
            <a:r>
              <a:rPr lang="en-US" sz="2400" b="1" i="1" dirty="0" smtClean="0"/>
              <a:t>();</a:t>
            </a:r>
            <a:endParaRPr lang="pt-BR" sz="2400" b="1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7702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Avisos</a:t>
            </a:r>
            <a:endParaRPr lang="pt-BR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B420-66F5-4D75-AE77-317938182C39}" type="slidenum">
              <a:rPr lang="pt-BR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848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Construtores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Subclasses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204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Construtores</a:t>
            </a:r>
            <a:r>
              <a:rPr lang="en-US" dirty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Subclasses</a:t>
            </a:r>
            <a:endParaRPr lang="pt-BR" dirty="0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Como </a:t>
            </a:r>
            <a:r>
              <a:rPr lang="en-US" dirty="0" err="1" smtClean="0"/>
              <a:t>vimos</a:t>
            </a:r>
            <a:r>
              <a:rPr lang="en-US" dirty="0" smtClean="0"/>
              <a:t> no </a:t>
            </a:r>
            <a:r>
              <a:rPr lang="en-US" dirty="0" err="1" smtClean="0"/>
              <a:t>exemplo</a:t>
            </a:r>
            <a:r>
              <a:rPr lang="en-US" dirty="0" smtClean="0"/>
              <a:t>, </a:t>
            </a:r>
            <a:r>
              <a:rPr lang="en-US" dirty="0" err="1" smtClean="0"/>
              <a:t>instanciar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derivada</a:t>
            </a:r>
            <a:r>
              <a:rPr lang="en-US" dirty="0" smtClean="0"/>
              <a:t> </a:t>
            </a:r>
            <a:r>
              <a:rPr lang="en-US" dirty="0" err="1" smtClean="0"/>
              <a:t>inicia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cadeia</a:t>
            </a:r>
            <a:r>
              <a:rPr lang="en-US" dirty="0" smtClean="0"/>
              <a:t> de </a:t>
            </a:r>
            <a:r>
              <a:rPr lang="en-US" dirty="0" err="1" smtClean="0"/>
              <a:t>chamadas</a:t>
            </a:r>
            <a:r>
              <a:rPr lang="en-US" dirty="0" smtClean="0"/>
              <a:t> a </a:t>
            </a:r>
            <a:r>
              <a:rPr lang="en-US" dirty="0" err="1" smtClean="0"/>
              <a:t>construtores</a:t>
            </a:r>
            <a:endParaRPr lang="en-US" dirty="0" smtClean="0"/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construtor</a:t>
            </a:r>
            <a:r>
              <a:rPr lang="en-US" dirty="0" smtClean="0"/>
              <a:t> da </a:t>
            </a:r>
            <a:r>
              <a:rPr lang="en-US" dirty="0" err="1" smtClean="0"/>
              <a:t>subclasse</a:t>
            </a:r>
            <a:r>
              <a:rPr lang="en-US" dirty="0" smtClean="0"/>
              <a:t> </a:t>
            </a:r>
            <a:r>
              <a:rPr lang="en-US" dirty="0" err="1" smtClean="0"/>
              <a:t>chama</a:t>
            </a:r>
            <a:r>
              <a:rPr lang="en-US" dirty="0" smtClean="0"/>
              <a:t> o </a:t>
            </a:r>
            <a:r>
              <a:rPr lang="en-US" dirty="0" err="1" smtClean="0"/>
              <a:t>construtor</a:t>
            </a:r>
            <a:r>
              <a:rPr lang="en-US" dirty="0" smtClean="0"/>
              <a:t> da </a:t>
            </a:r>
            <a:r>
              <a:rPr lang="en-US" dirty="0" err="1" smtClean="0"/>
              <a:t>superclasse</a:t>
            </a:r>
            <a:r>
              <a:rPr lang="en-US" dirty="0" smtClean="0"/>
              <a:t> antes de </a:t>
            </a:r>
            <a:r>
              <a:rPr lang="en-US" dirty="0" err="1" smtClean="0"/>
              <a:t>executar</a:t>
            </a:r>
            <a:r>
              <a:rPr lang="en-US" dirty="0" smtClean="0"/>
              <a:t>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próprias</a:t>
            </a:r>
            <a:r>
              <a:rPr lang="en-US" dirty="0" smtClean="0"/>
              <a:t> </a:t>
            </a:r>
            <a:r>
              <a:rPr lang="en-US" dirty="0" err="1" smtClean="0"/>
              <a:t>ações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construtor</a:t>
            </a:r>
            <a:r>
              <a:rPr lang="en-US" dirty="0" smtClean="0"/>
              <a:t> da </a:t>
            </a:r>
            <a:r>
              <a:rPr lang="en-US" dirty="0" err="1" smtClean="0"/>
              <a:t>superclasse</a:t>
            </a:r>
            <a:r>
              <a:rPr lang="en-US" dirty="0" smtClean="0"/>
              <a:t> é </a:t>
            </a:r>
            <a:r>
              <a:rPr lang="en-US" dirty="0" err="1" smtClean="0"/>
              <a:t>chamada</a:t>
            </a:r>
            <a:r>
              <a:rPr lang="en-US" dirty="0" smtClean="0"/>
              <a:t> </a:t>
            </a:r>
            <a:r>
              <a:rPr lang="en-US" dirty="0" err="1" smtClean="0"/>
              <a:t>direta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indiretamente</a:t>
            </a:r>
            <a:r>
              <a:rPr lang="en-US" dirty="0" smtClean="0"/>
              <a:t> (</a:t>
            </a:r>
            <a:r>
              <a:rPr lang="en-US" dirty="0" err="1" smtClean="0"/>
              <a:t>construtor</a:t>
            </a:r>
            <a:r>
              <a:rPr lang="en-US" dirty="0" smtClean="0"/>
              <a:t> </a:t>
            </a:r>
            <a:r>
              <a:rPr lang="en-US" i="1" dirty="0" smtClean="0"/>
              <a:t>default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Considerando</a:t>
            </a:r>
            <a:r>
              <a:rPr lang="en-US" dirty="0" smtClean="0"/>
              <a:t> um </a:t>
            </a:r>
            <a:r>
              <a:rPr lang="en-US" dirty="0" err="1" smtClean="0"/>
              <a:t>hierarquia</a:t>
            </a:r>
            <a:r>
              <a:rPr lang="en-US" dirty="0" smtClean="0"/>
              <a:t> de classes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extensa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construtor</a:t>
            </a:r>
            <a:r>
              <a:rPr lang="en-US" dirty="0" smtClean="0"/>
              <a:t> </a:t>
            </a:r>
            <a:r>
              <a:rPr lang="en-US" b="1" dirty="0" err="1" smtClean="0"/>
              <a:t>chamado</a:t>
            </a:r>
            <a:r>
              <a:rPr lang="en-US" dirty="0" smtClean="0"/>
              <a:t> é o da 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subclasse</a:t>
            </a:r>
            <a:endParaRPr lang="en-US" dirty="0"/>
          </a:p>
          <a:p>
            <a:pPr lvl="2"/>
            <a:r>
              <a:rPr lang="en-US" dirty="0" smtClean="0"/>
              <a:t>E é o </a:t>
            </a:r>
            <a:r>
              <a:rPr lang="en-US" dirty="0" err="1" smtClean="0"/>
              <a:t>último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b="1" dirty="0" err="1" smtClean="0"/>
              <a:t>executado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último</a:t>
            </a:r>
            <a:r>
              <a:rPr lang="en-US" dirty="0" smtClean="0"/>
              <a:t> </a:t>
            </a:r>
            <a:r>
              <a:rPr lang="en-US" dirty="0" err="1" smtClean="0"/>
              <a:t>construtor</a:t>
            </a:r>
            <a:r>
              <a:rPr lang="en-US" dirty="0" smtClean="0"/>
              <a:t> </a:t>
            </a:r>
            <a:r>
              <a:rPr lang="en-US" b="1" dirty="0" err="1" smtClean="0"/>
              <a:t>chamado</a:t>
            </a:r>
            <a:r>
              <a:rPr lang="en-US" dirty="0" smtClean="0"/>
              <a:t> é o da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i="1" dirty="0" smtClean="0"/>
              <a:t>Object</a:t>
            </a:r>
          </a:p>
          <a:p>
            <a:pPr lvl="2"/>
            <a:r>
              <a:rPr lang="en-US" dirty="0" smtClean="0"/>
              <a:t>E é o </a:t>
            </a:r>
            <a:r>
              <a:rPr lang="en-US" dirty="0" err="1" smtClean="0"/>
              <a:t>primeiro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b="1" dirty="0" err="1" smtClean="0"/>
              <a:t>executado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7763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Construtores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Subclasses</a:t>
            </a:r>
            <a:endParaRPr lang="pt-BR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42</a:t>
            </a:fld>
            <a:endParaRPr lang="pt-BR"/>
          </a:p>
        </p:txBody>
      </p:sp>
      <p:sp>
        <p:nvSpPr>
          <p:cNvPr id="5" name="Rectângulo arredondado 4"/>
          <p:cNvSpPr/>
          <p:nvPr/>
        </p:nvSpPr>
        <p:spPr>
          <a:xfrm>
            <a:off x="372729" y="2162463"/>
            <a:ext cx="1274440" cy="914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err="1" smtClean="0"/>
              <a:t>Superclasse</a:t>
            </a:r>
            <a:endParaRPr lang="pt-BR" sz="1500" b="1" dirty="0"/>
          </a:p>
        </p:txBody>
      </p:sp>
      <p:sp>
        <p:nvSpPr>
          <p:cNvPr id="6" name="Rectângulo arredondado 5"/>
          <p:cNvSpPr/>
          <p:nvPr/>
        </p:nvSpPr>
        <p:spPr>
          <a:xfrm>
            <a:off x="2028913" y="3076863"/>
            <a:ext cx="1296144" cy="914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Subclasse1</a:t>
            </a:r>
            <a:endParaRPr lang="pt-BR" b="1" dirty="0"/>
          </a:p>
        </p:txBody>
      </p:sp>
      <p:sp>
        <p:nvSpPr>
          <p:cNvPr id="7" name="Rectângulo arredondado 6"/>
          <p:cNvSpPr/>
          <p:nvPr/>
        </p:nvSpPr>
        <p:spPr>
          <a:xfrm>
            <a:off x="3829113" y="3991263"/>
            <a:ext cx="1296144" cy="914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Subclasse2</a:t>
            </a:r>
            <a:endParaRPr lang="pt-BR" b="1" dirty="0"/>
          </a:p>
        </p:txBody>
      </p:sp>
      <p:sp>
        <p:nvSpPr>
          <p:cNvPr id="8" name="Rectângulo arredondado 7"/>
          <p:cNvSpPr/>
          <p:nvPr/>
        </p:nvSpPr>
        <p:spPr>
          <a:xfrm>
            <a:off x="5698038" y="4905663"/>
            <a:ext cx="1296144" cy="914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Subclasse3</a:t>
            </a:r>
            <a:endParaRPr lang="pt-BR" b="1" dirty="0"/>
          </a:p>
        </p:txBody>
      </p:sp>
      <p:sp>
        <p:nvSpPr>
          <p:cNvPr id="9" name="Seta circular 8"/>
          <p:cNvSpPr/>
          <p:nvPr/>
        </p:nvSpPr>
        <p:spPr>
          <a:xfrm rot="13044889">
            <a:off x="4456145" y="4580613"/>
            <a:ext cx="1296144" cy="1445485"/>
          </a:xfrm>
          <a:prstGeom prst="circular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Seta circular 9"/>
          <p:cNvSpPr/>
          <p:nvPr/>
        </p:nvSpPr>
        <p:spPr>
          <a:xfrm rot="13044889">
            <a:off x="2697244" y="3586330"/>
            <a:ext cx="1296144" cy="1445485"/>
          </a:xfrm>
          <a:prstGeom prst="circular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1" name="Seta circular 10"/>
          <p:cNvSpPr/>
          <p:nvPr/>
        </p:nvSpPr>
        <p:spPr>
          <a:xfrm rot="13044889">
            <a:off x="859768" y="2693041"/>
            <a:ext cx="1296144" cy="1445485"/>
          </a:xfrm>
          <a:prstGeom prst="circular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2" name="Seta circular 11"/>
          <p:cNvSpPr/>
          <p:nvPr/>
        </p:nvSpPr>
        <p:spPr>
          <a:xfrm rot="2424508">
            <a:off x="1550925" y="2080856"/>
            <a:ext cx="1296144" cy="1234053"/>
          </a:xfrm>
          <a:prstGeom prst="circular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3" name="Seta circular 12"/>
          <p:cNvSpPr/>
          <p:nvPr/>
        </p:nvSpPr>
        <p:spPr>
          <a:xfrm rot="2424508">
            <a:off x="3181041" y="2984401"/>
            <a:ext cx="1296144" cy="1234053"/>
          </a:xfrm>
          <a:prstGeom prst="circular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4" name="Seta circular 13"/>
          <p:cNvSpPr/>
          <p:nvPr/>
        </p:nvSpPr>
        <p:spPr>
          <a:xfrm rot="2424508">
            <a:off x="4967935" y="3905984"/>
            <a:ext cx="1296144" cy="1234053"/>
          </a:xfrm>
          <a:prstGeom prst="circular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547836" y="5965820"/>
            <a:ext cx="2377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Chama o </a:t>
            </a:r>
            <a:r>
              <a:rPr lang="en-US" dirty="0" err="1"/>
              <a:t>construtor</a:t>
            </a:r>
            <a:endParaRPr lang="en-US" dirty="0"/>
          </a:p>
          <a:p>
            <a:r>
              <a:rPr lang="en-US" dirty="0"/>
              <a:t>da </a:t>
            </a:r>
            <a:r>
              <a:rPr lang="en-US" dirty="0" err="1"/>
              <a:t>superclasse</a:t>
            </a:r>
            <a:r>
              <a:rPr lang="en-US" dirty="0"/>
              <a:t> </a:t>
            </a:r>
            <a:r>
              <a:rPr lang="en-US" dirty="0" err="1"/>
              <a:t>direta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953663" y="5039697"/>
            <a:ext cx="2377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Chama o </a:t>
            </a:r>
            <a:r>
              <a:rPr lang="en-US" dirty="0" err="1"/>
              <a:t>construtor</a:t>
            </a:r>
            <a:endParaRPr lang="en-US" dirty="0"/>
          </a:p>
          <a:p>
            <a:r>
              <a:rPr lang="en-US" dirty="0"/>
              <a:t>da </a:t>
            </a:r>
            <a:r>
              <a:rPr lang="en-US" dirty="0" err="1"/>
              <a:t>superclasse</a:t>
            </a:r>
            <a:r>
              <a:rPr lang="en-US" dirty="0"/>
              <a:t> </a:t>
            </a:r>
            <a:r>
              <a:rPr lang="en-US" dirty="0" err="1"/>
              <a:t>direta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96156" y="4125297"/>
            <a:ext cx="2377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Chama o </a:t>
            </a:r>
            <a:r>
              <a:rPr lang="en-US" dirty="0" err="1" smtClean="0"/>
              <a:t>construtor</a:t>
            </a:r>
            <a:endParaRPr lang="en-US" dirty="0" smtClean="0"/>
          </a:p>
          <a:p>
            <a:r>
              <a:rPr lang="en-US" dirty="0" smtClean="0"/>
              <a:t>da </a:t>
            </a:r>
            <a:r>
              <a:rPr lang="en-US" dirty="0" err="1" smtClean="0"/>
              <a:t>superclasse</a:t>
            </a:r>
            <a:r>
              <a:rPr lang="en-US" dirty="0" smtClean="0"/>
              <a:t> </a:t>
            </a:r>
            <a:r>
              <a:rPr lang="en-US" dirty="0" err="1" smtClean="0"/>
              <a:t>direta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1194480" y="1484784"/>
            <a:ext cx="1685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Primeiro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executado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2929526" y="2388329"/>
            <a:ext cx="17491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Segundo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executado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4707480" y="3299783"/>
            <a:ext cx="1646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Terceiro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executado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499579" y="4235887"/>
            <a:ext cx="1479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Último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executado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6084168" y="6239053"/>
            <a:ext cx="221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Chama o </a:t>
            </a:r>
            <a:r>
              <a:rPr lang="en-US" dirty="0" err="1" smtClean="0"/>
              <a:t>construtor</a:t>
            </a:r>
            <a:endParaRPr lang="en-US" dirty="0" smtClean="0"/>
          </a:p>
          <a:p>
            <a:r>
              <a:rPr lang="en-US" dirty="0" smtClean="0"/>
              <a:t>da </a:t>
            </a:r>
            <a:r>
              <a:rPr lang="en-US" dirty="0" err="1" smtClean="0"/>
              <a:t>classe</a:t>
            </a:r>
            <a:endParaRPr lang="pt-BR" dirty="0"/>
          </a:p>
        </p:txBody>
      </p:sp>
      <p:sp>
        <p:nvSpPr>
          <p:cNvPr id="24" name="Oval 23"/>
          <p:cNvSpPr/>
          <p:nvPr/>
        </p:nvSpPr>
        <p:spPr>
          <a:xfrm>
            <a:off x="7666953" y="4941168"/>
            <a:ext cx="1369543" cy="1351095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b="1" dirty="0" err="1" smtClean="0"/>
              <a:t>Instância</a:t>
            </a:r>
            <a:endParaRPr lang="pt-BR" sz="1500" b="1" dirty="0"/>
          </a:p>
        </p:txBody>
      </p:sp>
      <p:sp>
        <p:nvSpPr>
          <p:cNvPr id="28" name="Seta para a esquerda 27"/>
          <p:cNvSpPr/>
          <p:nvPr/>
        </p:nvSpPr>
        <p:spPr>
          <a:xfrm>
            <a:off x="7164288" y="5360010"/>
            <a:ext cx="360040" cy="373246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0513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Compilação</a:t>
            </a:r>
            <a:endParaRPr lang="pt-BR" dirty="0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761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Compilação</a:t>
            </a:r>
            <a:endParaRPr lang="pt-BR" dirty="0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Compilamos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separadamente</a:t>
            </a:r>
            <a:endParaRPr lang="en-US" dirty="0" smtClean="0"/>
          </a:p>
          <a:p>
            <a:pPr lvl="1"/>
            <a:r>
              <a:rPr lang="en-US" dirty="0" smtClean="0"/>
              <a:t>Uma </a:t>
            </a:r>
            <a:r>
              <a:rPr lang="en-US" dirty="0" err="1" smtClean="0"/>
              <a:t>maneira</a:t>
            </a:r>
            <a:r>
              <a:rPr lang="en-US" dirty="0" smtClean="0"/>
              <a:t> é </a:t>
            </a:r>
            <a:r>
              <a:rPr lang="en-US" dirty="0" err="1" smtClean="0"/>
              <a:t>compilar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as classes de um </a:t>
            </a:r>
            <a:r>
              <a:rPr lang="en-US" dirty="0" err="1" smtClean="0"/>
              <a:t>diretório</a:t>
            </a:r>
            <a:endParaRPr lang="en-US" dirty="0" smtClean="0"/>
          </a:p>
          <a:p>
            <a:pPr marL="768096" lvl="2" indent="0" algn="ctr">
              <a:buNone/>
            </a:pPr>
            <a:r>
              <a:rPr lang="en-US" sz="3000" b="1" i="1" dirty="0" err="1" smtClean="0"/>
              <a:t>javac</a:t>
            </a:r>
            <a:r>
              <a:rPr lang="en-US" sz="3000" b="1" i="1" dirty="0" smtClean="0"/>
              <a:t> *.java</a:t>
            </a:r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4764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Redefinição</a:t>
            </a:r>
            <a:r>
              <a:rPr lang="en-US" dirty="0" smtClean="0"/>
              <a:t> de </a:t>
            </a:r>
            <a:r>
              <a:rPr lang="en-US" dirty="0" err="1" smtClean="0"/>
              <a:t>Métodos</a:t>
            </a:r>
            <a:endParaRPr lang="pt-BR" dirty="0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0291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Redefinição</a:t>
            </a:r>
            <a:r>
              <a:rPr lang="en-US" dirty="0" smtClean="0"/>
              <a:t> de </a:t>
            </a:r>
            <a:r>
              <a:rPr lang="en-US" dirty="0" err="1" smtClean="0"/>
              <a:t>Métodos</a:t>
            </a:r>
            <a:endParaRPr lang="pt-BR" dirty="0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Subclasses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redefinir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das </a:t>
            </a:r>
            <a:r>
              <a:rPr lang="en-US" dirty="0" err="1" smtClean="0"/>
              <a:t>superclasses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assinatura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</a:t>
            </a:r>
            <a:r>
              <a:rPr lang="en-US" dirty="0" err="1" smtClean="0"/>
              <a:t>mudar</a:t>
            </a:r>
            <a:r>
              <a:rPr lang="en-US" dirty="0" smtClean="0"/>
              <a:t>, </a:t>
            </a:r>
            <a:r>
              <a:rPr lang="en-US" dirty="0" err="1" smtClean="0"/>
              <a:t>embora</a:t>
            </a:r>
            <a:r>
              <a:rPr lang="en-US" dirty="0" smtClean="0"/>
              <a:t> o </a:t>
            </a:r>
            <a:r>
              <a:rPr lang="en-US" dirty="0" err="1" smtClean="0"/>
              <a:t>nome</a:t>
            </a:r>
            <a:r>
              <a:rPr lang="en-US" dirty="0" smtClean="0"/>
              <a:t> do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permaneça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precedência</a:t>
            </a:r>
            <a:r>
              <a:rPr lang="en-US" dirty="0" smtClean="0"/>
              <a:t> é do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redefinido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derivada</a:t>
            </a:r>
            <a:endParaRPr lang="en-US" dirty="0"/>
          </a:p>
          <a:p>
            <a:pPr lvl="2"/>
            <a:r>
              <a:rPr lang="en-US" dirty="0" smtClean="0"/>
              <a:t>Na </a:t>
            </a:r>
            <a:r>
              <a:rPr lang="en-US" dirty="0" err="1" smtClean="0"/>
              <a:t>verdade</a:t>
            </a:r>
            <a:r>
              <a:rPr lang="en-US" dirty="0" smtClean="0"/>
              <a:t>,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substitui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 </a:t>
            </a:r>
            <a:r>
              <a:rPr lang="en-US" dirty="0" err="1" smtClean="0"/>
              <a:t>método</a:t>
            </a:r>
            <a:r>
              <a:rPr lang="en-US" dirty="0" smtClean="0"/>
              <a:t> da </a:t>
            </a:r>
            <a:r>
              <a:rPr lang="en-US" dirty="0" err="1" smtClean="0"/>
              <a:t>classe</a:t>
            </a:r>
            <a:r>
              <a:rPr lang="en-US" dirty="0" smtClean="0"/>
              <a:t> base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derivada</a:t>
            </a:r>
            <a:r>
              <a:rPr lang="en-US" dirty="0" smtClean="0"/>
              <a:t>.</a:t>
            </a:r>
          </a:p>
          <a:p>
            <a:pPr lvl="1"/>
            <a:r>
              <a:rPr lang="en-US" smtClean="0"/>
              <a:t>Por</a:t>
            </a:r>
            <a:r>
              <a:rPr lang="en-US" dirty="0" smtClean="0"/>
              <a:t> </a:t>
            </a:r>
            <a:r>
              <a:rPr lang="en-US" dirty="0" err="1"/>
              <a:t>exemplo</a:t>
            </a:r>
            <a:r>
              <a:rPr lang="en-US" dirty="0"/>
              <a:t>,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sobrescrever</a:t>
            </a:r>
            <a:r>
              <a:rPr lang="en-US" dirty="0" smtClean="0"/>
              <a:t> </a:t>
            </a:r>
            <a:r>
              <a:rPr lang="en-US" dirty="0"/>
              <a:t>um </a:t>
            </a:r>
            <a:r>
              <a:rPr lang="en-US" dirty="0" err="1"/>
              <a:t>método</a:t>
            </a:r>
            <a:r>
              <a:rPr lang="en-US" dirty="0"/>
              <a:t> </a:t>
            </a:r>
            <a:r>
              <a:rPr lang="en-US" i="1" dirty="0"/>
              <a:t>public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i="1" dirty="0"/>
              <a:t>private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3544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Redefinição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Métodos</a:t>
            </a:r>
            <a:endParaRPr lang="pt-BR" dirty="0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É </a:t>
            </a:r>
            <a:r>
              <a:rPr lang="en-US" dirty="0" err="1" smtClean="0"/>
              <a:t>comum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redefinidos</a:t>
            </a:r>
            <a:r>
              <a:rPr lang="en-US" dirty="0" smtClean="0"/>
              <a:t> </a:t>
            </a:r>
            <a:r>
              <a:rPr lang="en-US" dirty="0" err="1" smtClean="0"/>
              <a:t>chamem</a:t>
            </a:r>
            <a:r>
              <a:rPr lang="en-US" dirty="0" smtClean="0"/>
              <a:t> o </a:t>
            </a:r>
            <a:r>
              <a:rPr lang="en-US" dirty="0" err="1" smtClean="0"/>
              <a:t>método</a:t>
            </a:r>
            <a:r>
              <a:rPr lang="en-US" dirty="0" smtClean="0"/>
              <a:t> original </a:t>
            </a:r>
            <a:r>
              <a:rPr lang="en-US" dirty="0" err="1" smtClean="0"/>
              <a:t>dentro</a:t>
            </a:r>
            <a:r>
              <a:rPr lang="en-US" dirty="0" smtClean="0"/>
              <a:t> de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redefinição</a:t>
            </a:r>
            <a:r>
              <a:rPr lang="en-US" dirty="0" smtClean="0"/>
              <a:t> e </a:t>
            </a:r>
            <a:r>
              <a:rPr lang="en-US" dirty="0" err="1" smtClean="0"/>
              <a:t>acrescentem</a:t>
            </a:r>
            <a:r>
              <a:rPr lang="en-US" dirty="0" smtClean="0"/>
              <a:t> </a:t>
            </a:r>
            <a:r>
              <a:rPr lang="en-US" dirty="0" err="1" smtClean="0"/>
              <a:t>funcionalidades</a:t>
            </a:r>
            <a:endParaRPr lang="en-US" dirty="0" smtClean="0"/>
          </a:p>
          <a:p>
            <a:pPr lvl="1"/>
            <a:r>
              <a:rPr lang="en-US" dirty="0" smtClean="0"/>
              <a:t>Como no </a:t>
            </a:r>
            <a:r>
              <a:rPr lang="en-US" dirty="0" err="1" smtClean="0"/>
              <a:t>exemplo</a:t>
            </a:r>
            <a:r>
              <a:rPr lang="en-US" dirty="0" smtClean="0"/>
              <a:t> anterior,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frases</a:t>
            </a:r>
            <a:r>
              <a:rPr lang="en-US" dirty="0" smtClean="0"/>
              <a:t> </a:t>
            </a:r>
            <a:r>
              <a:rPr lang="en-US" dirty="0" err="1" smtClean="0"/>
              <a:t>adicionais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impressas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redefinição</a:t>
            </a:r>
            <a:r>
              <a:rPr lang="en-US" dirty="0" smtClean="0"/>
              <a:t> do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i="1" dirty="0" err="1" smtClean="0"/>
              <a:t>toString</a:t>
            </a:r>
            <a:r>
              <a:rPr lang="en-US" i="1" dirty="0" smtClean="0"/>
              <a:t>(</a:t>
            </a:r>
            <a:r>
              <a:rPr lang="en-US" i="1" dirty="0" smtClean="0"/>
              <a:t>)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6580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Métodos</a:t>
            </a:r>
            <a:r>
              <a:rPr lang="en-US" dirty="0" smtClean="0"/>
              <a:t> e Classes </a:t>
            </a:r>
            <a:r>
              <a:rPr lang="en-US" i="1" dirty="0" smtClean="0"/>
              <a:t>final</a:t>
            </a:r>
            <a:endParaRPr lang="pt-BR" i="1" dirty="0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894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 e Classes </a:t>
            </a:r>
            <a:r>
              <a:rPr lang="pt-BR" i="1" dirty="0" smtClean="0"/>
              <a:t>final</a:t>
            </a:r>
            <a:endParaRPr lang="pt-BR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variável ou atributo declarado com o modificador </a:t>
            </a:r>
            <a:r>
              <a:rPr lang="pt-BR" i="1" dirty="0" smtClean="0"/>
              <a:t>final</a:t>
            </a:r>
            <a:r>
              <a:rPr lang="pt-BR" dirty="0" smtClean="0"/>
              <a:t> é constante</a:t>
            </a:r>
          </a:p>
          <a:p>
            <a:pPr lvl="1"/>
            <a:r>
              <a:rPr lang="pt-BR" dirty="0" smtClean="0"/>
              <a:t>Ou seja, depois de inicializada não pode ser </a:t>
            </a:r>
            <a:r>
              <a:rPr lang="pt-BR" b="1" dirty="0" smtClean="0"/>
              <a:t>modificada</a:t>
            </a:r>
            <a:r>
              <a:rPr lang="pt-BR" dirty="0" smtClean="0"/>
              <a:t>.</a:t>
            </a:r>
          </a:p>
          <a:p>
            <a:r>
              <a:rPr lang="pt-BR" dirty="0" smtClean="0"/>
              <a:t>Um método declarado com o modificador </a:t>
            </a:r>
            <a:r>
              <a:rPr lang="pt-BR" i="1" dirty="0" smtClean="0"/>
              <a:t>final</a:t>
            </a:r>
            <a:r>
              <a:rPr lang="pt-BR" dirty="0" smtClean="0"/>
              <a:t> não pode ser </a:t>
            </a:r>
            <a:r>
              <a:rPr lang="pt-BR" b="1" dirty="0" smtClean="0"/>
              <a:t>sobrescrito</a:t>
            </a:r>
            <a:r>
              <a:rPr lang="pt-BR" dirty="0" smtClean="0"/>
              <a:t>;</a:t>
            </a:r>
          </a:p>
          <a:p>
            <a:r>
              <a:rPr lang="pt-BR" dirty="0" smtClean="0"/>
              <a:t>Uma classe declarada com o modificador </a:t>
            </a:r>
            <a:r>
              <a:rPr lang="pt-BR" i="1" dirty="0" smtClean="0"/>
              <a:t>final</a:t>
            </a:r>
            <a:r>
              <a:rPr lang="pt-BR" dirty="0" smtClean="0"/>
              <a:t> não pode ser </a:t>
            </a:r>
            <a:r>
              <a:rPr lang="pt-BR" b="1" dirty="0" smtClean="0"/>
              <a:t>estendida</a:t>
            </a:r>
            <a:endParaRPr lang="pt-BR" dirty="0"/>
          </a:p>
          <a:p>
            <a:pPr lvl="1"/>
            <a:r>
              <a:rPr lang="pt-BR" dirty="0" smtClean="0"/>
              <a:t>Embora possa ser utilizada em composições.</a:t>
            </a:r>
            <a:endParaRPr lang="pt-B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8198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Na aula Passada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Métodos </a:t>
            </a:r>
            <a:r>
              <a:rPr lang="pt-BR" i="1" dirty="0" err="1"/>
              <a:t>static</a:t>
            </a:r>
            <a:endParaRPr lang="pt-BR" i="1" dirty="0"/>
          </a:p>
          <a:p>
            <a:r>
              <a:rPr lang="pt-BR" dirty="0"/>
              <a:t>Classe </a:t>
            </a:r>
            <a:r>
              <a:rPr lang="pt-BR" i="1" dirty="0" err="1"/>
              <a:t>Math</a:t>
            </a:r>
            <a:endParaRPr lang="pt-BR" i="1" dirty="0"/>
          </a:p>
          <a:p>
            <a:r>
              <a:rPr lang="pt-BR" dirty="0"/>
              <a:t>Promoção de Argumentos</a:t>
            </a:r>
          </a:p>
          <a:p>
            <a:r>
              <a:rPr lang="pt-BR" dirty="0"/>
              <a:t>Sobrecarga de Métodos</a:t>
            </a:r>
          </a:p>
          <a:p>
            <a:r>
              <a:rPr lang="pt-BR" dirty="0"/>
              <a:t>Composição</a:t>
            </a:r>
          </a:p>
          <a:p>
            <a:r>
              <a:rPr lang="pt-BR" dirty="0"/>
              <a:t>Enumerações</a:t>
            </a:r>
          </a:p>
          <a:p>
            <a:pPr lvl="1"/>
            <a:r>
              <a:rPr lang="pt-BR" dirty="0"/>
              <a:t>Enumerações e Classes</a:t>
            </a:r>
          </a:p>
          <a:p>
            <a:r>
              <a:rPr lang="pt-BR" i="1" dirty="0" err="1"/>
              <a:t>static</a:t>
            </a:r>
            <a:r>
              <a:rPr lang="pt-BR" i="1" dirty="0"/>
              <a:t> </a:t>
            </a:r>
            <a:r>
              <a:rPr lang="pt-BR" i="1" dirty="0" err="1"/>
              <a:t>import</a:t>
            </a:r>
            <a:endParaRPr lang="pt-BR" i="1" dirty="0"/>
          </a:p>
          <a:p>
            <a:r>
              <a:rPr lang="pt-BR" dirty="0"/>
              <a:t>Criando Pacotes</a:t>
            </a:r>
          </a:p>
          <a:p>
            <a:r>
              <a:rPr lang="pt-BR" dirty="0"/>
              <a:t>Acesso de </a:t>
            </a:r>
            <a:r>
              <a:rPr lang="pt-BR" dirty="0" smtClean="0"/>
              <a:t>Pacote</a:t>
            </a:r>
          </a:p>
        </p:txBody>
      </p:sp>
      <p:sp>
        <p:nvSpPr>
          <p:cNvPr id="4098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0E5D85-099B-4D71-A46B-281D3E89EB9E}" type="slidenum">
              <a:rPr lang="pt-BR"/>
              <a:pPr eaLnBrk="1" hangingPunct="1"/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Engenharia</a:t>
            </a:r>
            <a:r>
              <a:rPr lang="en-US" i="1" dirty="0" smtClean="0"/>
              <a:t> </a:t>
            </a:r>
            <a:r>
              <a:rPr lang="en-US" dirty="0" smtClean="0"/>
              <a:t>de</a:t>
            </a:r>
            <a:r>
              <a:rPr lang="en-US" i="1" dirty="0" smtClean="0"/>
              <a:t> Software</a:t>
            </a:r>
            <a:r>
              <a:rPr lang="en-US" dirty="0" smtClean="0"/>
              <a:t> com </a:t>
            </a:r>
            <a:r>
              <a:rPr lang="en-US" dirty="0" err="1" smtClean="0"/>
              <a:t>Herança</a:t>
            </a:r>
            <a:endParaRPr lang="pt-BR" dirty="0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15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 smtClean="0"/>
              <a:t>Engenharia</a:t>
            </a:r>
            <a:r>
              <a:rPr lang="en-US" sz="4000" dirty="0" smtClean="0"/>
              <a:t> de </a:t>
            </a:r>
            <a:r>
              <a:rPr lang="en-US" sz="4000" i="1" dirty="0" smtClean="0"/>
              <a:t>Software</a:t>
            </a:r>
            <a:r>
              <a:rPr lang="en-US" sz="4000" dirty="0" smtClean="0"/>
              <a:t> com </a:t>
            </a:r>
            <a:r>
              <a:rPr lang="en-US" sz="4000" dirty="0" err="1" smtClean="0"/>
              <a:t>Herança</a:t>
            </a:r>
            <a:endParaRPr lang="pt-BR" sz="40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hierarquia</a:t>
            </a:r>
            <a:r>
              <a:rPr lang="en-US" dirty="0" smtClean="0"/>
              <a:t> de </a:t>
            </a:r>
            <a:r>
              <a:rPr lang="en-US" dirty="0" err="1" smtClean="0"/>
              <a:t>herança</a:t>
            </a:r>
            <a:r>
              <a:rPr lang="en-US" dirty="0" smtClean="0"/>
              <a:t>,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subclasse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necessita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acesso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fonte</a:t>
            </a:r>
            <a:r>
              <a:rPr lang="en-US" dirty="0" smtClean="0"/>
              <a:t> da </a:t>
            </a:r>
            <a:r>
              <a:rPr lang="en-US" dirty="0" err="1" smtClean="0"/>
              <a:t>superclasse</a:t>
            </a:r>
            <a:endParaRPr lang="en-US" dirty="0"/>
          </a:p>
          <a:p>
            <a:pPr lvl="1"/>
            <a:r>
              <a:rPr lang="en-US" dirty="0" smtClean="0"/>
              <a:t>Java </a:t>
            </a:r>
            <a:r>
              <a:rPr lang="en-US" dirty="0" err="1" smtClean="0"/>
              <a:t>exige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</a:t>
            </a:r>
            <a:r>
              <a:rPr lang="en-US" dirty="0" err="1" smtClean="0"/>
              <a:t>acesso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arquivo</a:t>
            </a:r>
            <a:r>
              <a:rPr lang="en-US" dirty="0" smtClean="0"/>
              <a:t> </a:t>
            </a:r>
            <a:r>
              <a:rPr lang="en-US" b="1" i="1" dirty="0" smtClean="0"/>
              <a:t>.class</a:t>
            </a:r>
            <a:r>
              <a:rPr lang="en-US" dirty="0" smtClean="0"/>
              <a:t> da </a:t>
            </a:r>
            <a:r>
              <a:rPr lang="en-US" dirty="0" err="1" smtClean="0"/>
              <a:t>superclasse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possamos</a:t>
            </a:r>
            <a:r>
              <a:rPr lang="en-US" dirty="0" smtClean="0"/>
              <a:t> </a:t>
            </a:r>
            <a:r>
              <a:rPr lang="en-US" dirty="0" err="1" smtClean="0"/>
              <a:t>compilar</a:t>
            </a:r>
            <a:r>
              <a:rPr lang="en-US" dirty="0" smtClean="0"/>
              <a:t> e </a:t>
            </a:r>
            <a:r>
              <a:rPr lang="en-US" dirty="0" err="1" smtClean="0"/>
              <a:t>executar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subclasse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característica</a:t>
            </a:r>
            <a:r>
              <a:rPr lang="en-US" dirty="0" smtClean="0"/>
              <a:t> é </a:t>
            </a:r>
            <a:r>
              <a:rPr lang="en-US" dirty="0" err="1" smtClean="0"/>
              <a:t>útil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i="1" dirty="0" smtClean="0"/>
              <a:t>software</a:t>
            </a:r>
            <a:r>
              <a:rPr lang="en-US" dirty="0" smtClean="0"/>
              <a:t> </a:t>
            </a:r>
            <a:r>
              <a:rPr lang="en-US" dirty="0" err="1" smtClean="0"/>
              <a:t>proprietário</a:t>
            </a:r>
            <a:endParaRPr lang="en-US" dirty="0" smtClean="0"/>
          </a:p>
          <a:p>
            <a:pPr lvl="1"/>
            <a:r>
              <a:rPr lang="en-US" dirty="0" err="1" smtClean="0"/>
              <a:t>Basta</a:t>
            </a:r>
            <a:r>
              <a:rPr lang="en-US" dirty="0" smtClean="0"/>
              <a:t> </a:t>
            </a:r>
            <a:r>
              <a:rPr lang="en-US" dirty="0" err="1" smtClean="0"/>
              <a:t>distribuí</a:t>
            </a:r>
            <a:r>
              <a:rPr lang="en-US" dirty="0" smtClean="0"/>
              <a:t>-lo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formato</a:t>
            </a:r>
            <a:r>
              <a:rPr lang="en-US" dirty="0" smtClean="0"/>
              <a:t> </a:t>
            </a:r>
            <a:r>
              <a:rPr lang="en-US" i="1" dirty="0" err="1" smtClean="0"/>
              <a:t>bytecode</a:t>
            </a:r>
            <a:r>
              <a:rPr lang="en-US" dirty="0" smtClean="0"/>
              <a:t>, </a:t>
            </a:r>
            <a:r>
              <a:rPr lang="en-US" dirty="0" err="1" smtClean="0"/>
              <a:t>não</a:t>
            </a:r>
            <a:r>
              <a:rPr lang="en-US" dirty="0" smtClean="0"/>
              <a:t> é </a:t>
            </a:r>
            <a:r>
              <a:rPr lang="en-US" dirty="0" err="1" smtClean="0"/>
              <a:t>necessário</a:t>
            </a:r>
            <a:r>
              <a:rPr lang="en-US" dirty="0" smtClean="0"/>
              <a:t> </a:t>
            </a:r>
            <a:r>
              <a:rPr lang="en-US" dirty="0" err="1" smtClean="0"/>
              <a:t>fornecer</a:t>
            </a:r>
            <a:r>
              <a:rPr lang="en-US" dirty="0" smtClean="0"/>
              <a:t> o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fonte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entanto</a:t>
            </a:r>
            <a:r>
              <a:rPr lang="en-US" dirty="0" smtClean="0"/>
              <a:t>,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haver</a:t>
            </a:r>
            <a:r>
              <a:rPr lang="en-US" dirty="0" smtClean="0"/>
              <a:t> </a:t>
            </a:r>
            <a:r>
              <a:rPr lang="en-US" dirty="0" err="1" smtClean="0"/>
              <a:t>documentação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o </a:t>
            </a:r>
            <a:r>
              <a:rPr lang="en-US" dirty="0" err="1" smtClean="0"/>
              <a:t>funcionamento</a:t>
            </a:r>
            <a:r>
              <a:rPr lang="en-US" dirty="0" smtClean="0"/>
              <a:t> da </a:t>
            </a:r>
            <a:r>
              <a:rPr lang="en-US" dirty="0" err="1" smtClean="0"/>
              <a:t>classe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outros </a:t>
            </a:r>
            <a:r>
              <a:rPr lang="en-US" dirty="0" err="1" smtClean="0"/>
              <a:t>programadores</a:t>
            </a:r>
            <a:r>
              <a:rPr lang="en-US" dirty="0" smtClean="0"/>
              <a:t> a </a:t>
            </a:r>
            <a:r>
              <a:rPr lang="en-US" dirty="0" err="1" smtClean="0"/>
              <a:t>compreendam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7486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Engenharia</a:t>
            </a:r>
            <a:r>
              <a:rPr lang="en-US" sz="3600" dirty="0"/>
              <a:t> de </a:t>
            </a:r>
            <a:r>
              <a:rPr lang="en-US" sz="3600" i="1" dirty="0"/>
              <a:t>Software</a:t>
            </a:r>
            <a:r>
              <a:rPr lang="en-US" sz="3600" dirty="0"/>
              <a:t> com </a:t>
            </a:r>
            <a:r>
              <a:rPr lang="en-US" sz="3600" dirty="0" err="1"/>
              <a:t>Herança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Projetistas</a:t>
            </a:r>
            <a:r>
              <a:rPr lang="en-US" sz="2800" dirty="0" smtClean="0"/>
              <a:t> de </a:t>
            </a:r>
            <a:r>
              <a:rPr lang="en-US" sz="2800" dirty="0" err="1" smtClean="0"/>
              <a:t>sistemas</a:t>
            </a:r>
            <a:r>
              <a:rPr lang="en-US" sz="2800" dirty="0" smtClean="0"/>
              <a:t> </a:t>
            </a:r>
            <a:r>
              <a:rPr lang="en-US" sz="2800" dirty="0" err="1" smtClean="0"/>
              <a:t>orientados</a:t>
            </a:r>
            <a:r>
              <a:rPr lang="en-US" sz="2800" dirty="0" smtClean="0"/>
              <a:t> a </a:t>
            </a:r>
            <a:r>
              <a:rPr lang="en-US" sz="2800" dirty="0" err="1" smtClean="0"/>
              <a:t>objetos</a:t>
            </a:r>
            <a:r>
              <a:rPr lang="en-US" sz="2800" dirty="0" smtClean="0"/>
              <a:t> </a:t>
            </a:r>
            <a:r>
              <a:rPr lang="en-US" sz="2800" dirty="0" err="1" smtClean="0"/>
              <a:t>devem</a:t>
            </a:r>
            <a:r>
              <a:rPr lang="en-US" sz="2800" dirty="0" smtClean="0"/>
              <a:t> </a:t>
            </a:r>
            <a:r>
              <a:rPr lang="en-US" sz="2800" dirty="0" err="1" smtClean="0"/>
              <a:t>evitar</a:t>
            </a:r>
            <a:r>
              <a:rPr lang="en-US" sz="2800" dirty="0" smtClean="0"/>
              <a:t> a </a:t>
            </a:r>
            <a:r>
              <a:rPr lang="en-US" sz="2800" dirty="0" err="1" smtClean="0"/>
              <a:t>proliferação</a:t>
            </a:r>
            <a:r>
              <a:rPr lang="en-US" sz="2800" dirty="0" smtClean="0"/>
              <a:t> de classes</a:t>
            </a:r>
          </a:p>
          <a:p>
            <a:pPr lvl="1"/>
            <a:r>
              <a:rPr lang="en-US" sz="2400" dirty="0" err="1" smtClean="0"/>
              <a:t>Cria</a:t>
            </a:r>
            <a:r>
              <a:rPr lang="en-US" sz="2400" dirty="0" smtClean="0"/>
              <a:t> </a:t>
            </a:r>
            <a:r>
              <a:rPr lang="en-US" sz="2400" dirty="0" err="1" smtClean="0"/>
              <a:t>problemas</a:t>
            </a:r>
            <a:r>
              <a:rPr lang="en-US" sz="2400" dirty="0" smtClean="0"/>
              <a:t> de </a:t>
            </a:r>
            <a:r>
              <a:rPr lang="en-US" sz="2400" dirty="0" err="1" smtClean="0"/>
              <a:t>administração</a:t>
            </a:r>
            <a:r>
              <a:rPr lang="en-US" sz="2400" dirty="0" smtClean="0"/>
              <a:t>;</a:t>
            </a:r>
          </a:p>
          <a:p>
            <a:pPr lvl="1"/>
            <a:r>
              <a:rPr lang="en-US" sz="2400" dirty="0" err="1" smtClean="0"/>
              <a:t>Pode</a:t>
            </a:r>
            <a:r>
              <a:rPr lang="en-US" sz="2400" dirty="0" smtClean="0"/>
              <a:t> </a:t>
            </a:r>
            <a:r>
              <a:rPr lang="en-US" sz="2400" dirty="0" err="1" smtClean="0"/>
              <a:t>impedir</a:t>
            </a:r>
            <a:r>
              <a:rPr lang="en-US" sz="2400" dirty="0" smtClean="0"/>
              <a:t> o </a:t>
            </a:r>
            <a:r>
              <a:rPr lang="en-US" sz="2400" dirty="0" err="1" smtClean="0"/>
              <a:t>reuso</a:t>
            </a:r>
            <a:r>
              <a:rPr lang="en-US" sz="2400" dirty="0" smtClean="0"/>
              <a:t> de software</a:t>
            </a:r>
          </a:p>
          <a:p>
            <a:pPr lvl="2"/>
            <a:r>
              <a:rPr lang="en-US" sz="2000" dirty="0" smtClean="0"/>
              <a:t>Uma </a:t>
            </a:r>
            <a:r>
              <a:rPr lang="en-US" sz="2000" dirty="0" err="1" smtClean="0"/>
              <a:t>biblioteca</a:t>
            </a:r>
            <a:r>
              <a:rPr lang="en-US" sz="2000" dirty="0" smtClean="0"/>
              <a:t> </a:t>
            </a:r>
            <a:r>
              <a:rPr lang="en-US" sz="2000" dirty="0" err="1" smtClean="0"/>
              <a:t>grande</a:t>
            </a:r>
            <a:r>
              <a:rPr lang="en-US" sz="2000" dirty="0" smtClean="0"/>
              <a:t> </a:t>
            </a:r>
            <a:r>
              <a:rPr lang="en-US" sz="2000" dirty="0" err="1" smtClean="0"/>
              <a:t>demais</a:t>
            </a:r>
            <a:r>
              <a:rPr lang="en-US" sz="2000" dirty="0" smtClean="0"/>
              <a:t> e </a:t>
            </a:r>
            <a:r>
              <a:rPr lang="en-US" sz="2000" dirty="0" err="1" smtClean="0"/>
              <a:t>confusa</a:t>
            </a:r>
            <a:r>
              <a:rPr lang="en-US" sz="2000" dirty="0" smtClean="0"/>
              <a:t> </a:t>
            </a:r>
            <a:r>
              <a:rPr lang="en-US" sz="2000" dirty="0" err="1" smtClean="0"/>
              <a:t>dificulta</a:t>
            </a:r>
            <a:r>
              <a:rPr lang="en-US" sz="2000" dirty="0" smtClean="0"/>
              <a:t> </a:t>
            </a:r>
            <a:r>
              <a:rPr lang="en-US" sz="2000" dirty="0" err="1" smtClean="0"/>
              <a:t>ao</a:t>
            </a:r>
            <a:r>
              <a:rPr lang="en-US" sz="2000" dirty="0" smtClean="0"/>
              <a:t> </a:t>
            </a:r>
            <a:r>
              <a:rPr lang="en-US" sz="2000" dirty="0" err="1" smtClean="0"/>
              <a:t>usuário</a:t>
            </a:r>
            <a:r>
              <a:rPr lang="en-US" sz="2000" dirty="0" smtClean="0"/>
              <a:t> </a:t>
            </a:r>
            <a:r>
              <a:rPr lang="en-US" sz="2000" dirty="0" err="1" smtClean="0"/>
              <a:t>encontrar</a:t>
            </a:r>
            <a:r>
              <a:rPr lang="en-US" sz="2000" dirty="0" smtClean="0"/>
              <a:t> a </a:t>
            </a:r>
            <a:r>
              <a:rPr lang="en-US" sz="2000" dirty="0" err="1" smtClean="0"/>
              <a:t>funcionalidade</a:t>
            </a:r>
            <a:r>
              <a:rPr lang="en-US" sz="2000" dirty="0" smtClean="0"/>
              <a:t> </a:t>
            </a:r>
            <a:r>
              <a:rPr lang="en-US" sz="2000" dirty="0" err="1" smtClean="0"/>
              <a:t>desejada</a:t>
            </a:r>
            <a:r>
              <a:rPr lang="en-US" sz="2000" dirty="0" smtClean="0"/>
              <a:t>.</a:t>
            </a:r>
          </a:p>
          <a:p>
            <a:r>
              <a:rPr lang="en-US" sz="2800" dirty="0" smtClean="0"/>
              <a:t>Uma </a:t>
            </a:r>
            <a:r>
              <a:rPr lang="en-US" sz="2800" dirty="0" err="1" smtClean="0"/>
              <a:t>alternativa</a:t>
            </a:r>
            <a:r>
              <a:rPr lang="en-US" sz="2800" dirty="0" smtClean="0"/>
              <a:t> é </a:t>
            </a:r>
            <a:r>
              <a:rPr lang="en-US" sz="2800" dirty="0" err="1" smtClean="0"/>
              <a:t>criar</a:t>
            </a:r>
            <a:r>
              <a:rPr lang="en-US" sz="2800" dirty="0" smtClean="0"/>
              <a:t> </a:t>
            </a:r>
            <a:r>
              <a:rPr lang="en-US" sz="2800" dirty="0" err="1" smtClean="0"/>
              <a:t>menos</a:t>
            </a:r>
            <a:r>
              <a:rPr lang="en-US" sz="2800" dirty="0" smtClean="0"/>
              <a:t> classes com </a:t>
            </a:r>
            <a:r>
              <a:rPr lang="en-US" sz="2800" dirty="0" err="1" smtClean="0"/>
              <a:t>maior</a:t>
            </a:r>
            <a:r>
              <a:rPr lang="en-US" sz="2800" dirty="0" smtClean="0"/>
              <a:t> </a:t>
            </a:r>
            <a:r>
              <a:rPr lang="en-US" sz="2800" dirty="0" err="1" smtClean="0"/>
              <a:t>funcionalidade</a:t>
            </a:r>
            <a:r>
              <a:rPr lang="en-US" sz="2800" dirty="0" smtClean="0"/>
              <a:t> </a:t>
            </a:r>
            <a:r>
              <a:rPr lang="en-US" sz="2800" dirty="0" err="1" smtClean="0"/>
              <a:t>substancial</a:t>
            </a:r>
            <a:r>
              <a:rPr lang="en-US" sz="2800" dirty="0" smtClean="0"/>
              <a:t>.</a:t>
            </a:r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52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34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A76E85-50F3-49CE-BF7E-EA58F7810D29}" type="slidenum">
              <a:rPr lang="pt-BR"/>
              <a:pPr eaLnBrk="1" hangingPunct="1"/>
              <a:t>53</a:t>
            </a:fld>
            <a:endParaRPr lang="pt-BR"/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55776" y="2060848"/>
            <a:ext cx="5673824" cy="420933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BR" sz="6000" b="1" dirty="0" smtClean="0"/>
              <a:t>Perguntas?</a:t>
            </a:r>
          </a:p>
        </p:txBody>
      </p:sp>
      <p:pic>
        <p:nvPicPr>
          <p:cNvPr id="56327" name="Picture 7" descr="http://www.proprofs.com/quiz-school/upload/yuiupload/2254786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2747390" cy="52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Na próxima aula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Polimorfismo</a:t>
            </a:r>
            <a:endParaRPr lang="pt-BR" dirty="0"/>
          </a:p>
        </p:txBody>
      </p:sp>
      <p:sp>
        <p:nvSpPr>
          <p:cNvPr id="57346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1080F9-8F5A-439D-8985-0372F9108CB3}" type="slidenum">
              <a:rPr lang="pt-BR"/>
              <a:pPr eaLnBrk="1" hangingPunct="1"/>
              <a:t>54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pt-BR" sz="6000" b="1" dirty="0" smtClean="0"/>
          </a:p>
          <a:p>
            <a:pPr algn="ctr">
              <a:buFontTx/>
              <a:buNone/>
            </a:pPr>
            <a:endParaRPr lang="pt-BR" sz="6000" b="1" dirty="0"/>
          </a:p>
          <a:p>
            <a:pPr algn="ctr">
              <a:buFontTx/>
              <a:buNone/>
            </a:pPr>
            <a:r>
              <a:rPr lang="pt-BR" sz="6000" b="1" dirty="0" smtClean="0"/>
              <a:t>FIM</a:t>
            </a:r>
            <a:endParaRPr lang="pt-BR" sz="6000" b="1" dirty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3F59-8CE8-43D6-891C-D907142B4C20}" type="slidenum">
              <a:rPr lang="pt-BR"/>
              <a:pPr/>
              <a:t>55</a:t>
            </a:fld>
            <a:endParaRPr lang="pt-BR"/>
          </a:p>
        </p:txBody>
      </p:sp>
      <p:pic>
        <p:nvPicPr>
          <p:cNvPr id="7173" name="Picture 5" descr="http://3.bp.blogspot.com/-ynV7daz0UIo/TdYDf1NzNsI/AAAAAAAAANU/r8mr5kKcEjc/s320/Windows-Stand-By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744" y="2142728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52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Na aula de hoje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Herança</a:t>
            </a:r>
            <a:endParaRPr lang="en-US" dirty="0" smtClean="0"/>
          </a:p>
          <a:p>
            <a:r>
              <a:rPr lang="pt-BR" dirty="0"/>
              <a:t>Especificadores de Acesso</a:t>
            </a:r>
          </a:p>
          <a:p>
            <a:r>
              <a:rPr lang="pt-BR" dirty="0"/>
              <a:t>Classe </a:t>
            </a:r>
            <a:r>
              <a:rPr lang="pt-BR" i="1" dirty="0" err="1"/>
              <a:t>Object</a:t>
            </a:r>
            <a:endParaRPr lang="pt-BR" i="1" dirty="0"/>
          </a:p>
          <a:p>
            <a:r>
              <a:rPr lang="pt-BR" dirty="0"/>
              <a:t>Exemplo</a:t>
            </a:r>
          </a:p>
          <a:p>
            <a:r>
              <a:rPr lang="pt-BR" dirty="0"/>
              <a:t>Construtores em Subclasses</a:t>
            </a:r>
          </a:p>
          <a:p>
            <a:r>
              <a:rPr lang="pt-BR" dirty="0"/>
              <a:t>Compilação</a:t>
            </a:r>
          </a:p>
          <a:p>
            <a:r>
              <a:rPr lang="pt-BR" dirty="0"/>
              <a:t>Redefinição de </a:t>
            </a:r>
            <a:r>
              <a:rPr lang="pt-BR" dirty="0" smtClean="0"/>
              <a:t>Métodos</a:t>
            </a:r>
          </a:p>
          <a:p>
            <a:r>
              <a:rPr lang="pt-BR" dirty="0" smtClean="0"/>
              <a:t>Métodos e Classes </a:t>
            </a:r>
            <a:r>
              <a:rPr lang="pt-BR" i="1" dirty="0" smtClean="0"/>
              <a:t>final</a:t>
            </a:r>
            <a:endParaRPr lang="pt-BR" i="1" dirty="0"/>
          </a:p>
          <a:p>
            <a:r>
              <a:rPr lang="pt-BR" dirty="0"/>
              <a:t>Engenharia de Software com Herança</a:t>
            </a:r>
            <a:endParaRPr lang="en-US" dirty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B420-66F5-4D75-AE77-317938182C39}" type="slidenum">
              <a:rPr lang="pt-BR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0285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herança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das </a:t>
            </a:r>
            <a:r>
              <a:rPr lang="en-US" dirty="0" err="1" smtClean="0"/>
              <a:t>características</a:t>
            </a:r>
            <a:r>
              <a:rPr lang="en-US" dirty="0" smtClean="0"/>
              <a:t> </a:t>
            </a:r>
            <a:r>
              <a:rPr lang="en-US" dirty="0" err="1" smtClean="0"/>
              <a:t>primárias</a:t>
            </a:r>
            <a:r>
              <a:rPr lang="en-US" dirty="0" smtClean="0"/>
              <a:t> da </a:t>
            </a:r>
            <a:r>
              <a:rPr lang="en-US" dirty="0" err="1" smtClean="0"/>
              <a:t>orientação</a:t>
            </a:r>
            <a:r>
              <a:rPr lang="en-US" dirty="0" smtClean="0"/>
              <a:t> a </a:t>
            </a:r>
            <a:r>
              <a:rPr lang="en-US" dirty="0" err="1" smtClean="0"/>
              <a:t>objetos</a:t>
            </a:r>
            <a:endParaRPr lang="en-US" dirty="0" smtClean="0"/>
          </a:p>
          <a:p>
            <a:pPr lvl="1"/>
            <a:r>
              <a:rPr lang="en-US" dirty="0" smtClean="0"/>
              <a:t>Uma forma de </a:t>
            </a:r>
            <a:r>
              <a:rPr lang="en-US" dirty="0" err="1" smtClean="0"/>
              <a:t>reuso</a:t>
            </a:r>
            <a:r>
              <a:rPr lang="en-US" dirty="0" smtClean="0"/>
              <a:t> de </a:t>
            </a:r>
            <a:r>
              <a:rPr lang="en-US" i="1" dirty="0" smtClean="0"/>
              <a:t>software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nova é </a:t>
            </a:r>
            <a:r>
              <a:rPr lang="en-US" dirty="0" err="1" smtClean="0"/>
              <a:t>criada</a:t>
            </a:r>
            <a:r>
              <a:rPr lang="en-US" dirty="0" smtClean="0"/>
              <a:t> e </a:t>
            </a:r>
            <a:r>
              <a:rPr lang="en-US" dirty="0" err="1" smtClean="0"/>
              <a:t>absorve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membros</a:t>
            </a:r>
            <a:r>
              <a:rPr lang="en-US" dirty="0" smtClean="0"/>
              <a:t> de classes </a:t>
            </a:r>
            <a:r>
              <a:rPr lang="en-US" dirty="0" err="1" smtClean="0"/>
              <a:t>já</a:t>
            </a:r>
            <a:r>
              <a:rPr lang="en-US" dirty="0" smtClean="0"/>
              <a:t> </a:t>
            </a:r>
            <a:r>
              <a:rPr lang="en-US" dirty="0" err="1" smtClean="0"/>
              <a:t>existentes</a:t>
            </a:r>
            <a:r>
              <a:rPr lang="en-US" dirty="0" smtClean="0"/>
              <a:t>, </a:t>
            </a:r>
            <a:r>
              <a:rPr lang="en-US" dirty="0" err="1" smtClean="0"/>
              <a:t>aprimorando-os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Diminui</a:t>
            </a:r>
            <a:r>
              <a:rPr lang="en-US" dirty="0"/>
              <a:t> </a:t>
            </a:r>
            <a:r>
              <a:rPr lang="en-US" dirty="0" smtClean="0"/>
              <a:t>o tempo de </a:t>
            </a:r>
            <a:r>
              <a:rPr lang="en-US" dirty="0" err="1" smtClean="0"/>
              <a:t>implementação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Aumenta</a:t>
            </a:r>
            <a:r>
              <a:rPr lang="en-US" dirty="0" smtClean="0"/>
              <a:t> a </a:t>
            </a:r>
            <a:r>
              <a:rPr lang="en-US" dirty="0" err="1" smtClean="0"/>
              <a:t>confiabilidade</a:t>
            </a:r>
            <a:r>
              <a:rPr lang="en-US" dirty="0" smtClean="0"/>
              <a:t> e </a:t>
            </a:r>
            <a:r>
              <a:rPr lang="en-US" dirty="0" err="1" smtClean="0"/>
              <a:t>qualidade</a:t>
            </a:r>
            <a:r>
              <a:rPr lang="en-US" dirty="0" smtClean="0"/>
              <a:t> do </a:t>
            </a:r>
            <a:r>
              <a:rPr lang="en-US" i="1" dirty="0" smtClean="0"/>
              <a:t>software</a:t>
            </a:r>
            <a:endParaRPr lang="en-US" dirty="0"/>
          </a:p>
          <a:p>
            <a:pPr lvl="2"/>
            <a:r>
              <a:rPr lang="en-US" dirty="0" err="1" smtClean="0"/>
              <a:t>Desde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sejam</a:t>
            </a:r>
            <a:r>
              <a:rPr lang="en-US" dirty="0" smtClean="0"/>
              <a:t> </a:t>
            </a:r>
            <a:r>
              <a:rPr lang="en-US" dirty="0" err="1" smtClean="0"/>
              <a:t>utilizados</a:t>
            </a:r>
            <a:r>
              <a:rPr lang="en-US" dirty="0" smtClean="0"/>
              <a:t> </a:t>
            </a:r>
            <a:r>
              <a:rPr lang="en-US" dirty="0" err="1" smtClean="0"/>
              <a:t>bons</a:t>
            </a:r>
            <a:r>
              <a:rPr lang="en-US" dirty="0" smtClean="0"/>
              <a:t> </a:t>
            </a:r>
            <a:r>
              <a:rPr lang="en-US" dirty="0" err="1" smtClean="0"/>
              <a:t>componentes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7017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Uma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já</a:t>
            </a:r>
            <a:r>
              <a:rPr lang="en-US" dirty="0" smtClean="0"/>
              <a:t>  </a:t>
            </a:r>
            <a:r>
              <a:rPr lang="en-US" dirty="0" err="1" smtClean="0"/>
              <a:t>existente</a:t>
            </a:r>
            <a:r>
              <a:rPr lang="en-US" dirty="0" smtClean="0"/>
              <a:t> e </a:t>
            </a:r>
            <a:r>
              <a:rPr lang="en-US" dirty="0" err="1" smtClean="0"/>
              <a:t>que</a:t>
            </a:r>
            <a:r>
              <a:rPr lang="en-US" dirty="0" smtClean="0"/>
              <a:t> é </a:t>
            </a:r>
            <a:r>
              <a:rPr lang="en-US" dirty="0" err="1" smtClean="0"/>
              <a:t>herdada</a:t>
            </a:r>
            <a:r>
              <a:rPr lang="en-US" dirty="0" smtClean="0"/>
              <a:t> é </a:t>
            </a:r>
            <a:r>
              <a:rPr lang="en-US" dirty="0" err="1" smtClean="0"/>
              <a:t>chamada</a:t>
            </a:r>
            <a:r>
              <a:rPr lang="en-US" dirty="0" smtClean="0"/>
              <a:t> de </a:t>
            </a:r>
            <a:r>
              <a:rPr lang="en-US" b="1" dirty="0" err="1" smtClean="0"/>
              <a:t>superclasse</a:t>
            </a:r>
            <a:endParaRPr lang="en-US" b="1" dirty="0" smtClean="0"/>
          </a:p>
          <a:p>
            <a:pPr lvl="1"/>
            <a:r>
              <a:rPr lang="en-US" dirty="0" smtClean="0"/>
              <a:t>A nova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herdará</a:t>
            </a:r>
            <a:r>
              <a:rPr lang="en-US" dirty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membros</a:t>
            </a:r>
            <a:r>
              <a:rPr lang="en-US" dirty="0" smtClean="0"/>
              <a:t> é </a:t>
            </a:r>
            <a:r>
              <a:rPr lang="en-US" dirty="0" err="1" smtClean="0"/>
              <a:t>chamada</a:t>
            </a:r>
            <a:r>
              <a:rPr lang="en-US" dirty="0" smtClean="0"/>
              <a:t> de </a:t>
            </a:r>
            <a:r>
              <a:rPr lang="en-US" b="1" dirty="0" err="1" smtClean="0"/>
              <a:t>subclasse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Normalmente</a:t>
            </a:r>
            <a:r>
              <a:rPr lang="en-US" dirty="0" smtClean="0"/>
              <a:t>,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subclasse</a:t>
            </a:r>
            <a:r>
              <a:rPr lang="en-US" dirty="0" smtClean="0"/>
              <a:t> </a:t>
            </a:r>
            <a:r>
              <a:rPr lang="en-US" dirty="0" err="1" smtClean="0"/>
              <a:t>adiciona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próprios</a:t>
            </a:r>
            <a:r>
              <a:rPr lang="en-US" dirty="0" smtClean="0"/>
              <a:t> </a:t>
            </a:r>
            <a:r>
              <a:rPr lang="en-US" dirty="0" err="1" smtClean="0"/>
              <a:t>atributos</a:t>
            </a:r>
            <a:r>
              <a:rPr lang="en-US" dirty="0" smtClean="0"/>
              <a:t> e </a:t>
            </a:r>
            <a:r>
              <a:rPr lang="en-US" dirty="0" err="1" smtClean="0"/>
              <a:t>métodos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comportamento</a:t>
            </a:r>
            <a:r>
              <a:rPr lang="en-US" dirty="0" smtClean="0"/>
              <a:t> da </a:t>
            </a:r>
            <a:r>
              <a:rPr lang="en-US" dirty="0" err="1" smtClean="0"/>
              <a:t>superclasse</a:t>
            </a:r>
            <a:endParaRPr lang="en-US" dirty="0" smtClean="0"/>
          </a:p>
          <a:p>
            <a:pPr lvl="1"/>
            <a:r>
              <a:rPr lang="en-US" dirty="0" smtClean="0"/>
              <a:t>Logo, é </a:t>
            </a:r>
            <a:r>
              <a:rPr lang="en-US" dirty="0" err="1" smtClean="0"/>
              <a:t>uma</a:t>
            </a:r>
            <a:r>
              <a:rPr lang="en-US" dirty="0" smtClean="0"/>
              <a:t> forma </a:t>
            </a:r>
            <a:r>
              <a:rPr lang="en-US" dirty="0" err="1" smtClean="0"/>
              <a:t>especializada</a:t>
            </a:r>
            <a:r>
              <a:rPr lang="en-US" dirty="0" smtClean="0"/>
              <a:t> da </a:t>
            </a:r>
            <a:r>
              <a:rPr lang="en-US" dirty="0" err="1" smtClean="0"/>
              <a:t>superclasse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Uma </a:t>
            </a:r>
            <a:r>
              <a:rPr lang="en-US" dirty="0" err="1" smtClean="0"/>
              <a:t>subclasse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vir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superclasse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</a:t>
            </a:r>
            <a:r>
              <a:rPr lang="en-US" b="1" dirty="0" err="1" smtClean="0"/>
              <a:t>superclasse</a:t>
            </a:r>
            <a:r>
              <a:rPr lang="en-US" dirty="0" smtClean="0"/>
              <a:t> </a:t>
            </a:r>
            <a:r>
              <a:rPr lang="en-US" b="1" dirty="0" err="1" smtClean="0"/>
              <a:t>direta</a:t>
            </a:r>
            <a:r>
              <a:rPr lang="en-US" dirty="0" smtClean="0"/>
              <a:t> é a </a:t>
            </a:r>
            <a:r>
              <a:rPr lang="en-US" dirty="0" err="1" smtClean="0"/>
              <a:t>superclasse</a:t>
            </a:r>
            <a:r>
              <a:rPr lang="en-US" dirty="0" smtClean="0"/>
              <a:t> da </a:t>
            </a:r>
            <a:r>
              <a:rPr lang="en-US" dirty="0" err="1" smtClean="0"/>
              <a:t>qual</a:t>
            </a:r>
            <a:r>
              <a:rPr lang="en-US" dirty="0" smtClean="0"/>
              <a:t> a </a:t>
            </a:r>
            <a:r>
              <a:rPr lang="en-US" dirty="0" err="1" smtClean="0"/>
              <a:t>subclasse</a:t>
            </a:r>
            <a:r>
              <a:rPr lang="en-US" dirty="0" smtClean="0"/>
              <a:t> </a:t>
            </a:r>
            <a:r>
              <a:rPr lang="en-US" dirty="0" err="1" smtClean="0"/>
              <a:t>herda</a:t>
            </a:r>
            <a:r>
              <a:rPr lang="en-US" dirty="0" smtClean="0"/>
              <a:t> </a:t>
            </a:r>
            <a:r>
              <a:rPr lang="en-US" dirty="0" err="1" smtClean="0"/>
              <a:t>explicitamente</a:t>
            </a:r>
            <a:endParaRPr lang="en-US" dirty="0"/>
          </a:p>
          <a:p>
            <a:pPr lvl="1"/>
            <a:r>
              <a:rPr lang="en-US" dirty="0" smtClean="0"/>
              <a:t>As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consideradas</a:t>
            </a:r>
            <a:r>
              <a:rPr lang="en-US" dirty="0" smtClean="0"/>
              <a:t> </a:t>
            </a:r>
            <a:r>
              <a:rPr lang="en-US" b="1" dirty="0" err="1" smtClean="0"/>
              <a:t>superclasses</a:t>
            </a:r>
            <a:r>
              <a:rPr lang="en-US" dirty="0" smtClean="0"/>
              <a:t> </a:t>
            </a:r>
            <a:r>
              <a:rPr lang="en-US" b="1" dirty="0" err="1" smtClean="0"/>
              <a:t>indiretas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54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 </a:t>
            </a:r>
            <a:r>
              <a:rPr lang="en-US" b="1" dirty="0" err="1" smtClean="0"/>
              <a:t>herança</a:t>
            </a:r>
            <a:r>
              <a:rPr lang="en-US" b="1" dirty="0" smtClean="0"/>
              <a:t> </a:t>
            </a:r>
            <a:r>
              <a:rPr lang="en-US" b="1" dirty="0" err="1" smtClean="0"/>
              <a:t>única</a:t>
            </a:r>
            <a:r>
              <a:rPr lang="en-US" dirty="0" smtClean="0"/>
              <a:t>,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subclasse</a:t>
            </a:r>
            <a:r>
              <a:rPr lang="en-US" dirty="0" smtClean="0"/>
              <a:t> </a:t>
            </a:r>
            <a:r>
              <a:rPr lang="en-US" dirty="0" err="1" smtClean="0"/>
              <a:t>herda</a:t>
            </a:r>
            <a:r>
              <a:rPr lang="en-US" dirty="0" smtClean="0"/>
              <a:t> </a:t>
            </a:r>
            <a:r>
              <a:rPr lang="en-US" dirty="0" err="1" smtClean="0"/>
              <a:t>somente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superclasse</a:t>
            </a:r>
            <a:r>
              <a:rPr lang="en-US" dirty="0" smtClean="0"/>
              <a:t> </a:t>
            </a:r>
            <a:r>
              <a:rPr lang="en-US" dirty="0" err="1" smtClean="0"/>
              <a:t>direta</a:t>
            </a:r>
            <a:endParaRPr lang="en-US" dirty="0"/>
          </a:p>
          <a:p>
            <a:pPr lvl="1"/>
            <a:r>
              <a:rPr lang="en-US" dirty="0" smtClean="0"/>
              <a:t>Java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permite</a:t>
            </a:r>
            <a:r>
              <a:rPr lang="en-US" dirty="0" smtClean="0"/>
              <a:t> a </a:t>
            </a:r>
            <a:r>
              <a:rPr lang="en-US" dirty="0" err="1" smtClean="0"/>
              <a:t>realização</a:t>
            </a:r>
            <a:r>
              <a:rPr lang="en-US" dirty="0" smtClean="0"/>
              <a:t> de </a:t>
            </a:r>
            <a:r>
              <a:rPr lang="en-US" b="1" dirty="0" err="1" smtClean="0"/>
              <a:t>herança</a:t>
            </a:r>
            <a:r>
              <a:rPr lang="en-US" b="1" dirty="0" smtClean="0"/>
              <a:t> </a:t>
            </a:r>
            <a:r>
              <a:rPr lang="en-US" b="1" dirty="0" err="1" smtClean="0"/>
              <a:t>múltipla</a:t>
            </a:r>
            <a:r>
              <a:rPr lang="en-US" dirty="0" smtClean="0"/>
              <a:t>,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subclasse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herdar</a:t>
            </a:r>
            <a:r>
              <a:rPr lang="en-US" dirty="0" smtClean="0"/>
              <a:t> de </a:t>
            </a:r>
            <a:r>
              <a:rPr lang="en-US" dirty="0" err="1" smtClean="0"/>
              <a:t>mais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superclasse</a:t>
            </a:r>
            <a:r>
              <a:rPr lang="en-US" dirty="0" smtClean="0"/>
              <a:t> </a:t>
            </a:r>
            <a:r>
              <a:rPr lang="en-US" dirty="0" err="1" smtClean="0"/>
              <a:t>direta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entanto</a:t>
            </a:r>
            <a:r>
              <a:rPr lang="en-US" dirty="0" smtClean="0"/>
              <a:t>, é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</a:t>
            </a:r>
            <a:r>
              <a:rPr lang="en-US" b="1" dirty="0" smtClean="0"/>
              <a:t>interfaces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desfrutar</a:t>
            </a:r>
            <a:r>
              <a:rPr lang="en-US" dirty="0" smtClean="0"/>
              <a:t> de </a:t>
            </a:r>
            <a:r>
              <a:rPr lang="en-US" dirty="0" err="1" smtClean="0"/>
              <a:t>alguns</a:t>
            </a:r>
            <a:r>
              <a:rPr lang="en-US" dirty="0" smtClean="0"/>
              <a:t> dos </a:t>
            </a:r>
            <a:r>
              <a:rPr lang="en-US" dirty="0" err="1" smtClean="0"/>
              <a:t>benefícios</a:t>
            </a:r>
            <a:r>
              <a:rPr lang="en-US" dirty="0" smtClean="0"/>
              <a:t> da </a:t>
            </a:r>
            <a:r>
              <a:rPr lang="en-US" dirty="0" err="1" smtClean="0"/>
              <a:t>herança</a:t>
            </a:r>
            <a:r>
              <a:rPr lang="en-US" dirty="0" smtClean="0"/>
              <a:t> </a:t>
            </a:r>
            <a:r>
              <a:rPr lang="en-US" dirty="0" err="1" smtClean="0"/>
              <a:t>múltipla</a:t>
            </a:r>
            <a:r>
              <a:rPr lang="en-US" dirty="0" smtClean="0"/>
              <a:t> </a:t>
            </a:r>
            <a:r>
              <a:rPr lang="en-US" dirty="0" err="1" smtClean="0"/>
              <a:t>evitando</a:t>
            </a:r>
            <a:r>
              <a:rPr lang="en-US" dirty="0" smtClean="0"/>
              <a:t> </a:t>
            </a:r>
            <a:r>
              <a:rPr lang="en-US" dirty="0" err="1" smtClean="0"/>
              <a:t>alguns</a:t>
            </a:r>
            <a:r>
              <a:rPr lang="en-US" dirty="0" smtClean="0"/>
              <a:t> dos </a:t>
            </a:r>
            <a:r>
              <a:rPr lang="en-US" dirty="0" err="1" smtClean="0"/>
              <a:t>problemas</a:t>
            </a:r>
            <a:r>
              <a:rPr lang="en-US" dirty="0" smtClean="0"/>
              <a:t> </a:t>
            </a:r>
            <a:r>
              <a:rPr lang="en-US" dirty="0" err="1" smtClean="0"/>
              <a:t>relacionados</a:t>
            </a:r>
            <a:r>
              <a:rPr lang="en-US" dirty="0" smtClean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623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4089</TotalTime>
  <Words>2506</Words>
  <Application>Microsoft Macintosh PowerPoint</Application>
  <PresentationFormat>On-screen Show (4:3)</PresentationFormat>
  <Paragraphs>471</Paragraphs>
  <Slides>55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Módulo</vt:lpstr>
      <vt:lpstr>PowerPoint Presentation</vt:lpstr>
      <vt:lpstr>Endereços Importantes</vt:lpstr>
      <vt:lpstr>PowerPoint Presentation</vt:lpstr>
      <vt:lpstr>Avisos</vt:lpstr>
      <vt:lpstr>Na aula Passada</vt:lpstr>
      <vt:lpstr>Na aula de hoje</vt:lpstr>
      <vt:lpstr>Herança</vt:lpstr>
      <vt:lpstr>Herança</vt:lpstr>
      <vt:lpstr>Herança</vt:lpstr>
      <vt:lpstr>Herança</vt:lpstr>
      <vt:lpstr>Especificadores de Acesso</vt:lpstr>
      <vt:lpstr>Especificadores de Acesso</vt:lpstr>
      <vt:lpstr>Especificadores de Acesso</vt:lpstr>
      <vt:lpstr>Classe Object</vt:lpstr>
      <vt:lpstr>Classe Object</vt:lpstr>
      <vt:lpstr>Classe Object</vt:lpstr>
      <vt:lpstr>Classe Object</vt:lpstr>
      <vt:lpstr>Cópia Rasa vs. Cópia Profunda</vt:lpstr>
      <vt:lpstr>Cópia Rasa vs. Cópia Profunda</vt:lpstr>
      <vt:lpstr>Classe Object</vt:lpstr>
      <vt:lpstr>Classe Object</vt:lpstr>
      <vt:lpstr>Classe Object</vt:lpstr>
      <vt:lpstr>Classe Object</vt:lpstr>
      <vt:lpstr>Classe Object</vt:lpstr>
      <vt:lpstr>Classe Object</vt:lpstr>
      <vt:lpstr>Classe Object</vt:lpstr>
      <vt:lpstr>Exemplo</vt:lpstr>
      <vt:lpstr>Exemplo</vt:lpstr>
      <vt:lpstr>ComissionEmployee.java</vt:lpstr>
      <vt:lpstr>ComissionEmployee.java</vt:lpstr>
      <vt:lpstr>ComissionEmployee.java</vt:lpstr>
      <vt:lpstr>ComissionEmployee.java</vt:lpstr>
      <vt:lpstr>ComissionEmployee.java</vt:lpstr>
      <vt:lpstr>Herança</vt:lpstr>
      <vt:lpstr>Herança</vt:lpstr>
      <vt:lpstr>BasePlusCommissionEmployee.java</vt:lpstr>
      <vt:lpstr>BasePlusCommissionEmployee.java</vt:lpstr>
      <vt:lpstr>Herança</vt:lpstr>
      <vt:lpstr>Herança</vt:lpstr>
      <vt:lpstr>Construtores em Subclasses</vt:lpstr>
      <vt:lpstr>Construtores em Subclasses</vt:lpstr>
      <vt:lpstr>Construtores em Subclasses</vt:lpstr>
      <vt:lpstr>Compilação</vt:lpstr>
      <vt:lpstr>Compilação</vt:lpstr>
      <vt:lpstr>Redefinição de Métodos</vt:lpstr>
      <vt:lpstr>Redefinição de Métodos</vt:lpstr>
      <vt:lpstr>Redefinição de Métodos</vt:lpstr>
      <vt:lpstr>Métodos e Classes final</vt:lpstr>
      <vt:lpstr>Métodos e Classes final</vt:lpstr>
      <vt:lpstr>Engenharia de Software com Herança</vt:lpstr>
      <vt:lpstr>Engenharia de Software com Herança</vt:lpstr>
      <vt:lpstr>Engenharia de Software com Herança</vt:lpstr>
      <vt:lpstr>PowerPoint Presentation</vt:lpstr>
      <vt:lpstr>Na próxima aula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Marco Antonio</dc:creator>
  <cp:lastModifiedBy>Marco Antonio Carvalho</cp:lastModifiedBy>
  <cp:revision>288</cp:revision>
  <dcterms:created xsi:type="dcterms:W3CDTF">2010-07-17T22:15:25Z</dcterms:created>
  <dcterms:modified xsi:type="dcterms:W3CDTF">2014-10-27T11:36:19Z</dcterms:modified>
</cp:coreProperties>
</file>