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69"/>
  </p:notesMasterIdLst>
  <p:sldIdLst>
    <p:sldId id="338" r:id="rId2"/>
    <p:sldId id="409" r:id="rId3"/>
    <p:sldId id="339" r:id="rId4"/>
    <p:sldId id="340" r:id="rId5"/>
    <p:sldId id="341" r:id="rId6"/>
    <p:sldId id="257" r:id="rId7"/>
    <p:sldId id="342" r:id="rId8"/>
    <p:sldId id="403" r:id="rId9"/>
    <p:sldId id="343" r:id="rId10"/>
    <p:sldId id="344" r:id="rId11"/>
    <p:sldId id="345" r:id="rId12"/>
    <p:sldId id="346" r:id="rId13"/>
    <p:sldId id="347" r:id="rId14"/>
    <p:sldId id="348" r:id="rId15"/>
    <p:sldId id="349" r:id="rId16"/>
    <p:sldId id="350" r:id="rId17"/>
    <p:sldId id="351" r:id="rId18"/>
    <p:sldId id="366" r:id="rId19"/>
    <p:sldId id="367" r:id="rId20"/>
    <p:sldId id="368" r:id="rId21"/>
    <p:sldId id="369" r:id="rId22"/>
    <p:sldId id="370" r:id="rId23"/>
    <p:sldId id="352" r:id="rId24"/>
    <p:sldId id="353" r:id="rId25"/>
    <p:sldId id="354" r:id="rId26"/>
    <p:sldId id="355" r:id="rId27"/>
    <p:sldId id="358" r:id="rId28"/>
    <p:sldId id="363" r:id="rId29"/>
    <p:sldId id="371" r:id="rId30"/>
    <p:sldId id="372" r:id="rId31"/>
    <p:sldId id="373" r:id="rId32"/>
    <p:sldId id="356" r:id="rId33"/>
    <p:sldId id="357" r:id="rId34"/>
    <p:sldId id="374" r:id="rId35"/>
    <p:sldId id="376" r:id="rId36"/>
    <p:sldId id="375" r:id="rId37"/>
    <p:sldId id="377" r:id="rId38"/>
    <p:sldId id="379" r:id="rId39"/>
    <p:sldId id="381" r:id="rId40"/>
    <p:sldId id="378" r:id="rId41"/>
    <p:sldId id="380" r:id="rId42"/>
    <p:sldId id="382" r:id="rId43"/>
    <p:sldId id="385" r:id="rId44"/>
    <p:sldId id="384" r:id="rId45"/>
    <p:sldId id="410" r:id="rId46"/>
    <p:sldId id="359" r:id="rId47"/>
    <p:sldId id="361" r:id="rId48"/>
    <p:sldId id="386" r:id="rId49"/>
    <p:sldId id="387" r:id="rId50"/>
    <p:sldId id="388" r:id="rId51"/>
    <p:sldId id="389" r:id="rId52"/>
    <p:sldId id="390" r:id="rId53"/>
    <p:sldId id="391" r:id="rId54"/>
    <p:sldId id="392" r:id="rId55"/>
    <p:sldId id="397" r:id="rId56"/>
    <p:sldId id="393" r:id="rId57"/>
    <p:sldId id="394" r:id="rId58"/>
    <p:sldId id="395" r:id="rId59"/>
    <p:sldId id="396" r:id="rId60"/>
    <p:sldId id="398" r:id="rId61"/>
    <p:sldId id="399" r:id="rId62"/>
    <p:sldId id="402" r:id="rId63"/>
    <p:sldId id="401" r:id="rId64"/>
    <p:sldId id="400" r:id="rId65"/>
    <p:sldId id="288" r:id="rId66"/>
    <p:sldId id="258" r:id="rId67"/>
    <p:sldId id="337" r:id="rId68"/>
  </p:sldIdLst>
  <p:sldSz cx="9144000" cy="6858000" type="screen4x3"/>
  <p:notesSz cx="6858000" cy="9144000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21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notesMaster" Target="notesMasters/notesMaster1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printerSettings" Target="printerSettings/printerSettings1.bin"/><Relationship Id="rId71" Type="http://schemas.openxmlformats.org/officeDocument/2006/relationships/presProps" Target="presProps.xml"/><Relationship Id="rId72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theme" Target="theme/theme1.xml"/><Relationship Id="rId74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03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Clique para editar os estilos do texto mestre</a:t>
            </a:r>
          </a:p>
          <a:p>
            <a:pPr lvl="1"/>
            <a:r>
              <a:rPr lang="en-US" noProof="0" smtClean="0"/>
              <a:t>Segundo nível</a:t>
            </a:r>
          </a:p>
          <a:p>
            <a:pPr lvl="2"/>
            <a:r>
              <a:rPr lang="en-US" noProof="0" smtClean="0"/>
              <a:t>Terceiro nível</a:t>
            </a:r>
          </a:p>
          <a:p>
            <a:pPr lvl="3"/>
            <a:r>
              <a:rPr lang="en-US" noProof="0" smtClean="0"/>
              <a:t>Quarto nível</a:t>
            </a:r>
          </a:p>
          <a:p>
            <a:pPr lvl="4"/>
            <a:r>
              <a:rPr lang="en-US" noProof="0" smtClean="0"/>
              <a:t>Quinto nível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64753BC-DE57-4E43-9A28-6B9B7DA799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5223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Utilização justificada principalmente pela ausência</a:t>
            </a:r>
            <a:r>
              <a:rPr lang="pt-BR" baseline="0" dirty="0" smtClean="0"/>
              <a:t> de funções em </a:t>
            </a:r>
            <a:r>
              <a:rPr lang="pt-BR" baseline="0" dirty="0" err="1" smtClean="0"/>
              <a:t>java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4753BC-DE57-4E43-9A28-6B9B7DA7997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379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Temos</a:t>
            </a:r>
            <a:r>
              <a:rPr lang="pt-BR" baseline="0" dirty="0" smtClean="0"/>
              <a:t> a sensação de sobrecarga de operadores quando usamos dois tipos primitivos diferentes, mas na verdade há apenas a promoção de argumentos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4753BC-DE57-4E43-9A28-6B9B7DA7997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126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Não se utiliza NEW</a:t>
            </a:r>
            <a:r>
              <a:rPr lang="pt-BR" baseline="0" dirty="0" smtClean="0"/>
              <a:t> para criar uma variável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4753BC-DE57-4E43-9A28-6B9B7DA7997E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3079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4C3A1-D3BB-4DE0-999C-D224BF434D20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889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ângulo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ângulo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pic>
        <p:nvPicPr>
          <p:cNvPr id="11" name="Picture 8" descr="Panorâmica_de_Ouro_Preto (Large)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9" descr="Logo_UFOP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524" y="5181600"/>
            <a:ext cx="715327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22" name="Picture 2" descr="http://www.decom.ufop.br/bob/decom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373216"/>
            <a:ext cx="1465397" cy="11356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28/07/14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BF81EA-CE38-4579-B9E4-8815E16446CE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ângulo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ângulo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28/07/14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4A33F1-07E2-4D47-98DB-3D952DF3E092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7715250" cy="1143000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a Tabe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pt-BR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8D021D-1092-4F36-9CF9-5D9B0354C1F6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808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7888778" cy="1252728"/>
          </a:xfrm>
        </p:spPr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extLst/>
          </a:lstStyle>
          <a:p>
            <a:pPr lvl="0" eaLnBrk="1" latinLnBrk="0" hangingPunct="1"/>
            <a:r>
              <a:rPr lang="pt-PT" dirty="0" smtClean="0"/>
              <a:t>Clique para editar os estilos</a:t>
            </a:r>
          </a:p>
          <a:p>
            <a:pPr lvl="1" eaLnBrk="1" latinLnBrk="0" hangingPunct="1"/>
            <a:r>
              <a:rPr lang="pt-PT" dirty="0" smtClean="0"/>
              <a:t>Segundo nível</a:t>
            </a:r>
          </a:p>
          <a:p>
            <a:pPr lvl="2" eaLnBrk="1" latinLnBrk="0" hangingPunct="1"/>
            <a:r>
              <a:rPr lang="pt-PT" dirty="0" smtClean="0"/>
              <a:t>Terceiro nível</a:t>
            </a:r>
          </a:p>
          <a:p>
            <a:pPr lvl="3" eaLnBrk="1" latinLnBrk="0" hangingPunct="1"/>
            <a:r>
              <a:rPr lang="pt-PT" dirty="0" smtClean="0"/>
              <a:t>Quarto nível</a:t>
            </a:r>
          </a:p>
          <a:p>
            <a:pPr lvl="4" eaLnBrk="1" latinLnBrk="0" hangingPunct="1"/>
            <a:r>
              <a:rPr lang="pt-PT" dirty="0" smtClean="0"/>
              <a:t>Quinto nível</a:t>
            </a:r>
            <a:endParaRPr kumimoji="0" lang="en-US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28/07/14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beçalho da Sec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ângulo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ângulo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2483648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t-PT" dirty="0" smtClean="0"/>
              <a:t>Clique para editar o estilo</a:t>
            </a:r>
            <a:endParaRPr kumimoji="0" lang="en-US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28/07/14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28/07/14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5256C-4B0F-4873-AD8C-C231AE918512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28/07/14</a:t>
            </a:fld>
            <a:endParaRPr lang="en-US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74429B-B486-4632-A1BB-C1E06BDD6A3D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28/07/14</a:t>
            </a:fld>
            <a:endParaRPr lang="en-US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911062-8DC2-4B6E-A640-4B1AA0E76A14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28/07/14</a:t>
            </a:fld>
            <a:endParaRPr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8E2926-F179-4AEE-98F2-6F67DA9453BA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28/07/14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F71061-82F2-42FA-9E25-872DD074B971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  <p:sp>
        <p:nvSpPr>
          <p:cNvPr id="12" name="Rectângulo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C3A134-F1C3-464B-BF47-54DC2DE08F52}" type="datetimeFigureOut">
              <a:rPr lang="en-US" smtClean="0"/>
              <a:t>28/07/14</a:t>
            </a:fld>
            <a:endParaRPr lang="en-US" dirty="0"/>
          </a:p>
        </p:txBody>
      </p:sp>
      <p:sp>
        <p:nvSpPr>
          <p:cNvPr id="11" name="Rectângulo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pPr>
              <a:defRPr/>
            </a:pPr>
            <a:fld id="{37EB0FA5-0238-4E62-9A29-744D385C5452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ângulo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ângulo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78763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 anchor="ctr">
            <a:normAutofit/>
          </a:bodyPr>
          <a:lstStyle>
            <a:extLst/>
          </a:lstStyle>
          <a:p>
            <a:pPr lvl="0" eaLnBrk="1" latinLnBrk="0" hangingPunct="1"/>
            <a:r>
              <a:rPr kumimoji="0" lang="pt-PT" dirty="0" smtClean="0"/>
              <a:t>Clique para editar os estilos</a:t>
            </a:r>
          </a:p>
          <a:p>
            <a:pPr lvl="1" eaLnBrk="1" latinLnBrk="0" hangingPunct="1"/>
            <a:r>
              <a:rPr kumimoji="0" lang="pt-PT" dirty="0" smtClean="0"/>
              <a:t>Segundo nível</a:t>
            </a:r>
          </a:p>
          <a:p>
            <a:pPr lvl="2" eaLnBrk="1" latinLnBrk="0" hangingPunct="1"/>
            <a:r>
              <a:rPr kumimoji="0" lang="pt-PT" dirty="0" smtClean="0"/>
              <a:t>Terceiro nível</a:t>
            </a:r>
          </a:p>
          <a:p>
            <a:pPr lvl="3" eaLnBrk="1" latinLnBrk="0" hangingPunct="1"/>
            <a:r>
              <a:rPr kumimoji="0" lang="pt-PT" dirty="0" smtClean="0"/>
              <a:t>Quarto nível</a:t>
            </a:r>
          </a:p>
          <a:p>
            <a:pPr lvl="4" eaLnBrk="1" latinLnBrk="0" hangingPunct="1"/>
            <a:r>
              <a:rPr kumimoji="0" lang="pt-PT" dirty="0" smtClean="0"/>
              <a:t>Quinto nível</a:t>
            </a:r>
            <a:endParaRPr kumimoji="0" lang="en-US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t>28/07/14</a:t>
            </a:fld>
            <a:endParaRPr lang="en-US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D15AF7FD-F4AC-45BF-83C3-6FF3A852C8A4}" type="slidenum">
              <a:rPr lang="pt-BR" smtClean="0"/>
              <a:pPr>
                <a:defRPr/>
              </a:pPr>
              <a:t>‹#›</a:t>
            </a:fld>
            <a:endParaRPr lang="pt-BR"/>
          </a:p>
        </p:txBody>
      </p:sp>
      <p:pic>
        <p:nvPicPr>
          <p:cNvPr id="9" name="Picture 7" descr="Logo_UFOP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5963" y="0"/>
            <a:ext cx="808037" cy="1893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5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com.ufop.br/moodle" TargetMode="External"/><Relationship Id="rId4" Type="http://schemas.openxmlformats.org/officeDocument/2006/relationships/hyperlink" Target="mailto:bcc221-decom@googlegroups.com" TargetMode="External"/><Relationship Id="rId5" Type="http://schemas.openxmlformats.org/officeDocument/2006/relationships/hyperlink" Target="http://groups.google.com/group/bcc221-de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decom.ufop.br/marco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685800" y="2276872"/>
            <a:ext cx="7772400" cy="197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/>
            <a:r>
              <a:rPr lang="pt-BR" sz="3800" b="1" dirty="0" smtClean="0">
                <a:solidFill>
                  <a:schemeClr val="tx2"/>
                </a:solidFill>
              </a:rPr>
              <a:t>BCC221 </a:t>
            </a:r>
            <a:r>
              <a:rPr lang="pt-BR" sz="3800" b="1" dirty="0">
                <a:solidFill>
                  <a:schemeClr val="tx2"/>
                </a:solidFill>
              </a:rPr>
              <a:t/>
            </a:r>
            <a:br>
              <a:rPr lang="pt-BR" sz="3800" b="1" dirty="0">
                <a:solidFill>
                  <a:schemeClr val="tx2"/>
                </a:solidFill>
              </a:rPr>
            </a:br>
            <a:r>
              <a:rPr lang="pt-BR" sz="3600" b="1" dirty="0" smtClean="0">
                <a:solidFill>
                  <a:schemeClr val="tx2"/>
                </a:solidFill>
              </a:rPr>
              <a:t>Programação Orientada a Objetos</a:t>
            </a:r>
            <a:endParaRPr lang="pt-BR" sz="3600" b="1" dirty="0">
              <a:solidFill>
                <a:schemeClr val="tx2"/>
              </a:solidFill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684213" y="4005064"/>
            <a:ext cx="7088187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pt-BR" sz="3200" b="1" dirty="0"/>
              <a:t>Prof. Marco Antonio M. Carvalho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pt-BR" sz="3200" b="1"/>
              <a:t>2014</a:t>
            </a:r>
            <a:r>
              <a:rPr lang="pt-BR" sz="3200" b="1" smtClean="0"/>
              <a:t>/2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2587465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Classe </a:t>
            </a:r>
            <a:r>
              <a:rPr lang="pt-BR" i="1" dirty="0" err="1"/>
              <a:t>Math</a:t>
            </a:r>
            <a:endParaRPr lang="pt-BR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2972212"/>
              </p:ext>
            </p:extLst>
          </p:nvPr>
        </p:nvGraphicFramePr>
        <p:xfrm>
          <a:off x="323528" y="2092920"/>
          <a:ext cx="8363272" cy="421639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68152"/>
                <a:gridCol w="4057503"/>
                <a:gridCol w="293761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Método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Descrição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Exemplo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err="1" smtClean="0"/>
                        <a:t>abs</a:t>
                      </a:r>
                      <a:r>
                        <a:rPr lang="pt-BR" b="1" dirty="0" smtClean="0"/>
                        <a:t>(</a:t>
                      </a:r>
                      <a:r>
                        <a:rPr lang="pt-BR" b="1" i="1" dirty="0" smtClean="0"/>
                        <a:t>x</a:t>
                      </a:r>
                      <a:r>
                        <a:rPr lang="pt-BR" b="1" dirty="0" smtClean="0"/>
                        <a:t>)</a:t>
                      </a:r>
                      <a:endParaRPr lang="pt-BR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Valor absoluto</a:t>
                      </a:r>
                      <a:r>
                        <a:rPr lang="pt-BR" b="0" baseline="0" dirty="0" smtClean="0"/>
                        <a:t> de </a:t>
                      </a:r>
                      <a:r>
                        <a:rPr lang="pt-BR" b="0" i="1" baseline="0" dirty="0" smtClean="0"/>
                        <a:t>x</a:t>
                      </a:r>
                      <a:endParaRPr lang="pt-BR" b="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pt-BR" sz="1800" b="0" u="none" strike="noStrike" kern="1200" baseline="0" dirty="0" err="1" smtClean="0"/>
                        <a:t>abs</a:t>
                      </a:r>
                      <a:r>
                        <a:rPr kumimoji="0" lang="pt-BR" sz="1800" b="0" u="none" strike="noStrike" kern="1200" baseline="0" dirty="0" smtClean="0"/>
                        <a:t>( 23.7 ) é 23.7</a:t>
                      </a:r>
                    </a:p>
                    <a:p>
                      <a:pPr algn="l"/>
                      <a:r>
                        <a:rPr kumimoji="0" lang="pt-BR" sz="1800" b="0" u="none" strike="noStrike" kern="1200" baseline="0" dirty="0" err="1" smtClean="0"/>
                        <a:t>abs</a:t>
                      </a:r>
                      <a:r>
                        <a:rPr kumimoji="0" lang="pt-BR" sz="1800" b="0" u="none" strike="noStrike" kern="1200" baseline="0" dirty="0" smtClean="0"/>
                        <a:t>( 0.0 ) é 0.0</a:t>
                      </a:r>
                    </a:p>
                    <a:p>
                      <a:pPr algn="l"/>
                      <a:r>
                        <a:rPr kumimoji="0" lang="pt-BR" sz="1800" b="0" u="none" strike="noStrike" kern="1200" baseline="0" dirty="0" err="1" smtClean="0"/>
                        <a:t>abs</a:t>
                      </a:r>
                      <a:r>
                        <a:rPr kumimoji="0" lang="pt-BR" sz="1800" b="0" u="none" strike="noStrike" kern="1200" baseline="0" dirty="0" smtClean="0"/>
                        <a:t>( -23.7 ) é 23.7</a:t>
                      </a:r>
                      <a:endParaRPr lang="pt-BR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err="1" smtClean="0"/>
                        <a:t>ceil</a:t>
                      </a:r>
                      <a:r>
                        <a:rPr lang="pt-BR" b="1" dirty="0" smtClean="0"/>
                        <a:t>(</a:t>
                      </a:r>
                      <a:r>
                        <a:rPr lang="pt-BR" b="1" i="1" dirty="0" smtClean="0"/>
                        <a:t>x</a:t>
                      </a:r>
                      <a:r>
                        <a:rPr lang="pt-BR" b="1" dirty="0" smtClean="0"/>
                        <a:t>)</a:t>
                      </a:r>
                      <a:endParaRPr lang="pt-BR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Arredonda </a:t>
                      </a:r>
                      <a:r>
                        <a:rPr lang="pt-BR" b="0" i="1" baseline="0" dirty="0" smtClean="0"/>
                        <a:t>x</a:t>
                      </a:r>
                      <a:r>
                        <a:rPr lang="pt-BR" b="0" dirty="0" smtClean="0"/>
                        <a:t> para o menor inteiro maior que </a:t>
                      </a:r>
                      <a:r>
                        <a:rPr lang="pt-BR" b="0" i="1" baseline="0" dirty="0" smtClean="0"/>
                        <a:t>x</a:t>
                      </a:r>
                      <a:endParaRPr lang="pt-BR" b="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pt-BR" sz="1800" b="0" u="none" strike="noStrike" kern="1200" baseline="0" dirty="0" err="1" smtClean="0"/>
                        <a:t>ceil</a:t>
                      </a:r>
                      <a:r>
                        <a:rPr kumimoji="0" lang="pt-BR" sz="1800" b="0" u="none" strike="noStrike" kern="1200" baseline="0" dirty="0" smtClean="0"/>
                        <a:t>( 9.2 ) é 10.0</a:t>
                      </a:r>
                    </a:p>
                    <a:p>
                      <a:pPr algn="l"/>
                      <a:r>
                        <a:rPr kumimoji="0" lang="pt-BR" sz="1800" b="0" u="none" strike="noStrike" kern="1200" baseline="0" dirty="0" err="1" smtClean="0"/>
                        <a:t>ceil</a:t>
                      </a:r>
                      <a:r>
                        <a:rPr kumimoji="0" lang="pt-BR" sz="1800" b="0" u="none" strike="noStrike" kern="1200" baseline="0" dirty="0" smtClean="0"/>
                        <a:t>( -9.8 ) é -9.0</a:t>
                      </a:r>
                      <a:endParaRPr lang="pt-BR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cos(</a:t>
                      </a:r>
                      <a:r>
                        <a:rPr lang="pt-BR" b="1" i="1" dirty="0" smtClean="0"/>
                        <a:t>x</a:t>
                      </a:r>
                      <a:r>
                        <a:rPr lang="pt-BR" b="1" dirty="0" smtClean="0"/>
                        <a:t>)</a:t>
                      </a:r>
                      <a:endParaRPr lang="pt-BR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Cosseno de </a:t>
                      </a:r>
                      <a:r>
                        <a:rPr lang="pt-BR" b="0" i="1" baseline="0" dirty="0" smtClean="0"/>
                        <a:t>x</a:t>
                      </a:r>
                      <a:r>
                        <a:rPr lang="pt-BR" b="0" dirty="0" smtClean="0"/>
                        <a:t> (</a:t>
                      </a:r>
                      <a:r>
                        <a:rPr lang="pt-BR" b="0" i="1" baseline="0" dirty="0" smtClean="0"/>
                        <a:t>x</a:t>
                      </a:r>
                      <a:r>
                        <a:rPr lang="pt-BR" b="0" dirty="0" smtClean="0"/>
                        <a:t> em radianos)</a:t>
                      </a:r>
                      <a:endParaRPr lang="pt-BR" b="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pt-BR" sz="1800" b="0" u="none" strike="noStrike" kern="1200" baseline="0" dirty="0" smtClean="0"/>
                        <a:t>cos( 0.0 ) é 1.0</a:t>
                      </a:r>
                      <a:endParaRPr lang="pt-BR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err="1" smtClean="0"/>
                        <a:t>exp</a:t>
                      </a:r>
                      <a:r>
                        <a:rPr lang="pt-BR" b="1" dirty="0" smtClean="0"/>
                        <a:t>(</a:t>
                      </a:r>
                      <a:r>
                        <a:rPr lang="pt-BR" b="1" i="1" dirty="0" smtClean="0"/>
                        <a:t>x</a:t>
                      </a:r>
                      <a:r>
                        <a:rPr lang="pt-BR" b="1" dirty="0" smtClean="0"/>
                        <a:t>)</a:t>
                      </a:r>
                      <a:endParaRPr lang="pt-BR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Exponencial </a:t>
                      </a:r>
                      <a:r>
                        <a:rPr lang="pt-BR" b="0" i="1" dirty="0" err="1" smtClean="0"/>
                        <a:t>e</a:t>
                      </a:r>
                      <a:r>
                        <a:rPr lang="pt-BR" b="0" i="1" baseline="30000" dirty="0" err="1" smtClean="0"/>
                        <a:t>x</a:t>
                      </a:r>
                      <a:endParaRPr lang="pt-BR" b="0" i="1" baseline="30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pt-BR" sz="1800" b="0" u="none" strike="noStrike" kern="1200" baseline="0" dirty="0" err="1" smtClean="0"/>
                        <a:t>exp</a:t>
                      </a:r>
                      <a:r>
                        <a:rPr kumimoji="0" lang="pt-BR" sz="1800" b="0" u="none" strike="noStrike" kern="1200" baseline="0" dirty="0" smtClean="0"/>
                        <a:t>( 1.0 ) é 2.71828</a:t>
                      </a:r>
                    </a:p>
                    <a:p>
                      <a:pPr algn="l"/>
                      <a:r>
                        <a:rPr kumimoji="0" lang="pt-BR" sz="1800" b="0" u="none" strike="noStrike" kern="1200" baseline="0" dirty="0" err="1" smtClean="0"/>
                        <a:t>exp</a:t>
                      </a:r>
                      <a:r>
                        <a:rPr kumimoji="0" lang="pt-BR" sz="1800" b="0" u="none" strike="noStrike" kern="1200" baseline="0" dirty="0" smtClean="0"/>
                        <a:t>( 2.0 ) é 7.38906</a:t>
                      </a:r>
                      <a:endParaRPr lang="pt-BR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err="1" smtClean="0"/>
                        <a:t>floor</a:t>
                      </a:r>
                      <a:r>
                        <a:rPr lang="pt-BR" b="1" dirty="0" smtClean="0"/>
                        <a:t>(</a:t>
                      </a:r>
                      <a:r>
                        <a:rPr lang="pt-BR" b="1" i="1" dirty="0" smtClean="0"/>
                        <a:t>x</a:t>
                      </a:r>
                      <a:r>
                        <a:rPr lang="pt-BR" b="1" dirty="0" smtClean="0"/>
                        <a:t>)</a:t>
                      </a:r>
                      <a:endParaRPr lang="pt-BR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Arredonda x para o menor inteiro não</a:t>
                      </a:r>
                      <a:r>
                        <a:rPr lang="pt-BR" b="0" baseline="0" dirty="0" smtClean="0"/>
                        <a:t> </a:t>
                      </a:r>
                      <a:r>
                        <a:rPr lang="pt-BR" b="0" dirty="0" smtClean="0"/>
                        <a:t>maior que </a:t>
                      </a:r>
                      <a:r>
                        <a:rPr lang="pt-BR" b="0" i="1" baseline="0" dirty="0" smtClean="0"/>
                        <a:t>x</a:t>
                      </a:r>
                      <a:endParaRPr lang="pt-BR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pt-BR" sz="1800" b="0" u="none" strike="noStrike" kern="1200" baseline="0" dirty="0" err="1" smtClean="0"/>
                        <a:t>floor</a:t>
                      </a:r>
                      <a:r>
                        <a:rPr kumimoji="0" lang="pt-BR" sz="1800" b="0" u="none" strike="noStrike" kern="1200" baseline="0" dirty="0" smtClean="0"/>
                        <a:t>( 9.2 ) é 9.0</a:t>
                      </a:r>
                    </a:p>
                    <a:p>
                      <a:pPr algn="l"/>
                      <a:r>
                        <a:rPr kumimoji="0" lang="pt-BR" sz="1800" b="0" u="none" strike="noStrike" kern="1200" baseline="0" dirty="0" err="1" smtClean="0"/>
                        <a:t>floor</a:t>
                      </a:r>
                      <a:r>
                        <a:rPr kumimoji="0" lang="pt-BR" sz="1800" b="0" u="none" strike="noStrike" kern="1200" baseline="0" dirty="0" smtClean="0"/>
                        <a:t>( -9.8 ) é -10.0</a:t>
                      </a:r>
                      <a:endParaRPr lang="pt-BR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log(</a:t>
                      </a:r>
                      <a:r>
                        <a:rPr lang="pt-BR" b="1" i="1" dirty="0" smtClean="0"/>
                        <a:t>x</a:t>
                      </a:r>
                      <a:r>
                        <a:rPr lang="pt-BR" b="1" dirty="0" smtClean="0"/>
                        <a:t>)</a:t>
                      </a:r>
                      <a:endParaRPr lang="pt-BR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Logaritmo natural de </a:t>
                      </a:r>
                      <a:r>
                        <a:rPr lang="pt-BR" b="0" i="1" dirty="0" smtClean="0"/>
                        <a:t>x</a:t>
                      </a:r>
                      <a:r>
                        <a:rPr lang="pt-BR" b="0" dirty="0" smtClean="0"/>
                        <a:t> (base</a:t>
                      </a:r>
                      <a:r>
                        <a:rPr lang="pt-BR" b="0" baseline="0" dirty="0" smtClean="0"/>
                        <a:t> </a:t>
                      </a:r>
                      <a:r>
                        <a:rPr lang="pt-BR" b="0" i="1" baseline="0" dirty="0" smtClean="0"/>
                        <a:t>e</a:t>
                      </a:r>
                      <a:r>
                        <a:rPr lang="pt-BR" b="0" dirty="0" smtClean="0"/>
                        <a:t>)</a:t>
                      </a:r>
                      <a:endParaRPr lang="pt-BR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pt-BR" sz="1800" b="0" u="none" strike="noStrike" kern="1200" baseline="0" dirty="0" smtClean="0"/>
                        <a:t>log( </a:t>
                      </a:r>
                      <a:r>
                        <a:rPr kumimoji="0" lang="pt-BR" sz="1800" b="0" u="none" strike="noStrike" kern="1200" baseline="0" dirty="0" err="1" smtClean="0"/>
                        <a:t>Math.E</a:t>
                      </a:r>
                      <a:r>
                        <a:rPr kumimoji="0" lang="pt-BR" sz="1800" b="0" u="none" strike="noStrike" kern="1200" baseline="0" dirty="0" smtClean="0"/>
                        <a:t> ) é 1.0</a:t>
                      </a:r>
                    </a:p>
                    <a:p>
                      <a:pPr algn="l"/>
                      <a:r>
                        <a:rPr kumimoji="0" lang="nl-NL" sz="1800" b="0" u="none" strike="noStrike" kern="1200" baseline="0" dirty="0" smtClean="0"/>
                        <a:t>log( Math.E * Math.E ) </a:t>
                      </a:r>
                      <a:r>
                        <a:rPr kumimoji="0" lang="pt-BR" sz="1800" b="0" u="none" strike="noStrike" kern="1200" baseline="0" dirty="0" smtClean="0"/>
                        <a:t>é</a:t>
                      </a:r>
                      <a:r>
                        <a:rPr kumimoji="0" lang="nl-NL" sz="1800" b="0" u="none" strike="noStrike" kern="1200" baseline="0" dirty="0" smtClean="0"/>
                        <a:t> 2.0</a:t>
                      </a:r>
                      <a:endParaRPr lang="pt-BR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7814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Classe </a:t>
            </a:r>
            <a:r>
              <a:rPr lang="pt-BR" i="1" dirty="0" err="1"/>
              <a:t>Math</a:t>
            </a:r>
            <a:endParaRPr lang="pt-BR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3998866"/>
              </p:ext>
            </p:extLst>
          </p:nvPr>
        </p:nvGraphicFramePr>
        <p:xfrm>
          <a:off x="323528" y="2636912"/>
          <a:ext cx="8363272" cy="3403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68152"/>
                <a:gridCol w="4057503"/>
                <a:gridCol w="293761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Método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Descrição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Exemplo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err="1" smtClean="0"/>
                        <a:t>max</a:t>
                      </a:r>
                      <a:r>
                        <a:rPr lang="pt-BR" b="1" dirty="0" smtClean="0"/>
                        <a:t>(</a:t>
                      </a:r>
                      <a:r>
                        <a:rPr lang="pt-BR" b="1" i="1" dirty="0" err="1" smtClean="0"/>
                        <a:t>x</a:t>
                      </a:r>
                      <a:r>
                        <a:rPr lang="pt-BR" b="1" dirty="0" err="1" smtClean="0"/>
                        <a:t>,</a:t>
                      </a:r>
                      <a:r>
                        <a:rPr lang="pt-BR" b="1" i="1" dirty="0" err="1" smtClean="0"/>
                        <a:t>y</a:t>
                      </a:r>
                      <a:r>
                        <a:rPr lang="pt-BR" b="1" dirty="0" smtClean="0"/>
                        <a:t>)</a:t>
                      </a:r>
                      <a:endParaRPr lang="pt-BR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Maior valor entre </a:t>
                      </a:r>
                      <a:r>
                        <a:rPr lang="pt-BR" i="1" dirty="0" smtClean="0"/>
                        <a:t>x </a:t>
                      </a:r>
                      <a:r>
                        <a:rPr lang="pt-BR" dirty="0" smtClean="0"/>
                        <a:t>e </a:t>
                      </a:r>
                      <a:r>
                        <a:rPr lang="pt-BR" i="1" dirty="0" smtClean="0"/>
                        <a:t>y</a:t>
                      </a:r>
                      <a:endParaRPr lang="pt-BR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nl-N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max( 2.3, 12.7 ) é 12.7</a:t>
                      </a:r>
                    </a:p>
                    <a:p>
                      <a:r>
                        <a:rPr kumimoji="0" lang="nl-N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max( -2.3, -12.7 ) é -2.3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min(</a:t>
                      </a:r>
                      <a:r>
                        <a:rPr lang="pt-BR" b="1" i="1" dirty="0" err="1" smtClean="0"/>
                        <a:t>x</a:t>
                      </a:r>
                      <a:r>
                        <a:rPr lang="pt-BR" b="1" dirty="0" err="1" smtClean="0"/>
                        <a:t>,</a:t>
                      </a:r>
                      <a:r>
                        <a:rPr lang="pt-BR" b="1" i="1" dirty="0" err="1" smtClean="0"/>
                        <a:t>y</a:t>
                      </a:r>
                      <a:r>
                        <a:rPr lang="pt-BR" b="1" dirty="0" smtClean="0"/>
                        <a:t>)</a:t>
                      </a:r>
                      <a:endParaRPr lang="pt-BR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Menor valor entre </a:t>
                      </a:r>
                      <a:r>
                        <a:rPr lang="pt-BR" i="1" dirty="0" smtClean="0"/>
                        <a:t>x</a:t>
                      </a:r>
                      <a:r>
                        <a:rPr lang="pt-BR" dirty="0" smtClean="0"/>
                        <a:t> e </a:t>
                      </a:r>
                      <a:r>
                        <a:rPr lang="pt-BR" i="1" dirty="0" smtClean="0"/>
                        <a:t>y</a:t>
                      </a:r>
                      <a:endParaRPr lang="pt-BR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nl-N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min( 2.3, 12.7 ) é 2.3</a:t>
                      </a:r>
                    </a:p>
                    <a:p>
                      <a:r>
                        <a:rPr kumimoji="0" lang="nl-N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min( -2.3, -12.7 ) é -12.7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err="1" smtClean="0"/>
                        <a:t>pow</a:t>
                      </a:r>
                      <a:r>
                        <a:rPr lang="pt-BR" b="1" dirty="0" smtClean="0"/>
                        <a:t>(</a:t>
                      </a:r>
                      <a:r>
                        <a:rPr lang="pt-BR" b="1" i="1" dirty="0" err="1" smtClean="0"/>
                        <a:t>x</a:t>
                      </a:r>
                      <a:r>
                        <a:rPr lang="pt-BR" b="1" dirty="0" err="1" smtClean="0"/>
                        <a:t>,</a:t>
                      </a:r>
                      <a:r>
                        <a:rPr lang="pt-BR" b="1" i="1" dirty="0" err="1" smtClean="0"/>
                        <a:t>y</a:t>
                      </a:r>
                      <a:r>
                        <a:rPr lang="pt-BR" b="1" dirty="0" smtClean="0"/>
                        <a:t>)</a:t>
                      </a:r>
                      <a:endParaRPr lang="pt-BR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i="1" dirty="0" smtClean="0"/>
                        <a:t>x</a:t>
                      </a:r>
                      <a:r>
                        <a:rPr lang="pt-BR" dirty="0" smtClean="0"/>
                        <a:t> elevado a </a:t>
                      </a:r>
                      <a:r>
                        <a:rPr lang="pt-BR" i="1" dirty="0" smtClean="0"/>
                        <a:t>y</a:t>
                      </a:r>
                      <a:r>
                        <a:rPr lang="pt-BR" dirty="0" smtClean="0"/>
                        <a:t> (</a:t>
                      </a:r>
                      <a:r>
                        <a:rPr lang="pt-BR" i="1" dirty="0" err="1" smtClean="0"/>
                        <a:t>x</a:t>
                      </a:r>
                      <a:r>
                        <a:rPr lang="pt-BR" i="1" baseline="30000" dirty="0" err="1" smtClean="0"/>
                        <a:t>y</a:t>
                      </a:r>
                      <a:r>
                        <a:rPr lang="pt-BR" dirty="0" smtClean="0"/>
                        <a:t>)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pow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( 2.0, 7.0 ) é 128.0</a:t>
                      </a:r>
                    </a:p>
                    <a:p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pow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( 9.0, 0.5 ) é 3.0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err="1" smtClean="0"/>
                        <a:t>sin</a:t>
                      </a:r>
                      <a:r>
                        <a:rPr lang="pt-BR" b="1" dirty="0" smtClean="0"/>
                        <a:t>(</a:t>
                      </a:r>
                      <a:r>
                        <a:rPr lang="pt-BR" b="1" i="1" dirty="0" smtClean="0"/>
                        <a:t>x</a:t>
                      </a:r>
                      <a:r>
                        <a:rPr lang="pt-BR" b="1" dirty="0" smtClean="0"/>
                        <a:t>)</a:t>
                      </a:r>
                      <a:endParaRPr lang="pt-BR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Seno de x (</a:t>
                      </a:r>
                      <a:r>
                        <a:rPr lang="pt-BR" i="1" dirty="0" smtClean="0"/>
                        <a:t>x</a:t>
                      </a:r>
                      <a:r>
                        <a:rPr lang="pt-BR" dirty="0" smtClean="0"/>
                        <a:t> em radianos)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pt-BR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sin</a:t>
                      </a:r>
                      <a:r>
                        <a:rPr kumimoji="0"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( 0.0 ) é 0.0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err="1" smtClean="0"/>
                        <a:t>sqrt</a:t>
                      </a:r>
                      <a:r>
                        <a:rPr lang="pt-BR" b="1" dirty="0" smtClean="0"/>
                        <a:t>(</a:t>
                      </a:r>
                      <a:r>
                        <a:rPr lang="pt-BR" b="1" i="1" dirty="0" smtClean="0"/>
                        <a:t>x</a:t>
                      </a:r>
                      <a:r>
                        <a:rPr lang="pt-BR" b="1" dirty="0" smtClean="0"/>
                        <a:t>)</a:t>
                      </a:r>
                      <a:endParaRPr lang="pt-BR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Raiz</a:t>
                      </a:r>
                      <a:r>
                        <a:rPr lang="pt-BR" baseline="0" dirty="0" smtClean="0"/>
                        <a:t> quadrada de </a:t>
                      </a:r>
                      <a:r>
                        <a:rPr lang="pt-BR" i="1" baseline="0" dirty="0" smtClean="0"/>
                        <a:t>x</a:t>
                      </a:r>
                      <a:endParaRPr lang="pt-BR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pt-BR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sqrt</a:t>
                      </a:r>
                      <a:r>
                        <a:rPr kumimoji="0"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( 900.0 ) é 30.0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err="1" smtClean="0"/>
                        <a:t>tan</a:t>
                      </a:r>
                      <a:r>
                        <a:rPr lang="pt-BR" b="1" dirty="0" smtClean="0"/>
                        <a:t>(</a:t>
                      </a:r>
                      <a:r>
                        <a:rPr lang="pt-BR" b="1" i="1" dirty="0" smtClean="0"/>
                        <a:t>x</a:t>
                      </a:r>
                      <a:r>
                        <a:rPr lang="pt-BR" b="1" dirty="0" smtClean="0"/>
                        <a:t>)</a:t>
                      </a:r>
                      <a:endParaRPr lang="pt-BR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Tangente de </a:t>
                      </a:r>
                      <a:r>
                        <a:rPr lang="pt-BR" i="1" dirty="0" smtClean="0"/>
                        <a:t>x</a:t>
                      </a:r>
                      <a:r>
                        <a:rPr lang="pt-BR" dirty="0" smtClean="0"/>
                        <a:t> (</a:t>
                      </a:r>
                      <a:r>
                        <a:rPr lang="pt-BR" i="1" dirty="0" smtClean="0"/>
                        <a:t>x</a:t>
                      </a:r>
                      <a:r>
                        <a:rPr lang="pt-BR" dirty="0" smtClean="0"/>
                        <a:t> em radianos)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pt-BR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tan</a:t>
                      </a:r>
                      <a:r>
                        <a:rPr kumimoji="0"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( 0.0 ) é 0.0</a:t>
                      </a:r>
                      <a:endParaRPr lang="pt-BR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7121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Classe </a:t>
            </a:r>
            <a:r>
              <a:rPr lang="pt-BR" i="1" dirty="0" err="1"/>
              <a:t>Math</a:t>
            </a:r>
            <a:endParaRPr lang="pt-BR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85546143"/>
              </p:ext>
            </p:extLst>
          </p:nvPr>
        </p:nvGraphicFramePr>
        <p:xfrm>
          <a:off x="457200" y="3900656"/>
          <a:ext cx="4038495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53866"/>
                <a:gridCol w="258462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Constante</a:t>
                      </a:r>
                      <a:endParaRPr lang="pt-BR" dirty="0"/>
                    </a:p>
                  </a:txBody>
                  <a:tcPr marL="64798" marR="64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Valor</a:t>
                      </a:r>
                      <a:endParaRPr lang="pt-BR" dirty="0"/>
                    </a:p>
                  </a:txBody>
                  <a:tcPr marL="64798" marR="6479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Math.PI</a:t>
                      </a:r>
                      <a:endParaRPr lang="pt-BR" dirty="0"/>
                    </a:p>
                  </a:txBody>
                  <a:tcPr marL="64798" marR="64798"/>
                </a:tc>
                <a:tc>
                  <a:txBody>
                    <a:bodyPr/>
                    <a:lstStyle/>
                    <a:p>
                      <a:r>
                        <a:rPr kumimoji="0" lang="pt-BR" sz="1800" u="none" strike="noStrike" kern="1200" baseline="0" dirty="0" smtClean="0"/>
                        <a:t>3.14159265358979323846</a:t>
                      </a:r>
                      <a:endParaRPr lang="pt-BR" dirty="0"/>
                    </a:p>
                  </a:txBody>
                  <a:tcPr marL="64798" marR="6479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Math.E</a:t>
                      </a:r>
                      <a:endParaRPr lang="pt-BR" dirty="0"/>
                    </a:p>
                  </a:txBody>
                  <a:tcPr marL="64798" marR="64798"/>
                </a:tc>
                <a:tc>
                  <a:txBody>
                    <a:bodyPr/>
                    <a:lstStyle/>
                    <a:p>
                      <a:r>
                        <a:rPr kumimoji="0" lang="pt-BR" sz="1800" u="none" strike="noStrike" kern="1200" baseline="0" dirty="0" smtClean="0"/>
                        <a:t>2.7182818284590452354</a:t>
                      </a:r>
                      <a:endParaRPr lang="pt-BR" dirty="0"/>
                    </a:p>
                  </a:txBody>
                  <a:tcPr marL="64798" marR="64798"/>
                </a:tc>
              </a:tr>
            </a:tbl>
          </a:graphicData>
        </a:graphic>
      </p:graphicFrame>
      <p:sp>
        <p:nvSpPr>
          <p:cNvPr id="7" name="Espaço Reservado para Conteúdo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dirty="0" smtClean="0"/>
              <a:t>Declaradas </a:t>
            </a:r>
            <a:r>
              <a:rPr lang="pt-BR" i="1" dirty="0" err="1" smtClean="0"/>
              <a:t>public</a:t>
            </a:r>
            <a:r>
              <a:rPr lang="pt-BR" i="1" dirty="0" smtClean="0"/>
              <a:t> final </a:t>
            </a:r>
            <a:r>
              <a:rPr lang="pt-BR" i="1" dirty="0" err="1" smtClean="0"/>
              <a:t>static</a:t>
            </a:r>
            <a:endParaRPr lang="pt-BR" i="1" dirty="0" smtClean="0"/>
          </a:p>
          <a:p>
            <a:pPr lvl="1"/>
            <a:r>
              <a:rPr lang="pt-BR" dirty="0" smtClean="0"/>
              <a:t>Todas as classes podem utilizar;</a:t>
            </a:r>
          </a:p>
          <a:p>
            <a:pPr lvl="1"/>
            <a:r>
              <a:rPr lang="pt-BR" dirty="0" smtClean="0"/>
              <a:t>São constantes;</a:t>
            </a:r>
          </a:p>
          <a:p>
            <a:pPr lvl="1"/>
            <a:r>
              <a:rPr lang="pt-BR" dirty="0" smtClean="0"/>
              <a:t>Podem ser acessadas pelo nome da classe;</a:t>
            </a:r>
          </a:p>
          <a:p>
            <a:pPr lvl="1"/>
            <a:r>
              <a:rPr lang="pt-BR" dirty="0" smtClean="0"/>
              <a:t>Somente uma cópia.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69948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Promoção de Argumentos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5256C-4B0F-4873-AD8C-C231AE918512}" type="slidenum">
              <a:rPr lang="pt-BR" smtClean="0"/>
              <a:pPr>
                <a:defRPr/>
              </a:pPr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0572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Promoção de Argumentos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A promoção de argumentos consistem em converter o tipo de um argumento</a:t>
            </a:r>
          </a:p>
          <a:p>
            <a:pPr lvl="1"/>
            <a:r>
              <a:rPr lang="pt-BR" sz="2400" dirty="0" smtClean="0"/>
              <a:t>Por exemplo, o método </a:t>
            </a:r>
            <a:r>
              <a:rPr lang="pt-BR" sz="2400" i="1" dirty="0" err="1" smtClean="0"/>
              <a:t>Math.sqrt</a:t>
            </a:r>
            <a:r>
              <a:rPr lang="pt-BR" sz="2400" dirty="0" smtClean="0"/>
              <a:t> espera um </a:t>
            </a:r>
            <a:r>
              <a:rPr lang="pt-BR" sz="2400" i="1" dirty="0" err="1" smtClean="0"/>
              <a:t>double</a:t>
            </a:r>
            <a:r>
              <a:rPr lang="pt-BR" sz="2400" dirty="0" smtClean="0"/>
              <a:t>, mas pode ser invocado passando-se um </a:t>
            </a:r>
            <a:r>
              <a:rPr lang="pt-BR" sz="2400" i="1" dirty="0" err="1" smtClean="0"/>
              <a:t>int</a:t>
            </a:r>
            <a:r>
              <a:rPr lang="pt-BR" sz="2400" dirty="0" smtClean="0"/>
              <a:t> como argumento;</a:t>
            </a:r>
          </a:p>
          <a:p>
            <a:pPr lvl="1"/>
            <a:r>
              <a:rPr lang="pt-BR" sz="2400" dirty="0" smtClean="0"/>
              <a:t>A promoção é realizada automaticamente, desde que se respeite as regras de promoção</a:t>
            </a:r>
          </a:p>
          <a:p>
            <a:pPr lvl="2"/>
            <a:r>
              <a:rPr lang="pt-BR" sz="2000" dirty="0" smtClean="0"/>
              <a:t>Especifica quais conversões podem ser realizadas sem a perda de dados.</a:t>
            </a:r>
          </a:p>
          <a:p>
            <a:pPr lvl="1"/>
            <a:r>
              <a:rPr lang="pt-BR" sz="2400" dirty="0" smtClean="0"/>
              <a:t>Em uma expressão com dois ou mais tipos primitivos diferentes, cada valor é promovido ao tipo “mais abrangente”.</a:t>
            </a:r>
            <a:endParaRPr lang="pt-BR" sz="24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3413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Promoção de Argumentos</a:t>
            </a: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2991459"/>
              </p:ext>
            </p:extLst>
          </p:nvPr>
        </p:nvGraphicFramePr>
        <p:xfrm>
          <a:off x="457200" y="2467704"/>
          <a:ext cx="8229600" cy="3337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06488"/>
                <a:gridCol w="692311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Tipo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Promoções Válidas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="1" i="1" dirty="0" err="1" smtClean="0"/>
                        <a:t>double</a:t>
                      </a:r>
                      <a:endParaRPr lang="pt-BR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Nenhuma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="1" i="1" dirty="0" err="1" smtClean="0"/>
                        <a:t>float</a:t>
                      </a:r>
                      <a:endParaRPr lang="pt-BR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double</a:t>
                      </a:r>
                      <a:endParaRPr lang="pt-BR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="1" i="1" dirty="0" err="1" smtClean="0"/>
                        <a:t>long</a:t>
                      </a:r>
                      <a:endParaRPr lang="pt-BR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float</a:t>
                      </a:r>
                      <a:r>
                        <a:rPr lang="pt-BR" dirty="0" smtClean="0"/>
                        <a:t> ou </a:t>
                      </a:r>
                      <a:r>
                        <a:rPr lang="pt-BR" dirty="0" err="1" smtClean="0"/>
                        <a:t>double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="1" i="1" dirty="0" err="1" smtClean="0"/>
                        <a:t>int</a:t>
                      </a:r>
                      <a:endParaRPr lang="pt-BR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long</a:t>
                      </a:r>
                      <a:r>
                        <a:rPr lang="pt-BR" dirty="0" smtClean="0"/>
                        <a:t>, </a:t>
                      </a:r>
                      <a:r>
                        <a:rPr lang="pt-BR" dirty="0" err="1" smtClean="0"/>
                        <a:t>float</a:t>
                      </a:r>
                      <a:r>
                        <a:rPr lang="pt-BR" dirty="0" smtClean="0"/>
                        <a:t> ou </a:t>
                      </a:r>
                      <a:r>
                        <a:rPr lang="pt-BR" dirty="0" err="1" smtClean="0"/>
                        <a:t>double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="1" i="1" dirty="0" smtClean="0"/>
                        <a:t>char</a:t>
                      </a:r>
                      <a:endParaRPr lang="pt-BR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err="1" smtClean="0"/>
                        <a:t>int</a:t>
                      </a:r>
                      <a:r>
                        <a:rPr lang="pt-BR" dirty="0" smtClean="0"/>
                        <a:t>, </a:t>
                      </a:r>
                      <a:r>
                        <a:rPr lang="pt-BR" dirty="0" err="1" smtClean="0"/>
                        <a:t>long</a:t>
                      </a:r>
                      <a:r>
                        <a:rPr lang="pt-BR" dirty="0" smtClean="0"/>
                        <a:t>, </a:t>
                      </a:r>
                      <a:r>
                        <a:rPr lang="pt-BR" dirty="0" err="1" smtClean="0"/>
                        <a:t>float</a:t>
                      </a:r>
                      <a:r>
                        <a:rPr lang="pt-BR" dirty="0" smtClean="0"/>
                        <a:t> ou </a:t>
                      </a:r>
                      <a:r>
                        <a:rPr lang="pt-BR" dirty="0" err="1" smtClean="0"/>
                        <a:t>double</a:t>
                      </a:r>
                      <a:endParaRPr lang="pt-BR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="1" i="1" dirty="0" smtClean="0"/>
                        <a:t>short</a:t>
                      </a:r>
                      <a:endParaRPr lang="pt-BR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err="1" smtClean="0"/>
                        <a:t>int</a:t>
                      </a:r>
                      <a:r>
                        <a:rPr lang="pt-BR" dirty="0" smtClean="0"/>
                        <a:t>, </a:t>
                      </a:r>
                      <a:r>
                        <a:rPr lang="pt-BR" dirty="0" err="1" smtClean="0"/>
                        <a:t>long</a:t>
                      </a:r>
                      <a:r>
                        <a:rPr lang="pt-BR" dirty="0" smtClean="0"/>
                        <a:t>, </a:t>
                      </a:r>
                      <a:r>
                        <a:rPr lang="pt-BR" dirty="0" err="1" smtClean="0"/>
                        <a:t>float</a:t>
                      </a:r>
                      <a:r>
                        <a:rPr lang="pt-BR" dirty="0" smtClean="0"/>
                        <a:t> ou </a:t>
                      </a:r>
                      <a:r>
                        <a:rPr lang="pt-BR" dirty="0" err="1" smtClean="0"/>
                        <a:t>double</a:t>
                      </a:r>
                      <a:r>
                        <a:rPr lang="pt-BR" baseline="0" dirty="0" smtClean="0"/>
                        <a:t> (mas não char)</a:t>
                      </a:r>
                      <a:endParaRPr lang="pt-BR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="1" i="1" dirty="0" smtClean="0"/>
                        <a:t>byte</a:t>
                      </a:r>
                      <a:endParaRPr lang="pt-BR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short, </a:t>
                      </a:r>
                      <a:r>
                        <a:rPr lang="pt-BR" dirty="0" err="1" smtClean="0"/>
                        <a:t>int</a:t>
                      </a:r>
                      <a:r>
                        <a:rPr lang="pt-BR" dirty="0" smtClean="0"/>
                        <a:t>, </a:t>
                      </a:r>
                      <a:r>
                        <a:rPr lang="pt-BR" dirty="0" err="1" smtClean="0"/>
                        <a:t>long</a:t>
                      </a:r>
                      <a:r>
                        <a:rPr lang="pt-BR" dirty="0" smtClean="0"/>
                        <a:t>, </a:t>
                      </a:r>
                      <a:r>
                        <a:rPr lang="pt-BR" dirty="0" err="1" smtClean="0"/>
                        <a:t>float</a:t>
                      </a:r>
                      <a:r>
                        <a:rPr lang="pt-BR" dirty="0" smtClean="0"/>
                        <a:t> ou </a:t>
                      </a:r>
                      <a:r>
                        <a:rPr lang="pt-BR" dirty="0" err="1" smtClean="0"/>
                        <a:t>double</a:t>
                      </a:r>
                      <a:r>
                        <a:rPr lang="pt-BR" baseline="0" dirty="0" smtClean="0"/>
                        <a:t> (mas não char)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="1" i="1" dirty="0" err="1" smtClean="0"/>
                        <a:t>boolean</a:t>
                      </a:r>
                      <a:endParaRPr lang="pt-BR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Nenhuma</a:t>
                      </a:r>
                      <a:r>
                        <a:rPr lang="pt-BR" baseline="0" dirty="0" smtClean="0"/>
                        <a:t> (valores booleanos não são considerados números em Java)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3165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err="1" smtClean="0"/>
              <a:t>cast</a:t>
            </a:r>
            <a:endParaRPr lang="pt-BR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 smtClean="0"/>
              <a:t>Considerando a tabela anterior, não é possível realizar a promoção de argumentos de tipos “mais altos” para tipos “mais baixos”;</a:t>
            </a:r>
          </a:p>
          <a:p>
            <a:r>
              <a:rPr lang="pt-BR" sz="2800" dirty="0" smtClean="0"/>
              <a:t>No entanto, é possível realizar o </a:t>
            </a:r>
            <a:r>
              <a:rPr lang="pt-BR" sz="2800" i="1" dirty="0" err="1" smtClean="0"/>
              <a:t>cast</a:t>
            </a:r>
            <a:r>
              <a:rPr lang="pt-BR" sz="2800" dirty="0" smtClean="0"/>
              <a:t> explícito</a:t>
            </a:r>
          </a:p>
          <a:p>
            <a:pPr lvl="1"/>
            <a:r>
              <a:rPr lang="pt-BR" sz="2400" dirty="0" smtClean="0"/>
              <a:t>Assumindo o risco de erros de truncamento.</a:t>
            </a:r>
          </a:p>
          <a:p>
            <a:r>
              <a:rPr lang="pt-BR" sz="2800" dirty="0" smtClean="0"/>
              <a:t>Suponha que o método abaixo só aceita valores inteiros:</a:t>
            </a:r>
          </a:p>
          <a:p>
            <a:pPr marL="457200" lvl="1" indent="0" algn="ctr">
              <a:buNone/>
            </a:pPr>
            <a:r>
              <a:rPr lang="pt-BR" dirty="0" err="1" smtClean="0"/>
              <a:t>raizQuadrada</a:t>
            </a:r>
            <a:r>
              <a:rPr lang="pt-BR" dirty="0" smtClean="0"/>
              <a:t>((</a:t>
            </a:r>
            <a:r>
              <a:rPr lang="pt-BR" dirty="0" err="1" smtClean="0">
                <a:solidFill>
                  <a:srgbClr val="0033CC"/>
                </a:solidFill>
              </a:rPr>
              <a:t>int</a:t>
            </a:r>
            <a:r>
              <a:rPr lang="pt-BR" dirty="0" smtClean="0"/>
              <a:t>) </a:t>
            </a:r>
            <a:r>
              <a:rPr lang="pt-BR" dirty="0" err="1" smtClean="0"/>
              <a:t>valorDouble</a:t>
            </a:r>
            <a:r>
              <a:rPr lang="pt-BR" dirty="0" smtClean="0"/>
              <a:t>);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488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Sobrecarga de Métodos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762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Sobrecarga de Métodos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Métodos com o mesmo nome podem ser declarados dentro de uma mesma classe</a:t>
            </a:r>
          </a:p>
          <a:p>
            <a:pPr lvl="1"/>
            <a:r>
              <a:rPr lang="pt-BR" dirty="0" smtClean="0"/>
              <a:t>Desde que possuam um conjunto diferente de parâmetros;</a:t>
            </a:r>
          </a:p>
          <a:p>
            <a:pPr lvl="1"/>
            <a:r>
              <a:rPr lang="pt-BR" b="1" dirty="0" smtClean="0"/>
              <a:t>Sobrecarga de métodos</a:t>
            </a:r>
            <a:r>
              <a:rPr lang="pt-BR" dirty="0" smtClean="0"/>
              <a:t>.</a:t>
            </a:r>
          </a:p>
          <a:p>
            <a:r>
              <a:rPr lang="pt-BR" dirty="0" smtClean="0"/>
              <a:t>Quando um método sobrecarregado é invocado, o compilador Java seleciona o método apropriado</a:t>
            </a:r>
          </a:p>
          <a:p>
            <a:pPr lvl="1"/>
            <a:r>
              <a:rPr lang="pt-BR" dirty="0" smtClean="0"/>
              <a:t>De acordo com o número, tipo e ordem dos argumentos passados para o método.</a:t>
            </a:r>
          </a:p>
          <a:p>
            <a:r>
              <a:rPr lang="pt-BR" dirty="0" smtClean="0"/>
              <a:t>Desta forma, podemos ter um conjunto de métodos com o mesmo nome que realizam o mesmo tipo de operação sobre argumentos diferentes.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6989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Sobrecarga de Métodos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Por exemplo, os métodos </a:t>
            </a:r>
            <a:r>
              <a:rPr lang="pt-BR" i="1" dirty="0" err="1" smtClean="0"/>
              <a:t>abs</a:t>
            </a:r>
            <a:r>
              <a:rPr lang="pt-BR" dirty="0" smtClean="0"/>
              <a:t>(), </a:t>
            </a:r>
            <a:r>
              <a:rPr lang="pt-BR" i="1" dirty="0" smtClean="0"/>
              <a:t>min</a:t>
            </a:r>
            <a:r>
              <a:rPr lang="pt-BR" dirty="0" smtClean="0"/>
              <a:t>() e </a:t>
            </a:r>
            <a:r>
              <a:rPr lang="pt-BR" i="1" dirty="0" err="1" smtClean="0"/>
              <a:t>max</a:t>
            </a:r>
            <a:r>
              <a:rPr lang="pt-BR" dirty="0" smtClean="0"/>
              <a:t>() da classe </a:t>
            </a:r>
            <a:r>
              <a:rPr lang="pt-BR" i="1" dirty="0" err="1" smtClean="0"/>
              <a:t>Math</a:t>
            </a:r>
            <a:r>
              <a:rPr lang="pt-BR" dirty="0" smtClean="0"/>
              <a:t> são sobrecarregados, cada um com quatro versões:</a:t>
            </a:r>
          </a:p>
          <a:p>
            <a:pPr lvl="1"/>
            <a:r>
              <a:rPr lang="pt-BR" dirty="0" smtClean="0"/>
              <a:t>Uma com dois argumentos </a:t>
            </a:r>
            <a:r>
              <a:rPr lang="pt-BR" i="1" dirty="0" err="1" smtClean="0"/>
              <a:t>double</a:t>
            </a:r>
            <a:r>
              <a:rPr lang="pt-BR" dirty="0" smtClean="0"/>
              <a:t>;</a:t>
            </a:r>
          </a:p>
          <a:p>
            <a:pPr lvl="1"/>
            <a:r>
              <a:rPr lang="pt-BR" dirty="0"/>
              <a:t>Uma com dois argumentos </a:t>
            </a:r>
            <a:r>
              <a:rPr lang="pt-BR" i="1" dirty="0" err="1" smtClean="0"/>
              <a:t>float</a:t>
            </a:r>
            <a:r>
              <a:rPr lang="pt-BR" dirty="0" smtClean="0"/>
              <a:t>;</a:t>
            </a:r>
            <a:endParaRPr lang="pt-BR" dirty="0"/>
          </a:p>
          <a:p>
            <a:pPr lvl="1"/>
            <a:r>
              <a:rPr lang="pt-BR" dirty="0"/>
              <a:t>Uma com dois argumentos </a:t>
            </a:r>
            <a:r>
              <a:rPr lang="pt-BR" i="1" dirty="0" err="1" smtClean="0"/>
              <a:t>int</a:t>
            </a:r>
            <a:r>
              <a:rPr lang="pt-BR" dirty="0" smtClean="0"/>
              <a:t>;</a:t>
            </a:r>
          </a:p>
          <a:p>
            <a:pPr lvl="1"/>
            <a:r>
              <a:rPr lang="pt-BR" dirty="0"/>
              <a:t>Uma com dois argumentos </a:t>
            </a:r>
            <a:r>
              <a:rPr lang="pt-BR" i="1" dirty="0" smtClean="0"/>
              <a:t>long</a:t>
            </a:r>
            <a:r>
              <a:rPr lang="pt-BR" dirty="0" smtClean="0"/>
              <a:t>.</a:t>
            </a:r>
          </a:p>
          <a:p>
            <a:r>
              <a:rPr lang="pt-BR" dirty="0" smtClean="0"/>
              <a:t>Vejamos um exemplo de métodos que calculam o quadrado de um número </a:t>
            </a:r>
            <a:r>
              <a:rPr lang="pt-BR" i="1" dirty="0" err="1" smtClean="0"/>
              <a:t>int</a:t>
            </a:r>
            <a:r>
              <a:rPr lang="pt-BR" dirty="0" smtClean="0"/>
              <a:t> ou </a:t>
            </a:r>
            <a:r>
              <a:rPr lang="pt-BR" i="1" dirty="0" err="1" smtClean="0"/>
              <a:t>double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0483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Endereços Importantes</a:t>
            </a:r>
            <a:endParaRPr lang="pt-BR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Site da </a:t>
            </a:r>
            <a:r>
              <a:rPr lang="en-US" dirty="0" err="1"/>
              <a:t>d</a:t>
            </a:r>
            <a:r>
              <a:rPr lang="en-US" dirty="0" err="1" smtClean="0"/>
              <a:t>isciplina</a:t>
            </a:r>
            <a:r>
              <a:rPr lang="en-US" dirty="0"/>
              <a:t>: </a:t>
            </a:r>
            <a:endParaRPr lang="en-US" dirty="0" smtClean="0"/>
          </a:p>
          <a:p>
            <a:pPr marL="118872" indent="0" algn="ctr">
              <a:buNone/>
            </a:pP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://www.decom.ufop.br/marco/</a:t>
            </a:r>
          </a:p>
          <a:p>
            <a:endParaRPr lang="en-US" dirty="0" smtClean="0"/>
          </a:p>
          <a:p>
            <a:r>
              <a:rPr lang="en-US" i="1" dirty="0" smtClean="0"/>
              <a:t>Moodle</a:t>
            </a:r>
            <a:r>
              <a:rPr lang="en-US" dirty="0"/>
              <a:t>: </a:t>
            </a:r>
            <a:endParaRPr lang="en-US" dirty="0" smtClean="0"/>
          </a:p>
          <a:p>
            <a:pPr marL="118872" indent="0" algn="ctr">
              <a:buNone/>
            </a:pPr>
            <a:r>
              <a:rPr lang="en-US" u="sng" dirty="0" smtClean="0">
                <a:hlinkClick r:id="rId3"/>
              </a:rPr>
              <a:t>www.decom.ufop.br</a:t>
            </a:r>
            <a:r>
              <a:rPr lang="en-US" u="sng" dirty="0">
                <a:hlinkClick r:id="rId3"/>
              </a:rPr>
              <a:t>/</a:t>
            </a:r>
            <a:r>
              <a:rPr lang="en-US" u="sng" dirty="0" smtClean="0">
                <a:hlinkClick r:id="rId3"/>
              </a:rPr>
              <a:t>moodle</a:t>
            </a:r>
            <a:endParaRPr lang="en-US" u="sng" dirty="0" smtClean="0"/>
          </a:p>
          <a:p>
            <a:pPr marL="118872" indent="0" algn="ctr">
              <a:buNone/>
            </a:pPr>
            <a:endParaRPr lang="en-US" u="sng" dirty="0" smtClean="0"/>
          </a:p>
          <a:p>
            <a:r>
              <a:rPr lang="en-US" dirty="0" err="1" smtClean="0"/>
              <a:t>Lista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smtClean="0"/>
              <a:t>e-</a:t>
            </a:r>
            <a:r>
              <a:rPr lang="en-US" dirty="0"/>
              <a:t>mails: </a:t>
            </a:r>
            <a:endParaRPr lang="en-US" dirty="0" smtClean="0"/>
          </a:p>
          <a:p>
            <a:pPr marL="118872" indent="0" algn="ctr">
              <a:buNone/>
            </a:pPr>
            <a:r>
              <a:rPr lang="en-US" u="sng" dirty="0">
                <a:hlinkClick r:id="rId4"/>
              </a:rPr>
              <a:t>bcc221-d</a:t>
            </a:r>
            <a:r>
              <a:rPr lang="en-US" u="sng" dirty="0" smtClean="0">
                <a:hlinkClick r:id="rId4"/>
              </a:rPr>
              <a:t>ecom</a:t>
            </a:r>
            <a:r>
              <a:rPr lang="en-US" u="sng" dirty="0">
                <a:hlinkClick r:id="rId4"/>
              </a:rPr>
              <a:t>@</a:t>
            </a:r>
            <a:r>
              <a:rPr lang="en-US" u="sng" dirty="0" smtClean="0">
                <a:hlinkClick r:id="rId4"/>
              </a:rPr>
              <a:t>googlegroups.com</a:t>
            </a:r>
            <a:endParaRPr lang="en-US" u="sng" dirty="0" smtClean="0"/>
          </a:p>
          <a:p>
            <a:pPr marL="118872" indent="0" algn="ctr">
              <a:buNone/>
            </a:pPr>
            <a:endParaRPr lang="en-US" u="sng" dirty="0"/>
          </a:p>
          <a:p>
            <a:r>
              <a:rPr lang="en-US" dirty="0"/>
              <a:t>Para </a:t>
            </a:r>
            <a:r>
              <a:rPr lang="en-US" dirty="0" err="1"/>
              <a:t>solicitar</a:t>
            </a:r>
            <a:r>
              <a:rPr lang="en-US" dirty="0"/>
              <a:t> </a:t>
            </a:r>
            <a:r>
              <a:rPr lang="en-US" dirty="0" err="1"/>
              <a:t>acesso</a:t>
            </a:r>
            <a:r>
              <a:rPr lang="en-US" dirty="0"/>
              <a:t>: </a:t>
            </a:r>
            <a:endParaRPr lang="en-US" dirty="0" smtClean="0"/>
          </a:p>
          <a:p>
            <a:pPr marL="118872" indent="0" algn="ctr">
              <a:buNone/>
            </a:pPr>
            <a:r>
              <a:rPr lang="en-US" u="sng" dirty="0" smtClean="0">
                <a:hlinkClick r:id="rId5"/>
              </a:rPr>
              <a:t>http</a:t>
            </a:r>
            <a:r>
              <a:rPr lang="en-US" u="sng" dirty="0">
                <a:hlinkClick r:id="rId5"/>
              </a:rPr>
              <a:t>://groups.google.com/group/bcc221-</a:t>
            </a:r>
            <a:r>
              <a:rPr lang="en-US" u="sng" dirty="0" smtClean="0">
                <a:hlinkClick r:id="rId5"/>
              </a:rPr>
              <a:t>decom</a:t>
            </a:r>
            <a:endParaRPr lang="en-US" u="sng" dirty="0" smtClean="0"/>
          </a:p>
        </p:txBody>
      </p:sp>
      <p:sp>
        <p:nvSpPr>
          <p:cNvPr id="4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4B420-66F5-4D75-AE77-317938182C39}" type="slidenum">
              <a:rPr lang="pt-BR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9215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Sobrecarga de Métodos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Sobrecarga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quadrado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num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num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num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quadrado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double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num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num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*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num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void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"Quadrado de 7.5 e: %f"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quadrado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7.5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));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"\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nQuadrado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 de 7 e: %d"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quadrado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7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4005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Sobrecarga de Métodos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6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TesteSobrecarga</a:t>
            </a:r>
            <a:endParaRPr lang="pt-BR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6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6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US" sz="16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Verdana"/>
              </a:rPr>
              <a:t>main</a:t>
            </a:r>
            <a:r>
              <a:rPr lang="en-US" sz="16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Verdana"/>
              </a:rPr>
              <a:t>args</a:t>
            </a:r>
            <a:r>
              <a:rPr lang="en-US" sz="1600" b="1" dirty="0">
                <a:solidFill>
                  <a:srgbClr val="000000"/>
                </a:solidFill>
                <a:latin typeface="Verdana"/>
              </a:rPr>
              <a:t>[])</a:t>
            </a:r>
            <a:endParaRPr lang="en-US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600" dirty="0">
                <a:solidFill>
                  <a:srgbClr val="000000"/>
                </a:solidFill>
                <a:latin typeface="Verdana"/>
              </a:rPr>
              <a:t>Sobrecarga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dirty="0">
                <a:solidFill>
                  <a:srgbClr val="000000"/>
                </a:solidFill>
                <a:latin typeface="Verdana"/>
              </a:rPr>
              <a:t>teste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dirty="0">
                <a:solidFill>
                  <a:srgbClr val="000000"/>
                </a:solidFill>
                <a:latin typeface="Verdana"/>
              </a:rPr>
              <a:t>Sobrecarga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teste</a:t>
            </a:r>
            <a:r>
              <a:rPr lang="pt-BR" sz="16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print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6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6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7585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Erro Comum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 smtClean="0"/>
              <a:t>Note que somente o tipo de retorno de um método não é suficiente para que o compilador o diferencie de outro com assinatura parecida</a:t>
            </a:r>
          </a:p>
          <a:p>
            <a:pPr lvl="1"/>
            <a:r>
              <a:rPr lang="pt-BR" sz="2400" dirty="0" smtClean="0"/>
              <a:t>Erro de compilação.</a:t>
            </a:r>
          </a:p>
          <a:p>
            <a:pPr lvl="1"/>
            <a:r>
              <a:rPr lang="pt-BR" sz="2400" dirty="0" smtClean="0"/>
              <a:t>Exemplo:</a:t>
            </a:r>
          </a:p>
          <a:p>
            <a:pPr marL="457200" lvl="1" indent="0" algn="ctr">
              <a:buNone/>
            </a:pPr>
            <a:r>
              <a:rPr lang="pt-BR" sz="2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20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sz="2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2000" dirty="0">
                <a:solidFill>
                  <a:srgbClr val="000000"/>
                </a:solidFill>
                <a:latin typeface="Verdana"/>
              </a:rPr>
              <a:t>quadrado</a:t>
            </a:r>
            <a:r>
              <a:rPr lang="pt-BR" sz="20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20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sz="2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2000" dirty="0">
                <a:solidFill>
                  <a:srgbClr val="000000"/>
                </a:solidFill>
                <a:latin typeface="Verdana"/>
              </a:rPr>
              <a:t>num</a:t>
            </a:r>
            <a:r>
              <a:rPr lang="pt-BR" sz="2000" b="1" dirty="0" smtClean="0">
                <a:solidFill>
                  <a:srgbClr val="000000"/>
                </a:solidFill>
                <a:latin typeface="Verdana"/>
              </a:rPr>
              <a:t>)</a:t>
            </a:r>
          </a:p>
          <a:p>
            <a:pPr marL="457200" lvl="1" indent="0" algn="ctr">
              <a:buNone/>
            </a:pPr>
            <a:r>
              <a:rPr lang="pt-BR" sz="2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2000" b="1" dirty="0" err="1" smtClean="0">
                <a:solidFill>
                  <a:srgbClr val="00007F"/>
                </a:solidFill>
                <a:latin typeface="Verdana"/>
              </a:rPr>
              <a:t>long</a:t>
            </a:r>
            <a:r>
              <a:rPr lang="pt-BR" sz="20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2000" dirty="0">
                <a:solidFill>
                  <a:srgbClr val="000000"/>
                </a:solidFill>
                <a:latin typeface="Verdana"/>
              </a:rPr>
              <a:t>quadrado</a:t>
            </a:r>
            <a:r>
              <a:rPr lang="pt-BR" sz="20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20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sz="2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2000" dirty="0">
                <a:solidFill>
                  <a:srgbClr val="000000"/>
                </a:solidFill>
                <a:latin typeface="Verdana"/>
              </a:rPr>
              <a:t>num</a:t>
            </a:r>
            <a:r>
              <a:rPr lang="pt-BR" sz="20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20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3237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Sobrecarga de Construtores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Java permite que objetos de uma mesma classe sejam inicializados de formas diferentes</a:t>
            </a:r>
          </a:p>
          <a:p>
            <a:pPr lvl="1"/>
            <a:r>
              <a:rPr lang="pt-BR" dirty="0" smtClean="0"/>
              <a:t>Através da sobrecarga de construtores;</a:t>
            </a:r>
          </a:p>
          <a:p>
            <a:pPr lvl="1"/>
            <a:r>
              <a:rPr lang="pt-BR" dirty="0" smtClean="0"/>
              <a:t>Basta definir múltiplos construtores com assinaturas diferentes</a:t>
            </a:r>
          </a:p>
          <a:p>
            <a:pPr lvl="2"/>
            <a:r>
              <a:rPr lang="pt-BR" dirty="0" smtClean="0"/>
              <a:t>Número e tipo de argumentos.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9994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Sobrecarga de Construtores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1520" y="1973536"/>
            <a:ext cx="4244280" cy="4623816"/>
          </a:xfrm>
        </p:spPr>
        <p:txBody>
          <a:bodyPr>
            <a:noAutofit/>
          </a:bodyPr>
          <a:lstStyle/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 smtClean="0">
                <a:solidFill>
                  <a:srgbClr val="000000"/>
                </a:solidFill>
                <a:latin typeface="Verdana"/>
              </a:rPr>
              <a:t>class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Tempo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private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h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m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Tempo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h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m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0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Tempo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hora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h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hora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m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0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 smtClean="0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Tempo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3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sz="13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300" dirty="0">
                <a:solidFill>
                  <a:srgbClr val="000000"/>
                </a:solidFill>
                <a:latin typeface="Verdana"/>
              </a:rPr>
              <a:t>hora</a:t>
            </a:r>
            <a:r>
              <a:rPr lang="pt-BR" sz="13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3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3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sz="13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300" dirty="0">
                <a:solidFill>
                  <a:srgbClr val="000000"/>
                </a:solidFill>
                <a:latin typeface="Verdana"/>
              </a:rPr>
              <a:t>minuto</a:t>
            </a: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h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hora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m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minuto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0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endParaRPr lang="pt-BR" sz="15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2"/>
          </p:nvPr>
        </p:nvSpPr>
        <p:spPr>
          <a:xfrm>
            <a:off x="4139952" y="1773936"/>
            <a:ext cx="4752528" cy="4623816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smtClean="0">
                <a:solidFill>
                  <a:srgbClr val="000000"/>
                </a:solidFill>
                <a:latin typeface="Verdana"/>
              </a:rPr>
              <a:t>Tempo</a:t>
            </a:r>
            <a:r>
              <a:rPr lang="pt-BR" sz="1000" b="1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000" b="1" dirty="0" err="1" smtClean="0">
                <a:solidFill>
                  <a:srgbClr val="00007F"/>
                </a:solidFill>
                <a:latin typeface="Verdana"/>
              </a:rPr>
              <a:t>int</a:t>
            </a:r>
            <a:r>
              <a:rPr lang="pt-BR" sz="10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000" dirty="0" smtClean="0">
                <a:solidFill>
                  <a:srgbClr val="000000"/>
                </a:solidFill>
                <a:latin typeface="Verdana"/>
              </a:rPr>
              <a:t>hora</a:t>
            </a:r>
            <a:r>
              <a:rPr lang="pt-BR" sz="10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0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sz="1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000" dirty="0">
                <a:solidFill>
                  <a:srgbClr val="000000"/>
                </a:solidFill>
                <a:latin typeface="Verdana"/>
              </a:rPr>
              <a:t>minuto</a:t>
            </a:r>
            <a:r>
              <a:rPr lang="pt-BR" sz="10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0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sz="1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000" dirty="0">
                <a:solidFill>
                  <a:srgbClr val="000000"/>
                </a:solidFill>
                <a:latin typeface="Verdana"/>
              </a:rPr>
              <a:t>segundo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h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hora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m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minuto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segundo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main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0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000" dirty="0" err="1">
                <a:solidFill>
                  <a:srgbClr val="000000"/>
                </a:solidFill>
                <a:latin typeface="Verdana"/>
              </a:rPr>
              <a:t>args</a:t>
            </a:r>
            <a:r>
              <a:rPr lang="en-US" sz="1000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Tempo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smtClean="0">
                <a:solidFill>
                  <a:srgbClr val="000000"/>
                </a:solidFill>
                <a:latin typeface="Verdana"/>
              </a:rPr>
              <a:t>t</a:t>
            </a:r>
            <a:r>
              <a:rPr lang="pt-BR" sz="1600" dirty="0"/>
              <a:t> </a:t>
            </a:r>
            <a:r>
              <a:rPr lang="pt-BR" sz="1600" b="1" dirty="0"/>
              <a:t>=</a:t>
            </a:r>
            <a:r>
              <a:rPr lang="pt-BR" sz="1600" dirty="0"/>
              <a:t> </a:t>
            </a:r>
            <a:r>
              <a:rPr lang="pt-BR" sz="1600" b="1" dirty="0"/>
              <a:t>new</a:t>
            </a:r>
            <a:r>
              <a:rPr lang="pt-BR" sz="1600" dirty="0"/>
              <a:t> Tempo</a:t>
            </a: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();</a:t>
            </a:r>
          </a:p>
          <a:p>
            <a:pPr marL="118872" indent="0">
              <a:buNone/>
            </a:pPr>
            <a:r>
              <a:rPr lang="pt-BR" sz="1500" dirty="0" smtClean="0">
                <a:solidFill>
                  <a:srgbClr val="000000"/>
                </a:solidFill>
                <a:latin typeface="Verdana"/>
              </a:rPr>
              <a:t>               Tempo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smtClean="0">
                <a:solidFill>
                  <a:srgbClr val="000000"/>
                </a:solidFill>
                <a:latin typeface="Verdana"/>
              </a:rPr>
              <a:t>t2</a:t>
            </a:r>
            <a:r>
              <a:rPr lang="pt-BR" sz="1600" dirty="0"/>
              <a:t> </a:t>
            </a:r>
            <a:r>
              <a:rPr lang="pt-BR" sz="1600" b="1" dirty="0"/>
              <a:t>=</a:t>
            </a:r>
            <a:r>
              <a:rPr lang="pt-BR" sz="1600" dirty="0"/>
              <a:t> </a:t>
            </a:r>
            <a:r>
              <a:rPr lang="pt-BR" sz="1600" b="1" dirty="0"/>
              <a:t>new</a:t>
            </a:r>
            <a:r>
              <a:rPr lang="pt-BR" sz="1600" dirty="0"/>
              <a:t> Tempo</a:t>
            </a: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 smtClean="0">
                <a:solidFill>
                  <a:srgbClr val="007F7F"/>
                </a:solidFill>
                <a:latin typeface="Verdana"/>
              </a:rPr>
              <a:t>12</a:t>
            </a: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);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 smtClean="0">
                <a:solidFill>
                  <a:srgbClr val="000000"/>
                </a:solidFill>
                <a:latin typeface="Verdana"/>
              </a:rPr>
              <a:t>               Tempo t3</a:t>
            </a:r>
            <a:r>
              <a:rPr lang="pt-BR" sz="1600" dirty="0"/>
              <a:t> </a:t>
            </a:r>
            <a:r>
              <a:rPr lang="pt-BR" sz="1600" b="1" dirty="0"/>
              <a:t>=</a:t>
            </a:r>
            <a:r>
              <a:rPr lang="pt-BR" sz="1600" dirty="0"/>
              <a:t> </a:t>
            </a:r>
            <a:r>
              <a:rPr lang="pt-BR" sz="1600" b="1" dirty="0"/>
              <a:t>new</a:t>
            </a:r>
            <a:r>
              <a:rPr lang="pt-BR" sz="1600" dirty="0"/>
              <a:t> Tempo</a:t>
            </a: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 smtClean="0">
                <a:solidFill>
                  <a:srgbClr val="007F7F"/>
                </a:solidFill>
                <a:latin typeface="Verdana"/>
              </a:rPr>
              <a:t>12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30</a:t>
            </a: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);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 smtClean="0">
                <a:solidFill>
                  <a:srgbClr val="000000"/>
                </a:solidFill>
                <a:latin typeface="Verdana"/>
              </a:rPr>
              <a:t>               Tempo t4</a:t>
            </a:r>
            <a:r>
              <a:rPr lang="pt-BR" sz="1600" dirty="0"/>
              <a:t> </a:t>
            </a:r>
            <a:r>
              <a:rPr lang="pt-BR" sz="1600" b="1" dirty="0"/>
              <a:t>=</a:t>
            </a:r>
            <a:r>
              <a:rPr lang="pt-BR" sz="1600" dirty="0"/>
              <a:t> </a:t>
            </a:r>
            <a:r>
              <a:rPr lang="pt-BR" sz="1600" b="1" dirty="0"/>
              <a:t>new</a:t>
            </a:r>
            <a:r>
              <a:rPr lang="pt-BR" sz="1600" dirty="0"/>
              <a:t> Tempo</a:t>
            </a: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 smtClean="0">
                <a:solidFill>
                  <a:srgbClr val="007F7F"/>
                </a:solidFill>
                <a:latin typeface="Verdana"/>
              </a:rPr>
              <a:t>12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30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00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1339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Observação sobre Construtores em Java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Java permite que outros métodos possuam o mesmo nome que a classe</a:t>
            </a:r>
          </a:p>
          <a:p>
            <a:pPr lvl="1"/>
            <a:r>
              <a:rPr lang="pt-BR" sz="2400" dirty="0" smtClean="0"/>
              <a:t>Embora não se tratem de construtores;</a:t>
            </a:r>
          </a:p>
          <a:p>
            <a:pPr lvl="1"/>
            <a:r>
              <a:rPr lang="pt-BR" sz="2400" dirty="0" smtClean="0"/>
              <a:t>Não são chamados quando um objeto da classe é criado;</a:t>
            </a:r>
          </a:p>
          <a:p>
            <a:pPr lvl="1"/>
            <a:r>
              <a:rPr lang="pt-BR" sz="2400" dirty="0" smtClean="0"/>
              <a:t>Possuem tipo de retorno.</a:t>
            </a:r>
          </a:p>
          <a:p>
            <a:r>
              <a:rPr lang="pt-BR" sz="2800" dirty="0" smtClean="0"/>
              <a:t>Um erro comum é colocar um tipo de retorno em um método com o mesmo nome da classe e confund</a:t>
            </a:r>
            <a:r>
              <a:rPr lang="pt-BR" sz="2800" dirty="0"/>
              <a:t>i</a:t>
            </a:r>
            <a:r>
              <a:rPr lang="pt-BR" sz="2800" dirty="0" smtClean="0"/>
              <a:t>-lo com um construtor.</a:t>
            </a:r>
            <a:endParaRPr lang="pt-BR" sz="280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5256C-4B0F-4873-AD8C-C231AE918512}" type="slidenum">
              <a:rPr lang="pt-BR" smtClean="0"/>
              <a:pPr>
                <a:defRPr/>
              </a:pPr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73631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Observação sobre Construtores em Java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ConstrutorFalso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ConstrutorFalso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"Um objeto foi criado?"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1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ConstrutorFalso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"Um objeto foi criado!"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main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args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[])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ConstrutorFalso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obj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ConstrutorFalso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1146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Composição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9110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Composição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Uma classe Java pode ter referências a objetos de outras classes como membros</a:t>
            </a:r>
          </a:p>
          <a:p>
            <a:pPr lvl="1"/>
            <a:r>
              <a:rPr lang="pt-BR" b="1" dirty="0" smtClean="0"/>
              <a:t>Composição</a:t>
            </a:r>
            <a:r>
              <a:rPr lang="pt-BR" dirty="0" smtClean="0"/>
              <a:t>, ou </a:t>
            </a:r>
            <a:r>
              <a:rPr lang="pt-BR" b="1" dirty="0" smtClean="0"/>
              <a:t>relacionamento</a:t>
            </a:r>
            <a:r>
              <a:rPr lang="pt-BR" dirty="0" smtClean="0"/>
              <a:t> </a:t>
            </a:r>
            <a:r>
              <a:rPr lang="pt-BR" b="1" i="1" dirty="0" err="1" smtClean="0"/>
              <a:t>tem-um</a:t>
            </a:r>
            <a:r>
              <a:rPr lang="pt-BR" dirty="0" smtClean="0"/>
              <a:t>.</a:t>
            </a:r>
          </a:p>
          <a:p>
            <a:r>
              <a:rPr lang="pt-BR" dirty="0" smtClean="0"/>
              <a:t>Por exemplo, um despertador precisa saber o horário atual</a:t>
            </a:r>
          </a:p>
          <a:p>
            <a:pPr lvl="1"/>
            <a:r>
              <a:rPr lang="pt-BR" dirty="0" smtClean="0"/>
              <a:t>É razoável embutir duas referências a objetos de uma classe </a:t>
            </a:r>
            <a:r>
              <a:rPr lang="pt-BR" i="1" dirty="0" smtClean="0"/>
              <a:t>Hora</a:t>
            </a:r>
            <a:r>
              <a:rPr lang="pt-BR" dirty="0" smtClean="0"/>
              <a:t> como membros da classe </a:t>
            </a:r>
            <a:r>
              <a:rPr lang="pt-BR" i="1" dirty="0" smtClean="0"/>
              <a:t>Despertador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6734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Composição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Hora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private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h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m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getH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h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getM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m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getS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void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setH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valor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h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valor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void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setM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valor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m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valor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void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setS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valor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valor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4096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584" y="1999381"/>
            <a:ext cx="7402016" cy="4525963"/>
          </a:xfrm>
        </p:spPr>
        <p:txBody>
          <a:bodyPr/>
          <a:lstStyle/>
          <a:p>
            <a:pPr algn="ctr">
              <a:buFontTx/>
              <a:buNone/>
            </a:pPr>
            <a:endParaRPr lang="pt-BR" sz="6600" b="1" dirty="0"/>
          </a:p>
          <a:p>
            <a:pPr algn="ctr">
              <a:buFontTx/>
              <a:buNone/>
            </a:pPr>
            <a:endParaRPr lang="pt-BR" sz="6600" b="1" dirty="0"/>
          </a:p>
          <a:p>
            <a:pPr algn="ctr">
              <a:buFontTx/>
              <a:buNone/>
            </a:pPr>
            <a:r>
              <a:rPr lang="pt-BR" sz="6600" b="1" dirty="0" smtClean="0"/>
              <a:t>Avisos</a:t>
            </a:r>
            <a:endParaRPr lang="pt-BR" sz="6600" b="1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01EA-555E-46B3-80C1-84FBBEDCD8D0}" type="slidenum">
              <a:rPr lang="pt-BR"/>
              <a:pPr/>
              <a:t>3</a:t>
            </a:fld>
            <a:endParaRPr lang="pt-BR"/>
          </a:p>
        </p:txBody>
      </p:sp>
      <p:pic>
        <p:nvPicPr>
          <p:cNvPr id="18442" name="Picture 10" descr="http://www.floridacharts.com/FLQuery/Images/warning-ic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880828"/>
            <a:ext cx="3240360" cy="27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6505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Composição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118872" indent="0">
              <a:buNone/>
            </a:pPr>
            <a:r>
              <a:rPr lang="pt-BR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Despertador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b="1" dirty="0">
                <a:solidFill>
                  <a:srgbClr val="000000"/>
                </a:solidFill>
                <a:latin typeface="Verdana"/>
              </a:rPr>
              <a:t>{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boolean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ligado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Hora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despertador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horarioAtual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indent="0">
              <a:buNone/>
            </a:pPr>
            <a:r>
              <a:rPr lang="en-US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setDespertador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h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m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s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 err="1">
                <a:solidFill>
                  <a:srgbClr val="00007F"/>
                </a:solidFill>
                <a:latin typeface="Verdana"/>
              </a:rPr>
              <a:t>boolean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valor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)</a:t>
            </a:r>
            <a:endParaRPr lang="en-US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{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despertador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setH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h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despertador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setM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m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  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despertador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setS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s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  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ligado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valor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}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indent="0">
              <a:buNone/>
            </a:pPr>
            <a:r>
              <a:rPr lang="en-US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Verdana"/>
              </a:rPr>
              <a:t>setHorarioAtual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h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m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US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dirty="0">
                <a:solidFill>
                  <a:srgbClr val="000000"/>
                </a:solidFill>
                <a:latin typeface="Verdana"/>
              </a:rPr>
              <a:t>s</a:t>
            </a:r>
            <a:r>
              <a:rPr lang="en-US" b="1" dirty="0">
                <a:solidFill>
                  <a:srgbClr val="000000"/>
                </a:solidFill>
                <a:latin typeface="Verdana"/>
              </a:rPr>
              <a:t>)</a:t>
            </a:r>
            <a:endParaRPr lang="en-US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{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horarioAtual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setH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h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horarioAtual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setM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m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horarioAtual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setS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s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 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}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b="1" dirty="0">
                <a:solidFill>
                  <a:srgbClr val="000000"/>
                </a:solidFill>
                <a:latin typeface="Verdana"/>
              </a:rPr>
              <a:t>}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30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4733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Composição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TesteDespertador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main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args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[])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Despertador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d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Despertador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d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setHorarioAtual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11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30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05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d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setDespertador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07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0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0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true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467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Enumerações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32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9398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Enumerações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Uma </a:t>
            </a:r>
            <a:r>
              <a:rPr lang="pt-BR" b="1" dirty="0" smtClean="0"/>
              <a:t>enumeração</a:t>
            </a:r>
            <a:r>
              <a:rPr lang="pt-BR" dirty="0" smtClean="0"/>
              <a:t>, em sua forma mais simples, declara um conjunto de constantes representadas por um identificador</a:t>
            </a:r>
          </a:p>
          <a:p>
            <a:pPr lvl="1"/>
            <a:r>
              <a:rPr lang="pt-BR" dirty="0" smtClean="0"/>
              <a:t>É um tipo especial de classe, definida pela palavra </a:t>
            </a:r>
            <a:r>
              <a:rPr lang="pt-BR" b="1" dirty="0" err="1" smtClean="0"/>
              <a:t>enum</a:t>
            </a:r>
            <a:r>
              <a:rPr lang="pt-BR" dirty="0" smtClean="0"/>
              <a:t> e um identificador;</a:t>
            </a:r>
          </a:p>
          <a:p>
            <a:pPr lvl="1"/>
            <a:r>
              <a:rPr lang="pt-BR" dirty="0" smtClean="0"/>
              <a:t>Como em classes, </a:t>
            </a:r>
            <a:r>
              <a:rPr lang="pt-BR" b="1" dirty="0" smtClean="0">
                <a:solidFill>
                  <a:srgbClr val="FF0000"/>
                </a:solidFill>
              </a:rPr>
              <a:t>{</a:t>
            </a:r>
            <a:r>
              <a:rPr lang="pt-BR" dirty="0" smtClean="0"/>
              <a:t> e </a:t>
            </a:r>
            <a:r>
              <a:rPr lang="pt-BR" b="1" dirty="0" smtClean="0">
                <a:solidFill>
                  <a:srgbClr val="FF0000"/>
                </a:solidFill>
              </a:rPr>
              <a:t>}</a:t>
            </a:r>
            <a:r>
              <a:rPr lang="pt-BR" dirty="0" smtClean="0"/>
              <a:t> delimitam o corpo de uma declaração;</a:t>
            </a:r>
          </a:p>
          <a:p>
            <a:pPr lvl="1"/>
            <a:r>
              <a:rPr lang="pt-BR" dirty="0" smtClean="0"/>
              <a:t>Entre as chaves, fica uma lista de constantes de enumeração, separadas por vírgula</a:t>
            </a:r>
          </a:p>
          <a:p>
            <a:pPr lvl="2"/>
            <a:r>
              <a:rPr lang="pt-BR" dirty="0" smtClean="0"/>
              <a:t>Cada uma representando um valor único.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33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3126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Enumerações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import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java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util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Random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Baralho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private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enum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Naipe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COPAS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PAUS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OUROS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ESPADAS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private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enum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Valor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r>
              <a:rPr lang="pt-BR" sz="1000" dirty="0">
                <a:solidFill>
                  <a:srgbClr val="000000"/>
                </a:solidFill>
                <a:latin typeface="Verdana"/>
              </a:rPr>
              <a:t>A</a:t>
            </a:r>
            <a:r>
              <a:rPr lang="pt-BR" sz="10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000" dirty="0">
                <a:solidFill>
                  <a:srgbClr val="000000"/>
                </a:solidFill>
                <a:latin typeface="Verdana"/>
              </a:rPr>
              <a:t>DOIS</a:t>
            </a:r>
            <a:r>
              <a:rPr lang="pt-BR" sz="10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000" dirty="0">
                <a:solidFill>
                  <a:srgbClr val="000000"/>
                </a:solidFill>
                <a:latin typeface="Verdana"/>
              </a:rPr>
              <a:t>TRES</a:t>
            </a:r>
            <a:r>
              <a:rPr lang="pt-BR" sz="10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000" dirty="0">
                <a:solidFill>
                  <a:srgbClr val="000000"/>
                </a:solidFill>
                <a:latin typeface="Verdana"/>
              </a:rPr>
              <a:t>QUATRO</a:t>
            </a:r>
            <a:r>
              <a:rPr lang="pt-BR" sz="10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000" dirty="0">
                <a:solidFill>
                  <a:srgbClr val="000000"/>
                </a:solidFill>
                <a:latin typeface="Verdana"/>
              </a:rPr>
              <a:t>CINCO</a:t>
            </a:r>
            <a:r>
              <a:rPr lang="pt-BR" sz="10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000" dirty="0">
                <a:solidFill>
                  <a:srgbClr val="000000"/>
                </a:solidFill>
                <a:latin typeface="Verdana"/>
              </a:rPr>
              <a:t>SEIS</a:t>
            </a:r>
            <a:r>
              <a:rPr lang="pt-BR" sz="10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000" dirty="0">
                <a:solidFill>
                  <a:srgbClr val="000000"/>
                </a:solidFill>
                <a:latin typeface="Verdana"/>
              </a:rPr>
              <a:t>SETE</a:t>
            </a:r>
            <a:r>
              <a:rPr lang="pt-BR" sz="10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000" dirty="0">
                <a:solidFill>
                  <a:srgbClr val="000000"/>
                </a:solidFill>
                <a:latin typeface="Verdana"/>
              </a:rPr>
              <a:t>OITO</a:t>
            </a:r>
            <a:r>
              <a:rPr lang="pt-BR" sz="10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000" dirty="0">
                <a:solidFill>
                  <a:srgbClr val="000000"/>
                </a:solidFill>
                <a:latin typeface="Verdana"/>
              </a:rPr>
              <a:t>NOVE</a:t>
            </a:r>
            <a:r>
              <a:rPr lang="pt-BR" sz="10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000" dirty="0">
                <a:solidFill>
                  <a:srgbClr val="000000"/>
                </a:solidFill>
                <a:latin typeface="Verdana"/>
              </a:rPr>
              <a:t>DEZ</a:t>
            </a:r>
            <a:r>
              <a:rPr lang="pt-BR" sz="10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000" dirty="0">
                <a:solidFill>
                  <a:srgbClr val="000000"/>
                </a:solidFill>
                <a:latin typeface="Verdana"/>
              </a:rPr>
              <a:t>J</a:t>
            </a:r>
            <a:r>
              <a:rPr lang="pt-BR" sz="10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000" dirty="0">
                <a:solidFill>
                  <a:srgbClr val="000000"/>
                </a:solidFill>
                <a:latin typeface="Verdana"/>
              </a:rPr>
              <a:t>Q</a:t>
            </a:r>
            <a:r>
              <a:rPr lang="pt-BR" sz="10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000" dirty="0">
                <a:solidFill>
                  <a:srgbClr val="000000"/>
                </a:solidFill>
                <a:latin typeface="Verdana"/>
              </a:rPr>
              <a:t>K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500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void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sorteiaCarta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//pode conter COPAS, PAUS, OUROS ou ESPADAS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Naipe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cartaNaipe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//pode conter uma das constantes do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enum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Valor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Valor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cartaValor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numero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Random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aleatorio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Random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500" dirty="0">
                <a:solidFill>
                  <a:srgbClr val="808080"/>
                </a:solidFill>
                <a:latin typeface="Verdana"/>
              </a:rPr>
              <a:t>         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switch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aleatorio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nextInt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4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             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case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7F7F"/>
                </a:solidFill>
                <a:latin typeface="Verdana"/>
              </a:rPr>
              <a:t>0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cartaNaipe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Naipe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COPAS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break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             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case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7F7F"/>
                </a:solidFill>
                <a:latin typeface="Verdana"/>
              </a:rPr>
              <a:t>1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cartaNaipe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Naipe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PAUS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break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       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case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2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cartaNaipe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Naipe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OUROS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break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       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case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3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cartaNaipe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Naipe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ESPADAS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34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8636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Enumerações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temp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7F7F"/>
                </a:solidFill>
                <a:latin typeface="Verdana"/>
              </a:rPr>
              <a:t>1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+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aleatorio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>
                <a:solidFill>
                  <a:srgbClr val="000000"/>
                </a:solidFill>
                <a:latin typeface="Verdana"/>
              </a:rPr>
              <a:t>nextInt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>
                <a:solidFill>
                  <a:srgbClr val="007F7F"/>
                </a:solidFill>
                <a:latin typeface="Verdana"/>
              </a:rPr>
              <a:t>13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</a:t>
            </a: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switch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temp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)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{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       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case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7F7F"/>
                </a:solidFill>
                <a:latin typeface="Verdana"/>
              </a:rPr>
              <a:t>1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cartaValor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Valor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A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break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       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case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7F7F"/>
                </a:solidFill>
                <a:latin typeface="Verdana"/>
              </a:rPr>
              <a:t>2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cartaValor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Valor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DOIS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break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       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case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7F7F"/>
                </a:solidFill>
                <a:latin typeface="Verdana"/>
              </a:rPr>
              <a:t>3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cartaValor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Valor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TRES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break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       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case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7F7F"/>
                </a:solidFill>
                <a:latin typeface="Verdana"/>
              </a:rPr>
              <a:t>4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cartaValor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Valor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QUATRO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break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       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case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7F7F"/>
                </a:solidFill>
                <a:latin typeface="Verdana"/>
              </a:rPr>
              <a:t>5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cartaValor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Valor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CINCO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break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       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case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7F7F"/>
                </a:solidFill>
                <a:latin typeface="Verdana"/>
              </a:rPr>
              <a:t>6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cartaValor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Valor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SEIS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break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       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case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7F7F"/>
                </a:solidFill>
                <a:latin typeface="Verdana"/>
              </a:rPr>
              <a:t>7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cartaValor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Valor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SETE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break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       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case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7F7F"/>
                </a:solidFill>
                <a:latin typeface="Verdana"/>
              </a:rPr>
              <a:t>8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cartaValor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Valor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OITO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break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       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case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7F7F"/>
                </a:solidFill>
                <a:latin typeface="Verdana"/>
              </a:rPr>
              <a:t>9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cartaValor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Valor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NOVE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break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       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case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7F7F"/>
                </a:solidFill>
                <a:latin typeface="Verdana"/>
              </a:rPr>
              <a:t>10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cartaValor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Valor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DEZ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break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       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case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7F7F"/>
                </a:solidFill>
                <a:latin typeface="Verdana"/>
              </a:rPr>
              <a:t>11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cartaValor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Valor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J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break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       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case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7F7F"/>
                </a:solidFill>
                <a:latin typeface="Verdana"/>
              </a:rPr>
              <a:t>12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cartaValor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Valor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Q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break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       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case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>
                <a:solidFill>
                  <a:srgbClr val="007F7F"/>
                </a:solidFill>
                <a:latin typeface="Verdana"/>
              </a:rPr>
              <a:t>13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cartaValor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Valor</a:t>
            </a:r>
            <a:r>
              <a:rPr lang="pt-BR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dirty="0" err="1">
                <a:solidFill>
                  <a:srgbClr val="000000"/>
                </a:solidFill>
                <a:latin typeface="Verdana"/>
              </a:rPr>
              <a:t>K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pt-BR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b="1" dirty="0">
                <a:solidFill>
                  <a:srgbClr val="00007F"/>
                </a:solidFill>
                <a:latin typeface="Verdana"/>
              </a:rPr>
              <a:t>break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;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}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b="1" dirty="0">
                <a:solidFill>
                  <a:srgbClr val="000000"/>
                </a:solidFill>
                <a:latin typeface="Verdana"/>
              </a:rPr>
              <a:t>}</a:t>
            </a:r>
            <a:endParaRPr lang="pt-BR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b="1" dirty="0">
                <a:solidFill>
                  <a:srgbClr val="000000"/>
                </a:solidFill>
                <a:latin typeface="Verdana"/>
              </a:rPr>
              <a:t>}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35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9395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Enumerações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800" dirty="0"/>
              <a:t>Variáveis do tipo </a:t>
            </a:r>
            <a:r>
              <a:rPr lang="pt-BR" sz="2800" i="1" dirty="0"/>
              <a:t>Naipe</a:t>
            </a:r>
            <a:r>
              <a:rPr lang="pt-BR" sz="2800" dirty="0"/>
              <a:t> só podem receber valores definidos na enumeração</a:t>
            </a:r>
          </a:p>
          <a:p>
            <a:pPr lvl="1"/>
            <a:r>
              <a:rPr lang="pt-BR" sz="2400" dirty="0"/>
              <a:t>Caso contrário, ocorrerá erro de compilação</a:t>
            </a:r>
            <a:r>
              <a:rPr lang="pt-BR" sz="2400" dirty="0" smtClean="0"/>
              <a:t>.</a:t>
            </a:r>
          </a:p>
          <a:p>
            <a:r>
              <a:rPr lang="pt-BR" sz="2800" dirty="0" smtClean="0"/>
              <a:t>Cada valor é acessado como um membro, separado do nome da enumeração pelo operador </a:t>
            </a:r>
            <a:r>
              <a:rPr lang="pt-BR" sz="2800" b="1" dirty="0" smtClean="0">
                <a:solidFill>
                  <a:srgbClr val="FF0000"/>
                </a:solidFill>
              </a:rPr>
              <a:t>.</a:t>
            </a:r>
            <a:r>
              <a:rPr lang="pt-BR" sz="2800" dirty="0" smtClean="0"/>
              <a:t>;</a:t>
            </a:r>
          </a:p>
          <a:p>
            <a:r>
              <a:rPr lang="pt-BR" sz="2800" dirty="0" smtClean="0"/>
              <a:t>Por padrão, utiliza-se apenas letras maiúsculas para denotar as constantes de uma enumeração;</a:t>
            </a:r>
          </a:p>
          <a:p>
            <a:r>
              <a:rPr lang="pt-BR" sz="2800" dirty="0" smtClean="0"/>
              <a:t>Uma constante de enumeração</a:t>
            </a:r>
          </a:p>
          <a:p>
            <a:pPr lvl="1"/>
            <a:r>
              <a:rPr lang="pt-BR" sz="2400" dirty="0" smtClean="0"/>
              <a:t>Não pode ser impressa (sem </a:t>
            </a:r>
            <a:r>
              <a:rPr lang="pt-BR" sz="2400" i="1" dirty="0" err="1" smtClean="0"/>
              <a:t>cast</a:t>
            </a:r>
            <a:r>
              <a:rPr lang="pt-BR" sz="2400" dirty="0" smtClean="0"/>
              <a:t>);</a:t>
            </a:r>
          </a:p>
          <a:p>
            <a:pPr lvl="1"/>
            <a:r>
              <a:rPr lang="pt-BR" sz="2400" dirty="0" smtClean="0"/>
              <a:t>Não pode ser comparada (a princípio) com tipos primitivos.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36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9395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Enumerações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Um </a:t>
            </a:r>
            <a:r>
              <a:rPr lang="pt-BR" sz="2800" i="1" dirty="0" err="1" smtClean="0"/>
              <a:t>enum</a:t>
            </a:r>
            <a:r>
              <a:rPr lang="pt-BR" sz="2800" dirty="0" smtClean="0"/>
              <a:t> é implicitamente declarado como final</a:t>
            </a:r>
          </a:p>
          <a:p>
            <a:pPr lvl="1"/>
            <a:r>
              <a:rPr lang="pt-BR" sz="2400" dirty="0" smtClean="0"/>
              <a:t>Também são implicitamente declarados como </a:t>
            </a:r>
            <a:r>
              <a:rPr lang="pt-BR" sz="2400" i="1" dirty="0" err="1" smtClean="0"/>
              <a:t>static</a:t>
            </a:r>
            <a:r>
              <a:rPr lang="pt-BR" sz="2400" dirty="0" smtClean="0"/>
              <a:t>;</a:t>
            </a:r>
          </a:p>
          <a:p>
            <a:pPr lvl="1"/>
            <a:r>
              <a:rPr lang="pt-BR" sz="2400" dirty="0" smtClean="0"/>
              <a:t>Qualquer tentativa de criar um objeto de um </a:t>
            </a:r>
            <a:r>
              <a:rPr lang="pt-BR" sz="2400" i="1" dirty="0" err="1" smtClean="0"/>
              <a:t>enum</a:t>
            </a:r>
            <a:r>
              <a:rPr lang="pt-BR" sz="2400" dirty="0" smtClean="0"/>
              <a:t> com o operador new resulta em erro de compilação.</a:t>
            </a:r>
          </a:p>
          <a:p>
            <a:r>
              <a:rPr lang="pt-BR" sz="2800" dirty="0" smtClean="0"/>
              <a:t>Um </a:t>
            </a:r>
            <a:r>
              <a:rPr lang="pt-BR" sz="2800" i="1" dirty="0" err="1" smtClean="0"/>
              <a:t>enum</a:t>
            </a:r>
            <a:r>
              <a:rPr lang="pt-BR" sz="2800" dirty="0" smtClean="0"/>
              <a:t> pode ser utilizado em qualquer situação em que constantes possam ser utilizadas</a:t>
            </a:r>
          </a:p>
          <a:p>
            <a:pPr lvl="1"/>
            <a:r>
              <a:rPr lang="pt-BR" sz="2400" dirty="0" smtClean="0"/>
              <a:t>Rótulos de </a:t>
            </a:r>
            <a:r>
              <a:rPr lang="pt-BR" sz="2400" i="1" dirty="0" smtClean="0"/>
              <a:t>case</a:t>
            </a:r>
            <a:r>
              <a:rPr lang="pt-BR" sz="2400" dirty="0" smtClean="0"/>
              <a:t>;</a:t>
            </a:r>
          </a:p>
          <a:p>
            <a:pPr lvl="1"/>
            <a:r>
              <a:rPr lang="pt-BR" sz="2400" dirty="0" smtClean="0"/>
              <a:t>For aprimorado.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37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9395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Enumerações e Classes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38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095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Enumerações e Classes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Um </a:t>
            </a:r>
            <a:r>
              <a:rPr lang="pt-BR" sz="2800" i="1" dirty="0" err="1" smtClean="0"/>
              <a:t>enum</a:t>
            </a:r>
            <a:r>
              <a:rPr lang="pt-BR" sz="2800" dirty="0" smtClean="0"/>
              <a:t> pode ser mais do que um simples conjunto de constantes</a:t>
            </a:r>
          </a:p>
          <a:p>
            <a:pPr lvl="1"/>
            <a:r>
              <a:rPr lang="pt-BR" sz="2400" dirty="0" smtClean="0"/>
              <a:t>De fato, um </a:t>
            </a:r>
            <a:r>
              <a:rPr lang="pt-BR" sz="2400" i="1" dirty="0" err="1" smtClean="0"/>
              <a:t>enum</a:t>
            </a:r>
            <a:r>
              <a:rPr lang="pt-BR" sz="2400" dirty="0" smtClean="0"/>
              <a:t> pode ter atributos, construtores e métodos;</a:t>
            </a:r>
          </a:p>
          <a:p>
            <a:pPr lvl="1"/>
            <a:r>
              <a:rPr lang="pt-BR" sz="2400" dirty="0" smtClean="0"/>
              <a:t>Cada constante é na verdade um objeto, com suas próprias cópias dos atributos;</a:t>
            </a:r>
          </a:p>
          <a:p>
            <a:pPr lvl="1"/>
            <a:r>
              <a:rPr lang="pt-BR" sz="2400" dirty="0" smtClean="0"/>
              <a:t>Como em uma classe.</a:t>
            </a:r>
            <a:endParaRPr lang="pt-BR" sz="24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39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6365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Avisos</a:t>
            </a:r>
            <a:endParaRPr lang="pt-BR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4B420-66F5-4D75-AE77-317938182C39}" type="slidenum">
              <a:rPr lang="pt-BR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9848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smtClean="0"/>
              <a:t>Book.java</a:t>
            </a:r>
            <a:endParaRPr lang="pt-BR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enum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Book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//declara as constantes do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enum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JHTP6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"Java How to Program 6e"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"2005"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),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CHTP4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"C How to Program 4e"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"2004"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),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IW3HTP3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"Internet &amp; World Wide Web How to Program 3e"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"2004"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),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CPPHTP4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"C++ How to Program 4e"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"2003"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),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VBHTP2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"Visual Basic .NET How to Program 2e"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"2002"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),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CSHARPHTP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"C# How to Program"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"2002"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//atributos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private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final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title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private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final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copyrightYear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construtor</a:t>
            </a: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Book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bookTitle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year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title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bookTitle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copyrightYear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year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40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9395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/>
              <a:t>Book.java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getter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getTitle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title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getter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getCopyrightYear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copyrightYear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41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6365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Enumerações e Classes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8872" indent="0">
              <a:buNone/>
            </a:pPr>
            <a:r>
              <a:rPr lang="pt-BR" sz="1500" dirty="0">
                <a:solidFill>
                  <a:srgbClr val="007F00"/>
                </a:solidFill>
                <a:latin typeface="Comic Sans MS"/>
              </a:rPr>
              <a:t>//importado por causa do método range</a:t>
            </a:r>
          </a:p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import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java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util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EnumSet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EnumTest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main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args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"Todos os livros:\n"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imprime todos os livros do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enum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 Book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for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Book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book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Book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values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               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"%-10s%-45s%s\n"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book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book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getTitle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(),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smtClean="0">
                <a:solidFill>
                  <a:srgbClr val="808080"/>
                </a:solidFill>
                <a:latin typeface="Verdana"/>
              </a:rPr>
              <a:t>			            </a:t>
            </a:r>
            <a:r>
              <a:rPr lang="en-US" sz="1500" dirty="0" err="1" smtClean="0">
                <a:solidFill>
                  <a:srgbClr val="000000"/>
                </a:solidFill>
                <a:latin typeface="Verdana"/>
              </a:rPr>
              <a:t>book</a:t>
            </a:r>
            <a:r>
              <a:rPr lang="en-US" sz="1500" b="1" dirty="0" err="1" smtClean="0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 smtClean="0">
                <a:solidFill>
                  <a:srgbClr val="000000"/>
                </a:solidFill>
                <a:latin typeface="Verdana"/>
              </a:rPr>
              <a:t>getCopyrightYear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());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"\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nImprimindo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 </a:t>
            </a:r>
            <a:r>
              <a:rPr lang="pt-BR" sz="1500">
                <a:solidFill>
                  <a:srgbClr val="7F007F"/>
                </a:solidFill>
                <a:latin typeface="Verdana"/>
              </a:rPr>
              <a:t>um </a:t>
            </a:r>
            <a:r>
              <a:rPr lang="pt-BR" sz="1500" smtClean="0">
                <a:solidFill>
                  <a:srgbClr val="7F007F"/>
                </a:solidFill>
                <a:latin typeface="Verdana"/>
              </a:rPr>
              <a:t>intervalo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de constantes:\n"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 imprime os quatro primeiros livros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for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 smtClean="0">
                <a:solidFill>
                  <a:srgbClr val="000000"/>
                </a:solidFill>
                <a:latin typeface="Verdana"/>
              </a:rPr>
              <a:t>Book</a:t>
            </a:r>
            <a:r>
              <a:rPr lang="pt-BR" sz="15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book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: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EnumSet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range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Book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JHTP6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Book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CPPHTP4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               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7F007F"/>
                </a:solidFill>
                <a:latin typeface="Verdana"/>
              </a:rPr>
              <a:t>"%-10s%-45s%s\n"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book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book</a:t>
            </a:r>
            <a:r>
              <a:rPr lang="en-US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getTitle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(),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smtClean="0">
                <a:solidFill>
                  <a:srgbClr val="808080"/>
                </a:solidFill>
                <a:latin typeface="Verdana"/>
              </a:rPr>
              <a:t>			           </a:t>
            </a:r>
            <a:r>
              <a:rPr lang="en-US" sz="1500" dirty="0" err="1" smtClean="0">
                <a:solidFill>
                  <a:srgbClr val="000000"/>
                </a:solidFill>
                <a:latin typeface="Verdana"/>
              </a:rPr>
              <a:t>book</a:t>
            </a:r>
            <a:r>
              <a:rPr lang="en-US" sz="1500" b="1" dirty="0" err="1" smtClean="0">
                <a:solidFill>
                  <a:srgbClr val="000000"/>
                </a:solidFill>
                <a:latin typeface="Verdana"/>
              </a:rPr>
              <a:t>.</a:t>
            </a:r>
            <a:r>
              <a:rPr lang="en-US" sz="1500" dirty="0" err="1" smtClean="0">
                <a:solidFill>
                  <a:srgbClr val="000000"/>
                </a:solidFill>
                <a:latin typeface="Verdana"/>
              </a:rPr>
              <a:t>getCopyrightYear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());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42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6365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Enumerações e Classes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600" dirty="0" smtClean="0">
                <a:latin typeface="Courier New" pitchFamily="49" charset="0"/>
                <a:cs typeface="Courier New" pitchFamily="49" charset="0"/>
              </a:rPr>
              <a:t>Todos os livros:</a:t>
            </a:r>
            <a:endParaRPr lang="pt-BR" sz="1600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JHTP6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Java How to Program 6e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			2005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CHTP4 C How to Program 4e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			2004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IW3HTP3 Internet &amp; World Wide Web How to Program 3e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2004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CPPHTP4 C++ How to Program 4e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		2003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VBHTP2 Visual Basic .NET How to Program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2e			2002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CSHARPHTP C# How to Program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			2002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Exibindo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um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intervalo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de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constantes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do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118872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JHTP6 Java How to Program 6e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			2005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CHTP4 C How to Program 4e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			2004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IW3HTP3 Internet &amp; World Wide Web How to Program 3e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2004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CPPHTP4 C++ How to Program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4e					2003</a:t>
            </a:r>
            <a:endParaRPr lang="pt-BR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43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5275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Enumerações e Classes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400" dirty="0" smtClean="0"/>
              <a:t>O método estático </a:t>
            </a:r>
            <a:r>
              <a:rPr lang="pt-BR" sz="2400" i="1" dirty="0" err="1" smtClean="0"/>
              <a:t>values</a:t>
            </a:r>
            <a:r>
              <a:rPr lang="pt-BR" sz="2400" dirty="0" smtClean="0"/>
              <a:t>()  retorna um vetor de constantes do </a:t>
            </a:r>
            <a:r>
              <a:rPr lang="pt-BR" sz="2400" i="1" dirty="0" err="1" smtClean="0"/>
              <a:t>enum</a:t>
            </a:r>
            <a:endParaRPr lang="pt-BR" sz="2400" i="1" dirty="0"/>
          </a:p>
          <a:p>
            <a:pPr lvl="1"/>
            <a:r>
              <a:rPr lang="pt-BR" sz="2000" dirty="0" smtClean="0"/>
              <a:t>Na ordem em que foram declaradas;</a:t>
            </a:r>
          </a:p>
          <a:p>
            <a:pPr lvl="1"/>
            <a:r>
              <a:rPr lang="pt-BR" sz="2000" dirty="0" smtClean="0"/>
              <a:t>Criado automaticamente para cada </a:t>
            </a:r>
            <a:r>
              <a:rPr lang="pt-BR" sz="2000" i="1" dirty="0" err="1" smtClean="0"/>
              <a:t>enum</a:t>
            </a:r>
            <a:r>
              <a:rPr lang="pt-BR" sz="2000" dirty="0" smtClean="0"/>
              <a:t>.</a:t>
            </a:r>
          </a:p>
          <a:p>
            <a:r>
              <a:rPr lang="pt-BR" sz="2400" dirty="0" smtClean="0"/>
              <a:t>Quando uma constante é convertida para </a:t>
            </a:r>
            <a:r>
              <a:rPr lang="pt-BR" sz="2400" i="1" dirty="0" err="1" smtClean="0"/>
              <a:t>String</a:t>
            </a:r>
            <a:r>
              <a:rPr lang="pt-BR" sz="2400" dirty="0" smtClean="0"/>
              <a:t>, o próprio identificador é o conteúdo da </a:t>
            </a:r>
            <a:r>
              <a:rPr lang="pt-BR" sz="2400" i="1" dirty="0" err="1" smtClean="0"/>
              <a:t>string</a:t>
            </a:r>
            <a:r>
              <a:rPr lang="pt-BR" sz="2400" dirty="0" smtClean="0"/>
              <a:t>.</a:t>
            </a:r>
          </a:p>
          <a:p>
            <a:r>
              <a:rPr lang="pt-BR" sz="2400" dirty="0" smtClean="0"/>
              <a:t>O método </a:t>
            </a:r>
            <a:r>
              <a:rPr lang="pt-BR" sz="2400" i="1" dirty="0" smtClean="0"/>
              <a:t>range</a:t>
            </a:r>
            <a:r>
              <a:rPr lang="pt-BR" sz="2400" dirty="0" smtClean="0"/>
              <a:t>() da classe </a:t>
            </a:r>
            <a:r>
              <a:rPr lang="pt-BR" sz="2400" i="1" dirty="0" err="1" smtClean="0"/>
              <a:t>EnumSet</a:t>
            </a:r>
            <a:r>
              <a:rPr lang="pt-BR" sz="2400" i="1" dirty="0" smtClean="0"/>
              <a:t> </a:t>
            </a:r>
            <a:r>
              <a:rPr lang="pt-BR" sz="2400" dirty="0" smtClean="0"/>
              <a:t>é utilizado para determinar um intervalo dentro de um </a:t>
            </a:r>
            <a:r>
              <a:rPr lang="pt-BR" sz="2400" i="1" dirty="0" err="1" smtClean="0"/>
              <a:t>enum</a:t>
            </a:r>
            <a:endParaRPr lang="pt-BR" sz="2400" i="1" dirty="0" smtClean="0"/>
          </a:p>
          <a:p>
            <a:pPr lvl="1"/>
            <a:r>
              <a:rPr lang="pt-BR" sz="2000" dirty="0" smtClean="0"/>
              <a:t>Retorna um </a:t>
            </a:r>
            <a:r>
              <a:rPr lang="pt-BR" sz="2000" i="1" dirty="0" err="1" smtClean="0"/>
              <a:t>EnumSet</a:t>
            </a:r>
            <a:r>
              <a:rPr lang="pt-BR" sz="2000" dirty="0" smtClean="0"/>
              <a:t> que contém as constantes do intervalo, incluindo os limites;</a:t>
            </a:r>
          </a:p>
          <a:p>
            <a:pPr lvl="1"/>
            <a:r>
              <a:rPr lang="pt-BR" sz="2000" dirty="0" smtClean="0"/>
              <a:t>Também pode ser percorrido por um for aprimorado.</a:t>
            </a:r>
            <a:endParaRPr lang="pt-BR" sz="20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44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6365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Marcador de Posição do Número do Diapositivo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FA76E85-50F3-49CE-BF7E-EA58F7810D29}" type="slidenum">
              <a:rPr lang="pt-BR"/>
              <a:pPr eaLnBrk="1" hangingPunct="1"/>
              <a:t>45</a:t>
            </a:fld>
            <a:endParaRPr lang="pt-BR"/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55776" y="2060848"/>
            <a:ext cx="5673824" cy="4209331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pt-BR" sz="6000" b="1" dirty="0" smtClean="0"/>
              <a:t>Continua na próxima aula...</a:t>
            </a:r>
          </a:p>
        </p:txBody>
      </p:sp>
      <p:pic>
        <p:nvPicPr>
          <p:cNvPr id="56327" name="Picture 7" descr="http://www.proprofs.com/quiz-school/upload/yuiupload/22547860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2747390" cy="52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3239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err="1" smtClean="0">
                <a:solidFill>
                  <a:srgbClr val="FFD25D"/>
                </a:solidFill>
              </a:rPr>
              <a:t>static</a:t>
            </a:r>
            <a:r>
              <a:rPr lang="pt-BR" i="1" dirty="0" smtClean="0">
                <a:solidFill>
                  <a:srgbClr val="FFD25D"/>
                </a:solidFill>
              </a:rPr>
              <a:t> </a:t>
            </a:r>
            <a:r>
              <a:rPr lang="pt-BR" i="1" dirty="0" err="1" smtClean="0">
                <a:solidFill>
                  <a:srgbClr val="FFD25D"/>
                </a:solidFill>
              </a:rPr>
              <a:t>import</a:t>
            </a:r>
            <a:endParaRPr lang="pt-BR" i="1" dirty="0">
              <a:solidFill>
                <a:srgbClr val="FFD25D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46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4427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err="1"/>
              <a:t>static</a:t>
            </a:r>
            <a:r>
              <a:rPr lang="pt-BR" i="1" dirty="0"/>
              <a:t> </a:t>
            </a:r>
            <a:r>
              <a:rPr lang="pt-BR" i="1" dirty="0" err="1"/>
              <a:t>import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Uma declaração </a:t>
            </a:r>
            <a:r>
              <a:rPr lang="pt-BR" b="1" i="1" dirty="0" err="1" smtClean="0"/>
              <a:t>static</a:t>
            </a:r>
            <a:r>
              <a:rPr lang="pt-BR" b="1" i="1" dirty="0" smtClean="0"/>
              <a:t> </a:t>
            </a:r>
            <a:r>
              <a:rPr lang="pt-BR" b="1" i="1" dirty="0" err="1" smtClean="0"/>
              <a:t>import</a:t>
            </a:r>
            <a:r>
              <a:rPr lang="pt-BR" b="1" i="1" dirty="0" smtClean="0"/>
              <a:t> </a:t>
            </a:r>
            <a:r>
              <a:rPr lang="pt-BR" dirty="0" smtClean="0"/>
              <a:t>permite que referenciemos membros </a:t>
            </a:r>
            <a:r>
              <a:rPr lang="pt-BR" i="1" dirty="0" err="1" smtClean="0"/>
              <a:t>static</a:t>
            </a:r>
            <a:r>
              <a:rPr lang="pt-BR" dirty="0" smtClean="0"/>
              <a:t> importados como se fossem declarados na classe em que os usa</a:t>
            </a:r>
          </a:p>
          <a:p>
            <a:pPr lvl="1"/>
            <a:r>
              <a:rPr lang="pt-BR" dirty="0" smtClean="0"/>
              <a:t>O nome da classe e o operador </a:t>
            </a:r>
            <a:r>
              <a:rPr lang="pt-BR" b="1" dirty="0" smtClean="0">
                <a:solidFill>
                  <a:srgbClr val="FF0000"/>
                </a:solidFill>
              </a:rPr>
              <a:t>.</a:t>
            </a:r>
            <a:r>
              <a:rPr lang="pt-BR" dirty="0" smtClean="0"/>
              <a:t> não são necessários.</a:t>
            </a:r>
          </a:p>
          <a:p>
            <a:r>
              <a:rPr lang="pt-BR" dirty="0" smtClean="0"/>
              <a:t>Existem duas sintaxes para um </a:t>
            </a:r>
            <a:r>
              <a:rPr lang="pt-BR" i="1" dirty="0" err="1" smtClean="0"/>
              <a:t>static</a:t>
            </a:r>
            <a:r>
              <a:rPr lang="pt-BR" dirty="0" smtClean="0"/>
              <a:t> </a:t>
            </a:r>
            <a:r>
              <a:rPr lang="pt-BR" i="1" dirty="0" err="1" smtClean="0"/>
              <a:t>import</a:t>
            </a:r>
            <a:endParaRPr lang="pt-BR" i="1" dirty="0" smtClean="0"/>
          </a:p>
          <a:p>
            <a:pPr lvl="1"/>
            <a:r>
              <a:rPr lang="pt-BR" dirty="0" smtClean="0"/>
              <a:t>Uma que importa apenas um membro </a:t>
            </a:r>
            <a:r>
              <a:rPr lang="pt-BR" i="1" dirty="0" err="1" smtClean="0"/>
              <a:t>static</a:t>
            </a:r>
            <a:r>
              <a:rPr lang="pt-BR" dirty="0" smtClean="0"/>
              <a:t> </a:t>
            </a:r>
            <a:r>
              <a:rPr lang="pt-BR" dirty="0"/>
              <a:t>em particular </a:t>
            </a:r>
            <a:r>
              <a:rPr lang="pt-BR" dirty="0" smtClean="0"/>
              <a:t>(</a:t>
            </a:r>
            <a:r>
              <a:rPr lang="pt-BR" b="1" i="1" dirty="0" smtClean="0"/>
              <a:t>single </a:t>
            </a:r>
            <a:r>
              <a:rPr lang="pt-BR" b="1" i="1" dirty="0" err="1" smtClean="0"/>
              <a:t>static</a:t>
            </a:r>
            <a:r>
              <a:rPr lang="pt-BR" b="1" i="1" dirty="0" smtClean="0"/>
              <a:t> </a:t>
            </a:r>
            <a:r>
              <a:rPr lang="pt-BR" b="1" i="1" dirty="0" err="1" smtClean="0"/>
              <a:t>import</a:t>
            </a:r>
            <a:r>
              <a:rPr lang="pt-BR" dirty="0" smtClean="0"/>
              <a:t>);</a:t>
            </a:r>
          </a:p>
          <a:p>
            <a:pPr lvl="1"/>
            <a:r>
              <a:rPr lang="pt-BR" dirty="0" smtClean="0"/>
              <a:t>Uma que importa todos os membros </a:t>
            </a:r>
            <a:r>
              <a:rPr lang="pt-BR" i="1" dirty="0" err="1" smtClean="0"/>
              <a:t>static</a:t>
            </a:r>
            <a:r>
              <a:rPr lang="pt-BR" dirty="0" smtClean="0"/>
              <a:t> de uma classe (</a:t>
            </a:r>
            <a:r>
              <a:rPr lang="pt-BR" b="1" i="1" dirty="0" err="1" smtClean="0"/>
              <a:t>static</a:t>
            </a:r>
            <a:r>
              <a:rPr lang="pt-BR" b="1" i="1" dirty="0" smtClean="0"/>
              <a:t> </a:t>
            </a:r>
            <a:r>
              <a:rPr lang="pt-BR" b="1" i="1" dirty="0" err="1" smtClean="0"/>
              <a:t>import</a:t>
            </a:r>
            <a:r>
              <a:rPr lang="pt-BR" b="1" i="1" dirty="0" smtClean="0"/>
              <a:t> </a:t>
            </a:r>
            <a:r>
              <a:rPr lang="pt-BR" b="1" i="1" dirty="0" err="1" smtClean="0"/>
              <a:t>on</a:t>
            </a:r>
            <a:r>
              <a:rPr lang="pt-BR" b="1" i="1" dirty="0" smtClean="0"/>
              <a:t> </a:t>
            </a:r>
            <a:r>
              <a:rPr lang="pt-BR" b="1" i="1" dirty="0" err="1" smtClean="0"/>
              <a:t>demand</a:t>
            </a:r>
            <a:r>
              <a:rPr lang="pt-BR" dirty="0" smtClean="0"/>
              <a:t>).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47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4172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err="1"/>
              <a:t>static</a:t>
            </a:r>
            <a:r>
              <a:rPr lang="pt-BR" i="1" dirty="0"/>
              <a:t> </a:t>
            </a:r>
            <a:r>
              <a:rPr lang="pt-BR" i="1" dirty="0" err="1"/>
              <a:t>import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i="1" dirty="0" smtClean="0"/>
              <a:t>Single </a:t>
            </a:r>
            <a:r>
              <a:rPr lang="pt-BR" i="1" dirty="0" err="1" smtClean="0"/>
              <a:t>static</a:t>
            </a:r>
            <a:r>
              <a:rPr lang="pt-BR" i="1" dirty="0" smtClean="0"/>
              <a:t> </a:t>
            </a:r>
            <a:r>
              <a:rPr lang="pt-BR" i="1" dirty="0" err="1" smtClean="0"/>
              <a:t>import</a:t>
            </a:r>
            <a:endParaRPr lang="pt-BR" i="1" dirty="0" smtClean="0"/>
          </a:p>
          <a:p>
            <a:pPr marL="118872" indent="0" algn="ctr">
              <a:buNone/>
            </a:pPr>
            <a:endParaRPr lang="pt-BR" sz="2000" b="1" dirty="0" smtClean="0">
              <a:solidFill>
                <a:srgbClr val="00007F"/>
              </a:solidFill>
              <a:latin typeface="Verdana"/>
            </a:endParaRPr>
          </a:p>
          <a:p>
            <a:pPr marL="118872" indent="0" algn="ctr">
              <a:buNone/>
            </a:pPr>
            <a:r>
              <a:rPr lang="pt-BR" sz="2000" b="1" dirty="0" err="1" smtClean="0">
                <a:solidFill>
                  <a:srgbClr val="00007F"/>
                </a:solidFill>
                <a:latin typeface="Verdana"/>
              </a:rPr>
              <a:t>import</a:t>
            </a:r>
            <a:r>
              <a:rPr lang="pt-BR" sz="20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2000" b="1" dirty="0" err="1">
                <a:solidFill>
                  <a:srgbClr val="00007F"/>
                </a:solidFill>
                <a:latin typeface="Verdana"/>
              </a:rPr>
              <a:t>static</a:t>
            </a:r>
            <a:r>
              <a:rPr lang="pt-BR" sz="2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2000" dirty="0" err="1">
                <a:solidFill>
                  <a:srgbClr val="000000"/>
                </a:solidFill>
                <a:latin typeface="Verdana"/>
              </a:rPr>
              <a:t>pacote</a:t>
            </a:r>
            <a:r>
              <a:rPr lang="pt-BR" sz="20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2000" dirty="0" err="1">
                <a:solidFill>
                  <a:srgbClr val="000000"/>
                </a:solidFill>
                <a:latin typeface="Verdana"/>
              </a:rPr>
              <a:t>Classe</a:t>
            </a:r>
            <a:r>
              <a:rPr lang="pt-BR" sz="20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2000" dirty="0" err="1">
                <a:solidFill>
                  <a:srgbClr val="000000"/>
                </a:solidFill>
                <a:latin typeface="Verdana"/>
              </a:rPr>
              <a:t>membroStatic</a:t>
            </a:r>
            <a:r>
              <a:rPr lang="pt-BR" sz="20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2000" dirty="0">
              <a:solidFill>
                <a:srgbClr val="808080"/>
              </a:solidFill>
              <a:latin typeface="Verdana"/>
            </a:endParaRPr>
          </a:p>
          <a:p>
            <a:endParaRPr lang="pt-BR" dirty="0" smtClean="0"/>
          </a:p>
          <a:p>
            <a:r>
              <a:rPr lang="pt-BR" i="1" dirty="0" err="1" smtClean="0"/>
              <a:t>Static</a:t>
            </a:r>
            <a:r>
              <a:rPr lang="pt-BR" i="1" dirty="0" smtClean="0"/>
              <a:t> </a:t>
            </a:r>
            <a:r>
              <a:rPr lang="pt-BR" i="1" dirty="0" err="1" smtClean="0"/>
              <a:t>import</a:t>
            </a:r>
            <a:r>
              <a:rPr lang="pt-BR" i="1" dirty="0" smtClean="0"/>
              <a:t> </a:t>
            </a:r>
            <a:r>
              <a:rPr lang="pt-BR" i="1" dirty="0" err="1" smtClean="0"/>
              <a:t>on</a:t>
            </a:r>
            <a:r>
              <a:rPr lang="pt-BR" i="1" dirty="0" smtClean="0"/>
              <a:t> </a:t>
            </a:r>
            <a:r>
              <a:rPr lang="pt-BR" i="1" dirty="0" err="1" smtClean="0"/>
              <a:t>demand</a:t>
            </a:r>
            <a:endParaRPr lang="pt-BR" i="1" dirty="0" smtClean="0"/>
          </a:p>
          <a:p>
            <a:pPr marL="118872" indent="0" algn="ctr">
              <a:buNone/>
            </a:pPr>
            <a:endParaRPr lang="pt-BR" sz="2000" b="1" dirty="0" smtClean="0">
              <a:solidFill>
                <a:srgbClr val="00007F"/>
              </a:solidFill>
              <a:latin typeface="Verdana"/>
            </a:endParaRPr>
          </a:p>
          <a:p>
            <a:pPr marL="118872" indent="0" algn="ctr">
              <a:buNone/>
            </a:pPr>
            <a:r>
              <a:rPr lang="pt-BR" sz="2000" b="1" dirty="0" err="1" smtClean="0">
                <a:solidFill>
                  <a:srgbClr val="00007F"/>
                </a:solidFill>
                <a:latin typeface="Verdana"/>
              </a:rPr>
              <a:t>import</a:t>
            </a:r>
            <a:r>
              <a:rPr lang="pt-BR" sz="20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2000" b="1" dirty="0" err="1">
                <a:solidFill>
                  <a:srgbClr val="00007F"/>
                </a:solidFill>
                <a:latin typeface="Verdana"/>
              </a:rPr>
              <a:t>static</a:t>
            </a:r>
            <a:r>
              <a:rPr lang="pt-BR" sz="20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2000" dirty="0" err="1">
                <a:solidFill>
                  <a:srgbClr val="000000"/>
                </a:solidFill>
                <a:latin typeface="Verdana"/>
              </a:rPr>
              <a:t>pacote</a:t>
            </a:r>
            <a:r>
              <a:rPr lang="pt-BR" sz="20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2000" dirty="0" err="1">
                <a:solidFill>
                  <a:srgbClr val="000000"/>
                </a:solidFill>
                <a:latin typeface="Verdana"/>
              </a:rPr>
              <a:t>Classe</a:t>
            </a:r>
            <a:r>
              <a:rPr lang="pt-BR" sz="2000" b="1" dirty="0" smtClean="0">
                <a:solidFill>
                  <a:srgbClr val="000000"/>
                </a:solidFill>
                <a:latin typeface="Verdana"/>
              </a:rPr>
              <a:t>.*;</a:t>
            </a:r>
            <a:endParaRPr lang="pt-BR" sz="20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48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5895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err="1"/>
              <a:t>static</a:t>
            </a:r>
            <a:r>
              <a:rPr lang="pt-BR" i="1" dirty="0"/>
              <a:t> </a:t>
            </a:r>
            <a:r>
              <a:rPr lang="pt-BR" i="1" dirty="0" err="1"/>
              <a:t>import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400" dirty="0">
                <a:solidFill>
                  <a:srgbClr val="007F00"/>
                </a:solidFill>
                <a:latin typeface="Comic Sans MS"/>
              </a:rPr>
              <a:t>//</a:t>
            </a:r>
            <a:r>
              <a:rPr lang="pt-BR" sz="1400" dirty="0" err="1">
                <a:solidFill>
                  <a:srgbClr val="007F00"/>
                </a:solidFill>
                <a:latin typeface="Comic Sans MS"/>
              </a:rPr>
              <a:t>static</a:t>
            </a:r>
            <a:r>
              <a:rPr lang="pt-BR" sz="1400" dirty="0">
                <a:solidFill>
                  <a:srgbClr val="007F00"/>
                </a:solidFill>
                <a:latin typeface="Comic Sans MS"/>
              </a:rPr>
              <a:t> </a:t>
            </a:r>
            <a:r>
              <a:rPr lang="pt-BR" sz="1400" dirty="0" err="1">
                <a:solidFill>
                  <a:srgbClr val="007F00"/>
                </a:solidFill>
                <a:latin typeface="Comic Sans MS"/>
              </a:rPr>
              <a:t>import</a:t>
            </a:r>
            <a:r>
              <a:rPr lang="pt-BR" sz="1400" dirty="0">
                <a:solidFill>
                  <a:srgbClr val="007F00"/>
                </a:solidFill>
                <a:latin typeface="Comic Sans MS"/>
              </a:rPr>
              <a:t> </a:t>
            </a:r>
            <a:r>
              <a:rPr lang="pt-BR" sz="1400" dirty="0" err="1">
                <a:solidFill>
                  <a:srgbClr val="007F00"/>
                </a:solidFill>
                <a:latin typeface="Comic Sans MS"/>
              </a:rPr>
              <a:t>on</a:t>
            </a:r>
            <a:r>
              <a:rPr lang="pt-BR" sz="1400" dirty="0">
                <a:solidFill>
                  <a:srgbClr val="007F00"/>
                </a:solidFill>
                <a:latin typeface="Comic Sans MS"/>
              </a:rPr>
              <a:t> </a:t>
            </a:r>
            <a:r>
              <a:rPr lang="pt-BR" sz="1400" dirty="0" err="1">
                <a:solidFill>
                  <a:srgbClr val="007F00"/>
                </a:solidFill>
                <a:latin typeface="Comic Sans MS"/>
              </a:rPr>
              <a:t>demand</a:t>
            </a:r>
            <a:endParaRPr lang="pt-BR" sz="14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600" b="1" dirty="0" err="1">
                <a:solidFill>
                  <a:srgbClr val="00007F"/>
                </a:solidFill>
                <a:latin typeface="Verdana"/>
              </a:rPr>
              <a:t>import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b="1" dirty="0" err="1">
                <a:solidFill>
                  <a:srgbClr val="00007F"/>
                </a:solidFill>
                <a:latin typeface="Verdana"/>
              </a:rPr>
              <a:t>static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java</a:t>
            </a:r>
            <a:r>
              <a:rPr lang="pt-BR" sz="16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lang</a:t>
            </a:r>
            <a:r>
              <a:rPr lang="pt-BR" sz="16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Math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.*;</a:t>
            </a:r>
            <a:endParaRPr lang="pt-BR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6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StaticImportTest</a:t>
            </a:r>
            <a:endParaRPr lang="pt-BR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6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6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US" sz="16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Verdana"/>
              </a:rPr>
              <a:t>main</a:t>
            </a:r>
            <a:r>
              <a:rPr lang="en-US" sz="16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Verdana"/>
              </a:rPr>
              <a:t>args</a:t>
            </a:r>
            <a:r>
              <a:rPr lang="en-US" sz="1600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en-US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Verdana"/>
              </a:rPr>
              <a:t>)</a:t>
            </a:r>
            <a:endParaRPr lang="en-US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6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6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sz="1600" dirty="0" err="1">
                <a:solidFill>
                  <a:srgbClr val="7F007F"/>
                </a:solidFill>
                <a:latin typeface="Verdana"/>
              </a:rPr>
              <a:t>sqrt</a:t>
            </a:r>
            <a:r>
              <a:rPr lang="pt-BR" sz="1600" dirty="0">
                <a:solidFill>
                  <a:srgbClr val="7F007F"/>
                </a:solidFill>
                <a:latin typeface="Verdana"/>
              </a:rPr>
              <a:t>( 900.0 ) = %.1f\n"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sqrt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600" dirty="0">
                <a:solidFill>
                  <a:srgbClr val="007F7F"/>
                </a:solidFill>
                <a:latin typeface="Verdana"/>
              </a:rPr>
              <a:t>900.0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));</a:t>
            </a:r>
            <a:endParaRPr lang="pt-BR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6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6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sz="1600" dirty="0" err="1">
                <a:solidFill>
                  <a:srgbClr val="7F007F"/>
                </a:solidFill>
                <a:latin typeface="Verdana"/>
              </a:rPr>
              <a:t>ceil</a:t>
            </a:r>
            <a:r>
              <a:rPr lang="pt-BR" sz="1600" dirty="0">
                <a:solidFill>
                  <a:srgbClr val="7F007F"/>
                </a:solidFill>
                <a:latin typeface="Verdana"/>
              </a:rPr>
              <a:t>( -9.8 ) = %.1f\n"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ceil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(-</a:t>
            </a:r>
            <a:r>
              <a:rPr lang="pt-BR" sz="1600" dirty="0">
                <a:solidFill>
                  <a:srgbClr val="007F7F"/>
                </a:solidFill>
                <a:latin typeface="Verdana"/>
              </a:rPr>
              <a:t>9.8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));</a:t>
            </a:r>
            <a:endParaRPr lang="pt-BR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6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6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dirty="0">
                <a:solidFill>
                  <a:srgbClr val="7F007F"/>
                </a:solidFill>
                <a:latin typeface="Verdana"/>
              </a:rPr>
              <a:t>"log( E ) = %.1f\n"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dirty="0">
                <a:solidFill>
                  <a:srgbClr val="000000"/>
                </a:solidFill>
                <a:latin typeface="Verdana"/>
              </a:rPr>
              <a:t>log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600" dirty="0">
                <a:solidFill>
                  <a:srgbClr val="000000"/>
                </a:solidFill>
                <a:latin typeface="Verdana"/>
              </a:rPr>
              <a:t>E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));</a:t>
            </a:r>
            <a:endParaRPr lang="pt-BR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6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6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dirty="0">
                <a:solidFill>
                  <a:srgbClr val="7F007F"/>
                </a:solidFill>
                <a:latin typeface="Verdana"/>
              </a:rPr>
              <a:t>"cos( 0.0 ) = %.1f\n"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dirty="0">
                <a:solidFill>
                  <a:srgbClr val="000000"/>
                </a:solidFill>
                <a:latin typeface="Verdana"/>
              </a:rPr>
              <a:t>cos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600" dirty="0">
                <a:solidFill>
                  <a:srgbClr val="007F7F"/>
                </a:solidFill>
                <a:latin typeface="Verdana"/>
              </a:rPr>
              <a:t>0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));</a:t>
            </a:r>
            <a:endParaRPr lang="pt-BR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6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49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5895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Na aula passada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/>
              <a:t>Breve</a:t>
            </a:r>
            <a:r>
              <a:rPr lang="en-US" dirty="0"/>
              <a:t> </a:t>
            </a:r>
            <a:r>
              <a:rPr lang="en-US" dirty="0" err="1" smtClean="0"/>
              <a:t>história</a:t>
            </a:r>
            <a:r>
              <a:rPr lang="en-US" dirty="0" smtClean="0"/>
              <a:t> </a:t>
            </a:r>
            <a:r>
              <a:rPr lang="en-US" dirty="0"/>
              <a:t>do Java</a:t>
            </a:r>
          </a:p>
          <a:p>
            <a:r>
              <a:rPr lang="pt-BR" dirty="0"/>
              <a:t>Criação de Um Programa Java</a:t>
            </a:r>
          </a:p>
          <a:p>
            <a:r>
              <a:rPr lang="pt-BR" dirty="0"/>
              <a:t>Instruções de Saída</a:t>
            </a:r>
          </a:p>
          <a:p>
            <a:r>
              <a:rPr lang="pt-BR" dirty="0"/>
              <a:t>Importando Classes</a:t>
            </a:r>
          </a:p>
          <a:p>
            <a:pPr lvl="1"/>
            <a:r>
              <a:rPr lang="pt-BR" dirty="0"/>
              <a:t>Classe Scanner</a:t>
            </a:r>
          </a:p>
          <a:p>
            <a:pPr lvl="1"/>
            <a:r>
              <a:rPr lang="pt-BR" dirty="0"/>
              <a:t>Caixas de Diálogo</a:t>
            </a:r>
          </a:p>
          <a:p>
            <a:r>
              <a:rPr lang="pt-BR" dirty="0"/>
              <a:t>Operadores e Palavras Reservadas</a:t>
            </a:r>
          </a:p>
          <a:p>
            <a:r>
              <a:rPr lang="pt-BR" dirty="0"/>
              <a:t>Vetores</a:t>
            </a:r>
          </a:p>
          <a:p>
            <a:r>
              <a:rPr lang="pt-BR" dirty="0"/>
              <a:t>API Java</a:t>
            </a:r>
          </a:p>
          <a:p>
            <a:r>
              <a:rPr lang="pt-BR" dirty="0"/>
              <a:t>Classes e Métodos</a:t>
            </a:r>
          </a:p>
          <a:p>
            <a:pPr lvl="1"/>
            <a:r>
              <a:rPr lang="pt-BR" dirty="0"/>
              <a:t>Passagem de Parâmetros</a:t>
            </a:r>
          </a:p>
          <a:p>
            <a:pPr lvl="1"/>
            <a:r>
              <a:rPr lang="pt-BR" dirty="0"/>
              <a:t>Escopo de </a:t>
            </a:r>
            <a:r>
              <a:rPr lang="pt-BR" dirty="0" smtClean="0"/>
              <a:t>Variáveis </a:t>
            </a:r>
            <a:r>
              <a:rPr lang="pt-BR" dirty="0"/>
              <a:t>e Atributos</a:t>
            </a:r>
          </a:p>
          <a:p>
            <a:pPr lvl="1"/>
            <a:r>
              <a:rPr lang="pt-BR" dirty="0"/>
              <a:t>Construtores</a:t>
            </a:r>
          </a:p>
          <a:p>
            <a:pPr lvl="1"/>
            <a:r>
              <a:rPr lang="pt-BR" dirty="0"/>
              <a:t>Finalizadores e Coleta de Lixo Automática</a:t>
            </a:r>
          </a:p>
          <a:p>
            <a:pPr lvl="1"/>
            <a:r>
              <a:rPr lang="pt-BR" dirty="0"/>
              <a:t>Membros </a:t>
            </a:r>
            <a:r>
              <a:rPr lang="pt-BR" i="1" dirty="0" err="1"/>
              <a:t>static</a:t>
            </a:r>
            <a:endParaRPr lang="pt-BR" i="1" dirty="0"/>
          </a:p>
          <a:p>
            <a:r>
              <a:rPr lang="pt-BR" dirty="0" smtClean="0"/>
              <a:t>Outros</a:t>
            </a:r>
            <a:endParaRPr lang="pt-BR" dirty="0"/>
          </a:p>
        </p:txBody>
      </p:sp>
      <p:sp>
        <p:nvSpPr>
          <p:cNvPr id="4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D28B9-9D4E-4259-95E5-1D3FE27B6872}" type="slidenum">
              <a:rPr lang="pt-BR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2031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err="1"/>
              <a:t>static</a:t>
            </a:r>
            <a:r>
              <a:rPr lang="pt-BR" i="1" dirty="0"/>
              <a:t> </a:t>
            </a:r>
            <a:r>
              <a:rPr lang="pt-BR" i="1" dirty="0" err="1"/>
              <a:t>import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Note que não é necessário utilizar o nome da classe </a:t>
            </a:r>
            <a:r>
              <a:rPr lang="pt-BR" dirty="0" err="1" smtClean="0"/>
              <a:t>Math</a:t>
            </a:r>
            <a:r>
              <a:rPr lang="pt-BR" dirty="0" smtClean="0"/>
              <a:t> para invocar os métodos </a:t>
            </a:r>
            <a:r>
              <a:rPr lang="pt-BR" i="1" dirty="0" err="1" smtClean="0"/>
              <a:t>sqrt</a:t>
            </a:r>
            <a:r>
              <a:rPr lang="pt-BR" dirty="0" smtClean="0"/>
              <a:t>, </a:t>
            </a:r>
            <a:r>
              <a:rPr lang="pt-BR" i="1" dirty="0" err="1" smtClean="0"/>
              <a:t>ceil</a:t>
            </a:r>
            <a:r>
              <a:rPr lang="pt-BR" dirty="0" smtClean="0"/>
              <a:t>, </a:t>
            </a:r>
            <a:r>
              <a:rPr lang="pt-BR" i="1" dirty="0" smtClean="0"/>
              <a:t>log</a:t>
            </a:r>
            <a:r>
              <a:rPr lang="pt-BR" dirty="0" smtClean="0"/>
              <a:t> e </a:t>
            </a:r>
            <a:r>
              <a:rPr lang="pt-BR" i="1" dirty="0" smtClean="0"/>
              <a:t>cos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50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5895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Criando Pacotes</a:t>
            </a:r>
            <a:endParaRPr lang="pt-BR" i="1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51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9828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Criando Pacotes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À medida em que as aplicações se tornam mais complexas, pacotes nos ajudam a gerenciar nossos componentes</a:t>
            </a:r>
          </a:p>
          <a:p>
            <a:pPr lvl="1"/>
            <a:r>
              <a:rPr lang="pt-BR" dirty="0" smtClean="0"/>
              <a:t>Também facilitam o reuso de software ao permitir que nossos programas importem classes de outros pacotes;</a:t>
            </a:r>
          </a:p>
          <a:p>
            <a:pPr lvl="1"/>
            <a:r>
              <a:rPr lang="pt-BR" dirty="0" smtClean="0"/>
              <a:t>Adicionalmente, ajudam a resolver problemas de conflito de nomes, fornecendo uma padronização.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52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729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Criando Pacotes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Para criar um pacote, é necessário:</a:t>
            </a:r>
          </a:p>
          <a:p>
            <a:pPr lvl="1"/>
            <a:r>
              <a:rPr lang="pt-BR" dirty="0" smtClean="0"/>
              <a:t>Declare uma classe </a:t>
            </a:r>
            <a:r>
              <a:rPr lang="pt-BR" b="1" dirty="0" smtClean="0"/>
              <a:t>pública</a:t>
            </a:r>
          </a:p>
          <a:p>
            <a:pPr lvl="2"/>
            <a:r>
              <a:rPr lang="pt-BR" dirty="0" smtClean="0"/>
              <a:t>Se não for pública, só poderá ser utilizada por outras classes do mesmo pacote.</a:t>
            </a:r>
          </a:p>
          <a:p>
            <a:pPr lvl="1"/>
            <a:r>
              <a:rPr lang="pt-BR" dirty="0" smtClean="0"/>
              <a:t>Defina um </a:t>
            </a:r>
            <a:r>
              <a:rPr lang="pt-BR" b="1" dirty="0" smtClean="0"/>
              <a:t>nome para o pacote </a:t>
            </a:r>
            <a:r>
              <a:rPr lang="pt-BR" dirty="0" smtClean="0"/>
              <a:t>e adicione a declaração de pacote ao código fonte</a:t>
            </a:r>
          </a:p>
          <a:p>
            <a:pPr lvl="2"/>
            <a:r>
              <a:rPr lang="pt-BR" dirty="0" smtClean="0"/>
              <a:t>Só pode haver uma declaração de pacote por código-fonte, e deve preceder todas as outras declarações no arquivo.</a:t>
            </a:r>
          </a:p>
          <a:p>
            <a:pPr lvl="1"/>
            <a:r>
              <a:rPr lang="pt-BR" b="1" dirty="0" smtClean="0"/>
              <a:t>Compilar</a:t>
            </a:r>
            <a:r>
              <a:rPr lang="pt-BR" dirty="0" smtClean="0"/>
              <a:t> a classe</a:t>
            </a:r>
          </a:p>
          <a:p>
            <a:pPr lvl="2"/>
            <a:r>
              <a:rPr lang="pt-BR" dirty="0" smtClean="0"/>
              <a:t>Ela será armazenada no diretório adequado.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53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7239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Criando um Pacote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600" dirty="0">
                <a:solidFill>
                  <a:srgbClr val="007F00"/>
                </a:solidFill>
                <a:latin typeface="Comic Sans MS"/>
              </a:rPr>
              <a:t>//define a criação do pacote</a:t>
            </a:r>
          </a:p>
          <a:p>
            <a:pPr marL="118872" indent="0">
              <a:buNone/>
            </a:pPr>
            <a:r>
              <a:rPr lang="pt-BR" sz="1600" b="1" dirty="0" err="1">
                <a:solidFill>
                  <a:srgbClr val="00007F"/>
                </a:solidFill>
                <a:latin typeface="Verdana"/>
              </a:rPr>
              <a:t>package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br</a:t>
            </a:r>
            <a:r>
              <a:rPr lang="pt-BR" sz="16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ufop</a:t>
            </a:r>
            <a:r>
              <a:rPr lang="pt-BR" sz="16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decom</a:t>
            </a:r>
            <a:r>
              <a:rPr lang="pt-BR" sz="16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pacote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6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dirty="0">
                <a:solidFill>
                  <a:srgbClr val="000000"/>
                </a:solidFill>
                <a:latin typeface="Verdana"/>
              </a:rPr>
              <a:t>Classe</a:t>
            </a:r>
            <a:endParaRPr lang="pt-BR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6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600" dirty="0">
                <a:solidFill>
                  <a:srgbClr val="007F00"/>
                </a:solidFill>
                <a:latin typeface="Comic Sans MS"/>
              </a:rPr>
              <a:t>//método de exemplo</a:t>
            </a: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6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b="1" dirty="0" err="1">
                <a:solidFill>
                  <a:srgbClr val="00007F"/>
                </a:solidFill>
                <a:latin typeface="Verdana"/>
              </a:rPr>
              <a:t>void</a:t>
            </a:r>
            <a:r>
              <a:rPr lang="pt-BR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print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6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6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600" dirty="0" err="1">
                <a:solidFill>
                  <a:srgbClr val="000000"/>
                </a:solidFill>
                <a:latin typeface="Verdana"/>
              </a:rPr>
              <a:t>println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600" dirty="0">
                <a:solidFill>
                  <a:srgbClr val="7F007F"/>
                </a:solidFill>
                <a:latin typeface="Verdana"/>
              </a:rPr>
              <a:t>"Este é um pacote de exemplo!"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6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6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6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6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6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54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7239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Criando Pacotes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As classes que definem o pacote devem ser compiladas apropriadamente para que seja gerada a estrutura de diretórios</a:t>
            </a:r>
          </a:p>
          <a:p>
            <a:pPr marL="457200" lvl="1" indent="0" algn="ctr">
              <a:buNone/>
            </a:pPr>
            <a:r>
              <a:rPr lang="pt-BR" b="1" i="1" dirty="0" err="1" smtClean="0"/>
              <a:t>javac</a:t>
            </a:r>
            <a:r>
              <a:rPr lang="pt-BR" b="1" i="1" dirty="0" smtClean="0"/>
              <a:t> –d . Pacote.java</a:t>
            </a:r>
          </a:p>
          <a:p>
            <a:r>
              <a:rPr lang="pt-BR" dirty="0" smtClean="0"/>
              <a:t>O </a:t>
            </a:r>
            <a:r>
              <a:rPr lang="pt-BR" b="1" dirty="0" smtClean="0">
                <a:solidFill>
                  <a:srgbClr val="FF0000"/>
                </a:solidFill>
              </a:rPr>
              <a:t>.</a:t>
            </a:r>
            <a:r>
              <a:rPr lang="pt-BR" dirty="0" smtClean="0"/>
              <a:t> indica que a estrutura de diretórios deve ser criada a partir do diretório atual</a:t>
            </a:r>
          </a:p>
          <a:p>
            <a:pPr lvl="1"/>
            <a:r>
              <a:rPr lang="pt-BR" dirty="0" smtClean="0"/>
              <a:t>Cada nome separado por </a:t>
            </a:r>
            <a:r>
              <a:rPr lang="pt-BR" b="1" dirty="0" smtClean="0">
                <a:solidFill>
                  <a:srgbClr val="FF0000"/>
                </a:solidFill>
              </a:rPr>
              <a:t>.</a:t>
            </a:r>
            <a:r>
              <a:rPr lang="pt-BR" dirty="0" smtClean="0"/>
              <a:t> no nome do pacote define um diretório;</a:t>
            </a:r>
          </a:p>
          <a:p>
            <a:pPr marL="457200" lvl="1" indent="0">
              <a:buNone/>
            </a:pPr>
            <a:r>
              <a:rPr lang="pt-BR" dirty="0" smtClean="0">
                <a:solidFill>
                  <a:srgbClr val="000000"/>
                </a:solidFill>
                <a:latin typeface="Verdana"/>
              </a:rPr>
              <a:t>	  </a:t>
            </a:r>
            <a:r>
              <a:rPr lang="pt-BR" dirty="0" err="1" smtClean="0">
                <a:solidFill>
                  <a:srgbClr val="000000"/>
                </a:solidFill>
                <a:latin typeface="Verdana"/>
              </a:rPr>
              <a:t>br</a:t>
            </a:r>
            <a:endParaRPr lang="pt-BR" b="1" dirty="0" smtClean="0">
              <a:solidFill>
                <a:srgbClr val="000000"/>
              </a:solidFill>
              <a:latin typeface="Verdana"/>
            </a:endParaRPr>
          </a:p>
          <a:p>
            <a:pPr marL="457200" lvl="1" indent="0">
              <a:buNone/>
            </a:pPr>
            <a:r>
              <a:rPr lang="pt-BR" dirty="0" smtClean="0">
                <a:solidFill>
                  <a:srgbClr val="000000"/>
                </a:solidFill>
                <a:latin typeface="Verdana"/>
              </a:rPr>
              <a:t>	 	</a:t>
            </a:r>
            <a:r>
              <a:rPr lang="pt-BR" dirty="0" err="1" smtClean="0">
                <a:solidFill>
                  <a:srgbClr val="000000"/>
                </a:solidFill>
                <a:latin typeface="Verdana"/>
              </a:rPr>
              <a:t>ufop</a:t>
            </a:r>
            <a:endParaRPr lang="pt-BR" dirty="0" smtClean="0">
              <a:solidFill>
                <a:srgbClr val="000000"/>
              </a:solidFill>
              <a:latin typeface="Verdana"/>
            </a:endParaRPr>
          </a:p>
          <a:p>
            <a:pPr marL="457200" lvl="1" indent="0">
              <a:buNone/>
            </a:pPr>
            <a:r>
              <a:rPr lang="pt-BR" dirty="0" smtClean="0">
                <a:solidFill>
                  <a:srgbClr val="000000"/>
                </a:solidFill>
                <a:latin typeface="Verdana"/>
              </a:rPr>
              <a:t>			</a:t>
            </a:r>
            <a:r>
              <a:rPr lang="pt-BR" dirty="0" err="1" smtClean="0">
                <a:solidFill>
                  <a:srgbClr val="000000"/>
                </a:solidFill>
                <a:latin typeface="Verdana"/>
              </a:rPr>
              <a:t>decom</a:t>
            </a:r>
            <a:endParaRPr lang="pt-BR" dirty="0" smtClean="0">
              <a:solidFill>
                <a:srgbClr val="000000"/>
              </a:solidFill>
              <a:latin typeface="Verdana"/>
            </a:endParaRPr>
          </a:p>
          <a:p>
            <a:pPr marL="457200" lvl="1" indent="0">
              <a:buNone/>
            </a:pPr>
            <a:r>
              <a:rPr lang="pt-BR" dirty="0" smtClean="0">
                <a:solidFill>
                  <a:srgbClr val="000000"/>
                </a:solidFill>
                <a:latin typeface="Verdana"/>
              </a:rPr>
              <a:t>				</a:t>
            </a:r>
            <a:r>
              <a:rPr lang="pt-BR" dirty="0" err="1" smtClean="0">
                <a:solidFill>
                  <a:srgbClr val="000000"/>
                </a:solidFill>
                <a:latin typeface="Verdana"/>
              </a:rPr>
              <a:t>pacote.class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55</a:t>
            </a:fld>
            <a:endParaRPr lang="pt-BR"/>
          </a:p>
        </p:txBody>
      </p:sp>
      <p:sp>
        <p:nvSpPr>
          <p:cNvPr id="2" name="Seta dobrada para cima 1"/>
          <p:cNvSpPr/>
          <p:nvPr/>
        </p:nvSpPr>
        <p:spPr>
          <a:xfrm rot="5400000">
            <a:off x="1925706" y="5067182"/>
            <a:ext cx="180020" cy="360040"/>
          </a:xfrm>
          <a:prstGeom prst="bent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Seta dobrada para cima 5"/>
          <p:cNvSpPr/>
          <p:nvPr/>
        </p:nvSpPr>
        <p:spPr>
          <a:xfrm rot="5400000">
            <a:off x="2789802" y="5427222"/>
            <a:ext cx="180020" cy="360040"/>
          </a:xfrm>
          <a:prstGeom prst="bent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Seta dobrada para cima 6"/>
          <p:cNvSpPr/>
          <p:nvPr/>
        </p:nvSpPr>
        <p:spPr>
          <a:xfrm rot="5400000">
            <a:off x="3653898" y="5823266"/>
            <a:ext cx="180020" cy="360040"/>
          </a:xfrm>
          <a:prstGeom prst="bent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66276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Importando o Pacote Criado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500" dirty="0">
                <a:solidFill>
                  <a:srgbClr val="007F00"/>
                </a:solidFill>
                <a:latin typeface="Comic Sans MS"/>
              </a:rPr>
              <a:t>//importa a classe criada no pacote</a:t>
            </a:r>
          </a:p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import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br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ufop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decom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pacote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Classe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TestePacote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main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args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[])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//instancia um objeto da classe de exemplo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Classe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obj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0000"/>
                </a:solidFill>
                <a:latin typeface="Verdana"/>
              </a:rPr>
              <a:t>Classe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//invoca o método estático da classe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//definida no pacote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obj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56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7239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Importando o Pacote Criado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Uma vez que a classe foi compilada e armazenada em seu pacote, ela pode ser importada em outros programas;</a:t>
            </a:r>
          </a:p>
          <a:p>
            <a:r>
              <a:rPr lang="pt-BR" sz="2800" dirty="0" smtClean="0"/>
              <a:t>Quando a classe que importa é compilada, o </a:t>
            </a:r>
            <a:r>
              <a:rPr lang="pt-BR" sz="2800" b="1" i="1" dirty="0" err="1" smtClean="0"/>
              <a:t>class</a:t>
            </a:r>
            <a:r>
              <a:rPr lang="pt-BR" sz="2800" b="1" i="1" dirty="0" smtClean="0"/>
              <a:t> </a:t>
            </a:r>
            <a:r>
              <a:rPr lang="pt-BR" sz="2800" b="1" i="1" dirty="0" err="1" smtClean="0"/>
              <a:t>loader</a:t>
            </a:r>
            <a:r>
              <a:rPr lang="pt-BR" sz="2800" dirty="0" smtClean="0"/>
              <a:t> procura os arquivos .</a:t>
            </a:r>
            <a:r>
              <a:rPr lang="pt-BR" sz="2800" i="1" dirty="0" err="1" smtClean="0"/>
              <a:t>class</a:t>
            </a:r>
            <a:r>
              <a:rPr lang="pt-BR" sz="2800" dirty="0" smtClean="0"/>
              <a:t> importados:</a:t>
            </a:r>
          </a:p>
          <a:p>
            <a:pPr lvl="1"/>
            <a:r>
              <a:rPr lang="pt-BR" sz="2400" dirty="0" smtClean="0"/>
              <a:t>Nas classes padrão do JDK;</a:t>
            </a:r>
          </a:p>
          <a:p>
            <a:pPr lvl="1"/>
            <a:r>
              <a:rPr lang="pt-BR" sz="2400" dirty="0" smtClean="0"/>
              <a:t>No pacotes opcionais;</a:t>
            </a:r>
          </a:p>
          <a:p>
            <a:pPr lvl="1"/>
            <a:r>
              <a:rPr lang="pt-BR" sz="2400" dirty="0" smtClean="0"/>
              <a:t>No </a:t>
            </a:r>
            <a:r>
              <a:rPr lang="pt-BR" sz="2400" i="1" dirty="0" err="1" smtClean="0"/>
              <a:t>classpath</a:t>
            </a:r>
            <a:r>
              <a:rPr lang="pt-BR" sz="2400" dirty="0" smtClean="0"/>
              <a:t> </a:t>
            </a:r>
          </a:p>
          <a:p>
            <a:pPr lvl="2"/>
            <a:r>
              <a:rPr lang="pt-BR" sz="2000" dirty="0" smtClean="0"/>
              <a:t>Lista de diretórios em que as classes estão localizadas.</a:t>
            </a:r>
            <a:endParaRPr lang="pt-BR" sz="20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57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7239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err="1" smtClean="0"/>
              <a:t>classpath</a:t>
            </a:r>
            <a:endParaRPr lang="pt-BR" i="1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Por padrão, o </a:t>
            </a:r>
            <a:r>
              <a:rPr lang="pt-BR" sz="2800" i="1" dirty="0" err="1" smtClean="0"/>
              <a:t>classpath</a:t>
            </a:r>
            <a:r>
              <a:rPr lang="pt-BR" sz="2800" dirty="0" smtClean="0"/>
              <a:t> consiste apenas do diretório atual, porém, pode ser modificado:</a:t>
            </a:r>
          </a:p>
          <a:p>
            <a:pPr lvl="1"/>
            <a:r>
              <a:rPr lang="pt-BR" sz="2400" dirty="0" smtClean="0"/>
              <a:t>Através da opção –</a:t>
            </a:r>
            <a:r>
              <a:rPr lang="pt-BR" sz="2400" i="1" dirty="0" err="1" smtClean="0"/>
              <a:t>classpath</a:t>
            </a:r>
            <a:r>
              <a:rPr lang="pt-BR" sz="2400" dirty="0" smtClean="0"/>
              <a:t> no compilador </a:t>
            </a:r>
            <a:r>
              <a:rPr lang="pt-BR" sz="2400" dirty="0" err="1" smtClean="0"/>
              <a:t>javac</a:t>
            </a:r>
            <a:r>
              <a:rPr lang="pt-BR" sz="2400" dirty="0" smtClean="0"/>
              <a:t>;</a:t>
            </a:r>
          </a:p>
          <a:p>
            <a:pPr lvl="1"/>
            <a:r>
              <a:rPr lang="pt-BR" sz="2400" dirty="0" smtClean="0"/>
              <a:t>Ajustando a variável de ambiente CLASSPATH</a:t>
            </a:r>
          </a:p>
          <a:p>
            <a:pPr lvl="2"/>
            <a:r>
              <a:rPr lang="pt-BR" sz="2000" dirty="0" smtClean="0"/>
              <a:t>Uma variável especial mantida pelo sistema operacional para que as aplicações procurem pelas classes em locais especificados.</a:t>
            </a:r>
          </a:p>
          <a:p>
            <a:r>
              <a:rPr lang="pt-BR" sz="2800" dirty="0" smtClean="0"/>
              <a:t>Para maiores informações sobre como ajustar o </a:t>
            </a:r>
            <a:r>
              <a:rPr lang="pt-BR" sz="2800" i="1" dirty="0" err="1" smtClean="0"/>
              <a:t>classpath</a:t>
            </a:r>
            <a:r>
              <a:rPr lang="pt-BR" sz="2800" dirty="0" smtClean="0"/>
              <a:t> em Linux e Windows</a:t>
            </a:r>
          </a:p>
          <a:p>
            <a:pPr marL="118872" indent="0">
              <a:buNone/>
            </a:pPr>
            <a:endParaRPr lang="pt-BR" sz="1500" dirty="0" smtClean="0"/>
          </a:p>
          <a:p>
            <a:pPr marL="118872" indent="0" algn="ctr">
              <a:buNone/>
            </a:pPr>
            <a:r>
              <a:rPr lang="pt-BR" sz="2400" dirty="0" smtClean="0">
                <a:solidFill>
                  <a:schemeClr val="accent2">
                    <a:lumMod val="75000"/>
                  </a:schemeClr>
                </a:solidFill>
              </a:rPr>
              <a:t>java.sun.com/</a:t>
            </a:r>
            <a:r>
              <a:rPr lang="pt-BR" sz="2400" dirty="0" err="1" smtClean="0">
                <a:solidFill>
                  <a:schemeClr val="accent2">
                    <a:lumMod val="75000"/>
                  </a:schemeClr>
                </a:solidFill>
              </a:rPr>
              <a:t>javase</a:t>
            </a:r>
            <a:r>
              <a:rPr lang="pt-BR" sz="2400" dirty="0" smtClean="0">
                <a:solidFill>
                  <a:schemeClr val="accent2">
                    <a:lumMod val="75000"/>
                  </a:schemeClr>
                </a:solidFill>
              </a:rPr>
              <a:t>/6/</a:t>
            </a:r>
            <a:r>
              <a:rPr lang="pt-BR" sz="2400" dirty="0" err="1" smtClean="0">
                <a:solidFill>
                  <a:schemeClr val="accent2">
                    <a:lumMod val="75000"/>
                  </a:schemeClr>
                </a:solidFill>
              </a:rPr>
              <a:t>docs</a:t>
            </a:r>
            <a:r>
              <a:rPr lang="pt-BR" sz="2400" dirty="0" smtClean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pt-BR" sz="2400" dirty="0" err="1" smtClean="0">
                <a:solidFill>
                  <a:schemeClr val="accent2">
                    <a:lumMod val="75000"/>
                  </a:schemeClr>
                </a:solidFill>
              </a:rPr>
              <a:t>technotes</a:t>
            </a:r>
            <a:r>
              <a:rPr lang="pt-BR" sz="2400" dirty="0" smtClean="0">
                <a:solidFill>
                  <a:schemeClr val="accent2">
                    <a:lumMod val="75000"/>
                  </a:schemeClr>
                </a:solidFill>
              </a:rPr>
              <a:t>/tools/index.html</a:t>
            </a:r>
            <a:endParaRPr lang="pt-BR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58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7239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err="1" smtClean="0"/>
              <a:t>classpath</a:t>
            </a:r>
            <a:endParaRPr lang="pt-BR" i="1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Para o nosso exemplo:</a:t>
            </a:r>
          </a:p>
          <a:p>
            <a:endParaRPr lang="pt-BR" dirty="0" smtClean="0"/>
          </a:p>
          <a:p>
            <a:pPr marL="118872" indent="0" algn="ctr">
              <a:buNone/>
            </a:pPr>
            <a:r>
              <a:rPr lang="pt-BR" sz="2500" b="1" i="1" dirty="0" err="1" smtClean="0"/>
              <a:t>javac</a:t>
            </a:r>
            <a:r>
              <a:rPr lang="pt-BR" sz="2500" b="1" i="1" dirty="0" smtClean="0"/>
              <a:t> –d . Classe.java</a:t>
            </a:r>
          </a:p>
          <a:p>
            <a:pPr marL="118872" indent="0" algn="ctr">
              <a:buNone/>
            </a:pPr>
            <a:endParaRPr lang="pt-BR" sz="2500" b="1" i="1" dirty="0" smtClean="0"/>
          </a:p>
          <a:p>
            <a:pPr marL="118872" indent="0" algn="ctr">
              <a:buNone/>
            </a:pPr>
            <a:r>
              <a:rPr lang="pt-BR" sz="2500" b="1" i="1" dirty="0" err="1" smtClean="0"/>
              <a:t>javac</a:t>
            </a:r>
            <a:r>
              <a:rPr lang="pt-BR" sz="2500" b="1" i="1" dirty="0" smtClean="0"/>
              <a:t> TestePacote.java –</a:t>
            </a:r>
            <a:r>
              <a:rPr lang="pt-BR" sz="2500" b="1" i="1" dirty="0" err="1" smtClean="0"/>
              <a:t>classpath</a:t>
            </a:r>
            <a:r>
              <a:rPr lang="pt-BR" sz="2500" b="1" i="1" dirty="0" smtClean="0"/>
              <a:t> ./</a:t>
            </a:r>
            <a:r>
              <a:rPr lang="pt-BR" sz="2500" b="1" i="1" dirty="0" err="1" smtClean="0"/>
              <a:t>br</a:t>
            </a:r>
            <a:r>
              <a:rPr lang="pt-BR" sz="2500" b="1" i="1" dirty="0" smtClean="0"/>
              <a:t>/</a:t>
            </a:r>
            <a:r>
              <a:rPr lang="pt-BR" sz="2500" b="1" i="1" dirty="0" err="1" smtClean="0"/>
              <a:t>ufop</a:t>
            </a:r>
            <a:r>
              <a:rPr lang="pt-BR" sz="2500" b="1" i="1" dirty="0" smtClean="0"/>
              <a:t>/</a:t>
            </a:r>
            <a:r>
              <a:rPr lang="pt-BR" sz="2500" b="1" i="1" dirty="0" err="1" smtClean="0"/>
              <a:t>decom</a:t>
            </a:r>
            <a:r>
              <a:rPr lang="pt-BR" sz="2500" b="1" i="1" dirty="0" smtClean="0"/>
              <a:t>/pacote</a:t>
            </a:r>
            <a:endParaRPr lang="pt-BR" sz="2500" b="1" i="1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59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6276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Na aula de hoje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Métodos </a:t>
            </a:r>
            <a:r>
              <a:rPr lang="pt-BR" i="1" dirty="0" err="1"/>
              <a:t>static</a:t>
            </a:r>
            <a:endParaRPr lang="pt-BR" i="1" dirty="0"/>
          </a:p>
          <a:p>
            <a:r>
              <a:rPr lang="pt-BR" dirty="0"/>
              <a:t>Classe </a:t>
            </a:r>
            <a:r>
              <a:rPr lang="pt-BR" i="1" dirty="0" err="1"/>
              <a:t>Math</a:t>
            </a:r>
            <a:endParaRPr lang="pt-BR" i="1" dirty="0"/>
          </a:p>
          <a:p>
            <a:r>
              <a:rPr lang="pt-BR" dirty="0"/>
              <a:t>Promoção de Argumentos</a:t>
            </a:r>
          </a:p>
          <a:p>
            <a:r>
              <a:rPr lang="pt-BR" dirty="0"/>
              <a:t>Sobrecarga de Métodos</a:t>
            </a:r>
          </a:p>
          <a:p>
            <a:r>
              <a:rPr lang="pt-BR" dirty="0"/>
              <a:t>Composição</a:t>
            </a:r>
          </a:p>
          <a:p>
            <a:r>
              <a:rPr lang="pt-BR" dirty="0"/>
              <a:t>Enumerações</a:t>
            </a:r>
          </a:p>
          <a:p>
            <a:pPr lvl="1"/>
            <a:r>
              <a:rPr lang="pt-BR" dirty="0"/>
              <a:t>Enumerações e Classes</a:t>
            </a:r>
          </a:p>
          <a:p>
            <a:r>
              <a:rPr lang="pt-BR" i="1" dirty="0" err="1"/>
              <a:t>static</a:t>
            </a:r>
            <a:r>
              <a:rPr lang="pt-BR" i="1" dirty="0"/>
              <a:t> </a:t>
            </a:r>
            <a:r>
              <a:rPr lang="pt-BR" i="1" dirty="0" err="1"/>
              <a:t>import</a:t>
            </a:r>
            <a:endParaRPr lang="pt-BR" i="1" dirty="0"/>
          </a:p>
          <a:p>
            <a:r>
              <a:rPr lang="pt-BR" dirty="0"/>
              <a:t>Criando Pacotes</a:t>
            </a:r>
          </a:p>
          <a:p>
            <a:r>
              <a:rPr lang="pt-BR" dirty="0"/>
              <a:t>Acesso de </a:t>
            </a:r>
            <a:r>
              <a:rPr lang="pt-BR" dirty="0" smtClean="0"/>
              <a:t>Pacote</a:t>
            </a:r>
            <a:endParaRPr lang="pt-BR" dirty="0"/>
          </a:p>
        </p:txBody>
      </p:sp>
      <p:sp>
        <p:nvSpPr>
          <p:cNvPr id="4098" name="Marcador de Posição do Número do Diapositivo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D0E5D85-099B-4D71-A46B-281D3E89EB9E}" type="slidenum">
              <a:rPr lang="pt-BR"/>
              <a:pPr eaLnBrk="1" hangingPunct="1"/>
              <a:t>6</a:t>
            </a:fld>
            <a:endParaRPr lang="pt-B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Acesso de Pacote </a:t>
            </a:r>
            <a:endParaRPr lang="pt-BR" i="1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60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5201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Acesso de Pacote 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800" dirty="0" smtClean="0"/>
              <a:t>Se um modificador de acesso não for especificado para um método ou atributo de uma classe, ele terá </a:t>
            </a:r>
            <a:r>
              <a:rPr lang="pt-BR" sz="2800" b="1" dirty="0" smtClean="0"/>
              <a:t>acesso de pacote</a:t>
            </a:r>
          </a:p>
          <a:p>
            <a:pPr lvl="1"/>
            <a:r>
              <a:rPr lang="pt-BR" sz="2400" dirty="0" smtClean="0"/>
              <a:t>Em um programa de uma única classe, não há efeito;</a:t>
            </a:r>
          </a:p>
          <a:p>
            <a:pPr lvl="1"/>
            <a:r>
              <a:rPr lang="pt-BR" sz="2400" dirty="0" smtClean="0"/>
              <a:t>Caso contrário, qualquer classe do pacote poderá acessar os membros de outra classe através de uma referência a um objeto dela.</a:t>
            </a:r>
          </a:p>
          <a:p>
            <a:r>
              <a:rPr lang="pt-BR" sz="2800" dirty="0" smtClean="0"/>
              <a:t>Classes armazenadas e compiladas em um mesmo diretório são consideradas como pertencentes a um mesmo pacote</a:t>
            </a:r>
          </a:p>
          <a:p>
            <a:pPr lvl="1"/>
            <a:r>
              <a:rPr lang="pt-BR" sz="2400" dirty="0" smtClean="0"/>
              <a:t>O pacote </a:t>
            </a:r>
            <a:r>
              <a:rPr lang="pt-BR" sz="2400" i="1" dirty="0" smtClean="0"/>
              <a:t>default</a:t>
            </a:r>
            <a:r>
              <a:rPr lang="pt-BR" sz="2400" dirty="0" smtClean="0"/>
              <a:t>.</a:t>
            </a:r>
            <a:endParaRPr lang="pt-BR" sz="24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61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2930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Acesso de Pacote 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PackageDataTest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en-US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static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main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Verdana"/>
              </a:rPr>
              <a:t>args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[]</a:t>
            </a:r>
            <a:r>
              <a:rPr lang="en-US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US" sz="1500" b="1" dirty="0">
                <a:solidFill>
                  <a:srgbClr val="000000"/>
                </a:solidFill>
                <a:latin typeface="Verdana"/>
              </a:rPr>
              <a:t>)</a:t>
            </a:r>
            <a:endParaRPr lang="en-US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PackageData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packageData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PackageData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//imprime a representação em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String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"Depois de instanciado:\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n%s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\n"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packageData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//altera os atributos do objeto diretamente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packageData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number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77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packageData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Goodbye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//imprime a representação em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String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4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System</a:t>
            </a:r>
            <a:r>
              <a:rPr lang="pt-BR" sz="14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out</a:t>
            </a:r>
            <a:r>
              <a:rPr lang="pt-BR" sz="14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400" dirty="0" err="1">
                <a:solidFill>
                  <a:srgbClr val="000000"/>
                </a:solidFill>
                <a:latin typeface="Verdana"/>
              </a:rPr>
              <a:t>printf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dirty="0">
                <a:solidFill>
                  <a:srgbClr val="7F007F"/>
                </a:solidFill>
                <a:latin typeface="Verdana"/>
              </a:rPr>
              <a:t>"\</a:t>
            </a:r>
            <a:r>
              <a:rPr lang="pt-BR" sz="1400" dirty="0" err="1">
                <a:solidFill>
                  <a:srgbClr val="7F007F"/>
                </a:solidFill>
                <a:latin typeface="Verdana"/>
              </a:rPr>
              <a:t>nDepois</a:t>
            </a:r>
            <a:r>
              <a:rPr lang="pt-BR" sz="1400" dirty="0">
                <a:solidFill>
                  <a:srgbClr val="7F007F"/>
                </a:solidFill>
                <a:latin typeface="Verdana"/>
              </a:rPr>
              <a:t> de alterar os valores:\</a:t>
            </a:r>
            <a:r>
              <a:rPr lang="pt-BR" sz="1400" dirty="0" err="1">
                <a:solidFill>
                  <a:srgbClr val="7F007F"/>
                </a:solidFill>
                <a:latin typeface="Verdana"/>
              </a:rPr>
              <a:t>n%s</a:t>
            </a:r>
            <a:r>
              <a:rPr lang="pt-BR" sz="1400" dirty="0">
                <a:solidFill>
                  <a:srgbClr val="7F007F"/>
                </a:solidFill>
                <a:latin typeface="Verdana"/>
              </a:rPr>
              <a:t>\n</a:t>
            </a:r>
            <a:r>
              <a:rPr lang="pt-BR" sz="1400" dirty="0" smtClean="0">
                <a:solidFill>
                  <a:srgbClr val="7F007F"/>
                </a:solidFill>
                <a:latin typeface="Verdana"/>
              </a:rPr>
              <a:t>"</a:t>
            </a:r>
            <a:r>
              <a:rPr lang="pt-BR" sz="1400" b="1" dirty="0" smtClean="0">
                <a:solidFill>
                  <a:srgbClr val="000000"/>
                </a:solidFill>
                <a:latin typeface="Verdana"/>
              </a:rPr>
              <a:t>, </a:t>
            </a:r>
            <a:r>
              <a:rPr lang="pt-BR" sz="1400" dirty="0" err="1" smtClean="0">
                <a:solidFill>
                  <a:srgbClr val="000000"/>
                </a:solidFill>
                <a:latin typeface="Verdana"/>
              </a:rPr>
              <a:t>packageData</a:t>
            </a:r>
            <a:r>
              <a:rPr lang="pt-BR" sz="140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4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4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62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8548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Acesso de Pacote 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class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PackageData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//atributos com acesso de pacote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number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//construtor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PackageData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number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007F7F"/>
                </a:solidFill>
                <a:latin typeface="Verdana"/>
              </a:rPr>
              <a:t>0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=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Hello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dirty="0">
                <a:solidFill>
                  <a:srgbClr val="007F00"/>
                </a:solidFill>
                <a:latin typeface="Comic Sans MS"/>
              </a:rPr>
              <a:t>//converte e retorna a representação em </a:t>
            </a:r>
            <a:r>
              <a:rPr lang="pt-BR" sz="1500" dirty="0" err="1">
                <a:solidFill>
                  <a:srgbClr val="007F00"/>
                </a:solidFill>
                <a:latin typeface="Comic Sans MS"/>
              </a:rPr>
              <a:t>String</a:t>
            </a:r>
            <a:endParaRPr lang="pt-BR" sz="1500" dirty="0">
              <a:solidFill>
                <a:srgbClr val="007F00"/>
              </a:solidFill>
              <a:latin typeface="Comic Sans MS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public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toString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()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{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        </a:t>
            </a:r>
            <a:r>
              <a:rPr lang="pt-BR" sz="1500" b="1" dirty="0" err="1">
                <a:solidFill>
                  <a:srgbClr val="00007F"/>
                </a:solidFill>
                <a:latin typeface="Verdana"/>
              </a:rPr>
              <a:t>return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b="1" dirty="0" err="1">
                <a:solidFill>
                  <a:srgbClr val="000000"/>
                </a:solidFill>
                <a:latin typeface="Verdana"/>
              </a:rPr>
              <a:t>.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format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(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"numero: %d; </a:t>
            </a:r>
            <a:r>
              <a:rPr lang="pt-BR" sz="1500" dirty="0" err="1">
                <a:solidFill>
                  <a:srgbClr val="7F007F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7F007F"/>
                </a:solidFill>
                <a:latin typeface="Verdana"/>
              </a:rPr>
              <a:t>: %s"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number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,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dirty="0" err="1">
                <a:solidFill>
                  <a:srgbClr val="000000"/>
                </a:solidFill>
                <a:latin typeface="Verdana"/>
              </a:rPr>
              <a:t>string</a:t>
            </a:r>
            <a:r>
              <a:rPr lang="pt-BR" sz="15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);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>
              <a:solidFill>
                <a:srgbClr val="808080"/>
              </a:solidFill>
              <a:latin typeface="Verdana"/>
            </a:endParaRPr>
          </a:p>
          <a:p>
            <a:pPr marL="118872" indent="0">
              <a:buNone/>
            </a:pPr>
            <a:r>
              <a:rPr lang="pt-BR" sz="1500" b="1" dirty="0">
                <a:solidFill>
                  <a:srgbClr val="000000"/>
                </a:solidFill>
                <a:latin typeface="Verdana"/>
              </a:rPr>
              <a:t>}</a:t>
            </a:r>
            <a:endParaRPr lang="pt-BR" sz="15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667A4-C3F8-4683-B752-94A130921CF2}" type="slidenum">
              <a:rPr lang="pt-BR" smtClean="0"/>
              <a:pPr>
                <a:defRPr/>
              </a:pPr>
              <a:t>63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8548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Acesso de Pacote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pt-BR" sz="2400" dirty="0">
                <a:latin typeface="Courier New" pitchFamily="49" charset="0"/>
                <a:cs typeface="Courier New" pitchFamily="49" charset="0"/>
              </a:rPr>
              <a:t>Depois de instanciado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118872" indent="0"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numero</a:t>
            </a:r>
            <a:r>
              <a:rPr lang="pt-BR" sz="2400" dirty="0">
                <a:latin typeface="Courier New" pitchFamily="49" charset="0"/>
                <a:cs typeface="Courier New" pitchFamily="49" charset="0"/>
              </a:rPr>
              <a:t>: 0; </a:t>
            </a:r>
            <a:r>
              <a:rPr lang="pt-BR" sz="2400" dirty="0" err="1">
                <a:latin typeface="Courier New" pitchFamily="49" charset="0"/>
                <a:cs typeface="Courier New" pitchFamily="49" charset="0"/>
              </a:rPr>
              <a:t>string</a:t>
            </a:r>
            <a:r>
              <a:rPr lang="pt-BR" sz="2400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sz="2400" dirty="0" err="1" smtClean="0">
                <a:latin typeface="Courier New" pitchFamily="49" charset="0"/>
                <a:cs typeface="Courier New" pitchFamily="49" charset="0"/>
              </a:rPr>
              <a:t>Hello</a:t>
            </a:r>
            <a:endParaRPr lang="pt-BR" sz="2400" dirty="0" smtClean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endParaRPr lang="pt-BR" sz="2400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Depois </a:t>
            </a:r>
            <a:r>
              <a:rPr lang="pt-BR" sz="2400" dirty="0">
                <a:latin typeface="Courier New" pitchFamily="49" charset="0"/>
                <a:cs typeface="Courier New" pitchFamily="49" charset="0"/>
              </a:rPr>
              <a:t>de alterar os 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valores: numero</a:t>
            </a:r>
            <a:r>
              <a:rPr lang="pt-BR" sz="2400" dirty="0">
                <a:latin typeface="Courier New" pitchFamily="49" charset="0"/>
                <a:cs typeface="Courier New" pitchFamily="49" charset="0"/>
              </a:rPr>
              <a:t>: 77; </a:t>
            </a:r>
            <a:r>
              <a:rPr lang="pt-BR" sz="2400" dirty="0" err="1">
                <a:latin typeface="Courier New" pitchFamily="49" charset="0"/>
                <a:cs typeface="Courier New" pitchFamily="49" charset="0"/>
              </a:rPr>
              <a:t>string</a:t>
            </a:r>
            <a:r>
              <a:rPr lang="pt-BR" sz="2400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pt-BR" sz="2400" dirty="0" err="1">
                <a:latin typeface="Courier New" pitchFamily="49" charset="0"/>
                <a:cs typeface="Courier New" pitchFamily="49" charset="0"/>
              </a:rPr>
              <a:t>Goodbye</a:t>
            </a:r>
            <a:endParaRPr lang="pt-BR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64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4815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Marcador de Posição do Número do Diapositivo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FA76E85-50F3-49CE-BF7E-EA58F7810D29}" type="slidenum">
              <a:rPr lang="pt-BR"/>
              <a:pPr eaLnBrk="1" hangingPunct="1"/>
              <a:t>65</a:t>
            </a:fld>
            <a:endParaRPr lang="pt-BR"/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55776" y="2060848"/>
            <a:ext cx="5673824" cy="4209331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pt-BR" sz="6000" b="1" dirty="0" smtClean="0"/>
              <a:t>Perguntas?</a:t>
            </a:r>
          </a:p>
        </p:txBody>
      </p:sp>
      <p:pic>
        <p:nvPicPr>
          <p:cNvPr id="56327" name="Picture 7" descr="http://www.proprofs.com/quiz-school/upload/yuiupload/2254786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2747390" cy="52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Na próxima aula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Herança</a:t>
            </a:r>
          </a:p>
          <a:p>
            <a:r>
              <a:rPr lang="pt-BR" sz="2800" dirty="0"/>
              <a:t>Especificadores de Acesso</a:t>
            </a:r>
          </a:p>
          <a:p>
            <a:r>
              <a:rPr lang="pt-BR" sz="2800" dirty="0"/>
              <a:t>Classe </a:t>
            </a:r>
            <a:r>
              <a:rPr lang="pt-BR" sz="2800" dirty="0" err="1"/>
              <a:t>Object</a:t>
            </a:r>
            <a:endParaRPr lang="pt-BR" sz="2800" dirty="0"/>
          </a:p>
          <a:p>
            <a:r>
              <a:rPr lang="pt-BR" sz="2800" dirty="0"/>
              <a:t>Exemplo</a:t>
            </a:r>
          </a:p>
          <a:p>
            <a:r>
              <a:rPr lang="pt-BR" sz="2800" dirty="0"/>
              <a:t>Construtores em Subclasses</a:t>
            </a:r>
          </a:p>
          <a:p>
            <a:r>
              <a:rPr lang="pt-BR" sz="2800" dirty="0"/>
              <a:t>Compilação</a:t>
            </a:r>
          </a:p>
          <a:p>
            <a:r>
              <a:rPr lang="pt-BR" sz="2800" dirty="0"/>
              <a:t>Redefinição de Métodos</a:t>
            </a:r>
          </a:p>
          <a:p>
            <a:r>
              <a:rPr lang="pt-BR" sz="2800" dirty="0"/>
              <a:t>Engenharia de Software com </a:t>
            </a:r>
            <a:r>
              <a:rPr lang="pt-BR" sz="2800" dirty="0" smtClean="0"/>
              <a:t>Herança</a:t>
            </a:r>
            <a:endParaRPr lang="pt-BR" sz="2800" dirty="0"/>
          </a:p>
        </p:txBody>
      </p:sp>
      <p:sp>
        <p:nvSpPr>
          <p:cNvPr id="57346" name="Marcador de Posição do Número do Diapositivo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91080F9-8F5A-439D-8985-0372F9108CB3}" type="slidenum">
              <a:rPr lang="pt-BR"/>
              <a:pPr eaLnBrk="1" hangingPunct="1"/>
              <a:t>66</a:t>
            </a:fld>
            <a:endParaRPr lang="pt-B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pt-BR" sz="6000" b="1" dirty="0" smtClean="0"/>
          </a:p>
          <a:p>
            <a:pPr algn="ctr">
              <a:buFontTx/>
              <a:buNone/>
            </a:pPr>
            <a:endParaRPr lang="pt-BR" sz="6000" b="1" dirty="0"/>
          </a:p>
          <a:p>
            <a:pPr algn="ctr">
              <a:buFontTx/>
              <a:buNone/>
            </a:pPr>
            <a:r>
              <a:rPr lang="pt-BR" sz="6000" b="1" dirty="0" smtClean="0"/>
              <a:t>FIM</a:t>
            </a:r>
            <a:endParaRPr lang="pt-BR" sz="6000" b="1" dirty="0"/>
          </a:p>
        </p:txBody>
      </p:sp>
      <p:sp>
        <p:nvSpPr>
          <p:cNvPr id="4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63F59-8CE8-43D6-891C-D907142B4C20}" type="slidenum">
              <a:rPr lang="pt-BR"/>
              <a:pPr/>
              <a:t>67</a:t>
            </a:fld>
            <a:endParaRPr lang="pt-BR"/>
          </a:p>
        </p:txBody>
      </p:sp>
      <p:pic>
        <p:nvPicPr>
          <p:cNvPr id="7173" name="Picture 5" descr="http://3.bp.blogspot.com/-ynV7daz0UIo/TdYDf1NzNsI/AAAAAAAAANU/r8mr5kKcEjc/s320/Windows-Stand-By-ic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744" y="2142728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3520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Métodos </a:t>
            </a:r>
            <a:r>
              <a:rPr lang="pt-BR" i="1" dirty="0" err="1" smtClean="0"/>
              <a:t>static</a:t>
            </a:r>
            <a:endParaRPr lang="pt-BR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Embora os métodos sejam executados em resposta a chamadas de objetos, isto nem sempre é verdade</a:t>
            </a:r>
          </a:p>
          <a:p>
            <a:pPr lvl="1"/>
            <a:r>
              <a:rPr lang="pt-BR" dirty="0" smtClean="0"/>
              <a:t>Eventualmente, um método pode executar ações que não são dependentes do conteúdo de um determinado objeto;</a:t>
            </a:r>
          </a:p>
          <a:p>
            <a:pPr lvl="1"/>
            <a:r>
              <a:rPr lang="pt-BR" dirty="0" smtClean="0"/>
              <a:t>Tais métodos devem ser declarados </a:t>
            </a:r>
            <a:r>
              <a:rPr lang="pt-BR" i="1" dirty="0" err="1" smtClean="0"/>
              <a:t>static</a:t>
            </a:r>
            <a:r>
              <a:rPr lang="pt-BR" dirty="0"/>
              <a:t>.</a:t>
            </a:r>
            <a:endParaRPr lang="pt-BR" dirty="0" smtClean="0"/>
          </a:p>
          <a:p>
            <a:r>
              <a:rPr lang="pt-BR" dirty="0" smtClean="0"/>
              <a:t>Métodos </a:t>
            </a:r>
            <a:r>
              <a:rPr lang="pt-BR" i="1" dirty="0" err="1" smtClean="0"/>
              <a:t>static</a:t>
            </a:r>
            <a:r>
              <a:rPr lang="pt-BR" dirty="0" smtClean="0"/>
              <a:t> podem ser invocados utilizando-se o nome da classe seguido de </a:t>
            </a:r>
            <a:r>
              <a:rPr lang="pt-BR" b="1" dirty="0" smtClean="0">
                <a:solidFill>
                  <a:srgbClr val="FF0000"/>
                </a:solidFill>
              </a:rPr>
              <a:t>.</a:t>
            </a:r>
            <a:r>
              <a:rPr lang="pt-BR" dirty="0" smtClean="0"/>
              <a:t> e o nome do método</a:t>
            </a:r>
          </a:p>
          <a:p>
            <a:endParaRPr lang="pt-BR" sz="1800" dirty="0" smtClean="0"/>
          </a:p>
          <a:p>
            <a:pPr marL="457200" lvl="1" indent="0" algn="ctr">
              <a:buNone/>
            </a:pPr>
            <a:r>
              <a:rPr lang="pt-BR" b="1" dirty="0" err="1" smtClean="0"/>
              <a:t>classe</a:t>
            </a:r>
            <a:r>
              <a:rPr lang="pt-BR" b="1" dirty="0" err="1" smtClean="0">
                <a:solidFill>
                  <a:srgbClr val="FF0000"/>
                </a:solidFill>
              </a:rPr>
              <a:t>.</a:t>
            </a:r>
            <a:r>
              <a:rPr lang="pt-BR" b="1" dirty="0" err="1" smtClean="0"/>
              <a:t>metodo</a:t>
            </a:r>
            <a:r>
              <a:rPr lang="pt-BR" b="1" dirty="0" smtClean="0"/>
              <a:t>(argumentos);</a:t>
            </a:r>
          </a:p>
          <a:p>
            <a:pPr marL="457200" lvl="1" indent="0" algn="ctr">
              <a:buNone/>
            </a:pPr>
            <a:endParaRPr lang="pt-BR" sz="1800" dirty="0" smtClean="0"/>
          </a:p>
          <a:p>
            <a:r>
              <a:rPr lang="pt-BR" dirty="0" smtClean="0"/>
              <a:t>De fato, esta é uma boa prática, para indicar que o método é </a:t>
            </a:r>
            <a:r>
              <a:rPr lang="pt-BR" i="1" dirty="0" err="1" smtClean="0"/>
              <a:t>static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7017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Classe </a:t>
            </a:r>
            <a:r>
              <a:rPr lang="pt-BR" i="1" dirty="0" err="1" smtClean="0"/>
              <a:t>Math</a:t>
            </a:r>
            <a:endParaRPr lang="pt-BR" i="1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5256C-4B0F-4873-AD8C-C231AE918512}" type="slidenum">
              <a:rPr lang="pt-BR" smtClean="0"/>
              <a:pPr>
                <a:defRPr/>
              </a:pPr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7287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Classe </a:t>
            </a:r>
            <a:r>
              <a:rPr lang="pt-BR" i="1" dirty="0" err="1" smtClean="0"/>
              <a:t>Math</a:t>
            </a:r>
            <a:endParaRPr lang="pt-BR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A classe </a:t>
            </a:r>
            <a:r>
              <a:rPr lang="pt-BR" i="1" dirty="0" err="1" smtClean="0"/>
              <a:t>Math</a:t>
            </a:r>
            <a:r>
              <a:rPr lang="pt-BR" dirty="0" smtClean="0"/>
              <a:t> está definida no pacote </a:t>
            </a:r>
            <a:r>
              <a:rPr lang="pt-BR" i="1" dirty="0" err="1" smtClean="0"/>
              <a:t>java.lang</a:t>
            </a:r>
            <a:endParaRPr lang="pt-BR" i="1" dirty="0"/>
          </a:p>
          <a:p>
            <a:pPr lvl="1"/>
            <a:r>
              <a:rPr lang="pt-BR" dirty="0" smtClean="0"/>
              <a:t>Fornece uma coleção de métodos </a:t>
            </a:r>
            <a:r>
              <a:rPr lang="pt-BR" i="1" dirty="0" err="1" smtClean="0"/>
              <a:t>static</a:t>
            </a:r>
            <a:r>
              <a:rPr lang="pt-BR" dirty="0" smtClean="0"/>
              <a:t> que realizam cálculos matemáticos comuns;</a:t>
            </a:r>
          </a:p>
          <a:p>
            <a:pPr lvl="1"/>
            <a:r>
              <a:rPr lang="pt-BR" dirty="0" smtClean="0"/>
              <a:t>Não é necessário instanciar um objeto da classe para poder utilizar seus métodos;</a:t>
            </a:r>
          </a:p>
          <a:p>
            <a:pPr lvl="1"/>
            <a:r>
              <a:rPr lang="pt-BR" dirty="0" smtClean="0"/>
              <a:t>Por exemplo:</a:t>
            </a:r>
          </a:p>
          <a:p>
            <a:pPr marL="457200" lvl="1" indent="0" algn="ctr">
              <a:buNone/>
            </a:pPr>
            <a:r>
              <a:rPr lang="pt-BR" b="1" dirty="0" err="1" smtClean="0"/>
              <a:t>Math</a:t>
            </a:r>
            <a:r>
              <a:rPr lang="pt-BR" b="1" dirty="0" err="1" smtClean="0">
                <a:solidFill>
                  <a:srgbClr val="FF0000"/>
                </a:solidFill>
              </a:rPr>
              <a:t>.</a:t>
            </a:r>
            <a:r>
              <a:rPr lang="pt-BR" b="1" dirty="0" err="1" smtClean="0"/>
              <a:t>sqrt</a:t>
            </a:r>
            <a:r>
              <a:rPr lang="pt-BR" b="1" dirty="0" smtClean="0"/>
              <a:t>(900.00);</a:t>
            </a:r>
          </a:p>
          <a:p>
            <a:pPr marL="457200" lvl="1" indent="0" algn="ctr">
              <a:buNone/>
            </a:pPr>
            <a:endParaRPr lang="pt-BR" b="1" dirty="0" smtClean="0"/>
          </a:p>
          <a:p>
            <a:r>
              <a:rPr lang="pt-BR" dirty="0" smtClean="0"/>
              <a:t>Os argumentos destes métodos podem ser constantes, variáveis ou expressões.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BA2C2-BAB6-44FC-BAA2-F6B037FB9DCF}" type="slidenum">
              <a:rPr lang="pt-BR" smtClean="0"/>
              <a:pPr>
                <a:defRPr/>
              </a:pPr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9409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3588</TotalTime>
  <Words>3968</Words>
  <Application>Microsoft Macintosh PowerPoint</Application>
  <PresentationFormat>On-screen Show (4:3)</PresentationFormat>
  <Paragraphs>746</Paragraphs>
  <Slides>67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68" baseType="lpstr">
      <vt:lpstr>Módulo</vt:lpstr>
      <vt:lpstr>PowerPoint Presentation</vt:lpstr>
      <vt:lpstr>Endereços Importantes</vt:lpstr>
      <vt:lpstr>PowerPoint Presentation</vt:lpstr>
      <vt:lpstr>Avisos</vt:lpstr>
      <vt:lpstr>Na aula passada</vt:lpstr>
      <vt:lpstr>Na aula de hoje</vt:lpstr>
      <vt:lpstr>Métodos static</vt:lpstr>
      <vt:lpstr>Classe Math</vt:lpstr>
      <vt:lpstr>Classe Math</vt:lpstr>
      <vt:lpstr>Classe Math</vt:lpstr>
      <vt:lpstr>Classe Math</vt:lpstr>
      <vt:lpstr>Classe Math</vt:lpstr>
      <vt:lpstr>Promoção de Argumentos</vt:lpstr>
      <vt:lpstr>Promoção de Argumentos</vt:lpstr>
      <vt:lpstr>Promoção de Argumentos</vt:lpstr>
      <vt:lpstr>cast</vt:lpstr>
      <vt:lpstr>Sobrecarga de Métodos</vt:lpstr>
      <vt:lpstr>Sobrecarga de Métodos</vt:lpstr>
      <vt:lpstr>Sobrecarga de Métodos</vt:lpstr>
      <vt:lpstr>Sobrecarga de Métodos</vt:lpstr>
      <vt:lpstr>Sobrecarga de Métodos</vt:lpstr>
      <vt:lpstr>Erro Comum</vt:lpstr>
      <vt:lpstr>Sobrecarga de Construtores</vt:lpstr>
      <vt:lpstr>Sobrecarga de Construtores</vt:lpstr>
      <vt:lpstr>Observação sobre Construtores em Java</vt:lpstr>
      <vt:lpstr>Observação sobre Construtores em Java</vt:lpstr>
      <vt:lpstr>Composição</vt:lpstr>
      <vt:lpstr>Composição</vt:lpstr>
      <vt:lpstr>Composição</vt:lpstr>
      <vt:lpstr>Composição</vt:lpstr>
      <vt:lpstr>Composição</vt:lpstr>
      <vt:lpstr>Enumerações</vt:lpstr>
      <vt:lpstr>Enumerações</vt:lpstr>
      <vt:lpstr>Enumerações</vt:lpstr>
      <vt:lpstr>Enumerações</vt:lpstr>
      <vt:lpstr>Enumerações</vt:lpstr>
      <vt:lpstr>Enumerações</vt:lpstr>
      <vt:lpstr>Enumerações e Classes</vt:lpstr>
      <vt:lpstr>Enumerações e Classes</vt:lpstr>
      <vt:lpstr>Book.java</vt:lpstr>
      <vt:lpstr>Book.java</vt:lpstr>
      <vt:lpstr>Enumerações e Classes</vt:lpstr>
      <vt:lpstr>Enumerações e Classes</vt:lpstr>
      <vt:lpstr>Enumerações e Classes</vt:lpstr>
      <vt:lpstr>PowerPoint Presentation</vt:lpstr>
      <vt:lpstr>static import</vt:lpstr>
      <vt:lpstr>static import</vt:lpstr>
      <vt:lpstr>static import</vt:lpstr>
      <vt:lpstr>static import</vt:lpstr>
      <vt:lpstr>static import</vt:lpstr>
      <vt:lpstr>Criando Pacotes</vt:lpstr>
      <vt:lpstr>Criando Pacotes</vt:lpstr>
      <vt:lpstr>Criando Pacotes</vt:lpstr>
      <vt:lpstr>Criando um Pacote</vt:lpstr>
      <vt:lpstr>Criando Pacotes</vt:lpstr>
      <vt:lpstr>Importando o Pacote Criado</vt:lpstr>
      <vt:lpstr>Importando o Pacote Criado</vt:lpstr>
      <vt:lpstr>classpath</vt:lpstr>
      <vt:lpstr>classpath</vt:lpstr>
      <vt:lpstr>Acesso de Pacote </vt:lpstr>
      <vt:lpstr>Acesso de Pacote </vt:lpstr>
      <vt:lpstr>Acesso de Pacote </vt:lpstr>
      <vt:lpstr>Acesso de Pacote </vt:lpstr>
      <vt:lpstr>Acesso de Pacote </vt:lpstr>
      <vt:lpstr>PowerPoint Presentation</vt:lpstr>
      <vt:lpstr>Na próxima aula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Marco Antonio</dc:creator>
  <cp:lastModifiedBy>Marco Antonio Carvalho</cp:lastModifiedBy>
  <cp:revision>230</cp:revision>
  <dcterms:created xsi:type="dcterms:W3CDTF">2010-07-17T22:15:25Z</dcterms:created>
  <dcterms:modified xsi:type="dcterms:W3CDTF">2014-07-28T17:22:43Z</dcterms:modified>
</cp:coreProperties>
</file>