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0"/>
  </p:notesMasterIdLst>
  <p:sldIdLst>
    <p:sldId id="338" r:id="rId2"/>
    <p:sldId id="435" r:id="rId3"/>
    <p:sldId id="361" r:id="rId4"/>
    <p:sldId id="362" r:id="rId5"/>
    <p:sldId id="363" r:id="rId6"/>
    <p:sldId id="364" r:id="rId7"/>
    <p:sldId id="365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42" r:id="rId18"/>
    <p:sldId id="343" r:id="rId19"/>
    <p:sldId id="344" r:id="rId20"/>
    <p:sldId id="345" r:id="rId21"/>
    <p:sldId id="346" r:id="rId22"/>
    <p:sldId id="376" r:id="rId23"/>
    <p:sldId id="377" r:id="rId24"/>
    <p:sldId id="386" r:id="rId25"/>
    <p:sldId id="387" r:id="rId26"/>
    <p:sldId id="380" r:id="rId27"/>
    <p:sldId id="379" r:id="rId28"/>
    <p:sldId id="381" r:id="rId29"/>
    <p:sldId id="382" r:id="rId30"/>
    <p:sldId id="378" r:id="rId31"/>
    <p:sldId id="388" r:id="rId32"/>
    <p:sldId id="348" r:id="rId33"/>
    <p:sldId id="349" r:id="rId34"/>
    <p:sldId id="350" r:id="rId35"/>
    <p:sldId id="351" r:id="rId36"/>
    <p:sldId id="356" r:id="rId37"/>
    <p:sldId id="354" r:id="rId38"/>
    <p:sldId id="352" r:id="rId39"/>
    <p:sldId id="353" r:id="rId40"/>
    <p:sldId id="390" r:id="rId41"/>
    <p:sldId id="355" r:id="rId42"/>
    <p:sldId id="358" r:id="rId43"/>
    <p:sldId id="357" r:id="rId44"/>
    <p:sldId id="416" r:id="rId45"/>
    <p:sldId id="417" r:id="rId46"/>
    <p:sldId id="418" r:id="rId47"/>
    <p:sldId id="419" r:id="rId48"/>
    <p:sldId id="420" r:id="rId49"/>
    <p:sldId id="434" r:id="rId50"/>
    <p:sldId id="391" r:id="rId51"/>
    <p:sldId id="389" r:id="rId52"/>
    <p:sldId id="359" r:id="rId53"/>
    <p:sldId id="392" r:id="rId54"/>
    <p:sldId id="394" r:id="rId55"/>
    <p:sldId id="393" r:id="rId56"/>
    <p:sldId id="395" r:id="rId57"/>
    <p:sldId id="396" r:id="rId58"/>
    <p:sldId id="397" r:id="rId59"/>
    <p:sldId id="398" r:id="rId60"/>
    <p:sldId id="399" r:id="rId61"/>
    <p:sldId id="400" r:id="rId62"/>
    <p:sldId id="436" r:id="rId63"/>
    <p:sldId id="421" r:id="rId64"/>
    <p:sldId id="433" r:id="rId65"/>
    <p:sldId id="422" r:id="rId66"/>
    <p:sldId id="423" r:id="rId67"/>
    <p:sldId id="401" r:id="rId68"/>
    <p:sldId id="402" r:id="rId69"/>
    <p:sldId id="403" r:id="rId70"/>
    <p:sldId id="437" r:id="rId71"/>
    <p:sldId id="404" r:id="rId72"/>
    <p:sldId id="407" r:id="rId73"/>
    <p:sldId id="405" r:id="rId74"/>
    <p:sldId id="406" r:id="rId75"/>
    <p:sldId id="424" r:id="rId76"/>
    <p:sldId id="425" r:id="rId77"/>
    <p:sldId id="426" r:id="rId78"/>
    <p:sldId id="427" r:id="rId79"/>
    <p:sldId id="429" r:id="rId80"/>
    <p:sldId id="428" r:id="rId81"/>
    <p:sldId id="430" r:id="rId82"/>
    <p:sldId id="431" r:id="rId83"/>
    <p:sldId id="432" r:id="rId84"/>
    <p:sldId id="414" r:id="rId85"/>
    <p:sldId id="415" r:id="rId86"/>
    <p:sldId id="288" r:id="rId87"/>
    <p:sldId id="258" r:id="rId88"/>
    <p:sldId id="337" r:id="rId89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0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Final:constante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Atributo </a:t>
            </a:r>
            <a:r>
              <a:rPr lang="pt-BR" dirty="0" err="1" smtClean="0"/>
              <a:t>length</a:t>
            </a:r>
            <a:r>
              <a:rPr lang="pt-BR" dirty="0" smtClean="0"/>
              <a:t> é final, ou seja, constante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problem with method finalize is that the garbage collector is not guaranteed to execute at a specified time. In fact, the garbage collector may never execute before a program terminates. Thus, it is unclear if, or when, method finalize will be called. 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Nextboolean</a:t>
            </a:r>
            <a:r>
              <a:rPr lang="pt-BR" dirty="0" smtClean="0"/>
              <a:t>, </a:t>
            </a:r>
            <a:r>
              <a:rPr lang="pt-BR" dirty="0" err="1" smtClean="0"/>
              <a:t>nextbytes</a:t>
            </a:r>
            <a:r>
              <a:rPr lang="pt-BR" dirty="0" smtClean="0"/>
              <a:t>, </a:t>
            </a:r>
            <a:r>
              <a:rPr lang="pt-BR" dirty="0" err="1" smtClean="0"/>
              <a:t>nextdouble</a:t>
            </a:r>
            <a:r>
              <a:rPr lang="pt-BR" dirty="0" smtClean="0"/>
              <a:t>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nextfloat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nextlong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nextgaussian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20/10/14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20/10/14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7/docs/api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</a:t>
            </a:r>
            <a:r>
              <a:rPr lang="pt-BR" sz="3200" b="1"/>
              <a:t>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bibliotecas</a:t>
            </a:r>
            <a:r>
              <a:rPr lang="en-US" dirty="0" smtClean="0"/>
              <a:t> de classes Java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conhecidas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APIs (</a:t>
            </a:r>
            <a:r>
              <a:rPr lang="en-US" i="1" dirty="0" smtClean="0"/>
              <a:t>Applications Programming Interface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Fornecidas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compiladores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Fornecidas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 de </a:t>
            </a:r>
            <a:r>
              <a:rPr lang="en-US" i="1" dirty="0" smtClean="0"/>
              <a:t>software</a:t>
            </a:r>
            <a:endParaRPr lang="en-US" dirty="0" smtClean="0"/>
          </a:p>
          <a:p>
            <a:pPr lvl="2"/>
            <a:r>
              <a:rPr lang="en-US" dirty="0" err="1" smtClean="0"/>
              <a:t>Aplicações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Estruturas</a:t>
            </a:r>
            <a:r>
              <a:rPr lang="en-US" dirty="0" smtClean="0"/>
              <a:t> de dados;</a:t>
            </a:r>
          </a:p>
          <a:p>
            <a:pPr lvl="2"/>
            <a:r>
              <a:rPr lang="en-US" dirty="0" err="1" smtClean="0"/>
              <a:t>Acessibilidade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Sons;</a:t>
            </a:r>
          </a:p>
          <a:p>
            <a:pPr lvl="2"/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distribuída</a:t>
            </a:r>
            <a:r>
              <a:rPr lang="en-US" dirty="0" smtClean="0"/>
              <a:t> e </a:t>
            </a:r>
            <a:r>
              <a:rPr lang="en-US" dirty="0" err="1" smtClean="0"/>
              <a:t>paralela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Bancos</a:t>
            </a:r>
            <a:r>
              <a:rPr lang="en-US" dirty="0" smtClean="0"/>
              <a:t> de dados;</a:t>
            </a:r>
          </a:p>
          <a:p>
            <a:pPr lvl="2"/>
            <a:r>
              <a:rPr lang="en-US" dirty="0" err="1" smtClean="0"/>
              <a:t>Jogos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E-mail;</a:t>
            </a:r>
          </a:p>
          <a:p>
            <a:pPr lvl="2"/>
            <a:r>
              <a:rPr lang="en-US" dirty="0" smtClean="0"/>
              <a:t>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8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Criação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Java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7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Criação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Cria</a:t>
            </a:r>
            <a:r>
              <a:rPr lang="en-US" dirty="0" smtClean="0"/>
              <a:t>-se um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com a </a:t>
            </a:r>
            <a:r>
              <a:rPr lang="en-US" dirty="0" err="1" smtClean="0"/>
              <a:t>extensão</a:t>
            </a:r>
            <a:r>
              <a:rPr lang="en-US" dirty="0" smtClean="0"/>
              <a:t> </a:t>
            </a:r>
            <a:r>
              <a:rPr lang="en-US" b="1" i="1" dirty="0" smtClean="0"/>
              <a:t>.java</a:t>
            </a:r>
            <a:r>
              <a:rPr lang="en-US" dirty="0" smtClean="0"/>
              <a:t>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programa</a:t>
            </a:r>
            <a:r>
              <a:rPr lang="en-US" dirty="0" smtClean="0"/>
              <a:t> é </a:t>
            </a:r>
            <a:r>
              <a:rPr lang="en-US" b="1" dirty="0" err="1" smtClean="0"/>
              <a:t>compilado</a:t>
            </a:r>
            <a:r>
              <a:rPr lang="en-US" dirty="0" smtClean="0"/>
              <a:t> </a:t>
            </a:r>
          </a:p>
          <a:p>
            <a:pPr marL="457200" lvl="1" indent="0" algn="ctr">
              <a:buNone/>
            </a:pPr>
            <a:r>
              <a:rPr lang="en-US" b="1" i="1" dirty="0" err="1" smtClean="0"/>
              <a:t>javac</a:t>
            </a:r>
            <a:r>
              <a:rPr lang="en-US" b="1" dirty="0" smtClean="0"/>
              <a:t> meuPrograma.java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gerado</a:t>
            </a:r>
            <a:r>
              <a:rPr lang="en-US" dirty="0" smtClean="0"/>
              <a:t> o </a:t>
            </a:r>
            <a:r>
              <a:rPr lang="en-US" b="1" i="1" dirty="0" err="1" smtClean="0"/>
              <a:t>bytecode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b="1" i="1" dirty="0" smtClean="0"/>
              <a:t>.class</a:t>
            </a:r>
            <a:r>
              <a:rPr lang="en-US" dirty="0" smtClean="0"/>
              <a:t>),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interpretado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a </a:t>
            </a:r>
            <a:r>
              <a:rPr lang="en-US" dirty="0" err="1" smtClean="0"/>
              <a:t>execução</a:t>
            </a:r>
            <a:r>
              <a:rPr lang="en-US" dirty="0" smtClean="0"/>
              <a:t>;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O(s) </a:t>
            </a:r>
            <a:r>
              <a:rPr lang="en-US" dirty="0" err="1" smtClean="0"/>
              <a:t>arquivo</a:t>
            </a:r>
            <a:r>
              <a:rPr lang="en-US" dirty="0" smtClean="0"/>
              <a:t>(s) .class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b="1" dirty="0" err="1" smtClean="0"/>
              <a:t>carregados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memória</a:t>
            </a:r>
            <a:r>
              <a:rPr lang="en-US" dirty="0" smtClean="0"/>
              <a:t> 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interpretador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i="1" dirty="0" smtClean="0"/>
              <a:t>Java Virtual Machine</a:t>
            </a:r>
            <a:r>
              <a:rPr lang="en-US" dirty="0" smtClean="0"/>
              <a:t>) Java </a:t>
            </a:r>
            <a:r>
              <a:rPr lang="en-US" b="1" dirty="0" err="1" smtClean="0"/>
              <a:t>executa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carregados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i="1" dirty="0" smtClean="0"/>
              <a:t>java</a:t>
            </a:r>
            <a:r>
              <a:rPr lang="en-US" dirty="0" smtClean="0"/>
              <a:t> </a:t>
            </a:r>
            <a:r>
              <a:rPr lang="en-US" dirty="0" err="1" smtClean="0"/>
              <a:t>meuPrograma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9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Bytecode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Java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compilados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i="1" dirty="0" err="1" smtClean="0"/>
              <a:t>bytecode</a:t>
            </a:r>
            <a:endParaRPr lang="en-US" i="1" dirty="0" smtClean="0"/>
          </a:p>
          <a:p>
            <a:pPr lvl="1"/>
            <a:r>
              <a:rPr lang="en-US" dirty="0" smtClean="0"/>
              <a:t>Uma forma </a:t>
            </a:r>
            <a:r>
              <a:rPr lang="en-US" dirty="0" err="1" smtClean="0"/>
              <a:t>intermediária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 smtClean="0"/>
              <a:t>,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interpretada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máquina</a:t>
            </a:r>
            <a:r>
              <a:rPr lang="en-US" dirty="0" smtClean="0"/>
              <a:t> virtual Java (</a:t>
            </a:r>
            <a:r>
              <a:rPr lang="en-US" i="1" dirty="0" smtClean="0"/>
              <a:t>Java Virtual Machine</a:t>
            </a:r>
            <a:r>
              <a:rPr lang="en-US" dirty="0" smtClean="0"/>
              <a:t> - JVM).</a:t>
            </a:r>
          </a:p>
          <a:p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portabilidade</a:t>
            </a:r>
            <a:r>
              <a:rPr lang="en-US" dirty="0" smtClean="0"/>
              <a:t> dos </a:t>
            </a:r>
            <a:r>
              <a:rPr lang="en-US" dirty="0" err="1" smtClean="0"/>
              <a:t>códigos</a:t>
            </a:r>
            <a:r>
              <a:rPr lang="en-US" dirty="0" smtClean="0"/>
              <a:t> Java</a:t>
            </a:r>
          </a:p>
          <a:p>
            <a:pPr lvl="1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inclua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JVM </a:t>
            </a:r>
            <a:r>
              <a:rPr lang="en-US" dirty="0" err="1" smtClean="0"/>
              <a:t>executa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 Java.</a:t>
            </a:r>
          </a:p>
          <a:p>
            <a:r>
              <a:rPr lang="en-US" dirty="0" smtClean="0"/>
              <a:t>A JVM é </a:t>
            </a:r>
            <a:r>
              <a:rPr lang="en-US" dirty="0" err="1" smtClean="0"/>
              <a:t>responsável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gerenciamento</a:t>
            </a:r>
            <a:r>
              <a:rPr lang="en-US" dirty="0" smtClean="0"/>
              <a:t> dos </a:t>
            </a:r>
            <a:r>
              <a:rPr lang="en-US" dirty="0" err="1" smtClean="0"/>
              <a:t>aplicativos</a:t>
            </a:r>
            <a:r>
              <a:rPr lang="en-US" dirty="0" smtClean="0"/>
              <a:t>, à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executados</a:t>
            </a:r>
            <a:endParaRPr lang="en-US" dirty="0"/>
          </a:p>
          <a:p>
            <a:pPr lvl="1"/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um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;</a:t>
            </a:r>
          </a:p>
          <a:p>
            <a:pPr lvl="1"/>
            <a:r>
              <a:rPr lang="en-US" i="1" dirty="0" smtClean="0"/>
              <a:t>Sandbox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26558"/>
            <a:ext cx="2337048" cy="14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0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Ciclo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Java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94" y="1628800"/>
            <a:ext cx="48614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4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Java Runtime Environment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916832"/>
            <a:ext cx="4608511" cy="43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5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Instruções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00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Welcome1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//o método </a:t>
            </a:r>
            <a:r>
              <a:rPr lang="pt-BR" sz="2000" dirty="0" err="1">
                <a:solidFill>
                  <a:srgbClr val="007F00"/>
                </a:solidFill>
                <a:latin typeface="Comic Sans MS"/>
              </a:rPr>
              <a:t>main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 inicia a execução da aplicação Java</a:t>
            </a:r>
          </a:p>
          <a:p>
            <a:pPr marL="118872" indent="0">
              <a:buNone/>
            </a:pPr>
            <a:r>
              <a:rPr lang="en-US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{</a:t>
            </a:r>
          </a:p>
          <a:p>
            <a:pPr marL="118872" indent="0">
              <a:buNone/>
            </a:pP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//Java é case </a:t>
            </a:r>
            <a:r>
              <a:rPr lang="pt-BR" sz="2000" dirty="0" err="1" smtClean="0">
                <a:solidFill>
                  <a:srgbClr val="007F00"/>
                </a:solidFill>
                <a:latin typeface="Comic Sans MS"/>
              </a:rPr>
              <a:t>sensitive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, cuidado com as letras maiúsculas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Welcome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to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 Java 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Programming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!"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Todo programa em Java consiste de pelo menos uma classe definida pelo programador</a:t>
            </a:r>
          </a:p>
          <a:p>
            <a:pPr lvl="1"/>
            <a:r>
              <a:rPr lang="pt-BR" dirty="0" smtClean="0"/>
              <a:t>Padrão de nomenclatura igual ao C++;</a:t>
            </a:r>
          </a:p>
          <a:p>
            <a:r>
              <a:rPr lang="pt-BR" dirty="0" smtClean="0"/>
              <a:t>As definições de classe que começam com o especificador </a:t>
            </a:r>
            <a:r>
              <a:rPr lang="pt-BR" i="1" dirty="0" err="1" smtClean="0"/>
              <a:t>public</a:t>
            </a:r>
            <a:r>
              <a:rPr lang="pt-BR" dirty="0" smtClean="0"/>
              <a:t> devem ser armazenadas em arquivos que possuam o mesmo nome da classe</a:t>
            </a:r>
          </a:p>
          <a:p>
            <a:pPr lvl="1"/>
            <a:r>
              <a:rPr lang="pt-BR" dirty="0" smtClean="0"/>
              <a:t>Definir mais de uma classe </a:t>
            </a:r>
            <a:r>
              <a:rPr lang="pt-BR" i="1" dirty="0" err="1" smtClean="0"/>
              <a:t>public</a:t>
            </a:r>
            <a:r>
              <a:rPr lang="pt-BR" dirty="0" smtClean="0"/>
              <a:t> no mesmo arquivo é um erro de sintaxe.</a:t>
            </a:r>
          </a:p>
          <a:p>
            <a:r>
              <a:rPr lang="pt-BR" dirty="0" smtClean="0"/>
              <a:t>A assinatura do método </a:t>
            </a:r>
            <a:r>
              <a:rPr lang="pt-BR" i="1" dirty="0" err="1" smtClean="0"/>
              <a:t>main</a:t>
            </a:r>
            <a:r>
              <a:rPr lang="pt-BR" dirty="0" smtClean="0"/>
              <a:t> é invariável</a:t>
            </a:r>
          </a:p>
          <a:p>
            <a:pPr lvl="1">
              <a:lnSpc>
                <a:spcPct val="120000"/>
              </a:lnSpc>
            </a:pPr>
            <a:r>
              <a:rPr lang="en-US" sz="22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[])</a:t>
            </a:r>
            <a:r>
              <a:rPr lang="en-US" sz="2200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lvl="1">
              <a:lnSpc>
                <a:spcPct val="120000"/>
              </a:lnSpc>
            </a:pPr>
            <a:endParaRPr lang="en-US" sz="6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dirty="0"/>
              <a:t>O </a:t>
            </a:r>
            <a:r>
              <a:rPr lang="en-US" i="1" dirty="0"/>
              <a:t>static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executado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JVM,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instanciar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Especificadores de Acesso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186018"/>
              </p:ext>
            </p:extLst>
          </p:nvPr>
        </p:nvGraphicFramePr>
        <p:xfrm>
          <a:off x="457200" y="2852936"/>
          <a:ext cx="8229600" cy="2666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6608"/>
                <a:gridCol w="5842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Especificador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public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Acessível a todos</a:t>
                      </a:r>
                      <a:r>
                        <a:rPr lang="pt-BR" baseline="0" dirty="0" smtClean="0"/>
                        <a:t> os membros do programa.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private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Acessível</a:t>
                      </a:r>
                      <a:r>
                        <a:rPr lang="pt-BR" baseline="0" dirty="0" smtClean="0"/>
                        <a:t> apenas internamente à classe.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protected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Acessível internamente</a:t>
                      </a:r>
                      <a:r>
                        <a:rPr lang="pt-BR" baseline="0" dirty="0" smtClean="0"/>
                        <a:t> à classe, às subclasses e por classes do mesmo pacote.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smtClean="0"/>
                        <a:t>Acesso de pacote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Atribuído</a:t>
                      </a:r>
                      <a:r>
                        <a:rPr lang="pt-BR" baseline="0" dirty="0" smtClean="0"/>
                        <a:t> quando nenhum especificador é determinado.  Acessível a todas as classes do mesmo pacote, através de uma referência a um objeto da classe.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0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Instrução de Saída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i="1" dirty="0" err="1" smtClean="0"/>
              <a:t>System.out</a:t>
            </a:r>
            <a:r>
              <a:rPr lang="pt-BR" dirty="0" smtClean="0"/>
              <a:t> é conhecido como objeto de saída padrão</a:t>
            </a:r>
          </a:p>
          <a:p>
            <a:pPr marL="457200" lvl="1" indent="0">
              <a:buNone/>
            </a:pPr>
            <a:r>
              <a:rPr lang="pt-BR" sz="20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Welcome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to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 Java </a:t>
            </a:r>
            <a:r>
              <a:rPr lang="pt-BR" sz="2000" dirty="0" err="1">
                <a:solidFill>
                  <a:srgbClr val="7F007F"/>
                </a:solidFill>
                <a:latin typeface="Verdana"/>
              </a:rPr>
              <a:t>Programming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!"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457200" lvl="1" indent="0">
              <a:buNone/>
            </a:pPr>
            <a:endParaRPr lang="pt-BR" sz="20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pt-BR" dirty="0" smtClean="0"/>
              <a:t>O método </a:t>
            </a:r>
            <a:r>
              <a:rPr lang="pt-BR" i="1" dirty="0" err="1" smtClean="0"/>
              <a:t>println</a:t>
            </a:r>
            <a:r>
              <a:rPr lang="pt-BR" dirty="0" smtClean="0"/>
              <a:t> imprime a </a:t>
            </a:r>
            <a:r>
              <a:rPr lang="pt-BR" i="1" dirty="0" err="1" smtClean="0"/>
              <a:t>string</a:t>
            </a:r>
            <a:r>
              <a:rPr lang="pt-BR" dirty="0" smtClean="0"/>
              <a:t> e quebra a linha ao final	</a:t>
            </a:r>
          </a:p>
          <a:p>
            <a:pPr lvl="1"/>
            <a:r>
              <a:rPr lang="pt-BR" dirty="0" smtClean="0"/>
              <a:t>Para não quebrar a linha, utiliza-se o método </a:t>
            </a:r>
            <a:r>
              <a:rPr lang="pt-BR" i="1" dirty="0" err="1" smtClean="0"/>
              <a:t>print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Ambos também aceitam ‘</a:t>
            </a:r>
            <a:r>
              <a:rPr lang="pt-BR" b="1" i="1" dirty="0" smtClean="0"/>
              <a:t>\n</a:t>
            </a:r>
            <a:r>
              <a:rPr lang="pt-BR" dirty="0" smtClean="0"/>
              <a:t>’ como caractere de nova linha.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7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Caracteres de Escape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039678"/>
              </p:ext>
            </p:extLst>
          </p:nvPr>
        </p:nvGraphicFramePr>
        <p:xfrm>
          <a:off x="457200" y="2996952"/>
          <a:ext cx="82296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Caractere de Escape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\n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Nova linha.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\t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Tabulação horizontal.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\r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Retorno de</a:t>
                      </a:r>
                      <a:r>
                        <a:rPr lang="pt-BR" baseline="0" dirty="0" smtClean="0"/>
                        <a:t> carro (volta ao início da mesma linha).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\\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Barra invertida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\”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Aspas duplas.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3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printf</a:t>
            </a:r>
            <a:r>
              <a:rPr lang="pt-BR" dirty="0" smtClean="0"/>
              <a:t> em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há o método </a:t>
            </a:r>
            <a:r>
              <a:rPr lang="pt-BR" b="1" dirty="0" err="1" smtClean="0"/>
              <a:t>System.out.printf</a:t>
            </a:r>
            <a:r>
              <a:rPr lang="pt-BR" dirty="0" smtClean="0"/>
              <a:t> (a partir do Java SE 5.0) para exibição de dados formatados</a:t>
            </a:r>
          </a:p>
          <a:p>
            <a:pPr lvl="1"/>
            <a:r>
              <a:rPr lang="pt-BR" dirty="0" smtClean="0"/>
              <a:t>Similar ao </a:t>
            </a:r>
            <a:r>
              <a:rPr lang="pt-BR" dirty="0" err="1" smtClean="0"/>
              <a:t>printf</a:t>
            </a:r>
            <a:r>
              <a:rPr lang="pt-BR" dirty="0" smtClean="0"/>
              <a:t> de C/C++.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91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printf</a:t>
            </a:r>
            <a:r>
              <a:rPr lang="pt-BR" dirty="0" smtClean="0"/>
              <a:t> em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Welcome4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"%s\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n%s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Welcome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to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"Java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Programming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52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Classes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28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Classes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compilador utiliza instruções </a:t>
            </a:r>
            <a:r>
              <a:rPr lang="pt-BR" i="1" dirty="0" err="1" smtClean="0"/>
              <a:t>import</a:t>
            </a:r>
            <a:r>
              <a:rPr lang="pt-BR" dirty="0" smtClean="0"/>
              <a:t> para identificar e carregar classes usadas em um programa Java</a:t>
            </a:r>
          </a:p>
          <a:p>
            <a:pPr lvl="1"/>
            <a:r>
              <a:rPr lang="pt-BR" dirty="0" smtClean="0"/>
              <a:t>As instruções de importação são divididas em dois grupos:</a:t>
            </a:r>
          </a:p>
          <a:p>
            <a:pPr lvl="2"/>
            <a:r>
              <a:rPr lang="pt-BR" dirty="0" smtClean="0"/>
              <a:t>Núcleo do Java (nomes que começam com </a:t>
            </a:r>
            <a:r>
              <a:rPr lang="pt-BR" b="1" i="1" dirty="0" err="1" smtClean="0"/>
              <a:t>java</a:t>
            </a:r>
            <a:r>
              <a:rPr lang="pt-BR" dirty="0" smtClean="0"/>
              <a:t>);</a:t>
            </a:r>
          </a:p>
          <a:p>
            <a:pPr lvl="2"/>
            <a:r>
              <a:rPr lang="pt-BR" dirty="0" smtClean="0"/>
              <a:t>Extensões do Java (nomes que começam com </a:t>
            </a:r>
            <a:r>
              <a:rPr lang="pt-BR" b="1" i="1" dirty="0" err="1" smtClean="0"/>
              <a:t>javax</a:t>
            </a:r>
            <a:r>
              <a:rPr lang="pt-BR" dirty="0" smtClean="0"/>
              <a:t>).</a:t>
            </a:r>
          </a:p>
          <a:p>
            <a:r>
              <a:rPr lang="pt-BR" dirty="0" smtClean="0"/>
              <a:t>Java possui um rico conjunto de classes predefinidas</a:t>
            </a:r>
          </a:p>
          <a:p>
            <a:pPr lvl="1"/>
            <a:r>
              <a:rPr lang="pt-BR" dirty="0" smtClean="0"/>
              <a:t>Agrupadas em </a:t>
            </a:r>
            <a:r>
              <a:rPr lang="pt-BR" b="1" dirty="0" smtClean="0"/>
              <a:t>pacotes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Por padrão, o pacote </a:t>
            </a:r>
            <a:r>
              <a:rPr lang="pt-BR" b="1" dirty="0" err="1" smtClean="0"/>
              <a:t>java.lang</a:t>
            </a:r>
            <a:r>
              <a:rPr lang="pt-BR" dirty="0" smtClean="0"/>
              <a:t> é importado automaticamente</a:t>
            </a:r>
          </a:p>
          <a:p>
            <a:pPr lvl="2"/>
            <a:r>
              <a:rPr lang="pt-BR" dirty="0" smtClean="0"/>
              <a:t>Classe </a:t>
            </a:r>
            <a:r>
              <a:rPr lang="pt-BR" i="1" dirty="0" smtClean="0"/>
              <a:t>System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33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Scanner</a:t>
            </a:r>
            <a:endParaRPr lang="pt-B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22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i="1" dirty="0"/>
              <a:t>Scanner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util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Adicao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"Informe o primeiro inteiro\n"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nextInt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primeiro inteiro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"Informe o segundo inteiro\n"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nextInt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segundo inteiro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numero2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"A soma é %d\n"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55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 </a:t>
            </a:r>
            <a:r>
              <a:rPr lang="pt-BR" i="1" dirty="0" smtClean="0"/>
              <a:t>Scanner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Um </a:t>
            </a:r>
            <a:r>
              <a:rPr lang="pt-BR" b="1" i="1" dirty="0" smtClean="0"/>
              <a:t>Scanner</a:t>
            </a:r>
            <a:r>
              <a:rPr lang="pt-BR" dirty="0" smtClean="0"/>
              <a:t> permite que o programa leia dados</a:t>
            </a:r>
          </a:p>
          <a:p>
            <a:pPr lvl="1"/>
            <a:r>
              <a:rPr lang="pt-BR" dirty="0" smtClean="0"/>
              <a:t>Deve ser criado um objeto desta classe;</a:t>
            </a:r>
          </a:p>
          <a:p>
            <a:pPr lvl="1"/>
            <a:r>
              <a:rPr lang="pt-BR" dirty="0" smtClean="0"/>
              <a:t>Os dados podem vir de diferentes fontes</a:t>
            </a:r>
          </a:p>
          <a:p>
            <a:pPr lvl="2"/>
            <a:r>
              <a:rPr lang="pt-BR" dirty="0" smtClean="0"/>
              <a:t>Disco</a:t>
            </a:r>
          </a:p>
          <a:p>
            <a:pPr lvl="2"/>
            <a:r>
              <a:rPr lang="pt-BR" dirty="0" smtClean="0"/>
              <a:t>Teclado</a:t>
            </a:r>
          </a:p>
          <a:p>
            <a:pPr lvl="2"/>
            <a:r>
              <a:rPr lang="pt-BR" dirty="0" smtClean="0"/>
              <a:t>Etc.</a:t>
            </a:r>
          </a:p>
          <a:p>
            <a:r>
              <a:rPr lang="pt-BR" dirty="0" smtClean="0"/>
              <a:t>Antes de utilizar um </a:t>
            </a:r>
            <a:r>
              <a:rPr lang="pt-BR" i="1" dirty="0" smtClean="0"/>
              <a:t>Scanner</a:t>
            </a:r>
            <a:r>
              <a:rPr lang="pt-BR" dirty="0" smtClean="0"/>
              <a:t>, o programa deve especificar qual é a origem dos dados</a:t>
            </a:r>
          </a:p>
          <a:p>
            <a:pPr lvl="1"/>
            <a:r>
              <a:rPr lang="pt-BR" dirty="0" smtClean="0"/>
              <a:t>No nosso exemplo, </a:t>
            </a:r>
            <a:r>
              <a:rPr lang="pt-BR" i="1" dirty="0" smtClean="0"/>
              <a:t>System.in</a:t>
            </a:r>
            <a:r>
              <a:rPr lang="pt-BR" dirty="0" smtClean="0"/>
              <a:t> indica a entrada padrão.</a:t>
            </a:r>
          </a:p>
          <a:p>
            <a:r>
              <a:rPr lang="pt-BR" dirty="0" smtClean="0"/>
              <a:t>O método </a:t>
            </a:r>
            <a:r>
              <a:rPr lang="pt-BR" i="1" dirty="0" err="1" smtClean="0"/>
              <a:t>nextInt</a:t>
            </a:r>
            <a:r>
              <a:rPr lang="pt-BR" dirty="0" smtClean="0"/>
              <a:t>() lê o próximo número inteiro da entrada;</a:t>
            </a:r>
          </a:p>
          <a:p>
            <a:r>
              <a:rPr lang="pt-BR" dirty="0" smtClean="0"/>
              <a:t>É possível evitar a importação da classe Scanner, se utilizarmos o nome completo da classe</a:t>
            </a:r>
          </a:p>
          <a:p>
            <a:endParaRPr lang="pt-BR" sz="1400" dirty="0" smtClean="0"/>
          </a:p>
          <a:p>
            <a:pPr marL="457200" lvl="1" indent="0" algn="ctr">
              <a:buNone/>
            </a:pPr>
            <a:r>
              <a:rPr lang="pt-BR" sz="24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24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400" dirty="0" err="1">
                <a:solidFill>
                  <a:srgbClr val="000000"/>
                </a:solidFill>
                <a:latin typeface="Verdana"/>
              </a:rPr>
              <a:t>util</a:t>
            </a:r>
            <a:r>
              <a:rPr lang="pt-BR" sz="24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400" dirty="0" err="1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24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400" dirty="0" err="1" smtClean="0">
                <a:solidFill>
                  <a:srgbClr val="000000"/>
                </a:solidFill>
                <a:latin typeface="Verdana"/>
              </a:rPr>
              <a:t>util</a:t>
            </a:r>
            <a:r>
              <a:rPr lang="pt-BR" sz="24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400" dirty="0" err="1" smtClean="0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2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24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in</a:t>
            </a:r>
            <a:r>
              <a:rPr lang="pt-BR" sz="24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30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</a:t>
            </a:r>
            <a:r>
              <a:rPr lang="pt-BR" i="1" dirty="0" smtClean="0"/>
              <a:t>Scanner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Outros métodos úteis da classe Scanner são:</a:t>
            </a:r>
          </a:p>
          <a:p>
            <a:pPr lvl="1"/>
            <a:r>
              <a:rPr lang="pt-BR" i="1" dirty="0" err="1" smtClean="0"/>
              <a:t>next</a:t>
            </a:r>
            <a:r>
              <a:rPr lang="pt-BR" dirty="0" smtClean="0"/>
              <a:t>();</a:t>
            </a:r>
          </a:p>
          <a:p>
            <a:pPr lvl="1"/>
            <a:r>
              <a:rPr lang="pt-BR" i="1" dirty="0" err="1" smtClean="0"/>
              <a:t>nextByte</a:t>
            </a:r>
            <a:r>
              <a:rPr lang="pt-BR" dirty="0" smtClean="0"/>
              <a:t>();</a:t>
            </a:r>
          </a:p>
          <a:p>
            <a:pPr lvl="1"/>
            <a:r>
              <a:rPr lang="pt-BR" i="1" dirty="0" err="1" smtClean="0"/>
              <a:t>nextDouble</a:t>
            </a:r>
            <a:r>
              <a:rPr lang="pt-BR" dirty="0" smtClean="0"/>
              <a:t>();</a:t>
            </a:r>
          </a:p>
          <a:p>
            <a:pPr lvl="1"/>
            <a:r>
              <a:rPr lang="pt-BR" i="1" dirty="0" err="1" smtClean="0"/>
              <a:t>nextFloat</a:t>
            </a:r>
            <a:r>
              <a:rPr lang="pt-BR" dirty="0" smtClean="0"/>
              <a:t>();</a:t>
            </a:r>
          </a:p>
          <a:p>
            <a:pPr lvl="1"/>
            <a:r>
              <a:rPr lang="pt-BR" i="1" dirty="0" err="1" smtClean="0"/>
              <a:t>nextLine</a:t>
            </a:r>
            <a:r>
              <a:rPr lang="pt-BR" dirty="0" smtClean="0"/>
              <a:t>();</a:t>
            </a:r>
          </a:p>
          <a:p>
            <a:r>
              <a:rPr lang="pt-BR" dirty="0" smtClean="0"/>
              <a:t>Estes métodos ainda possuem </a:t>
            </a:r>
            <a:r>
              <a:rPr lang="pt-BR" dirty="0"/>
              <a:t>métodos similares </a:t>
            </a:r>
            <a:r>
              <a:rPr lang="pt-BR" i="1" dirty="0" err="1" smtClean="0"/>
              <a:t>hasNext</a:t>
            </a:r>
            <a:r>
              <a:rPr lang="pt-BR" dirty="0" smtClean="0"/>
              <a:t>, que determinam se ainda há possíveis </a:t>
            </a:r>
            <a:r>
              <a:rPr lang="pt-BR" i="1" dirty="0" err="1" smtClean="0"/>
              <a:t>tokens</a:t>
            </a:r>
            <a:r>
              <a:rPr lang="pt-BR" dirty="0" smtClean="0"/>
              <a:t> a serem lidos</a:t>
            </a:r>
          </a:p>
          <a:p>
            <a:pPr lvl="1"/>
            <a:r>
              <a:rPr lang="pt-BR" dirty="0" smtClean="0"/>
              <a:t>Por exemplo, </a:t>
            </a:r>
            <a:r>
              <a:rPr lang="pt-BR" i="1" dirty="0" err="1" smtClean="0"/>
              <a:t>hasNextInt</a:t>
            </a:r>
            <a:r>
              <a:rPr lang="pt-BR" dirty="0" smtClean="0"/>
              <a:t>().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30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 dirty="0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7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Caixas de Diálogo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9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Caixas de Diálogo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Caixas de diálogo são janelas utilizadas para informar ou obter dados ao usuário</a:t>
            </a:r>
          </a:p>
          <a:p>
            <a:pPr lvl="1"/>
            <a:r>
              <a:rPr lang="pt-BR" dirty="0" smtClean="0"/>
              <a:t>Fornecem uma interface mais amigável que o terminal;</a:t>
            </a:r>
          </a:p>
          <a:p>
            <a:pPr lvl="1"/>
            <a:r>
              <a:rPr lang="pt-BR" dirty="0" smtClean="0"/>
              <a:t>Janelas simples.</a:t>
            </a:r>
          </a:p>
          <a:p>
            <a:r>
              <a:rPr lang="pt-BR" dirty="0" smtClean="0"/>
              <a:t>No exemplo a seguir, será importada a classe </a:t>
            </a:r>
            <a:r>
              <a:rPr lang="pt-BR" b="1" dirty="0" err="1" smtClean="0"/>
              <a:t>JOptionPane</a:t>
            </a:r>
            <a:r>
              <a:rPr lang="pt-BR" dirty="0" smtClean="0"/>
              <a:t>, que oferece caixas de diálogo</a:t>
            </a:r>
          </a:p>
          <a:p>
            <a:pPr lvl="1"/>
            <a:r>
              <a:rPr lang="pt-BR" dirty="0" smtClean="0"/>
              <a:t>A classe está contida no pacote </a:t>
            </a:r>
            <a:r>
              <a:rPr lang="pt-BR" b="1" dirty="0" err="1" smtClean="0"/>
              <a:t>javax.swing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4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5191"/>
            <a:ext cx="8712968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>
                <a:solidFill>
                  <a:srgbClr val="007F00"/>
                </a:solidFill>
                <a:latin typeface="Comic Sans MS"/>
              </a:rPr>
              <a:t>// Pacotes de extensão Java</a:t>
            </a:r>
          </a:p>
          <a:p>
            <a:pPr marL="118872" indent="0">
              <a:buNone/>
            </a:pP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20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 </a:t>
            </a: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//importa 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a classe </a:t>
            </a:r>
            <a:r>
              <a:rPr lang="pt-BR" sz="2000" dirty="0" err="1">
                <a:solidFill>
                  <a:srgbClr val="007F00"/>
                </a:solidFill>
                <a:latin typeface="Comic Sans MS"/>
              </a:rPr>
              <a:t>JOptionPane</a:t>
            </a:r>
            <a:endParaRPr lang="pt-BR" sz="20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Welcome4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//o parâmetro </a:t>
            </a:r>
            <a:r>
              <a:rPr lang="pt-BR" sz="2000" dirty="0" err="1">
                <a:solidFill>
                  <a:srgbClr val="007F00"/>
                </a:solidFill>
                <a:latin typeface="Comic Sans MS"/>
              </a:rPr>
              <a:t>null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 posiciona a janela no meio da tela 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6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null</a:t>
            </a:r>
            <a:r>
              <a:rPr lang="pt-BR" sz="16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6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600" dirty="0" err="1">
                <a:solidFill>
                  <a:srgbClr val="7F007F"/>
                </a:solidFill>
                <a:latin typeface="Verdana"/>
              </a:rPr>
              <a:t>Welcome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\</a:t>
            </a:r>
            <a:r>
              <a:rPr lang="pt-BR" sz="1600" dirty="0" err="1">
                <a:solidFill>
                  <a:srgbClr val="7F007F"/>
                </a:solidFill>
                <a:latin typeface="Verdana"/>
              </a:rPr>
              <a:t>nto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\</a:t>
            </a:r>
            <a:r>
              <a:rPr lang="pt-BR" sz="1600" dirty="0" err="1">
                <a:solidFill>
                  <a:srgbClr val="7F007F"/>
                </a:solidFill>
                <a:latin typeface="Verdana"/>
              </a:rPr>
              <a:t>nJava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\</a:t>
            </a:r>
            <a:r>
              <a:rPr lang="pt-BR" sz="1600" dirty="0" err="1">
                <a:solidFill>
                  <a:srgbClr val="7F007F"/>
                </a:solidFill>
                <a:latin typeface="Verdana"/>
              </a:rPr>
              <a:t>nProgramming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!"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//necessário em aplicações gráficas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l-PL" sz="2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l-PL" sz="2000" dirty="0">
                <a:solidFill>
                  <a:srgbClr val="000000"/>
                </a:solidFill>
                <a:latin typeface="Verdana"/>
              </a:rPr>
              <a:t>System</a:t>
            </a:r>
            <a:r>
              <a:rPr lang="pl-PL" sz="20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l-PL" sz="2000" dirty="0">
                <a:solidFill>
                  <a:srgbClr val="000000"/>
                </a:solidFill>
                <a:latin typeface="Verdana"/>
              </a:rPr>
              <a:t>exit</a:t>
            </a:r>
            <a:r>
              <a:rPr lang="pl-PL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l-PL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20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l-PL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l-PL" sz="20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l-PL" sz="2000" dirty="0">
                <a:solidFill>
                  <a:srgbClr val="007F00"/>
                </a:solidFill>
                <a:latin typeface="Comic Sans MS"/>
              </a:rPr>
              <a:t>//termina o programa</a:t>
            </a:r>
          </a:p>
          <a:p>
            <a:pPr marL="118872" indent="0">
              <a:buNone/>
            </a:pPr>
            <a:r>
              <a:rPr lang="pt-BR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2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5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03" y="2663370"/>
            <a:ext cx="4155529" cy="25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9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Addition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//primeira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digitada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//segunda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digitada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//primeiro número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//segundo número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//soma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primeiro número como uma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showInputDialog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Enter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first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integer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segundo número como uma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showInputDialog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Enter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integer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37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converte os números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Integer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parseInt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Integer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parseInt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os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numeros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mostra o resultado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null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"The sum is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"Results"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                                  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PLAIN_MESSAGE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7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" y="2187699"/>
            <a:ext cx="3385577" cy="15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406476" cy="15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4365103"/>
            <a:ext cx="3249736" cy="158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8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Constantes </a:t>
            </a:r>
            <a:r>
              <a:rPr lang="pt-BR" dirty="0" err="1" smtClean="0"/>
              <a:t>JOptionPane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19672" y="2132856"/>
            <a:ext cx="57519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5146"/>
              </p:ext>
            </p:extLst>
          </p:nvPr>
        </p:nvGraphicFramePr>
        <p:xfrm>
          <a:off x="1524000" y="4559528"/>
          <a:ext cx="6096000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ERROR_MESSAGE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INFORMATION_MESSAGE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QUESTION_MESSAGE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WARNING_MESSAGE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PLAIN_MESSAGE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i="1" dirty="0" err="1" smtClean="0"/>
              <a:t>InputDialog</a:t>
            </a:r>
            <a:r>
              <a:rPr lang="pt-BR" dirty="0" smtClean="0"/>
              <a:t> é outra caixa predefinida na </a:t>
            </a:r>
            <a:r>
              <a:rPr lang="pt-BR" i="1" dirty="0" err="1" smtClean="0"/>
              <a:t>JOptionPane</a:t>
            </a:r>
            <a:endParaRPr lang="pt-BR" i="1" dirty="0" smtClean="0"/>
          </a:p>
          <a:p>
            <a:pPr lvl="1"/>
            <a:r>
              <a:rPr lang="pt-BR" dirty="0" smtClean="0"/>
              <a:t>Caixa de diálogo de entrada;</a:t>
            </a:r>
          </a:p>
          <a:p>
            <a:pPr lvl="1"/>
            <a:r>
              <a:rPr lang="pt-BR" dirty="0" smtClean="0"/>
              <a:t>O método </a:t>
            </a:r>
            <a:r>
              <a:rPr lang="pt-BR" i="1" dirty="0" err="1" smtClean="0"/>
              <a:t>showInputDialog</a:t>
            </a:r>
            <a:r>
              <a:rPr lang="pt-BR" i="1" dirty="0" smtClean="0"/>
              <a:t>()</a:t>
            </a:r>
            <a:r>
              <a:rPr lang="pt-BR" dirty="0" smtClean="0"/>
              <a:t> a mostra na tela.</a:t>
            </a:r>
          </a:p>
          <a:p>
            <a:r>
              <a:rPr lang="pt-BR" dirty="0" smtClean="0"/>
              <a:t>Os dados são lidos como </a:t>
            </a:r>
            <a:r>
              <a:rPr lang="pt-BR" i="1" dirty="0" err="1" smtClean="0"/>
              <a:t>strings</a:t>
            </a:r>
            <a:r>
              <a:rPr lang="pt-BR" dirty="0" smtClean="0"/>
              <a:t>, e depois convertidos para inteiros</a:t>
            </a:r>
            <a:endParaRPr lang="pt-BR" i="1" dirty="0" smtClean="0"/>
          </a:p>
          <a:p>
            <a:pPr lvl="1"/>
            <a:r>
              <a:rPr lang="pt-BR" dirty="0" smtClean="0"/>
              <a:t>As classes </a:t>
            </a:r>
            <a:r>
              <a:rPr lang="pt-BR" i="1" dirty="0" err="1" smtClean="0"/>
              <a:t>String</a:t>
            </a:r>
            <a:r>
              <a:rPr lang="pt-BR" dirty="0" smtClean="0"/>
              <a:t> e </a:t>
            </a:r>
            <a:r>
              <a:rPr lang="pt-BR" i="1" dirty="0" err="1" smtClean="0"/>
              <a:t>Integer</a:t>
            </a:r>
            <a:r>
              <a:rPr lang="pt-BR" dirty="0" smtClean="0"/>
              <a:t> são do pacote </a:t>
            </a:r>
            <a:r>
              <a:rPr lang="pt-BR" i="1" dirty="0" err="1" smtClean="0"/>
              <a:t>java.lang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mesmo pode ser feito com as classes </a:t>
            </a:r>
            <a:r>
              <a:rPr lang="pt-BR" i="1" dirty="0" err="1" smtClean="0"/>
              <a:t>Float</a:t>
            </a:r>
            <a:r>
              <a:rPr lang="pt-BR" dirty="0" smtClean="0"/>
              <a:t> (</a:t>
            </a:r>
            <a:r>
              <a:rPr lang="pt-BR" i="1" dirty="0" err="1" smtClean="0"/>
              <a:t>parseFloat</a:t>
            </a:r>
            <a:r>
              <a:rPr lang="pt-BR" dirty="0" smtClean="0"/>
              <a:t>) e </a:t>
            </a:r>
            <a:r>
              <a:rPr lang="pt-BR" i="1" dirty="0" smtClean="0"/>
              <a:t>Double (</a:t>
            </a:r>
            <a:r>
              <a:rPr lang="pt-BR" i="1" dirty="0" err="1" smtClean="0"/>
              <a:t>parseDouble</a:t>
            </a:r>
            <a:r>
              <a:rPr lang="pt-BR" i="1" dirty="0" smtClean="0"/>
              <a:t>)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Comum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Separamos texto e o conteúdo de variáveis pelo operador </a:t>
            </a:r>
            <a:r>
              <a:rPr lang="pt-BR" b="1" dirty="0">
                <a:solidFill>
                  <a:srgbClr val="FF0000"/>
                </a:solidFill>
              </a:rPr>
              <a:t>+</a:t>
            </a:r>
          </a:p>
          <a:p>
            <a:pPr lvl="1"/>
            <a:r>
              <a:rPr lang="pt-BR" dirty="0"/>
              <a:t>Converte o valor da variável e a concatena no texto.</a:t>
            </a:r>
          </a:p>
          <a:p>
            <a:r>
              <a:rPr lang="pt-BR" dirty="0" smtClean="0"/>
              <a:t>Suponha y = 5:</a:t>
            </a:r>
          </a:p>
          <a:p>
            <a:pPr lvl="1"/>
            <a:r>
              <a:rPr lang="pt-BR" dirty="0" smtClean="0"/>
              <a:t>“y+2 = ”+y+2 imprime “y+2 = 52”;</a:t>
            </a:r>
          </a:p>
          <a:p>
            <a:pPr lvl="1"/>
            <a:r>
              <a:rPr lang="pt-BR" dirty="0"/>
              <a:t>“y+2 = </a:t>
            </a:r>
            <a:r>
              <a:rPr lang="pt-BR" dirty="0" smtClean="0"/>
              <a:t>”+(y+2) </a:t>
            </a:r>
            <a:r>
              <a:rPr lang="pt-BR" dirty="0"/>
              <a:t>imprime “y+2 = </a:t>
            </a:r>
            <a:r>
              <a:rPr lang="pt-BR" dirty="0" smtClean="0"/>
              <a:t>7”.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6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Operadores e Palavras Reservadas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1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Java</a:t>
            </a:r>
            <a:endParaRPr lang="pt-BR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73648"/>
              </p:ext>
            </p:extLst>
          </p:nvPr>
        </p:nvGraphicFramePr>
        <p:xfrm>
          <a:off x="446857" y="1933912"/>
          <a:ext cx="7941567" cy="4389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28999"/>
                <a:gridCol w="2304256"/>
                <a:gridCol w="2808312"/>
              </a:tblGrid>
              <a:tr h="36518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Operadores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precedência</a:t>
                      </a:r>
                      <a:r>
                        <a:rPr lang="en-US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Associatividade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[], ., ()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Posição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Invocação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++, --, +,</a:t>
                      </a:r>
                      <a:r>
                        <a:rPr lang="en-US" b="1" baseline="0" dirty="0" smtClean="0"/>
                        <a:t> -, !, ~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Unário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fixo</a:t>
                      </a:r>
                      <a:r>
                        <a:rPr lang="en-US" dirty="0" smtClean="0"/>
                        <a:t>)</a:t>
                      </a:r>
                      <a:endParaRPr lang="pt-BR" dirty="0" smtClean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*, /, 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Multiplicativo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+, -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Aditivo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&lt;&lt;, &gt;&gt;, &gt;&gt;&gt;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pt-BR" i="1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&lt;, &lt;=,</a:t>
                      </a:r>
                      <a:r>
                        <a:rPr lang="en-US" b="1" baseline="0" dirty="0" smtClean="0"/>
                        <a:t> &gt;, &gt;=, </a:t>
                      </a:r>
                      <a:r>
                        <a:rPr lang="en-US" b="1" baseline="0" dirty="0" err="1" smtClean="0"/>
                        <a:t>instanceof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Relacional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objeto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tipo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==,</a:t>
                      </a:r>
                      <a:r>
                        <a:rPr lang="en-US" b="1" baseline="0" dirty="0" smtClean="0"/>
                        <a:t> !=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Igualdade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&amp;&amp;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 </a:t>
                      </a:r>
                      <a:r>
                        <a:rPr lang="en-US" dirty="0" err="1" smtClean="0"/>
                        <a:t>lógico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||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 </a:t>
                      </a:r>
                      <a:r>
                        <a:rPr lang="en-US" dirty="0" err="1" smtClean="0"/>
                        <a:t>lógico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?: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Condicional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=, +=, -=, *=, /=, %=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Atribuição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16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Reservadas</a:t>
            </a:r>
            <a:endParaRPr lang="pt-BR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44425"/>
              </p:ext>
            </p:extLst>
          </p:nvPr>
        </p:nvGraphicFramePr>
        <p:xfrm>
          <a:off x="323529" y="2564904"/>
          <a:ext cx="8640959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68151"/>
                <a:gridCol w="1440160"/>
                <a:gridCol w="1444282"/>
                <a:gridCol w="1583395"/>
                <a:gridCol w="1281963"/>
                <a:gridCol w="152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abstract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continue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native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strictfp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volatile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boolean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default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goto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new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super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while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break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if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package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switch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synchronized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byte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double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implements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private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this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case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else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import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protected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throw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catch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extends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instanceof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public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throws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final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int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return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transient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class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finally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interface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short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try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const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float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long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static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void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25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Similaridades</a:t>
            </a:r>
            <a:r>
              <a:rPr lang="en-US" dirty="0" smtClean="0"/>
              <a:t> Com C/C++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Comentários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relacionais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Atribuições</a:t>
            </a:r>
            <a:r>
              <a:rPr lang="en-US" dirty="0" smtClean="0"/>
              <a:t> </a:t>
            </a:r>
            <a:r>
              <a:rPr lang="en-US" dirty="0" err="1" smtClean="0"/>
              <a:t>simplificadas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Incremento</a:t>
            </a:r>
            <a:r>
              <a:rPr lang="en-US" dirty="0" smtClean="0"/>
              <a:t> e </a:t>
            </a:r>
            <a:r>
              <a:rPr lang="en-US" dirty="0" err="1" smtClean="0"/>
              <a:t>decremento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lógicos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Desvio</a:t>
            </a:r>
            <a:r>
              <a:rPr lang="en-US" dirty="0" smtClean="0"/>
              <a:t> </a:t>
            </a:r>
            <a:r>
              <a:rPr lang="en-US" dirty="0" err="1" smtClean="0"/>
              <a:t>Condicional</a:t>
            </a:r>
            <a:endParaRPr lang="en-US" dirty="0" smtClean="0"/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, </a:t>
            </a:r>
            <a:r>
              <a:rPr lang="en-US" i="1" dirty="0" smtClean="0"/>
              <a:t>if-else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ternário</a:t>
            </a:r>
            <a:r>
              <a:rPr lang="en-US" dirty="0" smtClean="0"/>
              <a:t> (</a:t>
            </a:r>
            <a:r>
              <a:rPr lang="en-US" i="1" dirty="0" smtClean="0"/>
              <a:t>?:</a:t>
            </a:r>
            <a:r>
              <a:rPr lang="en-US" dirty="0" smtClean="0"/>
              <a:t>) e </a:t>
            </a:r>
            <a:r>
              <a:rPr lang="en-US" dirty="0" err="1" smtClean="0"/>
              <a:t>aninhamentos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Estrutura</a:t>
            </a:r>
            <a:r>
              <a:rPr lang="en-US" dirty="0" smtClean="0"/>
              <a:t> de </a:t>
            </a:r>
            <a:r>
              <a:rPr lang="en-US" dirty="0" err="1" smtClean="0"/>
              <a:t>seleção</a:t>
            </a:r>
            <a:endParaRPr lang="en-US" dirty="0" smtClean="0"/>
          </a:p>
          <a:p>
            <a:pPr lvl="1"/>
            <a:r>
              <a:rPr lang="en-US" i="1" dirty="0" smtClean="0"/>
              <a:t>switch-case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 smtClean="0"/>
          </a:p>
          <a:p>
            <a:pPr lvl="1"/>
            <a:r>
              <a:rPr lang="en-US" i="1" dirty="0" smtClean="0"/>
              <a:t>while</a:t>
            </a:r>
            <a:r>
              <a:rPr lang="en-US" dirty="0" smtClean="0"/>
              <a:t>, </a:t>
            </a:r>
            <a:r>
              <a:rPr lang="en-US" i="1" dirty="0" smtClean="0"/>
              <a:t>do-while</a:t>
            </a:r>
            <a:r>
              <a:rPr lang="en-US" dirty="0" smtClean="0"/>
              <a:t>, </a:t>
            </a:r>
            <a:r>
              <a:rPr lang="en-US" i="1" dirty="0" smtClean="0"/>
              <a:t>for</a:t>
            </a:r>
            <a:r>
              <a:rPr lang="en-US" dirty="0"/>
              <a:t> e </a:t>
            </a:r>
            <a:r>
              <a:rPr lang="en-US" dirty="0" err="1"/>
              <a:t>aninhamentos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05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Vetores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45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Em Java, os vetores são muito semelhantes aos de C++</a:t>
            </a:r>
          </a:p>
          <a:p>
            <a:pPr lvl="1"/>
            <a:r>
              <a:rPr lang="pt-BR" dirty="0" smtClean="0"/>
              <a:t>O primeiro índice é zero.</a:t>
            </a:r>
          </a:p>
          <a:p>
            <a:pPr marL="118872" indent="0">
              <a:buNone/>
            </a:pPr>
            <a:endParaRPr lang="pt-BR" sz="20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[];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//declara um vetor</a:t>
            </a:r>
          </a:p>
          <a:p>
            <a:pPr marL="118872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7F00"/>
                </a:solidFill>
                <a:latin typeface="Comic Sans MS"/>
              </a:rPr>
              <a:t>//cria o vetor e o associa a uma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variável</a:t>
            </a:r>
          </a:p>
          <a:p>
            <a:pPr marL="118872" indent="0">
              <a:buNone/>
            </a:pPr>
            <a:endParaRPr lang="pt-BR" sz="2000" dirty="0">
              <a:solidFill>
                <a:srgbClr val="007F00"/>
              </a:solidFill>
              <a:latin typeface="Comic Sans MS"/>
            </a:endParaRPr>
          </a:p>
          <a:p>
            <a:r>
              <a:rPr lang="pt-BR" dirty="0" smtClean="0"/>
              <a:t>Os vetores possuem o atributo público </a:t>
            </a:r>
            <a:r>
              <a:rPr lang="pt-BR" i="1" dirty="0" err="1" smtClean="0"/>
              <a:t>length</a:t>
            </a:r>
            <a:r>
              <a:rPr lang="pt-BR" dirty="0" smtClean="0"/>
              <a:t>, que armazena o tamanho do vetor</a:t>
            </a:r>
          </a:p>
          <a:p>
            <a:pPr marL="118872" indent="0">
              <a:buNone/>
            </a:pPr>
            <a:endParaRPr lang="en-US" sz="21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2100" b="1" dirty="0">
                <a:solidFill>
                  <a:srgbClr val="00007F"/>
                </a:solidFill>
                <a:latin typeface="Verdana"/>
              </a:rPr>
              <a:t>	</a:t>
            </a:r>
            <a:r>
              <a:rPr lang="en-US" sz="2100" b="1" dirty="0" smtClean="0">
                <a:solidFill>
                  <a:srgbClr val="00007F"/>
                </a:solidFill>
                <a:latin typeface="Verdana"/>
              </a:rPr>
              <a:t>final </a:t>
            </a:r>
            <a:r>
              <a:rPr lang="en-US" sz="21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1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Verdana"/>
              </a:rPr>
              <a:t>TAMANHO</a:t>
            </a:r>
            <a:r>
              <a:rPr lang="en-US" sz="21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dirty="0" smtClean="0">
                <a:solidFill>
                  <a:srgbClr val="007F7F"/>
                </a:solidFill>
                <a:latin typeface="Verdana"/>
              </a:rPr>
              <a:t>12</a:t>
            </a:r>
            <a:r>
              <a:rPr lang="en-US" sz="21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1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2100" b="1" dirty="0">
                <a:solidFill>
                  <a:srgbClr val="00007F"/>
                </a:solidFill>
                <a:latin typeface="Verdana"/>
              </a:rPr>
              <a:t>	</a:t>
            </a:r>
            <a:r>
              <a:rPr lang="en-US" sz="21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1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US" sz="21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1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1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100" dirty="0" smtClean="0">
                <a:solidFill>
                  <a:srgbClr val="000000"/>
                </a:solidFill>
                <a:latin typeface="Verdana"/>
              </a:rPr>
              <a:t>TAMANHO</a:t>
            </a:r>
            <a:r>
              <a:rPr lang="en-US" sz="2100" b="1" dirty="0" smtClean="0">
                <a:solidFill>
                  <a:srgbClr val="000000"/>
                </a:solidFill>
                <a:latin typeface="Verdana"/>
              </a:rPr>
              <a:t>];</a:t>
            </a:r>
            <a:r>
              <a:rPr lang="en-US" sz="21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en-US" sz="21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100" dirty="0" smtClean="0">
                <a:solidFill>
                  <a:srgbClr val="808080"/>
                </a:solidFill>
                <a:latin typeface="Verdana"/>
              </a:rPr>
              <a:t>              </a:t>
            </a:r>
            <a:endParaRPr lang="pt-BR" sz="21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nn-NO" sz="2100" b="1" dirty="0" smtClean="0">
                <a:solidFill>
                  <a:srgbClr val="00007F"/>
                </a:solidFill>
                <a:latin typeface="Verdana"/>
              </a:rPr>
              <a:t>	for</a:t>
            </a:r>
            <a:r>
              <a:rPr lang="nn-NO" sz="21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nn-NO" sz="2100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sz="21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1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1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1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sz="21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nn-NO" sz="2100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21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2100" b="1" dirty="0">
                <a:solidFill>
                  <a:srgbClr val="000000"/>
                </a:solidFill>
                <a:latin typeface="Verdana"/>
              </a:rPr>
              <a:t>++)</a:t>
            </a:r>
            <a:endParaRPr lang="nn-NO" sz="21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100" dirty="0" smtClean="0">
                <a:solidFill>
                  <a:srgbClr val="808080"/>
                </a:solidFill>
                <a:latin typeface="Verdana"/>
              </a:rPr>
              <a:t>	     </a:t>
            </a:r>
            <a:r>
              <a:rPr lang="pt-BR" sz="21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21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1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21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1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100" dirty="0">
                <a:solidFill>
                  <a:srgbClr val="7F007F"/>
                </a:solidFill>
                <a:latin typeface="Verdana"/>
              </a:rPr>
              <a:t>"%d "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21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2100" b="1" dirty="0" smtClean="0">
                <a:solidFill>
                  <a:srgbClr val="000000"/>
                </a:solidFill>
                <a:latin typeface="Verdana"/>
              </a:rPr>
              <a:t>]);</a:t>
            </a:r>
            <a:endParaRPr lang="pt-BR" sz="21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25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Caso seja acessada uma posição fora dos limites de um vetor, a exceção </a:t>
            </a:r>
            <a:r>
              <a:rPr lang="pt-BR" sz="2800" b="1" i="1" dirty="0" err="1" smtClean="0"/>
              <a:t>IndexOutOfBoundsException</a:t>
            </a:r>
            <a:r>
              <a:rPr lang="pt-BR" sz="2800" dirty="0" smtClean="0"/>
              <a:t> ocorre;</a:t>
            </a:r>
          </a:p>
          <a:p>
            <a:r>
              <a:rPr lang="pt-BR" sz="2800" dirty="0" smtClean="0"/>
              <a:t>Uma das formas de evitar este tipo de exceção é utilizar o </a:t>
            </a:r>
            <a:r>
              <a:rPr lang="pt-BR" sz="2800" b="1" i="1" dirty="0" smtClean="0"/>
              <a:t>for aprimorado</a:t>
            </a:r>
          </a:p>
          <a:p>
            <a:pPr lvl="1"/>
            <a:r>
              <a:rPr lang="pt-BR" sz="2400" dirty="0" smtClean="0"/>
              <a:t>O contador é baseado no conteúdo do vetor.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1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for</a:t>
            </a:r>
            <a:r>
              <a:rPr lang="pt-BR" dirty="0" smtClean="0"/>
              <a:t> Aprimorado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800" b="1" dirty="0" err="1" smtClean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ForAprimorado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//cria </a:t>
            </a:r>
            <a:r>
              <a:rPr lang="pt-BR" sz="1800" dirty="0" smtClean="0">
                <a:solidFill>
                  <a:srgbClr val="007F00"/>
                </a:solidFill>
                <a:latin typeface="Comic Sans MS"/>
              </a:rPr>
              <a:t>e inicializa o vetor</a:t>
            </a:r>
            <a:endParaRPr lang="pt-BR" sz="1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vet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32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//o contador do for é associado aos elementos do vetor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vet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//imprime cada elemento do vetor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8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8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800" dirty="0">
                <a:solidFill>
                  <a:srgbClr val="7F007F"/>
                </a:solidFill>
                <a:latin typeface="Verdana"/>
              </a:rPr>
              <a:t>"%d\n"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30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Matrizes, ou vetores multidimensionais em Java são semelhantes às matrizes em C++;</a:t>
            </a:r>
          </a:p>
          <a:p>
            <a:r>
              <a:rPr lang="pt-BR" sz="2800" dirty="0" smtClean="0"/>
              <a:t>As declarações abaixo são válidas tanto em Java quanto em C++:</a:t>
            </a:r>
          </a:p>
          <a:p>
            <a:pPr marL="118872" indent="0">
              <a:buNone/>
            </a:pPr>
            <a:endParaRPr lang="pt-BR" sz="2000" dirty="0" smtClean="0"/>
          </a:p>
          <a:p>
            <a:pPr marL="118872" indent="0">
              <a:buNone/>
            </a:pP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[][]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},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en-US" sz="1900" b="1" dirty="0">
                <a:solidFill>
                  <a:srgbClr val="000000"/>
                </a:solidFill>
                <a:latin typeface="Verdana"/>
              </a:rPr>
              <a:t>[][]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Verdana"/>
              </a:rPr>
              <a:t>][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en-US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Verdana"/>
              </a:rPr>
              <a:t>];</a:t>
            </a:r>
            <a:endParaRPr lang="en-US" sz="1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[][]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00"/>
                </a:solidFill>
                <a:latin typeface="Comic Sans MS"/>
              </a:rPr>
              <a:t>//cria duas linhas</a:t>
            </a:r>
          </a:p>
          <a:p>
            <a:pPr marL="118872" indent="0">
              <a:buNone/>
            </a:pPr>
            <a:r>
              <a:rPr lang="pt-BR" sz="19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00"/>
                </a:solidFill>
                <a:latin typeface="Comic Sans MS"/>
              </a:rPr>
              <a:t>//cria 5 colunas para a linha 0</a:t>
            </a:r>
          </a:p>
          <a:p>
            <a:pPr marL="118872" indent="0">
              <a:buNone/>
            </a:pPr>
            <a:r>
              <a:rPr lang="pt-BR" sz="19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>
                <a:solidFill>
                  <a:srgbClr val="007F00"/>
                </a:solidFill>
                <a:latin typeface="Comic Sans MS"/>
              </a:rPr>
              <a:t>//cria 3 colunas para a linha 1</a:t>
            </a:r>
            <a:endParaRPr lang="pt-BR" sz="19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6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VetorBidimensional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//matriz estática</a:t>
            </a:r>
          </a:p>
          <a:p>
            <a:pPr marL="118872" indent="0">
              <a:buNone/>
            </a:pPr>
            <a:r>
              <a:rPr lang="en-US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[][]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tabuleiro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8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][</a:t>
            </a:r>
            <a:r>
              <a:rPr lang="en-US" sz="18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en-US" sz="1800" dirty="0">
                <a:solidFill>
                  <a:srgbClr val="808080"/>
                </a:solidFill>
                <a:latin typeface="Verdana"/>
              </a:rPr>
              <a:t>              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[][]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dinamico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//aloca a primeira dimensão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dinamico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][];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800" dirty="0">
                <a:solidFill>
                  <a:srgbClr val="007F00"/>
                </a:solidFill>
                <a:latin typeface="Comic Sans MS"/>
              </a:rPr>
              <a:t>//aloca a segunda dimensão</a:t>
            </a:r>
          </a:p>
          <a:p>
            <a:pPr marL="118872" indent="0">
              <a:buNone/>
            </a:pPr>
            <a:r>
              <a:rPr lang="nn-NO" sz="18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nn-NO" sz="18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sz="18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18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Verdana"/>
              </a:rPr>
              <a:t>dinamico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nn-NO" sz="1800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800" b="1" dirty="0">
                <a:solidFill>
                  <a:srgbClr val="000000"/>
                </a:solidFill>
                <a:latin typeface="Verdana"/>
              </a:rPr>
              <a:t>++)</a:t>
            </a:r>
            <a:r>
              <a:rPr lang="nn-NO" sz="18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800" dirty="0" err="1">
                <a:solidFill>
                  <a:srgbClr val="000000"/>
                </a:solidFill>
                <a:latin typeface="Verdana"/>
              </a:rPr>
              <a:t>dinamico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8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8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8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];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8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9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Processamento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1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API Java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2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API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especificação da API Java pode ser encontrada em:</a:t>
            </a:r>
          </a:p>
          <a:p>
            <a:pPr marL="118872" indent="0">
              <a:buNone/>
            </a:pPr>
            <a:r>
              <a:rPr lang="pt-BR" sz="2800" dirty="0">
                <a:hlinkClick r:id="rId2"/>
              </a:rPr>
              <a:t>http://</a:t>
            </a:r>
            <a:r>
              <a:rPr lang="pt-BR" sz="2800" dirty="0" smtClean="0">
                <a:hlinkClick r:id="rId2"/>
              </a:rPr>
              <a:t>download.oracle.com/javase</a:t>
            </a:r>
            <a:r>
              <a:rPr lang="pt-BR" sz="2800" smtClean="0">
                <a:hlinkClick r:id="rId2"/>
              </a:rPr>
              <a:t>/8/</a:t>
            </a:r>
            <a:r>
              <a:rPr lang="pt-BR" sz="2800" dirty="0" smtClean="0">
                <a:hlinkClick r:id="rId2"/>
              </a:rPr>
              <a:t>docs/api/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Descrição de todos os pacotes e suas respectivas classes, interfaces, exceções e erros.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6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Pacotes da API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b="1" i="1" dirty="0" err="1" smtClean="0"/>
              <a:t>java.awt</a:t>
            </a:r>
            <a:r>
              <a:rPr lang="pt-BR" sz="2400" dirty="0" smtClean="0"/>
              <a:t>: interfaces gráficas;</a:t>
            </a:r>
          </a:p>
          <a:p>
            <a:r>
              <a:rPr lang="pt-BR" sz="2400" b="1" i="1" dirty="0" smtClean="0"/>
              <a:t>java.io</a:t>
            </a:r>
            <a:r>
              <a:rPr lang="pt-BR" sz="2400" dirty="0" smtClean="0"/>
              <a:t>: entrada e saída;</a:t>
            </a:r>
          </a:p>
          <a:p>
            <a:r>
              <a:rPr lang="pt-BR" sz="2400" b="1" i="1" dirty="0" err="1" smtClean="0"/>
              <a:t>java.lang</a:t>
            </a:r>
            <a:r>
              <a:rPr lang="pt-BR" sz="2400" dirty="0" smtClean="0"/>
              <a:t>: classes básicas para programas Java;</a:t>
            </a:r>
          </a:p>
          <a:p>
            <a:r>
              <a:rPr lang="pt-BR" sz="2400" b="1" i="1" dirty="0" err="1" smtClean="0"/>
              <a:t>java.math</a:t>
            </a:r>
            <a:r>
              <a:rPr lang="pt-BR" sz="2400" dirty="0" smtClean="0"/>
              <a:t>: operações matemáticas com precisão arbitrária;</a:t>
            </a:r>
          </a:p>
          <a:p>
            <a:r>
              <a:rPr lang="pt-BR" sz="2400" b="1" i="1" dirty="0" smtClean="0"/>
              <a:t>java.net</a:t>
            </a:r>
            <a:r>
              <a:rPr lang="pt-BR" sz="2400" dirty="0" smtClean="0"/>
              <a:t>: aplicações que utilizam rede;</a:t>
            </a:r>
          </a:p>
          <a:p>
            <a:r>
              <a:rPr lang="pt-BR" sz="2400" b="1" i="1" dirty="0" err="1" smtClean="0"/>
              <a:t>java.rmi</a:t>
            </a:r>
            <a:r>
              <a:rPr lang="pt-BR" sz="2400" dirty="0" smtClean="0"/>
              <a:t>: programação distribuída;</a:t>
            </a:r>
          </a:p>
          <a:p>
            <a:r>
              <a:rPr lang="pt-BR" sz="2400" b="1" i="1" dirty="0" err="1" smtClean="0"/>
              <a:t>java.sql</a:t>
            </a:r>
            <a:r>
              <a:rPr lang="pt-BR" sz="2400" dirty="0" smtClean="0"/>
              <a:t>: banco de dados;</a:t>
            </a:r>
          </a:p>
          <a:p>
            <a:r>
              <a:rPr lang="pt-BR" sz="2400" b="1" i="1" dirty="0" err="1" smtClean="0"/>
              <a:t>java.util</a:t>
            </a:r>
            <a:r>
              <a:rPr lang="pt-BR" sz="2400" dirty="0" smtClean="0"/>
              <a:t>: coleções, utilidades de data e hora, internacionalização e miscelânea (</a:t>
            </a:r>
            <a:r>
              <a:rPr lang="pt-BR" sz="2400" dirty="0" err="1" smtClean="0"/>
              <a:t>tokenizer</a:t>
            </a:r>
            <a:r>
              <a:rPr lang="pt-BR" sz="2400" dirty="0" smtClean="0"/>
              <a:t>, números aleatórios, etc.).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3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01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Vejamos um exemplo conhecido sobre classes e métodos</a:t>
            </a:r>
          </a:p>
          <a:p>
            <a:pPr lvl="1"/>
            <a:r>
              <a:rPr lang="pt-BR" dirty="0" err="1" smtClean="0"/>
              <a:t>GradeBook</a:t>
            </a:r>
            <a:r>
              <a:rPr lang="pt-BR" dirty="0" smtClean="0"/>
              <a:t> (diário de classe).</a:t>
            </a:r>
          </a:p>
          <a:p>
            <a:r>
              <a:rPr lang="pt-BR" dirty="0" smtClean="0"/>
              <a:t>Notem que há algumas semelhanças com a sintaxe de C++</a:t>
            </a:r>
          </a:p>
          <a:p>
            <a:pPr lvl="1"/>
            <a:r>
              <a:rPr lang="pt-BR" dirty="0" smtClean="0"/>
              <a:t>E algumas diferenças.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403648" y="1916832"/>
            <a:ext cx="6552728" cy="187220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403648" y="4005064"/>
            <a:ext cx="6552728" cy="230425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65312" y="1775191"/>
            <a:ext cx="6491064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"Bem vindo ao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Diario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de Classe"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500" b="1" dirty="0" smtClean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b="1" dirty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DriverGradeBook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meuDiario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meuDiario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42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Classes públicas são armazenadas em arquivos diferentes;</a:t>
            </a:r>
          </a:p>
          <a:p>
            <a:r>
              <a:rPr lang="pt-BR" dirty="0" smtClean="0"/>
              <a:t>O </a:t>
            </a:r>
            <a:r>
              <a:rPr lang="pt-BR" i="1" dirty="0" err="1" smtClean="0"/>
              <a:t>main</a:t>
            </a:r>
            <a:r>
              <a:rPr lang="pt-BR" dirty="0" smtClean="0"/>
              <a:t> fica dentro de uma classe, obrigatoriamente</a:t>
            </a:r>
          </a:p>
          <a:p>
            <a:pPr lvl="1"/>
            <a:r>
              <a:rPr lang="pt-BR" dirty="0" smtClean="0"/>
              <a:t>Logo, é um método;</a:t>
            </a:r>
          </a:p>
          <a:p>
            <a:pPr lvl="1"/>
            <a:r>
              <a:rPr lang="pt-BR" dirty="0" smtClean="0"/>
              <a:t>O </a:t>
            </a:r>
            <a:r>
              <a:rPr lang="pt-BR" i="1" dirty="0" err="1" smtClean="0"/>
              <a:t>static</a:t>
            </a:r>
            <a:r>
              <a:rPr lang="pt-BR" dirty="0" smtClean="0"/>
              <a:t> em seu cabeçalho indica que será executado automaticamente.</a:t>
            </a:r>
          </a:p>
          <a:p>
            <a:r>
              <a:rPr lang="pt-BR" dirty="0" smtClean="0"/>
              <a:t>Para instanciar um objeto, é necessário utilizar o operador </a:t>
            </a:r>
            <a:r>
              <a:rPr lang="pt-BR" b="1" i="1" dirty="0" smtClean="0"/>
              <a:t>new</a:t>
            </a:r>
            <a:r>
              <a:rPr lang="pt-BR" dirty="0" smtClean="0"/>
              <a:t>()</a:t>
            </a:r>
          </a:p>
          <a:p>
            <a:pPr lvl="1"/>
            <a:r>
              <a:rPr lang="pt-BR" dirty="0" smtClean="0"/>
              <a:t>Uma exceção são </a:t>
            </a:r>
            <a:r>
              <a:rPr lang="pt-BR" i="1" dirty="0" err="1" smtClean="0"/>
              <a:t>strings</a:t>
            </a:r>
            <a:r>
              <a:rPr lang="pt-BR" dirty="0" smtClean="0"/>
              <a:t> constantes.</a:t>
            </a:r>
          </a:p>
          <a:p>
            <a:r>
              <a:rPr lang="pt-BR" dirty="0" smtClean="0"/>
              <a:t>Não é necessário importar a classe </a:t>
            </a:r>
            <a:r>
              <a:rPr lang="pt-BR" i="1" dirty="0" smtClean="0"/>
              <a:t>GradeBook.java</a:t>
            </a:r>
            <a:r>
              <a:rPr lang="pt-BR" dirty="0" smtClean="0"/>
              <a:t> no </a:t>
            </a:r>
            <a:r>
              <a:rPr lang="pt-BR" i="1" dirty="0" smtClean="0"/>
              <a:t>driver</a:t>
            </a:r>
          </a:p>
          <a:p>
            <a:pPr lvl="1"/>
            <a:r>
              <a:rPr lang="pt-BR" dirty="0" smtClean="0"/>
              <a:t>Automático, pois estão no mesmo </a:t>
            </a:r>
            <a:r>
              <a:rPr lang="pt-BR" b="1" dirty="0" smtClean="0"/>
              <a:t>pacote</a:t>
            </a:r>
            <a:r>
              <a:rPr lang="pt-BR" dirty="0" smtClean="0"/>
              <a:t> – o </a:t>
            </a:r>
            <a:r>
              <a:rPr lang="pt-BR" b="1" dirty="0" smtClean="0"/>
              <a:t>pacote padrão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alterar o exemplo anterior para agora considerar um parâmetro para o método </a:t>
            </a:r>
            <a:r>
              <a:rPr lang="pt-BR" i="1" dirty="0" err="1" smtClean="0"/>
              <a:t>displayMessage</a:t>
            </a:r>
            <a:r>
              <a:rPr lang="pt-BR" dirty="0" smtClean="0"/>
              <a:t>().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775191"/>
            <a:ext cx="8712968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GradeBook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nomeCurso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 	</a:t>
            </a:r>
            <a:r>
              <a:rPr lang="pt-BR" sz="1600" dirty="0">
                <a:solidFill>
                  <a:srgbClr val="007F00"/>
                </a:solidFill>
                <a:latin typeface="Comic Sans MS"/>
              </a:rPr>
              <a:t>//o </a:t>
            </a:r>
            <a:r>
              <a:rPr lang="pt-BR" sz="1600" dirty="0" err="1">
                <a:solidFill>
                  <a:srgbClr val="007F00"/>
                </a:solidFill>
                <a:latin typeface="Comic Sans MS"/>
              </a:rPr>
              <a:t>println</a:t>
            </a:r>
            <a:r>
              <a:rPr lang="pt-BR" sz="1600" dirty="0">
                <a:solidFill>
                  <a:srgbClr val="007F00"/>
                </a:solidFill>
                <a:latin typeface="Comic Sans MS"/>
              </a:rPr>
              <a:t> foi substituído, porque  gera erro de compilação</a:t>
            </a:r>
            <a:endParaRPr lang="pt-BR" sz="16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 smtClean="0">
                <a:solidFill>
                  <a:srgbClr val="808080"/>
                </a:solidFill>
                <a:latin typeface="Verdana"/>
              </a:rPr>
              <a:t> 	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6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6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600" dirty="0" err="1" smtClean="0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"Bem vindo ao </a:t>
            </a:r>
            <a:r>
              <a:rPr lang="pt-BR" sz="1600" dirty="0" err="1">
                <a:solidFill>
                  <a:srgbClr val="7F007F"/>
                </a:solidFill>
                <a:latin typeface="Verdana"/>
              </a:rPr>
              <a:t>Diario</a:t>
            </a:r>
            <a:r>
              <a:rPr lang="pt-BR" sz="1600" dirty="0">
                <a:solidFill>
                  <a:srgbClr val="7F007F"/>
                </a:solidFill>
                <a:latin typeface="Verdana"/>
              </a:rPr>
              <a:t> de Classe de %s"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nomeCurso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</a:t>
            </a:r>
            <a:r>
              <a:rPr lang="pt-BR" i="1" dirty="0" err="1" smtClean="0"/>
              <a:t>String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Java trata cadeias de caracteres utilizando a classe </a:t>
            </a:r>
            <a:r>
              <a:rPr lang="pt-BR" b="1" i="1" dirty="0" err="1" smtClean="0"/>
              <a:t>String</a:t>
            </a:r>
            <a:endParaRPr lang="pt-BR" b="1" i="1" dirty="0" smtClean="0"/>
          </a:p>
          <a:p>
            <a:pPr lvl="1"/>
            <a:r>
              <a:rPr lang="pt-BR" dirty="0" smtClean="0"/>
              <a:t>Com ‘S’;</a:t>
            </a:r>
          </a:p>
          <a:p>
            <a:pPr lvl="1"/>
            <a:r>
              <a:rPr lang="pt-BR" dirty="0" smtClean="0"/>
              <a:t>Incluída no pacote </a:t>
            </a:r>
            <a:r>
              <a:rPr lang="pt-BR" i="1" dirty="0" err="1" smtClean="0"/>
              <a:t>java.lang</a:t>
            </a:r>
            <a:endParaRPr lang="pt-BR" dirty="0"/>
          </a:p>
          <a:p>
            <a:pPr lvl="2"/>
            <a:r>
              <a:rPr lang="pt-BR" dirty="0" smtClean="0"/>
              <a:t>Não é necessário importar.</a:t>
            </a:r>
          </a:p>
          <a:p>
            <a:r>
              <a:rPr lang="pt-BR" dirty="0" smtClean="0"/>
              <a:t>Possui 65 métodos (Java SE 7.0) para manipular </a:t>
            </a:r>
            <a:r>
              <a:rPr lang="pt-BR" i="1" dirty="0" err="1" smtClean="0"/>
              <a:t>Strings</a:t>
            </a:r>
            <a:endParaRPr lang="pt-BR" i="1" dirty="0" smtClean="0"/>
          </a:p>
          <a:p>
            <a:pPr lvl="1"/>
            <a:r>
              <a:rPr lang="pt-BR" dirty="0" smtClean="0"/>
              <a:t>Sintaxe diferente de C++;</a:t>
            </a:r>
          </a:p>
          <a:p>
            <a:pPr lvl="1"/>
            <a:r>
              <a:rPr lang="pt-BR" dirty="0" smtClean="0"/>
              <a:t>+ 15 construtores diferentes;</a:t>
            </a:r>
          </a:p>
          <a:p>
            <a:pPr lvl="1"/>
            <a:r>
              <a:rPr lang="pt-BR" dirty="0" smtClean="0"/>
              <a:t>+ operadores sobrecarregados.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 smtClean="0"/>
              <a:t>Breve história do Java</a:t>
            </a:r>
          </a:p>
          <a:p>
            <a:r>
              <a:rPr lang="pt-BR" dirty="0"/>
              <a:t>Criação de Um Programa Java</a:t>
            </a:r>
          </a:p>
          <a:p>
            <a:r>
              <a:rPr lang="pt-BR" dirty="0"/>
              <a:t>Instruções de Saída</a:t>
            </a:r>
          </a:p>
          <a:p>
            <a:r>
              <a:rPr lang="pt-BR" dirty="0"/>
              <a:t>Importando Classes</a:t>
            </a:r>
          </a:p>
          <a:p>
            <a:pPr lvl="1"/>
            <a:r>
              <a:rPr lang="pt-BR" dirty="0"/>
              <a:t>Classe Scanner</a:t>
            </a:r>
          </a:p>
          <a:p>
            <a:pPr lvl="1"/>
            <a:r>
              <a:rPr lang="pt-BR" dirty="0"/>
              <a:t>Caixas de Diálogo</a:t>
            </a:r>
          </a:p>
          <a:p>
            <a:r>
              <a:rPr lang="pt-BR" dirty="0"/>
              <a:t>Operadores e Palavras Reservadas</a:t>
            </a:r>
          </a:p>
          <a:p>
            <a:r>
              <a:rPr lang="pt-BR" dirty="0"/>
              <a:t>Vetores</a:t>
            </a:r>
          </a:p>
          <a:p>
            <a:r>
              <a:rPr lang="pt-BR" dirty="0"/>
              <a:t>API Java</a:t>
            </a:r>
          </a:p>
          <a:p>
            <a:r>
              <a:rPr lang="pt-BR" dirty="0"/>
              <a:t>Classes e Métodos</a:t>
            </a:r>
          </a:p>
          <a:p>
            <a:pPr lvl="1"/>
            <a:r>
              <a:rPr lang="pt-BR" dirty="0"/>
              <a:t>Passagem de Parâmetros</a:t>
            </a:r>
          </a:p>
          <a:p>
            <a:pPr lvl="1"/>
            <a:r>
              <a:rPr lang="pt-BR" dirty="0"/>
              <a:t>Escopo de Variáveis e Atributos</a:t>
            </a:r>
          </a:p>
          <a:p>
            <a:pPr lvl="1"/>
            <a:r>
              <a:rPr lang="pt-BR" dirty="0"/>
              <a:t>Construtores</a:t>
            </a:r>
          </a:p>
          <a:p>
            <a:pPr lvl="1"/>
            <a:r>
              <a:rPr lang="pt-BR" dirty="0"/>
              <a:t>Finalizadores e Coleta de Lixo Automática</a:t>
            </a:r>
          </a:p>
          <a:p>
            <a:pPr lvl="1"/>
            <a:r>
              <a:rPr lang="pt-BR" dirty="0" smtClean="0"/>
              <a:t>Membros </a:t>
            </a:r>
            <a:r>
              <a:rPr lang="pt-BR" i="1" dirty="0" smtClean="0"/>
              <a:t>static</a:t>
            </a:r>
          </a:p>
          <a:p>
            <a:r>
              <a:rPr lang="pt-BR" dirty="0" smtClean="0"/>
              <a:t>Outros</a:t>
            </a:r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Lendo </a:t>
            </a:r>
            <a:r>
              <a:rPr lang="pt-BR" i="1" dirty="0" err="1"/>
              <a:t>s</a:t>
            </a:r>
            <a:r>
              <a:rPr lang="pt-BR" i="1" dirty="0" err="1" smtClean="0"/>
              <a:t>trings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nomeCurso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println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foi substituído, porque  gera erro de compilação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"Bem vindo ao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Diario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de Classe de %s"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nomeCurso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5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3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Lendo </a:t>
            </a:r>
            <a:r>
              <a:rPr lang="pt-BR" i="1" dirty="0" err="1" smtClean="0"/>
              <a:t>strings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7727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util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DriverGradeBook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meuDiario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Scanner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"Digite o nome do curso"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a linha inteira, inclusive espaços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entrada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nextLine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meuDiario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7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Listas de Argumentos de Tamanho Variável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71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Listas de Argumentos de Tamanho Variável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</a:t>
            </a:r>
            <a:r>
              <a:rPr lang="pt-BR" b="1" dirty="0" smtClean="0"/>
              <a:t>Listas de Argumentos de Tamanho Variável </a:t>
            </a:r>
            <a:r>
              <a:rPr lang="pt-BR" dirty="0" smtClean="0"/>
              <a:t>ou</a:t>
            </a:r>
            <a:r>
              <a:rPr lang="pt-BR" b="1" dirty="0" smtClean="0"/>
              <a:t> </a:t>
            </a:r>
            <a:r>
              <a:rPr lang="pt-BR" b="1" i="1" dirty="0" err="1" smtClean="0"/>
              <a:t>varargs</a:t>
            </a:r>
            <a:r>
              <a:rPr lang="pt-BR" dirty="0" smtClean="0"/>
              <a:t>, podemos criar métodos que recebem um número não especificado de argumentos;</a:t>
            </a:r>
          </a:p>
          <a:p>
            <a:r>
              <a:rPr lang="pt-BR" dirty="0" smtClean="0"/>
              <a:t>Um tipo seguido de </a:t>
            </a:r>
            <a:r>
              <a:rPr lang="pt-BR" b="1" dirty="0" smtClean="0">
                <a:solidFill>
                  <a:srgbClr val="FF0000"/>
                </a:solidFill>
              </a:rPr>
              <a:t>...</a:t>
            </a:r>
            <a:r>
              <a:rPr lang="pt-BR" dirty="0" smtClean="0"/>
              <a:t> na lista de parâmetros de um método indica que este recebe um número de variáveis daquele tipo</a:t>
            </a:r>
          </a:p>
          <a:p>
            <a:pPr lvl="1"/>
            <a:r>
              <a:rPr lang="pt-BR" dirty="0" smtClean="0"/>
              <a:t>Só pode ser feito uma vez por método;</a:t>
            </a:r>
          </a:p>
          <a:p>
            <a:pPr lvl="1"/>
            <a:r>
              <a:rPr lang="pt-BR" dirty="0" smtClean="0"/>
              <a:t>Sempre no final da lista </a:t>
            </a:r>
            <a:r>
              <a:rPr lang="pt-BR" smtClean="0"/>
              <a:t>de parâmetros.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Listas de Argumentos de Tamanho Variável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VarArgs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media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...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numeros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total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length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d1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d3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15.0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99.0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"%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lf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media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6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Passagem de Parâmetros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4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Passagem de Parâmetros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Duas formas de passar parâmetros para métodos ou funções são</a:t>
            </a:r>
          </a:p>
          <a:p>
            <a:pPr lvl="1"/>
            <a:r>
              <a:rPr lang="pt-BR" dirty="0" smtClean="0"/>
              <a:t>Por valor ou cópia (alterações não afetam a variável ou objeto original);</a:t>
            </a:r>
          </a:p>
          <a:p>
            <a:pPr lvl="1"/>
            <a:r>
              <a:rPr lang="pt-BR" dirty="0" smtClean="0"/>
              <a:t>Por referência</a:t>
            </a:r>
            <a:r>
              <a:rPr lang="pt-BR" dirty="0"/>
              <a:t> (alterações </a:t>
            </a:r>
            <a:r>
              <a:rPr lang="pt-BR" dirty="0" smtClean="0"/>
              <a:t>afetam </a:t>
            </a:r>
            <a:r>
              <a:rPr lang="pt-BR" dirty="0"/>
              <a:t>a variável ou objeto original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Java não permite que o usuário escolha qual será a forma de passagem dos parâmetros:</a:t>
            </a:r>
          </a:p>
          <a:p>
            <a:pPr lvl="1"/>
            <a:r>
              <a:rPr lang="pt-BR" dirty="0" smtClean="0"/>
              <a:t>Tipos primitivos são sempre passados por valor;</a:t>
            </a:r>
          </a:p>
          <a:p>
            <a:pPr lvl="1"/>
            <a:r>
              <a:rPr lang="pt-BR" dirty="0" smtClean="0"/>
              <a:t>Objetos e vetores são passados por referência</a:t>
            </a:r>
          </a:p>
          <a:p>
            <a:pPr lvl="2"/>
            <a:r>
              <a:rPr lang="pt-BR" dirty="0" smtClean="0"/>
              <a:t>Vetores são passados por referência por uma questão de desempenho.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4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Escopo de Variáveis e Atributos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5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 de Variáveis e Atributos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As regras para o escopo de variáveis e atributos são as mesmas em Java:</a:t>
            </a:r>
          </a:p>
          <a:p>
            <a:pPr lvl="1"/>
            <a:r>
              <a:rPr lang="pt-BR" dirty="0" smtClean="0"/>
              <a:t>Variáveis locais só existem dentro do bloco de código ao qual pertencem, delimitados por </a:t>
            </a:r>
            <a:r>
              <a:rPr lang="pt-BR" b="1" dirty="0" smtClean="0">
                <a:solidFill>
                  <a:srgbClr val="FF0000"/>
                </a:solidFill>
              </a:rPr>
              <a:t>{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}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Atributos são declarados dentro das classes e fora dos métodos;</a:t>
            </a:r>
          </a:p>
          <a:p>
            <a:pPr lvl="1"/>
            <a:r>
              <a:rPr lang="pt-BR" dirty="0" smtClean="0"/>
              <a:t>Os especificadores de acesso determinam a visibilidade dos atributos</a:t>
            </a:r>
          </a:p>
          <a:p>
            <a:pPr lvl="2"/>
            <a:r>
              <a:rPr lang="pt-BR" i="1" dirty="0" err="1" smtClean="0"/>
              <a:t>public</a:t>
            </a:r>
            <a:r>
              <a:rPr lang="pt-BR" dirty="0" smtClean="0"/>
              <a:t>, </a:t>
            </a:r>
            <a:r>
              <a:rPr lang="pt-BR" i="1" dirty="0" err="1" smtClean="0"/>
              <a:t>private</a:t>
            </a:r>
            <a:r>
              <a:rPr lang="pt-BR" dirty="0" smtClean="0"/>
              <a:t> e </a:t>
            </a:r>
            <a:r>
              <a:rPr lang="pt-BR" i="1" dirty="0" err="1" smtClean="0"/>
              <a:t>protected</a:t>
            </a:r>
            <a:r>
              <a:rPr lang="pt-BR" dirty="0"/>
              <a:t>.</a:t>
            </a:r>
            <a:endParaRPr lang="pt-BR" dirty="0" smtClean="0"/>
          </a:p>
          <a:p>
            <a:pPr lvl="1"/>
            <a:r>
              <a:rPr lang="pt-BR" dirty="0"/>
              <a:t>Consequentemente, o uso de </a:t>
            </a:r>
            <a:r>
              <a:rPr lang="pt-BR" i="1" dirty="0" err="1"/>
              <a:t>getters</a:t>
            </a:r>
            <a:r>
              <a:rPr lang="pt-BR" dirty="0"/>
              <a:t> e </a:t>
            </a:r>
            <a:r>
              <a:rPr lang="pt-BR" i="1" dirty="0" err="1"/>
              <a:t>setters</a:t>
            </a:r>
            <a:r>
              <a:rPr lang="pt-BR" dirty="0"/>
              <a:t> também é mantido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Em Java, os especificadores não delimitam regiões de uma classe</a:t>
            </a:r>
          </a:p>
          <a:p>
            <a:pPr lvl="2"/>
            <a:r>
              <a:rPr lang="pt-BR" dirty="0" smtClean="0"/>
              <a:t>São definidos membro a membro.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22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Escopo de Variáveis e Atributos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//atribuição direta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displayMessage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println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foi substituído, porque  gera erro de compilação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4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4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400" dirty="0">
                <a:solidFill>
                  <a:srgbClr val="7F007F"/>
                </a:solidFill>
                <a:latin typeface="Verdana"/>
              </a:rPr>
              <a:t>"Bem vindo ao </a:t>
            </a:r>
            <a:r>
              <a:rPr lang="pt-BR" sz="1400" dirty="0" err="1">
                <a:solidFill>
                  <a:srgbClr val="7F007F"/>
                </a:solidFill>
                <a:latin typeface="Verdana"/>
              </a:rPr>
              <a:t>Diario</a:t>
            </a:r>
            <a:r>
              <a:rPr lang="pt-BR" sz="1400" dirty="0">
                <a:solidFill>
                  <a:srgbClr val="7F007F"/>
                </a:solidFill>
                <a:latin typeface="Verdana"/>
              </a:rPr>
              <a:t> de Classe de %s"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());</a:t>
            </a:r>
            <a:endParaRPr lang="pt-BR" sz="1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87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Breve </a:t>
            </a:r>
            <a:r>
              <a:rPr lang="en-US" dirty="0" err="1" smtClean="0"/>
              <a:t>História</a:t>
            </a:r>
            <a:r>
              <a:rPr lang="en-US" dirty="0" smtClean="0"/>
              <a:t> do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Sun</a:t>
            </a:r>
            <a:r>
              <a:rPr lang="en-US" dirty="0" smtClean="0"/>
              <a:t> </a:t>
            </a:r>
            <a:r>
              <a:rPr lang="en-US" i="1" dirty="0" smtClean="0"/>
              <a:t>Microsystems</a:t>
            </a:r>
            <a:r>
              <a:rPr lang="en-US" dirty="0" smtClean="0"/>
              <a:t> </a:t>
            </a:r>
            <a:r>
              <a:rPr lang="en-US" dirty="0" err="1" smtClean="0"/>
              <a:t>financiou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corporativa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1991, com </a:t>
            </a:r>
            <a:r>
              <a:rPr lang="en-US" dirty="0" err="1" smtClean="0"/>
              <a:t>codinome</a:t>
            </a:r>
            <a:r>
              <a:rPr lang="en-US" dirty="0" smtClean="0"/>
              <a:t> </a:t>
            </a:r>
            <a:r>
              <a:rPr lang="en-US" i="1" dirty="0" smtClean="0"/>
              <a:t>Green</a:t>
            </a:r>
          </a:p>
          <a:p>
            <a:pPr lvl="1"/>
            <a:r>
              <a:rPr lang="en-US" dirty="0" err="1" smtClean="0"/>
              <a:t>Microprocessadores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foco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eletrônicos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r>
              <a:rPr lang="en-US" dirty="0" smtClean="0"/>
              <a:t> </a:t>
            </a:r>
            <a:r>
              <a:rPr lang="en-US" dirty="0" err="1" smtClean="0"/>
              <a:t>destinados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consumidor</a:t>
            </a:r>
            <a:r>
              <a:rPr lang="en-US" dirty="0" smtClean="0"/>
              <a:t> final.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resultou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 e C++</a:t>
            </a:r>
          </a:p>
          <a:p>
            <a:pPr lvl="1"/>
            <a:r>
              <a:rPr lang="en-US" dirty="0" smtClean="0"/>
              <a:t>Oak (</a:t>
            </a:r>
            <a:r>
              <a:rPr lang="en-US" dirty="0" err="1" smtClean="0"/>
              <a:t>Carvalho</a:t>
            </a:r>
            <a:r>
              <a:rPr lang="en-US" dirty="0" smtClean="0"/>
              <a:t>):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existia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Java: a </a:t>
            </a:r>
            <a:r>
              <a:rPr lang="en-US" dirty="0" err="1" smtClean="0"/>
              <a:t>cidade</a:t>
            </a:r>
            <a:r>
              <a:rPr lang="en-US" dirty="0" smtClean="0"/>
              <a:t>, o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1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70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D25D"/>
                </a:solidFill>
              </a:rPr>
              <a:t>Construtores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0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Construtores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Java também utiliza construtores para inicializar objetos assim que são criados</a:t>
            </a:r>
          </a:p>
          <a:p>
            <a:pPr lvl="1"/>
            <a:r>
              <a:rPr lang="pt-BR" dirty="0" smtClean="0"/>
              <a:t>Por padrão, o compilador fornece um construtor </a:t>
            </a:r>
            <a:r>
              <a:rPr lang="pt-BR" i="1" dirty="0" smtClean="0"/>
              <a:t>default</a:t>
            </a:r>
            <a:r>
              <a:rPr lang="pt-BR" dirty="0" smtClean="0"/>
              <a:t>, que não possui argumentos e inicializa os membros de um objeto</a:t>
            </a:r>
          </a:p>
          <a:p>
            <a:pPr lvl="2"/>
            <a:r>
              <a:rPr lang="pt-BR" dirty="0" smtClean="0"/>
              <a:t>Tipos primitivos são zerados;</a:t>
            </a:r>
          </a:p>
          <a:p>
            <a:pPr lvl="2"/>
            <a:r>
              <a:rPr lang="pt-BR" dirty="0" smtClean="0"/>
              <a:t>O construtor de objetos internos são chamados automaticamente.</a:t>
            </a:r>
          </a:p>
          <a:p>
            <a:pPr lvl="1"/>
            <a:r>
              <a:rPr lang="pt-BR" dirty="0" smtClean="0"/>
              <a:t>O operador </a:t>
            </a:r>
            <a:r>
              <a:rPr lang="pt-BR" b="1" i="1" dirty="0" smtClean="0"/>
              <a:t>new</a:t>
            </a:r>
            <a:r>
              <a:rPr lang="pt-BR" dirty="0" smtClean="0"/>
              <a:t> invoca o construtor;</a:t>
            </a:r>
          </a:p>
          <a:p>
            <a:pPr lvl="1"/>
            <a:r>
              <a:rPr lang="pt-BR" dirty="0" smtClean="0"/>
              <a:t>A chamada do construtor é indicada pelo nome da classe seguida de parênteses</a:t>
            </a:r>
          </a:p>
          <a:p>
            <a:pPr lvl="2"/>
            <a:r>
              <a:rPr lang="pt-BR" dirty="0" smtClean="0"/>
              <a:t>O construtor deve ter o mesmo nome da classe;</a:t>
            </a:r>
          </a:p>
          <a:p>
            <a:pPr lvl="2"/>
            <a:r>
              <a:rPr lang="pt-BR" dirty="0" smtClean="0"/>
              <a:t>Não retorna nada e não possui tipo.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Construtores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//atribuição direta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nome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courseName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9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Construtores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DriverGradeBook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meuDiario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GradeBook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"BCC221"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      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Finalizadores E </a:t>
            </a:r>
            <a:br>
              <a:rPr lang="pt-BR" dirty="0" smtClean="0"/>
            </a:br>
            <a:r>
              <a:rPr lang="pt-BR" dirty="0" smtClean="0"/>
              <a:t>Coleta de Lixo Automática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0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Finalizadores e </a:t>
            </a:r>
            <a:br>
              <a:rPr lang="pt-BR" dirty="0" smtClean="0"/>
            </a:br>
            <a:r>
              <a:rPr lang="pt-BR" dirty="0" smtClean="0"/>
              <a:t>Coleta de Lixo Automática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Toda classe em Java deriva da classe </a:t>
            </a:r>
            <a:r>
              <a:rPr lang="pt-BR" b="1" i="1" dirty="0" err="1" smtClean="0"/>
              <a:t>Object</a:t>
            </a:r>
            <a:r>
              <a:rPr lang="pt-BR" dirty="0" smtClean="0"/>
              <a:t>;</a:t>
            </a:r>
          </a:p>
          <a:p>
            <a:r>
              <a:rPr lang="pt-BR" dirty="0" smtClean="0"/>
              <a:t>Um dos métodos herdados é o </a:t>
            </a:r>
            <a:r>
              <a:rPr lang="pt-BR" b="1" i="1" dirty="0" smtClean="0"/>
              <a:t>finalize</a:t>
            </a:r>
          </a:p>
          <a:p>
            <a:pPr lvl="1"/>
            <a:r>
              <a:rPr lang="pt-BR" dirty="0" smtClean="0"/>
              <a:t>Raramente utilizado;</a:t>
            </a:r>
          </a:p>
          <a:p>
            <a:pPr lvl="1"/>
            <a:r>
              <a:rPr lang="pt-BR" dirty="0" smtClean="0"/>
              <a:t>Dos 6500 códigos da API Java, somente 50 o utilizam.</a:t>
            </a:r>
          </a:p>
          <a:p>
            <a:r>
              <a:rPr lang="pt-BR" dirty="0" smtClean="0"/>
              <a:t>Cada objeto criado consome recursos de sistema, como memória</a:t>
            </a:r>
          </a:p>
          <a:p>
            <a:pPr lvl="1"/>
            <a:r>
              <a:rPr lang="pt-BR" dirty="0" smtClean="0"/>
              <a:t>A JVM realiza a coleta de lixo automática (</a:t>
            </a:r>
            <a:r>
              <a:rPr lang="pt-BR" b="1" i="1" dirty="0" err="1" smtClean="0"/>
              <a:t>garbage</a:t>
            </a:r>
            <a:r>
              <a:rPr lang="pt-BR" b="1" i="1" dirty="0" smtClean="0"/>
              <a:t> </a:t>
            </a:r>
            <a:r>
              <a:rPr lang="pt-BR" b="1" i="1" dirty="0" err="1" smtClean="0"/>
              <a:t>collection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Quando não há mais referências a um objeto na memória, tal objeto é marcado para a coleta de lixo;</a:t>
            </a:r>
          </a:p>
          <a:p>
            <a:pPr lvl="1"/>
            <a:r>
              <a:rPr lang="pt-BR" dirty="0" smtClean="0"/>
              <a:t>Quando o coletor de lixo (</a:t>
            </a:r>
            <a:r>
              <a:rPr lang="pt-BR" b="1" i="1" dirty="0" err="1" smtClean="0"/>
              <a:t>garbage</a:t>
            </a:r>
            <a:r>
              <a:rPr lang="pt-BR" b="1" i="1" dirty="0" smtClean="0"/>
              <a:t> </a:t>
            </a:r>
            <a:r>
              <a:rPr lang="pt-BR" b="1" i="1" dirty="0" err="1" smtClean="0"/>
              <a:t>collector</a:t>
            </a:r>
            <a:r>
              <a:rPr lang="pt-BR" dirty="0" smtClean="0"/>
              <a:t>) for executado, os recursos utilizados por aquele objeto serão liberados.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62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Finalizadores e </a:t>
            </a:r>
            <a:br>
              <a:rPr lang="pt-BR" dirty="0"/>
            </a:br>
            <a:r>
              <a:rPr lang="pt-BR" dirty="0"/>
              <a:t>Coleta de Lixo Automática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Desta forma, estouros de memórias, comuns em C e C++, são menos propensas a ocorrer</a:t>
            </a:r>
          </a:p>
          <a:p>
            <a:pPr lvl="1"/>
            <a:r>
              <a:rPr lang="pt-BR" sz="2400" dirty="0" smtClean="0"/>
              <a:t>O que não quer dizer que não ocorram.</a:t>
            </a:r>
          </a:p>
          <a:p>
            <a:r>
              <a:rPr lang="pt-BR" sz="2800" dirty="0" smtClean="0"/>
              <a:t>O método </a:t>
            </a:r>
            <a:r>
              <a:rPr lang="pt-BR" sz="2800" b="1" i="1" dirty="0" smtClean="0"/>
              <a:t>finalize</a:t>
            </a:r>
            <a:r>
              <a:rPr lang="pt-BR" sz="2800" dirty="0" smtClean="0"/>
              <a:t> é chamado pelo coletor de lixo para realizar a terminação do objeto antes que seus recursos sejam liberados;</a:t>
            </a:r>
          </a:p>
          <a:p>
            <a:r>
              <a:rPr lang="pt-BR" sz="2800" dirty="0" smtClean="0"/>
              <a:t>O método </a:t>
            </a:r>
            <a:r>
              <a:rPr lang="pt-BR" sz="2800" i="1" dirty="0" smtClean="0"/>
              <a:t>finalize</a:t>
            </a:r>
            <a:r>
              <a:rPr lang="pt-BR" sz="2800" dirty="0" smtClean="0"/>
              <a:t>:</a:t>
            </a:r>
          </a:p>
          <a:p>
            <a:pPr lvl="1"/>
            <a:r>
              <a:rPr lang="pt-BR" sz="2400" dirty="0" smtClean="0"/>
              <a:t>É especificado como </a:t>
            </a:r>
            <a:r>
              <a:rPr lang="pt-BR" sz="2400" i="1" dirty="0" err="1" smtClean="0"/>
              <a:t>protected</a:t>
            </a:r>
            <a:r>
              <a:rPr lang="pt-BR" sz="2400" dirty="0" smtClean="0"/>
              <a:t>;</a:t>
            </a:r>
            <a:endParaRPr lang="pt-BR" sz="2400" i="1" dirty="0" smtClean="0"/>
          </a:p>
          <a:p>
            <a:pPr lvl="1"/>
            <a:r>
              <a:rPr lang="pt-BR" sz="2400" dirty="0" smtClean="0"/>
              <a:t>Possui tipo </a:t>
            </a:r>
            <a:r>
              <a:rPr lang="pt-BR" sz="2400" i="1" dirty="0" err="1" smtClean="0"/>
              <a:t>void</a:t>
            </a:r>
            <a:r>
              <a:rPr lang="pt-BR" sz="2400" dirty="0" smtClean="0"/>
              <a:t>;</a:t>
            </a:r>
          </a:p>
          <a:p>
            <a:pPr lvl="1"/>
            <a:r>
              <a:rPr lang="pt-BR" sz="2400" dirty="0" smtClean="0"/>
              <a:t>Não possui parâmetros.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17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Finalizadores e </a:t>
            </a:r>
            <a:br>
              <a:rPr lang="pt-BR" dirty="0"/>
            </a:br>
            <a:r>
              <a:rPr lang="pt-BR" dirty="0"/>
              <a:t>Coleta de Lixo Automática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Um problema com o método </a:t>
            </a:r>
            <a:r>
              <a:rPr lang="pt-BR" sz="2800" i="1" dirty="0" smtClean="0"/>
              <a:t>finalize</a:t>
            </a:r>
            <a:r>
              <a:rPr lang="pt-BR" sz="2800" dirty="0" smtClean="0"/>
              <a:t> </a:t>
            </a:r>
            <a:r>
              <a:rPr lang="pt-BR" sz="2800" dirty="0"/>
              <a:t>é que não há garantia de que o coletor de lixo será executado antes de o programa terminar</a:t>
            </a:r>
          </a:p>
          <a:p>
            <a:pPr lvl="1"/>
            <a:r>
              <a:rPr lang="pt-BR" sz="2400" dirty="0"/>
              <a:t>Logo, </a:t>
            </a:r>
            <a:r>
              <a:rPr lang="pt-BR" sz="2400" dirty="0" smtClean="0"/>
              <a:t>a execução de sua </a:t>
            </a:r>
            <a:r>
              <a:rPr lang="pt-BR" sz="2400" dirty="0"/>
              <a:t>aplicação não deve depender dele</a:t>
            </a:r>
            <a:r>
              <a:rPr lang="pt-BR" sz="2400" dirty="0" smtClean="0"/>
              <a:t>.</a:t>
            </a:r>
          </a:p>
          <a:p>
            <a:r>
              <a:rPr lang="pt-BR" sz="2800" dirty="0" smtClean="0"/>
              <a:t>De fato, desenvolvedores profissionais indicam que o método </a:t>
            </a:r>
            <a:r>
              <a:rPr lang="pt-BR" sz="2800" i="1" dirty="0" smtClean="0"/>
              <a:t>finalize</a:t>
            </a:r>
            <a:r>
              <a:rPr lang="pt-BR" sz="2800" dirty="0" smtClean="0"/>
              <a:t> não é útil em aplicações Java para empresas</a:t>
            </a:r>
          </a:p>
          <a:p>
            <a:pPr lvl="1"/>
            <a:r>
              <a:rPr lang="pt-BR" sz="2400" dirty="0" smtClean="0"/>
              <a:t>Outras técnicas de liberação de recursos devem ser utilizadas;</a:t>
            </a:r>
          </a:p>
          <a:p>
            <a:pPr lvl="1"/>
            <a:r>
              <a:rPr lang="pt-BR" sz="2400" dirty="0" smtClean="0"/>
              <a:t>Geralmente, as classes relacionadas à manipulação de recursos providenciam outras maneiras de liberá-los.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7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Membros </a:t>
            </a:r>
            <a:r>
              <a:rPr lang="pt-BR" i="1" dirty="0" err="1" smtClean="0"/>
              <a:t>static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8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História</a:t>
            </a:r>
            <a:r>
              <a:rPr lang="en-US" dirty="0" smtClean="0"/>
              <a:t> do Java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75" y="3068960"/>
            <a:ext cx="137420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63" y="4061118"/>
            <a:ext cx="2335138" cy="17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7" y="4210397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6" y="1682875"/>
            <a:ext cx="2554799" cy="136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5239"/>
            <a:ext cx="1521745" cy="17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1403648" y="2987767"/>
            <a:ext cx="648072" cy="11613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627784" y="4509120"/>
            <a:ext cx="1008112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300192" y="3501008"/>
            <a:ext cx="1008112" cy="6480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5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</a:t>
            </a:r>
            <a:r>
              <a:rPr lang="pt-BR" i="1" dirty="0" err="1"/>
              <a:t>static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Assim como em C++, o modificador </a:t>
            </a:r>
            <a:r>
              <a:rPr lang="pt-BR" sz="2800" b="1" i="1" dirty="0" err="1" smtClean="0"/>
              <a:t>static</a:t>
            </a:r>
            <a:r>
              <a:rPr lang="pt-BR" sz="2800" dirty="0" smtClean="0"/>
              <a:t> define membros que serão instanciados uma única vez</a:t>
            </a:r>
          </a:p>
          <a:p>
            <a:pPr lvl="1"/>
            <a:r>
              <a:rPr lang="pt-BR" sz="2400" dirty="0" smtClean="0"/>
              <a:t>Ou seja, não haverá uma cópia para cada objeto;</a:t>
            </a:r>
          </a:p>
          <a:p>
            <a:pPr lvl="1"/>
            <a:r>
              <a:rPr lang="pt-BR" sz="2400" dirty="0" smtClean="0"/>
              <a:t>Todos os objetos compartilham uma única cópia.</a:t>
            </a:r>
          </a:p>
          <a:p>
            <a:r>
              <a:rPr lang="pt-BR" sz="2800" dirty="0" smtClean="0"/>
              <a:t>O exemplo a seguir mostra a utilização de membros </a:t>
            </a:r>
            <a:r>
              <a:rPr lang="pt-BR" sz="2800" i="1" dirty="0" err="1" smtClean="0"/>
              <a:t>static</a:t>
            </a:r>
            <a:r>
              <a:rPr lang="pt-BR" sz="2800" dirty="0" smtClean="0"/>
              <a:t> e também do método </a:t>
            </a:r>
            <a:r>
              <a:rPr lang="pt-BR" sz="2800" i="1" dirty="0" smtClean="0"/>
              <a:t>finalize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90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</a:t>
            </a:r>
            <a:r>
              <a:rPr lang="pt-BR" i="1" dirty="0" err="1"/>
              <a:t>static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//cria um único item para todos os objetos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static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//incrementa o atributo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static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protected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finalize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--;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"Finalizou um objeto"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static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</a:t>
            </a:r>
            <a:r>
              <a:rPr lang="pt-BR" i="1" dirty="0" err="1"/>
              <a:t>static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RecTest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//faz com que a JVM marque os objetos como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//sem referência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r3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//faz com que a coleta do lixo seja realizada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println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Rec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getRec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3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</a:t>
            </a:r>
            <a:r>
              <a:rPr lang="pt-BR" i="1" dirty="0" err="1"/>
              <a:t>static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Se uma variável </a:t>
            </a:r>
            <a:r>
              <a:rPr lang="pt-BR" i="1" dirty="0" err="1" smtClean="0"/>
              <a:t>static</a:t>
            </a:r>
            <a:r>
              <a:rPr lang="pt-BR" dirty="0" smtClean="0"/>
              <a:t> não for inicializada, o compilador atribui um valor padrão;</a:t>
            </a:r>
          </a:p>
          <a:p>
            <a:r>
              <a:rPr lang="pt-BR" dirty="0" smtClean="0"/>
              <a:t>O método </a:t>
            </a:r>
            <a:r>
              <a:rPr lang="pt-BR" i="1" dirty="0" err="1" smtClean="0"/>
              <a:t>static</a:t>
            </a:r>
            <a:r>
              <a:rPr lang="pt-BR" dirty="0" smtClean="0"/>
              <a:t> </a:t>
            </a:r>
            <a:r>
              <a:rPr lang="pt-BR" b="1" i="1" dirty="0" err="1" smtClean="0"/>
              <a:t>gc</a:t>
            </a:r>
            <a:r>
              <a:rPr lang="pt-BR" dirty="0" smtClean="0"/>
              <a:t> do pacote </a:t>
            </a:r>
            <a:r>
              <a:rPr lang="pt-BR" i="1" dirty="0" smtClean="0"/>
              <a:t>System</a:t>
            </a:r>
            <a:r>
              <a:rPr lang="pt-BR" dirty="0" smtClean="0"/>
              <a:t> faz uma chamada explícita ao coletor de lixo</a:t>
            </a:r>
          </a:p>
          <a:p>
            <a:pPr lvl="1"/>
            <a:r>
              <a:rPr lang="pt-BR" dirty="0" smtClean="0"/>
              <a:t>Não necessariamente todos os objetos serão coletados. </a:t>
            </a:r>
          </a:p>
          <a:p>
            <a:r>
              <a:rPr lang="pt-BR" dirty="0" smtClean="0"/>
              <a:t>Um método </a:t>
            </a:r>
            <a:r>
              <a:rPr lang="pt-BR" i="1" dirty="0" err="1" smtClean="0"/>
              <a:t>static</a:t>
            </a:r>
            <a:r>
              <a:rPr lang="pt-BR" dirty="0" smtClean="0"/>
              <a:t> não pode acessar membros não </a:t>
            </a:r>
            <a:r>
              <a:rPr lang="pt-BR" i="1" dirty="0" err="1" smtClean="0"/>
              <a:t>static</a:t>
            </a:r>
            <a:endParaRPr lang="pt-BR" i="1" dirty="0" smtClean="0"/>
          </a:p>
          <a:p>
            <a:pPr lvl="1"/>
            <a:r>
              <a:rPr lang="pt-BR" dirty="0" smtClean="0"/>
              <a:t>Um método </a:t>
            </a:r>
            <a:r>
              <a:rPr lang="pt-BR" i="1" dirty="0" err="1" smtClean="0"/>
              <a:t>static</a:t>
            </a:r>
            <a:r>
              <a:rPr lang="pt-BR" dirty="0" smtClean="0"/>
              <a:t> pode ser chamado mesmo quando não houver um objeto instanciado;</a:t>
            </a:r>
          </a:p>
          <a:p>
            <a:pPr lvl="1"/>
            <a:r>
              <a:rPr lang="pt-BR" dirty="0" smtClean="0"/>
              <a:t>Pelo mesmo motivo, o ponteiro </a:t>
            </a:r>
            <a:r>
              <a:rPr lang="pt-BR" i="1" dirty="0" err="1" smtClean="0"/>
              <a:t>this</a:t>
            </a:r>
            <a:r>
              <a:rPr lang="pt-BR" dirty="0" smtClean="0"/>
              <a:t> não pode ser utilizado em um método </a:t>
            </a:r>
            <a:r>
              <a:rPr lang="pt-BR" i="1" dirty="0" err="1" smtClean="0"/>
              <a:t>static</a:t>
            </a:r>
            <a:r>
              <a:rPr lang="pt-BR" dirty="0" smtClean="0"/>
              <a:t>.</a:t>
            </a:r>
          </a:p>
          <a:p>
            <a:r>
              <a:rPr lang="pt-BR" dirty="0" smtClean="0"/>
              <a:t>Um método </a:t>
            </a:r>
            <a:r>
              <a:rPr lang="pt-BR" i="1" dirty="0" err="1" smtClean="0"/>
              <a:t>static</a:t>
            </a:r>
            <a:r>
              <a:rPr lang="pt-BR" dirty="0" smtClean="0"/>
              <a:t> deve ser invocado pelo nome da classe seguido de 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r>
              <a:rPr lang="pt-BR" dirty="0" smtClean="0"/>
              <a:t> ou por um objeto.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1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Geração de Números Aleatórios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util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Random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RolaODado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//cria um objeto da classe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Random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Random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aleatorio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Random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nn-NO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nn-NO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++)</a:t>
            </a:r>
            <a:endParaRPr lang="nn-NO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//O método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nextInt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gera um número inteiro entre o e n-1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"%d\n"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aleatorio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nextInt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2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86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Classes e Métodos</a:t>
            </a:r>
          </a:p>
          <a:p>
            <a:pPr lvl="1"/>
            <a:r>
              <a:rPr lang="pt-BR" dirty="0" smtClean="0"/>
              <a:t>Um olhar mais profundo</a:t>
            </a:r>
            <a:endParaRPr lang="pt-BR" dirty="0"/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87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88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;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Portabilidade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Facilidades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programas</a:t>
            </a:r>
            <a:r>
              <a:rPr lang="en-US" dirty="0" smtClean="0"/>
              <a:t> com </a:t>
            </a:r>
            <a:r>
              <a:rPr lang="en-US" dirty="0" err="1" smtClean="0"/>
              <a:t>recursos</a:t>
            </a:r>
            <a:r>
              <a:rPr lang="en-US" dirty="0" smtClean="0"/>
              <a:t> de </a:t>
            </a:r>
            <a:r>
              <a:rPr lang="en-US" dirty="0" err="1" smtClean="0"/>
              <a:t>rede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Sintaxe</a:t>
            </a:r>
            <a:r>
              <a:rPr lang="en-US" dirty="0" smtClean="0"/>
              <a:t> similar a C/C++;</a:t>
            </a:r>
          </a:p>
          <a:p>
            <a:r>
              <a:rPr lang="en-US" dirty="0" err="1" smtClean="0"/>
              <a:t>Facilidades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distribuídos</a:t>
            </a:r>
            <a:r>
              <a:rPr lang="en-US" dirty="0" smtClean="0"/>
              <a:t> e </a:t>
            </a:r>
            <a:r>
              <a:rPr lang="en-US" dirty="0" err="1" smtClean="0"/>
              <a:t>multitarefa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Desalocação</a:t>
            </a:r>
            <a:r>
              <a:rPr lang="en-US" dirty="0" smtClean="0"/>
              <a:t> </a:t>
            </a:r>
            <a:r>
              <a:rPr lang="en-US" dirty="0" err="1" smtClean="0"/>
              <a:t>automática</a:t>
            </a:r>
            <a:r>
              <a:rPr lang="en-US" dirty="0" smtClean="0"/>
              <a:t> de </a:t>
            </a:r>
            <a:r>
              <a:rPr lang="en-US" dirty="0" err="1" smtClean="0"/>
              <a:t>memória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Vasta</a:t>
            </a:r>
            <a:r>
              <a:rPr lang="en-US" dirty="0" smtClean="0"/>
              <a:t> </a:t>
            </a:r>
            <a:r>
              <a:rPr lang="en-US" dirty="0" err="1" smtClean="0"/>
              <a:t>coleção</a:t>
            </a:r>
            <a:r>
              <a:rPr lang="en-US" dirty="0" smtClean="0"/>
              <a:t> de </a:t>
            </a:r>
            <a:r>
              <a:rPr lang="en-US" dirty="0" err="1" smtClean="0"/>
              <a:t>bibliotecas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APIs);</a:t>
            </a:r>
          </a:p>
          <a:p>
            <a:r>
              <a:rPr lang="en-US" i="1" dirty="0" smtClean="0"/>
              <a:t>Frameworks</a:t>
            </a:r>
            <a:r>
              <a:rPr lang="en-US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1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4407</Words>
  <Application>Microsoft Macintosh PowerPoint</Application>
  <PresentationFormat>On-screen Show (4:3)</PresentationFormat>
  <Paragraphs>848</Paragraphs>
  <Slides>88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Breve História do Java</vt:lpstr>
      <vt:lpstr>Breve História do Java</vt:lpstr>
      <vt:lpstr>Principais Características</vt:lpstr>
      <vt:lpstr>APIs</vt:lpstr>
      <vt:lpstr>Criação de um Programa Java</vt:lpstr>
      <vt:lpstr>Criação de um programa Java</vt:lpstr>
      <vt:lpstr>Bytecode</vt:lpstr>
      <vt:lpstr>Ciclo de um programa Java</vt:lpstr>
      <vt:lpstr>Java Runtime Environment</vt:lpstr>
      <vt:lpstr>Instruções de Saída</vt:lpstr>
      <vt:lpstr>Primeiro Exemplo</vt:lpstr>
      <vt:lpstr>Primeiro Exemplo</vt:lpstr>
      <vt:lpstr>Especificadores de Acesso</vt:lpstr>
      <vt:lpstr>Instrução de Saída</vt:lpstr>
      <vt:lpstr>Caracteres de Escape</vt:lpstr>
      <vt:lpstr>printf em Java</vt:lpstr>
      <vt:lpstr>printf em Java</vt:lpstr>
      <vt:lpstr>Importando Classes</vt:lpstr>
      <vt:lpstr>Importando Classes</vt:lpstr>
      <vt:lpstr>Classe Scanner</vt:lpstr>
      <vt:lpstr>Classe Scanner</vt:lpstr>
      <vt:lpstr>Classe Scanner</vt:lpstr>
      <vt:lpstr>Classe Scanner</vt:lpstr>
      <vt:lpstr>Caixas de Diálogo</vt:lpstr>
      <vt:lpstr>Caixas de Diálogo</vt:lpstr>
      <vt:lpstr>Exemplo 3</vt:lpstr>
      <vt:lpstr>Exemplo 3</vt:lpstr>
      <vt:lpstr>Exemplo 4</vt:lpstr>
      <vt:lpstr>Exemplo 4</vt:lpstr>
      <vt:lpstr>Saída</vt:lpstr>
      <vt:lpstr>Constantes JOptionPane</vt:lpstr>
      <vt:lpstr>Exemplo 4</vt:lpstr>
      <vt:lpstr>Erro Comum</vt:lpstr>
      <vt:lpstr>Operadores e Palavras Reservadas</vt:lpstr>
      <vt:lpstr>Operadores em Java</vt:lpstr>
      <vt:lpstr>Palavras Reservadas</vt:lpstr>
      <vt:lpstr>Similaridades Com C/C++</vt:lpstr>
      <vt:lpstr>Vetores</vt:lpstr>
      <vt:lpstr>Vetores</vt:lpstr>
      <vt:lpstr>Vetores</vt:lpstr>
      <vt:lpstr>for Aprimorado</vt:lpstr>
      <vt:lpstr>Matrizes</vt:lpstr>
      <vt:lpstr>Matrizes</vt:lpstr>
      <vt:lpstr>API Java</vt:lpstr>
      <vt:lpstr>API Java</vt:lpstr>
      <vt:lpstr>Alguns Pacotes da API</vt:lpstr>
      <vt:lpstr>Classes e Métodos</vt:lpstr>
      <vt:lpstr>Classes e Métodos</vt:lpstr>
      <vt:lpstr>Classes e Métodos</vt:lpstr>
      <vt:lpstr>Classes e Métodos</vt:lpstr>
      <vt:lpstr>Classes e Métodos</vt:lpstr>
      <vt:lpstr>Classes e Métodos</vt:lpstr>
      <vt:lpstr>Classe String</vt:lpstr>
      <vt:lpstr>Lendo strings</vt:lpstr>
      <vt:lpstr>Lendo strings</vt:lpstr>
      <vt:lpstr>Listas de Argumentos de Tamanho Variável</vt:lpstr>
      <vt:lpstr>Listas de Argumentos de Tamanho Variável</vt:lpstr>
      <vt:lpstr>Listas de Argumentos de Tamanho Variável</vt:lpstr>
      <vt:lpstr>Passagem de Parâmetros</vt:lpstr>
      <vt:lpstr>Passagem de Parâmetros</vt:lpstr>
      <vt:lpstr>Escopo de Variáveis e Atributos</vt:lpstr>
      <vt:lpstr>Escopo de Variáveis e Atributos</vt:lpstr>
      <vt:lpstr>Escopo de Variáveis e Atributos</vt:lpstr>
      <vt:lpstr>PowerPoint Presentation</vt:lpstr>
      <vt:lpstr>Construtores</vt:lpstr>
      <vt:lpstr>Construtores</vt:lpstr>
      <vt:lpstr>Construtores</vt:lpstr>
      <vt:lpstr>Construtores</vt:lpstr>
      <vt:lpstr>Finalizadores E  Coleta de Lixo Automática</vt:lpstr>
      <vt:lpstr>Finalizadores e  Coleta de Lixo Automática</vt:lpstr>
      <vt:lpstr>Finalizadores e  Coleta de Lixo Automática</vt:lpstr>
      <vt:lpstr>Finalizadores e  Coleta de Lixo Automática</vt:lpstr>
      <vt:lpstr>Membros static</vt:lpstr>
      <vt:lpstr>Membros static</vt:lpstr>
      <vt:lpstr>Membros static</vt:lpstr>
      <vt:lpstr>Membros static</vt:lpstr>
      <vt:lpstr>Membros static</vt:lpstr>
      <vt:lpstr>Outros</vt:lpstr>
      <vt:lpstr>Geração de Números Aleatórios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294</cp:revision>
  <cp:lastPrinted>2011-10-13T18:01:16Z</cp:lastPrinted>
  <dcterms:created xsi:type="dcterms:W3CDTF">2010-07-17T22:15:25Z</dcterms:created>
  <dcterms:modified xsi:type="dcterms:W3CDTF">2014-10-20T11:59:41Z</dcterms:modified>
</cp:coreProperties>
</file>