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35"/>
  </p:notesMasterIdLst>
  <p:sldIdLst>
    <p:sldId id="338" r:id="rId2"/>
    <p:sldId id="467" r:id="rId3"/>
    <p:sldId id="339" r:id="rId4"/>
    <p:sldId id="340" r:id="rId5"/>
    <p:sldId id="341" r:id="rId6"/>
    <p:sldId id="257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98" r:id="rId17"/>
    <p:sldId id="351" r:id="rId18"/>
    <p:sldId id="352" r:id="rId19"/>
    <p:sldId id="353" r:id="rId20"/>
    <p:sldId id="354" r:id="rId21"/>
    <p:sldId id="355" r:id="rId22"/>
    <p:sldId id="356" r:id="rId23"/>
    <p:sldId id="367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8" r:id="rId35"/>
    <p:sldId id="383" r:id="rId36"/>
    <p:sldId id="369" r:id="rId37"/>
    <p:sldId id="370" r:id="rId38"/>
    <p:sldId id="400" r:id="rId39"/>
    <p:sldId id="371" r:id="rId40"/>
    <p:sldId id="382" r:id="rId41"/>
    <p:sldId id="468" r:id="rId42"/>
    <p:sldId id="401" r:id="rId43"/>
    <p:sldId id="372" r:id="rId44"/>
    <p:sldId id="373" r:id="rId45"/>
    <p:sldId id="374" r:id="rId46"/>
    <p:sldId id="375" r:id="rId47"/>
    <p:sldId id="376" r:id="rId48"/>
    <p:sldId id="399" r:id="rId49"/>
    <p:sldId id="418" r:id="rId50"/>
    <p:sldId id="419" r:id="rId51"/>
    <p:sldId id="384" r:id="rId52"/>
    <p:sldId id="410" r:id="rId53"/>
    <p:sldId id="411" r:id="rId54"/>
    <p:sldId id="417" r:id="rId55"/>
    <p:sldId id="412" r:id="rId56"/>
    <p:sldId id="413" r:id="rId57"/>
    <p:sldId id="414" r:id="rId58"/>
    <p:sldId id="415" r:id="rId59"/>
    <p:sldId id="416" r:id="rId60"/>
    <p:sldId id="463" r:id="rId61"/>
    <p:sldId id="466" r:id="rId62"/>
    <p:sldId id="464" r:id="rId63"/>
    <p:sldId id="403" r:id="rId64"/>
    <p:sldId id="404" r:id="rId65"/>
    <p:sldId id="405" r:id="rId66"/>
    <p:sldId id="406" r:id="rId67"/>
    <p:sldId id="407" r:id="rId68"/>
    <p:sldId id="408" r:id="rId69"/>
    <p:sldId id="409" r:id="rId70"/>
    <p:sldId id="402" r:id="rId71"/>
    <p:sldId id="377" r:id="rId72"/>
    <p:sldId id="378" r:id="rId73"/>
    <p:sldId id="379" r:id="rId74"/>
    <p:sldId id="380" r:id="rId75"/>
    <p:sldId id="381" r:id="rId76"/>
    <p:sldId id="385" r:id="rId77"/>
    <p:sldId id="386" r:id="rId78"/>
    <p:sldId id="388" r:id="rId79"/>
    <p:sldId id="391" r:id="rId80"/>
    <p:sldId id="389" r:id="rId81"/>
    <p:sldId id="392" r:id="rId82"/>
    <p:sldId id="390" r:id="rId83"/>
    <p:sldId id="387" r:id="rId84"/>
    <p:sldId id="394" r:id="rId85"/>
    <p:sldId id="393" r:id="rId86"/>
    <p:sldId id="395" r:id="rId87"/>
    <p:sldId id="396" r:id="rId88"/>
    <p:sldId id="426" r:id="rId89"/>
    <p:sldId id="427" r:id="rId90"/>
    <p:sldId id="428" r:id="rId91"/>
    <p:sldId id="429" r:id="rId92"/>
    <p:sldId id="433" r:id="rId93"/>
    <p:sldId id="430" r:id="rId94"/>
    <p:sldId id="434" r:id="rId95"/>
    <p:sldId id="431" r:id="rId96"/>
    <p:sldId id="435" r:id="rId97"/>
    <p:sldId id="432" r:id="rId98"/>
    <p:sldId id="436" r:id="rId99"/>
    <p:sldId id="469" r:id="rId100"/>
    <p:sldId id="437" r:id="rId101"/>
    <p:sldId id="438" r:id="rId102"/>
    <p:sldId id="439" r:id="rId103"/>
    <p:sldId id="440" r:id="rId104"/>
    <p:sldId id="441" r:id="rId105"/>
    <p:sldId id="445" r:id="rId106"/>
    <p:sldId id="442" r:id="rId107"/>
    <p:sldId id="420" r:id="rId108"/>
    <p:sldId id="397" r:id="rId109"/>
    <p:sldId id="421" r:id="rId110"/>
    <p:sldId id="423" r:id="rId111"/>
    <p:sldId id="422" r:id="rId112"/>
    <p:sldId id="424" r:id="rId113"/>
    <p:sldId id="425" r:id="rId114"/>
    <p:sldId id="446" r:id="rId115"/>
    <p:sldId id="449" r:id="rId116"/>
    <p:sldId id="450" r:id="rId117"/>
    <p:sldId id="447" r:id="rId118"/>
    <p:sldId id="448" r:id="rId119"/>
    <p:sldId id="451" r:id="rId120"/>
    <p:sldId id="452" r:id="rId121"/>
    <p:sldId id="453" r:id="rId122"/>
    <p:sldId id="454" r:id="rId123"/>
    <p:sldId id="455" r:id="rId124"/>
    <p:sldId id="460" r:id="rId125"/>
    <p:sldId id="458" r:id="rId126"/>
    <p:sldId id="457" r:id="rId127"/>
    <p:sldId id="461" r:id="rId128"/>
    <p:sldId id="462" r:id="rId129"/>
    <p:sldId id="459" r:id="rId130"/>
    <p:sldId id="456" r:id="rId131"/>
    <p:sldId id="288" r:id="rId132"/>
    <p:sldId id="258" r:id="rId133"/>
    <p:sldId id="337" r:id="rId134"/>
  </p:sldIdLst>
  <p:sldSz cx="9144000" cy="6858000" type="screen4x3"/>
  <p:notesSz cx="6858000" cy="9144000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6" autoAdjust="0"/>
  </p:normalViewPr>
  <p:slideViewPr>
    <p:cSldViewPr>
      <p:cViewPr varScale="1">
        <p:scale>
          <a:sx n="99" d="100"/>
          <a:sy n="99" d="100"/>
        </p:scale>
        <p:origin x="-18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1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notesMaster" Target="notesMasters/notesMaster1.xml"/><Relationship Id="rId136" Type="http://schemas.openxmlformats.org/officeDocument/2006/relationships/printerSettings" Target="printerSettings/printerSettings1.bin"/><Relationship Id="rId137" Type="http://schemas.openxmlformats.org/officeDocument/2006/relationships/presProps" Target="presProps.xml"/><Relationship Id="rId138" Type="http://schemas.openxmlformats.org/officeDocument/2006/relationships/viewProps" Target="viewProps.xml"/><Relationship Id="rId13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 para editar os estilos do texto mestre</a:t>
            </a:r>
          </a:p>
          <a:p>
            <a:pPr lvl="1"/>
            <a:r>
              <a:rPr lang="en-US" noProof="0" smtClean="0"/>
              <a:t>Segundo nível</a:t>
            </a:r>
          </a:p>
          <a:p>
            <a:pPr lvl="2"/>
            <a:r>
              <a:rPr lang="en-US" noProof="0" smtClean="0"/>
              <a:t>Terceiro nível</a:t>
            </a:r>
          </a:p>
          <a:p>
            <a:pPr lvl="3"/>
            <a:r>
              <a:rPr lang="en-US" noProof="0" smtClean="0"/>
              <a:t>Quarto nível</a:t>
            </a:r>
          </a:p>
          <a:p>
            <a:pPr lvl="4"/>
            <a:r>
              <a:rPr lang="en-US" noProof="0" smtClean="0"/>
              <a:t>Quinto nível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64753BC-DE57-4E43-9A28-6B9B7DA79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22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40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4C3A1-D3BB-4DE0-999C-D224BF434D20}" type="slidenum">
              <a:rPr lang="en-US" smtClean="0"/>
              <a:pPr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89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1" name="Picture 8" descr="Panorâmica_de_Ouro_Preto (Large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Logo_UFOP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524" y="5181600"/>
            <a:ext cx="71532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2" name="Picture 2" descr="http://www.decom.ufop.br/bob/decom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73216"/>
            <a:ext cx="1465397" cy="1135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28/07/14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F81EA-CE38-4579-B9E4-8815E16446CE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28/07/14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A33F1-07E2-4D47-98DB-3D952DF3E092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71525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D021D-1092-4F36-9CF9-5D9B0354C1F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80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888778" cy="1252728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extLst/>
          </a:lstStyle>
          <a:p>
            <a:pPr lvl="0" eaLnBrk="1" latinLnBrk="0" hangingPunct="1"/>
            <a:r>
              <a:rPr lang="pt-PT" dirty="0" smtClean="0"/>
              <a:t>Clique para editar os estilos</a:t>
            </a:r>
          </a:p>
          <a:p>
            <a:pPr lvl="1" eaLnBrk="1" latinLnBrk="0" hangingPunct="1"/>
            <a:r>
              <a:rPr lang="pt-PT" dirty="0" smtClean="0"/>
              <a:t>Segundo nível</a:t>
            </a:r>
          </a:p>
          <a:p>
            <a:pPr lvl="2" eaLnBrk="1" latinLnBrk="0" hangingPunct="1"/>
            <a:r>
              <a:rPr lang="pt-PT" dirty="0" smtClean="0"/>
              <a:t>Terceiro nível</a:t>
            </a:r>
          </a:p>
          <a:p>
            <a:pPr lvl="3" eaLnBrk="1" latinLnBrk="0" hangingPunct="1"/>
            <a:r>
              <a:rPr lang="pt-PT" dirty="0" smtClean="0"/>
              <a:t>Quarto nível</a:t>
            </a:r>
          </a:p>
          <a:p>
            <a:pPr lvl="4" eaLnBrk="1" latinLnBrk="0" hangingPunct="1"/>
            <a:r>
              <a:rPr lang="pt-PT" dirty="0" smtClean="0"/>
              <a:t>Quinto nível</a:t>
            </a:r>
            <a:endParaRPr kumimoji="0"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28/07/14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2483648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PT" dirty="0" smtClean="0"/>
              <a:t>Clique para editar o estilo</a:t>
            </a:r>
            <a:endParaRPr kumimoji="0"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28/07/14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28/07/14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5256C-4B0F-4873-AD8C-C231AE918512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28/07/14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4429B-B486-4632-A1BB-C1E06BDD6A3D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28/07/14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11062-8DC2-4B6E-A640-4B1AA0E76A14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28/07/14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E2926-F179-4AEE-98F2-6F67DA9453BA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28/07/14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71061-82F2-42FA-9E25-872DD074B971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12" name="Rec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28/07/14</a:t>
            </a:fld>
            <a:endParaRPr lang="en-US" dirty="0"/>
          </a:p>
        </p:txBody>
      </p:sp>
      <p:sp>
        <p:nvSpPr>
          <p:cNvPr id="11" name="Rec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37EB0FA5-0238-4E62-9A29-744D385C5452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78763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 anchor="ctr">
            <a:normAutofit/>
          </a:bodyPr>
          <a:lstStyle>
            <a:extLst/>
          </a:lstStyle>
          <a:p>
            <a:pPr lvl="0" eaLnBrk="1" latinLnBrk="0" hangingPunct="1"/>
            <a:r>
              <a:rPr kumimoji="0" lang="pt-PT" dirty="0" smtClean="0"/>
              <a:t>Clique para editar os estilos</a:t>
            </a:r>
          </a:p>
          <a:p>
            <a:pPr lvl="1" eaLnBrk="1" latinLnBrk="0" hangingPunct="1"/>
            <a:r>
              <a:rPr kumimoji="0" lang="pt-PT" dirty="0" smtClean="0"/>
              <a:t>Segundo nível</a:t>
            </a:r>
          </a:p>
          <a:p>
            <a:pPr lvl="2" eaLnBrk="1" latinLnBrk="0" hangingPunct="1"/>
            <a:r>
              <a:rPr kumimoji="0" lang="pt-PT" dirty="0" smtClean="0"/>
              <a:t>Terceiro nível</a:t>
            </a:r>
          </a:p>
          <a:p>
            <a:pPr lvl="3" eaLnBrk="1" latinLnBrk="0" hangingPunct="1"/>
            <a:r>
              <a:rPr kumimoji="0" lang="pt-PT" dirty="0" smtClean="0"/>
              <a:t>Quarto nível</a:t>
            </a:r>
          </a:p>
          <a:p>
            <a:pPr lvl="4" eaLnBrk="1" latinLnBrk="0" hangingPunct="1"/>
            <a:r>
              <a:rPr kumimoji="0" lang="pt-PT" dirty="0" smtClean="0"/>
              <a:t>Quinto nível</a:t>
            </a:r>
            <a:endParaRPr kumimoji="0"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28/07/14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D15AF7FD-F4AC-45BF-83C3-6FF3A852C8A4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pic>
        <p:nvPicPr>
          <p:cNvPr id="9" name="Picture 7" descr="Logo_UFO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63" y="0"/>
            <a:ext cx="808037" cy="189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com.ufop.br/moodle" TargetMode="External"/><Relationship Id="rId4" Type="http://schemas.openxmlformats.org/officeDocument/2006/relationships/hyperlink" Target="mailto:bcc221-decom@googlegroups.com" TargetMode="External"/><Relationship Id="rId5" Type="http://schemas.openxmlformats.org/officeDocument/2006/relationships/hyperlink" Target="http://groups.google.com/group/bcc221-de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ecom.ufop.br/marco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0" y="2276872"/>
            <a:ext cx="7772400" cy="197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pt-BR" sz="3800" b="1" dirty="0" smtClean="0">
                <a:solidFill>
                  <a:schemeClr val="tx2"/>
                </a:solidFill>
              </a:rPr>
              <a:t>BCC221 </a:t>
            </a:r>
            <a:r>
              <a:rPr lang="pt-BR" sz="3800" b="1" dirty="0">
                <a:solidFill>
                  <a:schemeClr val="tx2"/>
                </a:solidFill>
              </a:rPr>
              <a:t/>
            </a:r>
            <a:br>
              <a:rPr lang="pt-BR" sz="3800" b="1" dirty="0">
                <a:solidFill>
                  <a:schemeClr val="tx2"/>
                </a:solidFill>
              </a:rPr>
            </a:br>
            <a:r>
              <a:rPr lang="pt-BR" sz="3600" b="1" dirty="0" smtClean="0">
                <a:solidFill>
                  <a:schemeClr val="tx2"/>
                </a:solidFill>
              </a:rPr>
              <a:t>Programação Orientada a Objetos</a:t>
            </a:r>
            <a:endParaRPr lang="pt-BR" sz="3600" b="1" dirty="0">
              <a:solidFill>
                <a:schemeClr val="tx2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4213" y="4005064"/>
            <a:ext cx="70881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pt-BR" sz="3200" b="1" dirty="0"/>
              <a:t>Prof. Marco Antonio M. Carvalho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pt-BR" sz="3200" b="1"/>
              <a:t>2014</a:t>
            </a:r>
            <a:r>
              <a:rPr lang="pt-BR" sz="3200" b="1" smtClean="0"/>
              <a:t>/2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58746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Introdução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Depois</a:t>
            </a:r>
            <a:r>
              <a:rPr lang="en-US" dirty="0"/>
              <a:t> de </a:t>
            </a:r>
            <a:r>
              <a:rPr lang="en-US" dirty="0" err="1"/>
              <a:t>construído</a:t>
            </a:r>
            <a:r>
              <a:rPr lang="en-US" dirty="0"/>
              <a:t>, o </a:t>
            </a:r>
            <a:r>
              <a:rPr lang="en-US" dirty="0" err="1"/>
              <a:t>carro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andará</a:t>
            </a:r>
            <a:r>
              <a:rPr lang="en-US" dirty="0"/>
              <a:t> </a:t>
            </a:r>
            <a:r>
              <a:rPr lang="en-US" dirty="0" err="1"/>
              <a:t>sozinho</a:t>
            </a:r>
            <a:endParaRPr lang="en-US" dirty="0"/>
          </a:p>
          <a:p>
            <a:pPr lvl="1"/>
            <a:r>
              <a:rPr lang="en-US" dirty="0" err="1"/>
              <a:t>Precisamos</a:t>
            </a:r>
            <a:r>
              <a:rPr lang="en-US" dirty="0"/>
              <a:t> </a:t>
            </a:r>
            <a:r>
              <a:rPr lang="en-US" dirty="0" err="1"/>
              <a:t>apertar</a:t>
            </a:r>
            <a:r>
              <a:rPr lang="en-US" dirty="0"/>
              <a:t> o pedal de </a:t>
            </a:r>
            <a:r>
              <a:rPr lang="en-US" dirty="0" err="1"/>
              <a:t>acelerar</a:t>
            </a:r>
            <a:r>
              <a:rPr lang="en-US" dirty="0"/>
              <a:t>.</a:t>
            </a:r>
            <a:endParaRPr lang="pt-BR" dirty="0"/>
          </a:p>
          <a:p>
            <a:r>
              <a:rPr lang="en-US" dirty="0" err="1" smtClean="0"/>
              <a:t>Vamos</a:t>
            </a:r>
            <a:r>
              <a:rPr lang="en-US" dirty="0" smtClean="0"/>
              <a:t> </a:t>
            </a:r>
            <a:r>
              <a:rPr lang="en-US" dirty="0" err="1" smtClean="0"/>
              <a:t>fazer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analogia</a:t>
            </a:r>
            <a:r>
              <a:rPr lang="en-US" dirty="0" smtClean="0"/>
              <a:t> com </a:t>
            </a:r>
            <a:r>
              <a:rPr lang="en-US" dirty="0" err="1" smtClean="0"/>
              <a:t>programação</a:t>
            </a:r>
            <a:r>
              <a:rPr lang="en-US" dirty="0" smtClean="0"/>
              <a:t> </a:t>
            </a:r>
            <a:r>
              <a:rPr lang="en-US" dirty="0" err="1" smtClean="0"/>
              <a:t>orientada</a:t>
            </a:r>
            <a:r>
              <a:rPr lang="en-US" dirty="0" smtClean="0"/>
              <a:t> a </a:t>
            </a:r>
            <a:r>
              <a:rPr lang="en-US" dirty="0" err="1" smtClean="0"/>
              <a:t>objetos</a:t>
            </a:r>
            <a:r>
              <a:rPr lang="en-US" dirty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28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err="1">
                <a:solidFill>
                  <a:srgbClr val="FFD25D"/>
                </a:solidFill>
              </a:rPr>
              <a:t>Funções</a:t>
            </a:r>
            <a:r>
              <a:rPr lang="en-US" dirty="0" smtClean="0">
                <a:solidFill>
                  <a:srgbClr val="FFD25D"/>
                </a:solidFill>
              </a:rPr>
              <a:t> </a:t>
            </a:r>
            <a:r>
              <a:rPr lang="en-US" sz="4500" dirty="0" err="1">
                <a:solidFill>
                  <a:srgbClr val="FFD25D"/>
                </a:solidFill>
              </a:rPr>
              <a:t>Amigas</a:t>
            </a:r>
            <a:endParaRPr lang="pt-BR" sz="4500" dirty="0">
              <a:solidFill>
                <a:srgbClr val="FFD25D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100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58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Funções</a:t>
            </a:r>
            <a:r>
              <a:rPr lang="en-US" dirty="0" smtClean="0"/>
              <a:t> </a:t>
            </a:r>
            <a:r>
              <a:rPr lang="en-US" dirty="0" err="1" smtClean="0"/>
              <a:t>Amigas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Uma </a:t>
            </a:r>
            <a:r>
              <a:rPr lang="en-US" b="1" dirty="0" err="1" smtClean="0"/>
              <a:t>função</a:t>
            </a:r>
            <a:r>
              <a:rPr lang="en-US" b="1" dirty="0" smtClean="0"/>
              <a:t> </a:t>
            </a:r>
            <a:r>
              <a:rPr lang="en-US" b="1" dirty="0" err="1" smtClean="0"/>
              <a:t>amiga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é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definida</a:t>
            </a:r>
            <a:r>
              <a:rPr lang="en-US" dirty="0" smtClean="0"/>
              <a:t> </a:t>
            </a:r>
            <a:r>
              <a:rPr lang="en-US" dirty="0" err="1" smtClean="0"/>
              <a:t>completamente</a:t>
            </a:r>
            <a:r>
              <a:rPr lang="en-US" dirty="0" smtClean="0"/>
              <a:t> </a:t>
            </a:r>
            <a:r>
              <a:rPr lang="en-US" dirty="0" err="1" smtClean="0"/>
              <a:t>fora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endParaRPr lang="en-US" dirty="0"/>
          </a:p>
          <a:p>
            <a:pPr lvl="1"/>
            <a:r>
              <a:rPr lang="en-US" dirty="0" err="1" smtClean="0"/>
              <a:t>Porém</a:t>
            </a:r>
            <a:r>
              <a:rPr lang="en-US" dirty="0" smtClean="0"/>
              <a:t>, </a:t>
            </a:r>
            <a:r>
              <a:rPr lang="en-US" dirty="0" err="1" smtClean="0"/>
              <a:t>possui</a:t>
            </a:r>
            <a:r>
              <a:rPr lang="en-US" dirty="0"/>
              <a:t> </a:t>
            </a:r>
            <a:r>
              <a:rPr lang="en-US" dirty="0" err="1" smtClean="0"/>
              <a:t>acesso</a:t>
            </a:r>
            <a:r>
              <a:rPr lang="en-US" dirty="0" smtClean="0"/>
              <a:t>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membros</a:t>
            </a:r>
            <a:r>
              <a:rPr lang="en-US" dirty="0" smtClean="0"/>
              <a:t> </a:t>
            </a:r>
            <a:r>
              <a:rPr lang="en-US" dirty="0" err="1" smtClean="0"/>
              <a:t>públicos</a:t>
            </a:r>
            <a:r>
              <a:rPr lang="en-US" dirty="0" smtClean="0"/>
              <a:t> 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públicos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Funções</a:t>
            </a:r>
            <a:r>
              <a:rPr lang="en-US" dirty="0" smtClean="0"/>
              <a:t> </a:t>
            </a:r>
            <a:r>
              <a:rPr lang="en-US" dirty="0" err="1" smtClean="0"/>
              <a:t>isoladas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mesmo</a:t>
            </a:r>
            <a:r>
              <a:rPr lang="en-US" dirty="0" smtClean="0"/>
              <a:t> classes </a:t>
            </a:r>
            <a:r>
              <a:rPr lang="en-US" dirty="0" err="1" smtClean="0"/>
              <a:t>inteiras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declaradas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amigas</a:t>
            </a:r>
            <a:r>
              <a:rPr lang="en-US" dirty="0" smtClean="0"/>
              <a:t> de </a:t>
            </a:r>
            <a:r>
              <a:rPr lang="en-US" dirty="0" err="1" smtClean="0"/>
              <a:t>outra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Funções</a:t>
            </a:r>
            <a:r>
              <a:rPr lang="en-US" dirty="0" smtClean="0"/>
              <a:t> </a:t>
            </a:r>
            <a:r>
              <a:rPr lang="en-US" dirty="0" err="1" smtClean="0"/>
              <a:t>amigas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melhorar</a:t>
            </a:r>
            <a:r>
              <a:rPr lang="en-US" dirty="0" smtClean="0"/>
              <a:t> a performance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aplicação</a:t>
            </a:r>
            <a:r>
              <a:rPr lang="en-US" dirty="0" smtClean="0"/>
              <a:t>, e </a:t>
            </a:r>
            <a:r>
              <a:rPr lang="en-US" dirty="0" err="1" smtClean="0"/>
              <a:t>também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utilizadas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b="1" dirty="0" err="1" smtClean="0"/>
              <a:t>sobrecarga</a:t>
            </a:r>
            <a:r>
              <a:rPr lang="en-US" b="1" dirty="0" smtClean="0"/>
              <a:t> de </a:t>
            </a:r>
            <a:r>
              <a:rPr lang="en-US" b="1" dirty="0" err="1" smtClean="0"/>
              <a:t>operadores</a:t>
            </a:r>
            <a:r>
              <a:rPr lang="en-US" dirty="0" smtClean="0"/>
              <a:t> 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criação</a:t>
            </a:r>
            <a:r>
              <a:rPr lang="en-US" dirty="0" smtClean="0"/>
              <a:t> de </a:t>
            </a:r>
            <a:r>
              <a:rPr lang="en-US" b="1" dirty="0" err="1" smtClean="0"/>
              <a:t>iteradores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 </a:t>
            </a:r>
            <a:r>
              <a:rPr lang="en-US" dirty="0" err="1" smtClean="0"/>
              <a:t>declarar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b="1" dirty="0" err="1" smtClean="0"/>
              <a:t>classe</a:t>
            </a:r>
            <a:r>
              <a:rPr lang="en-US" b="1" dirty="0" smtClean="0"/>
              <a:t> </a:t>
            </a:r>
            <a:r>
              <a:rPr lang="en-US" b="1" dirty="0" err="1" smtClean="0"/>
              <a:t>amiga</a:t>
            </a:r>
            <a:endParaRPr lang="en-US" b="1" dirty="0" smtClean="0"/>
          </a:p>
          <a:p>
            <a:pPr lvl="1"/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terão</a:t>
            </a:r>
            <a:r>
              <a:rPr lang="en-US" dirty="0" smtClean="0"/>
              <a:t> </a:t>
            </a:r>
            <a:r>
              <a:rPr lang="en-US" dirty="0" err="1" smtClean="0"/>
              <a:t>acesso</a:t>
            </a:r>
            <a:r>
              <a:rPr lang="en-US" dirty="0" smtClean="0"/>
              <a:t>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membros</a:t>
            </a:r>
            <a:r>
              <a:rPr lang="en-US" dirty="0" smtClean="0"/>
              <a:t> da </a:t>
            </a:r>
            <a:r>
              <a:rPr lang="en-US" dirty="0" err="1" smtClean="0"/>
              <a:t>outra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101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238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Funções</a:t>
            </a:r>
            <a:r>
              <a:rPr lang="en-US" dirty="0" smtClean="0"/>
              <a:t> </a:t>
            </a:r>
            <a:r>
              <a:rPr lang="en-US" dirty="0" err="1" smtClean="0"/>
              <a:t>Amigas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Para </a:t>
            </a:r>
            <a:r>
              <a:rPr lang="en-US" dirty="0" err="1" smtClean="0"/>
              <a:t>declararmos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amiga</a:t>
            </a:r>
            <a:r>
              <a:rPr lang="en-US" dirty="0" smtClean="0"/>
              <a:t>, </a:t>
            </a:r>
            <a:r>
              <a:rPr lang="en-US" dirty="0" err="1" smtClean="0"/>
              <a:t>utilizamos</a:t>
            </a:r>
            <a:r>
              <a:rPr lang="en-US" dirty="0" smtClean="0"/>
              <a:t> a </a:t>
            </a:r>
            <a:r>
              <a:rPr lang="en-US" dirty="0" err="1" smtClean="0"/>
              <a:t>palavra</a:t>
            </a:r>
            <a:r>
              <a:rPr lang="en-US" dirty="0" smtClean="0"/>
              <a:t> </a:t>
            </a:r>
            <a:r>
              <a:rPr lang="en-US" b="1" i="1" dirty="0" smtClean="0"/>
              <a:t>friend</a:t>
            </a:r>
            <a:r>
              <a:rPr lang="en-US" dirty="0" smtClean="0"/>
              <a:t> antes do </a:t>
            </a:r>
            <a:r>
              <a:rPr lang="en-US" dirty="0" err="1" smtClean="0"/>
              <a:t>protótipo</a:t>
            </a:r>
            <a:r>
              <a:rPr lang="en-US" dirty="0" smtClean="0"/>
              <a:t> da </a:t>
            </a:r>
            <a:r>
              <a:rPr lang="en-US" dirty="0" err="1" smtClean="0"/>
              <a:t>função</a:t>
            </a:r>
            <a:r>
              <a:rPr lang="en-US" dirty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endParaRPr lang="en-US" dirty="0"/>
          </a:p>
          <a:p>
            <a:pPr lvl="1"/>
            <a:r>
              <a:rPr lang="en-US" dirty="0" smtClean="0"/>
              <a:t>Note </a:t>
            </a:r>
            <a:r>
              <a:rPr lang="en-US" dirty="0" err="1" smtClean="0"/>
              <a:t>que</a:t>
            </a:r>
            <a:r>
              <a:rPr lang="en-US" dirty="0" smtClean="0"/>
              <a:t> a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um </a:t>
            </a:r>
            <a:r>
              <a:rPr lang="en-US" dirty="0" err="1" smtClean="0"/>
              <a:t>método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i="1" dirty="0" err="1" smtClean="0"/>
              <a:t>ClasseUm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declarada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amiga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i="1" dirty="0" err="1" smtClean="0"/>
              <a:t>ClasseDois</a:t>
            </a:r>
            <a:r>
              <a:rPr lang="en-US" dirty="0" smtClean="0"/>
              <a:t>, </a:t>
            </a:r>
            <a:r>
              <a:rPr lang="en-US" dirty="0" err="1" smtClean="0"/>
              <a:t>dentro</a:t>
            </a:r>
            <a:r>
              <a:rPr lang="en-US" dirty="0" smtClean="0"/>
              <a:t> de </a:t>
            </a:r>
            <a:r>
              <a:rPr lang="en-US" i="1" dirty="0" err="1" smtClean="0"/>
              <a:t>ClasseUm</a:t>
            </a:r>
            <a:r>
              <a:rPr lang="en-US" dirty="0" smtClean="0"/>
              <a:t> </a:t>
            </a:r>
            <a:r>
              <a:rPr lang="en-US" dirty="0" err="1" smtClean="0"/>
              <a:t>declaramos</a:t>
            </a:r>
            <a:r>
              <a:rPr lang="en-US" dirty="0" smtClean="0"/>
              <a:t> </a:t>
            </a:r>
          </a:p>
          <a:p>
            <a:pPr marL="118872" indent="0" algn="ctr">
              <a:buNone/>
            </a:pPr>
            <a:endParaRPr lang="en-US" b="1" i="1" dirty="0" smtClean="0"/>
          </a:p>
          <a:p>
            <a:pPr marL="118872" indent="0" algn="ctr">
              <a:buNone/>
            </a:pPr>
            <a:r>
              <a:rPr lang="en-US" b="1" i="1" dirty="0" smtClean="0"/>
              <a:t>friend class </a:t>
            </a:r>
            <a:r>
              <a:rPr lang="en-US" b="1" i="1" dirty="0" err="1" smtClean="0"/>
              <a:t>ClasseDois</a:t>
            </a:r>
            <a:r>
              <a:rPr lang="en-US" b="1" i="1" dirty="0" smtClean="0"/>
              <a:t>;</a:t>
            </a:r>
          </a:p>
          <a:p>
            <a:pPr marL="118872" indent="0" algn="ctr">
              <a:buNone/>
            </a:pPr>
            <a:endParaRPr lang="en-US" b="1" i="1" dirty="0" smtClean="0"/>
          </a:p>
          <a:p>
            <a:r>
              <a:rPr lang="en-US" b="1" dirty="0" err="1" smtClean="0">
                <a:solidFill>
                  <a:srgbClr val="FF0000"/>
                </a:solidFill>
              </a:rPr>
              <a:t>Atenção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</a:p>
          <a:p>
            <a:pPr lvl="1"/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declarações</a:t>
            </a:r>
            <a:r>
              <a:rPr lang="en-US" dirty="0" smtClean="0"/>
              <a:t> </a:t>
            </a:r>
            <a:r>
              <a:rPr lang="en-US" dirty="0" err="1" smtClean="0"/>
              <a:t>devem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feitas</a:t>
            </a:r>
            <a:r>
              <a:rPr lang="en-US" dirty="0" smtClean="0"/>
              <a:t> antes de </a:t>
            </a:r>
            <a:r>
              <a:rPr lang="en-US" dirty="0" err="1" smtClean="0"/>
              <a:t>qualquer</a:t>
            </a:r>
            <a:r>
              <a:rPr lang="en-US" dirty="0" smtClean="0"/>
              <a:t> </a:t>
            </a:r>
            <a:r>
              <a:rPr lang="en-US" dirty="0" err="1" smtClean="0"/>
              <a:t>especificador</a:t>
            </a:r>
            <a:r>
              <a:rPr lang="en-US" dirty="0" smtClean="0"/>
              <a:t> de </a:t>
            </a:r>
            <a:r>
              <a:rPr lang="en-US" dirty="0" err="1" smtClean="0"/>
              <a:t>acesso</a:t>
            </a:r>
            <a:r>
              <a:rPr lang="en-US" dirty="0" smtClean="0"/>
              <a:t> (</a:t>
            </a:r>
            <a:r>
              <a:rPr lang="en-US" i="1" dirty="0" smtClean="0"/>
              <a:t>public</a:t>
            </a:r>
            <a:r>
              <a:rPr lang="en-US" dirty="0" smtClean="0"/>
              <a:t>, </a:t>
            </a:r>
            <a:r>
              <a:rPr lang="en-US" i="1" dirty="0" smtClean="0"/>
              <a:t>private</a:t>
            </a:r>
            <a:r>
              <a:rPr lang="en-US" dirty="0" smtClean="0"/>
              <a:t>, etc.).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102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20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1187624" y="3501008"/>
            <a:ext cx="4752528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RelogioFriend.h</a:t>
            </a:r>
            <a:endParaRPr lang="pt-BR" i="1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2000" dirty="0">
                <a:solidFill>
                  <a:srgbClr val="7F7F00"/>
                </a:solidFill>
                <a:latin typeface="Verdana"/>
              </a:rPr>
              <a:t>#include&lt;iostream&gt;</a:t>
            </a:r>
          </a:p>
          <a:p>
            <a:pPr marL="118872" indent="0">
              <a:buNone/>
            </a:pPr>
            <a:r>
              <a:rPr lang="pt-BR" sz="2000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b="1" dirty="0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Verdana"/>
              </a:rPr>
              <a:t>Relogio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2000" b="1" dirty="0">
                <a:solidFill>
                  <a:srgbClr val="00007F"/>
                </a:solidFill>
                <a:latin typeface="Verdana"/>
              </a:rPr>
              <a:t>friend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Verdana"/>
              </a:rPr>
              <a:t>alteraHMS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2000" dirty="0">
                <a:solidFill>
                  <a:srgbClr val="000000"/>
                </a:solidFill>
                <a:latin typeface="Verdana"/>
              </a:rPr>
              <a:t>Relogio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pt-BR" sz="2000" dirty="0">
                <a:solidFill>
                  <a:srgbClr val="000000"/>
                </a:solidFill>
                <a:latin typeface="Verdana"/>
              </a:rPr>
              <a:t>r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20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: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2000" dirty="0">
                <a:solidFill>
                  <a:srgbClr val="000000"/>
                </a:solidFill>
                <a:latin typeface="Verdana"/>
              </a:rPr>
              <a:t>Relogio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20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20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Verdana"/>
              </a:rPr>
              <a:t>setHora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20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20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Verdana"/>
              </a:rPr>
              <a:t>printHora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();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2000" b="1" dirty="0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: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20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Verdana"/>
              </a:rPr>
              <a:t>h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Verdana"/>
              </a:rPr>
              <a:t>m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Verdana"/>
              </a:rPr>
              <a:t>s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   </a:t>
            </a:r>
          </a:p>
          <a:p>
            <a:pPr marL="118872" indent="0">
              <a:buNone/>
            </a:pPr>
            <a:r>
              <a:rPr lang="pt-BR" sz="2000" b="1" dirty="0">
                <a:solidFill>
                  <a:srgbClr val="000000"/>
                </a:solidFill>
                <a:latin typeface="Verdana"/>
              </a:rPr>
              <a:t>};</a:t>
            </a:r>
            <a:endParaRPr lang="pt-BR" sz="2000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103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20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611560" y="5157192"/>
            <a:ext cx="2808312" cy="13586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RelogioFriend.cpp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184576"/>
          </a:xfrm>
        </p:spPr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t-BR" dirty="0">
                <a:solidFill>
                  <a:srgbClr val="7F7F00"/>
                </a:solidFill>
                <a:latin typeface="Verdana"/>
              </a:rPr>
              <a:t>#include&lt;iostream&gt;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7F7F00"/>
                </a:solidFill>
                <a:latin typeface="Verdana"/>
              </a:rPr>
              <a:t>#include "RelogioFriend.h"</a:t>
            </a: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000000"/>
                </a:solidFill>
                <a:latin typeface="Verdana"/>
              </a:rPr>
              <a:t>Relogio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::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Relogio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hr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min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seg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setHora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 err="1" smtClean="0">
                <a:solidFill>
                  <a:srgbClr val="000000"/>
                </a:solidFill>
                <a:latin typeface="Verdana"/>
              </a:rPr>
              <a:t>hr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min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 smtClean="0">
                <a:solidFill>
                  <a:srgbClr val="000000"/>
                </a:solidFill>
                <a:latin typeface="Verdana"/>
              </a:rPr>
              <a:t>seg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);</a:t>
            </a:r>
          </a:p>
          <a:p>
            <a:pPr marL="118872" indent="0">
              <a:buNone/>
            </a:pPr>
            <a:r>
              <a:rPr lang="pt-BR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Relogio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::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setHora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hr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min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seg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h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hr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min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seg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Relogio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::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printHora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h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':'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':'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 smtClean="0">
                <a:solidFill>
                  <a:srgbClr val="007F00"/>
                </a:solidFill>
                <a:latin typeface="Comic Sans MS"/>
              </a:rPr>
              <a:t>//passagem por referência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alteraHMS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Relogio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h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104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20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Funções</a:t>
            </a:r>
            <a:r>
              <a:rPr lang="en-US" dirty="0" smtClean="0"/>
              <a:t> </a:t>
            </a:r>
            <a:r>
              <a:rPr lang="en-US" dirty="0" err="1" smtClean="0"/>
              <a:t>Amigas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Note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objeto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/>
              <a:t> </a:t>
            </a:r>
            <a:r>
              <a:rPr lang="en-US" dirty="0" err="1" smtClean="0"/>
              <a:t>enviado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parâmetro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função</a:t>
            </a:r>
            <a:endParaRPr lang="en-US" dirty="0" smtClean="0"/>
          </a:p>
          <a:p>
            <a:pPr lvl="1"/>
            <a:r>
              <a:rPr lang="en-US" dirty="0" smtClean="0"/>
              <a:t>Uma </a:t>
            </a:r>
            <a:r>
              <a:rPr lang="en-US" dirty="0" err="1" smtClean="0"/>
              <a:t>vez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objeto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chama</a:t>
            </a:r>
            <a:r>
              <a:rPr lang="en-US" dirty="0" smtClean="0"/>
              <a:t> a </a:t>
            </a:r>
            <a:r>
              <a:rPr lang="en-US" dirty="0" err="1" smtClean="0"/>
              <a:t>função</a:t>
            </a:r>
            <a:r>
              <a:rPr lang="en-US" dirty="0" smtClean="0"/>
              <a:t>, é </a:t>
            </a:r>
            <a:r>
              <a:rPr lang="en-US" dirty="0" err="1" smtClean="0"/>
              <a:t>necessário</a:t>
            </a:r>
            <a:r>
              <a:rPr lang="en-US" dirty="0" smtClean="0"/>
              <a:t> </a:t>
            </a:r>
            <a:r>
              <a:rPr lang="en-US" dirty="0" err="1" smtClean="0"/>
              <a:t>indicar</a:t>
            </a:r>
            <a:r>
              <a:rPr lang="en-US" dirty="0" smtClean="0"/>
              <a:t> </a:t>
            </a:r>
            <a:r>
              <a:rPr lang="en-US" dirty="0" err="1" smtClean="0"/>
              <a:t>qual</a:t>
            </a:r>
            <a:r>
              <a:rPr lang="en-US" dirty="0" smtClean="0"/>
              <a:t> é o </a:t>
            </a:r>
            <a:r>
              <a:rPr lang="en-US" dirty="0" err="1" smtClean="0"/>
              <a:t>objeto</a:t>
            </a:r>
            <a:r>
              <a:rPr lang="en-US" dirty="0" smtClean="0"/>
              <a:t> </a:t>
            </a:r>
            <a:r>
              <a:rPr lang="en-US" dirty="0" err="1" smtClean="0"/>
              <a:t>cujos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 smtClean="0"/>
              <a:t> </a:t>
            </a:r>
            <a:r>
              <a:rPr lang="en-US" dirty="0" err="1" smtClean="0"/>
              <a:t>serão</a:t>
            </a:r>
            <a:r>
              <a:rPr lang="en-US" dirty="0" smtClean="0"/>
              <a:t> </a:t>
            </a:r>
            <a:r>
              <a:rPr lang="en-US" dirty="0" err="1" smtClean="0"/>
              <a:t>alterados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Para </a:t>
            </a:r>
            <a:r>
              <a:rPr lang="en-US" dirty="0" err="1" smtClean="0"/>
              <a:t>que</a:t>
            </a:r>
            <a:r>
              <a:rPr lang="en-US" dirty="0" smtClean="0"/>
              <a:t> a </a:t>
            </a:r>
            <a:r>
              <a:rPr lang="en-US" dirty="0" err="1"/>
              <a:t>a</a:t>
            </a:r>
            <a:r>
              <a:rPr lang="en-US" dirty="0" err="1" smtClean="0"/>
              <a:t>lteração</a:t>
            </a:r>
            <a:r>
              <a:rPr lang="en-US" dirty="0" smtClean="0"/>
              <a:t> </a:t>
            </a:r>
            <a:r>
              <a:rPr lang="en-US" dirty="0" err="1" smtClean="0"/>
              <a:t>tenha</a:t>
            </a:r>
            <a:r>
              <a:rPr lang="en-US" dirty="0" smtClean="0"/>
              <a:t> </a:t>
            </a:r>
            <a:r>
              <a:rPr lang="en-US" dirty="0" err="1" smtClean="0"/>
              <a:t>efeito</a:t>
            </a:r>
            <a:r>
              <a:rPr lang="en-US" dirty="0" smtClean="0"/>
              <a:t>, </a:t>
            </a:r>
            <a:r>
              <a:rPr lang="en-US" dirty="0" err="1" smtClean="0"/>
              <a:t>precisamos</a:t>
            </a:r>
            <a:r>
              <a:rPr lang="en-US" dirty="0" smtClean="0"/>
              <a:t> </a:t>
            </a:r>
            <a:r>
              <a:rPr lang="en-US" dirty="0" err="1" smtClean="0"/>
              <a:t>enviar</a:t>
            </a:r>
            <a:r>
              <a:rPr lang="en-US" dirty="0" smtClean="0"/>
              <a:t> o </a:t>
            </a:r>
            <a:r>
              <a:rPr lang="en-US" dirty="0" err="1" smtClean="0"/>
              <a:t>objeto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referência</a:t>
            </a:r>
            <a:endParaRPr lang="en-US" dirty="0" smtClean="0"/>
          </a:p>
          <a:p>
            <a:pPr lvl="2"/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isso</a:t>
            </a:r>
            <a:r>
              <a:rPr lang="en-US" dirty="0" smtClean="0"/>
              <a:t> o </a:t>
            </a:r>
            <a:r>
              <a:rPr lang="en-US" dirty="0" err="1" smtClean="0"/>
              <a:t>uso</a:t>
            </a:r>
            <a:r>
              <a:rPr lang="en-US" dirty="0" smtClean="0"/>
              <a:t> do </a:t>
            </a:r>
            <a:r>
              <a:rPr lang="en-US" dirty="0" err="1" smtClean="0"/>
              <a:t>operador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&amp;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Qualquer</a:t>
            </a:r>
            <a:r>
              <a:rPr lang="en-US" dirty="0" smtClean="0"/>
              <a:t> </a:t>
            </a:r>
            <a:r>
              <a:rPr lang="en-US" dirty="0" err="1" smtClean="0"/>
              <a:t>outra</a:t>
            </a:r>
            <a:r>
              <a:rPr lang="en-US" dirty="0" smtClean="0"/>
              <a:t> </a:t>
            </a:r>
            <a:r>
              <a:rPr lang="en-US" dirty="0" err="1" smtClean="0"/>
              <a:t>tentativa</a:t>
            </a:r>
            <a:r>
              <a:rPr lang="en-US" dirty="0" smtClean="0"/>
              <a:t> de </a:t>
            </a:r>
            <a:r>
              <a:rPr lang="en-US" dirty="0" err="1" smtClean="0"/>
              <a:t>acesso</a:t>
            </a:r>
            <a:r>
              <a:rPr lang="en-US" dirty="0" smtClean="0"/>
              <a:t> a </a:t>
            </a:r>
            <a:r>
              <a:rPr lang="en-US" dirty="0" err="1" smtClean="0"/>
              <a:t>membros</a:t>
            </a:r>
            <a:r>
              <a:rPr lang="en-US" dirty="0" smtClean="0"/>
              <a:t> </a:t>
            </a:r>
            <a:r>
              <a:rPr lang="en-US" dirty="0" err="1" smtClean="0"/>
              <a:t>privados</a:t>
            </a:r>
            <a:r>
              <a:rPr lang="en-US" dirty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funções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amigas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resultará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erro</a:t>
            </a:r>
            <a:r>
              <a:rPr lang="en-US" dirty="0" smtClean="0"/>
              <a:t> de </a:t>
            </a:r>
            <a:r>
              <a:rPr lang="en-US" dirty="0" err="1" smtClean="0"/>
              <a:t>compilação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105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238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1259632" y="4581128"/>
            <a:ext cx="7128792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driverRelogioFriend.cpp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2000" dirty="0">
                <a:solidFill>
                  <a:srgbClr val="7F7F00"/>
                </a:solidFill>
                <a:latin typeface="Verdana"/>
              </a:rPr>
              <a:t>#include&lt;iostream&gt;</a:t>
            </a:r>
          </a:p>
          <a:p>
            <a:pPr marL="118872" indent="0">
              <a:buNone/>
            </a:pPr>
            <a:r>
              <a:rPr lang="pt-BR" sz="2000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dirty="0">
                <a:solidFill>
                  <a:srgbClr val="7F7F00"/>
                </a:solidFill>
                <a:latin typeface="Verdana"/>
              </a:rPr>
              <a:t>#include"RelogioFriend.h"</a:t>
            </a:r>
          </a:p>
          <a:p>
            <a:pPr marL="118872" indent="0">
              <a:buNone/>
            </a:pP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2000" dirty="0">
                <a:solidFill>
                  <a:srgbClr val="000000"/>
                </a:solidFill>
                <a:latin typeface="Verdana"/>
              </a:rPr>
              <a:t>Relogio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Verdana"/>
              </a:rPr>
              <a:t>r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2000" dirty="0">
                <a:solidFill>
                  <a:srgbClr val="007F7F"/>
                </a:solidFill>
                <a:latin typeface="Verdana"/>
              </a:rPr>
              <a:t>12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20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20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2000" dirty="0">
                <a:solidFill>
                  <a:srgbClr val="000000"/>
                </a:solidFill>
                <a:latin typeface="Verdana"/>
              </a:rPr>
              <a:t>r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2000" dirty="0">
                <a:solidFill>
                  <a:srgbClr val="000000"/>
                </a:solidFill>
                <a:latin typeface="Verdana"/>
              </a:rPr>
              <a:t>printHora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();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2000" dirty="0">
                <a:solidFill>
                  <a:srgbClr val="000000"/>
                </a:solidFill>
                <a:latin typeface="Verdana"/>
              </a:rPr>
              <a:t>alteraHMS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2000" dirty="0">
                <a:solidFill>
                  <a:srgbClr val="000000"/>
                </a:solidFill>
                <a:latin typeface="Verdana"/>
              </a:rPr>
              <a:t>r</a:t>
            </a:r>
            <a:r>
              <a:rPr lang="pt-BR" sz="2000" b="1" dirty="0" smtClean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2000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pt-BR" sz="1900" dirty="0" smtClean="0">
                <a:solidFill>
                  <a:srgbClr val="007F00"/>
                </a:solidFill>
                <a:latin typeface="Comic Sans MS"/>
              </a:rPr>
              <a:t>//é necessário enviar o objeto como parâmetro</a:t>
            </a:r>
            <a:endParaRPr lang="pt-BR" sz="19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2000" dirty="0">
                <a:solidFill>
                  <a:srgbClr val="000000"/>
                </a:solidFill>
                <a:latin typeface="Verdana"/>
              </a:rPr>
              <a:t>r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2000" dirty="0">
                <a:solidFill>
                  <a:srgbClr val="000000"/>
                </a:solidFill>
                <a:latin typeface="Verdana"/>
              </a:rPr>
              <a:t>printHora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();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sz="20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2000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2000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106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20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Sobrecarga</a:t>
            </a:r>
            <a:r>
              <a:rPr lang="en-US" dirty="0" smtClean="0"/>
              <a:t> de </a:t>
            </a:r>
            <a:r>
              <a:rPr lang="en-US" dirty="0" err="1" smtClean="0"/>
              <a:t>Operadores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107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806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Sobrecarga</a:t>
            </a:r>
            <a:r>
              <a:rPr lang="en-US" dirty="0"/>
              <a:t> de </a:t>
            </a:r>
            <a:r>
              <a:rPr lang="en-US" dirty="0" err="1"/>
              <a:t>Operadores</a:t>
            </a:r>
            <a:endParaRPr lang="pt-BR" dirty="0"/>
          </a:p>
        </p:txBody>
      </p:sp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Como </a:t>
            </a:r>
            <a:r>
              <a:rPr lang="en-US" dirty="0" err="1" smtClean="0"/>
              <a:t>vimos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agora, </a:t>
            </a:r>
            <a:r>
              <a:rPr lang="en-US" dirty="0" err="1" smtClean="0"/>
              <a:t>operações</a:t>
            </a:r>
            <a:r>
              <a:rPr lang="en-US" dirty="0" smtClean="0"/>
              <a:t> </a:t>
            </a:r>
            <a:r>
              <a:rPr lang="en-US" dirty="0" err="1" smtClean="0"/>
              <a:t>relacionadas</a:t>
            </a:r>
            <a:r>
              <a:rPr lang="en-US" dirty="0" smtClean="0"/>
              <a:t> a </a:t>
            </a:r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relizadas</a:t>
            </a:r>
            <a:r>
              <a:rPr lang="en-US" dirty="0" smtClean="0"/>
              <a:t> </a:t>
            </a:r>
            <a:r>
              <a:rPr lang="en-US" dirty="0" err="1" smtClean="0"/>
              <a:t>através</a:t>
            </a:r>
            <a:r>
              <a:rPr lang="en-US" dirty="0" smtClean="0"/>
              <a:t> da </a:t>
            </a:r>
            <a:r>
              <a:rPr lang="en-US" dirty="0" err="1" smtClean="0"/>
              <a:t>chamada</a:t>
            </a:r>
            <a:r>
              <a:rPr lang="en-US" dirty="0" smtClean="0"/>
              <a:t> de </a:t>
            </a:r>
            <a:r>
              <a:rPr lang="en-US" dirty="0" err="1" smtClean="0"/>
              <a:t>métodos</a:t>
            </a:r>
            <a:endParaRPr lang="en-US" dirty="0" smtClean="0"/>
          </a:p>
          <a:p>
            <a:pPr lvl="1"/>
            <a:r>
              <a:rPr lang="en-US" dirty="0" err="1" smtClean="0"/>
              <a:t>Porém</a:t>
            </a:r>
            <a:r>
              <a:rPr lang="en-US" dirty="0" smtClean="0"/>
              <a:t>,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utilizar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operadores</a:t>
            </a:r>
            <a:r>
              <a:rPr lang="en-US" dirty="0" smtClean="0"/>
              <a:t> da </a:t>
            </a:r>
            <a:r>
              <a:rPr lang="en-US" dirty="0" err="1" smtClean="0"/>
              <a:t>linguagem</a:t>
            </a:r>
            <a:r>
              <a:rPr lang="en-US" dirty="0" smtClean="0"/>
              <a:t> C++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especificar</a:t>
            </a:r>
            <a:r>
              <a:rPr lang="en-US" dirty="0"/>
              <a:t> </a:t>
            </a:r>
            <a:r>
              <a:rPr lang="en-US" dirty="0" err="1" smtClean="0"/>
              <a:t>operações</a:t>
            </a:r>
            <a:r>
              <a:rPr lang="en-US" dirty="0" smtClean="0"/>
              <a:t> </a:t>
            </a:r>
            <a:r>
              <a:rPr lang="en-US" dirty="0" err="1" smtClean="0"/>
              <a:t>comuns</a:t>
            </a:r>
            <a:r>
              <a:rPr lang="en-US" dirty="0" smtClean="0"/>
              <a:t> de </a:t>
            </a:r>
            <a:r>
              <a:rPr lang="en-US" dirty="0" err="1" smtClean="0"/>
              <a:t>manipulação</a:t>
            </a:r>
            <a:r>
              <a:rPr lang="en-US" dirty="0" smtClean="0"/>
              <a:t> de </a:t>
            </a:r>
            <a:r>
              <a:rPr lang="en-US" dirty="0" err="1" smtClean="0"/>
              <a:t>objetos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Novos</a:t>
            </a:r>
            <a:r>
              <a:rPr lang="en-US" dirty="0" smtClean="0"/>
              <a:t> </a:t>
            </a:r>
            <a:r>
              <a:rPr lang="en-US" dirty="0" err="1" smtClean="0"/>
              <a:t>operadores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criados</a:t>
            </a:r>
            <a:r>
              <a:rPr lang="en-US" dirty="0"/>
              <a:t>;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adaptação</a:t>
            </a:r>
            <a:r>
              <a:rPr lang="en-US" dirty="0" smtClean="0"/>
              <a:t> dos </a:t>
            </a:r>
            <a:r>
              <a:rPr lang="en-US" dirty="0" err="1" smtClean="0"/>
              <a:t>operadores</a:t>
            </a:r>
            <a:r>
              <a:rPr lang="en-US" dirty="0" smtClean="0"/>
              <a:t> </a:t>
            </a:r>
            <a:r>
              <a:rPr lang="en-US" dirty="0" err="1" smtClean="0"/>
              <a:t>nativos</a:t>
            </a:r>
            <a:r>
              <a:rPr lang="en-US" dirty="0" smtClean="0"/>
              <a:t> da </a:t>
            </a:r>
            <a:r>
              <a:rPr lang="en-US" dirty="0" err="1" smtClean="0"/>
              <a:t>linguagem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nossas</a:t>
            </a:r>
            <a:r>
              <a:rPr lang="en-US" dirty="0" smtClean="0"/>
              <a:t> classes é </a:t>
            </a:r>
            <a:r>
              <a:rPr lang="en-US" dirty="0" err="1" smtClean="0"/>
              <a:t>chamada</a:t>
            </a:r>
            <a:r>
              <a:rPr lang="en-US" dirty="0" smtClean="0"/>
              <a:t> de </a:t>
            </a:r>
            <a:r>
              <a:rPr lang="en-US" b="1" dirty="0" err="1" smtClean="0"/>
              <a:t>sobrecarga</a:t>
            </a:r>
            <a:r>
              <a:rPr lang="en-US" b="1" dirty="0" smtClean="0"/>
              <a:t> de </a:t>
            </a:r>
            <a:r>
              <a:rPr lang="en-US" b="1" dirty="0" err="1" smtClean="0"/>
              <a:t>operadores</a:t>
            </a:r>
            <a:endParaRPr lang="en-US" dirty="0"/>
          </a:p>
          <a:p>
            <a:pPr lvl="2"/>
            <a:r>
              <a:rPr lang="en-US" dirty="0" smtClean="0"/>
              <a:t>Similar à </a:t>
            </a:r>
            <a:r>
              <a:rPr lang="en-US" dirty="0" err="1" smtClean="0"/>
              <a:t>sobrecarga</a:t>
            </a:r>
            <a:r>
              <a:rPr lang="en-US" dirty="0" smtClean="0"/>
              <a:t> de </a:t>
            </a:r>
            <a:r>
              <a:rPr lang="en-US" dirty="0" err="1" smtClean="0"/>
              <a:t>funções</a:t>
            </a:r>
            <a:r>
              <a:rPr lang="en-US" dirty="0" smtClean="0"/>
              <a:t> e </a:t>
            </a:r>
            <a:r>
              <a:rPr lang="en-US" dirty="0" err="1" smtClean="0"/>
              <a:t>métodos</a:t>
            </a:r>
            <a:r>
              <a:rPr lang="en-US" dirty="0" smtClean="0"/>
              <a:t>;</a:t>
            </a:r>
          </a:p>
          <a:p>
            <a:pPr lvl="2"/>
            <a:r>
              <a:rPr lang="en-US" dirty="0" err="1" smtClean="0"/>
              <a:t>Dependendo</a:t>
            </a:r>
            <a:r>
              <a:rPr lang="en-US" dirty="0" smtClean="0"/>
              <a:t> dos </a:t>
            </a:r>
            <a:r>
              <a:rPr lang="en-US" dirty="0" err="1" smtClean="0"/>
              <a:t>operandos</a:t>
            </a:r>
            <a:r>
              <a:rPr lang="en-US" dirty="0" smtClean="0"/>
              <a:t> </a:t>
            </a:r>
            <a:r>
              <a:rPr lang="en-US" dirty="0" err="1" smtClean="0"/>
              <a:t>envolvidos</a:t>
            </a:r>
            <a:r>
              <a:rPr lang="en-US" dirty="0" smtClean="0"/>
              <a:t>, o </a:t>
            </a:r>
            <a:r>
              <a:rPr lang="en-US" dirty="0" err="1" smtClean="0"/>
              <a:t>operador</a:t>
            </a:r>
            <a:r>
              <a:rPr lang="en-US" dirty="0" smtClean="0"/>
              <a:t> se </a:t>
            </a:r>
            <a:r>
              <a:rPr lang="en-US" dirty="0" err="1" smtClean="0"/>
              <a:t>comporta</a:t>
            </a:r>
            <a:r>
              <a:rPr lang="en-US" dirty="0" smtClean="0"/>
              <a:t> </a:t>
            </a:r>
            <a:r>
              <a:rPr lang="en-US" dirty="0" err="1" smtClean="0"/>
              <a:t>diferentemente</a:t>
            </a:r>
            <a:r>
              <a:rPr lang="en-US" dirty="0"/>
              <a:t>;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seja</a:t>
            </a:r>
            <a:r>
              <a:rPr lang="en-US" dirty="0" smtClean="0"/>
              <a:t>, se </a:t>
            </a:r>
            <a:r>
              <a:rPr lang="en-US" dirty="0" err="1" smtClean="0"/>
              <a:t>torna</a:t>
            </a:r>
            <a:r>
              <a:rPr lang="en-US" dirty="0" smtClean="0"/>
              <a:t> </a:t>
            </a:r>
            <a:r>
              <a:rPr lang="en-US" b="1" dirty="0" err="1" smtClean="0"/>
              <a:t>sensível</a:t>
            </a:r>
            <a:r>
              <a:rPr lang="en-US" b="1" dirty="0" smtClean="0"/>
              <a:t> </a:t>
            </a:r>
            <a:r>
              <a:rPr lang="en-US" b="1" dirty="0" err="1" smtClean="0"/>
              <a:t>ao</a:t>
            </a:r>
            <a:r>
              <a:rPr lang="en-US" b="1" dirty="0" smtClean="0"/>
              <a:t> </a:t>
            </a:r>
            <a:r>
              <a:rPr lang="en-US" b="1" dirty="0" err="1" smtClean="0"/>
              <a:t>contexto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5256C-4B0F-4873-AD8C-C231AE918512}" type="slidenum">
              <a:rPr lang="pt-BR" smtClean="0"/>
              <a:pPr>
                <a:defRPr/>
              </a:pPr>
              <a:t>108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949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Sobrecarga</a:t>
            </a:r>
            <a:r>
              <a:rPr lang="en-US" dirty="0"/>
              <a:t> de </a:t>
            </a:r>
            <a:r>
              <a:rPr lang="en-US" dirty="0" err="1"/>
              <a:t>Operadores</a:t>
            </a:r>
            <a:endParaRPr lang="pt-BR" dirty="0"/>
          </a:p>
        </p:txBody>
      </p:sp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,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operadores</a:t>
            </a:r>
            <a:r>
              <a:rPr lang="en-US" dirty="0" smtClean="0"/>
              <a:t> </a:t>
            </a:r>
            <a:r>
              <a:rPr lang="en-US" dirty="0" err="1" smtClean="0"/>
              <a:t>ariméticos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sobrecarregados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padrão</a:t>
            </a:r>
            <a:endParaRPr lang="en-US" dirty="0" smtClean="0"/>
          </a:p>
          <a:p>
            <a:pPr lvl="1"/>
            <a:r>
              <a:rPr lang="en-US" dirty="0" err="1" smtClean="0"/>
              <a:t>Funcionam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quaisquer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número</a:t>
            </a:r>
            <a:r>
              <a:rPr lang="en-US" dirty="0" smtClean="0"/>
              <a:t> (</a:t>
            </a:r>
            <a:r>
              <a:rPr lang="en-US" i="1" dirty="0" err="1" smtClean="0"/>
              <a:t>int</a:t>
            </a:r>
            <a:r>
              <a:rPr lang="en-US" dirty="0" smtClean="0"/>
              <a:t>, </a:t>
            </a:r>
            <a:r>
              <a:rPr lang="en-US" i="1" dirty="0" smtClean="0"/>
              <a:t>float</a:t>
            </a:r>
            <a:r>
              <a:rPr lang="en-US" dirty="0" smtClean="0"/>
              <a:t>, </a:t>
            </a:r>
            <a:r>
              <a:rPr lang="en-US" i="1" dirty="0" smtClean="0"/>
              <a:t>double</a:t>
            </a:r>
            <a:r>
              <a:rPr lang="en-US" dirty="0" smtClean="0"/>
              <a:t>, </a:t>
            </a:r>
            <a:r>
              <a:rPr lang="en-US" i="1" dirty="0" smtClean="0"/>
              <a:t>long</a:t>
            </a:r>
            <a:r>
              <a:rPr lang="en-US" dirty="0" smtClean="0"/>
              <a:t>, etc.);</a:t>
            </a:r>
          </a:p>
          <a:p>
            <a:pPr lvl="1"/>
            <a:r>
              <a:rPr lang="en-US" dirty="0" smtClean="0"/>
              <a:t>Outro </a:t>
            </a:r>
            <a:r>
              <a:rPr lang="en-US" dirty="0" err="1" smtClean="0"/>
              <a:t>operador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sobrecarregado</a:t>
            </a:r>
            <a:r>
              <a:rPr lang="en-US" dirty="0" smtClean="0"/>
              <a:t> é o de </a:t>
            </a:r>
            <a:r>
              <a:rPr lang="en-US" dirty="0" err="1" smtClean="0"/>
              <a:t>atribuição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Qualquer</a:t>
            </a:r>
            <a:r>
              <a:rPr lang="en-US" dirty="0" smtClean="0"/>
              <a:t> </a:t>
            </a:r>
            <a:r>
              <a:rPr lang="en-US" dirty="0" err="1" smtClean="0"/>
              <a:t>operação</a:t>
            </a:r>
            <a:r>
              <a:rPr lang="en-US" dirty="0" smtClean="0"/>
              <a:t> </a:t>
            </a:r>
            <a:r>
              <a:rPr lang="en-US" dirty="0" err="1" smtClean="0"/>
              <a:t>realizada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um </a:t>
            </a:r>
            <a:r>
              <a:rPr lang="en-US" dirty="0" err="1" smtClean="0"/>
              <a:t>operador</a:t>
            </a:r>
            <a:r>
              <a:rPr lang="en-US" dirty="0" smtClean="0"/>
              <a:t> </a:t>
            </a:r>
            <a:r>
              <a:rPr lang="en-US" dirty="0" err="1" smtClean="0"/>
              <a:t>sobrecarregado</a:t>
            </a:r>
            <a:r>
              <a:rPr lang="en-US" dirty="0" smtClean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realizada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um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 smtClean="0"/>
              <a:t>sobrecarregado</a:t>
            </a:r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entanto</a:t>
            </a:r>
            <a:r>
              <a:rPr lang="en-US" dirty="0" smtClean="0"/>
              <a:t>, a </a:t>
            </a:r>
            <a:r>
              <a:rPr lang="en-US" dirty="0" err="1" smtClean="0"/>
              <a:t>notação</a:t>
            </a:r>
            <a:r>
              <a:rPr lang="en-US" dirty="0" smtClean="0"/>
              <a:t> de </a:t>
            </a:r>
            <a:r>
              <a:rPr lang="en-US" dirty="0" err="1" smtClean="0"/>
              <a:t>operador</a:t>
            </a:r>
            <a:r>
              <a:rPr lang="en-US" dirty="0" smtClean="0"/>
              <a:t> é </a:t>
            </a:r>
            <a:r>
              <a:rPr lang="en-US" dirty="0" err="1" smtClean="0"/>
              <a:t>muito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simples e natural.</a:t>
            </a:r>
          </a:p>
          <a:p>
            <a:r>
              <a:rPr lang="en-US" dirty="0" smtClean="0"/>
              <a:t>Um </a:t>
            </a:r>
            <a:r>
              <a:rPr lang="en-US" dirty="0" err="1" smtClean="0"/>
              <a:t>bom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 de </a:t>
            </a:r>
            <a:r>
              <a:rPr lang="en-US" dirty="0" err="1" smtClean="0"/>
              <a:t>classe</a:t>
            </a:r>
            <a:r>
              <a:rPr lang="en-US" dirty="0" smtClean="0"/>
              <a:t> com </a:t>
            </a:r>
            <a:r>
              <a:rPr lang="en-US" dirty="0" err="1" smtClean="0"/>
              <a:t>operadores</a:t>
            </a:r>
            <a:r>
              <a:rPr lang="en-US" dirty="0" smtClean="0"/>
              <a:t> </a:t>
            </a:r>
            <a:r>
              <a:rPr lang="en-US" dirty="0" err="1" smtClean="0"/>
              <a:t>sobrecarregados</a:t>
            </a:r>
            <a:r>
              <a:rPr lang="en-US" dirty="0" smtClean="0"/>
              <a:t> é a </a:t>
            </a:r>
            <a:r>
              <a:rPr lang="en-US" i="1" dirty="0" smtClean="0"/>
              <a:t>string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5256C-4B0F-4873-AD8C-C231AE918512}" type="slidenum">
              <a:rPr lang="pt-BR" smtClean="0"/>
              <a:pPr>
                <a:defRPr/>
              </a:pPr>
              <a:t>109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37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Introdução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Realizar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tarefa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um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requer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função</a:t>
            </a:r>
            <a:endParaRPr lang="en-US" dirty="0" smtClean="0"/>
          </a:p>
          <a:p>
            <a:pPr lvl="1"/>
            <a:r>
              <a:rPr lang="en-US" dirty="0" smtClean="0"/>
              <a:t>O </a:t>
            </a:r>
            <a:r>
              <a:rPr lang="en-US" i="1" dirty="0" smtClean="0"/>
              <a:t>main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descreve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mecanismos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realizam</a:t>
            </a:r>
            <a:r>
              <a:rPr lang="en-US" dirty="0" smtClean="0"/>
              <a:t> a </a:t>
            </a:r>
            <a:r>
              <a:rPr lang="en-US" dirty="0" err="1" smtClean="0"/>
              <a:t>tarefa</a:t>
            </a:r>
            <a:endParaRPr lang="en-US" dirty="0" smtClean="0"/>
          </a:p>
          <a:p>
            <a:pPr lvl="1"/>
            <a:r>
              <a:rPr lang="en-US" dirty="0" err="1" smtClean="0"/>
              <a:t>Escondendo</a:t>
            </a:r>
            <a:r>
              <a:rPr lang="en-US" dirty="0" smtClean="0"/>
              <a:t> </a:t>
            </a:r>
            <a:r>
              <a:rPr lang="en-US" dirty="0" err="1" smtClean="0"/>
              <a:t>toda</a:t>
            </a:r>
            <a:r>
              <a:rPr lang="en-US" dirty="0" smtClean="0"/>
              <a:t> a </a:t>
            </a:r>
            <a:r>
              <a:rPr lang="en-US" dirty="0" err="1" smtClean="0"/>
              <a:t>complexidade</a:t>
            </a:r>
            <a:r>
              <a:rPr lang="en-US" dirty="0" smtClean="0"/>
              <a:t> do </a:t>
            </a:r>
            <a:r>
              <a:rPr lang="en-US" dirty="0" err="1" smtClean="0"/>
              <a:t>processo</a:t>
            </a:r>
            <a:r>
              <a:rPr lang="en-US" dirty="0" smtClean="0"/>
              <a:t>, </a:t>
            </a:r>
            <a:r>
              <a:rPr lang="en-US" dirty="0" err="1" smtClean="0"/>
              <a:t>assim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o </a:t>
            </a:r>
            <a:r>
              <a:rPr lang="en-US" dirty="0" err="1" smtClean="0"/>
              <a:t>acelerador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Começaremos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criação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abriga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função</a:t>
            </a:r>
            <a:endParaRPr lang="en-US" dirty="0" smtClean="0"/>
          </a:p>
          <a:p>
            <a:pPr lvl="1"/>
            <a:r>
              <a:rPr lang="en-US" dirty="0" err="1" smtClean="0"/>
              <a:t>Assim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o </a:t>
            </a:r>
            <a:r>
              <a:rPr lang="en-US" dirty="0" err="1" smtClean="0"/>
              <a:t>desenho</a:t>
            </a:r>
            <a:r>
              <a:rPr lang="en-US" dirty="0" smtClean="0"/>
              <a:t> </a:t>
            </a:r>
            <a:r>
              <a:rPr lang="en-US" dirty="0" err="1" smtClean="0"/>
              <a:t>técnico</a:t>
            </a:r>
            <a:r>
              <a:rPr lang="en-US" dirty="0" smtClean="0"/>
              <a:t> de um </a:t>
            </a:r>
            <a:r>
              <a:rPr lang="en-US" dirty="0" err="1" smtClean="0"/>
              <a:t>carro</a:t>
            </a:r>
            <a:r>
              <a:rPr lang="en-US" dirty="0" smtClean="0"/>
              <a:t> </a:t>
            </a:r>
            <a:r>
              <a:rPr lang="en-US" dirty="0" err="1" smtClean="0"/>
              <a:t>abriga</a:t>
            </a:r>
            <a:r>
              <a:rPr lang="en-US" dirty="0" smtClean="0"/>
              <a:t> um </a:t>
            </a:r>
            <a:r>
              <a:rPr lang="en-US" dirty="0" err="1" smtClean="0"/>
              <a:t>acelerador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28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Sobrecarga</a:t>
            </a:r>
            <a:r>
              <a:rPr lang="en-US" dirty="0"/>
              <a:t> de </a:t>
            </a:r>
            <a:r>
              <a:rPr lang="en-US" dirty="0" err="1"/>
              <a:t>Operadores</a:t>
            </a:r>
            <a:endParaRPr lang="pt-BR" dirty="0"/>
          </a:p>
        </p:txBody>
      </p:sp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principal </a:t>
            </a:r>
            <a:r>
              <a:rPr lang="en-US" dirty="0" err="1" smtClean="0"/>
              <a:t>convenção</a:t>
            </a:r>
            <a:r>
              <a:rPr lang="en-US" dirty="0" smtClean="0"/>
              <a:t> a </a:t>
            </a:r>
            <a:r>
              <a:rPr lang="en-US" dirty="0" err="1" smtClean="0"/>
              <a:t>respeito</a:t>
            </a:r>
            <a:r>
              <a:rPr lang="en-US" dirty="0" smtClean="0"/>
              <a:t> da </a:t>
            </a:r>
            <a:r>
              <a:rPr lang="en-US" dirty="0" err="1" smtClean="0"/>
              <a:t>sobrecarga</a:t>
            </a:r>
            <a:r>
              <a:rPr lang="en-US" dirty="0" smtClean="0"/>
              <a:t> de </a:t>
            </a:r>
            <a:r>
              <a:rPr lang="en-US" dirty="0" err="1" smtClean="0"/>
              <a:t>operadores</a:t>
            </a:r>
            <a:r>
              <a:rPr lang="en-US" dirty="0" smtClean="0"/>
              <a:t> é a de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comportamento</a:t>
            </a:r>
            <a:r>
              <a:rPr lang="en-US" dirty="0" smtClean="0"/>
              <a:t> do </a:t>
            </a:r>
            <a:r>
              <a:rPr lang="en-US" dirty="0" err="1" smtClean="0"/>
              <a:t>operador</a:t>
            </a:r>
            <a:r>
              <a:rPr lang="en-US" dirty="0" smtClean="0"/>
              <a:t> </a:t>
            </a:r>
            <a:r>
              <a:rPr lang="en-US" dirty="0" err="1" smtClean="0"/>
              <a:t>utilizado</a:t>
            </a:r>
            <a:r>
              <a:rPr lang="en-US" dirty="0" smtClean="0"/>
              <a:t> </a:t>
            </a:r>
            <a:r>
              <a:rPr lang="en-US" dirty="0" err="1" smtClean="0"/>
              <a:t>seja</a:t>
            </a:r>
            <a:r>
              <a:rPr lang="en-US" dirty="0" smtClean="0"/>
              <a:t> </a:t>
            </a:r>
            <a:r>
              <a:rPr lang="en-US" dirty="0" err="1" smtClean="0"/>
              <a:t>análogo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original</a:t>
            </a:r>
          </a:p>
          <a:p>
            <a:pPr lvl="1"/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seja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+</a:t>
            </a:r>
            <a:r>
              <a:rPr lang="en-US" dirty="0" smtClean="0"/>
              <a:t> </a:t>
            </a:r>
            <a:r>
              <a:rPr lang="en-US" dirty="0" err="1" smtClean="0"/>
              <a:t>só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utilizado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realizar</a:t>
            </a:r>
            <a:r>
              <a:rPr lang="en-US" dirty="0" smtClean="0"/>
              <a:t> </a:t>
            </a:r>
            <a:r>
              <a:rPr lang="en-US" dirty="0" err="1" smtClean="0"/>
              <a:t>adição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Para </a:t>
            </a:r>
            <a:r>
              <a:rPr lang="en-US" dirty="0" err="1" smtClean="0"/>
              <a:t>sobrecarregar</a:t>
            </a:r>
            <a:r>
              <a:rPr lang="en-US" dirty="0" smtClean="0"/>
              <a:t> um </a:t>
            </a:r>
            <a:r>
              <a:rPr lang="en-US" dirty="0" err="1" smtClean="0"/>
              <a:t>operador</a:t>
            </a:r>
            <a:r>
              <a:rPr lang="en-US" dirty="0" smtClean="0"/>
              <a:t> </a:t>
            </a:r>
            <a:r>
              <a:rPr lang="en-US" dirty="0" err="1" smtClean="0"/>
              <a:t>criamos</a:t>
            </a:r>
            <a:r>
              <a:rPr lang="en-US" dirty="0" smtClean="0"/>
              <a:t> um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função</a:t>
            </a:r>
            <a:r>
              <a:rPr lang="en-US" dirty="0" smtClean="0"/>
              <a:t> global </a:t>
            </a:r>
            <a:r>
              <a:rPr lang="en-US" dirty="0" err="1" smtClean="0"/>
              <a:t>cujo</a:t>
            </a:r>
            <a:r>
              <a:rPr lang="en-US" dirty="0" smtClean="0"/>
              <a:t> </a:t>
            </a:r>
            <a:r>
              <a:rPr lang="en-US" dirty="0" err="1" smtClean="0"/>
              <a:t>nome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b="1" i="1" dirty="0" smtClean="0"/>
              <a:t>operator</a:t>
            </a:r>
            <a:r>
              <a:rPr lang="en-US" dirty="0" smtClean="0"/>
              <a:t>, </a:t>
            </a:r>
            <a:r>
              <a:rPr lang="en-US" dirty="0" err="1" smtClean="0"/>
              <a:t>seguido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símbolo</a:t>
            </a:r>
            <a:r>
              <a:rPr lang="en-US" dirty="0" smtClean="0"/>
              <a:t> do </a:t>
            </a:r>
            <a:r>
              <a:rPr lang="en-US" dirty="0" err="1" smtClean="0"/>
              <a:t>operador</a:t>
            </a:r>
            <a:r>
              <a:rPr lang="en-US" dirty="0" smtClean="0"/>
              <a:t> a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sobrecarregado</a:t>
            </a:r>
            <a:endParaRPr lang="en-US" dirty="0" smtClean="0"/>
          </a:p>
          <a:p>
            <a:pPr lvl="1"/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, </a:t>
            </a:r>
            <a:r>
              <a:rPr lang="en-US" b="1" i="1" dirty="0" smtClean="0"/>
              <a:t>operator +()</a:t>
            </a:r>
            <a:r>
              <a:rPr lang="en-US" dirty="0" smtClean="0"/>
              <a:t>;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5256C-4B0F-4873-AD8C-C231AE918512}" type="slidenum">
              <a:rPr lang="pt-BR" smtClean="0"/>
              <a:pPr>
                <a:defRPr/>
              </a:pPr>
              <a:t>110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37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Sobrecarga</a:t>
            </a:r>
            <a:r>
              <a:rPr lang="en-US" dirty="0"/>
              <a:t> de </a:t>
            </a:r>
            <a:r>
              <a:rPr lang="en-US" dirty="0" err="1"/>
              <a:t>Operadores</a:t>
            </a:r>
            <a:endParaRPr lang="pt-BR" dirty="0"/>
          </a:p>
        </p:txBody>
      </p:sp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Atenção</a:t>
            </a:r>
            <a:r>
              <a:rPr lang="en-US" b="1" dirty="0">
                <a:solidFill>
                  <a:srgbClr val="FF0000"/>
                </a:solidFill>
              </a:rPr>
              <a:t>!</a:t>
            </a:r>
          </a:p>
          <a:p>
            <a:pPr lvl="1"/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padrão</a:t>
            </a:r>
            <a:r>
              <a:rPr lang="en-US" dirty="0"/>
              <a:t>, </a:t>
            </a:r>
            <a:r>
              <a:rPr lang="en-US" dirty="0" err="1"/>
              <a:t>não</a:t>
            </a:r>
            <a:r>
              <a:rPr lang="en-US" dirty="0"/>
              <a:t> se </a:t>
            </a:r>
            <a:r>
              <a:rPr lang="en-US" dirty="0" err="1"/>
              <a:t>sobrecarrega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operadores</a:t>
            </a:r>
            <a:r>
              <a:rPr lang="en-US" dirty="0"/>
              <a:t> </a:t>
            </a:r>
            <a:r>
              <a:rPr lang="en-US" dirty="0" smtClean="0"/>
              <a:t>`</a:t>
            </a:r>
            <a:r>
              <a:rPr lang="en-US" b="1" dirty="0" smtClean="0"/>
              <a:t>=</a:t>
            </a:r>
            <a:r>
              <a:rPr lang="en-US" dirty="0" smtClean="0"/>
              <a:t>`, </a:t>
            </a:r>
            <a:r>
              <a:rPr lang="en-US" dirty="0"/>
              <a:t>`</a:t>
            </a:r>
            <a:r>
              <a:rPr lang="en-US" b="1" dirty="0"/>
              <a:t>,</a:t>
            </a:r>
            <a:r>
              <a:rPr lang="en-US" dirty="0"/>
              <a:t>`  e </a:t>
            </a:r>
            <a:r>
              <a:rPr lang="en-US" dirty="0" smtClean="0"/>
              <a:t>`</a:t>
            </a:r>
            <a:r>
              <a:rPr lang="en-US" b="1" dirty="0" smtClean="0"/>
              <a:t>&amp;</a:t>
            </a:r>
            <a:r>
              <a:rPr lang="en-US" dirty="0" smtClean="0"/>
              <a:t>`;</a:t>
            </a:r>
            <a:endParaRPr lang="pt-BR" dirty="0"/>
          </a:p>
          <a:p>
            <a:pPr lvl="1"/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operadores</a:t>
            </a:r>
            <a:r>
              <a:rPr lang="en-US" dirty="0"/>
              <a:t> </a:t>
            </a:r>
            <a:r>
              <a:rPr lang="en-US" dirty="0" smtClean="0"/>
              <a:t>`</a:t>
            </a:r>
            <a:r>
              <a:rPr lang="en-US" b="1" dirty="0" smtClean="0"/>
              <a:t>.</a:t>
            </a:r>
            <a:r>
              <a:rPr lang="en-US" dirty="0" smtClean="0"/>
              <a:t>` ,`</a:t>
            </a:r>
            <a:r>
              <a:rPr lang="en-US" b="1" dirty="0" smtClean="0"/>
              <a:t>.*</a:t>
            </a:r>
            <a:r>
              <a:rPr lang="en-US" dirty="0" smtClean="0"/>
              <a:t>`,</a:t>
            </a:r>
            <a:r>
              <a:rPr lang="en-US" dirty="0"/>
              <a:t> </a:t>
            </a:r>
            <a:r>
              <a:rPr lang="en-US" dirty="0" smtClean="0"/>
              <a:t>`</a:t>
            </a:r>
            <a:r>
              <a:rPr lang="en-US" b="1" dirty="0" smtClean="0"/>
              <a:t>?:</a:t>
            </a:r>
            <a:r>
              <a:rPr lang="en-US" dirty="0" smtClean="0"/>
              <a:t>`  </a:t>
            </a:r>
            <a:r>
              <a:rPr lang="en-US" dirty="0"/>
              <a:t>e </a:t>
            </a:r>
            <a:r>
              <a:rPr lang="en-US" dirty="0" smtClean="0"/>
              <a:t>`</a:t>
            </a:r>
            <a:r>
              <a:rPr lang="en-US" b="1" dirty="0" smtClean="0"/>
              <a:t>::</a:t>
            </a:r>
            <a:r>
              <a:rPr lang="en-US" dirty="0" smtClean="0"/>
              <a:t>`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sobrecarregados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Não</a:t>
            </a:r>
            <a:r>
              <a:rPr lang="en-US" dirty="0" smtClean="0"/>
              <a:t> é </a:t>
            </a:r>
            <a:r>
              <a:rPr lang="en-US" dirty="0" err="1" smtClean="0"/>
              <a:t>possível</a:t>
            </a:r>
            <a:r>
              <a:rPr lang="en-US" dirty="0" smtClean="0"/>
              <a:t> </a:t>
            </a:r>
            <a:r>
              <a:rPr lang="en-US" dirty="0" err="1" smtClean="0"/>
              <a:t>sobrecarregar</a:t>
            </a:r>
            <a:r>
              <a:rPr lang="en-US" dirty="0" smtClean="0"/>
              <a:t> um </a:t>
            </a:r>
            <a:r>
              <a:rPr lang="en-US" dirty="0" err="1" smtClean="0"/>
              <a:t>operador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lidar</a:t>
            </a:r>
            <a:r>
              <a:rPr lang="en-US" dirty="0" smtClean="0"/>
              <a:t> com </a:t>
            </a:r>
            <a:r>
              <a:rPr lang="en-US" dirty="0" err="1" smtClean="0"/>
              <a:t>tipos</a:t>
            </a:r>
            <a:r>
              <a:rPr lang="en-US" dirty="0" smtClean="0"/>
              <a:t> </a:t>
            </a:r>
            <a:r>
              <a:rPr lang="en-US" dirty="0" err="1" smtClean="0"/>
              <a:t>primitivos</a:t>
            </a:r>
            <a:endParaRPr lang="en-US" dirty="0" smtClean="0"/>
          </a:p>
          <a:p>
            <a:pPr lvl="2"/>
            <a:r>
              <a:rPr lang="en-US" dirty="0" smtClean="0"/>
              <a:t>Soma de </a:t>
            </a:r>
            <a:r>
              <a:rPr lang="en-US" dirty="0" err="1" smtClean="0"/>
              <a:t>inteiros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alterada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Não</a:t>
            </a:r>
            <a:r>
              <a:rPr lang="en-US" dirty="0" smtClean="0"/>
              <a:t> é </a:t>
            </a:r>
            <a:r>
              <a:rPr lang="en-US" dirty="0" err="1" smtClean="0"/>
              <a:t>possível</a:t>
            </a:r>
            <a:r>
              <a:rPr lang="en-US" dirty="0" smtClean="0"/>
              <a:t> </a:t>
            </a:r>
            <a:r>
              <a:rPr lang="en-US" dirty="0" err="1" smtClean="0"/>
              <a:t>alterar</a:t>
            </a:r>
            <a:r>
              <a:rPr lang="en-US" dirty="0" smtClean="0"/>
              <a:t> a </a:t>
            </a:r>
            <a:r>
              <a:rPr lang="en-US" dirty="0" err="1" smtClean="0"/>
              <a:t>precedência</a:t>
            </a:r>
            <a:r>
              <a:rPr lang="en-US" dirty="0" smtClean="0"/>
              <a:t> de um </a:t>
            </a:r>
            <a:r>
              <a:rPr lang="en-US" dirty="0" err="1" smtClean="0"/>
              <a:t>operador</a:t>
            </a:r>
            <a:r>
              <a:rPr lang="en-US" dirty="0" smtClean="0"/>
              <a:t> </a:t>
            </a:r>
            <a:r>
              <a:rPr lang="en-US" dirty="0" err="1" smtClean="0"/>
              <a:t>através</a:t>
            </a:r>
            <a:r>
              <a:rPr lang="en-US" dirty="0" smtClean="0"/>
              <a:t> de </a:t>
            </a:r>
            <a:r>
              <a:rPr lang="en-US" dirty="0" err="1" smtClean="0"/>
              <a:t>sobrecarga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número</a:t>
            </a:r>
            <a:r>
              <a:rPr lang="en-US" dirty="0" smtClean="0"/>
              <a:t> de </a:t>
            </a:r>
            <a:r>
              <a:rPr lang="en-US" dirty="0" err="1" smtClean="0"/>
              <a:t>operandos</a:t>
            </a:r>
            <a:r>
              <a:rPr lang="en-US" dirty="0" smtClean="0"/>
              <a:t> de um </a:t>
            </a:r>
            <a:r>
              <a:rPr lang="en-US" dirty="0" err="1" smtClean="0"/>
              <a:t>operador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alterado</a:t>
            </a:r>
            <a:r>
              <a:rPr lang="en-US" dirty="0" smtClean="0"/>
              <a:t> </a:t>
            </a:r>
            <a:r>
              <a:rPr lang="en-US" dirty="0" err="1" smtClean="0"/>
              <a:t>através</a:t>
            </a:r>
            <a:r>
              <a:rPr lang="en-US" dirty="0" smtClean="0"/>
              <a:t> de </a:t>
            </a:r>
            <a:r>
              <a:rPr lang="en-US" dirty="0" err="1" smtClean="0"/>
              <a:t>sobrecarga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Sobrecarregar</a:t>
            </a:r>
            <a:r>
              <a:rPr lang="en-US" dirty="0" smtClean="0"/>
              <a:t> um </a:t>
            </a:r>
            <a:r>
              <a:rPr lang="en-US" dirty="0" err="1" smtClean="0"/>
              <a:t>operador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sobrecarrega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outros</a:t>
            </a:r>
          </a:p>
          <a:p>
            <a:pPr lvl="2"/>
            <a:r>
              <a:rPr lang="en-US" dirty="0" err="1" smtClean="0"/>
              <a:t>Sobrecarregar</a:t>
            </a:r>
            <a:r>
              <a:rPr lang="en-US" dirty="0" smtClean="0"/>
              <a:t> </a:t>
            </a:r>
            <a:r>
              <a:rPr lang="en-US" b="1" dirty="0" smtClean="0"/>
              <a:t>+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/>
              <a:t> </a:t>
            </a:r>
            <a:r>
              <a:rPr lang="en-US" dirty="0" err="1" smtClean="0"/>
              <a:t>sobrecarrega</a:t>
            </a:r>
            <a:r>
              <a:rPr lang="en-US" dirty="0" smtClean="0"/>
              <a:t> </a:t>
            </a:r>
            <a:r>
              <a:rPr lang="en-US" b="1" dirty="0" smtClean="0"/>
              <a:t>+=</a:t>
            </a:r>
            <a:r>
              <a:rPr lang="en-US" dirty="0" smtClean="0"/>
              <a:t>;</a:t>
            </a:r>
            <a:endParaRPr lang="pt-BR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5256C-4B0F-4873-AD8C-C231AE918512}" type="slidenum">
              <a:rPr lang="pt-BR" smtClean="0"/>
              <a:pPr>
                <a:defRPr/>
              </a:pPr>
              <a:t>111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37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Sobrecarga</a:t>
            </a:r>
            <a:r>
              <a:rPr lang="en-US" dirty="0"/>
              <a:t> de </a:t>
            </a:r>
            <a:r>
              <a:rPr lang="en-US" dirty="0" err="1"/>
              <a:t>Operadores</a:t>
            </a:r>
            <a:endParaRPr lang="pt-BR" dirty="0"/>
          </a:p>
        </p:txBody>
      </p:sp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Métodos</a:t>
            </a:r>
            <a:r>
              <a:rPr lang="en-US" dirty="0" smtClean="0"/>
              <a:t> vs. </a:t>
            </a:r>
            <a:r>
              <a:rPr lang="en-US" dirty="0" err="1" smtClean="0"/>
              <a:t>Funções</a:t>
            </a:r>
            <a:endParaRPr lang="en-US" dirty="0" smtClean="0"/>
          </a:p>
          <a:p>
            <a:pPr lvl="1"/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sobrecarregamos</a:t>
            </a:r>
            <a:r>
              <a:rPr lang="en-US" dirty="0" smtClean="0"/>
              <a:t> um </a:t>
            </a:r>
            <a:r>
              <a:rPr lang="en-US" dirty="0" err="1" smtClean="0"/>
              <a:t>operador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um </a:t>
            </a:r>
            <a:r>
              <a:rPr lang="en-US" dirty="0" err="1" smtClean="0"/>
              <a:t>método</a:t>
            </a:r>
            <a:r>
              <a:rPr lang="en-US" dirty="0" smtClean="0"/>
              <a:t>, o operando da </a:t>
            </a:r>
            <a:r>
              <a:rPr lang="en-US" dirty="0" err="1" smtClean="0"/>
              <a:t>esquerda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sempre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um </a:t>
            </a:r>
            <a:r>
              <a:rPr lang="en-US" dirty="0" err="1" smtClean="0"/>
              <a:t>objeto</a:t>
            </a:r>
            <a:endParaRPr lang="en-US" dirty="0"/>
          </a:p>
          <a:p>
            <a:pPr lvl="2"/>
            <a:r>
              <a:rPr lang="en-US" dirty="0" err="1" smtClean="0"/>
              <a:t>Somente</a:t>
            </a:r>
            <a:r>
              <a:rPr lang="en-US" dirty="0" smtClean="0"/>
              <a:t> </a:t>
            </a:r>
            <a:r>
              <a:rPr lang="en-US" dirty="0" err="1" smtClean="0"/>
              <a:t>neste</a:t>
            </a:r>
            <a:r>
              <a:rPr lang="en-US" dirty="0" smtClean="0"/>
              <a:t> </a:t>
            </a:r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utilizado</a:t>
            </a:r>
            <a:r>
              <a:rPr lang="en-US" dirty="0" smtClean="0"/>
              <a:t> o </a:t>
            </a:r>
            <a:r>
              <a:rPr lang="en-US" dirty="0" err="1" smtClean="0"/>
              <a:t>operador</a:t>
            </a:r>
            <a:r>
              <a:rPr lang="en-US" dirty="0" smtClean="0"/>
              <a:t> </a:t>
            </a:r>
            <a:r>
              <a:rPr lang="en-US" dirty="0" err="1" smtClean="0"/>
              <a:t>sobrecarregado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possuirmos</a:t>
            </a:r>
            <a:r>
              <a:rPr lang="en-US" dirty="0" smtClean="0"/>
              <a:t> </a:t>
            </a:r>
            <a:r>
              <a:rPr lang="en-US" dirty="0" err="1" smtClean="0"/>
              <a:t>certeza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isto</a:t>
            </a:r>
            <a:r>
              <a:rPr lang="en-US" dirty="0" smtClean="0"/>
              <a:t>, </a:t>
            </a:r>
            <a:r>
              <a:rPr lang="en-US" dirty="0" err="1" smtClean="0"/>
              <a:t>devemos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função</a:t>
            </a:r>
            <a:endParaRPr lang="en-US" dirty="0" smtClean="0"/>
          </a:p>
          <a:p>
            <a:pPr lvl="2"/>
            <a:r>
              <a:rPr lang="en-US" dirty="0" err="1" smtClean="0"/>
              <a:t>Permitirá</a:t>
            </a:r>
            <a:r>
              <a:rPr lang="en-US" dirty="0" smtClean="0"/>
              <a:t> a </a:t>
            </a:r>
            <a:r>
              <a:rPr lang="en-US" dirty="0" err="1" smtClean="0"/>
              <a:t>comutatividade</a:t>
            </a:r>
            <a:r>
              <a:rPr lang="en-US" dirty="0" smtClean="0"/>
              <a:t>.</a:t>
            </a:r>
            <a:endParaRPr lang="en-US" dirty="0"/>
          </a:p>
          <a:p>
            <a:pPr lvl="2"/>
            <a:r>
              <a:rPr lang="en-US" dirty="0" smtClean="0"/>
              <a:t>Se for </a:t>
            </a:r>
            <a:r>
              <a:rPr lang="en-US" dirty="0" err="1" smtClean="0"/>
              <a:t>necessário</a:t>
            </a:r>
            <a:r>
              <a:rPr lang="en-US" dirty="0" smtClean="0"/>
              <a:t> </a:t>
            </a:r>
            <a:r>
              <a:rPr lang="en-US" dirty="0" err="1" smtClean="0"/>
              <a:t>acessar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 smtClean="0"/>
              <a:t> de um </a:t>
            </a:r>
            <a:r>
              <a:rPr lang="en-US" dirty="0" err="1" smtClean="0"/>
              <a:t>objeto</a:t>
            </a:r>
            <a:r>
              <a:rPr lang="en-US" dirty="0" smtClean="0"/>
              <a:t>, </a:t>
            </a:r>
            <a:r>
              <a:rPr lang="en-US" dirty="0" err="1" smtClean="0"/>
              <a:t>declaramos</a:t>
            </a:r>
            <a:r>
              <a:rPr lang="en-US" dirty="0" smtClean="0"/>
              <a:t> a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b="1" dirty="0" err="1" smtClean="0"/>
              <a:t>amiga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operadores</a:t>
            </a:r>
            <a:r>
              <a:rPr lang="en-US" dirty="0" smtClean="0"/>
              <a:t> (), [], -&gt; e </a:t>
            </a:r>
            <a:r>
              <a:rPr lang="en-US" dirty="0" err="1" smtClean="0"/>
              <a:t>qualquer</a:t>
            </a:r>
            <a:r>
              <a:rPr lang="en-US" dirty="0" smtClean="0"/>
              <a:t> </a:t>
            </a:r>
            <a:r>
              <a:rPr lang="en-US" dirty="0" err="1" smtClean="0"/>
              <a:t>operador</a:t>
            </a:r>
            <a:r>
              <a:rPr lang="en-US" dirty="0" smtClean="0"/>
              <a:t> de </a:t>
            </a:r>
            <a:r>
              <a:rPr lang="en-US" dirty="0" err="1" smtClean="0"/>
              <a:t>atribuição</a:t>
            </a:r>
            <a:r>
              <a:rPr lang="en-US" dirty="0" smtClean="0"/>
              <a:t> </a:t>
            </a:r>
            <a:r>
              <a:rPr lang="en-US" dirty="0" err="1" smtClean="0"/>
              <a:t>devem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sobrecarregados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5256C-4B0F-4873-AD8C-C231AE918512}" type="slidenum">
              <a:rPr lang="pt-BR" smtClean="0"/>
              <a:pPr>
                <a:defRPr/>
              </a:pPr>
              <a:t>112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37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Sobrecarga</a:t>
            </a:r>
            <a:r>
              <a:rPr lang="en-US" dirty="0"/>
              <a:t> de </a:t>
            </a:r>
            <a:r>
              <a:rPr lang="en-US" dirty="0" err="1"/>
              <a:t>Operadores</a:t>
            </a:r>
            <a:endParaRPr lang="pt-BR" dirty="0"/>
          </a:p>
        </p:txBody>
      </p:sp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Podemos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, </a:t>
            </a:r>
            <a:r>
              <a:rPr lang="en-US" dirty="0" err="1" smtClean="0"/>
              <a:t>sobrecarregar</a:t>
            </a:r>
            <a:r>
              <a:rPr lang="en-US" dirty="0" smtClean="0"/>
              <a:t> o </a:t>
            </a:r>
            <a:r>
              <a:rPr lang="en-US" dirty="0" err="1" smtClean="0"/>
              <a:t>operador</a:t>
            </a:r>
            <a:r>
              <a:rPr lang="en-US" dirty="0" smtClean="0"/>
              <a:t> </a:t>
            </a:r>
            <a:r>
              <a:rPr lang="en-US" b="1" dirty="0" smtClean="0"/>
              <a:t>&gt;&gt;</a:t>
            </a:r>
            <a:r>
              <a:rPr lang="en-US" dirty="0" smtClean="0"/>
              <a:t> </a:t>
            </a:r>
            <a:r>
              <a:rPr lang="en-US" dirty="0" err="1" smtClean="0"/>
              <a:t>utilizado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leitura</a:t>
            </a:r>
            <a:r>
              <a:rPr lang="en-US" dirty="0" smtClean="0"/>
              <a:t> de dados</a:t>
            </a:r>
          </a:p>
          <a:p>
            <a:pPr lvl="1"/>
            <a:r>
              <a:rPr lang="en-US" dirty="0" smtClean="0"/>
              <a:t>Note </a:t>
            </a:r>
            <a:r>
              <a:rPr lang="en-US" dirty="0" err="1" smtClean="0"/>
              <a:t>que</a:t>
            </a:r>
            <a:r>
              <a:rPr lang="en-US" dirty="0"/>
              <a:t> </a:t>
            </a:r>
            <a:r>
              <a:rPr lang="en-US" dirty="0" smtClean="0"/>
              <a:t>o operando do </a:t>
            </a:r>
            <a:r>
              <a:rPr lang="en-US" dirty="0" err="1" smtClean="0"/>
              <a:t>lado</a:t>
            </a:r>
            <a:r>
              <a:rPr lang="en-US" dirty="0" smtClean="0"/>
              <a:t> </a:t>
            </a:r>
            <a:r>
              <a:rPr lang="en-US" dirty="0" err="1" smtClean="0"/>
              <a:t>esquerdo</a:t>
            </a:r>
            <a:r>
              <a:rPr lang="en-US" dirty="0" smtClean="0"/>
              <a:t> é um </a:t>
            </a:r>
            <a:r>
              <a:rPr lang="en-US" dirty="0" err="1" smtClean="0"/>
              <a:t>objeto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b="1" i="1" dirty="0" err="1" smtClean="0"/>
              <a:t>istream</a:t>
            </a:r>
            <a:r>
              <a:rPr lang="en-US" dirty="0" smtClean="0"/>
              <a:t>, da </a:t>
            </a:r>
            <a:r>
              <a:rPr lang="en-US" dirty="0" err="1" smtClean="0"/>
              <a:t>biblioteca</a:t>
            </a:r>
            <a:r>
              <a:rPr lang="en-US" dirty="0" smtClean="0"/>
              <a:t> </a:t>
            </a:r>
            <a:r>
              <a:rPr lang="en-US" dirty="0" err="1" smtClean="0"/>
              <a:t>padrão</a:t>
            </a:r>
            <a:r>
              <a:rPr lang="en-US" dirty="0" smtClean="0"/>
              <a:t> C++</a:t>
            </a:r>
          </a:p>
          <a:p>
            <a:pPr lvl="2"/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alterá</a:t>
            </a:r>
            <a:r>
              <a:rPr lang="en-US" dirty="0" smtClean="0"/>
              <a:t>-la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incluir</a:t>
            </a:r>
            <a:r>
              <a:rPr lang="en-US" dirty="0" smtClean="0"/>
              <a:t> a </a:t>
            </a:r>
            <a:r>
              <a:rPr lang="en-US" dirty="0" err="1" smtClean="0"/>
              <a:t>sobrecarga</a:t>
            </a:r>
            <a:r>
              <a:rPr lang="en-US" dirty="0" smtClean="0"/>
              <a:t>;</a:t>
            </a:r>
          </a:p>
          <a:p>
            <a:pPr lvl="2"/>
            <a:r>
              <a:rPr lang="en-US" dirty="0" smtClean="0"/>
              <a:t>Mas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altere</a:t>
            </a:r>
            <a:r>
              <a:rPr lang="en-US" dirty="0" smtClean="0"/>
              <a:t> o </a:t>
            </a:r>
            <a:r>
              <a:rPr lang="en-US" dirty="0" err="1" smtClean="0"/>
              <a:t>operador</a:t>
            </a:r>
            <a:r>
              <a:rPr lang="en-US" dirty="0" smtClean="0"/>
              <a:t> do </a:t>
            </a:r>
            <a:r>
              <a:rPr lang="en-US" dirty="0" err="1" smtClean="0"/>
              <a:t>lado</a:t>
            </a:r>
            <a:r>
              <a:rPr lang="en-US" dirty="0" smtClean="0"/>
              <a:t> </a:t>
            </a:r>
            <a:r>
              <a:rPr lang="en-US" dirty="0" err="1" smtClean="0"/>
              <a:t>direito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, </a:t>
            </a:r>
            <a:r>
              <a:rPr lang="en-US" dirty="0" err="1" smtClean="0"/>
              <a:t>vamos</a:t>
            </a:r>
            <a:r>
              <a:rPr lang="en-US" dirty="0" smtClean="0"/>
              <a:t> </a:t>
            </a:r>
            <a:r>
              <a:rPr lang="en-US" dirty="0" err="1" smtClean="0"/>
              <a:t>sobrecarregar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operadores</a:t>
            </a:r>
            <a:r>
              <a:rPr lang="en-US" dirty="0" smtClean="0"/>
              <a:t> </a:t>
            </a:r>
            <a:r>
              <a:rPr lang="en-US" b="1" dirty="0" smtClean="0"/>
              <a:t>&gt;&gt; </a:t>
            </a:r>
            <a:r>
              <a:rPr lang="en-US" dirty="0" smtClean="0"/>
              <a:t>e</a:t>
            </a:r>
            <a:r>
              <a:rPr lang="en-US" b="1" dirty="0" smtClean="0"/>
              <a:t> &lt;&lt;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representam</a:t>
            </a:r>
            <a:r>
              <a:rPr lang="en-US" dirty="0" smtClean="0"/>
              <a:t> </a:t>
            </a:r>
            <a:r>
              <a:rPr lang="en-US" dirty="0" err="1" smtClean="0"/>
              <a:t>números</a:t>
            </a:r>
            <a:r>
              <a:rPr lang="en-US" dirty="0" smtClean="0"/>
              <a:t> de </a:t>
            </a:r>
            <a:r>
              <a:rPr lang="en-US" dirty="0" err="1" smtClean="0"/>
              <a:t>telefone</a:t>
            </a:r>
            <a:endParaRPr lang="en-US" dirty="0"/>
          </a:p>
          <a:p>
            <a:pPr lvl="1"/>
            <a:r>
              <a:rPr lang="en-US" dirty="0" err="1" smtClean="0"/>
              <a:t>Criaremos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representar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número</a:t>
            </a:r>
            <a:r>
              <a:rPr lang="en-US" dirty="0" smtClean="0"/>
              <a:t> de </a:t>
            </a:r>
            <a:r>
              <a:rPr lang="en-US" dirty="0" err="1" smtClean="0"/>
              <a:t>telefone</a:t>
            </a:r>
            <a:r>
              <a:rPr lang="en-US" dirty="0" smtClean="0"/>
              <a:t> com </a:t>
            </a:r>
            <a:r>
              <a:rPr lang="en-US" b="1" dirty="0" err="1" smtClean="0"/>
              <a:t>funções</a:t>
            </a:r>
            <a:r>
              <a:rPr lang="en-US" b="1" dirty="0" smtClean="0"/>
              <a:t> </a:t>
            </a:r>
            <a:r>
              <a:rPr lang="en-US" b="1" dirty="0" err="1" smtClean="0"/>
              <a:t>amigas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sobrecarregam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operadores</a:t>
            </a:r>
            <a:r>
              <a:rPr lang="en-US" dirty="0" smtClean="0"/>
              <a:t> </a:t>
            </a:r>
            <a:r>
              <a:rPr lang="en-US" b="1" dirty="0" smtClean="0"/>
              <a:t>&gt;&gt;</a:t>
            </a:r>
            <a:r>
              <a:rPr lang="en-US" dirty="0" smtClean="0"/>
              <a:t> e </a:t>
            </a:r>
            <a:r>
              <a:rPr lang="en-US" b="1" dirty="0" smtClean="0"/>
              <a:t>&lt;&lt;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5256C-4B0F-4873-AD8C-C231AE918512}" type="slidenum">
              <a:rPr lang="pt-BR" smtClean="0"/>
              <a:pPr>
                <a:defRPr/>
              </a:pPr>
              <a:t>113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37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827584" y="3860800"/>
            <a:ext cx="6984776" cy="5043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NumeroTelefone.h</a:t>
            </a:r>
            <a:endParaRPr lang="pt-BR" i="1" dirty="0"/>
          </a:p>
        </p:txBody>
      </p:sp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&lt;iostream&gt;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&lt;string&gt;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NumeroTelefone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friend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ostream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operator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ostream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&amp;,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NumeroTelefone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friend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istream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operator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&gt;&gt;(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istream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&amp;,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NumeroTelefone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    </a:t>
            </a:r>
          </a:p>
          <a:p>
            <a:pPr marL="118872" indent="0">
              <a:buNone/>
            </a:pPr>
            <a:endParaRPr lang="pt-BR" sz="1500" b="1" dirty="0" smtClean="0">
              <a:solidFill>
                <a:srgbClr val="00007F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smtClean="0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: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DDD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	</a:t>
            </a: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//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código de área de 2 algarismos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inicio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	</a:t>
            </a: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//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linha de 4 algarismos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fim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	</a:t>
            </a: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//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linha de 4 algarismos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};</a:t>
            </a:r>
            <a:endParaRPr lang="pt-BR" sz="1500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5256C-4B0F-4873-AD8C-C231AE918512}" type="slidenum">
              <a:rPr lang="pt-BR" smtClean="0"/>
              <a:pPr>
                <a:defRPr/>
              </a:pPr>
              <a:t>114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02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Sobrecarga</a:t>
            </a:r>
            <a:r>
              <a:rPr lang="en-US" dirty="0"/>
              <a:t> de </a:t>
            </a:r>
            <a:r>
              <a:rPr lang="en-US" dirty="0" err="1"/>
              <a:t>Operadores</a:t>
            </a:r>
            <a:endParaRPr lang="pt-BR" dirty="0"/>
          </a:p>
        </p:txBody>
      </p:sp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 algn="ctr">
              <a:buNone/>
            </a:pPr>
            <a:r>
              <a:rPr lang="en-US" sz="1700" b="1" dirty="0">
                <a:solidFill>
                  <a:srgbClr val="00007F"/>
                </a:solidFill>
                <a:latin typeface="Verdana"/>
              </a:rPr>
              <a:t>friend</a:t>
            </a:r>
            <a:r>
              <a:rPr lang="en-US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Verdana"/>
              </a:rPr>
              <a:t>ostream</a:t>
            </a:r>
            <a:r>
              <a:rPr lang="en-US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en-US" sz="1700" b="1" dirty="0">
                <a:solidFill>
                  <a:srgbClr val="00007F"/>
                </a:solidFill>
                <a:latin typeface="Verdana"/>
              </a:rPr>
              <a:t>operator</a:t>
            </a:r>
            <a:r>
              <a:rPr lang="en-US" sz="1700" b="1" dirty="0">
                <a:solidFill>
                  <a:srgbClr val="000000"/>
                </a:solidFill>
                <a:latin typeface="Verdana"/>
              </a:rPr>
              <a:t>&lt;&lt;(</a:t>
            </a:r>
            <a:r>
              <a:rPr lang="en-US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Verdana"/>
              </a:rPr>
              <a:t>ostream</a:t>
            </a:r>
            <a:r>
              <a:rPr lang="en-US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b="1" dirty="0">
                <a:solidFill>
                  <a:srgbClr val="000000"/>
                </a:solidFill>
                <a:latin typeface="Verdana"/>
              </a:rPr>
              <a:t>&amp;,</a:t>
            </a:r>
            <a:r>
              <a:rPr lang="en-US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US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Verdana"/>
              </a:rPr>
              <a:t>NumeroTelefone</a:t>
            </a:r>
            <a:r>
              <a:rPr lang="en-US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en-US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b="1" dirty="0" smtClean="0">
                <a:solidFill>
                  <a:srgbClr val="000000"/>
                </a:solidFill>
                <a:latin typeface="Verdana"/>
              </a:rPr>
              <a:t>);</a:t>
            </a:r>
          </a:p>
          <a:p>
            <a:pPr marL="118872" indent="0" algn="ctr">
              <a:buNone/>
            </a:pPr>
            <a:endParaRPr lang="en-US" sz="1700" b="1" dirty="0" smtClean="0">
              <a:solidFill>
                <a:srgbClr val="000000"/>
              </a:solidFill>
              <a:latin typeface="Verdana"/>
            </a:endParaRPr>
          </a:p>
          <a:p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A </a:t>
            </a:r>
            <a:r>
              <a:rPr lang="en-US" sz="2200" dirty="0" err="1" smtClean="0">
                <a:solidFill>
                  <a:srgbClr val="000000"/>
                </a:solidFill>
                <a:latin typeface="Verdana"/>
              </a:rPr>
              <a:t>sobrecarga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 do </a:t>
            </a:r>
            <a:r>
              <a:rPr lang="en-US" sz="2200" dirty="0" err="1" smtClean="0">
                <a:solidFill>
                  <a:srgbClr val="000000"/>
                </a:solidFill>
                <a:latin typeface="Verdana"/>
              </a:rPr>
              <a:t>operador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 é </a:t>
            </a:r>
            <a:r>
              <a:rPr lang="en-US" sz="2200" dirty="0" err="1" smtClean="0">
                <a:solidFill>
                  <a:srgbClr val="000000"/>
                </a:solidFill>
                <a:latin typeface="Verdana"/>
              </a:rPr>
              <a:t>implementada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Verdana"/>
              </a:rPr>
              <a:t>através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 de </a:t>
            </a:r>
            <a:r>
              <a:rPr lang="en-US" sz="2200" dirty="0" err="1" smtClean="0">
                <a:solidFill>
                  <a:srgbClr val="000000"/>
                </a:solidFill>
                <a:latin typeface="Verdana"/>
              </a:rPr>
              <a:t>uma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Verdana"/>
              </a:rPr>
              <a:t>função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Verdana"/>
              </a:rPr>
              <a:t>amiga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Verdana"/>
              </a:rPr>
              <a:t>que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Verdana"/>
              </a:rPr>
              <a:t>retorna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Verdana"/>
              </a:rPr>
              <a:t>uma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Verdana"/>
              </a:rPr>
              <a:t>referência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 a um </a:t>
            </a:r>
            <a:r>
              <a:rPr lang="en-US" sz="2200" dirty="0" err="1" smtClean="0">
                <a:solidFill>
                  <a:srgbClr val="000000"/>
                </a:solidFill>
                <a:latin typeface="Verdana"/>
              </a:rPr>
              <a:t>objeto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  <a:latin typeface="Verdana"/>
              </a:rPr>
              <a:t>ostream</a:t>
            </a:r>
            <a:r>
              <a:rPr lang="en-US" sz="2200" i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2200" dirty="0" err="1" smtClean="0">
                <a:solidFill>
                  <a:srgbClr val="000000"/>
                </a:solidFill>
                <a:latin typeface="Verdana"/>
              </a:rPr>
              <a:t>fluxo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 de </a:t>
            </a:r>
            <a:r>
              <a:rPr lang="en-US" sz="2200" dirty="0" err="1" smtClean="0">
                <a:solidFill>
                  <a:srgbClr val="000000"/>
                </a:solidFill>
                <a:latin typeface="Verdana"/>
              </a:rPr>
              <a:t>saída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) e </a:t>
            </a:r>
            <a:r>
              <a:rPr lang="en-US" sz="2200" dirty="0" err="1" smtClean="0">
                <a:solidFill>
                  <a:srgbClr val="000000"/>
                </a:solidFill>
                <a:latin typeface="Verdana"/>
              </a:rPr>
              <a:t>recebe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Verdana"/>
              </a:rPr>
              <a:t>como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Verdana"/>
              </a:rPr>
              <a:t>parâmetros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Verdana"/>
              </a:rPr>
              <a:t>referências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Verdana"/>
              </a:rPr>
              <a:t>para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 um </a:t>
            </a:r>
            <a:r>
              <a:rPr lang="en-US" sz="2200" dirty="0" err="1" smtClean="0">
                <a:solidFill>
                  <a:srgbClr val="000000"/>
                </a:solidFill>
                <a:latin typeface="Verdana"/>
              </a:rPr>
              <a:t>objeto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  <a:latin typeface="Verdana"/>
              </a:rPr>
              <a:t>ostream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 e </a:t>
            </a:r>
            <a:r>
              <a:rPr lang="en-US" sz="2200" dirty="0" err="1" smtClean="0">
                <a:solidFill>
                  <a:srgbClr val="000000"/>
                </a:solidFill>
                <a:latin typeface="Verdana"/>
              </a:rPr>
              <a:t>para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 um </a:t>
            </a:r>
            <a:r>
              <a:rPr lang="en-US" sz="2200" dirty="0" err="1" smtClean="0">
                <a:solidFill>
                  <a:srgbClr val="000000"/>
                </a:solidFill>
                <a:latin typeface="Verdana"/>
              </a:rPr>
              <a:t>objeto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  <a:latin typeface="Verdana"/>
              </a:rPr>
              <a:t>NumeroTelefone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;</a:t>
            </a:r>
            <a:endParaRPr lang="en-US" sz="2200" dirty="0" smtClean="0">
              <a:solidFill>
                <a:srgbClr val="808080"/>
              </a:solidFill>
              <a:latin typeface="Verdana"/>
            </a:endParaRPr>
          </a:p>
          <a:p>
            <a:pPr marL="118872" indent="0" algn="ctr">
              <a:buNone/>
            </a:pPr>
            <a:endParaRPr lang="en-US" sz="1800" dirty="0" smtClean="0">
              <a:solidFill>
                <a:srgbClr val="808080"/>
              </a:solidFill>
              <a:latin typeface="Verdana"/>
            </a:endParaRPr>
          </a:p>
          <a:p>
            <a:pPr marL="118872" indent="0" algn="ctr">
              <a:buNone/>
            </a:pPr>
            <a:r>
              <a:rPr lang="en-US" sz="1800" dirty="0" smtClean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800" b="1" dirty="0">
                <a:solidFill>
                  <a:srgbClr val="00007F"/>
                </a:solidFill>
                <a:latin typeface="Verdana"/>
              </a:rPr>
              <a:t>friend</a:t>
            </a:r>
            <a:r>
              <a:rPr lang="en-US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Verdana"/>
              </a:rPr>
              <a:t>istream</a:t>
            </a:r>
            <a:r>
              <a:rPr lang="en-US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en-US" sz="1800" b="1" dirty="0">
                <a:solidFill>
                  <a:srgbClr val="00007F"/>
                </a:solidFill>
                <a:latin typeface="Verdana"/>
              </a:rPr>
              <a:t>operator</a:t>
            </a:r>
            <a:r>
              <a:rPr lang="en-US" sz="1800" b="1" dirty="0">
                <a:solidFill>
                  <a:srgbClr val="000000"/>
                </a:solidFill>
                <a:latin typeface="Verdana"/>
              </a:rPr>
              <a:t>&gt;&gt;(</a:t>
            </a:r>
            <a:r>
              <a:rPr lang="en-US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Verdana"/>
              </a:rPr>
              <a:t>istream</a:t>
            </a:r>
            <a:r>
              <a:rPr lang="en-US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Verdana"/>
              </a:rPr>
              <a:t>&amp;,</a:t>
            </a:r>
            <a:r>
              <a:rPr lang="en-US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Verdana"/>
              </a:rPr>
              <a:t>NumeroTelefone</a:t>
            </a:r>
            <a:r>
              <a:rPr lang="en-US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en-US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);</a:t>
            </a:r>
          </a:p>
          <a:p>
            <a:pPr marL="118872" indent="0" algn="ctr">
              <a:buNone/>
            </a:pPr>
            <a:endParaRPr lang="en-US" sz="1800" b="1" dirty="0" smtClean="0">
              <a:solidFill>
                <a:srgbClr val="000000"/>
              </a:solidFill>
              <a:latin typeface="Verdana"/>
            </a:endParaRPr>
          </a:p>
          <a:p>
            <a:r>
              <a:rPr lang="en-US" sz="2200" dirty="0">
                <a:solidFill>
                  <a:srgbClr val="000000"/>
                </a:solidFill>
                <a:latin typeface="Verdana"/>
              </a:rPr>
              <a:t>A </a:t>
            </a:r>
            <a:r>
              <a:rPr lang="en-US" sz="2200" dirty="0" err="1">
                <a:solidFill>
                  <a:srgbClr val="000000"/>
                </a:solidFill>
                <a:latin typeface="Verdana"/>
              </a:rPr>
              <a:t>sobrecarga</a:t>
            </a:r>
            <a:r>
              <a:rPr lang="en-US" sz="2200" dirty="0">
                <a:solidFill>
                  <a:srgbClr val="000000"/>
                </a:solidFill>
                <a:latin typeface="Verdana"/>
              </a:rPr>
              <a:t> do </a:t>
            </a:r>
            <a:r>
              <a:rPr lang="en-US" sz="2200" dirty="0" err="1">
                <a:solidFill>
                  <a:srgbClr val="000000"/>
                </a:solidFill>
                <a:latin typeface="Verdana"/>
              </a:rPr>
              <a:t>operador</a:t>
            </a:r>
            <a:r>
              <a:rPr lang="en-US" sz="22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Verdana"/>
              </a:rPr>
              <a:t>&gt;&gt;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Verdana"/>
              </a:rPr>
              <a:t>é </a:t>
            </a:r>
            <a:r>
              <a:rPr lang="en-US" sz="2200" dirty="0" err="1">
                <a:solidFill>
                  <a:srgbClr val="000000"/>
                </a:solidFill>
                <a:latin typeface="Verdana"/>
              </a:rPr>
              <a:t>implementada</a:t>
            </a:r>
            <a:r>
              <a:rPr lang="en-US" sz="22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Verdana"/>
              </a:rPr>
              <a:t>através</a:t>
            </a:r>
            <a:r>
              <a:rPr lang="en-US" sz="2200" dirty="0">
                <a:solidFill>
                  <a:srgbClr val="000000"/>
                </a:solidFill>
                <a:latin typeface="Verdana"/>
              </a:rPr>
              <a:t> de </a:t>
            </a:r>
            <a:r>
              <a:rPr lang="en-US" sz="2200" dirty="0" err="1">
                <a:solidFill>
                  <a:srgbClr val="000000"/>
                </a:solidFill>
                <a:latin typeface="Verdana"/>
              </a:rPr>
              <a:t>uma</a:t>
            </a:r>
            <a:r>
              <a:rPr lang="en-US" sz="22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Verdana"/>
              </a:rPr>
              <a:t>função</a:t>
            </a:r>
            <a:r>
              <a:rPr lang="en-US" sz="22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Verdana"/>
              </a:rPr>
              <a:t>amiga</a:t>
            </a:r>
            <a:r>
              <a:rPr lang="en-US" sz="2200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Verdana"/>
              </a:rPr>
              <a:t>que</a:t>
            </a:r>
            <a:r>
              <a:rPr lang="en-US" sz="22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Verdana"/>
              </a:rPr>
              <a:t>retorna</a:t>
            </a:r>
            <a:r>
              <a:rPr lang="en-US" sz="22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Verdana"/>
              </a:rPr>
              <a:t>um</a:t>
            </a:r>
            <a:r>
              <a:rPr lang="en-US" sz="2200" dirty="0" err="1">
                <a:solidFill>
                  <a:srgbClr val="000000"/>
                </a:solidFill>
                <a:latin typeface="Verdana"/>
              </a:rPr>
              <a:t>a</a:t>
            </a:r>
            <a:r>
              <a:rPr lang="en-US" sz="22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Verdana"/>
              </a:rPr>
              <a:t>referência</a:t>
            </a:r>
            <a:r>
              <a:rPr lang="en-US" sz="22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a um </a:t>
            </a:r>
            <a:r>
              <a:rPr lang="en-US" sz="2200" dirty="0" err="1">
                <a:solidFill>
                  <a:srgbClr val="000000"/>
                </a:solidFill>
                <a:latin typeface="Verdana"/>
              </a:rPr>
              <a:t>objeto</a:t>
            </a:r>
            <a:r>
              <a:rPr lang="en-US" sz="22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  <a:latin typeface="Verdana"/>
              </a:rPr>
              <a:t>istream</a:t>
            </a:r>
            <a:r>
              <a:rPr lang="en-US" sz="2200" i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2200" dirty="0" err="1">
                <a:solidFill>
                  <a:srgbClr val="000000"/>
                </a:solidFill>
                <a:latin typeface="Verdana"/>
              </a:rPr>
              <a:t>fluxo</a:t>
            </a:r>
            <a:r>
              <a:rPr lang="en-US" sz="2200" dirty="0">
                <a:solidFill>
                  <a:srgbClr val="000000"/>
                </a:solidFill>
                <a:latin typeface="Verdana"/>
              </a:rPr>
              <a:t> de </a:t>
            </a:r>
            <a:r>
              <a:rPr lang="en-US" sz="2200" dirty="0" err="1" smtClean="0">
                <a:solidFill>
                  <a:srgbClr val="000000"/>
                </a:solidFill>
                <a:latin typeface="Verdana"/>
              </a:rPr>
              <a:t>entrada</a:t>
            </a:r>
            <a:r>
              <a:rPr lang="en-US" sz="2200" dirty="0">
                <a:solidFill>
                  <a:srgbClr val="000000"/>
                </a:solidFill>
                <a:latin typeface="Verdana"/>
              </a:rPr>
              <a:t>) e </a:t>
            </a:r>
            <a:r>
              <a:rPr lang="en-US" sz="2200" dirty="0" err="1">
                <a:solidFill>
                  <a:srgbClr val="000000"/>
                </a:solidFill>
                <a:latin typeface="Verdana"/>
              </a:rPr>
              <a:t>recebe</a:t>
            </a:r>
            <a:r>
              <a:rPr lang="en-US" sz="22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Verdana"/>
              </a:rPr>
              <a:t>como</a:t>
            </a:r>
            <a:r>
              <a:rPr lang="en-US" sz="22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Verdana"/>
              </a:rPr>
              <a:t>parâmetros</a:t>
            </a:r>
            <a:r>
              <a:rPr lang="en-US" sz="22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Verdana"/>
              </a:rPr>
              <a:t>referências</a:t>
            </a:r>
            <a:r>
              <a:rPr lang="en-US" sz="22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Verdana"/>
              </a:rPr>
              <a:t>para</a:t>
            </a:r>
            <a:r>
              <a:rPr lang="en-US" sz="2200" dirty="0">
                <a:solidFill>
                  <a:srgbClr val="000000"/>
                </a:solidFill>
                <a:latin typeface="Verdana"/>
              </a:rPr>
              <a:t> um </a:t>
            </a:r>
            <a:r>
              <a:rPr lang="en-US" sz="2200" dirty="0" err="1">
                <a:solidFill>
                  <a:srgbClr val="000000"/>
                </a:solidFill>
                <a:latin typeface="Verdana"/>
              </a:rPr>
              <a:t>objeto</a:t>
            </a:r>
            <a:r>
              <a:rPr lang="en-US" sz="22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  <a:latin typeface="Verdana"/>
              </a:rPr>
              <a:t>istream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Verdana"/>
              </a:rPr>
              <a:t>e </a:t>
            </a:r>
            <a:r>
              <a:rPr lang="en-US" sz="2200" dirty="0" err="1" smtClean="0">
                <a:solidFill>
                  <a:srgbClr val="000000"/>
                </a:solidFill>
                <a:latin typeface="Verdana"/>
              </a:rPr>
              <a:t>para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 um </a:t>
            </a:r>
            <a:r>
              <a:rPr lang="en-US" sz="2200" dirty="0" err="1">
                <a:solidFill>
                  <a:srgbClr val="000000"/>
                </a:solidFill>
                <a:latin typeface="Verdana"/>
              </a:rPr>
              <a:t>objeto</a:t>
            </a:r>
            <a:r>
              <a:rPr lang="en-US" sz="22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  <a:latin typeface="Verdana"/>
              </a:rPr>
              <a:t>NumeroTelefone</a:t>
            </a:r>
            <a:r>
              <a:rPr lang="en-US" sz="2200" dirty="0">
                <a:solidFill>
                  <a:srgbClr val="000000"/>
                </a:solidFill>
                <a:latin typeface="Verdana"/>
              </a:rPr>
              <a:t>.</a:t>
            </a:r>
            <a:endParaRPr lang="en-US" sz="2200" dirty="0" smtClean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5256C-4B0F-4873-AD8C-C231AE918512}" type="slidenum">
              <a:rPr lang="pt-BR" smtClean="0"/>
              <a:pPr>
                <a:defRPr/>
              </a:pPr>
              <a:t>115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02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Sobrecarga</a:t>
            </a:r>
            <a:r>
              <a:rPr lang="en-US" dirty="0"/>
              <a:t> de </a:t>
            </a:r>
            <a:r>
              <a:rPr lang="en-US" dirty="0" err="1"/>
              <a:t>Operadores</a:t>
            </a:r>
            <a:endParaRPr lang="pt-BR" dirty="0"/>
          </a:p>
        </p:txBody>
      </p:sp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fato</a:t>
            </a:r>
            <a:r>
              <a:rPr lang="en-US" dirty="0" smtClean="0"/>
              <a:t> de </a:t>
            </a:r>
            <a:r>
              <a:rPr lang="en-US" dirty="0" err="1" smtClean="0"/>
              <a:t>ambas</a:t>
            </a:r>
            <a:r>
              <a:rPr lang="en-US" dirty="0" smtClean="0"/>
              <a:t> as </a:t>
            </a:r>
            <a:r>
              <a:rPr lang="en-US" dirty="0" err="1" smtClean="0"/>
              <a:t>funções</a:t>
            </a:r>
            <a:r>
              <a:rPr lang="en-US" dirty="0" smtClean="0"/>
              <a:t> </a:t>
            </a:r>
            <a:r>
              <a:rPr lang="en-US" dirty="0" err="1" smtClean="0"/>
              <a:t>retornarem</a:t>
            </a:r>
            <a:r>
              <a:rPr lang="en-US" dirty="0" smtClean="0"/>
              <a:t> um </a:t>
            </a:r>
            <a:r>
              <a:rPr lang="en-US" dirty="0" err="1" smtClean="0"/>
              <a:t>objeto</a:t>
            </a:r>
            <a:r>
              <a:rPr lang="en-US" dirty="0" smtClean="0"/>
              <a:t>, </a:t>
            </a:r>
            <a:r>
              <a:rPr lang="en-US" dirty="0" err="1" smtClean="0"/>
              <a:t>além</a:t>
            </a:r>
            <a:r>
              <a:rPr lang="en-US" dirty="0" smtClean="0"/>
              <a:t> de </a:t>
            </a:r>
            <a:r>
              <a:rPr lang="en-US" dirty="0" err="1" smtClean="0"/>
              <a:t>alterarem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 smtClean="0"/>
              <a:t> do </a:t>
            </a:r>
            <a:r>
              <a:rPr lang="en-US" dirty="0" err="1" smtClean="0"/>
              <a:t>objeto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i="1" dirty="0" err="1" smtClean="0"/>
              <a:t>NumeroTelefone</a:t>
            </a:r>
            <a:r>
              <a:rPr lang="en-US" dirty="0" smtClean="0"/>
              <a:t>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construções</a:t>
            </a:r>
            <a:r>
              <a:rPr lang="en-US" dirty="0" smtClean="0"/>
              <a:t> do </a:t>
            </a:r>
            <a:r>
              <a:rPr lang="en-US" dirty="0" err="1" smtClean="0"/>
              <a:t>tipo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cin</a:t>
            </a:r>
            <a:r>
              <a:rPr lang="en-US" dirty="0" smtClean="0"/>
              <a:t>&gt;&gt;a;</a:t>
            </a:r>
          </a:p>
          <a:p>
            <a:pPr lvl="1"/>
            <a:r>
              <a:rPr lang="en-US" dirty="0" err="1" smtClean="0"/>
              <a:t>cin</a:t>
            </a:r>
            <a:r>
              <a:rPr lang="en-US" dirty="0" smtClean="0"/>
              <a:t>&gt;&gt;a&gt;&gt;b&gt;&gt;c;</a:t>
            </a:r>
          </a:p>
          <a:p>
            <a:pPr lvl="1"/>
            <a:r>
              <a:rPr lang="en-US" dirty="0" err="1" smtClean="0"/>
              <a:t>cout</a:t>
            </a:r>
            <a:r>
              <a:rPr lang="en-US" dirty="0" smtClean="0"/>
              <a:t>&lt;&lt;a;</a:t>
            </a:r>
          </a:p>
          <a:p>
            <a:pPr lvl="1"/>
            <a:r>
              <a:rPr lang="en-US" dirty="0" err="1" smtClean="0"/>
              <a:t>cout</a:t>
            </a:r>
            <a:r>
              <a:rPr lang="en-US" dirty="0" smtClean="0"/>
              <a:t>&lt;&lt;a&lt;&lt;b&lt;&lt;c;</a:t>
            </a:r>
          </a:p>
          <a:p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contrário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seria</a:t>
            </a:r>
            <a:r>
              <a:rPr lang="en-US" dirty="0" smtClean="0"/>
              <a:t> </a:t>
            </a:r>
            <a:r>
              <a:rPr lang="en-US" dirty="0" err="1" smtClean="0"/>
              <a:t>possível</a:t>
            </a:r>
            <a:r>
              <a:rPr lang="en-US" dirty="0" smtClean="0"/>
              <a:t> </a:t>
            </a:r>
            <a:r>
              <a:rPr lang="en-US" dirty="0" err="1" smtClean="0"/>
              <a:t>realizar</a:t>
            </a:r>
            <a:r>
              <a:rPr lang="en-US" dirty="0" smtClean="0"/>
              <a:t> </a:t>
            </a:r>
            <a:r>
              <a:rPr lang="en-US" dirty="0" err="1" smtClean="0"/>
              <a:t>chamadas</a:t>
            </a:r>
            <a:r>
              <a:rPr lang="en-US" dirty="0" smtClean="0"/>
              <a:t> “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cascata</a:t>
            </a:r>
            <a:r>
              <a:rPr lang="en-US" dirty="0" smtClean="0"/>
              <a:t>”.</a:t>
            </a:r>
            <a:endParaRPr lang="pt-BR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5256C-4B0F-4873-AD8C-C231AE918512}" type="slidenum">
              <a:rPr lang="pt-BR" smtClean="0"/>
              <a:pPr>
                <a:defRPr/>
              </a:pPr>
              <a:t>116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02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611560" y="2708920"/>
            <a:ext cx="7560840" cy="38884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NumeroTelefone.cpp</a:t>
            </a:r>
            <a:endParaRPr lang="pt-BR" dirty="0"/>
          </a:p>
        </p:txBody>
      </p:sp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&lt;iomanip&gt;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"NumeroTelefone.h"</a:t>
            </a: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 smtClean="0">
                <a:solidFill>
                  <a:srgbClr val="000000"/>
                </a:solidFill>
                <a:latin typeface="Verdana"/>
              </a:rPr>
              <a:t>ostream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operator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ostream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output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const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NumeroTelefone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numero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                                       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output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"("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numero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DDD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") </a:t>
            </a:r>
            <a:r>
              <a:rPr lang="pt-BR" sz="1500" dirty="0" smtClean="0">
                <a:solidFill>
                  <a:srgbClr val="7F007F"/>
                </a:solidFill>
                <a:latin typeface="Verdana"/>
              </a:rPr>
              <a:t>“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7F007F"/>
                </a:solidFill>
                <a:latin typeface="Verdana"/>
              </a:rPr>
              <a:t> </a:t>
            </a:r>
            <a:r>
              <a:rPr lang="pt-BR" sz="1500" b="1" dirty="0" smtClean="0">
                <a:solidFill>
                  <a:srgbClr val="7F007F"/>
                </a:solidFill>
                <a:latin typeface="Verdana"/>
              </a:rPr>
              <a:t>             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numero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inicio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"-"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numero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fim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  </a:t>
            </a: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output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permite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cout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 &lt;&lt; a &lt;&lt; b &lt;&lt; c;               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pt-BR" sz="1500" dirty="0" smtClean="0">
              <a:solidFill>
                <a:srgbClr val="00000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 smtClean="0">
                <a:solidFill>
                  <a:srgbClr val="000000"/>
                </a:solidFill>
                <a:latin typeface="Verdana"/>
              </a:rPr>
              <a:t>istream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operator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&gt;&gt;(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istream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input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NumeroTelefone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numero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                                                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input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ignore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pula (                                    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input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&gt;&gt;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setw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2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&gt;&gt;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numero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DDD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entrada do código de área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input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ignore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2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pula ) e espaço                        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input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&gt;&gt;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setw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4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&gt;&gt;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numero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inicio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primeira parte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input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ignore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pula traço (-)                            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input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&gt;&gt;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setw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4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&gt;&gt;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numero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fim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segunda parte             </a:t>
            </a: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input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permite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cin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 &gt;&gt; a &gt;&gt; b &gt;&gt; c;                          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endParaRPr lang="pt-BR" sz="1500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5256C-4B0F-4873-AD8C-C231AE918512}" type="slidenum">
              <a:rPr lang="pt-BR" smtClean="0"/>
              <a:pPr>
                <a:defRPr/>
              </a:pPr>
              <a:t>117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02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827584" y="5829299"/>
            <a:ext cx="3168352" cy="238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ângulo 7"/>
          <p:cNvSpPr/>
          <p:nvPr/>
        </p:nvSpPr>
        <p:spPr>
          <a:xfrm>
            <a:off x="827584" y="4509120"/>
            <a:ext cx="1944216" cy="253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fontScale="55000" lnSpcReduction="20000"/>
          </a:bodyPr>
          <a:lstStyle/>
          <a:p>
            <a:pPr marL="118872" indent="0">
              <a:buNone/>
            </a:pPr>
            <a:r>
              <a:rPr lang="pt-BR" dirty="0">
                <a:solidFill>
                  <a:srgbClr val="7F7F00"/>
                </a:solidFill>
                <a:latin typeface="Verdana"/>
              </a:rPr>
              <a:t>#include &lt;iostream&gt;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7F7F00"/>
                </a:solidFill>
                <a:latin typeface="Verdana"/>
              </a:rPr>
              <a:t>#include "NumeroTelefone.h"</a:t>
            </a: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NumeroTelefone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telefone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cria objeto telefone</a:t>
            </a: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"Digite o numero no formato (12) 3456-7890:"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cin &gt;&gt; telefone invoca operator&gt;&gt; emitindo implicitamente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a chamada da função global operator&gt;&gt;( cin, telefone )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cin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&gt;&gt;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telefone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                                         </a:t>
            </a: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"O numero informado foi: "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cout &lt;&lt; telefone invoca operator&lt;&lt; emitindo implicitamente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chamada da função global operator&lt;&lt;( cout, telefone )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telefone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                           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driverNumeroTelefone.cpp</a:t>
            </a:r>
            <a:endParaRPr lang="pt-BR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5256C-4B0F-4873-AD8C-C231AE918512}" type="slidenum">
              <a:rPr lang="pt-BR" smtClean="0"/>
              <a:pPr>
                <a:defRPr/>
              </a:pPr>
              <a:t>118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02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Sobrecarga</a:t>
            </a:r>
            <a:r>
              <a:rPr lang="en-US" dirty="0"/>
              <a:t> de </a:t>
            </a:r>
            <a:r>
              <a:rPr lang="en-US" dirty="0" err="1"/>
              <a:t>Operadores</a:t>
            </a:r>
            <a:endParaRPr lang="pt-BR" dirty="0"/>
          </a:p>
        </p:txBody>
      </p:sp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latin typeface="+mj-lt"/>
              </a:rPr>
              <a:t>Quando</a:t>
            </a:r>
            <a:r>
              <a:rPr lang="en-US" dirty="0" smtClean="0">
                <a:latin typeface="+mj-lt"/>
              </a:rPr>
              <a:t> a </a:t>
            </a:r>
            <a:r>
              <a:rPr lang="en-US" dirty="0" err="1" smtClean="0">
                <a:latin typeface="+mj-lt"/>
              </a:rPr>
              <a:t>chamada</a:t>
            </a:r>
            <a:r>
              <a:rPr lang="en-US" dirty="0" smtClean="0">
                <a:latin typeface="+mj-lt"/>
              </a:rPr>
              <a:t> “</a:t>
            </a:r>
            <a:r>
              <a:rPr lang="pt-BR" b="1" dirty="0">
                <a:solidFill>
                  <a:srgbClr val="000000"/>
                </a:solidFill>
                <a:latin typeface="+mj-lt"/>
              </a:rPr>
              <a:t>cin</a:t>
            </a:r>
            <a:r>
              <a:rPr lang="pt-BR" b="1" dirty="0">
                <a:solidFill>
                  <a:srgbClr val="808080"/>
                </a:solidFill>
                <a:latin typeface="+mj-lt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+mj-lt"/>
              </a:rPr>
              <a:t>&gt;&gt;</a:t>
            </a:r>
            <a:r>
              <a:rPr lang="pt-BR" b="1" dirty="0">
                <a:solidFill>
                  <a:srgbClr val="808080"/>
                </a:solidFill>
                <a:latin typeface="+mj-lt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+mj-lt"/>
              </a:rPr>
              <a:t>telefone</a:t>
            </a:r>
            <a:r>
              <a:rPr lang="pt-BR" b="1" dirty="0" smtClean="0">
                <a:solidFill>
                  <a:srgbClr val="000000"/>
                </a:solidFill>
                <a:latin typeface="+mj-lt"/>
              </a:rPr>
              <a:t>;</a:t>
            </a:r>
            <a:r>
              <a:rPr lang="en-US" dirty="0" smtClean="0">
                <a:latin typeface="+mj-lt"/>
              </a:rPr>
              <a:t>” é </a:t>
            </a:r>
            <a:r>
              <a:rPr lang="en-US" dirty="0" err="1" smtClean="0">
                <a:latin typeface="+mj-lt"/>
              </a:rPr>
              <a:t>executada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na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verdade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chamamos</a:t>
            </a:r>
            <a:r>
              <a:rPr lang="en-US" dirty="0" smtClean="0">
                <a:latin typeface="+mj-lt"/>
              </a:rPr>
              <a:t> “</a:t>
            </a:r>
            <a:r>
              <a:rPr lang="en-US" b="1" dirty="0" smtClean="0">
                <a:latin typeface="+mj-lt"/>
              </a:rPr>
              <a:t>operator&gt;&gt;(</a:t>
            </a:r>
            <a:r>
              <a:rPr lang="en-US" b="1" dirty="0" err="1" smtClean="0">
                <a:latin typeface="+mj-lt"/>
              </a:rPr>
              <a:t>cin</a:t>
            </a:r>
            <a:r>
              <a:rPr lang="en-US" b="1" dirty="0" smtClean="0">
                <a:latin typeface="+mj-lt"/>
              </a:rPr>
              <a:t>, </a:t>
            </a:r>
            <a:r>
              <a:rPr lang="en-US" b="1" dirty="0" err="1" smtClean="0">
                <a:latin typeface="+mj-lt"/>
              </a:rPr>
              <a:t>telefone</a:t>
            </a:r>
            <a:r>
              <a:rPr lang="en-US" b="1" dirty="0" smtClean="0">
                <a:latin typeface="+mj-lt"/>
              </a:rPr>
              <a:t>)</a:t>
            </a:r>
            <a:r>
              <a:rPr lang="en-US" dirty="0" smtClean="0">
                <a:latin typeface="+mj-lt"/>
              </a:rPr>
              <a:t>;”;</a:t>
            </a:r>
          </a:p>
          <a:p>
            <a:r>
              <a:rPr lang="en-US" dirty="0" err="1" smtClean="0">
                <a:latin typeface="+mj-lt"/>
              </a:rPr>
              <a:t>Nas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funções</a:t>
            </a:r>
            <a:r>
              <a:rPr lang="en-US" dirty="0" smtClean="0">
                <a:latin typeface="+mj-lt"/>
              </a:rPr>
              <a:t> de </a:t>
            </a:r>
            <a:r>
              <a:rPr lang="en-US" dirty="0" err="1" smtClean="0">
                <a:latin typeface="+mj-lt"/>
              </a:rPr>
              <a:t>sobrecarga</a:t>
            </a:r>
            <a:r>
              <a:rPr lang="en-US" dirty="0" smtClean="0">
                <a:latin typeface="+mj-lt"/>
              </a:rPr>
              <a:t>, </a:t>
            </a:r>
            <a:r>
              <a:rPr lang="en-US" i="1" dirty="0" err="1" smtClean="0">
                <a:latin typeface="+mj-lt"/>
              </a:rPr>
              <a:t>cin</a:t>
            </a:r>
            <a:r>
              <a:rPr lang="en-US" dirty="0" smtClean="0">
                <a:latin typeface="+mj-lt"/>
              </a:rPr>
              <a:t> e </a:t>
            </a:r>
            <a:r>
              <a:rPr lang="en-US" i="1" dirty="0" err="1" smtClean="0">
                <a:latin typeface="+mj-lt"/>
              </a:rPr>
              <a:t>cout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recebem</a:t>
            </a:r>
            <a:r>
              <a:rPr lang="en-US" dirty="0" smtClean="0">
                <a:latin typeface="+mj-lt"/>
              </a:rPr>
              <a:t> outro </a:t>
            </a:r>
            <a:r>
              <a:rPr lang="en-US" dirty="0" err="1" smtClean="0">
                <a:latin typeface="+mj-lt"/>
              </a:rPr>
              <a:t>nome</a:t>
            </a:r>
            <a:r>
              <a:rPr lang="en-US" dirty="0" smtClean="0">
                <a:latin typeface="+mj-lt"/>
              </a:rPr>
              <a:t>, </a:t>
            </a:r>
            <a:r>
              <a:rPr lang="en-US" i="1" dirty="0" smtClean="0">
                <a:latin typeface="+mj-lt"/>
              </a:rPr>
              <a:t>input</a:t>
            </a:r>
            <a:r>
              <a:rPr lang="en-US" dirty="0" smtClean="0">
                <a:latin typeface="+mj-lt"/>
              </a:rPr>
              <a:t> e </a:t>
            </a:r>
            <a:r>
              <a:rPr lang="en-US" i="1" dirty="0" smtClean="0">
                <a:latin typeface="+mj-lt"/>
              </a:rPr>
              <a:t>output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respectivamente</a:t>
            </a:r>
            <a:r>
              <a:rPr lang="en-US" dirty="0" smtClean="0">
                <a:latin typeface="+mj-lt"/>
              </a:rPr>
              <a:t>;</a:t>
            </a:r>
          </a:p>
          <a:p>
            <a:r>
              <a:rPr lang="en-US" dirty="0" smtClean="0">
                <a:latin typeface="+mj-lt"/>
              </a:rPr>
              <a:t>Note </a:t>
            </a:r>
            <a:r>
              <a:rPr lang="en-US" dirty="0" err="1" smtClean="0">
                <a:latin typeface="+mj-lt"/>
              </a:rPr>
              <a:t>que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na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sobrecarga</a:t>
            </a:r>
            <a:r>
              <a:rPr lang="en-US" dirty="0" smtClean="0">
                <a:latin typeface="+mj-lt"/>
              </a:rPr>
              <a:t> do </a:t>
            </a:r>
            <a:r>
              <a:rPr lang="en-US" dirty="0" err="1" smtClean="0">
                <a:latin typeface="+mj-lt"/>
              </a:rPr>
              <a:t>operador</a:t>
            </a:r>
            <a:r>
              <a:rPr lang="en-US" dirty="0" smtClean="0">
                <a:latin typeface="+mj-lt"/>
              </a:rPr>
              <a:t> &lt;&lt; o </a:t>
            </a:r>
            <a:r>
              <a:rPr lang="en-US" dirty="0" err="1" smtClean="0">
                <a:latin typeface="+mj-lt"/>
              </a:rPr>
              <a:t>objeto</a:t>
            </a:r>
            <a:r>
              <a:rPr lang="en-US" dirty="0" smtClean="0">
                <a:latin typeface="+mj-lt"/>
              </a:rPr>
              <a:t> da </a:t>
            </a:r>
            <a:r>
              <a:rPr lang="en-US" dirty="0" err="1" smtClean="0">
                <a:latin typeface="+mj-lt"/>
              </a:rPr>
              <a:t>classe</a:t>
            </a:r>
            <a:r>
              <a:rPr lang="en-US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NumeroTelefone</a:t>
            </a:r>
            <a:r>
              <a:rPr lang="en-US" dirty="0" smtClean="0">
                <a:latin typeface="+mj-lt"/>
              </a:rPr>
              <a:t> é </a:t>
            </a:r>
            <a:r>
              <a:rPr lang="en-US" dirty="0" err="1" smtClean="0">
                <a:latin typeface="+mj-lt"/>
              </a:rPr>
              <a:t>recebido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como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uma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constante</a:t>
            </a:r>
            <a:endParaRPr lang="en-US" dirty="0" smtClean="0">
              <a:latin typeface="+mj-lt"/>
            </a:endParaRPr>
          </a:p>
          <a:p>
            <a:pPr lvl="1"/>
            <a:r>
              <a:rPr lang="en-US" dirty="0" err="1" smtClean="0">
                <a:latin typeface="+mj-lt"/>
              </a:rPr>
              <a:t>Menor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privilégio</a:t>
            </a:r>
            <a:r>
              <a:rPr lang="en-US" dirty="0" smtClean="0">
                <a:latin typeface="+mj-lt"/>
              </a:rPr>
              <a:t>: se o </a:t>
            </a:r>
            <a:r>
              <a:rPr lang="en-US" dirty="0" err="1" smtClean="0">
                <a:latin typeface="+mj-lt"/>
              </a:rPr>
              <a:t>método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não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alterará</a:t>
            </a:r>
            <a:r>
              <a:rPr lang="en-US" dirty="0" smtClean="0">
                <a:latin typeface="+mj-lt"/>
              </a:rPr>
              <a:t> o </a:t>
            </a:r>
            <a:r>
              <a:rPr lang="en-US" dirty="0" err="1" smtClean="0">
                <a:latin typeface="+mj-lt"/>
              </a:rPr>
              <a:t>objeto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então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este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deve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uma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constante</a:t>
            </a:r>
            <a:r>
              <a:rPr lang="en-US" dirty="0" smtClean="0">
                <a:latin typeface="+mj-lt"/>
              </a:rPr>
              <a:t>;</a:t>
            </a:r>
          </a:p>
          <a:p>
            <a:pPr lvl="1"/>
            <a:r>
              <a:rPr lang="en-US" dirty="0" smtClean="0">
                <a:latin typeface="+mj-lt"/>
              </a:rPr>
              <a:t>Um </a:t>
            </a:r>
            <a:r>
              <a:rPr lang="en-US" dirty="0" err="1" smtClean="0">
                <a:latin typeface="+mj-lt"/>
              </a:rPr>
              <a:t>programa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só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pode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chamar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métodos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const</a:t>
            </a:r>
            <a:r>
              <a:rPr lang="en-US" dirty="0" smtClean="0">
                <a:latin typeface="+mj-lt"/>
              </a:rPr>
              <a:t> de um </a:t>
            </a:r>
            <a:r>
              <a:rPr lang="en-US" dirty="0" err="1" smtClean="0">
                <a:latin typeface="+mj-lt"/>
              </a:rPr>
              <a:t>objeto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constante</a:t>
            </a:r>
            <a:r>
              <a:rPr lang="en-US" dirty="0">
                <a:latin typeface="+mj-lt"/>
              </a:rPr>
              <a:t>.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Note </a:t>
            </a:r>
            <a:r>
              <a:rPr lang="en-US" dirty="0" err="1" smtClean="0">
                <a:latin typeface="+mj-lt"/>
              </a:rPr>
              <a:t>ainda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que</a:t>
            </a:r>
            <a:r>
              <a:rPr lang="en-US" dirty="0" smtClean="0">
                <a:latin typeface="+mj-lt"/>
              </a:rPr>
              <a:t> o </a:t>
            </a:r>
            <a:r>
              <a:rPr lang="en-US" dirty="0" err="1" smtClean="0">
                <a:latin typeface="+mj-lt"/>
              </a:rPr>
              <a:t>programa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pressupõe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que</a:t>
            </a:r>
            <a:r>
              <a:rPr lang="en-US" dirty="0" smtClean="0">
                <a:latin typeface="+mj-lt"/>
              </a:rPr>
              <a:t> o </a:t>
            </a:r>
            <a:r>
              <a:rPr lang="en-US" dirty="0" err="1" smtClean="0">
                <a:latin typeface="+mj-lt"/>
              </a:rPr>
              <a:t>usuário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digitará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corretamente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os</a:t>
            </a:r>
            <a:r>
              <a:rPr lang="en-US" dirty="0" smtClean="0">
                <a:latin typeface="+mj-lt"/>
              </a:rPr>
              <a:t> dados</a:t>
            </a:r>
          </a:p>
          <a:p>
            <a:pPr lvl="1"/>
            <a:r>
              <a:rPr lang="en-US" dirty="0" smtClean="0">
                <a:latin typeface="+mj-lt"/>
              </a:rPr>
              <a:t>Como </a:t>
            </a:r>
            <a:r>
              <a:rPr lang="en-US" dirty="0" err="1" smtClean="0">
                <a:latin typeface="+mj-lt"/>
              </a:rPr>
              <a:t>alterar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isto</a:t>
            </a:r>
            <a:r>
              <a:rPr lang="en-US" dirty="0" smtClean="0">
                <a:latin typeface="+mj-lt"/>
              </a:rPr>
              <a:t>?</a:t>
            </a:r>
            <a:endParaRPr lang="pt-BR" dirty="0">
              <a:latin typeface="+mj-lt"/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5256C-4B0F-4873-AD8C-C231AE918512}" type="slidenum">
              <a:rPr lang="pt-BR" smtClean="0"/>
              <a:pPr>
                <a:defRPr/>
              </a:pPr>
              <a:t>119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02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Introdução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Uma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pertencente</a:t>
            </a:r>
            <a:r>
              <a:rPr lang="en-US" dirty="0" smtClean="0"/>
              <a:t> a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é </a:t>
            </a:r>
            <a:r>
              <a:rPr lang="en-US" dirty="0" err="1" smtClean="0"/>
              <a:t>chamada</a:t>
            </a:r>
            <a:r>
              <a:rPr lang="en-US" dirty="0" smtClean="0"/>
              <a:t> </a:t>
            </a:r>
            <a:r>
              <a:rPr lang="en-US" dirty="0" err="1" smtClean="0"/>
              <a:t>método</a:t>
            </a:r>
            <a:endParaRPr lang="en-US" dirty="0" smtClean="0"/>
          </a:p>
          <a:p>
            <a:pPr lvl="1"/>
            <a:r>
              <a:rPr lang="en-US" dirty="0" smtClean="0"/>
              <a:t>São </a:t>
            </a:r>
            <a:r>
              <a:rPr lang="en-US" dirty="0" err="1" smtClean="0"/>
              <a:t>utilizadas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desempenhar</a:t>
            </a:r>
            <a:r>
              <a:rPr lang="en-US" dirty="0" smtClean="0"/>
              <a:t> as </a:t>
            </a:r>
            <a:r>
              <a:rPr lang="en-US" dirty="0" err="1" smtClean="0"/>
              <a:t>tarefas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Da </a:t>
            </a:r>
            <a:r>
              <a:rPr lang="en-US" dirty="0" err="1" smtClean="0"/>
              <a:t>mesma</a:t>
            </a:r>
            <a:r>
              <a:rPr lang="en-US" dirty="0" smtClean="0"/>
              <a:t> forma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é </a:t>
            </a:r>
            <a:r>
              <a:rPr lang="en-US" dirty="0" err="1" smtClean="0"/>
              <a:t>possível</a:t>
            </a:r>
            <a:r>
              <a:rPr lang="en-US" dirty="0" smtClean="0"/>
              <a:t> </a:t>
            </a:r>
            <a:r>
              <a:rPr lang="en-US" dirty="0" err="1" smtClean="0"/>
              <a:t>dirigir</a:t>
            </a:r>
            <a:r>
              <a:rPr lang="en-US" dirty="0" smtClean="0"/>
              <a:t> o </a:t>
            </a:r>
            <a:r>
              <a:rPr lang="en-US" dirty="0" err="1" smtClean="0"/>
              <a:t>projeto</a:t>
            </a:r>
            <a:r>
              <a:rPr lang="en-US" dirty="0" smtClean="0"/>
              <a:t> de um </a:t>
            </a:r>
            <a:r>
              <a:rPr lang="en-US" dirty="0" err="1" smtClean="0"/>
              <a:t>carro</a:t>
            </a:r>
            <a:r>
              <a:rPr lang="en-US" dirty="0" smtClean="0"/>
              <a:t>,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“</a:t>
            </a:r>
            <a:r>
              <a:rPr lang="en-US" dirty="0" err="1" smtClean="0"/>
              <a:t>dirigir</a:t>
            </a:r>
            <a:r>
              <a:rPr lang="en-US" dirty="0" smtClean="0"/>
              <a:t>”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;</a:t>
            </a:r>
          </a:p>
          <a:p>
            <a:r>
              <a:rPr lang="en-US" dirty="0" smtClean="0"/>
              <a:t>É </a:t>
            </a:r>
            <a:r>
              <a:rPr lang="en-US" dirty="0" err="1" smtClean="0"/>
              <a:t>necessário</a:t>
            </a:r>
            <a:r>
              <a:rPr lang="en-US" dirty="0" smtClean="0"/>
              <a:t> antes </a:t>
            </a:r>
            <a:r>
              <a:rPr lang="en-US" dirty="0" err="1" smtClean="0"/>
              <a:t>construir</a:t>
            </a:r>
            <a:r>
              <a:rPr lang="en-US" dirty="0" smtClean="0"/>
              <a:t> o </a:t>
            </a:r>
            <a:r>
              <a:rPr lang="en-US" dirty="0" err="1" smtClean="0"/>
              <a:t>carro</a:t>
            </a:r>
            <a:r>
              <a:rPr lang="en-US" dirty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dirigí</a:t>
            </a:r>
            <a:r>
              <a:rPr lang="en-US" dirty="0" smtClean="0"/>
              <a:t>-lo;</a:t>
            </a:r>
          </a:p>
          <a:p>
            <a:r>
              <a:rPr lang="en-US" dirty="0" smtClean="0"/>
              <a:t>É </a:t>
            </a:r>
            <a:r>
              <a:rPr lang="en-US" dirty="0" err="1" smtClean="0"/>
              <a:t>necessário</a:t>
            </a:r>
            <a:r>
              <a:rPr lang="en-US" dirty="0" smtClean="0"/>
              <a:t> </a:t>
            </a:r>
            <a:r>
              <a:rPr lang="en-US" dirty="0" err="1" smtClean="0"/>
              <a:t>criar</a:t>
            </a:r>
            <a:r>
              <a:rPr lang="en-US" dirty="0" smtClean="0"/>
              <a:t> um </a:t>
            </a:r>
            <a:r>
              <a:rPr lang="en-US" b="1" dirty="0" err="1" smtClean="0"/>
              <a:t>objeto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antes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poder</a:t>
            </a:r>
            <a:r>
              <a:rPr lang="en-US" dirty="0" smtClean="0"/>
              <a:t> </a:t>
            </a:r>
            <a:r>
              <a:rPr lang="en-US" dirty="0" err="1" smtClean="0"/>
              <a:t>executar</a:t>
            </a:r>
            <a:r>
              <a:rPr lang="en-US" dirty="0" smtClean="0"/>
              <a:t> as </a:t>
            </a:r>
            <a:r>
              <a:rPr lang="en-US" dirty="0" err="1" smtClean="0"/>
              <a:t>tarefas</a:t>
            </a:r>
            <a:r>
              <a:rPr lang="en-US" dirty="0" smtClean="0"/>
              <a:t> </a:t>
            </a:r>
            <a:r>
              <a:rPr lang="en-US" dirty="0" err="1" smtClean="0"/>
              <a:t>descritas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28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Sobrecarga</a:t>
            </a:r>
            <a:r>
              <a:rPr lang="en-US" dirty="0"/>
              <a:t> de </a:t>
            </a:r>
            <a:r>
              <a:rPr lang="en-US" dirty="0" err="1"/>
              <a:t>Operadores</a:t>
            </a:r>
            <a:endParaRPr lang="pt-BR" dirty="0"/>
          </a:p>
        </p:txBody>
      </p:sp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Vamos</a:t>
            </a:r>
            <a:r>
              <a:rPr lang="en-US" dirty="0" smtClean="0"/>
              <a:t> </a:t>
            </a:r>
            <a:r>
              <a:rPr lang="en-US" dirty="0" err="1" smtClean="0"/>
              <a:t>alterar</a:t>
            </a:r>
            <a:r>
              <a:rPr lang="en-US" dirty="0" smtClean="0"/>
              <a:t> </a:t>
            </a:r>
            <a:r>
              <a:rPr lang="en-US" dirty="0" err="1" smtClean="0"/>
              <a:t>nosso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sobrecarregar</a:t>
            </a:r>
            <a:r>
              <a:rPr lang="en-US" dirty="0" smtClean="0"/>
              <a:t> o </a:t>
            </a:r>
            <a:r>
              <a:rPr lang="en-US" dirty="0" err="1" smtClean="0"/>
              <a:t>operador</a:t>
            </a:r>
            <a:r>
              <a:rPr lang="en-US" dirty="0" smtClean="0"/>
              <a:t> </a:t>
            </a:r>
            <a:r>
              <a:rPr lang="en-US" b="1" dirty="0" smtClean="0"/>
              <a:t>*</a:t>
            </a:r>
          </a:p>
          <a:p>
            <a:pPr lvl="1"/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utilizado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atribuição</a:t>
            </a:r>
            <a:endParaRPr lang="en-US" dirty="0"/>
          </a:p>
          <a:p>
            <a:pPr lvl="2"/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sobrecarregaremos</a:t>
            </a:r>
            <a:r>
              <a:rPr lang="en-US" dirty="0" smtClean="0"/>
              <a:t> o </a:t>
            </a:r>
            <a:r>
              <a:rPr lang="en-US" dirty="0" err="1" smtClean="0"/>
              <a:t>operador</a:t>
            </a:r>
            <a:r>
              <a:rPr lang="en-US" dirty="0" smtClean="0"/>
              <a:t> </a:t>
            </a:r>
            <a:r>
              <a:rPr lang="en-US" b="1" dirty="0" smtClean="0"/>
              <a:t>=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já</a:t>
            </a:r>
            <a:r>
              <a:rPr lang="en-US" dirty="0" smtClean="0"/>
              <a:t> é </a:t>
            </a:r>
            <a:r>
              <a:rPr lang="en-US" dirty="0" err="1" smtClean="0"/>
              <a:t>sobrecarregado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implementado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um </a:t>
            </a:r>
            <a:r>
              <a:rPr lang="en-US" dirty="0" err="1" smtClean="0"/>
              <a:t>método</a:t>
            </a:r>
            <a:r>
              <a:rPr lang="en-US" dirty="0" smtClean="0"/>
              <a:t>;</a:t>
            </a:r>
          </a:p>
          <a:p>
            <a:r>
              <a:rPr lang="en-US" dirty="0" smtClean="0"/>
              <a:t>Este </a:t>
            </a:r>
            <a:r>
              <a:rPr lang="en-US" dirty="0" err="1" smtClean="0"/>
              <a:t>exemplo</a:t>
            </a:r>
            <a:r>
              <a:rPr lang="en-US" dirty="0" smtClean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 </a:t>
            </a:r>
            <a:r>
              <a:rPr lang="en-US" dirty="0" err="1" smtClean="0"/>
              <a:t>ilustra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sobrecarga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retorna</a:t>
            </a:r>
            <a:r>
              <a:rPr lang="en-US" dirty="0" smtClean="0"/>
              <a:t> nada</a:t>
            </a:r>
          </a:p>
          <a:p>
            <a:pPr lvl="1"/>
            <a:r>
              <a:rPr lang="en-US" dirty="0" err="1" smtClean="0"/>
              <a:t>Desta</a:t>
            </a:r>
            <a:r>
              <a:rPr lang="en-US" dirty="0" smtClean="0"/>
              <a:t> forma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possível</a:t>
            </a:r>
            <a:r>
              <a:rPr lang="en-US" dirty="0" smtClean="0"/>
              <a:t> </a:t>
            </a:r>
            <a:r>
              <a:rPr lang="en-US" dirty="0" err="1" smtClean="0"/>
              <a:t>realizar</a:t>
            </a:r>
            <a:r>
              <a:rPr lang="en-US" dirty="0" smtClean="0"/>
              <a:t> </a:t>
            </a:r>
            <a:r>
              <a:rPr lang="en-US" dirty="0" err="1" smtClean="0"/>
              <a:t>chamadas</a:t>
            </a:r>
            <a:r>
              <a:rPr lang="en-US" dirty="0" smtClean="0"/>
              <a:t> do </a:t>
            </a:r>
            <a:r>
              <a:rPr lang="en-US" dirty="0" err="1" smtClean="0"/>
              <a:t>tipo</a:t>
            </a:r>
            <a:endParaRPr lang="en-US" dirty="0" smtClean="0"/>
          </a:p>
          <a:p>
            <a:pPr marL="457200" lvl="1" indent="0" algn="ctr">
              <a:buNone/>
            </a:pPr>
            <a:r>
              <a:rPr lang="en-US" b="1" dirty="0" smtClean="0"/>
              <a:t>a * b* c;</a:t>
            </a:r>
            <a:endParaRPr lang="pt-BR" b="1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5256C-4B0F-4873-AD8C-C231AE918512}" type="slidenum">
              <a:rPr lang="pt-BR" smtClean="0"/>
              <a:pPr>
                <a:defRPr/>
              </a:pPr>
              <a:t>120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02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827584" y="4492978"/>
            <a:ext cx="6552728" cy="2321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Telefone.h</a:t>
            </a:r>
            <a:endParaRPr lang="pt-BR" i="1" dirty="0"/>
          </a:p>
        </p:txBody>
      </p:sp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600" dirty="0">
                <a:solidFill>
                  <a:srgbClr val="7F7F00"/>
                </a:solidFill>
                <a:latin typeface="Verdana"/>
              </a:rPr>
              <a:t>#include &lt;iostream&gt;</a:t>
            </a:r>
          </a:p>
          <a:p>
            <a:pPr marL="118872" indent="0">
              <a:buNone/>
            </a:pPr>
            <a:r>
              <a:rPr lang="pt-BR" sz="1600" dirty="0">
                <a:solidFill>
                  <a:srgbClr val="7F7F00"/>
                </a:solidFill>
                <a:latin typeface="Verdana"/>
              </a:rPr>
              <a:t>#include &lt;string&gt;</a:t>
            </a:r>
          </a:p>
          <a:p>
            <a:pPr marL="118872" indent="0">
              <a:buNone/>
            </a:pPr>
            <a:r>
              <a:rPr lang="pt-BR" sz="1600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600" b="1" dirty="0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Verdana"/>
              </a:rPr>
              <a:t>NumeroTelefone</a:t>
            </a: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6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600" b="1" dirty="0">
                <a:solidFill>
                  <a:srgbClr val="00007F"/>
                </a:solidFill>
                <a:latin typeface="Verdana"/>
              </a:rPr>
              <a:t>friend</a:t>
            </a:r>
            <a:r>
              <a:rPr lang="en-US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Verdana"/>
              </a:rPr>
              <a:t>ostream</a:t>
            </a:r>
            <a:r>
              <a:rPr lang="en-US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en-US" sz="1600" b="1" dirty="0">
                <a:solidFill>
                  <a:srgbClr val="00007F"/>
                </a:solidFill>
                <a:latin typeface="Verdana"/>
              </a:rPr>
              <a:t>operator</a:t>
            </a:r>
            <a:r>
              <a:rPr lang="en-US" sz="1600" b="1" dirty="0">
                <a:solidFill>
                  <a:srgbClr val="000000"/>
                </a:solidFill>
                <a:latin typeface="Verdana"/>
              </a:rPr>
              <a:t>&lt;&lt;(</a:t>
            </a:r>
            <a:r>
              <a:rPr lang="en-US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Verdana"/>
              </a:rPr>
              <a:t>ostream</a:t>
            </a:r>
            <a:r>
              <a:rPr lang="en-US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Verdana"/>
              </a:rPr>
              <a:t>&amp;,</a:t>
            </a:r>
            <a:r>
              <a:rPr lang="en-US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US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Verdana"/>
              </a:rPr>
              <a:t>NumeroTelefone</a:t>
            </a:r>
            <a:r>
              <a:rPr lang="en-US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en-US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Verdana"/>
              </a:rPr>
              <a:t>);</a:t>
            </a:r>
            <a:endParaRPr lang="en-US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600" b="1" dirty="0">
                <a:solidFill>
                  <a:srgbClr val="00007F"/>
                </a:solidFill>
                <a:latin typeface="Verdana"/>
              </a:rPr>
              <a:t>friend</a:t>
            </a:r>
            <a:r>
              <a:rPr lang="en-US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Verdana"/>
              </a:rPr>
              <a:t>istream</a:t>
            </a:r>
            <a:r>
              <a:rPr lang="en-US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en-US" sz="1600" b="1" dirty="0">
                <a:solidFill>
                  <a:srgbClr val="00007F"/>
                </a:solidFill>
                <a:latin typeface="Verdana"/>
              </a:rPr>
              <a:t>operator</a:t>
            </a:r>
            <a:r>
              <a:rPr lang="en-US" sz="1600" b="1" dirty="0">
                <a:solidFill>
                  <a:srgbClr val="000000"/>
                </a:solidFill>
                <a:latin typeface="Verdana"/>
              </a:rPr>
              <a:t>&gt;&gt;(</a:t>
            </a:r>
            <a:r>
              <a:rPr lang="en-US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Verdana"/>
              </a:rPr>
              <a:t>istream</a:t>
            </a:r>
            <a:r>
              <a:rPr lang="en-US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Verdana"/>
              </a:rPr>
              <a:t>&amp;,</a:t>
            </a:r>
            <a:r>
              <a:rPr lang="en-US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Verdana"/>
              </a:rPr>
              <a:t>NumeroTelefone</a:t>
            </a:r>
            <a:r>
              <a:rPr lang="en-US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en-US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US" sz="1600" dirty="0">
                <a:solidFill>
                  <a:srgbClr val="808080"/>
                </a:solidFill>
                <a:latin typeface="Verdana"/>
              </a:rPr>
              <a:t>     </a:t>
            </a:r>
          </a:p>
          <a:p>
            <a:pPr marL="118872" indent="0">
              <a:buNone/>
            </a:pPr>
            <a:r>
              <a:rPr lang="pt-BR" sz="16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:</a:t>
            </a: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6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b="1" dirty="0">
                <a:solidFill>
                  <a:srgbClr val="00007F"/>
                </a:solidFill>
                <a:latin typeface="Verdana"/>
              </a:rPr>
              <a:t>operator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*(</a:t>
            </a:r>
            <a:r>
              <a:rPr lang="pt-BR" sz="1600" dirty="0">
                <a:solidFill>
                  <a:srgbClr val="000000"/>
                </a:solidFill>
                <a:latin typeface="Verdana"/>
              </a:rPr>
              <a:t>NumeroTelefone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b="1" dirty="0" smtClean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600" dirty="0">
                <a:solidFill>
                  <a:srgbClr val="007F00"/>
                </a:solidFill>
                <a:latin typeface="Comic Sans MS"/>
              </a:rPr>
              <a:t> // </a:t>
            </a:r>
            <a:r>
              <a:rPr lang="pt-BR" sz="1600" dirty="0" smtClean="0">
                <a:solidFill>
                  <a:srgbClr val="007F00"/>
                </a:solidFill>
                <a:latin typeface="Comic Sans MS"/>
              </a:rPr>
              <a:t>sobrecarga do operador *</a:t>
            </a: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600" b="1" dirty="0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:</a:t>
            </a: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6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Verdana"/>
              </a:rPr>
              <a:t>DDD</a:t>
            </a:r>
            <a:r>
              <a:rPr lang="pt-BR" sz="1600" b="1" dirty="0" smtClean="0">
                <a:solidFill>
                  <a:srgbClr val="000000"/>
                </a:solidFill>
                <a:latin typeface="Verdana"/>
              </a:rPr>
              <a:t>;</a:t>
            </a:r>
            <a:endParaRPr lang="pt-BR" sz="16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6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Verdana"/>
              </a:rPr>
              <a:t>inicio</a:t>
            </a:r>
            <a:r>
              <a:rPr lang="pt-BR" sz="1600" b="1" dirty="0" smtClean="0">
                <a:solidFill>
                  <a:srgbClr val="000000"/>
                </a:solidFill>
                <a:latin typeface="Verdana"/>
              </a:rPr>
              <a:t>;</a:t>
            </a:r>
          </a:p>
          <a:p>
            <a:pPr marL="118872" indent="0">
              <a:buNone/>
            </a:pPr>
            <a:r>
              <a:rPr lang="pt-BR" sz="1600" dirty="0" smtClean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600" dirty="0" smtClean="0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Verdana"/>
              </a:rPr>
              <a:t>fim</a:t>
            </a:r>
            <a:r>
              <a:rPr lang="pt-BR" sz="1600" b="1" dirty="0" smtClean="0">
                <a:solidFill>
                  <a:srgbClr val="000000"/>
                </a:solidFill>
                <a:latin typeface="Verdana"/>
              </a:rPr>
              <a:t>;</a:t>
            </a:r>
            <a:endParaRPr lang="pt-BR" sz="16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600" b="1" dirty="0">
                <a:solidFill>
                  <a:srgbClr val="000000"/>
                </a:solidFill>
                <a:latin typeface="Verdana"/>
              </a:rPr>
              <a:t>};</a:t>
            </a:r>
            <a:endParaRPr lang="pt-BR" sz="1600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5256C-4B0F-4873-AD8C-C231AE918512}" type="slidenum">
              <a:rPr lang="pt-BR" smtClean="0"/>
              <a:pPr>
                <a:defRPr/>
              </a:pPr>
              <a:t>121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02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611560" y="5085184"/>
            <a:ext cx="6336704" cy="1296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Telefone.cpp</a:t>
            </a:r>
            <a:endParaRPr lang="pt-BR" dirty="0"/>
          </a:p>
        </p:txBody>
      </p:sp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t-BR" dirty="0">
                <a:solidFill>
                  <a:srgbClr val="000000"/>
                </a:solidFill>
                <a:latin typeface="Verdana"/>
              </a:rPr>
              <a:t>ostream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operator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ostream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output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const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NumeroTelefone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numero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                                                       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output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"("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numero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DDD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") "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numero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inicio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"-"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numero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fim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               </a:t>
            </a: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output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endParaRPr lang="en-US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b="1" dirty="0" smtClean="0">
                <a:solidFill>
                  <a:srgbClr val="000000"/>
                </a:solidFill>
                <a:latin typeface="Verdana"/>
              </a:rPr>
              <a:t>}</a:t>
            </a: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 smtClean="0">
                <a:solidFill>
                  <a:srgbClr val="000000"/>
                </a:solidFill>
                <a:latin typeface="Verdana"/>
              </a:rPr>
              <a:t>istream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operator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&gt;&gt;(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istream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input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NumeroTelefone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numero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                                                                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input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ignore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endParaRPr lang="pt-BR" sz="2800" dirty="0" smtClean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dirty="0" smtClean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input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&gt;&gt;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setw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smtClean="0">
                <a:solidFill>
                  <a:srgbClr val="007F7F"/>
                </a:solidFill>
                <a:latin typeface="Verdana"/>
              </a:rPr>
              <a:t>2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)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&gt;&gt;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numero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DDD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;</a:t>
            </a:r>
            <a:endParaRPr lang="pt-BR" sz="2800" dirty="0" smtClean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dirty="0" smtClean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input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ignore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2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input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&gt;&gt;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setw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4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&gt;&gt;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numero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inicio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;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input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ignore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input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&gt;&gt;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setw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4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&gt;&gt;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numero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fim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input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endParaRPr lang="en-US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b="1" dirty="0" smtClean="0">
                <a:solidFill>
                  <a:srgbClr val="000000"/>
                </a:solidFill>
                <a:latin typeface="Verdana"/>
              </a:rPr>
              <a:t>}</a:t>
            </a: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NumeroTelefone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::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operator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*(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NumeroTelefone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ladoDireito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DDD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ladoDireito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DDD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;</a:t>
            </a:r>
            <a:r>
              <a:rPr lang="en-US" dirty="0">
                <a:solidFill>
                  <a:srgbClr val="007F00"/>
                </a:solidFill>
                <a:latin typeface="Comic Sans MS"/>
              </a:rPr>
              <a:t> // </a:t>
            </a:r>
            <a:r>
              <a:rPr lang="en-US" dirty="0" err="1" smtClean="0">
                <a:solidFill>
                  <a:srgbClr val="007F00"/>
                </a:solidFill>
                <a:latin typeface="Comic Sans MS"/>
              </a:rPr>
              <a:t>Realiza</a:t>
            </a:r>
            <a:r>
              <a:rPr lang="en-US" dirty="0" smtClean="0">
                <a:solidFill>
                  <a:srgbClr val="007F00"/>
                </a:solidFill>
                <a:latin typeface="Comic Sans MS"/>
              </a:rPr>
              <a:t> a </a:t>
            </a:r>
            <a:r>
              <a:rPr lang="en-US" dirty="0" err="1" smtClean="0">
                <a:solidFill>
                  <a:srgbClr val="007F00"/>
                </a:solidFill>
                <a:latin typeface="Comic Sans MS"/>
              </a:rPr>
              <a:t>cópia</a:t>
            </a:r>
            <a:r>
              <a:rPr lang="en-US" dirty="0" smtClean="0">
                <a:solidFill>
                  <a:srgbClr val="007F00"/>
                </a:solidFill>
                <a:latin typeface="Comic Sans MS"/>
              </a:rPr>
              <a:t> dos </a:t>
            </a:r>
            <a:r>
              <a:rPr lang="en-US" dirty="0" err="1" smtClean="0">
                <a:solidFill>
                  <a:srgbClr val="007F00"/>
                </a:solidFill>
                <a:latin typeface="Comic Sans MS"/>
              </a:rPr>
              <a:t>atributos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inicio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ladoDireito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inicio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fim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ladoDireito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fim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endParaRPr lang="pt-BR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5256C-4B0F-4873-AD8C-C231AE918512}" type="slidenum">
              <a:rPr lang="pt-BR" smtClean="0"/>
              <a:pPr>
                <a:defRPr/>
              </a:pPr>
              <a:t>122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02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827584" y="5013176"/>
            <a:ext cx="633670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DriverTelefone.cpp</a:t>
            </a:r>
            <a:endParaRPr lang="pt-BR" i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700" dirty="0">
                <a:solidFill>
                  <a:srgbClr val="7F7F00"/>
                </a:solidFill>
                <a:latin typeface="Verdana"/>
              </a:rPr>
              <a:t>#include &lt;iostream&gt;</a:t>
            </a:r>
          </a:p>
          <a:p>
            <a:pPr marL="118872" indent="0">
              <a:buNone/>
            </a:pPr>
            <a:r>
              <a:rPr lang="pt-BR" sz="1700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dirty="0">
                <a:solidFill>
                  <a:srgbClr val="7F7F00"/>
                </a:solidFill>
                <a:latin typeface="Verdana"/>
              </a:rPr>
              <a:t>#include "NumeroTelefone.h"</a:t>
            </a:r>
          </a:p>
          <a:p>
            <a:pPr marL="118872" indent="0">
              <a:buNone/>
            </a:pP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NumeroTelefone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telefone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celular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7F00"/>
                </a:solidFill>
                <a:latin typeface="Comic Sans MS"/>
              </a:rPr>
              <a:t>// cria objeto telefone</a:t>
            </a:r>
          </a:p>
          <a:p>
            <a:pPr marL="118872" indent="0">
              <a:buNone/>
            </a:pP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7F007F"/>
                </a:solidFill>
                <a:latin typeface="Verdana"/>
              </a:rPr>
              <a:t>"Digite o numero no formato (12) 3456-7890:"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dirty="0" smtClean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700" dirty="0" smtClean="0">
                <a:solidFill>
                  <a:srgbClr val="000000"/>
                </a:solidFill>
                <a:latin typeface="Verdana"/>
              </a:rPr>
              <a:t>cin</a:t>
            </a:r>
            <a:r>
              <a:rPr lang="pt-BR" sz="17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&gt;&gt;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telefone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                                          </a:t>
            </a:r>
            <a:r>
              <a:rPr lang="pt-BR" sz="1700" dirty="0" smtClean="0">
                <a:solidFill>
                  <a:srgbClr val="808080"/>
                </a:solidFill>
                <a:latin typeface="Verdana"/>
              </a:rPr>
              <a:t>      </a:t>
            </a: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7F007F"/>
                </a:solidFill>
                <a:latin typeface="Verdana"/>
              </a:rPr>
              <a:t>"O numero informado foi: "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celular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telefone</a:t>
            </a:r>
            <a:r>
              <a:rPr lang="pt-BR" sz="1700" b="1" dirty="0" smtClean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700" dirty="0">
                <a:solidFill>
                  <a:srgbClr val="007F00"/>
                </a:solidFill>
                <a:latin typeface="Comic Sans MS"/>
              </a:rPr>
              <a:t> // chamada </a:t>
            </a:r>
            <a:r>
              <a:rPr lang="pt-BR" sz="1700" dirty="0" smtClean="0">
                <a:solidFill>
                  <a:srgbClr val="007F00"/>
                </a:solidFill>
                <a:latin typeface="Comic Sans MS"/>
              </a:rPr>
              <a:t>do método celular.*(telefone);</a:t>
            </a: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sz="1700" dirty="0" smtClean="0">
                <a:solidFill>
                  <a:srgbClr val="000000"/>
                </a:solidFill>
                <a:latin typeface="Verdana"/>
              </a:rPr>
              <a:t>   cout</a:t>
            </a:r>
            <a:r>
              <a:rPr lang="pt-BR" sz="17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celular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                                  </a:t>
            </a:r>
          </a:p>
          <a:p>
            <a:pPr marL="118872" indent="0">
              <a:buNone/>
            </a:pPr>
            <a:r>
              <a:rPr lang="pt-BR" sz="17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700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7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7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506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Exercício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Como </a:t>
            </a:r>
            <a:r>
              <a:rPr lang="en-US" dirty="0" err="1" smtClean="0"/>
              <a:t>sobrecarregamos</a:t>
            </a:r>
            <a:r>
              <a:rPr lang="en-US" dirty="0" smtClean="0"/>
              <a:t> o </a:t>
            </a:r>
            <a:r>
              <a:rPr lang="en-US" dirty="0" err="1" smtClean="0"/>
              <a:t>operador</a:t>
            </a:r>
            <a:r>
              <a:rPr lang="en-US" dirty="0" smtClean="0"/>
              <a:t> ++?</a:t>
            </a:r>
          </a:p>
          <a:p>
            <a:pPr lvl="1"/>
            <a:r>
              <a:rPr lang="en-US" dirty="0" err="1" smtClean="0"/>
              <a:t>Prefixado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 </a:t>
            </a:r>
            <a:r>
              <a:rPr lang="en-US" dirty="0" err="1" smtClean="0"/>
              <a:t>pós-fixado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Como </a:t>
            </a:r>
            <a:r>
              <a:rPr lang="en-US" dirty="0" err="1" smtClean="0"/>
              <a:t>diferenciar</a:t>
            </a:r>
            <a:r>
              <a:rPr lang="en-US" dirty="0" smtClean="0"/>
              <a:t> um do outro?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124</a:t>
            </a:fld>
            <a:endParaRPr lang="pt-BR"/>
          </a:p>
        </p:txBody>
      </p:sp>
      <p:pic>
        <p:nvPicPr>
          <p:cNvPr id="5" name="Picture 4" descr="interrogaa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248" y="5020358"/>
            <a:ext cx="1727845" cy="17278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632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Ponteiro</a:t>
            </a:r>
            <a:r>
              <a:rPr lang="en-US" dirty="0" smtClean="0"/>
              <a:t> </a:t>
            </a:r>
            <a:r>
              <a:rPr lang="en-US" i="1" dirty="0" smtClean="0"/>
              <a:t>this</a:t>
            </a:r>
            <a:endParaRPr lang="pt-BR" i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192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Ponteiro</a:t>
            </a:r>
            <a:r>
              <a:rPr lang="en-US" dirty="0" smtClean="0"/>
              <a:t> </a:t>
            </a:r>
            <a:r>
              <a:rPr lang="en-US" i="1" dirty="0" smtClean="0"/>
              <a:t>this</a:t>
            </a:r>
            <a:endParaRPr lang="pt-BR" i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Como um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 smtClean="0"/>
              <a:t>sabe</a:t>
            </a:r>
            <a:r>
              <a:rPr lang="en-US" dirty="0" smtClean="0"/>
              <a:t> </a:t>
            </a:r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 smtClean="0"/>
              <a:t> de um </a:t>
            </a:r>
            <a:r>
              <a:rPr lang="en-US" dirty="0" err="1" smtClean="0"/>
              <a:t>objeto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chamou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Quando</a:t>
            </a:r>
            <a:r>
              <a:rPr lang="en-US" dirty="0" smtClean="0"/>
              <a:t> um </a:t>
            </a:r>
            <a:r>
              <a:rPr lang="en-US" dirty="0" err="1" smtClean="0"/>
              <a:t>objeto</a:t>
            </a:r>
            <a:r>
              <a:rPr lang="en-US" dirty="0" smtClean="0"/>
              <a:t> </a:t>
            </a:r>
            <a:r>
              <a:rPr lang="en-US" dirty="0" err="1" smtClean="0"/>
              <a:t>chama</a:t>
            </a:r>
            <a:r>
              <a:rPr lang="en-US" dirty="0" smtClean="0"/>
              <a:t> um </a:t>
            </a:r>
            <a:r>
              <a:rPr lang="en-US" dirty="0" err="1" smtClean="0"/>
              <a:t>método</a:t>
            </a:r>
            <a:r>
              <a:rPr lang="en-US" dirty="0" smtClean="0"/>
              <a:t>, </a:t>
            </a:r>
            <a:r>
              <a:rPr lang="en-US" dirty="0" err="1" smtClean="0"/>
              <a:t>implicitamente</a:t>
            </a:r>
            <a:r>
              <a:rPr lang="en-US" dirty="0" smtClean="0"/>
              <a:t> é </a:t>
            </a:r>
            <a:r>
              <a:rPr lang="en-US" dirty="0" err="1" smtClean="0"/>
              <a:t>passado</a:t>
            </a:r>
            <a:r>
              <a:rPr lang="en-US" dirty="0" smtClean="0"/>
              <a:t> o </a:t>
            </a:r>
            <a:r>
              <a:rPr lang="en-US" dirty="0" err="1" smtClean="0"/>
              <a:t>ponteiro</a:t>
            </a:r>
            <a:r>
              <a:rPr lang="en-US" dirty="0" smtClean="0"/>
              <a:t> </a:t>
            </a:r>
            <a:r>
              <a:rPr lang="en-US" b="1" i="1" dirty="0" smtClean="0"/>
              <a:t>this</a:t>
            </a:r>
          </a:p>
          <a:p>
            <a:pPr lvl="2"/>
            <a:r>
              <a:rPr lang="en-US" dirty="0" err="1" smtClean="0"/>
              <a:t>Aponta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 smtClean="0"/>
              <a:t> do </a:t>
            </a:r>
            <a:r>
              <a:rPr lang="en-US" dirty="0" err="1" smtClean="0"/>
              <a:t>objeto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ponteiro</a:t>
            </a:r>
            <a:r>
              <a:rPr lang="en-US" dirty="0" smtClean="0"/>
              <a:t> é </a:t>
            </a:r>
            <a:r>
              <a:rPr lang="en-US" dirty="0" err="1" smtClean="0"/>
              <a:t>utilizado</a:t>
            </a:r>
            <a:r>
              <a:rPr lang="en-US" dirty="0" smtClean="0"/>
              <a:t> </a:t>
            </a:r>
            <a:r>
              <a:rPr lang="en-US" dirty="0" err="1" smtClean="0"/>
              <a:t>implicitamente</a:t>
            </a:r>
            <a:r>
              <a:rPr lang="en-US" dirty="0" smtClean="0"/>
              <a:t> </a:t>
            </a:r>
            <a:r>
              <a:rPr lang="en-US" dirty="0" err="1" smtClean="0"/>
              <a:t>pelos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r>
              <a:rPr lang="en-US" dirty="0" smtClean="0"/>
              <a:t>,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fizemos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ponteiro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parte do </a:t>
            </a:r>
            <a:r>
              <a:rPr lang="en-US" dirty="0" err="1" smtClean="0"/>
              <a:t>objeto</a:t>
            </a:r>
            <a:r>
              <a:rPr lang="en-US" dirty="0" smtClean="0"/>
              <a:t>.</a:t>
            </a:r>
          </a:p>
          <a:p>
            <a:r>
              <a:rPr lang="en-US" dirty="0" smtClean="0"/>
              <a:t>O </a:t>
            </a:r>
            <a:r>
              <a:rPr lang="en-US" dirty="0" err="1" smtClean="0"/>
              <a:t>uso</a:t>
            </a:r>
            <a:r>
              <a:rPr lang="en-US" dirty="0" smtClean="0"/>
              <a:t> do </a:t>
            </a:r>
            <a:r>
              <a:rPr lang="en-US" dirty="0" err="1" smtClean="0"/>
              <a:t>ponteiro</a:t>
            </a:r>
            <a:r>
              <a:rPr lang="en-US" dirty="0" smtClean="0"/>
              <a:t> é </a:t>
            </a:r>
            <a:r>
              <a:rPr lang="en-US" dirty="0" err="1" smtClean="0"/>
              <a:t>opcional</a:t>
            </a:r>
            <a:r>
              <a:rPr lang="en-US" dirty="0" smtClean="0"/>
              <a:t>, </a:t>
            </a:r>
            <a:r>
              <a:rPr lang="en-US" dirty="0" err="1" smtClean="0"/>
              <a:t>exceto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casos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necessário</a:t>
            </a:r>
            <a:r>
              <a:rPr lang="en-US" dirty="0" smtClean="0"/>
              <a:t> a </a:t>
            </a:r>
            <a:r>
              <a:rPr lang="en-US" dirty="0" err="1" smtClean="0"/>
              <a:t>chamada</a:t>
            </a:r>
            <a:r>
              <a:rPr lang="en-US" dirty="0" smtClean="0"/>
              <a:t> de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cascata</a:t>
            </a:r>
            <a:r>
              <a:rPr lang="en-US" dirty="0" smtClean="0"/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23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Ponteiro</a:t>
            </a:r>
            <a:r>
              <a:rPr lang="en-US" dirty="0"/>
              <a:t> </a:t>
            </a:r>
            <a:r>
              <a:rPr lang="en-US" i="1" dirty="0"/>
              <a:t>this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700" dirty="0">
                <a:solidFill>
                  <a:srgbClr val="7F7F00"/>
                </a:solidFill>
                <a:latin typeface="Verdana"/>
              </a:rPr>
              <a:t>#include &lt;iostream&gt;</a:t>
            </a:r>
          </a:p>
          <a:p>
            <a:pPr marL="118872" indent="0">
              <a:buNone/>
            </a:pPr>
            <a:r>
              <a:rPr lang="pt-BR" sz="1700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b="1" dirty="0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7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:</a:t>
            </a: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7F00"/>
                </a:solidFill>
                <a:latin typeface="Comic Sans MS"/>
              </a:rPr>
              <a:t>// construtor padrão</a:t>
            </a:r>
          </a:p>
          <a:p>
            <a:pPr marL="118872" indent="0">
              <a:buNone/>
            </a:pPr>
            <a:r>
              <a:rPr lang="pt-BR" sz="17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7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print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b="1" dirty="0">
                <a:solidFill>
                  <a:srgbClr val="00007F"/>
                </a:solidFill>
                <a:latin typeface="Verdana"/>
              </a:rPr>
              <a:t>const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b="1" dirty="0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:</a:t>
            </a: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7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x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b="1" dirty="0" smtClean="0">
                <a:solidFill>
                  <a:srgbClr val="000000"/>
                </a:solidFill>
                <a:latin typeface="Verdana"/>
              </a:rPr>
              <a:t>};</a:t>
            </a: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38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827584" y="5661248"/>
            <a:ext cx="4248472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ângulo 4"/>
          <p:cNvSpPr/>
          <p:nvPr/>
        </p:nvSpPr>
        <p:spPr>
          <a:xfrm>
            <a:off x="3028918" y="2281265"/>
            <a:ext cx="3775330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Ponteiro</a:t>
            </a:r>
            <a:r>
              <a:rPr lang="en-US" dirty="0"/>
              <a:t> </a:t>
            </a:r>
            <a:r>
              <a:rPr lang="en-US" i="1" dirty="0"/>
              <a:t>this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700" dirty="0">
                <a:solidFill>
                  <a:srgbClr val="007F00"/>
                </a:solidFill>
                <a:latin typeface="Comic Sans MS"/>
              </a:rPr>
              <a:t>// construtor</a:t>
            </a:r>
          </a:p>
          <a:p>
            <a:pPr marL="118872" indent="0">
              <a:buNone/>
            </a:pPr>
            <a:r>
              <a:rPr lang="en-US" sz="17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en-US" sz="1700" b="1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US" sz="17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en-US" sz="17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Verdana"/>
              </a:rPr>
              <a:t>value</a:t>
            </a:r>
            <a:r>
              <a:rPr lang="en-US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US" sz="1700" dirty="0">
                <a:solidFill>
                  <a:srgbClr val="000000"/>
                </a:solidFill>
                <a:latin typeface="Verdana"/>
              </a:rPr>
              <a:t>x</a:t>
            </a:r>
            <a:r>
              <a:rPr lang="en-US" sz="17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Verdana"/>
              </a:rPr>
              <a:t>value</a:t>
            </a:r>
            <a:r>
              <a:rPr lang="en-US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US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en-US" sz="1700" dirty="0" err="1">
                <a:solidFill>
                  <a:srgbClr val="007F00"/>
                </a:solidFill>
                <a:latin typeface="Comic Sans MS"/>
              </a:rPr>
              <a:t>inicializa</a:t>
            </a:r>
            <a:r>
              <a:rPr lang="en-US" sz="1700" dirty="0">
                <a:solidFill>
                  <a:srgbClr val="007F00"/>
                </a:solidFill>
                <a:latin typeface="Comic Sans MS"/>
              </a:rPr>
              <a:t> x </a:t>
            </a:r>
            <a:r>
              <a:rPr lang="en-US" sz="1700" dirty="0" err="1">
                <a:solidFill>
                  <a:srgbClr val="007F00"/>
                </a:solidFill>
                <a:latin typeface="Comic Sans MS"/>
              </a:rPr>
              <a:t>como</a:t>
            </a:r>
            <a:r>
              <a:rPr lang="en-US" sz="1700" dirty="0">
                <a:solidFill>
                  <a:srgbClr val="007F00"/>
                </a:solidFill>
                <a:latin typeface="Comic Sans MS"/>
              </a:rPr>
              <a:t> value</a:t>
            </a:r>
          </a:p>
          <a:p>
            <a:pPr marL="118872" indent="0">
              <a:buNone/>
            </a:pPr>
            <a:r>
              <a:rPr lang="pt-BR" sz="17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7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700" dirty="0">
                <a:solidFill>
                  <a:srgbClr val="007F00"/>
                </a:solidFill>
                <a:latin typeface="Comic Sans MS"/>
              </a:rPr>
              <a:t>// corpo vazio</a:t>
            </a:r>
          </a:p>
          <a:p>
            <a:pPr marL="118872" indent="0">
              <a:buNone/>
            </a:pPr>
            <a:r>
              <a:rPr lang="pt-BR" sz="17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endParaRPr lang="pt-BR" sz="17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700" dirty="0">
                <a:solidFill>
                  <a:srgbClr val="007F00"/>
                </a:solidFill>
                <a:latin typeface="Comic Sans MS"/>
              </a:rPr>
              <a:t>// imprime x utilizando ponteiros this implícito e explícito;</a:t>
            </a:r>
          </a:p>
          <a:p>
            <a:pPr marL="118872" indent="0">
              <a:buNone/>
            </a:pPr>
            <a:r>
              <a:rPr lang="pt-BR" sz="17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::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print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b="1" dirty="0">
                <a:solidFill>
                  <a:srgbClr val="00007F"/>
                </a:solidFill>
                <a:latin typeface="Verdana"/>
              </a:rPr>
              <a:t>const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  </a:t>
            </a:r>
          </a:p>
          <a:p>
            <a:pPr marL="118872" indent="0">
              <a:buNone/>
            </a:pPr>
            <a:r>
              <a:rPr lang="pt-BR" sz="17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700" dirty="0">
                <a:solidFill>
                  <a:srgbClr val="007F00"/>
                </a:solidFill>
                <a:latin typeface="Comic Sans MS"/>
              </a:rPr>
              <a:t>// utiliza implicitamente o ponteiro this para acessar o membro x</a:t>
            </a:r>
          </a:p>
          <a:p>
            <a:pPr marL="118872" indent="0">
              <a:buNone/>
            </a:pPr>
            <a:r>
              <a:rPr lang="pt-BR" sz="17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7F007F"/>
                </a:solidFill>
                <a:latin typeface="Verdana"/>
              </a:rPr>
              <a:t>"        x = "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x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                                   </a:t>
            </a:r>
          </a:p>
          <a:p>
            <a:pPr marL="118872" indent="0">
              <a:buNone/>
            </a:pP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700" dirty="0">
                <a:solidFill>
                  <a:srgbClr val="007F00"/>
                </a:solidFill>
                <a:latin typeface="Comic Sans MS"/>
              </a:rPr>
              <a:t>// utiliza explicitamente o ponteiro this e o operador seta</a:t>
            </a:r>
          </a:p>
          <a:p>
            <a:pPr marL="118872" indent="0">
              <a:buNone/>
            </a:pPr>
            <a:r>
              <a:rPr lang="pt-BR" sz="17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700" dirty="0">
                <a:solidFill>
                  <a:srgbClr val="007F00"/>
                </a:solidFill>
                <a:latin typeface="Comic Sans MS"/>
              </a:rPr>
              <a:t>// para acessar o membro x                                </a:t>
            </a:r>
          </a:p>
          <a:p>
            <a:pPr marL="118872" indent="0">
              <a:buNone/>
            </a:pPr>
            <a:r>
              <a:rPr lang="en-US" sz="17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7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US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dirty="0">
                <a:solidFill>
                  <a:srgbClr val="7F007F"/>
                </a:solidFill>
                <a:latin typeface="Verdana"/>
              </a:rPr>
              <a:t>"\n  this-&gt;x = "</a:t>
            </a:r>
            <a:r>
              <a:rPr lang="en-US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b="1" dirty="0">
                <a:solidFill>
                  <a:srgbClr val="00007F"/>
                </a:solidFill>
                <a:latin typeface="Verdana"/>
              </a:rPr>
              <a:t>this</a:t>
            </a:r>
            <a:r>
              <a:rPr lang="en-US" sz="1700" b="1" dirty="0">
                <a:solidFill>
                  <a:srgbClr val="000000"/>
                </a:solidFill>
                <a:latin typeface="Verdana"/>
              </a:rPr>
              <a:t>-&gt;</a:t>
            </a:r>
            <a:r>
              <a:rPr lang="en-US" sz="1700" dirty="0">
                <a:solidFill>
                  <a:srgbClr val="000000"/>
                </a:solidFill>
                <a:latin typeface="Verdana"/>
              </a:rPr>
              <a:t>x</a:t>
            </a:r>
            <a:r>
              <a:rPr lang="en-US" sz="17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en-US" sz="1700" dirty="0">
                <a:solidFill>
                  <a:srgbClr val="808080"/>
                </a:solidFill>
                <a:latin typeface="Verdana"/>
              </a:rPr>
              <a:t>                      </a:t>
            </a: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67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Comentários</a:t>
            </a:r>
            <a:r>
              <a:rPr lang="en-US" dirty="0" smtClean="0"/>
              <a:t> </a:t>
            </a:r>
            <a:r>
              <a:rPr lang="en-US" dirty="0" err="1" smtClean="0"/>
              <a:t>Finais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192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Introdução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Ainda</a:t>
            </a:r>
            <a:r>
              <a:rPr lang="en-US" dirty="0" smtClean="0"/>
              <a:t>, </a:t>
            </a:r>
            <a:r>
              <a:rPr lang="en-US" dirty="0" err="1" smtClean="0"/>
              <a:t>vários</a:t>
            </a:r>
            <a:r>
              <a:rPr lang="en-US" dirty="0" smtClean="0"/>
              <a:t> </a:t>
            </a:r>
            <a:r>
              <a:rPr lang="en-US" dirty="0" err="1" smtClean="0"/>
              <a:t>carros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criados</a:t>
            </a:r>
            <a:r>
              <a:rPr lang="en-US" dirty="0" smtClean="0"/>
              <a:t> a </a:t>
            </a:r>
            <a:r>
              <a:rPr lang="en-US" dirty="0" err="1" smtClean="0"/>
              <a:t>partir</a:t>
            </a:r>
            <a:r>
              <a:rPr lang="en-US" dirty="0" smtClean="0"/>
              <a:t> do </a:t>
            </a:r>
            <a:r>
              <a:rPr lang="en-US" dirty="0" err="1" smtClean="0"/>
              <a:t>projeto</a:t>
            </a:r>
            <a:r>
              <a:rPr lang="en-US" dirty="0" smtClean="0"/>
              <a:t> </a:t>
            </a:r>
            <a:r>
              <a:rPr lang="en-US" dirty="0" err="1" smtClean="0"/>
              <a:t>inicial</a:t>
            </a:r>
            <a:endParaRPr lang="en-US" dirty="0"/>
          </a:p>
          <a:p>
            <a:pPr lvl="1"/>
            <a:r>
              <a:rPr lang="en-US" dirty="0" err="1" smtClean="0"/>
              <a:t>Vários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criados</a:t>
            </a:r>
            <a:r>
              <a:rPr lang="en-US" dirty="0" smtClean="0"/>
              <a:t> a </a:t>
            </a:r>
            <a:r>
              <a:rPr lang="en-US" dirty="0" err="1" smtClean="0"/>
              <a:t>partir</a:t>
            </a:r>
            <a:r>
              <a:rPr lang="en-US" dirty="0" smtClean="0"/>
              <a:t> da </a:t>
            </a:r>
            <a:r>
              <a:rPr lang="en-US" dirty="0" err="1" smtClean="0"/>
              <a:t>mesma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dirigimos</a:t>
            </a:r>
            <a:r>
              <a:rPr lang="en-US" dirty="0" smtClean="0"/>
              <a:t> um </a:t>
            </a:r>
            <a:r>
              <a:rPr lang="en-US" dirty="0" err="1" smtClean="0"/>
              <a:t>carro</a:t>
            </a:r>
            <a:r>
              <a:rPr lang="en-US" dirty="0" smtClean="0"/>
              <a:t>, </a:t>
            </a:r>
            <a:r>
              <a:rPr lang="en-US" dirty="0" err="1" smtClean="0"/>
              <a:t>pisar</a:t>
            </a:r>
            <a:r>
              <a:rPr lang="en-US" dirty="0" smtClean="0"/>
              <a:t> no </a:t>
            </a:r>
            <a:r>
              <a:rPr lang="en-US" dirty="0" err="1" smtClean="0"/>
              <a:t>acelerador</a:t>
            </a:r>
            <a:r>
              <a:rPr lang="en-US" dirty="0" smtClean="0"/>
              <a:t> </a:t>
            </a:r>
            <a:r>
              <a:rPr lang="en-US" dirty="0" err="1" smtClean="0"/>
              <a:t>manda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mensagem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carro</a:t>
            </a:r>
            <a:r>
              <a:rPr lang="en-US" dirty="0" smtClean="0"/>
              <a:t> </a:t>
            </a:r>
            <a:r>
              <a:rPr lang="en-US" dirty="0" err="1" smtClean="0"/>
              <a:t>desempenhe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tarefa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Acelere</a:t>
            </a:r>
            <a:r>
              <a:rPr lang="en-US" dirty="0" smtClean="0"/>
              <a:t> o </a:t>
            </a:r>
            <a:r>
              <a:rPr lang="en-US" dirty="0" err="1" smtClean="0"/>
              <a:t>carro</a:t>
            </a:r>
            <a:r>
              <a:rPr lang="en-US" dirty="0" smtClean="0"/>
              <a:t>”.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28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Comentários</a:t>
            </a:r>
            <a:r>
              <a:rPr lang="en-US" dirty="0"/>
              <a:t> </a:t>
            </a:r>
            <a:r>
              <a:rPr lang="en-US" dirty="0" err="1"/>
              <a:t>Finais</a:t>
            </a:r>
            <a:endParaRPr lang="pt-BR" dirty="0"/>
          </a:p>
        </p:txBody>
      </p:sp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 site da </a:t>
            </a:r>
            <a:r>
              <a:rPr lang="en-US" dirty="0" err="1" smtClean="0"/>
              <a:t>disciplina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disponível</a:t>
            </a:r>
            <a:r>
              <a:rPr lang="en-US" dirty="0" smtClean="0"/>
              <a:t> um </a:t>
            </a:r>
            <a:r>
              <a:rPr lang="en-US" dirty="0" err="1" smtClean="0"/>
              <a:t>exemplo</a:t>
            </a:r>
            <a:r>
              <a:rPr lang="en-US" dirty="0" smtClean="0"/>
              <a:t> </a:t>
            </a:r>
            <a:r>
              <a:rPr lang="en-US" dirty="0" err="1" smtClean="0"/>
              <a:t>maior</a:t>
            </a:r>
            <a:r>
              <a:rPr lang="en-US" dirty="0" smtClean="0"/>
              <a:t> de </a:t>
            </a:r>
            <a:r>
              <a:rPr lang="en-US" dirty="0" err="1" smtClean="0"/>
              <a:t>sobrecarga</a:t>
            </a:r>
            <a:r>
              <a:rPr lang="en-US" dirty="0" smtClean="0"/>
              <a:t> de </a:t>
            </a:r>
            <a:r>
              <a:rPr lang="en-US" dirty="0" err="1" smtClean="0"/>
              <a:t>operadores</a:t>
            </a:r>
            <a:endParaRPr lang="en-US" dirty="0" smtClean="0"/>
          </a:p>
          <a:p>
            <a:pPr lvl="1"/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b="1" i="1" dirty="0" smtClean="0"/>
              <a:t>String</a:t>
            </a:r>
            <a:r>
              <a:rPr lang="en-US" dirty="0" smtClean="0"/>
              <a:t> (</a:t>
            </a:r>
            <a:r>
              <a:rPr lang="en-US" dirty="0" err="1" smtClean="0"/>
              <a:t>não</a:t>
            </a:r>
            <a:r>
              <a:rPr lang="en-US" dirty="0" smtClean="0"/>
              <a:t> é a da </a:t>
            </a:r>
            <a:r>
              <a:rPr lang="en-US" dirty="0" err="1" smtClean="0"/>
              <a:t>biblioteca</a:t>
            </a:r>
            <a:r>
              <a:rPr lang="en-US" dirty="0" smtClean="0"/>
              <a:t> </a:t>
            </a:r>
            <a:r>
              <a:rPr lang="en-US" dirty="0" err="1" smtClean="0"/>
              <a:t>padrão</a:t>
            </a:r>
            <a:r>
              <a:rPr lang="en-US" dirty="0" smtClean="0"/>
              <a:t> C++);</a:t>
            </a:r>
          </a:p>
          <a:p>
            <a:pPr lvl="1"/>
            <a:r>
              <a:rPr lang="en-US" dirty="0" err="1" smtClean="0"/>
              <a:t>Sobrecarrega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operadores</a:t>
            </a:r>
            <a:r>
              <a:rPr lang="en-US" dirty="0" smtClean="0"/>
              <a:t> &gt;&gt;, &lt;&lt;, =, +=, !, ==, &lt;, [] e ();</a:t>
            </a:r>
          </a:p>
          <a:p>
            <a:pPr lvl="1"/>
            <a:r>
              <a:rPr lang="en-US" dirty="0" err="1" smtClean="0"/>
              <a:t>Utiliza</a:t>
            </a:r>
            <a:r>
              <a:rPr lang="en-US" dirty="0" smtClean="0"/>
              <a:t> </a:t>
            </a:r>
            <a:r>
              <a:rPr lang="en-US" b="1" dirty="0" err="1" smtClean="0"/>
              <a:t>construtor</a:t>
            </a:r>
            <a:r>
              <a:rPr lang="en-US" b="1" dirty="0" smtClean="0"/>
              <a:t> </a:t>
            </a:r>
            <a:r>
              <a:rPr lang="en-US" b="1" dirty="0" err="1" smtClean="0"/>
              <a:t>cópia</a:t>
            </a:r>
            <a:r>
              <a:rPr lang="en-US" dirty="0"/>
              <a:t> </a:t>
            </a:r>
            <a:r>
              <a:rPr lang="en-US" dirty="0" smtClean="0"/>
              <a:t>e o </a:t>
            </a:r>
            <a:r>
              <a:rPr lang="en-US" dirty="0" err="1" smtClean="0"/>
              <a:t>ponteiro</a:t>
            </a:r>
            <a:r>
              <a:rPr lang="en-US" dirty="0" smtClean="0"/>
              <a:t> </a:t>
            </a:r>
            <a:r>
              <a:rPr lang="en-US" b="1" i="1" dirty="0" smtClean="0"/>
              <a:t>this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 um </a:t>
            </a:r>
            <a:r>
              <a:rPr lang="en-US" i="1" dirty="0" smtClean="0"/>
              <a:t>driver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string da </a:t>
            </a:r>
            <a:r>
              <a:rPr lang="en-US" dirty="0" err="1" smtClean="0"/>
              <a:t>biblioteca</a:t>
            </a:r>
            <a:r>
              <a:rPr lang="en-US" dirty="0" smtClean="0"/>
              <a:t> </a:t>
            </a:r>
            <a:r>
              <a:rPr lang="en-US" dirty="0" err="1" smtClean="0"/>
              <a:t>padrão</a:t>
            </a:r>
            <a:r>
              <a:rPr lang="en-US" dirty="0" smtClean="0"/>
              <a:t> C++</a:t>
            </a:r>
          </a:p>
          <a:p>
            <a:pPr lvl="1"/>
            <a:r>
              <a:rPr lang="en-US" dirty="0" err="1" smtClean="0"/>
              <a:t>Mostra</a:t>
            </a:r>
            <a:r>
              <a:rPr lang="en-US" dirty="0" smtClean="0"/>
              <a:t> a </a:t>
            </a:r>
            <a:r>
              <a:rPr lang="en-US" dirty="0" err="1" smtClean="0"/>
              <a:t>utilização</a:t>
            </a:r>
            <a:r>
              <a:rPr lang="en-US" dirty="0" smtClean="0"/>
              <a:t> de </a:t>
            </a:r>
            <a:r>
              <a:rPr lang="en-US" dirty="0" err="1" smtClean="0"/>
              <a:t>algumas</a:t>
            </a:r>
            <a:r>
              <a:rPr lang="en-US" dirty="0" smtClean="0"/>
              <a:t> das </a:t>
            </a:r>
            <a:r>
              <a:rPr lang="en-US" dirty="0" err="1" smtClean="0"/>
              <a:t>funcionalidades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funcionalidades</a:t>
            </a:r>
            <a:r>
              <a:rPr lang="en-US" dirty="0" smtClean="0"/>
              <a:t> no </a:t>
            </a:r>
            <a:r>
              <a:rPr lang="en-US" i="1" dirty="0" err="1" smtClean="0"/>
              <a:t>c++</a:t>
            </a:r>
            <a:r>
              <a:rPr lang="en-US" i="1" dirty="0" smtClean="0"/>
              <a:t> reference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bibliografia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5256C-4B0F-4873-AD8C-C231AE918512}" type="slidenum">
              <a:rPr lang="pt-BR" smtClean="0"/>
              <a:pPr>
                <a:defRPr/>
              </a:pPr>
              <a:t>130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03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A76E85-50F3-49CE-BF7E-EA58F7810D29}" type="slidenum">
              <a:rPr lang="pt-BR"/>
              <a:pPr eaLnBrk="1" hangingPunct="1"/>
              <a:t>131</a:t>
            </a:fld>
            <a:endParaRPr lang="pt-BR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55776" y="2060848"/>
            <a:ext cx="5673824" cy="420933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6000" b="1" dirty="0" smtClean="0"/>
              <a:t>Perguntas?</a:t>
            </a:r>
          </a:p>
        </p:txBody>
      </p:sp>
      <p:pic>
        <p:nvPicPr>
          <p:cNvPr id="56327" name="Picture 7" descr="http://www.proprofs.com/quiz-school/upload/yuiupload/2254786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74739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Na próxima aula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Herança</a:t>
            </a:r>
          </a:p>
          <a:p>
            <a:pPr lvl="1"/>
            <a:r>
              <a:rPr lang="pt-BR" smtClean="0"/>
              <a:t>Compilação</a:t>
            </a:r>
            <a:endParaRPr lang="pt-BR" dirty="0"/>
          </a:p>
          <a:p>
            <a:pPr lvl="1"/>
            <a:r>
              <a:rPr lang="pt-BR" dirty="0"/>
              <a:t>Redefinicao de Metodos</a:t>
            </a:r>
          </a:p>
          <a:p>
            <a:pPr lvl="1"/>
            <a:r>
              <a:rPr lang="pt-BR" dirty="0"/>
              <a:t>Construtores e Destrutores em Classes Derivadas</a:t>
            </a:r>
          </a:p>
          <a:p>
            <a:r>
              <a:rPr lang="pt-BR" dirty="0"/>
              <a:t>Herança Pública vs. Privada vs. Protegida</a:t>
            </a:r>
          </a:p>
          <a:p>
            <a:r>
              <a:rPr lang="pt-BR" dirty="0"/>
              <a:t>Conversões de Tipo entre Base e Derivada</a:t>
            </a:r>
          </a:p>
          <a:p>
            <a:r>
              <a:rPr lang="pt-BR" dirty="0"/>
              <a:t>Herança Múltipla</a:t>
            </a:r>
          </a:p>
          <a:p>
            <a:pPr lvl="1"/>
            <a:r>
              <a:rPr lang="pt-BR" dirty="0"/>
              <a:t>Compilação</a:t>
            </a:r>
          </a:p>
          <a:p>
            <a:pPr lvl="1"/>
            <a:r>
              <a:rPr lang="pt-BR" dirty="0"/>
              <a:t>Construtores em Herança Múltipla</a:t>
            </a:r>
          </a:p>
        </p:txBody>
      </p:sp>
      <p:sp>
        <p:nvSpPr>
          <p:cNvPr id="57346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1080F9-8F5A-439D-8985-0372F9108CB3}" type="slidenum">
              <a:rPr lang="pt-BR"/>
              <a:pPr eaLnBrk="1" hangingPunct="1"/>
              <a:t>132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pt-BR" sz="6000" b="1" dirty="0" smtClean="0"/>
          </a:p>
          <a:p>
            <a:pPr algn="ctr">
              <a:buFontTx/>
              <a:buNone/>
            </a:pPr>
            <a:endParaRPr lang="pt-BR" sz="6000" b="1" dirty="0"/>
          </a:p>
          <a:p>
            <a:pPr algn="ctr">
              <a:buFontTx/>
              <a:buNone/>
            </a:pPr>
            <a:r>
              <a:rPr lang="pt-BR" sz="6000" b="1" dirty="0" smtClean="0"/>
              <a:t>FIM</a:t>
            </a:r>
            <a:endParaRPr lang="pt-BR" sz="6000" b="1" dirty="0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3F59-8CE8-43D6-891C-D907142B4C20}" type="slidenum">
              <a:rPr lang="pt-BR"/>
              <a:pPr/>
              <a:t>133</a:t>
            </a:fld>
            <a:endParaRPr lang="pt-BR"/>
          </a:p>
        </p:txBody>
      </p:sp>
      <p:pic>
        <p:nvPicPr>
          <p:cNvPr id="7173" name="Picture 5" descr="http://3.bp.blogspot.com/-ynV7daz0UIo/TdYDf1NzNsI/AAAAAAAAANU/r8mr5kKcEjc/s320/Windows-Stand-By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744" y="214272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52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Introdução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Similarmente</a:t>
            </a:r>
            <a:r>
              <a:rPr lang="en-US" dirty="0"/>
              <a:t>, </a:t>
            </a:r>
            <a:r>
              <a:rPr lang="en-US" dirty="0" err="1"/>
              <a:t>enviamos</a:t>
            </a:r>
            <a:r>
              <a:rPr lang="en-US" dirty="0"/>
              <a:t> </a:t>
            </a:r>
            <a:r>
              <a:rPr lang="en-US" b="1" dirty="0" err="1"/>
              <a:t>mensagens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</a:t>
            </a:r>
            <a:r>
              <a:rPr lang="en-US" dirty="0" err="1"/>
              <a:t>objetos</a:t>
            </a:r>
            <a:endParaRPr lang="en-US" dirty="0"/>
          </a:p>
          <a:p>
            <a:pPr lvl="1"/>
            <a:r>
              <a:rPr lang="en-US" dirty="0"/>
              <a:t>As </a:t>
            </a:r>
            <a:r>
              <a:rPr lang="en-US" b="1" dirty="0" err="1"/>
              <a:t>chamadas</a:t>
            </a:r>
            <a:r>
              <a:rPr lang="en-US" b="1" dirty="0"/>
              <a:t> </a:t>
            </a:r>
            <a:r>
              <a:rPr lang="en-US" b="1" dirty="0" err="1"/>
              <a:t>aos</a:t>
            </a:r>
            <a:r>
              <a:rPr lang="en-US" b="1" dirty="0"/>
              <a:t> </a:t>
            </a:r>
            <a:r>
              <a:rPr lang="en-US" b="1" dirty="0" err="1"/>
              <a:t>métodos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Dizemos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</a:t>
            </a:r>
            <a:r>
              <a:rPr lang="en-US" dirty="0" err="1"/>
              <a:t>métodos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desempenharem</a:t>
            </a:r>
            <a:r>
              <a:rPr lang="en-US" dirty="0"/>
              <a:t>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tarefas</a:t>
            </a:r>
            <a:r>
              <a:rPr lang="en-US" dirty="0"/>
              <a:t>.</a:t>
            </a:r>
          </a:p>
          <a:p>
            <a:r>
              <a:rPr lang="en-US" dirty="0" err="1" smtClean="0"/>
              <a:t>Além</a:t>
            </a:r>
            <a:r>
              <a:rPr lang="en-US" dirty="0" smtClean="0"/>
              <a:t> das </a:t>
            </a:r>
            <a:r>
              <a:rPr lang="en-US" dirty="0" err="1" smtClean="0"/>
              <a:t>competências</a:t>
            </a:r>
            <a:r>
              <a:rPr lang="en-US" dirty="0" smtClean="0"/>
              <a:t> de um </a:t>
            </a:r>
            <a:r>
              <a:rPr lang="en-US" dirty="0" err="1" smtClean="0"/>
              <a:t>carro</a:t>
            </a:r>
            <a:r>
              <a:rPr lang="en-US" dirty="0" smtClean="0"/>
              <a:t>, 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possui</a:t>
            </a:r>
            <a:r>
              <a:rPr lang="en-US" dirty="0" smtClean="0"/>
              <a:t> </a:t>
            </a:r>
            <a:r>
              <a:rPr lang="en-US" dirty="0" err="1" smtClean="0"/>
              <a:t>diversos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endParaRPr lang="en-US" dirty="0" smtClean="0"/>
          </a:p>
          <a:p>
            <a:pPr lvl="1"/>
            <a:r>
              <a:rPr lang="en-US" dirty="0" err="1" smtClean="0"/>
              <a:t>Número</a:t>
            </a:r>
            <a:r>
              <a:rPr lang="en-US" dirty="0" smtClean="0"/>
              <a:t> de </a:t>
            </a:r>
            <a:r>
              <a:rPr lang="en-US" dirty="0" err="1" smtClean="0"/>
              <a:t>passageiros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Velocidade</a:t>
            </a:r>
            <a:r>
              <a:rPr lang="en-US" dirty="0" smtClean="0"/>
              <a:t> </a:t>
            </a:r>
            <a:r>
              <a:rPr lang="en-US" dirty="0" err="1" smtClean="0"/>
              <a:t>atual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Nível</a:t>
            </a:r>
            <a:r>
              <a:rPr lang="en-US" dirty="0" smtClean="0"/>
              <a:t> do </a:t>
            </a:r>
            <a:r>
              <a:rPr lang="en-US" dirty="0" err="1" smtClean="0"/>
              <a:t>tanque</a:t>
            </a:r>
            <a:r>
              <a:rPr lang="en-US" dirty="0" smtClean="0"/>
              <a:t> de </a:t>
            </a:r>
            <a:r>
              <a:rPr lang="en-US" dirty="0" err="1" smtClean="0"/>
              <a:t>combustível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Etc.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28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Introdução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Assim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as </a:t>
            </a:r>
            <a:r>
              <a:rPr lang="en-US" dirty="0" err="1" smtClean="0"/>
              <a:t>competências</a:t>
            </a:r>
            <a:r>
              <a:rPr lang="en-US" dirty="0" smtClean="0"/>
              <a:t>,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 smtClean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representados</a:t>
            </a:r>
            <a:r>
              <a:rPr lang="en-US" dirty="0" smtClean="0"/>
              <a:t> no </a:t>
            </a:r>
            <a:r>
              <a:rPr lang="en-US" dirty="0" err="1" smtClean="0"/>
              <a:t>projeto</a:t>
            </a:r>
            <a:r>
              <a:rPr lang="en-US" dirty="0" smtClean="0"/>
              <a:t> de um </a:t>
            </a:r>
            <a:r>
              <a:rPr lang="en-US" dirty="0" err="1" smtClean="0"/>
              <a:t>carro</a:t>
            </a:r>
            <a:endParaRPr lang="en-US" dirty="0" smtClean="0"/>
          </a:p>
          <a:p>
            <a:pPr lvl="1"/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carro</a:t>
            </a:r>
            <a:r>
              <a:rPr lang="en-US" dirty="0" smtClean="0"/>
              <a:t> </a:t>
            </a:r>
            <a:r>
              <a:rPr lang="en-US" dirty="0" err="1" smtClean="0"/>
              <a:t>possui</a:t>
            </a:r>
            <a:r>
              <a:rPr lang="en-US" dirty="0" smtClean="0"/>
              <a:t>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 smtClean="0"/>
              <a:t> </a:t>
            </a:r>
            <a:r>
              <a:rPr lang="en-US" dirty="0" err="1" smtClean="0"/>
              <a:t>próprios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Um </a:t>
            </a:r>
            <a:r>
              <a:rPr lang="en-US" dirty="0" err="1" smtClean="0"/>
              <a:t>carro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conhece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 smtClean="0"/>
              <a:t> de outro.</a:t>
            </a:r>
          </a:p>
          <a:p>
            <a:r>
              <a:rPr lang="en-US" dirty="0" smtClean="0"/>
              <a:t>Da </a:t>
            </a:r>
            <a:r>
              <a:rPr lang="en-US" dirty="0" err="1" smtClean="0"/>
              <a:t>mesma</a:t>
            </a:r>
            <a:r>
              <a:rPr lang="en-US" dirty="0" smtClean="0"/>
              <a:t> forma </a:t>
            </a:r>
            <a:r>
              <a:rPr lang="en-US" dirty="0" err="1" smtClean="0"/>
              <a:t>ocorre</a:t>
            </a:r>
            <a:r>
              <a:rPr lang="en-US" dirty="0" smtClean="0"/>
              <a:t> com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endParaRPr lang="en-US" dirty="0" smtClean="0"/>
          </a:p>
          <a:p>
            <a:pPr lvl="1"/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objeto</a:t>
            </a:r>
            <a:r>
              <a:rPr lang="en-US" dirty="0" smtClean="0"/>
              <a:t> tem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próprios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 smtClean="0"/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28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97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Vejamos</a:t>
            </a:r>
            <a:r>
              <a:rPr lang="en-US" dirty="0" smtClean="0"/>
              <a:t> um </a:t>
            </a:r>
            <a:r>
              <a:rPr lang="en-US" dirty="0" err="1" smtClean="0"/>
              <a:t>exemplo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descreve</a:t>
            </a:r>
            <a:r>
              <a:rPr lang="en-US" dirty="0" smtClean="0"/>
              <a:t> um “</a:t>
            </a:r>
            <a:r>
              <a:rPr lang="en-US" dirty="0" err="1" smtClean="0"/>
              <a:t>diário</a:t>
            </a:r>
            <a:r>
              <a:rPr lang="en-US" dirty="0" smtClean="0"/>
              <a:t> de </a:t>
            </a:r>
            <a:r>
              <a:rPr lang="en-US" dirty="0" err="1" smtClean="0"/>
              <a:t>classe</a:t>
            </a:r>
            <a:r>
              <a:rPr lang="en-US" dirty="0" smtClean="0"/>
              <a:t>”</a:t>
            </a:r>
          </a:p>
          <a:p>
            <a:pPr lvl="1"/>
            <a:r>
              <a:rPr lang="en-US" dirty="0" err="1" smtClean="0"/>
              <a:t>Utilizado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manter</a:t>
            </a:r>
            <a:r>
              <a:rPr lang="en-US" dirty="0" smtClean="0"/>
              <a:t> dados </a:t>
            </a:r>
            <a:r>
              <a:rPr lang="en-US" dirty="0" err="1" smtClean="0"/>
              <a:t>sobre</a:t>
            </a:r>
            <a:r>
              <a:rPr lang="en-US" dirty="0" smtClean="0"/>
              <a:t> a </a:t>
            </a:r>
            <a:r>
              <a:rPr lang="en-US" dirty="0" err="1" smtClean="0"/>
              <a:t>avaliação</a:t>
            </a:r>
            <a:r>
              <a:rPr lang="en-US" dirty="0" smtClean="0"/>
              <a:t> de </a:t>
            </a:r>
            <a:r>
              <a:rPr lang="en-US" dirty="0" err="1" smtClean="0"/>
              <a:t>alunos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Vejamos</a:t>
            </a:r>
            <a:r>
              <a:rPr lang="en-US" dirty="0" smtClean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desta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118872" indent="0">
              <a:buNone/>
            </a:pPr>
            <a:endParaRPr lang="en-US" dirty="0"/>
          </a:p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653136"/>
            <a:ext cx="1963291" cy="195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1872208" cy="228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23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323528" y="2492896"/>
            <a:ext cx="7128792" cy="22322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41176" y="1556793"/>
            <a:ext cx="8507288" cy="5112568"/>
          </a:xfrm>
        </p:spPr>
        <p:txBody>
          <a:bodyPr>
            <a:normAutofit fontScale="55000" lnSpcReduction="20000"/>
          </a:bodyPr>
          <a:lstStyle/>
          <a:p>
            <a:pPr marL="118872" indent="0">
              <a:buNone/>
            </a:pPr>
            <a:r>
              <a:rPr lang="pt-BR" dirty="0">
                <a:solidFill>
                  <a:srgbClr val="7F7F00"/>
                </a:solidFill>
                <a:latin typeface="Verdana"/>
              </a:rPr>
              <a:t>#include &lt;iostream&gt;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800" dirty="0">
                <a:solidFill>
                  <a:srgbClr val="007F00"/>
                </a:solidFill>
                <a:latin typeface="Comic Sans MS"/>
              </a:rPr>
              <a:t>// Definição da classe GradeBook                                         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class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GradeBook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                                                        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                                                                      </a:t>
            </a:r>
          </a:p>
          <a:p>
            <a:pPr marL="118872" indent="0">
              <a:buNone/>
            </a:pPr>
            <a:r>
              <a:rPr lang="pt-BR" b="1" dirty="0" smtClean="0">
                <a:solidFill>
                  <a:srgbClr val="00007F"/>
                </a:solidFill>
                <a:latin typeface="Verdana"/>
              </a:rPr>
              <a:t>   public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                                                          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pt-BR" sz="2800" dirty="0" smtClean="0">
                <a:solidFill>
                  <a:srgbClr val="007F00"/>
                </a:solidFill>
                <a:latin typeface="Comic Sans MS"/>
              </a:rPr>
              <a:t>método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que exibe uma mensagem de boas-vindas ao usuário </a:t>
            </a:r>
            <a:r>
              <a:rPr lang="pt-BR" sz="2800" dirty="0" smtClean="0">
                <a:solidFill>
                  <a:srgbClr val="007F00"/>
                </a:solidFill>
                <a:latin typeface="Comic Sans MS"/>
              </a:rPr>
              <a:t>do GradeBook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displayMessage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                                         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                                                                   </a:t>
            </a: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"Welcome to the Grade Book!"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               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fim </a:t>
            </a:r>
            <a:r>
              <a:rPr lang="pt-BR" sz="2800" dirty="0" smtClean="0">
                <a:solidFill>
                  <a:srgbClr val="007F00"/>
                </a:solidFill>
                <a:latin typeface="Comic Sans MS"/>
              </a:rPr>
              <a:t>do método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displayMessage                                     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};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fim da classe GradeBook                                            </a:t>
            </a: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800" dirty="0">
                <a:solidFill>
                  <a:srgbClr val="007F00"/>
                </a:solidFill>
                <a:latin typeface="Comic Sans MS"/>
              </a:rPr>
              <a:t>// a função main inicia a execução do programa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GradeBook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myGradeBook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cria um objeto GradeBook chamado myGradeBook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myGradeBook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displayMessage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chama </a:t>
            </a:r>
            <a:r>
              <a:rPr lang="pt-BR" sz="2800" dirty="0" smtClean="0">
                <a:solidFill>
                  <a:srgbClr val="007F00"/>
                </a:solidFill>
                <a:latin typeface="Comic Sans MS"/>
              </a:rPr>
              <a:t>o método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displayMessage do objeto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indica terminação bem-sucedida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fim </a:t>
            </a:r>
            <a:r>
              <a:rPr lang="pt-BR" sz="2800" dirty="0" smtClean="0">
                <a:solidFill>
                  <a:srgbClr val="007F00"/>
                </a:solidFill>
                <a:latin typeface="Comic Sans MS"/>
              </a:rPr>
              <a:t>do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main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30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Definir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é </a:t>
            </a:r>
            <a:r>
              <a:rPr lang="en-US" dirty="0" err="1" smtClean="0"/>
              <a:t>dizer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compilador</a:t>
            </a:r>
            <a:r>
              <a:rPr lang="en-US" dirty="0" smtClean="0"/>
              <a:t> </a:t>
            </a:r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r>
              <a:rPr lang="en-US" dirty="0" smtClean="0"/>
              <a:t> e </a:t>
            </a:r>
            <a:r>
              <a:rPr lang="en-US" dirty="0" err="1" smtClean="0"/>
              <a:t>atributos</a:t>
            </a:r>
            <a:r>
              <a:rPr lang="en-US" dirty="0" smtClean="0"/>
              <a:t> </a:t>
            </a:r>
            <a:r>
              <a:rPr lang="en-US" dirty="0" err="1" smtClean="0"/>
              <a:t>pertencem</a:t>
            </a:r>
            <a:r>
              <a:rPr lang="en-US" dirty="0" smtClean="0"/>
              <a:t> à </a:t>
            </a:r>
            <a:r>
              <a:rPr lang="en-US" dirty="0" err="1" smtClean="0"/>
              <a:t>classe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definição</a:t>
            </a:r>
            <a:r>
              <a:rPr lang="en-US" dirty="0" smtClean="0"/>
              <a:t> </a:t>
            </a:r>
            <a:r>
              <a:rPr lang="en-US" dirty="0" err="1" smtClean="0"/>
              <a:t>começa</a:t>
            </a:r>
            <a:r>
              <a:rPr lang="en-US" dirty="0" smtClean="0"/>
              <a:t> com a </a:t>
            </a:r>
            <a:r>
              <a:rPr lang="en-US" dirty="0" err="1" smtClean="0"/>
              <a:t>palavra</a:t>
            </a:r>
            <a:r>
              <a:rPr lang="en-US" dirty="0" smtClean="0"/>
              <a:t> </a:t>
            </a:r>
            <a:r>
              <a:rPr lang="en-US" b="1" dirty="0" smtClean="0"/>
              <a:t>class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seguida</a:t>
            </a:r>
            <a:r>
              <a:rPr lang="en-US" dirty="0" smtClean="0"/>
              <a:t>, o </a:t>
            </a:r>
            <a:r>
              <a:rPr lang="en-US" dirty="0" err="1" smtClean="0"/>
              <a:t>nome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endParaRPr lang="en-US" dirty="0" smtClean="0"/>
          </a:p>
          <a:p>
            <a:pPr lvl="2"/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padrão</a:t>
            </a:r>
            <a:r>
              <a:rPr lang="en-US" dirty="0" smtClean="0"/>
              <a:t>, a </a:t>
            </a:r>
            <a:r>
              <a:rPr lang="en-US" dirty="0" err="1" smtClean="0"/>
              <a:t>primeira</a:t>
            </a:r>
            <a:r>
              <a:rPr lang="en-US" dirty="0" smtClean="0"/>
              <a:t> </a:t>
            </a:r>
            <a:r>
              <a:rPr lang="en-US" dirty="0" err="1" smtClean="0"/>
              <a:t>letra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palavra</a:t>
            </a:r>
            <a:r>
              <a:rPr lang="en-US" dirty="0" smtClean="0"/>
              <a:t> no </a:t>
            </a:r>
            <a:r>
              <a:rPr lang="en-US" dirty="0" err="1" smtClean="0"/>
              <a:t>nome</a:t>
            </a:r>
            <a:r>
              <a:rPr lang="en-US" dirty="0" smtClean="0"/>
              <a:t> é </a:t>
            </a:r>
            <a:r>
              <a:rPr lang="en-US" dirty="0" err="1" smtClean="0"/>
              <a:t>maiúscula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corpo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é </a:t>
            </a:r>
            <a:r>
              <a:rPr lang="en-US" dirty="0" err="1" smtClean="0"/>
              <a:t>delimitado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{</a:t>
            </a:r>
            <a:r>
              <a:rPr lang="en-US" dirty="0" smtClean="0"/>
              <a:t> e </a:t>
            </a:r>
            <a:r>
              <a:rPr lang="en-US" b="1" dirty="0" smtClean="0">
                <a:solidFill>
                  <a:srgbClr val="FF0000"/>
                </a:solidFill>
              </a:rPr>
              <a:t>};</a:t>
            </a:r>
            <a:endParaRPr lang="en-US" dirty="0"/>
          </a:p>
          <a:p>
            <a:pPr lvl="1"/>
            <a:r>
              <a:rPr lang="en-US" dirty="0" err="1" smtClean="0"/>
              <a:t>Não</a:t>
            </a:r>
            <a:r>
              <a:rPr lang="en-US" dirty="0" smtClean="0"/>
              <a:t> se </a:t>
            </a:r>
            <a:r>
              <a:rPr lang="en-US" dirty="0" err="1" smtClean="0"/>
              <a:t>esqueça</a:t>
            </a:r>
            <a:r>
              <a:rPr lang="en-US" dirty="0" smtClean="0"/>
              <a:t> do </a:t>
            </a:r>
            <a:r>
              <a:rPr lang="en-US" b="1" dirty="0">
                <a:solidFill>
                  <a:srgbClr val="FF0000"/>
                </a:solidFill>
              </a:rPr>
              <a:t>;</a:t>
            </a:r>
            <a:r>
              <a:rPr lang="en-US" dirty="0" smtClean="0"/>
              <a:t> no final.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30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Endereços Importantes</a:t>
            </a:r>
            <a:endParaRPr lang="pt-BR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Site da </a:t>
            </a:r>
            <a:r>
              <a:rPr lang="en-US" dirty="0" err="1"/>
              <a:t>d</a:t>
            </a:r>
            <a:r>
              <a:rPr lang="en-US" dirty="0" err="1" smtClean="0"/>
              <a:t>isciplina</a:t>
            </a:r>
            <a:r>
              <a:rPr lang="en-US" dirty="0"/>
              <a:t>: </a:t>
            </a:r>
            <a:endParaRPr lang="en-US" dirty="0" smtClean="0"/>
          </a:p>
          <a:p>
            <a:pPr marL="118872" indent="0" algn="ctr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://www.decom.ufop.br/marco/</a:t>
            </a:r>
          </a:p>
          <a:p>
            <a:endParaRPr lang="en-US" dirty="0" smtClean="0"/>
          </a:p>
          <a:p>
            <a:r>
              <a:rPr lang="en-US" i="1" dirty="0" smtClean="0"/>
              <a:t>Moodle</a:t>
            </a:r>
            <a:r>
              <a:rPr lang="en-US" dirty="0"/>
              <a:t>: </a:t>
            </a:r>
            <a:endParaRPr lang="en-US" dirty="0" smtClean="0"/>
          </a:p>
          <a:p>
            <a:pPr marL="118872" indent="0" algn="ctr">
              <a:buNone/>
            </a:pPr>
            <a:r>
              <a:rPr lang="en-US" u="sng" dirty="0" smtClean="0">
                <a:hlinkClick r:id="rId3"/>
              </a:rPr>
              <a:t>www.decom.ufop.br</a:t>
            </a:r>
            <a:r>
              <a:rPr lang="en-US" u="sng" dirty="0">
                <a:hlinkClick r:id="rId3"/>
              </a:rPr>
              <a:t>/</a:t>
            </a:r>
            <a:r>
              <a:rPr lang="en-US" u="sng" dirty="0" smtClean="0">
                <a:hlinkClick r:id="rId3"/>
              </a:rPr>
              <a:t>moodle</a:t>
            </a:r>
            <a:endParaRPr lang="en-US" u="sng" dirty="0" smtClean="0"/>
          </a:p>
          <a:p>
            <a:pPr marL="118872" indent="0" algn="ctr">
              <a:buNone/>
            </a:pPr>
            <a:endParaRPr lang="en-US" u="sng" dirty="0" smtClean="0"/>
          </a:p>
          <a:p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smtClean="0"/>
              <a:t>e-</a:t>
            </a:r>
            <a:r>
              <a:rPr lang="en-US" dirty="0"/>
              <a:t>mails: </a:t>
            </a:r>
            <a:endParaRPr lang="en-US" dirty="0" smtClean="0"/>
          </a:p>
          <a:p>
            <a:pPr marL="118872" indent="0" algn="ctr">
              <a:buNone/>
            </a:pPr>
            <a:r>
              <a:rPr lang="en-US" u="sng" dirty="0">
                <a:hlinkClick r:id="rId4"/>
              </a:rPr>
              <a:t>bcc221-d</a:t>
            </a:r>
            <a:r>
              <a:rPr lang="en-US" u="sng" dirty="0" smtClean="0">
                <a:hlinkClick r:id="rId4"/>
              </a:rPr>
              <a:t>ecom</a:t>
            </a:r>
            <a:r>
              <a:rPr lang="en-US" u="sng" dirty="0">
                <a:hlinkClick r:id="rId4"/>
              </a:rPr>
              <a:t>@</a:t>
            </a:r>
            <a:r>
              <a:rPr lang="en-US" u="sng" dirty="0" smtClean="0">
                <a:hlinkClick r:id="rId4"/>
              </a:rPr>
              <a:t>googlegroups.com</a:t>
            </a:r>
            <a:endParaRPr lang="en-US" u="sng" dirty="0" smtClean="0"/>
          </a:p>
          <a:p>
            <a:pPr marL="118872" indent="0" algn="ctr">
              <a:buNone/>
            </a:pPr>
            <a:endParaRPr lang="en-US" u="sng" dirty="0"/>
          </a:p>
          <a:p>
            <a:r>
              <a:rPr lang="en-US" dirty="0"/>
              <a:t>Para </a:t>
            </a:r>
            <a:r>
              <a:rPr lang="en-US" dirty="0" err="1"/>
              <a:t>solicitar</a:t>
            </a:r>
            <a:r>
              <a:rPr lang="en-US" dirty="0"/>
              <a:t> </a:t>
            </a:r>
            <a:r>
              <a:rPr lang="en-US" dirty="0" err="1"/>
              <a:t>acesso</a:t>
            </a:r>
            <a:r>
              <a:rPr lang="en-US" dirty="0"/>
              <a:t>: </a:t>
            </a:r>
            <a:endParaRPr lang="en-US" dirty="0" smtClean="0"/>
          </a:p>
          <a:p>
            <a:pPr marL="118872" indent="0" algn="ctr">
              <a:buNone/>
            </a:pPr>
            <a:r>
              <a:rPr lang="en-US" u="sng" dirty="0" smtClean="0">
                <a:hlinkClick r:id="rId5"/>
              </a:rPr>
              <a:t>http</a:t>
            </a:r>
            <a:r>
              <a:rPr lang="en-US" u="sng" dirty="0">
                <a:hlinkClick r:id="rId5"/>
              </a:rPr>
              <a:t>://groups.google.com/group/bcc221-</a:t>
            </a:r>
            <a:r>
              <a:rPr lang="en-US" u="sng" dirty="0" smtClean="0">
                <a:hlinkClick r:id="rId5"/>
              </a:rPr>
              <a:t>decom</a:t>
            </a:r>
            <a:endParaRPr lang="en-US" u="sng" dirty="0" smtClean="0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B420-66F5-4D75-AE77-317938182C39}" type="slidenum">
              <a:rPr lang="pt-BR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21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Dentro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definimos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r>
              <a:rPr lang="en-US" dirty="0" smtClean="0"/>
              <a:t> e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endParaRPr lang="en-US" dirty="0" smtClean="0"/>
          </a:p>
          <a:p>
            <a:pPr lvl="1"/>
            <a:r>
              <a:rPr lang="en-US" dirty="0" err="1" smtClean="0"/>
              <a:t>Separados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b="1" dirty="0" err="1" smtClean="0"/>
              <a:t>especificador</a:t>
            </a:r>
            <a:r>
              <a:rPr lang="en-US" b="1" dirty="0" smtClean="0"/>
              <a:t> de </a:t>
            </a:r>
            <a:r>
              <a:rPr lang="en-US" b="1" dirty="0" err="1" smtClean="0"/>
              <a:t>acesso</a:t>
            </a:r>
            <a:r>
              <a:rPr lang="en-US" dirty="0" smtClean="0"/>
              <a:t> (</a:t>
            </a:r>
            <a:r>
              <a:rPr lang="en-US" dirty="0" err="1" smtClean="0"/>
              <a:t>visibilidade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Basicamente</a:t>
            </a:r>
            <a:r>
              <a:rPr lang="en-US" dirty="0" smtClean="0"/>
              <a:t>, </a:t>
            </a:r>
            <a:r>
              <a:rPr lang="en-US" b="1" dirty="0" err="1" smtClean="0"/>
              <a:t>público</a:t>
            </a:r>
            <a:r>
              <a:rPr lang="en-US" b="1" dirty="0" smtClean="0"/>
              <a:t> </a:t>
            </a:r>
            <a:r>
              <a:rPr lang="en-US" dirty="0" smtClean="0"/>
              <a:t>(public) , </a:t>
            </a:r>
            <a:r>
              <a:rPr lang="en-US" b="1" dirty="0" err="1" smtClean="0"/>
              <a:t>privado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private</a:t>
            </a:r>
            <a:r>
              <a:rPr lang="en-US" dirty="0" smtClean="0"/>
              <a:t>) e </a:t>
            </a:r>
            <a:r>
              <a:rPr lang="en-US" b="1" dirty="0" err="1" smtClean="0"/>
              <a:t>protegido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protected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i="1" dirty="0" err="1" smtClean="0"/>
              <a:t>displayMessage</a:t>
            </a:r>
            <a:r>
              <a:rPr lang="en-US" dirty="0" smtClean="0"/>
              <a:t> é </a:t>
            </a:r>
            <a:r>
              <a:rPr lang="en-US" dirty="0" err="1" smtClean="0"/>
              <a:t>público</a:t>
            </a:r>
            <a:r>
              <a:rPr lang="en-US" dirty="0" smtClean="0"/>
              <a:t>, </a:t>
            </a:r>
            <a:r>
              <a:rPr lang="en-US" dirty="0" err="1" smtClean="0"/>
              <a:t>pois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declarado</a:t>
            </a:r>
            <a:r>
              <a:rPr lang="en-US" dirty="0" smtClean="0"/>
              <a:t> </a:t>
            </a:r>
            <a:r>
              <a:rPr lang="en-US" dirty="0" err="1" smtClean="0"/>
              <a:t>depois</a:t>
            </a:r>
            <a:r>
              <a:rPr lang="en-US" dirty="0" smtClean="0"/>
              <a:t> </a:t>
            </a:r>
            <a:r>
              <a:rPr lang="en-US" dirty="0" err="1" smtClean="0"/>
              <a:t>deste</a:t>
            </a:r>
            <a:r>
              <a:rPr lang="en-US" dirty="0" smtClean="0"/>
              <a:t> </a:t>
            </a:r>
            <a:r>
              <a:rPr lang="en-US" dirty="0" err="1" smtClean="0"/>
              <a:t>especificador</a:t>
            </a:r>
            <a:endParaRPr lang="en-US" dirty="0"/>
          </a:p>
          <a:p>
            <a:pPr lvl="2"/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seja</a:t>
            </a:r>
            <a:r>
              <a:rPr lang="en-US" dirty="0" smtClean="0"/>
              <a:t>,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chamado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funções</a:t>
            </a:r>
            <a:r>
              <a:rPr lang="en-US" dirty="0" smtClean="0"/>
              <a:t> do </a:t>
            </a:r>
            <a:r>
              <a:rPr lang="en-US" dirty="0" err="1" smtClean="0"/>
              <a:t>programa</a:t>
            </a:r>
            <a:r>
              <a:rPr lang="en-US" dirty="0" smtClean="0"/>
              <a:t> e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r>
              <a:rPr lang="en-US" dirty="0" smtClean="0"/>
              <a:t> de </a:t>
            </a:r>
            <a:r>
              <a:rPr lang="en-US" dirty="0" err="1" smtClean="0"/>
              <a:t>outras</a:t>
            </a:r>
            <a:r>
              <a:rPr lang="en-US" dirty="0" smtClean="0"/>
              <a:t> classes.</a:t>
            </a:r>
          </a:p>
          <a:p>
            <a:pPr lvl="1"/>
            <a:r>
              <a:rPr lang="en-US" dirty="0" err="1" smtClean="0"/>
              <a:t>Especificadores</a:t>
            </a:r>
            <a:r>
              <a:rPr lang="en-US" dirty="0" smtClean="0"/>
              <a:t> de </a:t>
            </a:r>
            <a:r>
              <a:rPr lang="en-US" dirty="0" err="1" smtClean="0"/>
              <a:t>acesso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sempre</a:t>
            </a:r>
            <a:r>
              <a:rPr lang="en-US" dirty="0" smtClean="0"/>
              <a:t> </a:t>
            </a:r>
            <a:r>
              <a:rPr lang="en-US" dirty="0" err="1" smtClean="0"/>
              <a:t>seguidos</a:t>
            </a:r>
            <a:r>
              <a:rPr lang="en-US" dirty="0" smtClean="0"/>
              <a:t> de 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230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Métodos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definição</a:t>
            </a:r>
            <a:r>
              <a:rPr lang="en-US" dirty="0" smtClean="0"/>
              <a:t> de um </a:t>
            </a:r>
            <a:r>
              <a:rPr lang="en-US" dirty="0" err="1" smtClean="0"/>
              <a:t>método</a:t>
            </a:r>
            <a:r>
              <a:rPr lang="en-US" dirty="0" smtClean="0"/>
              <a:t> se </a:t>
            </a:r>
            <a:r>
              <a:rPr lang="en-US" dirty="0" err="1" smtClean="0"/>
              <a:t>assemelha</a:t>
            </a:r>
            <a:r>
              <a:rPr lang="en-US" dirty="0" smtClean="0"/>
              <a:t> a </a:t>
            </a:r>
            <a:r>
              <a:rPr lang="en-US" dirty="0" err="1" smtClean="0"/>
              <a:t>definição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função</a:t>
            </a:r>
            <a:endParaRPr lang="en-US" dirty="0" smtClean="0"/>
          </a:p>
          <a:p>
            <a:pPr lvl="1"/>
            <a:r>
              <a:rPr lang="en-US" dirty="0" err="1" smtClean="0"/>
              <a:t>Possui</a:t>
            </a:r>
            <a:r>
              <a:rPr lang="en-US" dirty="0" smtClean="0"/>
              <a:t> valor de </a:t>
            </a:r>
            <a:r>
              <a:rPr lang="en-US" dirty="0" err="1" smtClean="0"/>
              <a:t>retorno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Assinatura</a:t>
            </a:r>
            <a:r>
              <a:rPr lang="en-US" dirty="0" smtClean="0"/>
              <a:t> do </a:t>
            </a:r>
            <a:r>
              <a:rPr lang="en-US" dirty="0" err="1" smtClean="0"/>
              <a:t>método</a:t>
            </a:r>
            <a:endParaRPr lang="en-US" dirty="0"/>
          </a:p>
          <a:p>
            <a:pPr lvl="2"/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padrão</a:t>
            </a:r>
            <a:r>
              <a:rPr lang="en-US" dirty="0" smtClean="0"/>
              <a:t>, </a:t>
            </a:r>
            <a:r>
              <a:rPr lang="en-US" dirty="0" err="1" smtClean="0"/>
              <a:t>começa</a:t>
            </a:r>
            <a:r>
              <a:rPr lang="en-US" dirty="0" smtClean="0"/>
              <a:t> com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letra</a:t>
            </a:r>
            <a:r>
              <a:rPr lang="en-US" dirty="0" smtClean="0"/>
              <a:t> </a:t>
            </a:r>
            <a:r>
              <a:rPr lang="en-US" dirty="0" err="1" smtClean="0"/>
              <a:t>minúscula</a:t>
            </a:r>
            <a:r>
              <a:rPr lang="en-US" dirty="0" smtClean="0"/>
              <a:t> e </a:t>
            </a:r>
            <a:r>
              <a:rPr lang="en-US" dirty="0" err="1" smtClean="0"/>
              <a:t>todas</a:t>
            </a:r>
            <a:r>
              <a:rPr lang="en-US" dirty="0" smtClean="0"/>
              <a:t> as </a:t>
            </a:r>
            <a:r>
              <a:rPr lang="en-US" dirty="0" err="1" smtClean="0"/>
              <a:t>palavras</a:t>
            </a:r>
            <a:r>
              <a:rPr lang="en-US" dirty="0" smtClean="0"/>
              <a:t> </a:t>
            </a:r>
            <a:r>
              <a:rPr lang="en-US" dirty="0" err="1" smtClean="0"/>
              <a:t>seguintes</a:t>
            </a:r>
            <a:r>
              <a:rPr lang="en-US" dirty="0" smtClean="0"/>
              <a:t> </a:t>
            </a:r>
            <a:r>
              <a:rPr lang="en-US" dirty="0" err="1" smtClean="0"/>
              <a:t>começam</a:t>
            </a:r>
            <a:r>
              <a:rPr lang="en-US" dirty="0" smtClean="0"/>
              <a:t> com </a:t>
            </a:r>
            <a:r>
              <a:rPr lang="en-US" dirty="0" err="1" smtClean="0"/>
              <a:t>letras</a:t>
            </a:r>
            <a:r>
              <a:rPr lang="en-US" dirty="0" smtClean="0"/>
              <a:t> </a:t>
            </a:r>
            <a:r>
              <a:rPr lang="en-US" dirty="0" err="1" smtClean="0"/>
              <a:t>maiúsculas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parâmetros</a:t>
            </a:r>
            <a:r>
              <a:rPr lang="en-US" dirty="0" smtClean="0"/>
              <a:t> entre </a:t>
            </a:r>
            <a:r>
              <a:rPr lang="en-US" dirty="0" err="1" smtClean="0"/>
              <a:t>parênteses</a:t>
            </a:r>
            <a:r>
              <a:rPr lang="en-US" dirty="0" smtClean="0"/>
              <a:t> (</a:t>
            </a:r>
            <a:r>
              <a:rPr lang="en-US" dirty="0" err="1" smtClean="0"/>
              <a:t>tipo</a:t>
            </a:r>
            <a:r>
              <a:rPr lang="en-US" dirty="0" smtClean="0"/>
              <a:t> e </a:t>
            </a:r>
            <a:r>
              <a:rPr lang="en-US" dirty="0" err="1" smtClean="0"/>
              <a:t>identificador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Eventualmente</a:t>
            </a:r>
            <a:r>
              <a:rPr lang="en-US" dirty="0" smtClean="0"/>
              <a:t>, </a:t>
            </a:r>
            <a:r>
              <a:rPr lang="en-US" dirty="0" err="1" smtClean="0"/>
              <a:t>vazia</a:t>
            </a:r>
            <a:endParaRPr lang="en-US" dirty="0" smtClean="0"/>
          </a:p>
          <a:p>
            <a:r>
              <a:rPr lang="en-US" dirty="0" err="1" smtClean="0"/>
              <a:t>Além</a:t>
            </a:r>
            <a:r>
              <a:rPr lang="en-US" dirty="0" smtClean="0"/>
              <a:t> disso, o co</a:t>
            </a:r>
            <a:r>
              <a:rPr lang="pt-BR" dirty="0" smtClean="0"/>
              <a:t>rpo de um método também é delimitado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{</a:t>
            </a:r>
            <a:r>
              <a:rPr lang="en-US" dirty="0"/>
              <a:t> e </a:t>
            </a:r>
            <a:r>
              <a:rPr lang="en-US" b="1" dirty="0">
                <a:solidFill>
                  <a:srgbClr val="FF0000"/>
                </a:solidFill>
              </a:rPr>
              <a:t>}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30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Métodos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corpo</a:t>
            </a:r>
            <a:r>
              <a:rPr lang="en-US" dirty="0" smtClean="0"/>
              <a:t> de um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 smtClean="0"/>
              <a:t>contém</a:t>
            </a:r>
            <a:r>
              <a:rPr lang="en-US" dirty="0" smtClean="0"/>
              <a:t> as </a:t>
            </a:r>
            <a:r>
              <a:rPr lang="en-US" dirty="0" err="1" smtClean="0"/>
              <a:t>instruções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realizam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determinada</a:t>
            </a:r>
            <a:r>
              <a:rPr lang="en-US" dirty="0" smtClean="0"/>
              <a:t> </a:t>
            </a:r>
            <a:r>
              <a:rPr lang="en-US" dirty="0" err="1" smtClean="0"/>
              <a:t>tarefa</a:t>
            </a:r>
            <a:endParaRPr lang="en-US" dirty="0"/>
          </a:p>
          <a:p>
            <a:pPr lvl="1"/>
            <a:r>
              <a:rPr lang="en-US" dirty="0" err="1" smtClean="0"/>
              <a:t>Neste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, </a:t>
            </a:r>
            <a:r>
              <a:rPr lang="en-US" dirty="0" err="1" smtClean="0"/>
              <a:t>simplesmente</a:t>
            </a:r>
            <a:r>
              <a:rPr lang="en-US" dirty="0" smtClean="0"/>
              <a:t> </a:t>
            </a:r>
            <a:r>
              <a:rPr lang="en-US" dirty="0" err="1" smtClean="0"/>
              <a:t>apresenta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mensagem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30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611560" y="3573015"/>
            <a:ext cx="5976664" cy="9086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41176" y="1556793"/>
            <a:ext cx="8507288" cy="5112568"/>
          </a:xfrm>
        </p:spPr>
        <p:txBody>
          <a:bodyPr>
            <a:normAutofit fontScale="55000" lnSpcReduction="20000"/>
          </a:bodyPr>
          <a:lstStyle/>
          <a:p>
            <a:pPr marL="118872" indent="0">
              <a:buNone/>
            </a:pPr>
            <a:r>
              <a:rPr lang="pt-BR" dirty="0">
                <a:solidFill>
                  <a:srgbClr val="7F7F00"/>
                </a:solidFill>
                <a:latin typeface="Verdana"/>
              </a:rPr>
              <a:t>#include &lt;iostream&gt;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800" dirty="0">
                <a:solidFill>
                  <a:srgbClr val="007F00"/>
                </a:solidFill>
                <a:latin typeface="Comic Sans MS"/>
              </a:rPr>
              <a:t>// Definição da classe GradeBook                                         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class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GradeBook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                                                        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                                                                      </a:t>
            </a:r>
          </a:p>
          <a:p>
            <a:pPr marL="118872" indent="0">
              <a:buNone/>
            </a:pPr>
            <a:r>
              <a:rPr lang="pt-BR" b="1" dirty="0" smtClean="0">
                <a:solidFill>
                  <a:srgbClr val="00007F"/>
                </a:solidFill>
                <a:latin typeface="Verdana"/>
              </a:rPr>
              <a:t>   public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                                                          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pt-BR" sz="2800" dirty="0" smtClean="0">
                <a:solidFill>
                  <a:srgbClr val="007F00"/>
                </a:solidFill>
                <a:latin typeface="Comic Sans MS"/>
              </a:rPr>
              <a:t>método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que exibe uma mensagem de boas-vindas ao usuário </a:t>
            </a:r>
            <a:r>
              <a:rPr lang="pt-BR" sz="2800" dirty="0" smtClean="0">
                <a:solidFill>
                  <a:srgbClr val="007F00"/>
                </a:solidFill>
                <a:latin typeface="Comic Sans MS"/>
              </a:rPr>
              <a:t>do GradeBook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displayMessage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                                         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                                                                   </a:t>
            </a: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"Welcome to the Grade Book!"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               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fim </a:t>
            </a:r>
            <a:r>
              <a:rPr lang="pt-BR" sz="2800" dirty="0" smtClean="0">
                <a:solidFill>
                  <a:srgbClr val="007F00"/>
                </a:solidFill>
                <a:latin typeface="Comic Sans MS"/>
              </a:rPr>
              <a:t>do método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displayMessage                                     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};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fim da classe GradeBook                                            </a:t>
            </a: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800" dirty="0">
                <a:solidFill>
                  <a:srgbClr val="007F00"/>
                </a:solidFill>
                <a:latin typeface="Comic Sans MS"/>
              </a:rPr>
              <a:t>// a função main inicia a execução do programa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GradeBook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myGradeBook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cria um objeto GradeBook chamado myGradeBook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myGradeBook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displayMessage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chama </a:t>
            </a:r>
            <a:r>
              <a:rPr lang="pt-BR" sz="2800" dirty="0" smtClean="0">
                <a:solidFill>
                  <a:srgbClr val="007F00"/>
                </a:solidFill>
                <a:latin typeface="Comic Sans MS"/>
              </a:rPr>
              <a:t>o método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displayMessage do objeto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indica terminação bem-sucedida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fim </a:t>
            </a:r>
            <a:r>
              <a:rPr lang="pt-BR" sz="2800" dirty="0" smtClean="0">
                <a:solidFill>
                  <a:srgbClr val="007F00"/>
                </a:solidFill>
                <a:latin typeface="Comic Sans MS"/>
              </a:rPr>
              <a:t>do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main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26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Objetos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Para </a:t>
            </a:r>
            <a:r>
              <a:rPr lang="en-US" dirty="0" err="1" smtClean="0"/>
              <a:t>utilizarmos</a:t>
            </a:r>
            <a:r>
              <a:rPr lang="en-US" dirty="0" smtClean="0"/>
              <a:t> 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i="1" dirty="0" err="1" smtClean="0"/>
              <a:t>GradeBook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nosso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, </a:t>
            </a:r>
            <a:r>
              <a:rPr lang="en-US" dirty="0" err="1" smtClean="0"/>
              <a:t>precisamos</a:t>
            </a:r>
            <a:r>
              <a:rPr lang="en-US" dirty="0" smtClean="0"/>
              <a:t> </a:t>
            </a:r>
            <a:r>
              <a:rPr lang="en-US" dirty="0" err="1" smtClean="0"/>
              <a:t>criar</a:t>
            </a:r>
            <a:r>
              <a:rPr lang="en-US" dirty="0" smtClean="0"/>
              <a:t> um </a:t>
            </a:r>
            <a:r>
              <a:rPr lang="en-US" dirty="0" err="1" smtClean="0"/>
              <a:t>objeto</a:t>
            </a:r>
            <a:endParaRPr lang="en-US" dirty="0" smtClean="0"/>
          </a:p>
          <a:p>
            <a:pPr lvl="1"/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exceção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é </a:t>
            </a:r>
            <a:r>
              <a:rPr lang="en-US" dirty="0" err="1" smtClean="0"/>
              <a:t>possível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Para </a:t>
            </a:r>
            <a:r>
              <a:rPr lang="en-US" dirty="0" err="1" smtClean="0"/>
              <a:t>criarmos</a:t>
            </a:r>
            <a:r>
              <a:rPr lang="en-US" dirty="0" smtClean="0"/>
              <a:t> um </a:t>
            </a:r>
            <a:r>
              <a:rPr lang="en-US" dirty="0" err="1" smtClean="0"/>
              <a:t>objeto</a:t>
            </a:r>
            <a:r>
              <a:rPr lang="en-US" dirty="0" smtClean="0"/>
              <a:t>, </a:t>
            </a:r>
            <a:r>
              <a:rPr lang="en-US" dirty="0" err="1" smtClean="0"/>
              <a:t>informamos</a:t>
            </a:r>
            <a:r>
              <a:rPr lang="en-US" dirty="0" smtClean="0"/>
              <a:t> o </a:t>
            </a:r>
            <a:r>
              <a:rPr lang="en-US" dirty="0" err="1" smtClean="0"/>
              <a:t>nome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um </a:t>
            </a:r>
            <a:r>
              <a:rPr lang="en-US" dirty="0" err="1" smtClean="0"/>
              <a:t>tipo</a:t>
            </a:r>
            <a:r>
              <a:rPr lang="en-US" dirty="0" smtClean="0"/>
              <a:t>, e </a:t>
            </a:r>
            <a:r>
              <a:rPr lang="en-US" dirty="0" err="1" smtClean="0"/>
              <a:t>damos</a:t>
            </a:r>
            <a:r>
              <a:rPr lang="en-US" dirty="0" smtClean="0"/>
              <a:t> um </a:t>
            </a:r>
            <a:r>
              <a:rPr lang="en-US" dirty="0" err="1" smtClean="0"/>
              <a:t>identificador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objeto</a:t>
            </a:r>
            <a:r>
              <a:rPr lang="en-US" dirty="0" smtClean="0"/>
              <a:t>;</a:t>
            </a:r>
          </a:p>
          <a:p>
            <a:r>
              <a:rPr lang="en-US" dirty="0" smtClean="0"/>
              <a:t>Uma </a:t>
            </a:r>
            <a:r>
              <a:rPr lang="en-US" dirty="0" err="1" smtClean="0"/>
              <a:t>vez</a:t>
            </a:r>
            <a:r>
              <a:rPr lang="en-US" dirty="0" smtClean="0"/>
              <a:t> </a:t>
            </a:r>
            <a:r>
              <a:rPr lang="en-US" dirty="0" err="1" smtClean="0"/>
              <a:t>criado</a:t>
            </a:r>
            <a:r>
              <a:rPr lang="en-US" dirty="0" smtClean="0"/>
              <a:t> o </a:t>
            </a:r>
            <a:r>
              <a:rPr lang="en-US" dirty="0" err="1" smtClean="0"/>
              <a:t>objeto</a:t>
            </a:r>
            <a:r>
              <a:rPr lang="en-US" dirty="0" smtClean="0"/>
              <a:t>,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utilizar</a:t>
            </a:r>
            <a:r>
              <a:rPr lang="en-US" dirty="0" smtClean="0"/>
              <a:t>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r>
              <a:rPr lang="en-US" dirty="0" smtClean="0"/>
              <a:t>;</a:t>
            </a:r>
          </a:p>
          <a:p>
            <a:r>
              <a:rPr lang="en-US" dirty="0" smtClean="0"/>
              <a:t>Note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criar</a:t>
            </a:r>
            <a:r>
              <a:rPr lang="en-US" dirty="0" smtClean="0"/>
              <a:t> vetores e </a:t>
            </a:r>
            <a:r>
              <a:rPr lang="en-US" dirty="0" err="1" smtClean="0"/>
              <a:t>matrizes</a:t>
            </a:r>
            <a:r>
              <a:rPr lang="en-US" dirty="0" smtClean="0"/>
              <a:t> de </a:t>
            </a:r>
            <a:r>
              <a:rPr lang="en-US" dirty="0" err="1" smtClean="0"/>
              <a:t>objetos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30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Métodos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Para </a:t>
            </a:r>
            <a:r>
              <a:rPr lang="en-US" dirty="0" err="1" smtClean="0"/>
              <a:t>utilizar</a:t>
            </a:r>
            <a:r>
              <a:rPr lang="en-US" dirty="0" smtClean="0"/>
              <a:t> um </a:t>
            </a:r>
            <a:r>
              <a:rPr lang="en-US" dirty="0" err="1" smtClean="0"/>
              <a:t>método</a:t>
            </a:r>
            <a:r>
              <a:rPr lang="en-US" dirty="0" smtClean="0"/>
              <a:t>, </a:t>
            </a:r>
            <a:r>
              <a:rPr lang="en-US" dirty="0" err="1" smtClean="0"/>
              <a:t>utilizamos</a:t>
            </a:r>
            <a:r>
              <a:rPr lang="en-US" dirty="0" smtClean="0"/>
              <a:t> o </a:t>
            </a:r>
            <a:r>
              <a:rPr lang="en-US" dirty="0" err="1" smtClean="0"/>
              <a:t>operador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pt-BR" b="1" dirty="0">
              <a:solidFill>
                <a:srgbClr val="FF0000"/>
              </a:solidFill>
            </a:endParaRPr>
          </a:p>
          <a:p>
            <a:pPr lvl="1"/>
            <a:r>
              <a:rPr lang="en-US" dirty="0" err="1" smtClean="0"/>
              <a:t>Informamos</a:t>
            </a:r>
            <a:r>
              <a:rPr lang="en-US" dirty="0" smtClean="0"/>
              <a:t> o </a:t>
            </a:r>
            <a:r>
              <a:rPr lang="en-US" dirty="0" err="1" smtClean="0"/>
              <a:t>nome</a:t>
            </a:r>
            <a:r>
              <a:rPr lang="en-US" dirty="0" smtClean="0"/>
              <a:t> do </a:t>
            </a:r>
            <a:r>
              <a:rPr lang="en-US" dirty="0" err="1" smtClean="0"/>
              <a:t>objeto</a:t>
            </a:r>
            <a:r>
              <a:rPr lang="en-US" dirty="0" smtClean="0"/>
              <a:t>, </a:t>
            </a:r>
            <a:r>
              <a:rPr lang="en-US" dirty="0" err="1" smtClean="0"/>
              <a:t>seguido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 o </a:t>
            </a:r>
            <a:r>
              <a:rPr lang="en-US" dirty="0" err="1" smtClean="0"/>
              <a:t>nome</a:t>
            </a:r>
            <a:r>
              <a:rPr lang="en-US" dirty="0" smtClean="0"/>
              <a:t> do </a:t>
            </a:r>
            <a:r>
              <a:rPr lang="en-US" dirty="0" err="1" smtClean="0"/>
              <a:t>método</a:t>
            </a:r>
            <a:r>
              <a:rPr lang="en-US" dirty="0" smtClean="0"/>
              <a:t> e </a:t>
            </a:r>
            <a:r>
              <a:rPr lang="en-US" dirty="0" err="1" smtClean="0"/>
              <a:t>eventuais</a:t>
            </a:r>
            <a:r>
              <a:rPr lang="en-US" dirty="0" smtClean="0"/>
              <a:t> </a:t>
            </a:r>
            <a:r>
              <a:rPr lang="en-US" dirty="0" err="1" smtClean="0"/>
              <a:t>parâmetros</a:t>
            </a:r>
            <a:endParaRPr lang="en-US" dirty="0" smtClean="0"/>
          </a:p>
          <a:p>
            <a:pPr lvl="2"/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somente</a:t>
            </a:r>
            <a:r>
              <a:rPr lang="en-US" dirty="0" smtClean="0"/>
              <a:t> o par de </a:t>
            </a:r>
            <a:r>
              <a:rPr lang="en-US" dirty="0" err="1" smtClean="0"/>
              <a:t>parênteses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 smtClean="0"/>
              <a:t>possui</a:t>
            </a:r>
            <a:r>
              <a:rPr lang="en-US" dirty="0" smtClean="0"/>
              <a:t> </a:t>
            </a:r>
            <a:r>
              <a:rPr lang="en-US" dirty="0" err="1" smtClean="0"/>
              <a:t>acesso</a:t>
            </a:r>
            <a:r>
              <a:rPr lang="en-US" dirty="0" smtClean="0"/>
              <a:t>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 smtClean="0"/>
              <a:t> do </a:t>
            </a:r>
            <a:r>
              <a:rPr lang="en-US" dirty="0" err="1" smtClean="0"/>
              <a:t>objeto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chamou</a:t>
            </a:r>
            <a:endParaRPr lang="en-US" dirty="0" smtClean="0"/>
          </a:p>
          <a:p>
            <a:pPr lvl="2"/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possui</a:t>
            </a:r>
            <a:r>
              <a:rPr lang="en-US" dirty="0" smtClean="0"/>
              <a:t> </a:t>
            </a:r>
            <a:r>
              <a:rPr lang="en-US" dirty="0" err="1" smtClean="0"/>
              <a:t>acesso</a:t>
            </a:r>
            <a:r>
              <a:rPr lang="en-US" dirty="0" smtClean="0"/>
              <a:t>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 smtClean="0"/>
              <a:t> de outros </a:t>
            </a:r>
            <a:r>
              <a:rPr lang="en-US" dirty="0" err="1" smtClean="0"/>
              <a:t>objetos</a:t>
            </a:r>
            <a:r>
              <a:rPr lang="en-US" dirty="0" smtClean="0"/>
              <a:t>, a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estes</a:t>
            </a:r>
            <a:r>
              <a:rPr lang="en-US" dirty="0" smtClean="0"/>
              <a:t> </a:t>
            </a:r>
            <a:r>
              <a:rPr lang="en-US" dirty="0" err="1" smtClean="0"/>
              <a:t>sejam</a:t>
            </a:r>
            <a:r>
              <a:rPr lang="en-US" dirty="0" smtClean="0"/>
              <a:t> </a:t>
            </a:r>
            <a:r>
              <a:rPr lang="en-US" dirty="0" err="1" smtClean="0"/>
              <a:t>passados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parâmetro</a:t>
            </a:r>
            <a:r>
              <a:rPr lang="en-US" dirty="0" smtClean="0"/>
              <a:t>;</a:t>
            </a:r>
          </a:p>
          <a:p>
            <a:pPr lvl="2"/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acessados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nome</a:t>
            </a:r>
            <a:r>
              <a:rPr lang="en-US" dirty="0" smtClean="0"/>
              <a:t> </a:t>
            </a:r>
            <a:r>
              <a:rPr lang="en-US" dirty="0" err="1" smtClean="0"/>
              <a:t>definido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30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Exercício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Como </a:t>
            </a:r>
            <a:r>
              <a:rPr lang="en-US" dirty="0" err="1" smtClean="0"/>
              <a:t>seria</a:t>
            </a:r>
            <a:r>
              <a:rPr lang="en-US" dirty="0" smtClean="0"/>
              <a:t> o </a:t>
            </a:r>
            <a:r>
              <a:rPr lang="en-US" dirty="0" err="1" smtClean="0"/>
              <a:t>diagrama</a:t>
            </a:r>
            <a:r>
              <a:rPr lang="en-US" dirty="0" smtClean="0"/>
              <a:t> de </a:t>
            </a:r>
            <a:r>
              <a:rPr lang="en-US" dirty="0" err="1" smtClean="0"/>
              <a:t>classe</a:t>
            </a:r>
            <a:r>
              <a:rPr lang="en-US" dirty="0" smtClean="0"/>
              <a:t> UML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i="1" dirty="0" err="1" smtClean="0"/>
              <a:t>GradeBook</a:t>
            </a:r>
            <a:r>
              <a:rPr lang="en-US" dirty="0" smtClean="0"/>
              <a:t>?</a:t>
            </a:r>
          </a:p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  <p:pic>
        <p:nvPicPr>
          <p:cNvPr id="5" name="Picture 4" descr="interrogaa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3050" y="4869160"/>
            <a:ext cx="1879043" cy="18790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30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i="1" dirty="0" smtClean="0"/>
              <a:t>string</a:t>
            </a:r>
            <a:endParaRPr lang="pt-BR" i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Como </a:t>
            </a:r>
            <a:r>
              <a:rPr lang="en-US" dirty="0" err="1" smtClean="0"/>
              <a:t>dito</a:t>
            </a:r>
            <a:r>
              <a:rPr lang="en-US" dirty="0" smtClean="0"/>
              <a:t> </a:t>
            </a:r>
            <a:r>
              <a:rPr lang="en-US" dirty="0" err="1" smtClean="0"/>
              <a:t>anteriormente</a:t>
            </a:r>
            <a:r>
              <a:rPr lang="en-US" dirty="0" smtClean="0"/>
              <a:t>, </a:t>
            </a:r>
            <a:r>
              <a:rPr lang="en-US" dirty="0" err="1" smtClean="0"/>
              <a:t>existem</a:t>
            </a:r>
            <a:r>
              <a:rPr lang="en-US" dirty="0" smtClean="0"/>
              <a:t> </a:t>
            </a:r>
            <a:r>
              <a:rPr lang="en-US" dirty="0" err="1" smtClean="0"/>
              <a:t>várias</a:t>
            </a:r>
            <a:r>
              <a:rPr lang="en-US" dirty="0" smtClean="0"/>
              <a:t> classes </a:t>
            </a:r>
            <a:r>
              <a:rPr lang="en-US" dirty="0" err="1" smtClean="0"/>
              <a:t>prontas</a:t>
            </a:r>
            <a:r>
              <a:rPr lang="en-US" dirty="0" smtClean="0"/>
              <a:t>, com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úteis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várias</a:t>
            </a:r>
            <a:r>
              <a:rPr lang="en-US" dirty="0" smtClean="0"/>
              <a:t> </a:t>
            </a:r>
            <a:r>
              <a:rPr lang="en-US" dirty="0" err="1" smtClean="0"/>
              <a:t>finalidades</a:t>
            </a:r>
            <a:endParaRPr lang="en-US" dirty="0" smtClean="0"/>
          </a:p>
          <a:p>
            <a:pPr lvl="1"/>
            <a:r>
              <a:rPr lang="en-US" dirty="0" smtClean="0"/>
              <a:t>Uma </a:t>
            </a:r>
            <a:r>
              <a:rPr lang="en-US" dirty="0" err="1" smtClean="0"/>
              <a:t>delas</a:t>
            </a:r>
            <a:r>
              <a:rPr lang="en-US" dirty="0" smtClean="0"/>
              <a:t> é 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b="1" i="1" dirty="0" smtClean="0"/>
              <a:t>string</a:t>
            </a:r>
            <a:r>
              <a:rPr lang="en-US" dirty="0" smtClean="0"/>
              <a:t>, </a:t>
            </a:r>
            <a:r>
              <a:rPr lang="en-US" dirty="0" err="1" smtClean="0"/>
              <a:t>utilizada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manipulação</a:t>
            </a:r>
            <a:r>
              <a:rPr lang="en-US" dirty="0" smtClean="0"/>
              <a:t> de </a:t>
            </a:r>
            <a:r>
              <a:rPr lang="en-US" i="1" dirty="0" smtClean="0"/>
              <a:t>strings.</a:t>
            </a:r>
          </a:p>
          <a:p>
            <a:r>
              <a:rPr lang="en-US" dirty="0" err="1" smtClean="0"/>
              <a:t>Vamos</a:t>
            </a:r>
            <a:r>
              <a:rPr lang="en-US" dirty="0" smtClean="0"/>
              <a:t> </a:t>
            </a:r>
            <a:r>
              <a:rPr lang="en-US" dirty="0" err="1" smtClean="0"/>
              <a:t>incorporar</a:t>
            </a:r>
            <a:r>
              <a:rPr lang="en-US" dirty="0" smtClean="0"/>
              <a:t> 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b="1" i="1" dirty="0" smtClean="0"/>
              <a:t>string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nosso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 anterior</a:t>
            </a:r>
          </a:p>
          <a:p>
            <a:pPr lvl="1"/>
            <a:r>
              <a:rPr lang="en-US" dirty="0" smtClean="0"/>
              <a:t>Como um </a:t>
            </a:r>
            <a:r>
              <a:rPr lang="en-US" dirty="0" err="1" smtClean="0"/>
              <a:t>parâmetro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método</a:t>
            </a:r>
            <a:r>
              <a:rPr lang="en-US" dirty="0" smtClean="0"/>
              <a:t> do </a:t>
            </a:r>
            <a:r>
              <a:rPr lang="en-US" dirty="0" err="1" smtClean="0"/>
              <a:t>exemplo</a:t>
            </a:r>
            <a:r>
              <a:rPr lang="en-US" dirty="0" smtClean="0"/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30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2008" y="1484784"/>
            <a:ext cx="9036496" cy="5256583"/>
          </a:xfrm>
        </p:spPr>
        <p:txBody>
          <a:bodyPr>
            <a:normAutofit fontScale="40000" lnSpcReduction="20000"/>
          </a:bodyPr>
          <a:lstStyle/>
          <a:p>
            <a:pPr marL="118872" indent="0">
              <a:buNone/>
            </a:pPr>
            <a:r>
              <a:rPr lang="pt-BR" sz="3600" dirty="0">
                <a:solidFill>
                  <a:srgbClr val="7F7F00"/>
                </a:solidFill>
                <a:latin typeface="Verdana"/>
              </a:rPr>
              <a:t>#include &lt;iostream&gt;</a:t>
            </a:r>
          </a:p>
          <a:p>
            <a:pPr marL="118872" indent="0">
              <a:buNone/>
            </a:pPr>
            <a:r>
              <a:rPr lang="pt-BR" sz="3600" dirty="0">
                <a:solidFill>
                  <a:srgbClr val="7F7F00"/>
                </a:solidFill>
                <a:latin typeface="Verdana"/>
              </a:rPr>
              <a:t>#include &lt;string&gt;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o programa utiliza classe de string padrão C++</a:t>
            </a:r>
          </a:p>
          <a:p>
            <a:pPr marL="118872" indent="0">
              <a:buNone/>
            </a:pPr>
            <a:r>
              <a:rPr lang="pt-BR" sz="3600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                                              </a:t>
            </a:r>
          </a:p>
          <a:p>
            <a:pPr marL="118872" indent="0">
              <a:buNone/>
            </a:pP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007F00"/>
                </a:solidFill>
                <a:latin typeface="Comic Sans MS"/>
              </a:rPr>
              <a:t>// Definição da classe GradeBook</a:t>
            </a:r>
          </a:p>
          <a:p>
            <a:pPr marL="118872" indent="0">
              <a:buNone/>
            </a:pPr>
            <a:r>
              <a:rPr lang="pt-BR" sz="3600" b="1" dirty="0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GradeBook</a:t>
            </a: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:</a:t>
            </a: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função que exibe uma mensagem de boas-vindas ao usuário do GradeBook</a:t>
            </a: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displayMessage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courseName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)</a:t>
            </a: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36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sz="36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dirty="0">
                <a:solidFill>
                  <a:srgbClr val="7F007F"/>
                </a:solidFill>
                <a:latin typeface="Verdana"/>
              </a:rPr>
              <a:t>"Welcome to the grade book for\n"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Verdana"/>
              </a:rPr>
              <a:t>courseName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dirty="0">
                <a:solidFill>
                  <a:srgbClr val="7F007F"/>
                </a:solidFill>
                <a:latin typeface="Verdana"/>
              </a:rPr>
              <a:t>"!"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fim da função displayMessage</a:t>
            </a:r>
          </a:p>
          <a:p>
            <a:pPr marL="118872" indent="0">
              <a:buNone/>
            </a:pPr>
            <a:r>
              <a:rPr lang="pt-BR" sz="3600" b="1" dirty="0">
                <a:solidFill>
                  <a:srgbClr val="000000"/>
                </a:solidFill>
                <a:latin typeface="Verdana"/>
              </a:rPr>
              <a:t>};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fim da classe GradeBook</a:t>
            </a:r>
          </a:p>
          <a:p>
            <a:pPr marL="118872" indent="0">
              <a:buNone/>
            </a:pP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007F00"/>
                </a:solidFill>
                <a:latin typeface="Comic Sans MS"/>
              </a:rPr>
              <a:t>// a função main inicia a execução do programa</a:t>
            </a:r>
          </a:p>
          <a:p>
            <a:pPr marL="118872" indent="0">
              <a:buNone/>
            </a:pPr>
            <a:r>
              <a:rPr lang="pt-BR" sz="36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nameOfCourse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strings de caracteres para armazenar o nome do curso</a:t>
            </a: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GradeBook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myGradeBook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cria um objeto GradeBook chamado myGradeBook </a:t>
            </a: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</a:p>
          <a:p>
            <a:pPr marL="118872" indent="0">
              <a:buNone/>
            </a:pPr>
            <a:r>
              <a:rPr lang="en-US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36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dirty="0">
                <a:solidFill>
                  <a:srgbClr val="7F007F"/>
                </a:solidFill>
                <a:latin typeface="Verdana"/>
              </a:rPr>
              <a:t>"Please enter the course name:"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en-US" sz="3600" b="1" dirty="0">
                <a:solidFill>
                  <a:srgbClr val="000000"/>
                </a:solidFill>
                <a:latin typeface="Verdana"/>
              </a:rPr>
              <a:t>;</a:t>
            </a:r>
            <a:endParaRPr lang="en-US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getline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cin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nameOfCourse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lê o nome de um curso com espaços em branco</a:t>
            </a: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gera saída de uma linha em branco</a:t>
            </a:r>
          </a:p>
          <a:p>
            <a:pPr marL="118872" indent="0">
              <a:buNone/>
            </a:pPr>
            <a:r>
              <a:rPr lang="pt-BR" sz="3600" dirty="0" smtClean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//passa nameOfCourse como um argumento</a:t>
            </a: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myGradeBook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displayMessage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nameOfCourse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indica terminação bem-sucedida</a:t>
            </a:r>
          </a:p>
          <a:p>
            <a:pPr marL="118872" indent="0">
              <a:buNone/>
            </a:pPr>
            <a:r>
              <a:rPr lang="pt-BR" sz="36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fim de main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30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Classe</a:t>
            </a:r>
            <a:r>
              <a:rPr lang="en-US" dirty="0"/>
              <a:t> </a:t>
            </a:r>
            <a:r>
              <a:rPr lang="en-US" i="1" dirty="0"/>
              <a:t>string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utilizarmos</a:t>
            </a:r>
            <a:r>
              <a:rPr lang="en-US" dirty="0" smtClean="0"/>
              <a:t> 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i="1" dirty="0" smtClean="0"/>
              <a:t>string</a:t>
            </a:r>
            <a:r>
              <a:rPr lang="en-US" dirty="0" smtClean="0"/>
              <a:t>, </a:t>
            </a:r>
            <a:r>
              <a:rPr lang="en-US" dirty="0" err="1" smtClean="0"/>
              <a:t>precisamos</a:t>
            </a:r>
            <a:r>
              <a:rPr lang="en-US" dirty="0" smtClean="0"/>
              <a:t> </a:t>
            </a:r>
            <a:r>
              <a:rPr lang="en-US" dirty="0" err="1" smtClean="0"/>
              <a:t>incluir</a:t>
            </a:r>
            <a:r>
              <a:rPr lang="en-US" dirty="0" smtClean="0"/>
              <a:t> o </a:t>
            </a:r>
            <a:r>
              <a:rPr lang="en-US" dirty="0" err="1" smtClean="0"/>
              <a:t>arquivo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&lt;string&gt;</a:t>
            </a:r>
          </a:p>
          <a:p>
            <a:pPr lvl="1"/>
            <a:r>
              <a:rPr lang="en-US" dirty="0" err="1" smtClean="0"/>
              <a:t>Depois</a:t>
            </a:r>
            <a:r>
              <a:rPr lang="en-US" dirty="0" smtClean="0"/>
              <a:t>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criar</a:t>
            </a:r>
            <a:r>
              <a:rPr lang="en-US" dirty="0" smtClean="0"/>
              <a:t> um </a:t>
            </a:r>
            <a:r>
              <a:rPr lang="en-US" dirty="0" err="1" smtClean="0"/>
              <a:t>objeto</a:t>
            </a:r>
            <a:r>
              <a:rPr lang="en-US" dirty="0" smtClean="0"/>
              <a:t> </a:t>
            </a:r>
            <a:r>
              <a:rPr lang="en-US" dirty="0" err="1" smtClean="0"/>
              <a:t>desta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Para </a:t>
            </a:r>
            <a:r>
              <a:rPr lang="en-US" dirty="0" err="1" smtClean="0"/>
              <a:t>lermos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i="1" dirty="0" smtClean="0"/>
              <a:t>string</a:t>
            </a:r>
            <a:r>
              <a:rPr lang="en-US" dirty="0" smtClean="0"/>
              <a:t> com </a:t>
            </a:r>
            <a:r>
              <a:rPr lang="en-US" dirty="0" err="1" smtClean="0"/>
              <a:t>espaços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branco</a:t>
            </a:r>
            <a:r>
              <a:rPr lang="en-US" dirty="0" smtClean="0"/>
              <a:t>, </a:t>
            </a:r>
            <a:r>
              <a:rPr lang="en-US" dirty="0" err="1" smtClean="0"/>
              <a:t>utilizamos</a:t>
            </a:r>
            <a:r>
              <a:rPr lang="en-US" dirty="0" smtClean="0"/>
              <a:t> a </a:t>
            </a:r>
            <a:r>
              <a:rPr lang="en-US" dirty="0" err="1" smtClean="0"/>
              <a:t>instrução</a:t>
            </a:r>
            <a:r>
              <a:rPr lang="en-US" dirty="0" smtClean="0"/>
              <a:t> </a:t>
            </a:r>
            <a:r>
              <a:rPr lang="en-US" b="1" i="1" dirty="0" err="1" smtClean="0"/>
              <a:t>getline</a:t>
            </a:r>
            <a:r>
              <a:rPr lang="en-US" i="1" dirty="0" smtClean="0"/>
              <a:t>.</a:t>
            </a:r>
            <a:endParaRPr lang="pt-BR" i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30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999381"/>
            <a:ext cx="7402016" cy="4525963"/>
          </a:xfrm>
        </p:spPr>
        <p:txBody>
          <a:bodyPr/>
          <a:lstStyle/>
          <a:p>
            <a:pPr algn="ctr">
              <a:buFontTx/>
              <a:buNone/>
            </a:pPr>
            <a:endParaRPr lang="pt-BR" sz="6600" b="1" dirty="0"/>
          </a:p>
          <a:p>
            <a:pPr algn="ctr">
              <a:buFontTx/>
              <a:buNone/>
            </a:pPr>
            <a:endParaRPr lang="pt-BR" sz="6600" b="1" dirty="0"/>
          </a:p>
          <a:p>
            <a:pPr algn="ctr">
              <a:buFontTx/>
              <a:buNone/>
            </a:pPr>
            <a:r>
              <a:rPr lang="pt-BR" sz="6600" b="1" dirty="0"/>
              <a:t>Avisos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01EA-555E-46B3-80C1-84FBBEDCD8D0}" type="slidenum">
              <a:rPr lang="pt-BR"/>
              <a:pPr/>
              <a:t>3</a:t>
            </a:fld>
            <a:endParaRPr lang="pt-BR"/>
          </a:p>
        </p:txBody>
      </p:sp>
      <p:pic>
        <p:nvPicPr>
          <p:cNvPr id="18442" name="Picture 10" descr="http://www.floridacharts.com/FLQuery/Images/warning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80828"/>
            <a:ext cx="324036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50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getline</a:t>
            </a:r>
            <a:endParaRPr lang="pt-BR" i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Existem</a:t>
            </a:r>
            <a:r>
              <a:rPr lang="en-US" dirty="0" smtClean="0"/>
              <a:t> </a:t>
            </a:r>
            <a:r>
              <a:rPr lang="en-US" dirty="0" err="1" smtClean="0"/>
              <a:t>duas</a:t>
            </a:r>
            <a:r>
              <a:rPr lang="en-US" dirty="0" smtClean="0"/>
              <a:t> </a:t>
            </a:r>
            <a:r>
              <a:rPr lang="en-US" dirty="0" err="1" smtClean="0"/>
              <a:t>sintaxes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instrução</a:t>
            </a:r>
            <a:r>
              <a:rPr lang="en-US" dirty="0" smtClean="0"/>
              <a:t> </a:t>
            </a:r>
            <a:r>
              <a:rPr lang="en-US" b="1" dirty="0" err="1" smtClean="0"/>
              <a:t>getline</a:t>
            </a:r>
            <a:endParaRPr lang="en-US" b="1" dirty="0" smtClean="0"/>
          </a:p>
          <a:p>
            <a:pPr lvl="1"/>
            <a:r>
              <a:rPr lang="en-US" dirty="0" smtClean="0"/>
              <a:t>Uma </a:t>
            </a:r>
            <a:r>
              <a:rPr lang="en-US" dirty="0" err="1" smtClean="0"/>
              <a:t>lê</a:t>
            </a:r>
            <a:r>
              <a:rPr lang="en-US" dirty="0" smtClean="0"/>
              <a:t> </a:t>
            </a:r>
            <a:r>
              <a:rPr lang="en-US" dirty="0" err="1" smtClean="0"/>
              <a:t>caracteres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seja</a:t>
            </a:r>
            <a:r>
              <a:rPr lang="en-US" dirty="0" smtClean="0"/>
              <a:t> </a:t>
            </a:r>
            <a:r>
              <a:rPr lang="en-US" dirty="0" err="1" smtClean="0"/>
              <a:t>encontrado</a:t>
            </a:r>
            <a:r>
              <a:rPr lang="en-US" dirty="0" smtClean="0"/>
              <a:t> o final da </a:t>
            </a:r>
            <a:r>
              <a:rPr lang="en-US" dirty="0" err="1" smtClean="0"/>
              <a:t>linha</a:t>
            </a:r>
            <a:endParaRPr lang="en-US" dirty="0"/>
          </a:p>
          <a:p>
            <a:pPr marL="457200" lvl="1" indent="0" algn="ctr">
              <a:buNone/>
            </a:pPr>
            <a:r>
              <a:rPr lang="pt-BR" sz="2200" b="1" dirty="0" smtClean="0">
                <a:solidFill>
                  <a:srgbClr val="000000"/>
                </a:solidFill>
                <a:latin typeface="Verdana"/>
              </a:rPr>
              <a:t>getline(cin</a:t>
            </a:r>
            <a:r>
              <a:rPr lang="pt-BR" sz="22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2200" b="1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200" b="1" dirty="0" smtClean="0">
                <a:solidFill>
                  <a:srgbClr val="000000"/>
                </a:solidFill>
                <a:latin typeface="Verdana"/>
              </a:rPr>
              <a:t>nameOfCourse);</a:t>
            </a:r>
            <a:r>
              <a:rPr lang="pt-BR" sz="2200" dirty="0" smtClean="0">
                <a:solidFill>
                  <a:srgbClr val="808080"/>
                </a:solidFill>
                <a:latin typeface="Verdana"/>
              </a:rPr>
              <a:t> 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outra</a:t>
            </a:r>
            <a:r>
              <a:rPr lang="en-US" dirty="0" smtClean="0"/>
              <a:t> </a:t>
            </a:r>
            <a:r>
              <a:rPr lang="en-US" dirty="0" err="1" smtClean="0"/>
              <a:t>lê</a:t>
            </a:r>
            <a:r>
              <a:rPr lang="en-US" dirty="0" smtClean="0"/>
              <a:t> </a:t>
            </a:r>
            <a:r>
              <a:rPr lang="en-US" dirty="0" err="1" smtClean="0"/>
              <a:t>caracteres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seja</a:t>
            </a:r>
            <a:r>
              <a:rPr lang="en-US" dirty="0" smtClean="0"/>
              <a:t> </a:t>
            </a:r>
            <a:r>
              <a:rPr lang="en-US" dirty="0" err="1" smtClean="0"/>
              <a:t>encontrado</a:t>
            </a:r>
            <a:r>
              <a:rPr lang="en-US" dirty="0" smtClean="0"/>
              <a:t> um </a:t>
            </a:r>
            <a:r>
              <a:rPr lang="en-US" dirty="0" err="1" smtClean="0"/>
              <a:t>caractere</a:t>
            </a:r>
            <a:r>
              <a:rPr lang="en-US" dirty="0" smtClean="0"/>
              <a:t> de </a:t>
            </a:r>
            <a:r>
              <a:rPr lang="en-US" dirty="0" err="1" smtClean="0"/>
              <a:t>terminação</a:t>
            </a:r>
            <a:r>
              <a:rPr lang="en-US" dirty="0" smtClean="0"/>
              <a:t> </a:t>
            </a:r>
            <a:r>
              <a:rPr lang="en-US" dirty="0" err="1" smtClean="0"/>
              <a:t>especificado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nós</a:t>
            </a:r>
            <a:endParaRPr lang="en-US" dirty="0" smtClean="0"/>
          </a:p>
          <a:p>
            <a:pPr marL="457200" lvl="1" indent="0" algn="ctr">
              <a:buNone/>
            </a:pPr>
            <a:r>
              <a:rPr lang="pt-BR" sz="2200" b="1" dirty="0" smtClean="0">
                <a:solidFill>
                  <a:srgbClr val="000000"/>
                </a:solidFill>
                <a:latin typeface="Verdana"/>
              </a:rPr>
              <a:t>getline(cin</a:t>
            </a:r>
            <a:r>
              <a:rPr lang="pt-BR" sz="22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2200" b="1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200" b="1" dirty="0" smtClean="0">
                <a:solidFill>
                  <a:srgbClr val="000000"/>
                </a:solidFill>
                <a:latin typeface="Verdana"/>
              </a:rPr>
              <a:t>nameOfCourse, </a:t>
            </a:r>
            <a:r>
              <a:rPr lang="pt-BR" sz="2400" b="1" dirty="0">
                <a:solidFill>
                  <a:srgbClr val="7F007F"/>
                </a:solidFill>
                <a:latin typeface="Verdana"/>
              </a:rPr>
              <a:t>'A</a:t>
            </a:r>
            <a:r>
              <a:rPr lang="pt-BR" sz="2400" b="1" dirty="0" smtClean="0">
                <a:solidFill>
                  <a:srgbClr val="7F007F"/>
                </a:solidFill>
                <a:latin typeface="Verdana"/>
              </a:rPr>
              <a:t>'</a:t>
            </a:r>
            <a:r>
              <a:rPr lang="pt-BR" sz="2200" b="1" dirty="0" smtClean="0">
                <a:solidFill>
                  <a:srgbClr val="000000"/>
                </a:solidFill>
                <a:latin typeface="Verdana"/>
              </a:rPr>
              <a:t>);</a:t>
            </a:r>
          </a:p>
          <a:p>
            <a:pPr lvl="1"/>
            <a:r>
              <a:rPr lang="en-US" sz="2200" dirty="0" err="1" smtClean="0">
                <a:solidFill>
                  <a:srgbClr val="000000"/>
                </a:solidFill>
                <a:latin typeface="Verdana"/>
              </a:rPr>
              <a:t>Neste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Verdana"/>
              </a:rPr>
              <a:t>exemplo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, a </a:t>
            </a:r>
            <a:r>
              <a:rPr lang="en-US" sz="2200" dirty="0" err="1" smtClean="0">
                <a:solidFill>
                  <a:srgbClr val="000000"/>
                </a:solidFill>
                <a:latin typeface="Verdana"/>
              </a:rPr>
              <a:t>instrução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Verdana"/>
              </a:rPr>
              <a:t>lê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Verdana"/>
              </a:rPr>
              <a:t>caracteres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Verdana"/>
              </a:rPr>
              <a:t>até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Verdana"/>
              </a:rPr>
              <a:t>achar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 um </a:t>
            </a:r>
            <a:r>
              <a:rPr lang="pt-BR" sz="2400" dirty="0">
                <a:solidFill>
                  <a:srgbClr val="7F007F"/>
                </a:solidFill>
                <a:latin typeface="Verdana"/>
              </a:rPr>
              <a:t>'</a:t>
            </a:r>
            <a:r>
              <a:rPr lang="pt-BR" sz="2400" dirty="0" smtClean="0">
                <a:solidFill>
                  <a:srgbClr val="7F007F"/>
                </a:solidFill>
                <a:latin typeface="Verdana"/>
              </a:rPr>
              <a:t>A</a:t>
            </a:r>
            <a:r>
              <a:rPr lang="pt-BR" sz="2400" dirty="0">
                <a:solidFill>
                  <a:srgbClr val="7F007F"/>
                </a:solidFill>
                <a:latin typeface="Verdana"/>
              </a:rPr>
              <a:t>'</a:t>
            </a:r>
            <a:r>
              <a:rPr lang="pt-BR" sz="2400" dirty="0" smtClean="0">
                <a:latin typeface="Verdana"/>
              </a:rPr>
              <a:t>, que não será incluído na </a:t>
            </a:r>
            <a:r>
              <a:rPr lang="pt-BR" sz="2400" i="1" dirty="0" smtClean="0">
                <a:latin typeface="Verdana"/>
              </a:rPr>
              <a:t>string</a:t>
            </a:r>
            <a:r>
              <a:rPr lang="pt-BR" sz="2400" dirty="0" smtClean="0">
                <a:latin typeface="Verdana"/>
              </a:rPr>
              <a:t>.</a:t>
            </a:r>
            <a:endParaRPr lang="pt-BR" sz="22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30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Métodos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receber</a:t>
            </a:r>
            <a:r>
              <a:rPr lang="en-US" dirty="0" smtClean="0"/>
              <a:t> </a:t>
            </a:r>
            <a:r>
              <a:rPr lang="en-US" dirty="0" err="1" smtClean="0"/>
              <a:t>parâmetros</a:t>
            </a:r>
            <a:r>
              <a:rPr lang="en-US" dirty="0" smtClean="0"/>
              <a:t> </a:t>
            </a:r>
            <a:r>
              <a:rPr lang="en-US" dirty="0" err="1" smtClean="0"/>
              <a:t>assim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as </a:t>
            </a:r>
            <a:r>
              <a:rPr lang="en-US" dirty="0" err="1" smtClean="0"/>
              <a:t>funções</a:t>
            </a:r>
            <a:endParaRPr lang="en-US" dirty="0" smtClean="0"/>
          </a:p>
          <a:p>
            <a:pPr lvl="1"/>
            <a:r>
              <a:rPr lang="en-US" dirty="0" err="1" smtClean="0"/>
              <a:t>Basta</a:t>
            </a:r>
            <a:r>
              <a:rPr lang="en-US" dirty="0" smtClean="0"/>
              <a:t> </a:t>
            </a:r>
            <a:r>
              <a:rPr lang="en-US" dirty="0" err="1" smtClean="0"/>
              <a:t>definir</a:t>
            </a:r>
            <a:r>
              <a:rPr lang="en-US" dirty="0" smtClean="0"/>
              <a:t> o </a:t>
            </a:r>
            <a:r>
              <a:rPr lang="en-US" dirty="0" err="1" smtClean="0"/>
              <a:t>tipo</a:t>
            </a:r>
            <a:r>
              <a:rPr lang="en-US" dirty="0" smtClean="0"/>
              <a:t> do </a:t>
            </a:r>
            <a:r>
              <a:rPr lang="en-US" dirty="0" err="1" smtClean="0"/>
              <a:t>parâmetro</a:t>
            </a:r>
            <a:r>
              <a:rPr lang="en-US" dirty="0" smtClean="0"/>
              <a:t> e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identificador</a:t>
            </a:r>
            <a:r>
              <a:rPr lang="en-US" dirty="0" smtClean="0"/>
              <a:t> entre </a:t>
            </a:r>
            <a:r>
              <a:rPr lang="en-US" dirty="0" err="1" smtClean="0"/>
              <a:t>parênteses</a:t>
            </a:r>
            <a:endParaRPr lang="en-US" dirty="0"/>
          </a:p>
          <a:p>
            <a:pPr lvl="2"/>
            <a:r>
              <a:rPr lang="en-US" dirty="0" err="1" smtClean="0"/>
              <a:t>Em</a:t>
            </a:r>
            <a:r>
              <a:rPr lang="en-US" dirty="0" smtClean="0"/>
              <a:t> C++ </a:t>
            </a:r>
            <a:r>
              <a:rPr lang="en-US" dirty="0" err="1" smtClean="0"/>
              <a:t>existe</a:t>
            </a:r>
            <a:r>
              <a:rPr lang="en-US" dirty="0" smtClean="0"/>
              <a:t> </a:t>
            </a:r>
            <a:r>
              <a:rPr lang="en-US" dirty="0" err="1" smtClean="0"/>
              <a:t>flexibilidade</a:t>
            </a:r>
            <a:r>
              <a:rPr lang="en-US" dirty="0" smtClean="0"/>
              <a:t> entre o </a:t>
            </a:r>
            <a:r>
              <a:rPr lang="en-US" dirty="0" err="1" smtClean="0"/>
              <a:t>tipo</a:t>
            </a:r>
            <a:r>
              <a:rPr lang="en-US" dirty="0" smtClean="0"/>
              <a:t> do </a:t>
            </a:r>
            <a:r>
              <a:rPr lang="en-US" dirty="0" err="1" smtClean="0"/>
              <a:t>argumento</a:t>
            </a:r>
            <a:r>
              <a:rPr lang="en-US" dirty="0" smtClean="0"/>
              <a:t> </a:t>
            </a:r>
            <a:r>
              <a:rPr lang="en-US" dirty="0" err="1" smtClean="0"/>
              <a:t>enviado</a:t>
            </a:r>
            <a:r>
              <a:rPr lang="en-US" dirty="0" smtClean="0"/>
              <a:t> e o </a:t>
            </a:r>
            <a:r>
              <a:rPr lang="en-US" dirty="0" err="1" smtClean="0"/>
              <a:t>tipo</a:t>
            </a:r>
            <a:r>
              <a:rPr lang="en-US" dirty="0" smtClean="0"/>
              <a:t> do </a:t>
            </a:r>
            <a:r>
              <a:rPr lang="en-US" dirty="0" err="1" smtClean="0"/>
              <a:t>argumento</a:t>
            </a:r>
            <a:r>
              <a:rPr lang="en-US" dirty="0" smtClean="0"/>
              <a:t> </a:t>
            </a:r>
            <a:r>
              <a:rPr lang="en-US" dirty="0" err="1" smtClean="0"/>
              <a:t>recebido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método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houver</a:t>
            </a:r>
            <a:r>
              <a:rPr lang="en-US" dirty="0" smtClean="0"/>
              <a:t> </a:t>
            </a:r>
            <a:r>
              <a:rPr lang="en-US" dirty="0" err="1" smtClean="0"/>
              <a:t>parâmetros</a:t>
            </a:r>
            <a:r>
              <a:rPr lang="en-US" dirty="0" smtClean="0"/>
              <a:t>, </a:t>
            </a:r>
            <a:r>
              <a:rPr lang="en-US" dirty="0" err="1" smtClean="0"/>
              <a:t>deixamos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parênteses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conteúdo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30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Exercício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Como </a:t>
            </a:r>
            <a:r>
              <a:rPr lang="en-US" dirty="0" err="1" smtClean="0"/>
              <a:t>fica</a:t>
            </a:r>
            <a:r>
              <a:rPr lang="en-US" dirty="0" smtClean="0"/>
              <a:t> o </a:t>
            </a:r>
            <a:r>
              <a:rPr lang="en-US" dirty="0" err="1" smtClean="0"/>
              <a:t>diagrama</a:t>
            </a:r>
            <a:r>
              <a:rPr lang="en-US" dirty="0" smtClean="0"/>
              <a:t> de </a:t>
            </a:r>
            <a:r>
              <a:rPr lang="en-US" dirty="0" err="1" smtClean="0"/>
              <a:t>classe</a:t>
            </a:r>
            <a:r>
              <a:rPr lang="en-US" dirty="0" smtClean="0"/>
              <a:t> UML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i="1" dirty="0" err="1" smtClean="0"/>
              <a:t>GradeBook</a:t>
            </a:r>
            <a:r>
              <a:rPr lang="en-US" dirty="0" smtClean="0"/>
              <a:t> agora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temos</a:t>
            </a:r>
            <a:r>
              <a:rPr lang="en-US" dirty="0" smtClean="0"/>
              <a:t> um </a:t>
            </a:r>
            <a:r>
              <a:rPr lang="en-US" dirty="0" err="1" smtClean="0"/>
              <a:t>parâmetro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i="1" dirty="0" err="1" smtClean="0"/>
              <a:t>displayMessage</a:t>
            </a:r>
            <a:r>
              <a:rPr lang="en-US" dirty="0" smtClean="0"/>
              <a:t>?</a:t>
            </a:r>
          </a:p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  <p:pic>
        <p:nvPicPr>
          <p:cNvPr id="5" name="Picture 4" descr="interrogaa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3050" y="4869160"/>
            <a:ext cx="1879043" cy="18790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30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Atributos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Nossa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possui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 smtClean="0"/>
              <a:t>, </a:t>
            </a:r>
            <a:r>
              <a:rPr lang="en-US" dirty="0" err="1" smtClean="0"/>
              <a:t>apenas</a:t>
            </a:r>
            <a:r>
              <a:rPr lang="en-US" dirty="0" smtClean="0"/>
              <a:t> um </a:t>
            </a:r>
            <a:r>
              <a:rPr lang="en-US" dirty="0" err="1" smtClean="0"/>
              <a:t>método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Atributos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representados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variáveis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definição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endParaRPr lang="en-US" dirty="0" smtClean="0"/>
          </a:p>
          <a:p>
            <a:pPr lvl="1"/>
            <a:r>
              <a:rPr lang="en-US" dirty="0" err="1" smtClean="0"/>
              <a:t>Declarados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/>
              <a:t> </a:t>
            </a:r>
            <a:r>
              <a:rPr lang="en-US" dirty="0" smtClean="0"/>
              <a:t>da </a:t>
            </a:r>
            <a:r>
              <a:rPr lang="en-US" dirty="0" err="1" smtClean="0"/>
              <a:t>classe</a:t>
            </a:r>
            <a:endParaRPr lang="en-US" dirty="0" smtClean="0"/>
          </a:p>
          <a:p>
            <a:pPr lvl="2"/>
            <a:r>
              <a:rPr lang="en-US" dirty="0" err="1" smtClean="0"/>
              <a:t>Porém</a:t>
            </a:r>
            <a:r>
              <a:rPr lang="en-US" dirty="0" smtClean="0"/>
              <a:t>, </a:t>
            </a:r>
            <a:r>
              <a:rPr lang="en-US" dirty="0" err="1" smtClean="0"/>
              <a:t>fora</a:t>
            </a:r>
            <a:r>
              <a:rPr lang="en-US" dirty="0" smtClean="0"/>
              <a:t> dos </a:t>
            </a:r>
            <a:r>
              <a:rPr lang="en-US" dirty="0" err="1" smtClean="0"/>
              <a:t>métodos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objeto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possui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própria</a:t>
            </a:r>
            <a:r>
              <a:rPr lang="en-US" dirty="0" smtClean="0"/>
              <a:t> </a:t>
            </a:r>
            <a:r>
              <a:rPr lang="en-US" dirty="0" err="1" smtClean="0"/>
              <a:t>cópia</a:t>
            </a:r>
            <a:r>
              <a:rPr lang="en-US" dirty="0" smtClean="0"/>
              <a:t> dos </a:t>
            </a:r>
            <a:r>
              <a:rPr lang="en-US" dirty="0" err="1" smtClean="0"/>
              <a:t>atributos</a:t>
            </a:r>
            <a:r>
              <a:rPr lang="pt-BR" dirty="0"/>
              <a:t>.</a:t>
            </a:r>
            <a:endParaRPr lang="en-US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30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Getters e Setters</a:t>
            </a:r>
            <a:endParaRPr lang="pt-BR" i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Atributos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definidos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b="1" dirty="0" err="1" smtClean="0"/>
              <a:t>privados</a:t>
            </a:r>
            <a:endParaRPr lang="en-US" b="1" dirty="0" smtClean="0"/>
          </a:p>
          <a:p>
            <a:pPr lvl="1"/>
            <a:r>
              <a:rPr lang="en-US" dirty="0" smtClean="0"/>
              <a:t>Logo, </a:t>
            </a:r>
            <a:r>
              <a:rPr lang="en-US" dirty="0" err="1" smtClean="0"/>
              <a:t>só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alterados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da </a:t>
            </a:r>
            <a:r>
              <a:rPr lang="en-US" dirty="0" err="1" smtClean="0"/>
              <a:t>própria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endParaRPr lang="en-US" dirty="0"/>
          </a:p>
          <a:p>
            <a:pPr lvl="2"/>
            <a:r>
              <a:rPr lang="en-US" dirty="0" err="1" smtClean="0"/>
              <a:t>Tentar</a:t>
            </a:r>
            <a:r>
              <a:rPr lang="en-US" dirty="0" smtClean="0"/>
              <a:t> </a:t>
            </a:r>
            <a:r>
              <a:rPr lang="en-US" dirty="0" err="1" smtClean="0"/>
              <a:t>acessá</a:t>
            </a:r>
            <a:r>
              <a:rPr lang="en-US" dirty="0" smtClean="0"/>
              <a:t>-los for a da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causará</a:t>
            </a:r>
            <a:r>
              <a:rPr lang="en-US" dirty="0" smtClean="0"/>
              <a:t> </a:t>
            </a:r>
            <a:r>
              <a:rPr lang="en-US" dirty="0" err="1" smtClean="0"/>
              <a:t>erro</a:t>
            </a:r>
            <a:r>
              <a:rPr lang="en-US" dirty="0" smtClean="0"/>
              <a:t>.</a:t>
            </a:r>
          </a:p>
          <a:p>
            <a:pPr lvl="1"/>
            <a:r>
              <a:rPr lang="en-US" b="1" dirty="0" err="1" smtClean="0"/>
              <a:t>Ocultação</a:t>
            </a:r>
            <a:r>
              <a:rPr lang="en-US" b="1" dirty="0" smtClean="0"/>
              <a:t> de </a:t>
            </a:r>
            <a:r>
              <a:rPr lang="en-US" b="1" dirty="0" err="1" smtClean="0"/>
              <a:t>informação</a:t>
            </a:r>
            <a:r>
              <a:rPr lang="en-US" dirty="0"/>
              <a:t>;</a:t>
            </a:r>
            <a:endParaRPr lang="en-US" dirty="0" smtClean="0"/>
          </a:p>
          <a:p>
            <a:pPr lvl="1"/>
            <a:r>
              <a:rPr lang="en-US" dirty="0" smtClean="0"/>
              <a:t>Um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altere</a:t>
            </a:r>
            <a:r>
              <a:rPr lang="en-US" dirty="0" smtClean="0"/>
              <a:t> o valor de um </a:t>
            </a:r>
            <a:r>
              <a:rPr lang="en-US" dirty="0" err="1" smtClean="0"/>
              <a:t>atributo</a:t>
            </a:r>
            <a:r>
              <a:rPr lang="en-US" dirty="0" smtClean="0"/>
              <a:t> é </a:t>
            </a:r>
            <a:r>
              <a:rPr lang="en-US" dirty="0" err="1" smtClean="0"/>
              <a:t>chamado</a:t>
            </a:r>
            <a:r>
              <a:rPr lang="en-US" dirty="0" smtClean="0"/>
              <a:t> de </a:t>
            </a:r>
            <a:r>
              <a:rPr lang="en-US" b="1" i="1" dirty="0" smtClean="0"/>
              <a:t>setter</a:t>
            </a:r>
          </a:p>
          <a:p>
            <a:pPr lvl="2"/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padrão</a:t>
            </a:r>
            <a:r>
              <a:rPr lang="en-US" dirty="0" smtClean="0"/>
              <a:t>, a </a:t>
            </a:r>
            <a:r>
              <a:rPr lang="en-US" dirty="0" err="1" smtClean="0"/>
              <a:t>nomenclatura</a:t>
            </a:r>
            <a:r>
              <a:rPr lang="en-US" dirty="0" smtClean="0"/>
              <a:t> é </a:t>
            </a:r>
            <a:r>
              <a:rPr lang="en-US" i="1" dirty="0" smtClean="0"/>
              <a:t>set</a:t>
            </a:r>
            <a:r>
              <a:rPr lang="en-US" dirty="0" smtClean="0"/>
              <a:t>+[</a:t>
            </a:r>
            <a:r>
              <a:rPr lang="en-US" dirty="0" err="1" smtClean="0"/>
              <a:t>nome</a:t>
            </a:r>
            <a:r>
              <a:rPr lang="en-US" dirty="0" smtClean="0"/>
              <a:t> do </a:t>
            </a:r>
            <a:r>
              <a:rPr lang="en-US" dirty="0" err="1" smtClean="0"/>
              <a:t>atributo</a:t>
            </a:r>
            <a:r>
              <a:rPr lang="en-US" dirty="0" smtClean="0"/>
              <a:t>].</a:t>
            </a:r>
          </a:p>
          <a:p>
            <a:pPr lvl="1"/>
            <a:r>
              <a:rPr lang="en-US" dirty="0" smtClean="0"/>
              <a:t>Um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retorne</a:t>
            </a:r>
            <a:r>
              <a:rPr lang="en-US" dirty="0" smtClean="0"/>
              <a:t> o valor de um </a:t>
            </a:r>
            <a:r>
              <a:rPr lang="en-US" dirty="0" err="1" smtClean="0"/>
              <a:t>atributo</a:t>
            </a:r>
            <a:r>
              <a:rPr lang="en-US" dirty="0" smtClean="0"/>
              <a:t> é </a:t>
            </a:r>
            <a:r>
              <a:rPr lang="en-US" dirty="0" err="1" smtClean="0"/>
              <a:t>chamado</a:t>
            </a:r>
            <a:r>
              <a:rPr lang="en-US" dirty="0" smtClean="0"/>
              <a:t> de </a:t>
            </a:r>
            <a:r>
              <a:rPr lang="en-US" b="1" i="1" dirty="0" smtClean="0"/>
              <a:t>getter</a:t>
            </a:r>
          </a:p>
          <a:p>
            <a:pPr lvl="2"/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padrão</a:t>
            </a:r>
            <a:r>
              <a:rPr lang="en-US" dirty="0"/>
              <a:t>, a </a:t>
            </a:r>
            <a:r>
              <a:rPr lang="en-US" dirty="0" err="1"/>
              <a:t>nomenclatura</a:t>
            </a:r>
            <a:r>
              <a:rPr lang="en-US" dirty="0"/>
              <a:t> é </a:t>
            </a:r>
            <a:r>
              <a:rPr lang="en-US" i="1" dirty="0" smtClean="0"/>
              <a:t>get</a:t>
            </a:r>
            <a:r>
              <a:rPr lang="en-US" dirty="0"/>
              <a:t>+[</a:t>
            </a:r>
            <a:r>
              <a:rPr lang="en-US" dirty="0" err="1"/>
              <a:t>nome</a:t>
            </a:r>
            <a:r>
              <a:rPr lang="en-US" dirty="0"/>
              <a:t> do </a:t>
            </a:r>
            <a:r>
              <a:rPr lang="en-US" dirty="0" err="1"/>
              <a:t>atributo</a:t>
            </a:r>
            <a:r>
              <a:rPr lang="en-US" dirty="0" smtClean="0"/>
              <a:t>].</a:t>
            </a:r>
            <a:endParaRPr lang="en-US" b="1" i="1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1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Getters e Setters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Uma </a:t>
            </a:r>
            <a:r>
              <a:rPr lang="en-US" dirty="0" err="1" smtClean="0"/>
              <a:t>vez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nossa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possui</a:t>
            </a:r>
            <a:r>
              <a:rPr lang="en-US" dirty="0" smtClean="0"/>
              <a:t> </a:t>
            </a:r>
            <a:r>
              <a:rPr lang="en-US" i="1" dirty="0" smtClean="0"/>
              <a:t>getter</a:t>
            </a:r>
            <a:r>
              <a:rPr lang="en-US" dirty="0" smtClean="0"/>
              <a:t> e </a:t>
            </a:r>
            <a:r>
              <a:rPr lang="en-US" i="1" dirty="0" smtClean="0"/>
              <a:t>setter</a:t>
            </a:r>
            <a:r>
              <a:rPr lang="en-US" dirty="0" smtClean="0"/>
              <a:t>,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 smtClean="0"/>
              <a:t> </a:t>
            </a:r>
            <a:r>
              <a:rPr lang="en-US" dirty="0" err="1" smtClean="0"/>
              <a:t>só</a:t>
            </a:r>
            <a:r>
              <a:rPr lang="en-US" dirty="0" smtClean="0"/>
              <a:t> </a:t>
            </a:r>
            <a:r>
              <a:rPr lang="en-US" dirty="0" err="1" smtClean="0"/>
              <a:t>devem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acessados</a:t>
            </a:r>
            <a:r>
              <a:rPr lang="en-US" dirty="0" smtClean="0"/>
              <a:t> e </a:t>
            </a:r>
            <a:r>
              <a:rPr lang="en-US" dirty="0" err="1" smtClean="0"/>
              <a:t>alterados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eles</a:t>
            </a:r>
            <a:endParaRPr lang="en-US" dirty="0" smtClean="0"/>
          </a:p>
          <a:p>
            <a:pPr lvl="1"/>
            <a:r>
              <a:rPr lang="en-US" dirty="0" err="1" smtClean="0"/>
              <a:t>Mesmo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de outros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porventura</a:t>
            </a:r>
            <a:r>
              <a:rPr lang="en-US" dirty="0" smtClean="0"/>
              <a:t> </a:t>
            </a:r>
            <a:r>
              <a:rPr lang="en-US" dirty="0" err="1" smtClean="0"/>
              <a:t>necessitem</a:t>
            </a:r>
            <a:r>
              <a:rPr lang="en-US" dirty="0" smtClean="0"/>
              <a:t> </a:t>
            </a:r>
            <a:r>
              <a:rPr lang="en-US" dirty="0" err="1" smtClean="0"/>
              <a:t>acessar</a:t>
            </a:r>
            <a:r>
              <a:rPr lang="en-US" dirty="0" smtClean="0"/>
              <a:t>/</a:t>
            </a:r>
            <a:r>
              <a:rPr lang="en-US" dirty="0" err="1" smtClean="0"/>
              <a:t>alterar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Vamos</a:t>
            </a:r>
            <a:r>
              <a:rPr lang="en-US" dirty="0" smtClean="0"/>
              <a:t> </a:t>
            </a:r>
            <a:r>
              <a:rPr lang="en-US" dirty="0" err="1"/>
              <a:t>alterar</a:t>
            </a:r>
            <a:r>
              <a:rPr lang="en-US" dirty="0"/>
              <a:t> </a:t>
            </a:r>
            <a:r>
              <a:rPr lang="en-US" dirty="0" err="1"/>
              <a:t>nosso</a:t>
            </a:r>
            <a:r>
              <a:rPr lang="en-US" dirty="0"/>
              <a:t> </a:t>
            </a:r>
            <a:r>
              <a:rPr lang="en-US" dirty="0" err="1"/>
              <a:t>exemplo</a:t>
            </a:r>
            <a:r>
              <a:rPr lang="en-US" dirty="0"/>
              <a:t> anterior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a </a:t>
            </a:r>
            <a:r>
              <a:rPr lang="en-US" i="1" dirty="0"/>
              <a:t>string</a:t>
            </a:r>
            <a:r>
              <a:rPr lang="en-US" dirty="0"/>
              <a:t> </a:t>
            </a:r>
            <a:r>
              <a:rPr lang="en-US" dirty="0" err="1"/>
              <a:t>utilizada</a:t>
            </a:r>
            <a:r>
              <a:rPr lang="en-US" dirty="0"/>
              <a:t> </a:t>
            </a:r>
            <a:r>
              <a:rPr lang="en-US" dirty="0" err="1"/>
              <a:t>seja</a:t>
            </a:r>
            <a:r>
              <a:rPr lang="en-US" dirty="0"/>
              <a:t> agora um </a:t>
            </a:r>
            <a:r>
              <a:rPr lang="en-US" dirty="0" err="1"/>
              <a:t>atributo</a:t>
            </a:r>
            <a:endParaRPr lang="en-US" dirty="0"/>
          </a:p>
          <a:p>
            <a:pPr lvl="1"/>
            <a:r>
              <a:rPr lang="en-US" dirty="0"/>
              <a:t>Com </a:t>
            </a:r>
            <a:r>
              <a:rPr lang="en-US" i="1" dirty="0"/>
              <a:t>getter</a:t>
            </a:r>
            <a:r>
              <a:rPr lang="en-US" dirty="0"/>
              <a:t> e </a:t>
            </a:r>
            <a:r>
              <a:rPr lang="en-US" i="1" dirty="0"/>
              <a:t>setter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63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816295" y="2405442"/>
            <a:ext cx="5195865" cy="1887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118872" indent="0">
              <a:buNone/>
            </a:pPr>
            <a:r>
              <a:rPr lang="pt-BR" sz="3600" b="1" dirty="0" smtClean="0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3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GradeBook</a:t>
            </a: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:</a:t>
            </a: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função que configura o nome do curso                   </a:t>
            </a: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setCourseName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                        </a:t>
            </a: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                                                        </a:t>
            </a: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courseName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armazena o nome do curso no objeto</a:t>
            </a: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fim da função setCourseName                          </a:t>
            </a: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função que obtém o nome do curso                   </a:t>
            </a: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getCourseName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                               </a:t>
            </a: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                                                    </a:t>
            </a: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3600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courseName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retorna o courseName do objeto</a:t>
            </a: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fim da função getCourseName                      </a:t>
            </a:r>
          </a:p>
          <a:p>
            <a:pPr marL="118872" indent="0">
              <a:buNone/>
            </a:pP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função que exibe uma mensagem de boas-vindas</a:t>
            </a: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displayMessage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essa instrução chama getCourseName para obter o</a:t>
            </a: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nome do curso que esse GradeBook representa</a:t>
            </a:r>
          </a:p>
          <a:p>
            <a:pPr marL="118872" indent="0">
              <a:buNone/>
            </a:pPr>
            <a:r>
              <a:rPr lang="en-US" sz="36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sz="36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dirty="0">
                <a:solidFill>
                  <a:srgbClr val="7F007F"/>
                </a:solidFill>
                <a:latin typeface="Verdana"/>
              </a:rPr>
              <a:t>"Welcome to the grade book for\n"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Verdana"/>
              </a:rPr>
              <a:t>getCourseName</a:t>
            </a:r>
            <a:r>
              <a:rPr lang="en-US" sz="36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dirty="0">
                <a:solidFill>
                  <a:srgbClr val="7F007F"/>
                </a:solidFill>
                <a:latin typeface="Verdana"/>
              </a:rPr>
              <a:t>"!"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fim da função displayMessage</a:t>
            </a:r>
          </a:p>
          <a:p>
            <a:pPr marL="118872" indent="0">
              <a:buNone/>
            </a:pPr>
            <a:r>
              <a:rPr lang="pt-BR" sz="3600" b="1" dirty="0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                                                 </a:t>
            </a: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courseName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nome do curso para esse GradeBook</a:t>
            </a:r>
          </a:p>
          <a:p>
            <a:pPr marL="118872" indent="0">
              <a:buNone/>
            </a:pPr>
            <a:r>
              <a:rPr lang="pt-BR" sz="3600" b="1" dirty="0">
                <a:solidFill>
                  <a:srgbClr val="000000"/>
                </a:solidFill>
                <a:latin typeface="Verdana"/>
              </a:rPr>
              <a:t>};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fim da classe GradeBook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1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t-BR" sz="36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nameOfCourse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strings de caracteres para armazenar o nome do curso</a:t>
            </a: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GradeBook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myGradeBook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cria um objeto GradeBook chamado myGradeBook </a:t>
            </a: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exibe valor inicial de courseName</a:t>
            </a:r>
          </a:p>
          <a:p>
            <a:pPr marL="118872" indent="0">
              <a:buNone/>
            </a:pPr>
            <a:r>
              <a:rPr lang="en-US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3600" dirty="0" err="1" smtClean="0">
                <a:solidFill>
                  <a:srgbClr val="000000"/>
                </a:solidFill>
                <a:latin typeface="Verdana"/>
              </a:rPr>
              <a:t>cout</a:t>
            </a:r>
            <a:r>
              <a:rPr lang="en-US" sz="3600" b="1" dirty="0" smtClean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3600" dirty="0" smtClean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3600" dirty="0">
                <a:solidFill>
                  <a:srgbClr val="7F007F"/>
                </a:solidFill>
                <a:latin typeface="Verdana"/>
              </a:rPr>
              <a:t>Initial course name is: </a:t>
            </a:r>
            <a:r>
              <a:rPr lang="en-US" sz="3600" dirty="0" smtClean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3600" b="1" dirty="0" smtClean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3600" dirty="0" err="1" smtClean="0">
                <a:solidFill>
                  <a:srgbClr val="000000"/>
                </a:solidFill>
                <a:latin typeface="Verdana"/>
              </a:rPr>
              <a:t>myGradeBook</a:t>
            </a:r>
            <a:r>
              <a:rPr lang="en-US" sz="36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en-US" sz="3600" dirty="0" err="1" smtClean="0">
                <a:solidFill>
                  <a:srgbClr val="000000"/>
                </a:solidFill>
                <a:latin typeface="Verdana"/>
              </a:rPr>
              <a:t>getCourseName</a:t>
            </a:r>
            <a:r>
              <a:rPr lang="en-US" sz="36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3600" b="1" dirty="0" smtClean="0">
                <a:solidFill>
                  <a:srgbClr val="000000"/>
                </a:solidFill>
                <a:latin typeface="Verdana"/>
              </a:rPr>
              <a:t>   &lt;&lt;</a:t>
            </a:r>
            <a:r>
              <a:rPr lang="pt-BR" sz="3600" dirty="0" smtClean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solicita, insere e configura o nome do curso</a:t>
            </a:r>
          </a:p>
          <a:p>
            <a:pPr marL="118872" indent="0">
              <a:buNone/>
            </a:pPr>
            <a:r>
              <a:rPr lang="en-US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36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dirty="0">
                <a:solidFill>
                  <a:srgbClr val="7F007F"/>
                </a:solidFill>
                <a:latin typeface="Verdana"/>
              </a:rPr>
              <a:t>"\</a:t>
            </a:r>
            <a:r>
              <a:rPr lang="en-US" sz="3600" dirty="0" err="1">
                <a:solidFill>
                  <a:srgbClr val="7F007F"/>
                </a:solidFill>
                <a:latin typeface="Verdana"/>
              </a:rPr>
              <a:t>nPlease</a:t>
            </a:r>
            <a:r>
              <a:rPr lang="en-US" sz="3600" dirty="0">
                <a:solidFill>
                  <a:srgbClr val="7F007F"/>
                </a:solidFill>
                <a:latin typeface="Verdana"/>
              </a:rPr>
              <a:t> enter the course name:"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en-US" sz="3600" b="1" dirty="0">
                <a:solidFill>
                  <a:srgbClr val="000000"/>
                </a:solidFill>
                <a:latin typeface="Verdana"/>
              </a:rPr>
              <a:t>;</a:t>
            </a:r>
            <a:endParaRPr lang="en-US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getline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cin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nameOfCourse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lê o nome de um curso com espaços em branco</a:t>
            </a: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myGradeBook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setCourseName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nameOfCourse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700" dirty="0" smtClean="0">
                <a:solidFill>
                  <a:srgbClr val="007F00"/>
                </a:solidFill>
                <a:latin typeface="Comic Sans MS"/>
              </a:rPr>
              <a:t>//configura </a:t>
            </a:r>
            <a:r>
              <a:rPr lang="pt-BR" sz="2700" dirty="0">
                <a:solidFill>
                  <a:srgbClr val="007F00"/>
                </a:solidFill>
                <a:latin typeface="Comic Sans MS"/>
              </a:rPr>
              <a:t>o nome do curso</a:t>
            </a:r>
          </a:p>
          <a:p>
            <a:pPr marL="118872" indent="0">
              <a:buNone/>
            </a:pP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gera saída de uma linha em branco</a:t>
            </a: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myGradeBook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displayMessage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700" dirty="0">
                <a:solidFill>
                  <a:srgbClr val="007F00"/>
                </a:solidFill>
                <a:latin typeface="Comic Sans MS"/>
              </a:rPr>
              <a:t>// exibe a mensagem com o novo nome do curso</a:t>
            </a: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indica terminação bem-sucedida</a:t>
            </a:r>
          </a:p>
          <a:p>
            <a:pPr marL="118872" indent="0">
              <a:buNone/>
            </a:pPr>
            <a:r>
              <a:rPr lang="pt-BR" sz="36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1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Getters e Setters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Para </a:t>
            </a:r>
            <a:r>
              <a:rPr lang="en-US" dirty="0" err="1" smtClean="0"/>
              <a:t>garantir</a:t>
            </a:r>
            <a:r>
              <a:rPr lang="en-US" dirty="0" smtClean="0"/>
              <a:t> a </a:t>
            </a:r>
            <a:r>
              <a:rPr lang="en-US" dirty="0" err="1" smtClean="0"/>
              <a:t>consistência</a:t>
            </a:r>
            <a:r>
              <a:rPr lang="en-US" dirty="0" smtClean="0"/>
              <a:t> dos </a:t>
            </a:r>
            <a:r>
              <a:rPr lang="en-US" dirty="0" err="1" smtClean="0"/>
              <a:t>valores</a:t>
            </a:r>
            <a:r>
              <a:rPr lang="en-US" dirty="0" smtClean="0"/>
              <a:t> dos </a:t>
            </a:r>
            <a:r>
              <a:rPr lang="en-US" dirty="0" err="1" smtClean="0"/>
              <a:t>atributos</a:t>
            </a:r>
            <a:r>
              <a:rPr lang="en-US" dirty="0" smtClean="0"/>
              <a:t>, </a:t>
            </a:r>
            <a:r>
              <a:rPr lang="en-US" dirty="0" err="1" smtClean="0"/>
              <a:t>convém</a:t>
            </a:r>
            <a:r>
              <a:rPr lang="en-US" dirty="0" smtClean="0"/>
              <a:t> </a:t>
            </a:r>
            <a:r>
              <a:rPr lang="en-US" dirty="0" err="1" smtClean="0"/>
              <a:t>realizar</a:t>
            </a:r>
            <a:r>
              <a:rPr lang="en-US" dirty="0" smtClean="0"/>
              <a:t> </a:t>
            </a:r>
            <a:r>
              <a:rPr lang="en-US" b="1" dirty="0" err="1" smtClean="0"/>
              <a:t>validação</a:t>
            </a:r>
            <a:r>
              <a:rPr lang="en-US" b="1" dirty="0" smtClean="0"/>
              <a:t> de dados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i="1" dirty="0" smtClean="0"/>
              <a:t>getters</a:t>
            </a:r>
            <a:r>
              <a:rPr lang="en-US" dirty="0" smtClean="0"/>
              <a:t> e </a:t>
            </a:r>
            <a:r>
              <a:rPr lang="en-US" i="1" dirty="0" smtClean="0"/>
              <a:t>setters</a:t>
            </a:r>
          </a:p>
          <a:p>
            <a:pPr lvl="1"/>
            <a:r>
              <a:rPr lang="en-US" dirty="0" smtClean="0"/>
              <a:t>O valor </a:t>
            </a:r>
            <a:r>
              <a:rPr lang="en-US" dirty="0" err="1" smtClean="0"/>
              <a:t>passado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parâmetro</a:t>
            </a:r>
            <a:r>
              <a:rPr lang="en-US" dirty="0" smtClean="0"/>
              <a:t> é </a:t>
            </a:r>
            <a:r>
              <a:rPr lang="en-US" dirty="0" err="1" smtClean="0"/>
              <a:t>adequado</a:t>
            </a:r>
            <a:r>
              <a:rPr lang="en-US" dirty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relação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tamanho</a:t>
            </a:r>
            <a:r>
              <a:rPr lang="en-US" dirty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faixa</a:t>
            </a:r>
            <a:r>
              <a:rPr lang="en-US" dirty="0" smtClean="0"/>
              <a:t> de </a:t>
            </a:r>
            <a:r>
              <a:rPr lang="en-US" dirty="0" err="1" smtClean="0"/>
              <a:t>valores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definir</a:t>
            </a:r>
            <a:r>
              <a:rPr lang="en-US" dirty="0" smtClean="0"/>
              <a:t> se </a:t>
            </a:r>
            <a:r>
              <a:rPr lang="en-US" dirty="0" err="1" smtClean="0"/>
              <a:t>permitiremos</a:t>
            </a:r>
            <a:r>
              <a:rPr lang="en-US" dirty="0" smtClean="0"/>
              <a:t> </a:t>
            </a:r>
            <a:r>
              <a:rPr lang="en-US" dirty="0" err="1" smtClean="0"/>
              <a:t>valores</a:t>
            </a:r>
            <a:r>
              <a:rPr lang="en-US" dirty="0" smtClean="0"/>
              <a:t> </a:t>
            </a:r>
            <a:r>
              <a:rPr lang="en-US" dirty="0" err="1" smtClean="0"/>
              <a:t>negativos</a:t>
            </a:r>
            <a:r>
              <a:rPr lang="en-US" dirty="0" smtClean="0"/>
              <a:t>, </a:t>
            </a:r>
            <a:r>
              <a:rPr lang="en-US" dirty="0" err="1" smtClean="0"/>
              <a:t>tamanho</a:t>
            </a:r>
            <a:r>
              <a:rPr lang="en-US" dirty="0" smtClean="0"/>
              <a:t> </a:t>
            </a:r>
            <a:r>
              <a:rPr lang="en-US" dirty="0" err="1" smtClean="0"/>
              <a:t>máximo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vetores, etc.</a:t>
            </a:r>
          </a:p>
          <a:p>
            <a:pPr lvl="1"/>
            <a:r>
              <a:rPr lang="en-US" dirty="0" smtClean="0"/>
              <a:t>Se um </a:t>
            </a:r>
            <a:r>
              <a:rPr lang="en-US" dirty="0" err="1" smtClean="0"/>
              <a:t>parâmetro</a:t>
            </a:r>
            <a:r>
              <a:rPr lang="en-US" dirty="0" smtClean="0"/>
              <a:t> for </a:t>
            </a:r>
            <a:r>
              <a:rPr lang="en-US" dirty="0" err="1" smtClean="0"/>
              <a:t>inadequado</a:t>
            </a:r>
            <a:r>
              <a:rPr lang="en-US" dirty="0" smtClean="0"/>
              <a:t>, </a:t>
            </a:r>
            <a:r>
              <a:rPr lang="en-US" dirty="0" err="1" smtClean="0"/>
              <a:t>devemos</a:t>
            </a:r>
            <a:r>
              <a:rPr lang="en-US" dirty="0" smtClean="0"/>
              <a:t> </a:t>
            </a:r>
            <a:r>
              <a:rPr lang="en-US" dirty="0" err="1" smtClean="0"/>
              <a:t>atribuir</a:t>
            </a:r>
            <a:r>
              <a:rPr lang="en-US" dirty="0" smtClean="0"/>
              <a:t> um valor </a:t>
            </a:r>
            <a:r>
              <a:rPr lang="en-US" dirty="0" err="1" smtClean="0"/>
              <a:t>padrão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atributo</a:t>
            </a:r>
            <a:endParaRPr lang="en-US" dirty="0" smtClean="0"/>
          </a:p>
          <a:p>
            <a:pPr lvl="2"/>
            <a:r>
              <a:rPr lang="en-US" dirty="0" smtClean="0"/>
              <a:t>Zero, um, NULL, ‘\0’, etc.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888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i="1" dirty="0" smtClean="0"/>
              <a:t>string</a:t>
            </a:r>
            <a:endParaRPr lang="pt-BR" i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Notem</a:t>
            </a:r>
            <a:r>
              <a:rPr lang="en-US" dirty="0" smtClean="0"/>
              <a:t> um </a:t>
            </a:r>
            <a:r>
              <a:rPr lang="en-US" dirty="0" err="1" smtClean="0"/>
              <a:t>detalhe</a:t>
            </a:r>
            <a:r>
              <a:rPr lang="en-US" dirty="0" smtClean="0"/>
              <a:t> </a:t>
            </a:r>
            <a:r>
              <a:rPr lang="en-US" dirty="0" err="1" smtClean="0"/>
              <a:t>interessante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usamos</a:t>
            </a:r>
            <a:r>
              <a:rPr lang="en-US" dirty="0" smtClean="0"/>
              <a:t> 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b="1" i="1" dirty="0" smtClean="0"/>
              <a:t>string</a:t>
            </a:r>
            <a:r>
              <a:rPr lang="en-US" dirty="0" smtClean="0"/>
              <a:t>,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fazer</a:t>
            </a:r>
            <a:r>
              <a:rPr lang="en-US" dirty="0" smtClean="0"/>
              <a:t> </a:t>
            </a:r>
            <a:r>
              <a:rPr lang="en-US" dirty="0" err="1" smtClean="0"/>
              <a:t>atribuição</a:t>
            </a:r>
            <a:r>
              <a:rPr lang="en-US" dirty="0" smtClean="0"/>
              <a:t> </a:t>
            </a:r>
            <a:r>
              <a:rPr lang="en-US" dirty="0" err="1" smtClean="0"/>
              <a:t>direta</a:t>
            </a:r>
            <a:r>
              <a:rPr lang="en-US" dirty="0" smtClean="0"/>
              <a:t> entre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, </a:t>
            </a:r>
            <a:r>
              <a:rPr lang="en-US" dirty="0" err="1" smtClean="0"/>
              <a:t>utilizando</a:t>
            </a:r>
            <a:r>
              <a:rPr lang="en-US" dirty="0" smtClean="0"/>
              <a:t> o </a:t>
            </a:r>
            <a:r>
              <a:rPr lang="en-US" dirty="0" err="1" smtClean="0"/>
              <a:t>operador</a:t>
            </a:r>
            <a:r>
              <a:rPr lang="en-US" dirty="0" smtClean="0"/>
              <a:t> de </a:t>
            </a:r>
            <a:r>
              <a:rPr lang="en-US" dirty="0" err="1" smtClean="0"/>
              <a:t>atribuição</a:t>
            </a:r>
            <a:endParaRPr lang="en-US" dirty="0" smtClean="0"/>
          </a:p>
          <a:p>
            <a:pPr lvl="2"/>
            <a:r>
              <a:rPr lang="en-US" b="1" dirty="0" smtClean="0"/>
              <a:t>De </a:t>
            </a:r>
            <a:r>
              <a:rPr lang="en-US" b="1" dirty="0" err="1" smtClean="0"/>
              <a:t>fato</a:t>
            </a:r>
            <a:r>
              <a:rPr lang="en-US" b="1" dirty="0" smtClean="0"/>
              <a:t>, </a:t>
            </a:r>
            <a:r>
              <a:rPr lang="en-US" b="1" dirty="0" err="1" smtClean="0"/>
              <a:t>podemos</a:t>
            </a:r>
            <a:r>
              <a:rPr lang="en-US" b="1" dirty="0" smtClean="0"/>
              <a:t> </a:t>
            </a:r>
            <a:r>
              <a:rPr lang="en-US" b="1" dirty="0" err="1" smtClean="0"/>
              <a:t>fazer</a:t>
            </a:r>
            <a:r>
              <a:rPr lang="en-US" b="1" dirty="0" smtClean="0"/>
              <a:t> </a:t>
            </a:r>
            <a:r>
              <a:rPr lang="en-US" b="1" dirty="0" err="1" smtClean="0"/>
              <a:t>atribuição</a:t>
            </a:r>
            <a:r>
              <a:rPr lang="en-US" b="1" dirty="0" smtClean="0"/>
              <a:t> </a:t>
            </a:r>
            <a:r>
              <a:rPr lang="en-US" b="1" dirty="0" err="1" smtClean="0"/>
              <a:t>direta</a:t>
            </a:r>
            <a:r>
              <a:rPr lang="en-US" b="1" dirty="0" smtClean="0"/>
              <a:t> entre </a:t>
            </a:r>
            <a:r>
              <a:rPr lang="en-US" b="1" dirty="0" err="1" smtClean="0"/>
              <a:t>quaisquer</a:t>
            </a:r>
            <a:r>
              <a:rPr lang="en-US" b="1" dirty="0" smtClean="0"/>
              <a:t> </a:t>
            </a:r>
            <a:r>
              <a:rPr lang="en-US" b="1" dirty="0" err="1" smtClean="0"/>
              <a:t>objetos</a:t>
            </a:r>
            <a:r>
              <a:rPr lang="en-US" b="1" dirty="0" smtClean="0"/>
              <a:t> de </a:t>
            </a:r>
            <a:r>
              <a:rPr lang="en-US" b="1" dirty="0" err="1" smtClean="0"/>
              <a:t>uma</a:t>
            </a:r>
            <a:r>
              <a:rPr lang="en-US" b="1" dirty="0" smtClean="0"/>
              <a:t> </a:t>
            </a:r>
            <a:r>
              <a:rPr lang="en-US" b="1" dirty="0" err="1" smtClean="0"/>
              <a:t>mesma</a:t>
            </a:r>
            <a:r>
              <a:rPr lang="en-US" b="1" dirty="0" smtClean="0"/>
              <a:t> </a:t>
            </a:r>
            <a:r>
              <a:rPr lang="en-US" b="1" dirty="0" err="1" smtClean="0"/>
              <a:t>classe</a:t>
            </a:r>
            <a:endParaRPr lang="en-US" dirty="0"/>
          </a:p>
          <a:p>
            <a:pPr lvl="3"/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causar</a:t>
            </a:r>
            <a:r>
              <a:rPr lang="en-US" dirty="0" smtClean="0"/>
              <a:t> </a:t>
            </a:r>
            <a:r>
              <a:rPr lang="en-US" dirty="0" err="1" smtClean="0"/>
              <a:t>erros</a:t>
            </a:r>
            <a:r>
              <a:rPr lang="en-US" dirty="0" smtClean="0"/>
              <a:t> se entre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 smtClean="0"/>
              <a:t> </a:t>
            </a:r>
            <a:r>
              <a:rPr lang="en-US" dirty="0" err="1" smtClean="0"/>
              <a:t>possuirmos</a:t>
            </a:r>
            <a:r>
              <a:rPr lang="en-US" dirty="0" smtClean="0"/>
              <a:t> </a:t>
            </a:r>
            <a:r>
              <a:rPr lang="en-US" dirty="0" err="1" smtClean="0"/>
              <a:t>ponteiros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memória</a:t>
            </a:r>
            <a:r>
              <a:rPr lang="en-US" dirty="0" smtClean="0"/>
              <a:t> </a:t>
            </a:r>
            <a:r>
              <a:rPr lang="en-US" dirty="0" err="1" smtClean="0"/>
              <a:t>alocada</a:t>
            </a:r>
            <a:r>
              <a:rPr lang="en-US" dirty="0" smtClean="0"/>
              <a:t> </a:t>
            </a:r>
            <a:r>
              <a:rPr lang="en-US" dirty="0" err="1" smtClean="0"/>
              <a:t>dinamicamente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 err="1" smtClean="0"/>
              <a:t>Diferentemente</a:t>
            </a:r>
            <a:r>
              <a:rPr lang="en-US" dirty="0" smtClean="0"/>
              <a:t> do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ocorre</a:t>
            </a:r>
            <a:r>
              <a:rPr lang="en-US" dirty="0" smtClean="0"/>
              <a:t> com vetores de </a:t>
            </a:r>
            <a:r>
              <a:rPr lang="en-US" dirty="0" err="1" smtClean="0"/>
              <a:t>caracteres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precisam</a:t>
            </a:r>
            <a:r>
              <a:rPr lang="en-US" dirty="0" smtClean="0"/>
              <a:t> da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b="1" i="1" dirty="0" err="1" smtClean="0"/>
              <a:t>strcpy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1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Avisos</a:t>
            </a:r>
            <a:endParaRPr lang="pt-BR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endParaRPr lang="en-US" dirty="0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B420-66F5-4D75-AE77-317938182C39}" type="slidenum">
              <a:rPr lang="pt-BR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84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Exercício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Como </a:t>
            </a:r>
            <a:r>
              <a:rPr lang="en-US" dirty="0" err="1" smtClean="0"/>
              <a:t>fica</a:t>
            </a:r>
            <a:r>
              <a:rPr lang="en-US" dirty="0" smtClean="0"/>
              <a:t> o </a:t>
            </a:r>
            <a:r>
              <a:rPr lang="en-US" dirty="0" err="1" smtClean="0"/>
              <a:t>diagrama</a:t>
            </a:r>
            <a:r>
              <a:rPr lang="en-US" dirty="0" smtClean="0"/>
              <a:t> de </a:t>
            </a:r>
            <a:r>
              <a:rPr lang="en-US" dirty="0" err="1" smtClean="0"/>
              <a:t>classe</a:t>
            </a:r>
            <a:r>
              <a:rPr lang="en-US" dirty="0" smtClean="0"/>
              <a:t> UML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i="1" dirty="0" err="1" smtClean="0"/>
              <a:t>GradeBook</a:t>
            </a:r>
            <a:r>
              <a:rPr lang="en-US" dirty="0" smtClean="0"/>
              <a:t> agora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temos</a:t>
            </a:r>
            <a:r>
              <a:rPr lang="en-US" dirty="0" smtClean="0"/>
              <a:t> um </a:t>
            </a:r>
            <a:r>
              <a:rPr lang="en-US" i="1" dirty="0" smtClean="0"/>
              <a:t>getter</a:t>
            </a:r>
            <a:r>
              <a:rPr lang="en-US" dirty="0" smtClean="0"/>
              <a:t> e um </a:t>
            </a:r>
            <a:r>
              <a:rPr lang="en-US" i="1" dirty="0" smtClean="0"/>
              <a:t>setter</a:t>
            </a:r>
            <a:r>
              <a:rPr lang="en-US" dirty="0" smtClean="0"/>
              <a:t>?</a:t>
            </a:r>
          </a:p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  <p:pic>
        <p:nvPicPr>
          <p:cNvPr id="5" name="Picture 4" descr="interrogaa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3050" y="4869160"/>
            <a:ext cx="1879043" cy="18790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915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A76E85-50F3-49CE-BF7E-EA58F7810D29}" type="slidenum">
              <a:rPr lang="pt-BR"/>
              <a:pPr eaLnBrk="1" hangingPunct="1"/>
              <a:t>41</a:t>
            </a:fld>
            <a:endParaRPr lang="pt-BR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55776" y="2060848"/>
            <a:ext cx="5673824" cy="420933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6000" b="1" dirty="0" smtClean="0"/>
              <a:t>Continua na próxima aula...</a:t>
            </a:r>
          </a:p>
        </p:txBody>
      </p:sp>
      <p:pic>
        <p:nvPicPr>
          <p:cNvPr id="56327" name="Picture 7" descr="http://www.proprofs.com/quiz-school/upload/yuiupload/2254786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74739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23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D25D"/>
                </a:solidFill>
              </a:rPr>
              <a:t>Construtores</a:t>
            </a:r>
            <a:endParaRPr lang="pt-BR" dirty="0">
              <a:solidFill>
                <a:srgbClr val="FFD25D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  <p:sp>
        <p:nvSpPr>
          <p:cNvPr id="2" name="TextBox 1"/>
          <p:cNvSpPr txBox="1"/>
          <p:nvPr/>
        </p:nvSpPr>
        <p:spPr>
          <a:xfrm>
            <a:off x="2938531" y="20172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880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Construtores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Quando</a:t>
            </a:r>
            <a:r>
              <a:rPr lang="en-US" dirty="0" smtClean="0"/>
              <a:t> um </a:t>
            </a:r>
            <a:r>
              <a:rPr lang="en-US" dirty="0" err="1" smtClean="0"/>
              <a:t>objeto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i="1" dirty="0" err="1" smtClean="0"/>
              <a:t>GradeBook</a:t>
            </a:r>
            <a:r>
              <a:rPr lang="en-US" dirty="0" smtClean="0"/>
              <a:t> é </a:t>
            </a:r>
            <a:r>
              <a:rPr lang="en-US" dirty="0" err="1" smtClean="0"/>
              <a:t>criado</a:t>
            </a:r>
            <a:r>
              <a:rPr lang="en-US" dirty="0" smtClean="0"/>
              <a:t>, a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cópia</a:t>
            </a:r>
            <a:r>
              <a:rPr lang="en-US" dirty="0" smtClean="0"/>
              <a:t> do </a:t>
            </a:r>
            <a:r>
              <a:rPr lang="en-US" dirty="0" err="1" smtClean="0"/>
              <a:t>atributo</a:t>
            </a:r>
            <a:r>
              <a:rPr lang="en-US" dirty="0" smtClean="0"/>
              <a:t> </a:t>
            </a:r>
            <a:r>
              <a:rPr lang="en-US" i="1" dirty="0" err="1" smtClean="0"/>
              <a:t>courseName</a:t>
            </a:r>
            <a:r>
              <a:rPr lang="en-US" dirty="0" smtClean="0"/>
              <a:t> é </a:t>
            </a:r>
            <a:r>
              <a:rPr lang="en-US" dirty="0" err="1" smtClean="0"/>
              <a:t>inicializada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vazia</a:t>
            </a:r>
            <a:endParaRPr lang="en-US" dirty="0" smtClean="0"/>
          </a:p>
          <a:p>
            <a:pPr lvl="1"/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padrão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Mas e se </a:t>
            </a:r>
            <a:r>
              <a:rPr lang="en-US" dirty="0" err="1" smtClean="0"/>
              <a:t>quiséssemos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atributo</a:t>
            </a:r>
            <a:r>
              <a:rPr lang="en-US" dirty="0" smtClean="0"/>
              <a:t> fosse </a:t>
            </a:r>
            <a:r>
              <a:rPr lang="en-US" dirty="0" err="1" smtClean="0"/>
              <a:t>inicializado</a:t>
            </a:r>
            <a:r>
              <a:rPr lang="en-US" dirty="0" smtClean="0"/>
              <a:t> com um valor </a:t>
            </a:r>
            <a:r>
              <a:rPr lang="en-US" dirty="0" err="1" smtClean="0"/>
              <a:t>padrão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criar</a:t>
            </a:r>
            <a:r>
              <a:rPr lang="en-US" dirty="0" smtClean="0"/>
              <a:t> um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b="1" dirty="0" err="1" smtClean="0"/>
              <a:t>construtor</a:t>
            </a:r>
            <a:r>
              <a:rPr lang="en-US" dirty="0" smtClean="0"/>
              <a:t>,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inicializar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objeto</a:t>
            </a:r>
            <a:r>
              <a:rPr lang="en-US" dirty="0" smtClean="0"/>
              <a:t> </a:t>
            </a:r>
            <a:r>
              <a:rPr lang="en-US" dirty="0" err="1" smtClean="0"/>
              <a:t>criado</a:t>
            </a:r>
            <a:r>
              <a:rPr lang="en-US" dirty="0" smtClean="0"/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1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Construtores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Um </a:t>
            </a:r>
            <a:r>
              <a:rPr lang="en-US" dirty="0" err="1"/>
              <a:t>construtor</a:t>
            </a:r>
            <a:r>
              <a:rPr lang="en-US" dirty="0"/>
              <a:t> é um </a:t>
            </a:r>
            <a:r>
              <a:rPr lang="en-US" dirty="0" err="1"/>
              <a:t>método</a:t>
            </a:r>
            <a:r>
              <a:rPr lang="en-US" dirty="0"/>
              <a:t> especial, </a:t>
            </a:r>
            <a:r>
              <a:rPr lang="en-US" dirty="0" err="1"/>
              <a:t>definido</a:t>
            </a:r>
            <a:r>
              <a:rPr lang="en-US" dirty="0"/>
              <a:t> com o </a:t>
            </a:r>
            <a:r>
              <a:rPr lang="en-US" b="1" dirty="0" err="1"/>
              <a:t>mesmo</a:t>
            </a:r>
            <a:r>
              <a:rPr lang="en-US" b="1" dirty="0"/>
              <a:t> </a:t>
            </a:r>
            <a:r>
              <a:rPr lang="en-US" b="1" dirty="0" err="1"/>
              <a:t>nome</a:t>
            </a:r>
            <a:r>
              <a:rPr lang="en-US" b="1" dirty="0"/>
              <a:t> da </a:t>
            </a:r>
            <a:r>
              <a:rPr lang="en-US" b="1" dirty="0" err="1"/>
              <a:t>classe</a:t>
            </a:r>
            <a:r>
              <a:rPr lang="en-US" dirty="0"/>
              <a:t> e </a:t>
            </a:r>
            <a:r>
              <a:rPr lang="en-US" dirty="0" err="1"/>
              <a:t>executado</a:t>
            </a:r>
            <a:r>
              <a:rPr lang="en-US" dirty="0"/>
              <a:t> </a:t>
            </a:r>
            <a:r>
              <a:rPr lang="en-US" dirty="0" err="1"/>
              <a:t>automaticamente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um </a:t>
            </a:r>
            <a:r>
              <a:rPr lang="en-US" dirty="0" err="1"/>
              <a:t>objeto</a:t>
            </a:r>
            <a:r>
              <a:rPr lang="en-US" dirty="0"/>
              <a:t> é </a:t>
            </a:r>
            <a:r>
              <a:rPr lang="en-US" dirty="0" err="1"/>
              <a:t>criado</a:t>
            </a:r>
            <a:endParaRPr lang="en-US" dirty="0"/>
          </a:p>
          <a:p>
            <a:pPr lvl="1"/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retorna</a:t>
            </a:r>
            <a:r>
              <a:rPr lang="en-US" dirty="0"/>
              <a:t> </a:t>
            </a:r>
            <a:r>
              <a:rPr lang="en-US" dirty="0" err="1"/>
              <a:t>valores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possui</a:t>
            </a:r>
            <a:r>
              <a:rPr lang="en-US" dirty="0"/>
              <a:t> valor de </a:t>
            </a:r>
            <a:r>
              <a:rPr lang="en-US" dirty="0" err="1"/>
              <a:t>retorno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declarado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público</a:t>
            </a:r>
            <a:r>
              <a:rPr lang="en-US" dirty="0"/>
              <a:t>.</a:t>
            </a:r>
            <a:endParaRPr lang="pt-BR" dirty="0"/>
          </a:p>
          <a:p>
            <a:r>
              <a:rPr lang="en-US" dirty="0" smtClean="0"/>
              <a:t>Se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especificarmos</a:t>
            </a:r>
            <a:r>
              <a:rPr lang="en-US" dirty="0" smtClean="0"/>
              <a:t> um </a:t>
            </a:r>
            <a:r>
              <a:rPr lang="en-US" dirty="0" err="1" smtClean="0"/>
              <a:t>construtor</a:t>
            </a:r>
            <a:r>
              <a:rPr lang="en-US" dirty="0" smtClean="0"/>
              <a:t>, o </a:t>
            </a:r>
            <a:r>
              <a:rPr lang="en-US" dirty="0" err="1" smtClean="0"/>
              <a:t>compilador</a:t>
            </a:r>
            <a:r>
              <a:rPr lang="en-US" dirty="0" smtClean="0"/>
              <a:t> </a:t>
            </a:r>
            <a:r>
              <a:rPr lang="en-US" dirty="0" err="1" smtClean="0"/>
              <a:t>utilizará</a:t>
            </a:r>
            <a:r>
              <a:rPr lang="en-US" dirty="0" smtClean="0"/>
              <a:t> o </a:t>
            </a:r>
            <a:r>
              <a:rPr lang="en-US" dirty="0" err="1" smtClean="0"/>
              <a:t>construtor</a:t>
            </a:r>
            <a:r>
              <a:rPr lang="en-US" dirty="0" smtClean="0"/>
              <a:t> </a:t>
            </a:r>
            <a:r>
              <a:rPr lang="en-US" dirty="0" err="1" smtClean="0"/>
              <a:t>padrão</a:t>
            </a:r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nosso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,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utilizado</a:t>
            </a:r>
            <a:r>
              <a:rPr lang="en-US" dirty="0" smtClean="0"/>
              <a:t> o </a:t>
            </a:r>
            <a:r>
              <a:rPr lang="en-US" dirty="0" err="1" smtClean="0"/>
              <a:t>construtor</a:t>
            </a:r>
            <a:r>
              <a:rPr lang="en-US" dirty="0" smtClean="0"/>
              <a:t> </a:t>
            </a:r>
            <a:r>
              <a:rPr lang="en-US" dirty="0" err="1" smtClean="0"/>
              <a:t>padrão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i="1" dirty="0" smtClean="0"/>
              <a:t>string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a </a:t>
            </a:r>
            <a:r>
              <a:rPr lang="en-US" dirty="0" err="1" smtClean="0"/>
              <a:t>torna</a:t>
            </a:r>
            <a:r>
              <a:rPr lang="en-US" dirty="0" smtClean="0"/>
              <a:t> </a:t>
            </a:r>
            <a:r>
              <a:rPr lang="en-US" dirty="0" err="1" smtClean="0"/>
              <a:t>vazia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Vejamos</a:t>
            </a:r>
            <a:r>
              <a:rPr lang="en-US" dirty="0" smtClean="0"/>
              <a:t> </a:t>
            </a:r>
            <a:r>
              <a:rPr lang="en-US" dirty="0" err="1" smtClean="0"/>
              <a:t>nosso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, agora com um </a:t>
            </a:r>
            <a:r>
              <a:rPr lang="en-US" dirty="0" err="1" smtClean="0"/>
              <a:t>construtor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1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539552" y="2420888"/>
            <a:ext cx="6696744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Construtores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556793"/>
            <a:ext cx="8784976" cy="5184576"/>
          </a:xfrm>
        </p:spPr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class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GradeBook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: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o construtor inicializa courseName com a string fornecida como argumento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GradeBook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                                          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                                                                 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setCourseName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chama a função set para inicializar courseName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fim do construtor GradeBook                                          </a:t>
            </a: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 smtClean="0">
                <a:solidFill>
                  <a:srgbClr val="00007F"/>
                </a:solidFill>
                <a:latin typeface="Verdana"/>
              </a:rPr>
              <a:t>   void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setCourseName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courseName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;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 smtClean="0">
                <a:solidFill>
                  <a:srgbClr val="000000"/>
                </a:solidFill>
                <a:latin typeface="Verdana"/>
              </a:rPr>
              <a:t>   string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getCourseName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courseName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 smtClean="0">
                <a:solidFill>
                  <a:srgbClr val="00007F"/>
                </a:solidFill>
                <a:latin typeface="Verdana"/>
              </a:rPr>
              <a:t>   void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displayMessage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dirty="0" smtClean="0">
                <a:solidFill>
                  <a:srgbClr val="000000"/>
                </a:solidFill>
                <a:latin typeface="Verdana"/>
              </a:rPr>
              <a:t>         </a:t>
            </a:r>
            <a:r>
              <a:rPr lang="en-US" dirty="0" err="1" smtClean="0">
                <a:solidFill>
                  <a:srgbClr val="000000"/>
                </a:solidFill>
                <a:latin typeface="Verdana"/>
              </a:rPr>
              <a:t>cout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"Welcome to the grade book for\n"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getCourseName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"!"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endParaRPr lang="pt-BR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 smtClean="0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: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courseName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;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};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1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Construtores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7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700" dirty="0">
                <a:solidFill>
                  <a:srgbClr val="007F00"/>
                </a:solidFill>
                <a:latin typeface="Comic Sans MS"/>
              </a:rPr>
              <a:t>// cria dois objetos GradeBook</a:t>
            </a:r>
          </a:p>
          <a:p>
            <a:pPr marL="118872" indent="0">
              <a:buNone/>
            </a:pPr>
            <a:r>
              <a:rPr lang="en-US" sz="17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700" dirty="0" err="1">
                <a:solidFill>
                  <a:srgbClr val="000000"/>
                </a:solidFill>
                <a:latin typeface="Verdana"/>
              </a:rPr>
              <a:t>GradeBook</a:t>
            </a:r>
            <a:r>
              <a:rPr lang="en-US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dirty="0" smtClean="0">
                <a:solidFill>
                  <a:srgbClr val="000000"/>
                </a:solidFill>
                <a:latin typeface="Verdana"/>
              </a:rPr>
              <a:t>gradeBook1</a:t>
            </a:r>
            <a:r>
              <a:rPr lang="en-US" sz="17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700" dirty="0" smtClean="0">
                <a:solidFill>
                  <a:srgbClr val="7F007F"/>
                </a:solidFill>
                <a:latin typeface="Verdana"/>
              </a:rPr>
              <a:t>"BCC221 - POO"</a:t>
            </a:r>
            <a:r>
              <a:rPr lang="en-US" sz="1700" b="1" dirty="0" smtClean="0">
                <a:solidFill>
                  <a:srgbClr val="000000"/>
                </a:solidFill>
                <a:latin typeface="Verdana"/>
              </a:rPr>
              <a:t>);</a:t>
            </a:r>
            <a:endParaRPr lang="en-US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7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700" dirty="0" err="1">
                <a:solidFill>
                  <a:srgbClr val="000000"/>
                </a:solidFill>
                <a:latin typeface="Verdana"/>
              </a:rPr>
              <a:t>GradeBook</a:t>
            </a:r>
            <a:r>
              <a:rPr lang="en-US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Verdana"/>
              </a:rPr>
              <a:t>gradeBook2</a:t>
            </a:r>
            <a:r>
              <a:rPr lang="en-US" sz="17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700" dirty="0" smtClean="0">
                <a:solidFill>
                  <a:srgbClr val="7F007F"/>
                </a:solidFill>
                <a:latin typeface="Verdana"/>
              </a:rPr>
              <a:t>“BCC202 – AED’s I"</a:t>
            </a:r>
            <a:r>
              <a:rPr lang="en-US" sz="1700" b="1" dirty="0" smtClean="0">
                <a:solidFill>
                  <a:srgbClr val="000000"/>
                </a:solidFill>
                <a:latin typeface="Verdana"/>
              </a:rPr>
              <a:t>);</a:t>
            </a:r>
            <a:r>
              <a:rPr lang="en-US" sz="1700" dirty="0" smtClean="0">
                <a:solidFill>
                  <a:srgbClr val="808080"/>
                </a:solidFill>
                <a:latin typeface="Verdana"/>
              </a:rPr>
              <a:t>        </a:t>
            </a:r>
            <a:endParaRPr lang="en-US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7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700" dirty="0" smtClean="0">
                <a:solidFill>
                  <a:srgbClr val="000000"/>
                </a:solidFill>
                <a:latin typeface="Verdana"/>
              </a:rPr>
              <a:t>  </a:t>
            </a:r>
            <a:r>
              <a:rPr lang="en-US" sz="1700" dirty="0" err="1" smtClean="0">
                <a:solidFill>
                  <a:srgbClr val="000000"/>
                </a:solidFill>
                <a:latin typeface="Verdana"/>
              </a:rPr>
              <a:t>cout</a:t>
            </a:r>
            <a:r>
              <a:rPr lang="en-US" sz="17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dirty="0">
                <a:solidFill>
                  <a:srgbClr val="7F007F"/>
                </a:solidFill>
                <a:latin typeface="Verdana"/>
              </a:rPr>
              <a:t>"gradeBook1 created for course: "</a:t>
            </a:r>
            <a:r>
              <a:rPr lang="en-US" sz="1700" dirty="0">
                <a:solidFill>
                  <a:srgbClr val="808080"/>
                </a:solidFill>
                <a:latin typeface="Verdana"/>
              </a:rPr>
              <a:t> </a:t>
            </a:r>
            <a:endParaRPr lang="en-US" sz="1700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700" b="1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b="1" dirty="0" smtClean="0">
                <a:solidFill>
                  <a:srgbClr val="808080"/>
                </a:solidFill>
                <a:latin typeface="Verdana"/>
              </a:rPr>
              <a:t>         </a:t>
            </a:r>
            <a:r>
              <a:rPr lang="en-US" sz="1700" b="1" dirty="0" smtClean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700" dirty="0" smtClean="0">
                <a:solidFill>
                  <a:srgbClr val="808080"/>
                </a:solidFill>
                <a:latin typeface="Verdana"/>
              </a:rPr>
              <a:t> g</a:t>
            </a:r>
            <a:r>
              <a:rPr lang="en-US" sz="1700" dirty="0" smtClean="0">
                <a:solidFill>
                  <a:srgbClr val="000000"/>
                </a:solidFill>
                <a:latin typeface="Verdana"/>
              </a:rPr>
              <a:t>radeBook1</a:t>
            </a:r>
            <a:r>
              <a:rPr lang="en-US" sz="1700" b="1" dirty="0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700" dirty="0" smtClean="0">
                <a:solidFill>
                  <a:srgbClr val="000000"/>
                </a:solidFill>
                <a:latin typeface="Verdana"/>
              </a:rPr>
              <a:t>getCourseName</a:t>
            </a:r>
            <a:r>
              <a:rPr lang="en-US" sz="1700" b="1" dirty="0">
                <a:solidFill>
                  <a:srgbClr val="000000"/>
                </a:solidFill>
                <a:latin typeface="Verdana"/>
              </a:rPr>
              <a:t>()</a:t>
            </a:r>
            <a:endParaRPr lang="en-US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7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sz="1700" dirty="0" smtClean="0">
                <a:solidFill>
                  <a:srgbClr val="808080"/>
                </a:solidFill>
                <a:latin typeface="Verdana"/>
              </a:rPr>
              <a:t>    </a:t>
            </a:r>
            <a:r>
              <a:rPr lang="en-US" sz="1700" b="1" dirty="0" smtClean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7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dirty="0">
                <a:solidFill>
                  <a:srgbClr val="7F007F"/>
                </a:solidFill>
                <a:latin typeface="Verdana"/>
              </a:rPr>
              <a:t>"\ngradeBook2 created for course: "</a:t>
            </a:r>
            <a:r>
              <a:rPr lang="en-US" sz="1700" dirty="0">
                <a:solidFill>
                  <a:srgbClr val="808080"/>
                </a:solidFill>
                <a:latin typeface="Verdana"/>
              </a:rPr>
              <a:t> </a:t>
            </a:r>
            <a:endParaRPr lang="en-US" sz="1700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700" b="1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b="1" dirty="0" smtClean="0">
                <a:solidFill>
                  <a:srgbClr val="808080"/>
                </a:solidFill>
                <a:latin typeface="Verdana"/>
              </a:rPr>
              <a:t>         </a:t>
            </a:r>
            <a:r>
              <a:rPr lang="en-US" sz="1700" b="1" dirty="0" smtClean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7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Verdana"/>
              </a:rPr>
              <a:t>gradeBook2</a:t>
            </a:r>
            <a:r>
              <a:rPr lang="en-US" sz="17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700" dirty="0">
                <a:solidFill>
                  <a:srgbClr val="000000"/>
                </a:solidFill>
                <a:latin typeface="Verdana"/>
              </a:rPr>
              <a:t>getCourseName</a:t>
            </a:r>
            <a:r>
              <a:rPr lang="en-US" sz="1700" b="1" dirty="0" smtClean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1700" b="1" dirty="0" smtClean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7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sz="1700" b="1" dirty="0" smtClean="0">
                <a:solidFill>
                  <a:srgbClr val="000000"/>
                </a:solidFill>
                <a:latin typeface="Verdana"/>
              </a:rPr>
              <a:t>;</a:t>
            </a:r>
          </a:p>
          <a:p>
            <a:pPr marL="118872" indent="0">
              <a:buNone/>
            </a:pP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700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700" b="1" dirty="0" smtClean="0">
                <a:solidFill>
                  <a:srgbClr val="000000"/>
                </a:solidFill>
                <a:latin typeface="Verdana"/>
              </a:rPr>
              <a:t>;</a:t>
            </a:r>
          </a:p>
          <a:p>
            <a:pPr marL="118872" indent="0">
              <a:buNone/>
            </a:pPr>
            <a:r>
              <a:rPr lang="pt-BR" sz="17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sz="17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1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Construtores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Notem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um </a:t>
            </a:r>
            <a:r>
              <a:rPr lang="en-US" dirty="0" err="1" smtClean="0"/>
              <a:t>construtor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possuir</a:t>
            </a:r>
            <a:r>
              <a:rPr lang="en-US" dirty="0" smtClean="0"/>
              <a:t> </a:t>
            </a:r>
            <a:r>
              <a:rPr lang="en-US" dirty="0" err="1" smtClean="0"/>
              <a:t>parâmetros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endParaRPr lang="en-US" dirty="0" smtClean="0"/>
          </a:p>
          <a:p>
            <a:pPr lvl="1"/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, </a:t>
            </a:r>
            <a:r>
              <a:rPr lang="en-US" dirty="0" err="1" smtClean="0"/>
              <a:t>poderíamos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passar</a:t>
            </a:r>
            <a:r>
              <a:rPr lang="en-US" dirty="0" smtClean="0"/>
              <a:t> </a:t>
            </a:r>
            <a:r>
              <a:rPr lang="en-US" dirty="0" err="1" smtClean="0"/>
              <a:t>nenhum</a:t>
            </a:r>
            <a:r>
              <a:rPr lang="en-US" dirty="0" smtClean="0"/>
              <a:t> </a:t>
            </a:r>
            <a:r>
              <a:rPr lang="en-US" dirty="0" err="1" smtClean="0"/>
              <a:t>parâmetro</a:t>
            </a:r>
            <a:r>
              <a:rPr lang="en-US" dirty="0" smtClean="0"/>
              <a:t> e </a:t>
            </a:r>
            <a:r>
              <a:rPr lang="en-US" dirty="0" err="1" smtClean="0"/>
              <a:t>definir</a:t>
            </a:r>
            <a:r>
              <a:rPr lang="en-US" dirty="0" smtClean="0"/>
              <a:t> um valor </a:t>
            </a:r>
            <a:r>
              <a:rPr lang="en-US" dirty="0" err="1" smtClean="0"/>
              <a:t>padrão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do </a:t>
            </a:r>
            <a:r>
              <a:rPr lang="en-US" dirty="0" err="1" smtClean="0"/>
              <a:t>próprio</a:t>
            </a:r>
            <a:r>
              <a:rPr lang="en-US" dirty="0" smtClean="0"/>
              <a:t> </a:t>
            </a:r>
            <a:r>
              <a:rPr lang="en-US" dirty="0" err="1" smtClean="0"/>
              <a:t>construtor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Quando</a:t>
            </a:r>
            <a:r>
              <a:rPr lang="en-US" dirty="0" smtClean="0"/>
              <a:t> um </a:t>
            </a:r>
            <a:r>
              <a:rPr lang="en-US" dirty="0" err="1" smtClean="0"/>
              <a:t>atributo</a:t>
            </a:r>
            <a:r>
              <a:rPr lang="en-US" dirty="0" smtClean="0"/>
              <a:t> for </a:t>
            </a:r>
            <a:r>
              <a:rPr lang="en-US" dirty="0" err="1" smtClean="0"/>
              <a:t>objeto</a:t>
            </a:r>
            <a:r>
              <a:rPr lang="en-US" dirty="0" smtClean="0"/>
              <a:t> de </a:t>
            </a:r>
            <a:r>
              <a:rPr lang="en-US" dirty="0" err="1" smtClean="0"/>
              <a:t>outra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,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chamar</a:t>
            </a:r>
            <a:r>
              <a:rPr lang="en-US" dirty="0" smtClean="0"/>
              <a:t> o </a:t>
            </a:r>
            <a:r>
              <a:rPr lang="en-US" dirty="0" err="1" smtClean="0"/>
              <a:t>construtor</a:t>
            </a:r>
            <a:r>
              <a:rPr lang="en-US" dirty="0" smtClean="0"/>
              <a:t> da </a:t>
            </a:r>
            <a:r>
              <a:rPr lang="en-US" dirty="0" err="1" smtClean="0"/>
              <a:t>outra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um </a:t>
            </a:r>
            <a:r>
              <a:rPr lang="en-US" dirty="0" err="1" smtClean="0"/>
              <a:t>construtor</a:t>
            </a:r>
            <a:r>
              <a:rPr lang="en-US" dirty="0" smtClean="0"/>
              <a:t> </a:t>
            </a:r>
            <a:r>
              <a:rPr lang="en-US" dirty="0" err="1" smtClean="0"/>
              <a:t>definido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nós</a:t>
            </a:r>
            <a:endParaRPr lang="en-US" dirty="0" smtClean="0"/>
          </a:p>
          <a:p>
            <a:pPr lvl="1"/>
            <a:r>
              <a:rPr lang="en-US" dirty="0" smtClean="0"/>
              <a:t>E </a:t>
            </a:r>
            <a:r>
              <a:rPr lang="en-US" dirty="0" err="1" smtClean="0"/>
              <a:t>opcionalmente</a:t>
            </a:r>
            <a:r>
              <a:rPr lang="en-US" dirty="0" smtClean="0"/>
              <a:t>, </a:t>
            </a:r>
            <a:r>
              <a:rPr lang="en-US" dirty="0" err="1" smtClean="0"/>
              <a:t>especificar</a:t>
            </a:r>
            <a:r>
              <a:rPr lang="en-US" dirty="0" smtClean="0"/>
              <a:t> </a:t>
            </a:r>
            <a:r>
              <a:rPr lang="en-US" dirty="0" err="1" smtClean="0"/>
              <a:t>inicializações</a:t>
            </a:r>
            <a:r>
              <a:rPr lang="en-US" dirty="0" smtClean="0"/>
              <a:t> </a:t>
            </a:r>
            <a:r>
              <a:rPr lang="en-US" dirty="0" err="1" smtClean="0"/>
              <a:t>adicionais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nossas</a:t>
            </a:r>
            <a:r>
              <a:rPr lang="en-US" dirty="0" smtClean="0"/>
              <a:t> classes </a:t>
            </a:r>
            <a:r>
              <a:rPr lang="en-US" dirty="0" err="1" smtClean="0"/>
              <a:t>devem</a:t>
            </a:r>
            <a:r>
              <a:rPr lang="en-US" dirty="0" smtClean="0"/>
              <a:t> </a:t>
            </a:r>
            <a:r>
              <a:rPr lang="en-US" dirty="0" err="1" smtClean="0"/>
              <a:t>possuir</a:t>
            </a:r>
            <a:r>
              <a:rPr lang="en-US" dirty="0" smtClean="0"/>
              <a:t> </a:t>
            </a:r>
            <a:r>
              <a:rPr lang="en-US" dirty="0" err="1" smtClean="0"/>
              <a:t>construtores</a:t>
            </a:r>
            <a:r>
              <a:rPr lang="en-US" dirty="0" smtClean="0"/>
              <a:t>,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evitarmos</a:t>
            </a:r>
            <a:r>
              <a:rPr lang="en-US" dirty="0" smtClean="0"/>
              <a:t> </a:t>
            </a:r>
            <a:r>
              <a:rPr lang="en-US" dirty="0" err="1" smtClean="0"/>
              <a:t>lixo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nossos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 smtClean="0"/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1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Construtores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É </a:t>
            </a:r>
            <a:r>
              <a:rPr lang="en-US" dirty="0" err="1" smtClean="0"/>
              <a:t>possível</a:t>
            </a:r>
            <a:r>
              <a:rPr lang="en-US" dirty="0" smtClean="0"/>
              <a:t> </a:t>
            </a:r>
            <a:r>
              <a:rPr lang="en-US" dirty="0" err="1" smtClean="0"/>
              <a:t>criarmos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de um </a:t>
            </a:r>
            <a:r>
              <a:rPr lang="en-US" dirty="0" err="1" smtClean="0"/>
              <a:t>construtor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mesma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endParaRPr lang="en-US" dirty="0" smtClean="0"/>
          </a:p>
          <a:p>
            <a:pPr lvl="1"/>
            <a:r>
              <a:rPr lang="en-US" dirty="0" err="1" smtClean="0"/>
              <a:t>Sobrecarga</a:t>
            </a:r>
            <a:r>
              <a:rPr lang="en-US" dirty="0" smtClean="0"/>
              <a:t> de </a:t>
            </a:r>
            <a:r>
              <a:rPr lang="en-US" dirty="0" err="1" smtClean="0"/>
              <a:t>construtores</a:t>
            </a:r>
            <a:endParaRPr lang="en-US" dirty="0"/>
          </a:p>
          <a:p>
            <a:pPr lvl="2"/>
            <a:r>
              <a:rPr lang="en-US" dirty="0" smtClean="0"/>
              <a:t>O</a:t>
            </a:r>
            <a:r>
              <a:rPr lang="en-US" b="1" dirty="0" smtClean="0"/>
              <a:t> </a:t>
            </a:r>
            <a:r>
              <a:rPr lang="en-US" b="1" dirty="0" err="1" smtClean="0"/>
              <a:t>construtor</a:t>
            </a:r>
            <a:r>
              <a:rPr lang="en-US" b="1" dirty="0" smtClean="0"/>
              <a:t> </a:t>
            </a:r>
            <a:r>
              <a:rPr lang="en-US" b="1" i="1" dirty="0" smtClean="0"/>
              <a:t>default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possui</a:t>
            </a:r>
            <a:r>
              <a:rPr lang="en-US" dirty="0" smtClean="0"/>
              <a:t> </a:t>
            </a:r>
            <a:r>
              <a:rPr lang="en-US" dirty="0" err="1" smtClean="0"/>
              <a:t>parâmetros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Da </a:t>
            </a:r>
            <a:r>
              <a:rPr lang="en-US" dirty="0" err="1" smtClean="0"/>
              <a:t>mesma</a:t>
            </a:r>
            <a:r>
              <a:rPr lang="en-US" dirty="0" smtClean="0"/>
              <a:t> forma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sobrecarregamos</a:t>
            </a:r>
            <a:r>
              <a:rPr lang="en-US" dirty="0" smtClean="0"/>
              <a:t> </a:t>
            </a:r>
            <a:r>
              <a:rPr lang="en-US" dirty="0" err="1" smtClean="0"/>
              <a:t>funções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diferenciação</a:t>
            </a:r>
            <a:r>
              <a:rPr lang="en-US" dirty="0" smtClean="0"/>
              <a:t> é </a:t>
            </a:r>
            <a:r>
              <a:rPr lang="en-US" dirty="0" err="1" smtClean="0"/>
              <a:t>feita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número</a:t>
            </a:r>
            <a:r>
              <a:rPr lang="en-US" dirty="0" smtClean="0"/>
              <a:t> de </a:t>
            </a:r>
            <a:r>
              <a:rPr lang="en-US" dirty="0" err="1" smtClean="0"/>
              <a:t>parâmetros</a:t>
            </a:r>
            <a:r>
              <a:rPr lang="en-US" dirty="0" smtClean="0"/>
              <a:t> </a:t>
            </a:r>
            <a:r>
              <a:rPr lang="en-US" dirty="0" err="1" smtClean="0"/>
              <a:t>enviados</a:t>
            </a:r>
            <a:r>
              <a:rPr lang="en-US" dirty="0" smtClean="0"/>
              <a:t> no </a:t>
            </a:r>
            <a:r>
              <a:rPr lang="en-US" dirty="0" err="1" smtClean="0"/>
              <a:t>momento</a:t>
            </a:r>
            <a:r>
              <a:rPr lang="en-US" dirty="0" smtClean="0"/>
              <a:t> da </a:t>
            </a:r>
            <a:r>
              <a:rPr lang="en-US" dirty="0" err="1" smtClean="0"/>
              <a:t>criação</a:t>
            </a:r>
            <a:r>
              <a:rPr lang="en-US" dirty="0" smtClean="0"/>
              <a:t> do </a:t>
            </a:r>
            <a:r>
              <a:rPr lang="en-US" dirty="0" err="1" smtClean="0"/>
              <a:t>objeto</a:t>
            </a:r>
            <a:endParaRPr lang="en-US" dirty="0" smtClean="0"/>
          </a:p>
          <a:p>
            <a:pPr lvl="2"/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mesma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inicializados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construtores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Escolhemos</a:t>
            </a:r>
            <a:r>
              <a:rPr lang="en-US" dirty="0" smtClean="0"/>
              <a:t> </a:t>
            </a:r>
            <a:r>
              <a:rPr lang="en-US" dirty="0" err="1" smtClean="0"/>
              <a:t>qual</a:t>
            </a:r>
            <a:r>
              <a:rPr lang="en-US" dirty="0" smtClean="0"/>
              <a:t> </a:t>
            </a:r>
            <a:r>
              <a:rPr lang="en-US" dirty="0" err="1" smtClean="0"/>
              <a:t>construtor</a:t>
            </a:r>
            <a:r>
              <a:rPr lang="en-US" dirty="0" smtClean="0"/>
              <a:t> é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adequado</a:t>
            </a:r>
            <a:r>
              <a:rPr lang="en-US" dirty="0" smtClean="0"/>
              <a:t> a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momento</a:t>
            </a:r>
            <a:r>
              <a:rPr lang="en-US" dirty="0" smtClean="0"/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772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Construtores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Podemos</a:t>
            </a:r>
            <a:r>
              <a:rPr lang="en-US" dirty="0"/>
              <a:t> </a:t>
            </a:r>
            <a:r>
              <a:rPr lang="en-US" dirty="0" err="1"/>
              <a:t>ainda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construtores</a:t>
            </a:r>
            <a:r>
              <a:rPr lang="en-US" dirty="0"/>
              <a:t> com </a:t>
            </a:r>
            <a:r>
              <a:rPr lang="en-US" dirty="0" err="1"/>
              <a:t>parâmetros</a:t>
            </a:r>
            <a:r>
              <a:rPr lang="en-US" dirty="0"/>
              <a:t> </a:t>
            </a:r>
            <a:r>
              <a:rPr lang="en-US" dirty="0" err="1" smtClean="0"/>
              <a:t>padronizados</a:t>
            </a:r>
            <a:endParaRPr lang="en-US" dirty="0" smtClean="0"/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construtor</a:t>
            </a:r>
            <a:r>
              <a:rPr lang="en-US" dirty="0" smtClean="0"/>
              <a:t> </a:t>
            </a:r>
            <a:r>
              <a:rPr lang="en-US" dirty="0" err="1" smtClean="0"/>
              <a:t>recebe</a:t>
            </a:r>
            <a:r>
              <a:rPr lang="en-US" dirty="0" smtClean="0"/>
              <a:t> </a:t>
            </a:r>
            <a:r>
              <a:rPr lang="en-US" dirty="0" err="1" smtClean="0"/>
              <a:t>parâmetros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inicializar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Porém</a:t>
            </a:r>
            <a:r>
              <a:rPr lang="en-US" dirty="0" smtClean="0"/>
              <a:t>, </a:t>
            </a:r>
            <a:r>
              <a:rPr lang="pt-BR" dirty="0" smtClean="0"/>
              <a:t>define parâmetros padronizados, caso não receba nenhum parâmetro.</a:t>
            </a:r>
          </a:p>
          <a:p>
            <a:r>
              <a:rPr lang="en-US" dirty="0" err="1"/>
              <a:t>Suponha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classe</a:t>
            </a:r>
            <a:r>
              <a:rPr lang="en-US" dirty="0"/>
              <a:t> </a:t>
            </a:r>
            <a:r>
              <a:rPr lang="en-US" i="1" dirty="0"/>
              <a:t>Venda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temos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atributos</a:t>
            </a:r>
            <a:r>
              <a:rPr lang="en-US" dirty="0"/>
              <a:t> valor e </a:t>
            </a:r>
            <a:r>
              <a:rPr lang="en-US" dirty="0" err="1"/>
              <a:t>peças</a:t>
            </a:r>
            <a:endParaRPr lang="en-US" dirty="0"/>
          </a:p>
          <a:p>
            <a:pPr lvl="1"/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criar</a:t>
            </a:r>
            <a:r>
              <a:rPr lang="en-US" dirty="0" smtClean="0"/>
              <a:t> um </a:t>
            </a:r>
            <a:r>
              <a:rPr lang="en-US" dirty="0" err="1" smtClean="0"/>
              <a:t>objeto</a:t>
            </a:r>
            <a:r>
              <a:rPr lang="en-US" dirty="0" smtClean="0"/>
              <a:t>, o </a:t>
            </a:r>
            <a:r>
              <a:rPr lang="en-US" dirty="0" err="1" smtClean="0"/>
              <a:t>programador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definir</a:t>
            </a:r>
            <a:r>
              <a:rPr lang="en-US" dirty="0" smtClean="0"/>
              <a:t> a </a:t>
            </a:r>
            <a:r>
              <a:rPr lang="en-US" dirty="0" err="1" smtClean="0"/>
              <a:t>quantidade</a:t>
            </a:r>
            <a:r>
              <a:rPr lang="en-US" dirty="0" smtClean="0"/>
              <a:t> de </a:t>
            </a:r>
            <a:r>
              <a:rPr lang="en-US" dirty="0" err="1" smtClean="0"/>
              <a:t>peças</a:t>
            </a:r>
            <a:r>
              <a:rPr lang="en-US" dirty="0" smtClean="0"/>
              <a:t> e o valor da </a:t>
            </a:r>
            <a:r>
              <a:rPr lang="en-US" dirty="0" err="1" smtClean="0"/>
              <a:t>venda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Porém</a:t>
            </a:r>
            <a:r>
              <a:rPr lang="en-US" dirty="0" smtClean="0"/>
              <a:t>, se nada for </a:t>
            </a:r>
            <a:r>
              <a:rPr lang="en-US" dirty="0" err="1" smtClean="0"/>
              <a:t>informado</a:t>
            </a:r>
            <a:r>
              <a:rPr lang="en-US" dirty="0" smtClean="0"/>
              <a:t>, </a:t>
            </a:r>
            <a:r>
              <a:rPr lang="en-US" dirty="0" err="1" smtClean="0"/>
              <a:t>inicializaremos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 smtClean="0"/>
              <a:t> com o valor -1, </a:t>
            </a:r>
            <a:r>
              <a:rPr lang="en-US" dirty="0" err="1" smtClean="0"/>
              <a:t>usando</a:t>
            </a:r>
            <a:r>
              <a:rPr lang="en-US" dirty="0" smtClean="0"/>
              <a:t> o </a:t>
            </a:r>
            <a:r>
              <a:rPr lang="en-US" dirty="0" err="1" smtClean="0"/>
              <a:t>mesmo</a:t>
            </a:r>
            <a:r>
              <a:rPr lang="en-US" dirty="0" smtClean="0"/>
              <a:t> </a:t>
            </a:r>
            <a:r>
              <a:rPr lang="en-US" dirty="0" err="1" smtClean="0"/>
              <a:t>construtor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É </a:t>
            </a:r>
            <a:r>
              <a:rPr lang="en-US" dirty="0" err="1" smtClean="0"/>
              <a:t>uma</a:t>
            </a:r>
            <a:r>
              <a:rPr lang="en-US" dirty="0" smtClean="0"/>
              <a:t> forma de </a:t>
            </a:r>
            <a:r>
              <a:rPr lang="en-US" dirty="0" err="1" smtClean="0"/>
              <a:t>economizar</a:t>
            </a:r>
            <a:r>
              <a:rPr lang="en-US" dirty="0" smtClean="0"/>
              <a:t> o </a:t>
            </a:r>
            <a:r>
              <a:rPr lang="en-US" dirty="0" err="1" smtClean="0"/>
              <a:t>trabalho</a:t>
            </a:r>
            <a:r>
              <a:rPr lang="en-US" dirty="0" smtClean="0"/>
              <a:t> de </a:t>
            </a:r>
            <a:r>
              <a:rPr lang="en-US" dirty="0" err="1" smtClean="0"/>
              <a:t>sobrecarregar</a:t>
            </a:r>
            <a:r>
              <a:rPr lang="en-US" dirty="0" smtClean="0"/>
              <a:t> um </a:t>
            </a:r>
            <a:r>
              <a:rPr lang="en-US" dirty="0" err="1" smtClean="0"/>
              <a:t>construtor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673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Na aula passada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Processo</a:t>
            </a:r>
            <a:r>
              <a:rPr lang="en-US" dirty="0"/>
              <a:t> de </a:t>
            </a:r>
            <a:r>
              <a:rPr lang="en-US" dirty="0" err="1"/>
              <a:t>Criação</a:t>
            </a:r>
            <a:r>
              <a:rPr lang="en-US" dirty="0"/>
              <a:t> de um </a:t>
            </a:r>
            <a:r>
              <a:rPr lang="en-US" dirty="0" err="1"/>
              <a:t>Programa</a:t>
            </a:r>
            <a:r>
              <a:rPr lang="en-US" dirty="0"/>
              <a:t> C++</a:t>
            </a:r>
          </a:p>
          <a:p>
            <a:r>
              <a:rPr lang="en-US" dirty="0" err="1"/>
              <a:t>Programando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C++</a:t>
            </a:r>
          </a:p>
          <a:p>
            <a:pPr lvl="1"/>
            <a:r>
              <a:rPr lang="en-US" dirty="0" err="1"/>
              <a:t>Operadores</a:t>
            </a:r>
            <a:endParaRPr lang="en-US" dirty="0"/>
          </a:p>
          <a:p>
            <a:pPr lvl="1"/>
            <a:r>
              <a:rPr lang="en-US" dirty="0" err="1"/>
              <a:t>Palavras</a:t>
            </a:r>
            <a:r>
              <a:rPr lang="en-US" dirty="0"/>
              <a:t> </a:t>
            </a:r>
            <a:r>
              <a:rPr lang="en-US" dirty="0" err="1"/>
              <a:t>reservadas</a:t>
            </a:r>
            <a:endParaRPr lang="en-US" dirty="0"/>
          </a:p>
          <a:p>
            <a:pPr lvl="1"/>
            <a:r>
              <a:rPr lang="en-US" i="1" dirty="0" err="1"/>
              <a:t>cin</a:t>
            </a:r>
            <a:endParaRPr lang="en-US" i="1" dirty="0"/>
          </a:p>
          <a:p>
            <a:pPr lvl="1"/>
            <a:r>
              <a:rPr lang="en-US" i="1" dirty="0" err="1"/>
              <a:t>cout</a:t>
            </a:r>
            <a:endParaRPr lang="en-US" i="1" dirty="0"/>
          </a:p>
          <a:p>
            <a:pPr lvl="1"/>
            <a:r>
              <a:rPr lang="en-US" dirty="0" err="1"/>
              <a:t>Blocos</a:t>
            </a:r>
            <a:r>
              <a:rPr lang="en-US" dirty="0"/>
              <a:t> de </a:t>
            </a:r>
            <a:r>
              <a:rPr lang="en-US" dirty="0" err="1"/>
              <a:t>código</a:t>
            </a:r>
            <a:endParaRPr lang="en-US" dirty="0"/>
          </a:p>
          <a:p>
            <a:pPr lvl="1"/>
            <a:r>
              <a:rPr lang="en-US" dirty="0" err="1"/>
              <a:t>Referências</a:t>
            </a:r>
            <a:endParaRPr lang="en-US" dirty="0"/>
          </a:p>
          <a:p>
            <a:pPr lvl="1"/>
            <a:r>
              <a:rPr lang="en-US" dirty="0" err="1"/>
              <a:t>Ponteiros</a:t>
            </a:r>
            <a:r>
              <a:rPr lang="en-US" dirty="0"/>
              <a:t> e Alocação </a:t>
            </a:r>
            <a:r>
              <a:rPr lang="en-US" dirty="0" err="1"/>
              <a:t>Dinâmica</a:t>
            </a:r>
            <a:endParaRPr lang="en-US" dirty="0"/>
          </a:p>
          <a:p>
            <a:pPr lvl="1"/>
            <a:r>
              <a:rPr lang="en-US" dirty="0" err="1"/>
              <a:t>Sobrecarga</a:t>
            </a:r>
            <a:r>
              <a:rPr lang="en-US" dirty="0"/>
              <a:t> de </a:t>
            </a:r>
            <a:r>
              <a:rPr lang="en-US" dirty="0" err="1" smtClean="0"/>
              <a:t>Funções</a:t>
            </a:r>
            <a:endParaRPr lang="pt-BR" dirty="0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28B9-9D4E-4259-95E5-1D3FE27B6872}" type="slidenum">
              <a:rPr lang="pt-BR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031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827584" y="2878667"/>
            <a:ext cx="3312368" cy="9369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Construtores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class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Vendas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:</a:t>
            </a:r>
          </a:p>
          <a:p>
            <a:pPr marL="118872" indent="0">
              <a:buNone/>
            </a:pPr>
            <a:r>
              <a:rPr lang="pt-BR" dirty="0" smtClean="0">
                <a:solidFill>
                  <a:srgbClr val="007F00"/>
                </a:solidFill>
                <a:latin typeface="Comic Sans MS"/>
              </a:rPr>
              <a:t>   //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parametros padrão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Vendas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p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-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float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-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1.0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)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valor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pecas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p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float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getValor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valor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getPecas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pecas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: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float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valor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pecas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};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sz="half" idx="2"/>
          </p:nvPr>
        </p:nvSpPr>
        <p:spPr>
          <a:xfrm>
            <a:off x="4355976" y="1773936"/>
            <a:ext cx="4330824" cy="4623816"/>
          </a:xfrm>
        </p:spPr>
        <p:txBody>
          <a:bodyPr>
            <a:normAutofit fontScale="55000" lnSpcReduction="20000"/>
          </a:bodyPr>
          <a:lstStyle/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 smtClean="0">
                <a:solidFill>
                  <a:srgbClr val="000000"/>
                </a:solidFill>
                <a:latin typeface="Verdana"/>
              </a:rPr>
              <a:t>{</a:t>
            </a:r>
          </a:p>
          <a:p>
            <a:pPr marL="118872" indent="0">
              <a:buNone/>
            </a:pPr>
            <a:r>
              <a:rPr lang="pt-BR" dirty="0" smtClean="0">
                <a:solidFill>
                  <a:srgbClr val="007F00"/>
                </a:solidFill>
                <a:latin typeface="Comic Sans MS"/>
              </a:rPr>
              <a:t>   //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inicializa um objeto com -1 e outro com 10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Vendas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b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10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);</a:t>
            </a:r>
            <a:endParaRPr lang="pt-BR" sz="24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cout 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getPecas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()&lt;&lt;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endl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 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         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getValor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endl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b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getPecas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()&lt;&lt;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endl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 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         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b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getValor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217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Exercício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Como </a:t>
            </a:r>
            <a:r>
              <a:rPr lang="en-US" dirty="0" err="1" smtClean="0"/>
              <a:t>fica</a:t>
            </a:r>
            <a:r>
              <a:rPr lang="en-US" dirty="0" smtClean="0"/>
              <a:t> o </a:t>
            </a:r>
            <a:r>
              <a:rPr lang="en-US" dirty="0" err="1" smtClean="0"/>
              <a:t>diagrama</a:t>
            </a:r>
            <a:r>
              <a:rPr lang="en-US" dirty="0" smtClean="0"/>
              <a:t> de </a:t>
            </a:r>
            <a:r>
              <a:rPr lang="en-US" dirty="0" err="1" smtClean="0"/>
              <a:t>classe</a:t>
            </a:r>
            <a:r>
              <a:rPr lang="en-US" dirty="0" smtClean="0"/>
              <a:t> UML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i="1" dirty="0" err="1" smtClean="0"/>
              <a:t>GradeBook</a:t>
            </a:r>
            <a:r>
              <a:rPr lang="en-US" dirty="0" smtClean="0"/>
              <a:t> agora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temos</a:t>
            </a:r>
            <a:r>
              <a:rPr lang="en-US" dirty="0" smtClean="0"/>
              <a:t> um </a:t>
            </a:r>
            <a:r>
              <a:rPr lang="en-US" dirty="0" err="1" smtClean="0"/>
              <a:t>construtor</a:t>
            </a:r>
            <a:r>
              <a:rPr lang="en-US" dirty="0" smtClean="0"/>
              <a:t>?</a:t>
            </a:r>
          </a:p>
          <a:p>
            <a:pPr lvl="1"/>
            <a:r>
              <a:rPr lang="en-US" b="1" dirty="0" err="1" smtClean="0"/>
              <a:t>Dica</a:t>
            </a:r>
            <a:r>
              <a:rPr lang="en-US" dirty="0" smtClean="0"/>
              <a:t>: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diferenciar</a:t>
            </a:r>
            <a:r>
              <a:rPr lang="en-US" dirty="0" smtClean="0"/>
              <a:t> um </a:t>
            </a:r>
            <a:r>
              <a:rPr lang="en-US" dirty="0" err="1" smtClean="0"/>
              <a:t>construtor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relação</a:t>
            </a:r>
            <a:r>
              <a:rPr lang="en-US" dirty="0" smtClean="0"/>
              <a:t> </a:t>
            </a:r>
            <a:r>
              <a:rPr lang="en-US" dirty="0" err="1" smtClean="0"/>
              <a:t>aos</a:t>
            </a:r>
            <a:r>
              <a:rPr lang="en-US" dirty="0" smtClean="0"/>
              <a:t> outros </a:t>
            </a:r>
            <a:r>
              <a:rPr lang="en-US" dirty="0" err="1" smtClean="0"/>
              <a:t>métodos</a:t>
            </a:r>
            <a:r>
              <a:rPr lang="en-US" dirty="0" smtClean="0"/>
              <a:t>, </a:t>
            </a:r>
            <a:r>
              <a:rPr lang="en-US" dirty="0" err="1" smtClean="0"/>
              <a:t>escrevemos</a:t>
            </a:r>
            <a:r>
              <a:rPr lang="en-US" dirty="0" smtClean="0"/>
              <a:t> «constructor» antes de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nome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Nota</a:t>
            </a:r>
            <a:r>
              <a:rPr lang="en-US" dirty="0" smtClean="0"/>
              <a:t>: </a:t>
            </a:r>
            <a:r>
              <a:rPr lang="en-US" dirty="0" err="1" smtClean="0"/>
              <a:t>geralmente</a:t>
            </a:r>
            <a:r>
              <a:rPr lang="en-US" dirty="0" smtClean="0"/>
              <a:t> </a:t>
            </a:r>
            <a:r>
              <a:rPr lang="en-US" dirty="0" err="1" smtClean="0"/>
              <a:t>construtores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omitidos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diagramas</a:t>
            </a:r>
            <a:r>
              <a:rPr lang="en-US" dirty="0" smtClean="0"/>
              <a:t> de classes.</a:t>
            </a:r>
          </a:p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51</a:t>
            </a:fld>
            <a:endParaRPr lang="pt-BR"/>
          </a:p>
        </p:txBody>
      </p:sp>
      <p:pic>
        <p:nvPicPr>
          <p:cNvPr id="5" name="Picture 4" descr="interrogaa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0272" y="5301208"/>
            <a:ext cx="1511821" cy="15118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993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Destrutores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728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Destrutores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 forma </a:t>
            </a:r>
            <a:r>
              <a:rPr lang="en-US" dirty="0" err="1" smtClean="0"/>
              <a:t>análoga</a:t>
            </a:r>
            <a:r>
              <a:rPr lang="en-US" dirty="0" smtClean="0"/>
              <a:t>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construtores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inicializam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, </a:t>
            </a:r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b="1" dirty="0" err="1" smtClean="0"/>
              <a:t>destrutores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b="1" dirty="0" err="1" smtClean="0"/>
              <a:t>finalizam</a:t>
            </a:r>
            <a:r>
              <a:rPr lang="en-US" b="1" dirty="0" smtClean="0"/>
              <a:t> </a:t>
            </a:r>
            <a:r>
              <a:rPr lang="en-US" b="1" dirty="0" err="1" smtClean="0"/>
              <a:t>objetos</a:t>
            </a:r>
            <a:endParaRPr lang="en-US" b="1" dirty="0" smtClean="0"/>
          </a:p>
          <a:p>
            <a:pPr lvl="1"/>
            <a:r>
              <a:rPr lang="en-US" dirty="0" smtClean="0"/>
              <a:t>São </a:t>
            </a:r>
            <a:r>
              <a:rPr lang="en-US" dirty="0" err="1" smtClean="0"/>
              <a:t>chamados</a:t>
            </a:r>
            <a:r>
              <a:rPr lang="en-US" dirty="0" smtClean="0"/>
              <a:t> </a:t>
            </a:r>
            <a:r>
              <a:rPr lang="en-US" dirty="0" err="1" smtClean="0"/>
              <a:t>automaticamente</a:t>
            </a:r>
            <a:r>
              <a:rPr lang="en-US" dirty="0" smtClean="0"/>
              <a:t>  </a:t>
            </a:r>
            <a:r>
              <a:rPr lang="en-US" dirty="0" err="1" smtClean="0"/>
              <a:t>quando</a:t>
            </a:r>
            <a:r>
              <a:rPr lang="en-US" dirty="0" smtClean="0"/>
              <a:t> um </a:t>
            </a:r>
            <a:r>
              <a:rPr lang="en-US" dirty="0" err="1" smtClean="0"/>
              <a:t>objeto</a:t>
            </a:r>
            <a:r>
              <a:rPr lang="en-US" dirty="0" smtClean="0"/>
              <a:t> for </a:t>
            </a:r>
            <a:r>
              <a:rPr lang="en-US" dirty="0" err="1" smtClean="0"/>
              <a:t>destruído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,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terminar</a:t>
            </a:r>
            <a:r>
              <a:rPr lang="en-US" dirty="0" smtClean="0"/>
              <a:t> o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bloco</a:t>
            </a:r>
            <a:r>
              <a:rPr lang="en-US" dirty="0" smtClean="0"/>
              <a:t> de </a:t>
            </a:r>
            <a:r>
              <a:rPr lang="en-US" dirty="0" err="1" smtClean="0"/>
              <a:t>código</a:t>
            </a:r>
            <a:r>
              <a:rPr lang="en-US" dirty="0"/>
              <a:t>;</a:t>
            </a:r>
            <a:endParaRPr lang="en-US" dirty="0" smtClean="0"/>
          </a:p>
          <a:p>
            <a:pPr lvl="1"/>
            <a:r>
              <a:rPr lang="en-US" dirty="0" smtClean="0"/>
              <a:t>São </a:t>
            </a:r>
            <a:r>
              <a:rPr lang="en-US" dirty="0" err="1" smtClean="0"/>
              <a:t>indicados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um </a:t>
            </a:r>
            <a:r>
              <a:rPr lang="en-US" b="1" dirty="0" smtClean="0">
                <a:solidFill>
                  <a:srgbClr val="FF0000"/>
                </a:solidFill>
              </a:rPr>
              <a:t>~</a:t>
            </a:r>
            <a:r>
              <a:rPr lang="en-US" dirty="0" smtClean="0"/>
              <a:t> antes do </a:t>
            </a:r>
            <a:r>
              <a:rPr lang="en-US" dirty="0" err="1" smtClean="0"/>
              <a:t>nome</a:t>
            </a:r>
            <a:r>
              <a:rPr lang="en-US" dirty="0" smtClean="0"/>
              <a:t> do </a:t>
            </a:r>
            <a:r>
              <a:rPr lang="en-US" dirty="0" err="1" smtClean="0"/>
              <a:t>método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igual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.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905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Destrutores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Destrutores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possuem</a:t>
            </a:r>
            <a:r>
              <a:rPr lang="en-US" dirty="0"/>
              <a:t> valor de </a:t>
            </a:r>
            <a:r>
              <a:rPr lang="en-US" dirty="0" err="1"/>
              <a:t>retorno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podem</a:t>
            </a:r>
            <a:r>
              <a:rPr lang="en-US" dirty="0"/>
              <a:t> </a:t>
            </a:r>
            <a:r>
              <a:rPr lang="en-US" dirty="0" err="1"/>
              <a:t>receber</a:t>
            </a:r>
            <a:r>
              <a:rPr lang="en-US" dirty="0"/>
              <a:t> </a:t>
            </a:r>
            <a:r>
              <a:rPr lang="en-US" dirty="0" err="1"/>
              <a:t>argumentos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podem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chamados</a:t>
            </a:r>
            <a:r>
              <a:rPr lang="en-US" dirty="0"/>
              <a:t> </a:t>
            </a:r>
            <a:r>
              <a:rPr lang="en-US" dirty="0" err="1"/>
              <a:t>explicitamente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programador</a:t>
            </a:r>
            <a:r>
              <a:rPr lang="en-US" dirty="0"/>
              <a:t>.</a:t>
            </a:r>
            <a:endParaRPr lang="pt-BR" dirty="0"/>
          </a:p>
          <a:p>
            <a:r>
              <a:rPr lang="pt-BR" b="1" dirty="0" smtClean="0">
                <a:solidFill>
                  <a:srgbClr val="FF0000"/>
                </a:solidFill>
              </a:rPr>
              <a:t>Atenção</a:t>
            </a:r>
            <a:r>
              <a:rPr lang="pt-BR" b="1" dirty="0">
                <a:solidFill>
                  <a:srgbClr val="FF0000"/>
                </a:solidFill>
              </a:rPr>
              <a:t>!</a:t>
            </a:r>
          </a:p>
          <a:p>
            <a:pPr lvl="1"/>
            <a:r>
              <a:rPr lang="pt-BR" dirty="0"/>
              <a:t>Se um programa terminar por uma chamada </a:t>
            </a:r>
            <a:r>
              <a:rPr lang="pt-BR" b="1" i="1" dirty="0"/>
              <a:t>exit()</a:t>
            </a:r>
            <a:r>
              <a:rPr lang="pt-BR" dirty="0"/>
              <a:t> ou </a:t>
            </a:r>
            <a:r>
              <a:rPr lang="pt-BR" b="1" i="1" dirty="0"/>
              <a:t>abort()</a:t>
            </a:r>
            <a:r>
              <a:rPr lang="pt-BR" dirty="0"/>
              <a:t>, o </a:t>
            </a:r>
            <a:r>
              <a:rPr lang="pt-BR" dirty="0" smtClean="0"/>
              <a:t>destrutor </a:t>
            </a:r>
            <a:r>
              <a:rPr lang="pt-BR" dirty="0"/>
              <a:t>não será chamado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44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Destrutores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Vejamos</a:t>
            </a:r>
            <a:r>
              <a:rPr lang="en-US" dirty="0" smtClean="0"/>
              <a:t> um </a:t>
            </a:r>
            <a:r>
              <a:rPr lang="en-US" dirty="0" err="1" smtClean="0"/>
              <a:t>exemplo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construtor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incrementa</a:t>
            </a:r>
            <a:r>
              <a:rPr lang="en-US" dirty="0" smtClean="0"/>
              <a:t> um </a:t>
            </a:r>
            <a:r>
              <a:rPr lang="en-US" dirty="0" err="1" smtClean="0"/>
              <a:t>atributo</a:t>
            </a:r>
            <a:r>
              <a:rPr lang="en-US" dirty="0" smtClean="0"/>
              <a:t> a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um </a:t>
            </a:r>
            <a:r>
              <a:rPr lang="en-US" dirty="0" err="1" smtClean="0"/>
              <a:t>objeto</a:t>
            </a:r>
            <a:r>
              <a:rPr lang="en-US" dirty="0" smtClean="0"/>
              <a:t> é </a:t>
            </a:r>
            <a:r>
              <a:rPr lang="en-US" dirty="0" err="1" smtClean="0"/>
              <a:t>criado</a:t>
            </a:r>
            <a:r>
              <a:rPr lang="en-US" dirty="0" smtClean="0"/>
              <a:t> e o </a:t>
            </a:r>
            <a:r>
              <a:rPr lang="en-US" dirty="0" err="1" smtClean="0"/>
              <a:t>destrutor</a:t>
            </a:r>
            <a:r>
              <a:rPr lang="en-US" dirty="0" smtClean="0"/>
              <a:t> </a:t>
            </a:r>
            <a:r>
              <a:rPr lang="en-US" dirty="0" err="1" smtClean="0"/>
              <a:t>decrementa</a:t>
            </a:r>
            <a:r>
              <a:rPr lang="en-US" dirty="0" smtClean="0"/>
              <a:t> o </a:t>
            </a:r>
            <a:r>
              <a:rPr lang="en-US" dirty="0" err="1" smtClean="0"/>
              <a:t>mesmo</a:t>
            </a:r>
            <a:r>
              <a:rPr lang="en-US" dirty="0" smtClean="0"/>
              <a:t> </a:t>
            </a:r>
            <a:r>
              <a:rPr lang="en-US" dirty="0" err="1" smtClean="0"/>
              <a:t>atributo</a:t>
            </a:r>
            <a:r>
              <a:rPr lang="en-US" dirty="0" smtClean="0"/>
              <a:t> a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um </a:t>
            </a:r>
            <a:r>
              <a:rPr lang="en-US" dirty="0" err="1" smtClean="0"/>
              <a:t>objeto</a:t>
            </a:r>
            <a:r>
              <a:rPr lang="en-US" dirty="0" smtClean="0"/>
              <a:t> é </a:t>
            </a:r>
            <a:r>
              <a:rPr lang="en-US" dirty="0" err="1" smtClean="0"/>
              <a:t>destruído</a:t>
            </a:r>
            <a:r>
              <a:rPr lang="en-US" dirty="0" smtClean="0"/>
              <a:t>;</a:t>
            </a:r>
          </a:p>
          <a:p>
            <a:r>
              <a:rPr lang="en-US" dirty="0" smtClean="0"/>
              <a:t>Como </a:t>
            </a:r>
            <a:r>
              <a:rPr lang="en-US" dirty="0" err="1" smtClean="0"/>
              <a:t>seria</a:t>
            </a:r>
            <a:r>
              <a:rPr lang="en-US" dirty="0" smtClean="0"/>
              <a:t> </a:t>
            </a:r>
            <a:r>
              <a:rPr lang="en-US" dirty="0" err="1" smtClean="0"/>
              <a:t>possível</a:t>
            </a:r>
            <a:r>
              <a:rPr lang="en-US" dirty="0" smtClean="0"/>
              <a:t> se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objeto</a:t>
            </a:r>
            <a:r>
              <a:rPr lang="en-US" dirty="0" smtClean="0"/>
              <a:t> </a:t>
            </a:r>
            <a:r>
              <a:rPr lang="en-US" dirty="0" err="1" smtClean="0"/>
              <a:t>possui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cópia</a:t>
            </a:r>
            <a:r>
              <a:rPr lang="en-US" dirty="0" smtClean="0"/>
              <a:t> </a:t>
            </a:r>
            <a:r>
              <a:rPr lang="en-US" dirty="0" err="1" smtClean="0"/>
              <a:t>diferente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atributo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Usamos</a:t>
            </a:r>
            <a:r>
              <a:rPr lang="en-US" dirty="0" smtClean="0"/>
              <a:t> o </a:t>
            </a:r>
            <a:r>
              <a:rPr lang="en-US" dirty="0" err="1" smtClean="0"/>
              <a:t>modificador</a:t>
            </a:r>
            <a:r>
              <a:rPr lang="en-US" dirty="0" smtClean="0"/>
              <a:t> </a:t>
            </a:r>
            <a:r>
              <a:rPr lang="en-US" b="1" i="1" dirty="0" smtClean="0"/>
              <a:t>static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com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haja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um </a:t>
            </a:r>
            <a:r>
              <a:rPr lang="en-US" dirty="0" err="1" smtClean="0"/>
              <a:t>atributo</a:t>
            </a:r>
            <a:r>
              <a:rPr lang="en-US" dirty="0" smtClean="0"/>
              <a:t> </a:t>
            </a:r>
            <a:r>
              <a:rPr lang="en-US" dirty="0" err="1" smtClean="0"/>
              <a:t>compartilhado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539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1785604" y="2562578"/>
            <a:ext cx="5306676" cy="237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ângulo 5"/>
          <p:cNvSpPr/>
          <p:nvPr/>
        </p:nvSpPr>
        <p:spPr>
          <a:xfrm>
            <a:off x="1763688" y="5157192"/>
            <a:ext cx="1224136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Destrutores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class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Rec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: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//cria um único item para todos os objetos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: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Rec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{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 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++;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getRec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 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}</a:t>
            </a: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~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Rec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 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--;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};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539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539552" y="2015692"/>
            <a:ext cx="6624736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Destrutores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7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Rec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::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n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7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700" dirty="0">
                <a:solidFill>
                  <a:srgbClr val="007F00"/>
                </a:solidFill>
                <a:latin typeface="Comic Sans MS"/>
              </a:rPr>
              <a:t>//necessário para que o compilador crie a variável</a:t>
            </a:r>
          </a:p>
          <a:p>
            <a:pPr marL="118872" indent="0">
              <a:buNone/>
            </a:pP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Rec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r1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r2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r3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r1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getRec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()&lt;&lt;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sz="17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Rec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r4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r5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r6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700" dirty="0">
                <a:solidFill>
                  <a:srgbClr val="007F00"/>
                </a:solidFill>
                <a:latin typeface="Comic Sans MS"/>
              </a:rPr>
              <a:t>//só valem dentro deste bloco</a:t>
            </a:r>
          </a:p>
          <a:p>
            <a:pPr marL="118872" indent="0">
              <a:buNone/>
            </a:pPr>
            <a:r>
              <a:rPr lang="pt-BR" sz="17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r1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getRec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()&lt;&lt;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dirty="0">
                <a:solidFill>
                  <a:srgbClr val="808080"/>
                </a:solidFill>
                <a:latin typeface="Verdana"/>
              </a:rPr>
              <a:t>       </a:t>
            </a:r>
            <a:endParaRPr lang="pt-BR" sz="1700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dirty="0">
                <a:solidFill>
                  <a:srgbClr val="808080"/>
                </a:solidFill>
                <a:latin typeface="Verdana"/>
              </a:rPr>
              <a:t>	</a:t>
            </a:r>
            <a:r>
              <a:rPr lang="pt-BR" sz="1700" dirty="0" smtClean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r1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getRec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();</a:t>
            </a: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sz="17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700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sz="17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700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539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Destrutores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Construtores</a:t>
            </a:r>
            <a:r>
              <a:rPr lang="en-US" dirty="0" smtClean="0"/>
              <a:t> e </a:t>
            </a:r>
            <a:r>
              <a:rPr lang="en-US" dirty="0" err="1" smtClean="0"/>
              <a:t>destrutores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especialmente</a:t>
            </a:r>
            <a:r>
              <a:rPr lang="en-US" dirty="0" smtClean="0"/>
              <a:t> </a:t>
            </a:r>
            <a:r>
              <a:rPr lang="en-US" dirty="0" err="1" smtClean="0"/>
              <a:t>úteis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utilizam</a:t>
            </a:r>
            <a:r>
              <a:rPr lang="en-US" dirty="0" smtClean="0"/>
              <a:t> alocação </a:t>
            </a:r>
            <a:r>
              <a:rPr lang="en-US" dirty="0" err="1" smtClean="0"/>
              <a:t>dinâmica</a:t>
            </a:r>
            <a:r>
              <a:rPr lang="en-US" dirty="0" smtClean="0"/>
              <a:t> de </a:t>
            </a:r>
            <a:r>
              <a:rPr lang="en-US" dirty="0" err="1" smtClean="0"/>
              <a:t>memória</a:t>
            </a:r>
            <a:endParaRPr lang="en-US" dirty="0" smtClean="0"/>
          </a:p>
          <a:p>
            <a:pPr lvl="1"/>
            <a:r>
              <a:rPr lang="en-US" dirty="0" err="1" smtClean="0"/>
              <a:t>Alocamos</a:t>
            </a:r>
            <a:r>
              <a:rPr lang="en-US" dirty="0" smtClean="0"/>
              <a:t> a </a:t>
            </a:r>
            <a:r>
              <a:rPr lang="en-US" dirty="0" err="1" smtClean="0"/>
              <a:t>memória</a:t>
            </a:r>
            <a:r>
              <a:rPr lang="en-US" dirty="0" smtClean="0"/>
              <a:t> no </a:t>
            </a:r>
            <a:r>
              <a:rPr lang="en-US" dirty="0" err="1" smtClean="0"/>
              <a:t>construtor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Desalocamos</a:t>
            </a:r>
            <a:r>
              <a:rPr lang="en-US" dirty="0" smtClean="0"/>
              <a:t> a </a:t>
            </a:r>
            <a:r>
              <a:rPr lang="en-US" dirty="0" err="1" smtClean="0"/>
              <a:t>memória</a:t>
            </a:r>
            <a:r>
              <a:rPr lang="en-US" dirty="0" smtClean="0"/>
              <a:t> no </a:t>
            </a:r>
            <a:r>
              <a:rPr lang="en-US" dirty="0" err="1" smtClean="0"/>
              <a:t>destrutor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Novamente</a:t>
            </a:r>
            <a:r>
              <a:rPr lang="en-US" dirty="0" smtClean="0"/>
              <a:t>, </a:t>
            </a:r>
            <a:r>
              <a:rPr lang="en-US" dirty="0" err="1" smtClean="0"/>
              <a:t>destrutores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geralmente</a:t>
            </a:r>
            <a:r>
              <a:rPr lang="en-US" dirty="0" smtClean="0"/>
              <a:t> </a:t>
            </a:r>
            <a:r>
              <a:rPr lang="en-US" dirty="0" err="1" smtClean="0"/>
              <a:t>omitidos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diagramas</a:t>
            </a:r>
            <a:r>
              <a:rPr lang="en-US" dirty="0" smtClean="0"/>
              <a:t> de classes UML.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539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Exercício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Como </a:t>
            </a:r>
            <a:r>
              <a:rPr lang="en-US" dirty="0" err="1" smtClean="0"/>
              <a:t>fica</a:t>
            </a:r>
            <a:r>
              <a:rPr lang="en-US" dirty="0" smtClean="0"/>
              <a:t> o </a:t>
            </a:r>
            <a:r>
              <a:rPr lang="en-US" dirty="0" err="1" smtClean="0"/>
              <a:t>diagrama</a:t>
            </a:r>
            <a:r>
              <a:rPr lang="en-US" dirty="0" smtClean="0"/>
              <a:t> de </a:t>
            </a:r>
            <a:r>
              <a:rPr lang="en-US" dirty="0" err="1" smtClean="0"/>
              <a:t>classe</a:t>
            </a:r>
            <a:r>
              <a:rPr lang="en-US" dirty="0" smtClean="0"/>
              <a:t> UML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i="1" dirty="0" smtClean="0"/>
              <a:t>Rec</a:t>
            </a:r>
            <a:r>
              <a:rPr lang="en-US" dirty="0" smtClean="0"/>
              <a:t> agora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temos</a:t>
            </a:r>
            <a:r>
              <a:rPr lang="en-US" dirty="0" smtClean="0"/>
              <a:t> um </a:t>
            </a:r>
            <a:r>
              <a:rPr lang="en-US" dirty="0" err="1" smtClean="0"/>
              <a:t>destrutor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Dica</a:t>
            </a:r>
            <a:r>
              <a:rPr lang="en-US" dirty="0" smtClean="0"/>
              <a:t>: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diferenciar</a:t>
            </a:r>
            <a:r>
              <a:rPr lang="en-US" dirty="0" smtClean="0"/>
              <a:t> um </a:t>
            </a:r>
            <a:r>
              <a:rPr lang="en-US" dirty="0" err="1" smtClean="0"/>
              <a:t>construtor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relação</a:t>
            </a:r>
            <a:r>
              <a:rPr lang="en-US" dirty="0" smtClean="0"/>
              <a:t> </a:t>
            </a:r>
            <a:r>
              <a:rPr lang="en-US" dirty="0" err="1" smtClean="0"/>
              <a:t>aos</a:t>
            </a:r>
            <a:r>
              <a:rPr lang="en-US" dirty="0" smtClean="0"/>
              <a:t> outros </a:t>
            </a:r>
            <a:r>
              <a:rPr lang="en-US" dirty="0" err="1" smtClean="0"/>
              <a:t>métodos</a:t>
            </a:r>
            <a:r>
              <a:rPr lang="en-US" dirty="0" smtClean="0"/>
              <a:t>, </a:t>
            </a:r>
            <a:r>
              <a:rPr lang="en-US" dirty="0" err="1" smtClean="0"/>
              <a:t>escrevemos</a:t>
            </a:r>
            <a:r>
              <a:rPr lang="en-US" dirty="0" smtClean="0"/>
              <a:t> «destructor» antes de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nome</a:t>
            </a:r>
            <a:r>
              <a:rPr lang="en-US" dirty="0" smtClean="0"/>
              <a:t>.</a:t>
            </a:r>
          </a:p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59</a:t>
            </a:fld>
            <a:endParaRPr lang="pt-BR"/>
          </a:p>
        </p:txBody>
      </p:sp>
      <p:pic>
        <p:nvPicPr>
          <p:cNvPr id="5" name="Picture 4" descr="interrogaa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248" y="5020358"/>
            <a:ext cx="1727845" cy="17278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03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Na aula de hoje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/>
              <a:t>Classes</a:t>
            </a:r>
          </a:p>
          <a:p>
            <a:pPr eaLnBrk="1" hangingPunct="1"/>
            <a:r>
              <a:rPr lang="en-US" dirty="0" err="1" smtClean="0"/>
              <a:t>Objetos</a:t>
            </a:r>
            <a:endParaRPr lang="en-US" dirty="0" smtClean="0"/>
          </a:p>
          <a:p>
            <a:pPr eaLnBrk="1" hangingPunct="1"/>
            <a:r>
              <a:rPr lang="en-US" dirty="0" err="1" smtClean="0"/>
              <a:t>Métodos</a:t>
            </a:r>
            <a:endParaRPr lang="en-US" dirty="0" smtClean="0"/>
          </a:p>
          <a:p>
            <a:pPr lvl="1"/>
            <a:r>
              <a:rPr lang="en-US" dirty="0" err="1" smtClean="0"/>
              <a:t>Construtores</a:t>
            </a:r>
            <a:endParaRPr lang="en-US" dirty="0" smtClean="0"/>
          </a:p>
          <a:p>
            <a:pPr lvl="1"/>
            <a:r>
              <a:rPr lang="en-US" dirty="0" err="1" smtClean="0"/>
              <a:t>Destrutores</a:t>
            </a:r>
            <a:endParaRPr lang="en-US" dirty="0" smtClean="0"/>
          </a:p>
          <a:p>
            <a:pPr lvl="1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Construtores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Parametrizados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 Vetores de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Objetos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Parâmetros</a:t>
            </a:r>
            <a:r>
              <a:rPr lang="en-US" dirty="0" smtClean="0"/>
              <a:t> de </a:t>
            </a:r>
            <a:r>
              <a:rPr lang="en-US" dirty="0" err="1" smtClean="0"/>
              <a:t>Métodos</a:t>
            </a:r>
            <a:endParaRPr lang="en-US" dirty="0" smtClean="0"/>
          </a:p>
          <a:p>
            <a:pPr lvl="1"/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Retornam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endParaRPr lang="en-US" dirty="0" smtClean="0"/>
          </a:p>
          <a:p>
            <a:r>
              <a:rPr lang="en-US" dirty="0" err="1" smtClean="0"/>
              <a:t>Separando</a:t>
            </a:r>
            <a:r>
              <a:rPr lang="en-US" dirty="0" smtClean="0"/>
              <a:t> a Interface da </a:t>
            </a:r>
            <a:r>
              <a:rPr lang="en-US" dirty="0" err="1" smtClean="0"/>
              <a:t>Implementação</a:t>
            </a:r>
            <a:endParaRPr lang="en-US" dirty="0" smtClean="0"/>
          </a:p>
          <a:p>
            <a:r>
              <a:rPr lang="en-US" dirty="0" err="1" smtClean="0"/>
              <a:t>Composição</a:t>
            </a:r>
            <a:r>
              <a:rPr lang="en-US" dirty="0" smtClean="0"/>
              <a:t>: </a:t>
            </a:r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Membros</a:t>
            </a:r>
            <a:r>
              <a:rPr lang="en-US" dirty="0" smtClean="0"/>
              <a:t> de Classes</a:t>
            </a:r>
          </a:p>
          <a:p>
            <a:r>
              <a:rPr lang="en-US" dirty="0" err="1" smtClean="0"/>
              <a:t>Funções</a:t>
            </a:r>
            <a:r>
              <a:rPr lang="en-US" dirty="0" smtClean="0"/>
              <a:t> </a:t>
            </a:r>
            <a:r>
              <a:rPr lang="en-US" dirty="0" err="1" smtClean="0"/>
              <a:t>Amigas</a:t>
            </a:r>
            <a:endParaRPr lang="en-US" dirty="0" smtClean="0"/>
          </a:p>
          <a:p>
            <a:r>
              <a:rPr lang="en-US" dirty="0" err="1" smtClean="0"/>
              <a:t>Sobrecarga</a:t>
            </a:r>
            <a:r>
              <a:rPr lang="en-US" dirty="0" smtClean="0"/>
              <a:t> de </a:t>
            </a:r>
            <a:r>
              <a:rPr lang="en-US" dirty="0" err="1" smtClean="0"/>
              <a:t>Operadores</a:t>
            </a:r>
            <a:endParaRPr lang="en-US" dirty="0" smtClean="0"/>
          </a:p>
          <a:p>
            <a:r>
              <a:rPr lang="en-US" dirty="0" smtClean="0"/>
              <a:t>O </a:t>
            </a:r>
            <a:r>
              <a:rPr lang="en-US" dirty="0" err="1" smtClean="0"/>
              <a:t>Ponteiro</a:t>
            </a:r>
            <a:r>
              <a:rPr lang="en-US" dirty="0" smtClean="0"/>
              <a:t> </a:t>
            </a:r>
            <a:r>
              <a:rPr lang="en-US" i="1" dirty="0" smtClean="0"/>
              <a:t>This</a:t>
            </a:r>
            <a:endParaRPr lang="pt-BR" i="1" dirty="0" smtClean="0"/>
          </a:p>
        </p:txBody>
      </p:sp>
      <p:sp>
        <p:nvSpPr>
          <p:cNvPr id="4098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0E5D85-099B-4D71-A46B-281D3E89EB9E}" type="slidenum">
              <a:rPr lang="pt-BR"/>
              <a:pPr eaLnBrk="1" hangingPunct="1"/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err="1"/>
              <a:t>Construtores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4500" dirty="0" err="1"/>
              <a:t>Parametrizados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4500" dirty="0"/>
              <a:t>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4500" dirty="0"/>
              <a:t>Vetores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4500" dirty="0"/>
              <a:t>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4500" dirty="0" err="1"/>
              <a:t>Objetos</a:t>
            </a:r>
            <a:endParaRPr lang="pt-BR" sz="45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2205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C000"/>
                </a:solidFill>
              </a:rPr>
              <a:t>Construtores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Parametrizados</a:t>
            </a:r>
            <a:r>
              <a:rPr lang="en-US" dirty="0">
                <a:solidFill>
                  <a:srgbClr val="FFC000"/>
                </a:solidFill>
              </a:rPr>
              <a:t> e Vetores de </a:t>
            </a:r>
            <a:r>
              <a:rPr lang="en-US" dirty="0" err="1">
                <a:solidFill>
                  <a:srgbClr val="FFC000"/>
                </a:solidFill>
              </a:rPr>
              <a:t>Objetos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caso</a:t>
            </a:r>
            <a:r>
              <a:rPr lang="en-US" dirty="0" smtClean="0"/>
              <a:t> de </a:t>
            </a:r>
            <a:r>
              <a:rPr lang="en-US" dirty="0" err="1" smtClean="0"/>
              <a:t>termos</a:t>
            </a:r>
            <a:r>
              <a:rPr lang="en-US" dirty="0" smtClean="0"/>
              <a:t> um </a:t>
            </a:r>
            <a:r>
              <a:rPr lang="en-US" dirty="0" err="1" smtClean="0"/>
              <a:t>vetor</a:t>
            </a:r>
            <a:r>
              <a:rPr lang="en-US" dirty="0" smtClean="0"/>
              <a:t> de </a:t>
            </a:r>
            <a:r>
              <a:rPr lang="en-US" dirty="0" err="1" smtClean="0"/>
              <a:t>objetos</a:t>
            </a:r>
            <a:r>
              <a:rPr lang="en-US" dirty="0" smtClean="0"/>
              <a:t>, </a:t>
            </a:r>
            <a:r>
              <a:rPr lang="en-US" dirty="0" err="1" smtClean="0"/>
              <a:t>recomenda</a:t>
            </a:r>
            <a:r>
              <a:rPr lang="en-US" dirty="0" smtClean="0"/>
              <a:t>-se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utilizar</a:t>
            </a:r>
            <a:r>
              <a:rPr lang="en-US" dirty="0" smtClean="0"/>
              <a:t> </a:t>
            </a:r>
            <a:r>
              <a:rPr lang="en-US" dirty="0" err="1" smtClean="0"/>
              <a:t>construtores</a:t>
            </a:r>
            <a:r>
              <a:rPr lang="en-US" dirty="0" smtClean="0"/>
              <a:t> </a:t>
            </a:r>
            <a:r>
              <a:rPr lang="en-US" dirty="0" err="1" smtClean="0"/>
              <a:t>parametrizados</a:t>
            </a:r>
            <a:endParaRPr lang="en-US" dirty="0" smtClean="0"/>
          </a:p>
          <a:p>
            <a:pPr lvl="1"/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então</a:t>
            </a:r>
            <a:r>
              <a:rPr lang="en-US" dirty="0" smtClean="0"/>
              <a:t> </a:t>
            </a:r>
            <a:r>
              <a:rPr lang="en-US" dirty="0" err="1" smtClean="0"/>
              <a:t>utilizar</a:t>
            </a:r>
            <a:r>
              <a:rPr lang="en-US" dirty="0" smtClean="0"/>
              <a:t> </a:t>
            </a:r>
            <a:r>
              <a:rPr lang="en-US" dirty="0" err="1" smtClean="0"/>
              <a:t>construtores</a:t>
            </a:r>
            <a:r>
              <a:rPr lang="en-US" dirty="0" smtClean="0"/>
              <a:t> com </a:t>
            </a:r>
            <a:r>
              <a:rPr lang="en-US" dirty="0" err="1" smtClean="0"/>
              <a:t>parâmetros</a:t>
            </a:r>
            <a:r>
              <a:rPr lang="en-US" dirty="0" smtClean="0"/>
              <a:t> </a:t>
            </a:r>
            <a:r>
              <a:rPr lang="en-US" dirty="0" err="1" smtClean="0"/>
              <a:t>padronizados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seja</a:t>
            </a:r>
            <a:r>
              <a:rPr lang="en-US" dirty="0" smtClean="0"/>
              <a:t> </a:t>
            </a:r>
            <a:r>
              <a:rPr lang="en-US" dirty="0" err="1" smtClean="0"/>
              <a:t>realmente</a:t>
            </a:r>
            <a:r>
              <a:rPr lang="en-US" dirty="0" smtClean="0"/>
              <a:t> </a:t>
            </a:r>
            <a:r>
              <a:rPr lang="en-US" dirty="0" err="1" smtClean="0"/>
              <a:t>necessário</a:t>
            </a:r>
            <a:r>
              <a:rPr lang="en-US" dirty="0" smtClean="0"/>
              <a:t>, no </a:t>
            </a:r>
            <a:r>
              <a:rPr lang="en-US" dirty="0" err="1" smtClean="0"/>
              <a:t>momento</a:t>
            </a:r>
            <a:r>
              <a:rPr lang="en-US" dirty="0" smtClean="0"/>
              <a:t> da </a:t>
            </a:r>
            <a:r>
              <a:rPr lang="en-US" dirty="0" err="1" smtClean="0"/>
              <a:t>declaração</a:t>
            </a:r>
            <a:r>
              <a:rPr lang="en-US" dirty="0" smtClean="0"/>
              <a:t> do </a:t>
            </a:r>
            <a:r>
              <a:rPr lang="en-US" dirty="0" err="1" smtClean="0"/>
              <a:t>vetor</a:t>
            </a:r>
            <a:r>
              <a:rPr lang="en-US" dirty="0" smtClean="0"/>
              <a:t> é </a:t>
            </a:r>
            <a:r>
              <a:rPr lang="en-US" dirty="0" err="1" smtClean="0"/>
              <a:t>necessário</a:t>
            </a:r>
            <a:r>
              <a:rPr lang="en-US" dirty="0" smtClean="0"/>
              <a:t> </a:t>
            </a:r>
            <a:r>
              <a:rPr lang="en-US" dirty="0" err="1" smtClean="0"/>
              <a:t>inicializá</a:t>
            </a:r>
            <a:r>
              <a:rPr lang="en-US" dirty="0" smtClean="0"/>
              <a:t>-lo, </a:t>
            </a:r>
            <a:r>
              <a:rPr lang="en-US" dirty="0" err="1" smtClean="0"/>
              <a:t>fazendo</a:t>
            </a:r>
            <a:r>
              <a:rPr lang="en-US" dirty="0" smtClean="0"/>
              <a:t> a </a:t>
            </a:r>
            <a:r>
              <a:rPr lang="en-US" dirty="0" err="1" smtClean="0"/>
              <a:t>atribuição</a:t>
            </a:r>
            <a:r>
              <a:rPr lang="en-US" dirty="0" smtClean="0"/>
              <a:t> de </a:t>
            </a:r>
            <a:r>
              <a:rPr lang="en-US" b="1" dirty="0" err="1" smtClean="0"/>
              <a:t>objetos</a:t>
            </a:r>
            <a:r>
              <a:rPr lang="en-US" b="1" dirty="0" smtClean="0"/>
              <a:t> </a:t>
            </a:r>
            <a:r>
              <a:rPr lang="en-US" b="1" dirty="0" err="1" smtClean="0"/>
              <a:t>anônimos</a:t>
            </a:r>
            <a:endParaRPr lang="en-US" b="1" dirty="0" smtClean="0"/>
          </a:p>
          <a:p>
            <a:pPr lvl="1"/>
            <a:r>
              <a:rPr lang="en-US" dirty="0" smtClean="0"/>
              <a:t>De forma </a:t>
            </a:r>
            <a:r>
              <a:rPr lang="en-US" dirty="0" err="1" smtClean="0"/>
              <a:t>parecida</a:t>
            </a:r>
            <a:r>
              <a:rPr lang="en-US" dirty="0" smtClean="0"/>
              <a:t> com a </a:t>
            </a:r>
            <a:r>
              <a:rPr lang="en-US" dirty="0" err="1" smtClean="0"/>
              <a:t>inicialização</a:t>
            </a:r>
            <a:r>
              <a:rPr lang="en-US" dirty="0" smtClean="0"/>
              <a:t> de vetores de </a:t>
            </a:r>
            <a:r>
              <a:rPr lang="en-US" dirty="0" err="1" smtClean="0"/>
              <a:t>tipos</a:t>
            </a:r>
            <a:r>
              <a:rPr lang="en-US" dirty="0" smtClean="0"/>
              <a:t> </a:t>
            </a:r>
            <a:r>
              <a:rPr lang="en-US" dirty="0" err="1" smtClean="0"/>
              <a:t>primitivos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objeto</a:t>
            </a:r>
            <a:r>
              <a:rPr lang="en-US" dirty="0" smtClean="0"/>
              <a:t> </a:t>
            </a:r>
            <a:r>
              <a:rPr lang="en-US" dirty="0" err="1" smtClean="0"/>
              <a:t>anônimo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enviar</a:t>
            </a:r>
            <a:r>
              <a:rPr lang="en-US" dirty="0" smtClean="0"/>
              <a:t>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parâmetros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construtor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32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C000"/>
                </a:solidFill>
              </a:rPr>
              <a:t>Construtores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Parametrizados</a:t>
            </a:r>
            <a:r>
              <a:rPr lang="en-US" dirty="0">
                <a:solidFill>
                  <a:srgbClr val="FFC000"/>
                </a:solidFill>
              </a:rPr>
              <a:t> e Vetores de </a:t>
            </a:r>
            <a:r>
              <a:rPr lang="en-US" dirty="0" err="1">
                <a:solidFill>
                  <a:srgbClr val="FFC000"/>
                </a:solidFill>
              </a:rPr>
              <a:t>Objetos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#include&lt;iostream&gt;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Numero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: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Numero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 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valor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getNumero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       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valor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: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valor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};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6" name="Marcador de Posição de Conteúdo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it-IT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it-IT" sz="1500" dirty="0">
                <a:solidFill>
                  <a:srgbClr val="000000"/>
                </a:solidFill>
                <a:latin typeface="Verdana"/>
              </a:rPr>
              <a:t>Numero</a:t>
            </a:r>
            <a:r>
              <a:rPr lang="it-IT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it-IT" sz="1500" dirty="0">
                <a:solidFill>
                  <a:srgbClr val="000000"/>
                </a:solidFill>
                <a:latin typeface="Verdana"/>
              </a:rPr>
              <a:t>vet</a:t>
            </a:r>
            <a:r>
              <a:rPr lang="it-IT" sz="15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it-IT" sz="1500" dirty="0">
                <a:solidFill>
                  <a:srgbClr val="007F7F"/>
                </a:solidFill>
                <a:latin typeface="Verdana"/>
              </a:rPr>
              <a:t>3</a:t>
            </a:r>
            <a:r>
              <a:rPr lang="it-IT" sz="1500" b="1" dirty="0">
                <a:solidFill>
                  <a:srgbClr val="000000"/>
                </a:solidFill>
                <a:latin typeface="Verdana"/>
              </a:rPr>
              <a:t>]</a:t>
            </a:r>
            <a:r>
              <a:rPr lang="it-IT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it-IT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it-IT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it-IT" sz="15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it-IT" sz="1500" dirty="0">
                <a:solidFill>
                  <a:srgbClr val="000000"/>
                </a:solidFill>
                <a:latin typeface="Verdana"/>
              </a:rPr>
              <a:t>Numero</a:t>
            </a:r>
            <a:r>
              <a:rPr lang="it-IT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it-IT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it-IT" sz="1500" b="1" dirty="0">
                <a:solidFill>
                  <a:srgbClr val="000000"/>
                </a:solidFill>
                <a:latin typeface="Verdana"/>
              </a:rPr>
              <a:t>),</a:t>
            </a:r>
            <a:r>
              <a:rPr lang="it-IT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it-IT" sz="1500" dirty="0">
                <a:solidFill>
                  <a:srgbClr val="000000"/>
                </a:solidFill>
                <a:latin typeface="Verdana"/>
              </a:rPr>
              <a:t>Numero</a:t>
            </a:r>
            <a:r>
              <a:rPr lang="it-IT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it-IT" sz="15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it-IT" sz="1500" b="1" dirty="0">
                <a:solidFill>
                  <a:srgbClr val="000000"/>
                </a:solidFill>
                <a:latin typeface="Verdana"/>
              </a:rPr>
              <a:t>),</a:t>
            </a:r>
            <a:r>
              <a:rPr lang="it-IT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it-IT" sz="1500" dirty="0">
                <a:solidFill>
                  <a:srgbClr val="000000"/>
                </a:solidFill>
                <a:latin typeface="Verdana"/>
              </a:rPr>
              <a:t>Numero</a:t>
            </a:r>
            <a:r>
              <a:rPr lang="it-IT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it-IT" sz="1500" dirty="0">
                <a:solidFill>
                  <a:srgbClr val="007F7F"/>
                </a:solidFill>
                <a:latin typeface="Verdana"/>
              </a:rPr>
              <a:t>2</a:t>
            </a:r>
            <a:r>
              <a:rPr lang="it-IT" sz="1500" b="1" dirty="0">
                <a:solidFill>
                  <a:srgbClr val="000000"/>
                </a:solidFill>
                <a:latin typeface="Verdana"/>
              </a:rPr>
              <a:t>)};</a:t>
            </a:r>
            <a:endParaRPr lang="it-IT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for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3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++)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vet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].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getNumero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()&lt;&lt;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12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Objetos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como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Parâmetros</a:t>
            </a:r>
            <a:r>
              <a:rPr lang="en-US" dirty="0" smtClean="0">
                <a:solidFill>
                  <a:srgbClr val="FFC000"/>
                </a:solidFill>
              </a:rPr>
              <a:t> de </a:t>
            </a:r>
            <a:r>
              <a:rPr lang="en-US" dirty="0" err="1" smtClean="0">
                <a:solidFill>
                  <a:srgbClr val="FFC000"/>
                </a:solidFill>
              </a:rPr>
              <a:t>Métodos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474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Objetos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Parâmetros</a:t>
            </a:r>
            <a:r>
              <a:rPr lang="en-US" dirty="0"/>
              <a:t> de </a:t>
            </a:r>
            <a:r>
              <a:rPr lang="en-US" dirty="0" err="1"/>
              <a:t>Métodos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Entre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parâmetros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um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receber</a:t>
            </a:r>
            <a:r>
              <a:rPr lang="en-US" dirty="0" smtClean="0"/>
              <a:t>,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incluir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endParaRPr lang="en-US" dirty="0" smtClean="0"/>
          </a:p>
          <a:p>
            <a:pPr lvl="1"/>
            <a:r>
              <a:rPr lang="en-US" dirty="0" smtClean="0"/>
              <a:t>Como </a:t>
            </a:r>
            <a:r>
              <a:rPr lang="en-US" dirty="0" err="1" smtClean="0"/>
              <a:t>dito</a:t>
            </a:r>
            <a:r>
              <a:rPr lang="en-US" dirty="0" smtClean="0"/>
              <a:t> </a:t>
            </a:r>
            <a:r>
              <a:rPr lang="en-US" dirty="0" err="1" smtClean="0"/>
              <a:t>anteriormente</a:t>
            </a:r>
            <a:r>
              <a:rPr lang="en-US" dirty="0" smtClean="0"/>
              <a:t>, um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 smtClean="0"/>
              <a:t>só</a:t>
            </a:r>
            <a:r>
              <a:rPr lang="en-US" dirty="0" smtClean="0"/>
              <a:t> </a:t>
            </a:r>
            <a:r>
              <a:rPr lang="en-US" dirty="0" err="1" smtClean="0"/>
              <a:t>possui</a:t>
            </a:r>
            <a:r>
              <a:rPr lang="en-US" dirty="0" smtClean="0"/>
              <a:t> </a:t>
            </a:r>
            <a:r>
              <a:rPr lang="en-US" dirty="0" err="1" smtClean="0"/>
              <a:t>acesso</a:t>
            </a:r>
            <a:r>
              <a:rPr lang="en-US" dirty="0" smtClean="0"/>
              <a:t>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 smtClean="0"/>
              <a:t> do </a:t>
            </a:r>
            <a:r>
              <a:rPr lang="en-US" dirty="0" err="1" smtClean="0"/>
              <a:t>objeto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chamou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E se </a:t>
            </a:r>
            <a:r>
              <a:rPr lang="en-US" dirty="0" err="1" smtClean="0"/>
              <a:t>precisarmos</a:t>
            </a:r>
            <a:r>
              <a:rPr lang="en-US" dirty="0" smtClean="0"/>
              <a:t> </a:t>
            </a:r>
            <a:r>
              <a:rPr lang="en-US" dirty="0" err="1" smtClean="0"/>
              <a:t>acessar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 smtClean="0"/>
              <a:t> de outros </a:t>
            </a:r>
            <a:r>
              <a:rPr lang="en-US" dirty="0" err="1" smtClean="0"/>
              <a:t>objetos</a:t>
            </a:r>
            <a:r>
              <a:rPr lang="en-US" dirty="0" smtClean="0"/>
              <a:t>?</a:t>
            </a:r>
          </a:p>
          <a:p>
            <a:pPr lvl="2"/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passá</a:t>
            </a:r>
            <a:r>
              <a:rPr lang="en-US" dirty="0" smtClean="0"/>
              <a:t>-los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parâmetros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Note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 smtClean="0"/>
              <a:t>acessar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 smtClean="0"/>
              <a:t> de outros </a:t>
            </a:r>
            <a:r>
              <a:rPr lang="en-US" dirty="0" err="1" smtClean="0"/>
              <a:t>objetos</a:t>
            </a:r>
            <a:r>
              <a:rPr lang="en-US" dirty="0" smtClean="0"/>
              <a:t> é </a:t>
            </a:r>
            <a:r>
              <a:rPr lang="en-US" dirty="0" err="1" smtClean="0"/>
              <a:t>necessário</a:t>
            </a:r>
            <a:r>
              <a:rPr lang="en-US" dirty="0" smtClean="0"/>
              <a:t> a </a:t>
            </a:r>
            <a:r>
              <a:rPr lang="en-US" dirty="0" err="1" smtClean="0"/>
              <a:t>utilização</a:t>
            </a:r>
            <a:r>
              <a:rPr lang="en-US" dirty="0" smtClean="0"/>
              <a:t> do </a:t>
            </a:r>
            <a:r>
              <a:rPr lang="en-US" dirty="0" err="1" smtClean="0"/>
              <a:t>operador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err="1" smtClean="0"/>
              <a:t>Suponha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i="1" dirty="0" smtClean="0"/>
              <a:t>Venda</a:t>
            </a:r>
            <a:r>
              <a:rPr lang="en-US" dirty="0" smtClean="0"/>
              <a:t>,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 smtClean="0"/>
              <a:t> valor e </a:t>
            </a:r>
            <a:r>
              <a:rPr lang="en-US" dirty="0" err="1" smtClean="0"/>
              <a:t>peças</a:t>
            </a:r>
            <a:endParaRPr lang="en-US" dirty="0" smtClean="0"/>
          </a:p>
          <a:p>
            <a:pPr lvl="1"/>
            <a:r>
              <a:rPr lang="en-US" dirty="0" err="1" smtClean="0"/>
              <a:t>Deseja</a:t>
            </a:r>
            <a:r>
              <a:rPr lang="en-US" dirty="0" smtClean="0"/>
              <a:t>-se </a:t>
            </a:r>
            <a:r>
              <a:rPr lang="en-US" dirty="0" err="1" smtClean="0"/>
              <a:t>totalizar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valores</a:t>
            </a:r>
            <a:r>
              <a:rPr lang="en-US" dirty="0" smtClean="0"/>
              <a:t> e as </a:t>
            </a:r>
            <a:r>
              <a:rPr lang="en-US" dirty="0" err="1" smtClean="0"/>
              <a:t>peças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venda</a:t>
            </a:r>
            <a:r>
              <a:rPr lang="en-US" dirty="0" smtClean="0"/>
              <a:t>.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71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4572000" y="1916832"/>
            <a:ext cx="3744416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Objetos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Parâmetros</a:t>
            </a:r>
            <a:r>
              <a:rPr lang="en-US" dirty="0"/>
              <a:t> de </a:t>
            </a:r>
            <a:r>
              <a:rPr lang="en-US" dirty="0" err="1"/>
              <a:t>Métodos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sz="half" idx="1"/>
          </p:nvPr>
        </p:nvSpPr>
        <p:spPr>
          <a:xfrm>
            <a:off x="395536" y="1773936"/>
            <a:ext cx="4038600" cy="4623816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pt-BR" sz="1600" b="1" dirty="0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Verdana"/>
              </a:rPr>
              <a:t>Vendas</a:t>
            </a: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6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6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:</a:t>
            </a: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600" dirty="0" smtClean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6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Verdana"/>
              </a:rPr>
              <a:t>setValor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600" b="1" dirty="0">
                <a:solidFill>
                  <a:srgbClr val="00007F"/>
                </a:solidFill>
                <a:latin typeface="Verdana"/>
              </a:rPr>
              <a:t>float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Verdana"/>
              </a:rPr>
              <a:t>preco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)</a:t>
            </a: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6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600" dirty="0">
                <a:solidFill>
                  <a:srgbClr val="000000"/>
                </a:solidFill>
                <a:latin typeface="Verdana"/>
              </a:rPr>
              <a:t>valor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Verdana"/>
              </a:rPr>
              <a:t>preco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6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Verdana"/>
              </a:rPr>
              <a:t>setPecas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6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Verdana"/>
              </a:rPr>
              <a:t>quantidade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)</a:t>
            </a: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600" dirty="0">
                <a:solidFill>
                  <a:srgbClr val="808080"/>
                </a:solidFill>
                <a:latin typeface="Verdana"/>
              </a:rPr>
              <a:t>          </a:t>
            </a:r>
            <a:r>
              <a:rPr lang="pt-BR" sz="1600" dirty="0">
                <a:solidFill>
                  <a:srgbClr val="000000"/>
                </a:solidFill>
                <a:latin typeface="Verdana"/>
              </a:rPr>
              <a:t>pecas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Verdana"/>
              </a:rPr>
              <a:t>quantidade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600" b="1" dirty="0">
                <a:solidFill>
                  <a:srgbClr val="00007F"/>
                </a:solidFill>
                <a:latin typeface="Verdana"/>
              </a:rPr>
              <a:t>float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Verdana"/>
              </a:rPr>
              <a:t>getValor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6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600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Verdana"/>
              </a:rPr>
              <a:t>valor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6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Verdana"/>
              </a:rPr>
              <a:t>getPecas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6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600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Verdana"/>
              </a:rPr>
              <a:t>pecas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  </a:t>
            </a:r>
          </a:p>
          <a:p>
            <a:pPr marL="118872" indent="0">
              <a:buNone/>
            </a:pPr>
            <a:r>
              <a:rPr lang="pt-BR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  </a:t>
            </a:r>
          </a:p>
          <a:p>
            <a:pPr marL="118872" indent="0">
              <a:buNone/>
            </a:pPr>
            <a:r>
              <a:rPr lang="pt-BR" sz="900" dirty="0">
                <a:solidFill>
                  <a:srgbClr val="808080"/>
                </a:solidFill>
                <a:latin typeface="Verdana"/>
              </a:rPr>
              <a:t>   </a:t>
            </a:r>
            <a:endParaRPr lang="pt-BR" sz="900" dirty="0"/>
          </a:p>
        </p:txBody>
      </p:sp>
      <p:sp>
        <p:nvSpPr>
          <p:cNvPr id="2" name="Marcador de Posição de Conteúdo 1"/>
          <p:cNvSpPr>
            <a:spLocks noGrp="1"/>
          </p:cNvSpPr>
          <p:nvPr>
            <p:ph sz="half" idx="2"/>
          </p:nvPr>
        </p:nvSpPr>
        <p:spPr>
          <a:xfrm>
            <a:off x="4427984" y="1773936"/>
            <a:ext cx="4038600" cy="4623816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pt-BR" sz="2300" b="1" dirty="0" smtClean="0">
                <a:solidFill>
                  <a:srgbClr val="00007F"/>
                </a:solidFill>
                <a:latin typeface="Verdana"/>
              </a:rPr>
              <a:t>void</a:t>
            </a:r>
            <a:r>
              <a:rPr lang="pt-BR" sz="23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300" dirty="0">
                <a:solidFill>
                  <a:srgbClr val="000000"/>
                </a:solidFill>
                <a:latin typeface="Verdana"/>
              </a:rPr>
              <a:t>totaliza</a:t>
            </a:r>
            <a:r>
              <a:rPr lang="pt-BR" sz="23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2300" dirty="0">
                <a:solidFill>
                  <a:srgbClr val="000000"/>
                </a:solidFill>
                <a:latin typeface="Verdana"/>
              </a:rPr>
              <a:t>Vendas</a:t>
            </a:r>
            <a:r>
              <a:rPr lang="pt-BR" sz="2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300" dirty="0">
                <a:solidFill>
                  <a:srgbClr val="000000"/>
                </a:solidFill>
                <a:latin typeface="Verdana"/>
              </a:rPr>
              <a:t>v</a:t>
            </a:r>
            <a:r>
              <a:rPr lang="pt-BR" sz="2300" b="1" dirty="0">
                <a:solidFill>
                  <a:srgbClr val="000000"/>
                </a:solidFill>
                <a:latin typeface="Verdana"/>
              </a:rPr>
              <a:t>[],</a:t>
            </a:r>
            <a:r>
              <a:rPr lang="pt-BR" sz="2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3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2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300" dirty="0">
                <a:solidFill>
                  <a:srgbClr val="000000"/>
                </a:solidFill>
                <a:latin typeface="Verdana"/>
              </a:rPr>
              <a:t>n</a:t>
            </a:r>
            <a:r>
              <a:rPr lang="pt-BR" sz="2300" b="1" dirty="0">
                <a:solidFill>
                  <a:srgbClr val="000000"/>
                </a:solidFill>
                <a:latin typeface="Verdana"/>
              </a:rPr>
              <a:t>)</a:t>
            </a:r>
            <a:endParaRPr lang="pt-BR" sz="23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300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2300" b="1" dirty="0" smtClean="0">
                <a:solidFill>
                  <a:srgbClr val="000000"/>
                </a:solidFill>
                <a:latin typeface="Verdana"/>
              </a:rPr>
              <a:t>{</a:t>
            </a:r>
            <a:endParaRPr lang="pt-BR" sz="23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3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23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2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3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sz="23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23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23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3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2300" dirty="0">
                <a:solidFill>
                  <a:srgbClr val="000000"/>
                </a:solidFill>
                <a:latin typeface="Verdana"/>
              </a:rPr>
              <a:t>valor</a:t>
            </a:r>
            <a:r>
              <a:rPr lang="pt-BR" sz="2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3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2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3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23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23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2300" dirty="0">
                <a:solidFill>
                  <a:srgbClr val="007F00"/>
                </a:solidFill>
                <a:latin typeface="Comic Sans MS"/>
              </a:rPr>
              <a:t>//evita lixo</a:t>
            </a:r>
          </a:p>
          <a:p>
            <a:pPr marL="118872" indent="0">
              <a:buNone/>
            </a:pPr>
            <a:r>
              <a:rPr lang="pt-BR" sz="23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2300" dirty="0">
                <a:solidFill>
                  <a:srgbClr val="000000"/>
                </a:solidFill>
                <a:latin typeface="Verdana"/>
              </a:rPr>
              <a:t>pecas</a:t>
            </a:r>
            <a:r>
              <a:rPr lang="pt-BR" sz="2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3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2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3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23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2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300" dirty="0">
                <a:solidFill>
                  <a:srgbClr val="007F00"/>
                </a:solidFill>
                <a:latin typeface="Comic Sans MS"/>
              </a:rPr>
              <a:t>//evita lixo</a:t>
            </a:r>
          </a:p>
          <a:p>
            <a:pPr marL="118872" indent="0">
              <a:buNone/>
            </a:pPr>
            <a:r>
              <a:rPr lang="pt-BR" sz="2300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sz="23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2300" b="1" dirty="0">
                <a:solidFill>
                  <a:srgbClr val="00007F"/>
                </a:solidFill>
                <a:latin typeface="Verdana"/>
              </a:rPr>
              <a:t>for</a:t>
            </a:r>
            <a:r>
              <a:rPr lang="pt-BR" sz="23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23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sz="23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23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23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2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3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sz="23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2300" dirty="0">
                <a:solidFill>
                  <a:srgbClr val="000000"/>
                </a:solidFill>
                <a:latin typeface="Verdana"/>
              </a:rPr>
              <a:t>n</a:t>
            </a:r>
            <a:r>
              <a:rPr lang="pt-BR" sz="23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2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3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sz="2300" b="1" dirty="0">
                <a:solidFill>
                  <a:srgbClr val="000000"/>
                </a:solidFill>
                <a:latin typeface="Verdana"/>
              </a:rPr>
              <a:t>++)</a:t>
            </a:r>
            <a:endParaRPr lang="pt-BR" sz="23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3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2300" b="1" dirty="0" smtClean="0">
                <a:solidFill>
                  <a:srgbClr val="000000"/>
                </a:solidFill>
                <a:latin typeface="Verdana"/>
              </a:rPr>
              <a:t>{</a:t>
            </a:r>
            <a:r>
              <a:rPr lang="pt-BR" sz="2300" dirty="0" smtClean="0">
                <a:solidFill>
                  <a:srgbClr val="808080"/>
                </a:solidFill>
                <a:latin typeface="Verdana"/>
              </a:rPr>
              <a:t>              	</a:t>
            </a:r>
          </a:p>
          <a:p>
            <a:pPr marL="118872" indent="0">
              <a:buNone/>
            </a:pPr>
            <a:r>
              <a:rPr lang="pt-BR" sz="2300" dirty="0">
                <a:solidFill>
                  <a:srgbClr val="808080"/>
                </a:solidFill>
                <a:latin typeface="Verdana"/>
              </a:rPr>
              <a:t>	</a:t>
            </a:r>
            <a:r>
              <a:rPr lang="pt-BR" sz="2300" dirty="0" smtClean="0">
                <a:solidFill>
                  <a:srgbClr val="000000"/>
                </a:solidFill>
                <a:latin typeface="Verdana"/>
              </a:rPr>
              <a:t>valor</a:t>
            </a:r>
            <a:r>
              <a:rPr lang="pt-BR" sz="2300" b="1" dirty="0">
                <a:solidFill>
                  <a:srgbClr val="000000"/>
                </a:solidFill>
                <a:latin typeface="Verdana"/>
              </a:rPr>
              <a:t>+=</a:t>
            </a:r>
            <a:r>
              <a:rPr lang="pt-BR" sz="2300" dirty="0">
                <a:solidFill>
                  <a:srgbClr val="000000"/>
                </a:solidFill>
                <a:latin typeface="Verdana"/>
              </a:rPr>
              <a:t>v</a:t>
            </a:r>
            <a:r>
              <a:rPr lang="pt-BR" sz="23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sz="23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sz="2300" b="1" dirty="0">
                <a:solidFill>
                  <a:srgbClr val="000000"/>
                </a:solidFill>
                <a:latin typeface="Verdana"/>
              </a:rPr>
              <a:t>].</a:t>
            </a:r>
            <a:r>
              <a:rPr lang="pt-BR" sz="2300" dirty="0">
                <a:solidFill>
                  <a:srgbClr val="000000"/>
                </a:solidFill>
                <a:latin typeface="Verdana"/>
              </a:rPr>
              <a:t>getValor</a:t>
            </a:r>
            <a:r>
              <a:rPr lang="pt-BR" sz="2300" b="1" dirty="0" smtClean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2300" dirty="0" smtClean="0">
                <a:solidFill>
                  <a:srgbClr val="808080"/>
                </a:solidFill>
                <a:latin typeface="Verdana"/>
              </a:rPr>
              <a:t>            	</a:t>
            </a:r>
            <a:r>
              <a:rPr lang="pt-BR" sz="2300" dirty="0" smtClean="0">
                <a:solidFill>
                  <a:srgbClr val="000000"/>
                </a:solidFill>
                <a:latin typeface="Verdana"/>
              </a:rPr>
              <a:t>pecas</a:t>
            </a:r>
            <a:r>
              <a:rPr lang="pt-BR" sz="2300" b="1" dirty="0">
                <a:solidFill>
                  <a:srgbClr val="000000"/>
                </a:solidFill>
                <a:latin typeface="Verdana"/>
              </a:rPr>
              <a:t>+=</a:t>
            </a:r>
            <a:r>
              <a:rPr lang="pt-BR" sz="2300" dirty="0">
                <a:solidFill>
                  <a:srgbClr val="000000"/>
                </a:solidFill>
                <a:latin typeface="Verdana"/>
              </a:rPr>
              <a:t>v</a:t>
            </a:r>
            <a:r>
              <a:rPr lang="pt-BR" sz="23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sz="23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sz="2300" b="1" dirty="0">
                <a:solidFill>
                  <a:srgbClr val="000000"/>
                </a:solidFill>
                <a:latin typeface="Verdana"/>
              </a:rPr>
              <a:t>].</a:t>
            </a:r>
            <a:r>
              <a:rPr lang="pt-BR" sz="2300" dirty="0">
                <a:solidFill>
                  <a:srgbClr val="000000"/>
                </a:solidFill>
                <a:latin typeface="Verdana"/>
              </a:rPr>
              <a:t>getPecas</a:t>
            </a:r>
            <a:r>
              <a:rPr lang="pt-BR" sz="2300" b="1" dirty="0">
                <a:solidFill>
                  <a:srgbClr val="000000"/>
                </a:solidFill>
                <a:latin typeface="Verdana"/>
              </a:rPr>
              <a:t>();</a:t>
            </a:r>
            <a:endParaRPr lang="pt-BR" sz="23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3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23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23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3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23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23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300" dirty="0">
                <a:solidFill>
                  <a:srgbClr val="808080"/>
                </a:solidFill>
                <a:latin typeface="Verdana"/>
              </a:rPr>
              <a:t>   </a:t>
            </a:r>
          </a:p>
          <a:p>
            <a:pPr marL="118872" indent="0">
              <a:buNone/>
            </a:pPr>
            <a:r>
              <a:rPr lang="pt-BR" sz="23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2300" b="1" dirty="0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2300" b="1" dirty="0">
                <a:solidFill>
                  <a:srgbClr val="000000"/>
                </a:solidFill>
                <a:latin typeface="Verdana"/>
              </a:rPr>
              <a:t>:</a:t>
            </a:r>
            <a:endParaRPr lang="pt-BR" sz="23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3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2300" b="1" dirty="0">
                <a:solidFill>
                  <a:srgbClr val="00007F"/>
                </a:solidFill>
                <a:latin typeface="Verdana"/>
              </a:rPr>
              <a:t>float</a:t>
            </a:r>
            <a:r>
              <a:rPr lang="pt-BR" sz="2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300" dirty="0">
                <a:solidFill>
                  <a:srgbClr val="000000"/>
                </a:solidFill>
                <a:latin typeface="Verdana"/>
              </a:rPr>
              <a:t>valor</a:t>
            </a:r>
            <a:r>
              <a:rPr lang="pt-BR" sz="23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23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3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23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2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300" dirty="0">
                <a:solidFill>
                  <a:srgbClr val="000000"/>
                </a:solidFill>
                <a:latin typeface="Verdana"/>
              </a:rPr>
              <a:t>pecas</a:t>
            </a:r>
            <a:r>
              <a:rPr lang="pt-BR" sz="23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2300" dirty="0">
                <a:solidFill>
                  <a:srgbClr val="808080"/>
                </a:solidFill>
                <a:latin typeface="Verdana"/>
              </a:rPr>
              <a:t>   </a:t>
            </a:r>
          </a:p>
          <a:p>
            <a:pPr marL="118872" indent="0">
              <a:buNone/>
            </a:pPr>
            <a:r>
              <a:rPr lang="pt-BR" sz="2300" b="1" dirty="0">
                <a:solidFill>
                  <a:srgbClr val="000000"/>
                </a:solidFill>
                <a:latin typeface="Verdana"/>
              </a:rPr>
              <a:t>};</a:t>
            </a:r>
            <a:endParaRPr lang="pt-BR" sz="2300" dirty="0"/>
          </a:p>
          <a:p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4118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1331640" y="5445224"/>
            <a:ext cx="273630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Objetos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Parâmetros</a:t>
            </a:r>
            <a:r>
              <a:rPr lang="en-US" dirty="0"/>
              <a:t> de </a:t>
            </a:r>
            <a:r>
              <a:rPr lang="en-US" dirty="0" err="1"/>
              <a:t>Métodos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Vendas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total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5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];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].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setPecas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].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setPecas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2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2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].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setPecas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3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3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].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setPecas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4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4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].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setPecas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5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].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setValor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1.0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].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setValor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2.0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2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].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setValor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3.0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3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].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setValor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4.0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4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].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setValor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5.0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total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totaliza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5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total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getPecas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total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getValor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4118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Retornam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89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Métodos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Retornam</a:t>
            </a:r>
            <a:r>
              <a:rPr lang="en-US" dirty="0"/>
              <a:t> </a:t>
            </a:r>
            <a:r>
              <a:rPr lang="en-US" dirty="0" err="1"/>
              <a:t>Objetos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modificar</a:t>
            </a:r>
            <a:r>
              <a:rPr lang="en-US" dirty="0" smtClean="0"/>
              <a:t> </a:t>
            </a:r>
            <a:r>
              <a:rPr lang="en-US" dirty="0" err="1" smtClean="0"/>
              <a:t>nosso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 anterior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retornar</a:t>
            </a:r>
            <a:r>
              <a:rPr lang="en-US" dirty="0" smtClean="0"/>
              <a:t> um </a:t>
            </a:r>
            <a:r>
              <a:rPr lang="en-US" dirty="0" err="1" smtClean="0"/>
              <a:t>objeto</a:t>
            </a:r>
            <a:r>
              <a:rPr lang="en-US" dirty="0" smtClean="0"/>
              <a:t> com a </a:t>
            </a:r>
            <a:r>
              <a:rPr lang="en-US" dirty="0" err="1" smtClean="0"/>
              <a:t>totalização</a:t>
            </a:r>
            <a:r>
              <a:rPr lang="en-US" dirty="0" smtClean="0"/>
              <a:t> dos </a:t>
            </a:r>
            <a:r>
              <a:rPr lang="en-US" dirty="0" err="1" smtClean="0"/>
              <a:t>valores</a:t>
            </a:r>
            <a:endParaRPr lang="en-US" dirty="0"/>
          </a:p>
          <a:p>
            <a:pPr lvl="1"/>
            <a:r>
              <a:rPr lang="en-US" dirty="0" err="1" smtClean="0"/>
              <a:t>Devemos</a:t>
            </a:r>
            <a:r>
              <a:rPr lang="en-US" dirty="0" smtClean="0"/>
              <a:t> </a:t>
            </a:r>
            <a:r>
              <a:rPr lang="en-US" dirty="0" err="1" smtClean="0"/>
              <a:t>definir</a:t>
            </a:r>
            <a:r>
              <a:rPr lang="en-US" dirty="0" smtClean="0"/>
              <a:t> o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retorno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sendo</a:t>
            </a:r>
            <a:r>
              <a:rPr lang="en-US" dirty="0" smtClean="0"/>
              <a:t> um </a:t>
            </a:r>
            <a:r>
              <a:rPr lang="en-US" dirty="0" err="1" smtClean="0"/>
              <a:t>objeto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Algum</a:t>
            </a:r>
            <a:r>
              <a:rPr lang="en-US" dirty="0" smtClean="0"/>
              <a:t> </a:t>
            </a:r>
            <a:r>
              <a:rPr lang="en-US" dirty="0" err="1" smtClean="0"/>
              <a:t>objeto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receber</a:t>
            </a:r>
            <a:r>
              <a:rPr lang="en-US" dirty="0" smtClean="0"/>
              <a:t> o valor </a:t>
            </a:r>
            <a:r>
              <a:rPr lang="en-US" dirty="0" err="1" smtClean="0"/>
              <a:t>retornado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104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311957" y="2276872"/>
            <a:ext cx="864096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Marcador de Posição de Conteúdo 1"/>
          <p:cNvSpPr>
            <a:spLocks noGrp="1"/>
          </p:cNvSpPr>
          <p:nvPr>
            <p:ph sz="half" idx="1"/>
          </p:nvPr>
        </p:nvSpPr>
        <p:spPr>
          <a:xfrm>
            <a:off x="35496" y="1773936"/>
            <a:ext cx="4824536" cy="4623816"/>
          </a:xfrm>
        </p:spPr>
        <p:txBody>
          <a:bodyPr>
            <a:normAutofit fontScale="62500" lnSpcReduction="20000"/>
          </a:bodyPr>
          <a:lstStyle/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Vendas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totaliza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Vendas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[],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Vendas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temp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temp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valor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400" dirty="0">
                <a:solidFill>
                  <a:srgbClr val="007F00"/>
                </a:solidFill>
                <a:latin typeface="Comic Sans MS"/>
              </a:rPr>
              <a:t>//evita lixo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temp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pecas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400" dirty="0">
                <a:solidFill>
                  <a:srgbClr val="007F00"/>
                </a:solidFill>
                <a:latin typeface="Comic Sans MS"/>
              </a:rPr>
              <a:t>//evita lixo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for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++)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</a:t>
            </a:r>
            <a:r>
              <a:rPr lang="pt-BR" dirty="0" err="1" smtClean="0">
                <a:solidFill>
                  <a:srgbClr val="000000"/>
                </a:solidFill>
                <a:latin typeface="Verdana"/>
              </a:rPr>
              <a:t>temp</a:t>
            </a:r>
            <a:r>
              <a:rPr lang="pt-BR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 smtClean="0">
                <a:solidFill>
                  <a:srgbClr val="000000"/>
                </a:solidFill>
                <a:latin typeface="Verdana"/>
              </a:rPr>
              <a:t>valor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+=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].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getValor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()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 	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temp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pecas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+=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].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getPecas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temp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endParaRPr lang="pt-BR" dirty="0"/>
          </a:p>
        </p:txBody>
      </p:sp>
      <p:sp>
        <p:nvSpPr>
          <p:cNvPr id="8" name="Rectângulo 7"/>
          <p:cNvSpPr/>
          <p:nvPr/>
        </p:nvSpPr>
        <p:spPr>
          <a:xfrm>
            <a:off x="5690220" y="4949527"/>
            <a:ext cx="309634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Métodos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Retornam</a:t>
            </a:r>
            <a:r>
              <a:rPr lang="en-US" dirty="0"/>
              <a:t> </a:t>
            </a:r>
            <a:r>
              <a:rPr lang="en-US" dirty="0" err="1"/>
              <a:t>Objetos</a:t>
            </a:r>
            <a:endParaRPr lang="pt-BR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half" idx="2"/>
          </p:nvPr>
        </p:nvSpPr>
        <p:spPr>
          <a:xfrm>
            <a:off x="4932040" y="1773936"/>
            <a:ext cx="4038600" cy="4623816"/>
          </a:xfrm>
        </p:spPr>
        <p:txBody>
          <a:bodyPr>
            <a:normAutofit fontScale="62500" lnSpcReduction="20000"/>
          </a:bodyPr>
          <a:lstStyle/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Vendas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total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5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];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].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setPecas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].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setPecas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2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2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].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setPecas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3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3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].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setPecas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4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4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].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setPecas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5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].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setValor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1.0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].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setValor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2.0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2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].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setValor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3.0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3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].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setValor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4.0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4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].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setValor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5.0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endParaRPr lang="pt-BR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 smtClean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total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].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totaliza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v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5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    	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total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getPecas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()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 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     	      &lt;&lt;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endl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 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     	      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total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getValor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092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Introdução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Estamos</a:t>
            </a:r>
            <a:r>
              <a:rPr lang="en-US" dirty="0" smtClean="0"/>
              <a:t> </a:t>
            </a:r>
            <a:r>
              <a:rPr lang="en-US" dirty="0" err="1" smtClean="0"/>
              <a:t>acostumados</a:t>
            </a:r>
            <a:r>
              <a:rPr lang="en-US" dirty="0" smtClean="0"/>
              <a:t> a </a:t>
            </a:r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programas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Apresentam</a:t>
            </a:r>
            <a:r>
              <a:rPr lang="en-US" dirty="0" smtClean="0"/>
              <a:t> </a:t>
            </a:r>
            <a:r>
              <a:rPr lang="en-US" dirty="0" err="1" smtClean="0"/>
              <a:t>mensagens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usuário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Obtêm</a:t>
            </a:r>
            <a:r>
              <a:rPr lang="en-US" dirty="0" smtClean="0"/>
              <a:t> dados do </a:t>
            </a:r>
            <a:r>
              <a:rPr lang="en-US" dirty="0" err="1" smtClean="0"/>
              <a:t>usuário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Realizam</a:t>
            </a:r>
            <a:r>
              <a:rPr lang="en-US" dirty="0" smtClean="0"/>
              <a:t> </a:t>
            </a:r>
            <a:r>
              <a:rPr lang="en-US" dirty="0" err="1" smtClean="0"/>
              <a:t>cálculos</a:t>
            </a:r>
            <a:r>
              <a:rPr lang="en-US" dirty="0" smtClean="0"/>
              <a:t> e </a:t>
            </a:r>
            <a:r>
              <a:rPr lang="en-US" dirty="0" err="1" smtClean="0"/>
              <a:t>tomam</a:t>
            </a:r>
            <a:r>
              <a:rPr lang="en-US" dirty="0" smtClean="0"/>
              <a:t> </a:t>
            </a:r>
            <a:r>
              <a:rPr lang="en-US" dirty="0" err="1" smtClean="0"/>
              <a:t>decisões</a:t>
            </a:r>
            <a:r>
              <a:rPr lang="en-US" dirty="0" smtClean="0"/>
              <a:t>.	</a:t>
            </a:r>
          </a:p>
          <a:p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ações</a:t>
            </a:r>
            <a:r>
              <a:rPr lang="en-US" dirty="0" smtClean="0"/>
              <a:t> </a:t>
            </a:r>
            <a:r>
              <a:rPr lang="en-US" dirty="0" err="1" smtClean="0"/>
              <a:t>eram</a:t>
            </a:r>
            <a:r>
              <a:rPr lang="en-US" dirty="0" smtClean="0"/>
              <a:t> </a:t>
            </a:r>
            <a:r>
              <a:rPr lang="en-US" dirty="0" err="1" smtClean="0"/>
              <a:t>delegadas</a:t>
            </a:r>
            <a:r>
              <a:rPr lang="en-US" dirty="0" smtClean="0"/>
              <a:t> à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i="1" dirty="0" smtClean="0"/>
              <a:t>main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outras</a:t>
            </a:r>
            <a:r>
              <a:rPr lang="en-US" dirty="0" smtClean="0"/>
              <a:t>;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partir</a:t>
            </a:r>
            <a:r>
              <a:rPr lang="en-US" dirty="0" smtClean="0"/>
              <a:t> de agora, </a:t>
            </a:r>
            <a:r>
              <a:rPr lang="en-US" dirty="0" err="1" smtClean="0"/>
              <a:t>nossos</a:t>
            </a:r>
            <a:r>
              <a:rPr lang="en-US" dirty="0" smtClean="0"/>
              <a:t> </a:t>
            </a:r>
            <a:r>
              <a:rPr lang="en-US" dirty="0" err="1" smtClean="0"/>
              <a:t>programas</a:t>
            </a:r>
            <a:r>
              <a:rPr lang="en-US" dirty="0" smtClean="0"/>
              <a:t> </a:t>
            </a:r>
            <a:r>
              <a:rPr lang="en-US" dirty="0" err="1" smtClean="0"/>
              <a:t>terão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i="1" dirty="0" smtClean="0"/>
              <a:t>main</a:t>
            </a:r>
            <a:r>
              <a:rPr lang="en-US" dirty="0" smtClean="0"/>
              <a:t> 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classes</a:t>
            </a:r>
          </a:p>
          <a:p>
            <a:pPr lvl="1"/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consistindo</a:t>
            </a:r>
            <a:r>
              <a:rPr lang="en-US" dirty="0" smtClean="0"/>
              <a:t> de dados e </a:t>
            </a:r>
            <a:r>
              <a:rPr lang="en-US" dirty="0" err="1" smtClean="0"/>
              <a:t>funções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63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Separando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a Interface da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Implementação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307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Separando</a:t>
            </a:r>
            <a:r>
              <a:rPr lang="en-US" dirty="0"/>
              <a:t> a Interface da </a:t>
            </a:r>
            <a:r>
              <a:rPr lang="en-US" dirty="0" err="1"/>
              <a:t>Implementação</a:t>
            </a:r>
            <a:endParaRPr lang="pt-BR" i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Uma </a:t>
            </a:r>
            <a:r>
              <a:rPr lang="en-US" dirty="0" err="1" smtClean="0"/>
              <a:t>vantagen</a:t>
            </a:r>
            <a:r>
              <a:rPr lang="en-US" dirty="0" smtClean="0"/>
              <a:t> de </a:t>
            </a:r>
            <a:r>
              <a:rPr lang="en-US" dirty="0" err="1" smtClean="0"/>
              <a:t>definir</a:t>
            </a:r>
            <a:r>
              <a:rPr lang="en-US" dirty="0" smtClean="0"/>
              <a:t> classes é </a:t>
            </a:r>
            <a:r>
              <a:rPr lang="en-US" dirty="0" err="1" smtClean="0"/>
              <a:t>que</a:t>
            </a:r>
            <a:r>
              <a:rPr lang="en-US" dirty="0" smtClean="0"/>
              <a:t>,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empacotadas</a:t>
            </a:r>
            <a:r>
              <a:rPr lang="en-US" dirty="0" smtClean="0"/>
              <a:t> </a:t>
            </a:r>
            <a:r>
              <a:rPr lang="en-US" dirty="0" err="1" smtClean="0"/>
              <a:t>apropriadamente</a:t>
            </a:r>
            <a:r>
              <a:rPr lang="en-US" dirty="0" smtClean="0"/>
              <a:t>, </a:t>
            </a:r>
            <a:r>
              <a:rPr lang="en-US" dirty="0" err="1" smtClean="0"/>
              <a:t>elas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reutilizadas</a:t>
            </a:r>
            <a:endParaRPr lang="en-US" dirty="0" smtClean="0"/>
          </a:p>
          <a:p>
            <a:pPr lvl="1"/>
            <a:r>
              <a:rPr lang="en-US" dirty="0" smtClean="0"/>
              <a:t>Como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, 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b="1" i="1" dirty="0" smtClean="0"/>
              <a:t>string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Nosso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reutilizado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outro </a:t>
            </a:r>
            <a:r>
              <a:rPr lang="en-US" dirty="0" err="1" smtClean="0"/>
              <a:t>programa</a:t>
            </a:r>
            <a:endParaRPr lang="en-US" dirty="0" smtClean="0"/>
          </a:p>
          <a:p>
            <a:pPr lvl="1"/>
            <a:r>
              <a:rPr lang="en-US" dirty="0" err="1" smtClean="0"/>
              <a:t>Já</a:t>
            </a:r>
            <a:r>
              <a:rPr lang="en-US" dirty="0" smtClean="0"/>
              <a:t> </a:t>
            </a:r>
            <a:r>
              <a:rPr lang="en-US" dirty="0" err="1" smtClean="0"/>
              <a:t>contém</a:t>
            </a:r>
            <a:r>
              <a:rPr lang="en-US" dirty="0" smtClean="0"/>
              <a:t> um </a:t>
            </a:r>
            <a:r>
              <a:rPr lang="en-US" i="1" dirty="0" smtClean="0"/>
              <a:t>main</a:t>
            </a:r>
            <a:r>
              <a:rPr lang="en-US" dirty="0" smtClean="0"/>
              <a:t>, e </a:t>
            </a:r>
            <a:r>
              <a:rPr lang="en-US" dirty="0" err="1" smtClean="0"/>
              <a:t>todo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possuir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um </a:t>
            </a:r>
            <a:r>
              <a:rPr lang="en-US" i="1" dirty="0" smtClean="0"/>
              <a:t>main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Claramente</a:t>
            </a:r>
            <a:r>
              <a:rPr lang="en-US" dirty="0" smtClean="0"/>
              <a:t>, </a:t>
            </a:r>
            <a:r>
              <a:rPr lang="en-US" dirty="0" err="1" smtClean="0"/>
              <a:t>colocar</a:t>
            </a:r>
            <a:r>
              <a:rPr lang="en-US" dirty="0" smtClean="0"/>
              <a:t> um </a:t>
            </a:r>
            <a:r>
              <a:rPr lang="en-US" i="1" dirty="0" smtClean="0"/>
              <a:t>main</a:t>
            </a:r>
            <a:r>
              <a:rPr lang="en-US" dirty="0" smtClean="0"/>
              <a:t> no </a:t>
            </a:r>
            <a:r>
              <a:rPr lang="en-US" dirty="0" err="1" smtClean="0"/>
              <a:t>mesmo</a:t>
            </a:r>
            <a:r>
              <a:rPr lang="en-US" dirty="0" smtClean="0"/>
              <a:t> </a:t>
            </a:r>
            <a:r>
              <a:rPr lang="en-US" dirty="0" err="1" smtClean="0"/>
              <a:t>arquivo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contém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impede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reutilização</a:t>
            </a:r>
            <a:endParaRPr lang="en-US" dirty="0" smtClean="0"/>
          </a:p>
          <a:p>
            <a:pPr lvl="1"/>
            <a:r>
              <a:rPr lang="en-US" dirty="0" smtClean="0"/>
              <a:t>Para resolver </a:t>
            </a:r>
            <a:r>
              <a:rPr lang="en-US" dirty="0" err="1" smtClean="0"/>
              <a:t>isto</a:t>
            </a:r>
            <a:r>
              <a:rPr lang="en-US" dirty="0" smtClean="0"/>
              <a:t>, </a:t>
            </a:r>
            <a:r>
              <a:rPr lang="en-US" dirty="0" err="1" smtClean="0"/>
              <a:t>separamos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arquivos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1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Headers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classe</a:t>
            </a:r>
            <a:r>
              <a:rPr lang="en-US" dirty="0"/>
              <a:t> </a:t>
            </a:r>
            <a:r>
              <a:rPr lang="en-US" dirty="0" err="1" smtClean="0"/>
              <a:t>fica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/>
              <a:t>um </a:t>
            </a:r>
            <a:r>
              <a:rPr lang="en-US" dirty="0" err="1"/>
              <a:t>arquivo</a:t>
            </a:r>
            <a:r>
              <a:rPr lang="en-US" dirty="0"/>
              <a:t> de </a:t>
            </a:r>
            <a:r>
              <a:rPr lang="en-US" dirty="0" err="1"/>
              <a:t>cabeçalhos</a:t>
            </a:r>
            <a:r>
              <a:rPr lang="en-US" dirty="0"/>
              <a:t> </a:t>
            </a:r>
            <a:r>
              <a:rPr lang="en-US" b="1" dirty="0"/>
              <a:t>.h</a:t>
            </a:r>
            <a:r>
              <a:rPr lang="en-US" dirty="0"/>
              <a:t> (</a:t>
            </a:r>
            <a:r>
              <a:rPr lang="en-US" i="1" dirty="0"/>
              <a:t>header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Lembre</a:t>
            </a:r>
            <a:r>
              <a:rPr lang="en-US" dirty="0" smtClean="0"/>
              <a:t>-se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final da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colocamos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;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O </a:t>
            </a:r>
            <a:r>
              <a:rPr lang="en-US" i="1" dirty="0"/>
              <a:t>main</a:t>
            </a:r>
            <a:r>
              <a:rPr lang="en-US" dirty="0"/>
              <a:t> </a:t>
            </a:r>
            <a:r>
              <a:rPr lang="en-US" dirty="0" err="1" smtClean="0"/>
              <a:t>fica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/>
              <a:t>um </a:t>
            </a:r>
            <a:r>
              <a:rPr lang="en-US" dirty="0" err="1"/>
              <a:t>arquivo</a:t>
            </a:r>
            <a:r>
              <a:rPr lang="en-US" dirty="0"/>
              <a:t> de </a:t>
            </a:r>
            <a:r>
              <a:rPr lang="en-US" dirty="0" err="1"/>
              <a:t>código-fonte</a:t>
            </a:r>
            <a:r>
              <a:rPr lang="en-US" dirty="0"/>
              <a:t> </a:t>
            </a:r>
            <a:r>
              <a:rPr lang="en-US" b="1" dirty="0"/>
              <a:t>.</a:t>
            </a:r>
            <a:r>
              <a:rPr lang="en-US" b="1" dirty="0" err="1"/>
              <a:t>cpp</a:t>
            </a:r>
            <a:r>
              <a:rPr lang="en-US" dirty="0"/>
              <a:t> (</a:t>
            </a:r>
            <a:r>
              <a:rPr lang="en-US" i="1" dirty="0"/>
              <a:t>source</a:t>
            </a:r>
            <a:r>
              <a:rPr lang="en-US" dirty="0" smtClean="0"/>
              <a:t>);</a:t>
            </a:r>
          </a:p>
          <a:p>
            <a:r>
              <a:rPr lang="en-US" dirty="0" err="1" smtClean="0"/>
              <a:t>Desta</a:t>
            </a:r>
            <a:r>
              <a:rPr lang="en-US" dirty="0" smtClean="0"/>
              <a:t> forma, o </a:t>
            </a:r>
            <a:r>
              <a:rPr lang="en-US" dirty="0" err="1" smtClean="0"/>
              <a:t>arquivo</a:t>
            </a:r>
            <a:r>
              <a:rPr lang="en-US" dirty="0" smtClean="0"/>
              <a:t> </a:t>
            </a:r>
            <a:r>
              <a:rPr lang="en-US" b="1" dirty="0" smtClean="0"/>
              <a:t>.</a:t>
            </a:r>
            <a:r>
              <a:rPr lang="en-US" b="1" dirty="0" err="1" smtClean="0"/>
              <a:t>cpp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incluir</a:t>
            </a:r>
            <a:r>
              <a:rPr lang="en-US" dirty="0" smtClean="0"/>
              <a:t> o </a:t>
            </a:r>
            <a:r>
              <a:rPr lang="en-US" dirty="0" err="1" smtClean="0"/>
              <a:t>arquivo</a:t>
            </a:r>
            <a:r>
              <a:rPr lang="en-US" dirty="0" smtClean="0"/>
              <a:t> </a:t>
            </a:r>
            <a:r>
              <a:rPr lang="en-US" b="1" dirty="0" smtClean="0"/>
              <a:t>.h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reutilizar</a:t>
            </a:r>
            <a:r>
              <a:rPr lang="en-US" dirty="0" smtClean="0"/>
              <a:t> o </a:t>
            </a:r>
            <a:r>
              <a:rPr lang="en-US" dirty="0" err="1" smtClean="0"/>
              <a:t>código</a:t>
            </a:r>
            <a:endParaRPr lang="en-US" dirty="0"/>
          </a:p>
          <a:p>
            <a:pPr lvl="1"/>
            <a:r>
              <a:rPr lang="en-US" dirty="0" err="1" smtClean="0"/>
              <a:t>Compilamos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o </a:t>
            </a:r>
            <a:r>
              <a:rPr lang="en-US" dirty="0" err="1" smtClean="0"/>
              <a:t>arquivo</a:t>
            </a:r>
            <a:r>
              <a:rPr lang="en-US" dirty="0" smtClean="0"/>
              <a:t> </a:t>
            </a:r>
            <a:r>
              <a:rPr lang="en-US" b="1" dirty="0"/>
              <a:t>.</a:t>
            </a:r>
            <a:r>
              <a:rPr lang="en-US" b="1" dirty="0" err="1" smtClean="0"/>
              <a:t>cpp</a:t>
            </a:r>
            <a:r>
              <a:rPr lang="en-US" dirty="0" smtClean="0"/>
              <a:t>.</a:t>
            </a:r>
            <a:endParaRPr lang="pt-BR" dirty="0"/>
          </a:p>
          <a:p>
            <a:r>
              <a:rPr lang="en-US" dirty="0" err="1" smtClean="0"/>
              <a:t>Vejamos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fica</a:t>
            </a:r>
            <a:r>
              <a:rPr lang="en-US" dirty="0" smtClean="0"/>
              <a:t> </a:t>
            </a:r>
            <a:r>
              <a:rPr lang="en-US" dirty="0" err="1" smtClean="0"/>
              <a:t>nosso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1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GradeBook.h</a:t>
            </a:r>
            <a:endParaRPr lang="pt-BR" i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484785"/>
            <a:ext cx="9144000" cy="5256584"/>
          </a:xfrm>
        </p:spPr>
        <p:txBody>
          <a:bodyPr>
            <a:normAutofit fontScale="40000" lnSpcReduction="20000"/>
          </a:bodyPr>
          <a:lstStyle/>
          <a:p>
            <a:pPr marL="118872" indent="0">
              <a:buNone/>
            </a:pPr>
            <a:r>
              <a:rPr lang="pt-BR" sz="3600" dirty="0">
                <a:solidFill>
                  <a:srgbClr val="7F7F00"/>
                </a:solidFill>
                <a:latin typeface="Verdana"/>
              </a:rPr>
              <a:t>#include &lt;iostream&gt; </a:t>
            </a:r>
          </a:p>
          <a:p>
            <a:pPr marL="118872" indent="0">
              <a:buNone/>
            </a:pPr>
            <a:r>
              <a:rPr lang="pt-BR" sz="3600" dirty="0">
                <a:solidFill>
                  <a:srgbClr val="7F7F00"/>
                </a:solidFill>
                <a:latin typeface="Verdana"/>
              </a:rPr>
              <a:t>#include &lt;string</a:t>
            </a:r>
            <a:r>
              <a:rPr lang="pt-BR" sz="3600" dirty="0" smtClean="0">
                <a:solidFill>
                  <a:srgbClr val="7F7F00"/>
                </a:solidFill>
                <a:latin typeface="Verdana"/>
              </a:rPr>
              <a:t>&gt;</a:t>
            </a:r>
            <a:endParaRPr lang="pt-BR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3600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3600" b="1" dirty="0" smtClean="0">
              <a:solidFill>
                <a:srgbClr val="00007F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b="1" dirty="0" smtClean="0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3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GradeBook</a:t>
            </a: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:</a:t>
            </a: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dirty="0" smtClean="0">
                <a:solidFill>
                  <a:srgbClr val="000000"/>
                </a:solidFill>
                <a:latin typeface="Verdana"/>
              </a:rPr>
              <a:t>   GradeBook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)</a:t>
            </a: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setCourseName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b="1" dirty="0" smtClean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endParaRPr lang="pt-BR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b="1" dirty="0" smtClean="0">
                <a:solidFill>
                  <a:srgbClr val="00007F"/>
                </a:solidFill>
                <a:latin typeface="Verdana"/>
              </a:rPr>
              <a:t>    void</a:t>
            </a:r>
            <a:r>
              <a:rPr lang="pt-BR" sz="3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setCourseName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)</a:t>
            </a: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courseName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endParaRPr lang="pt-BR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3600" dirty="0" smtClean="0">
              <a:solidFill>
                <a:srgbClr val="00000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pt-BR" sz="3600" dirty="0" smtClean="0">
                <a:solidFill>
                  <a:srgbClr val="000000"/>
                </a:solidFill>
                <a:latin typeface="Verdana"/>
              </a:rPr>
              <a:t>  string</a:t>
            </a:r>
            <a:r>
              <a:rPr lang="pt-BR" sz="3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getCourseName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3600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courseName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endParaRPr lang="pt-BR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3600" b="1" dirty="0" smtClean="0">
              <a:solidFill>
                <a:srgbClr val="00007F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b="1" dirty="0">
                <a:solidFill>
                  <a:srgbClr val="00007F"/>
                </a:solidFill>
                <a:latin typeface="Verdana"/>
              </a:rPr>
              <a:t> </a:t>
            </a:r>
            <a:r>
              <a:rPr lang="pt-BR" sz="3600" b="1" dirty="0" smtClean="0">
                <a:solidFill>
                  <a:srgbClr val="00007F"/>
                </a:solidFill>
                <a:latin typeface="Verdana"/>
              </a:rPr>
              <a:t>  void</a:t>
            </a:r>
            <a:r>
              <a:rPr lang="pt-BR" sz="3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displayMessage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b="1" dirty="0" smtClean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en-US" sz="36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sz="3600" dirty="0" err="1" smtClean="0">
                <a:solidFill>
                  <a:srgbClr val="000000"/>
                </a:solidFill>
                <a:latin typeface="Verdana"/>
              </a:rPr>
              <a:t>cout</a:t>
            </a:r>
            <a:r>
              <a:rPr lang="en-US" sz="3600" b="1" dirty="0" smtClean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3600" dirty="0" smtClean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3600" dirty="0">
                <a:solidFill>
                  <a:srgbClr val="7F007F"/>
                </a:solidFill>
                <a:latin typeface="Verdana"/>
              </a:rPr>
              <a:t>Welcome to the grade book for\n</a:t>
            </a:r>
            <a:r>
              <a:rPr lang="en-US" sz="3600" dirty="0" smtClean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3600" b="1" dirty="0" smtClean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3600" dirty="0" err="1" smtClean="0">
                <a:solidFill>
                  <a:srgbClr val="000000"/>
                </a:solidFill>
                <a:latin typeface="Verdana"/>
              </a:rPr>
              <a:t>getCourseName</a:t>
            </a:r>
            <a:r>
              <a:rPr lang="en-US" sz="3600" b="1" dirty="0" smtClean="0">
                <a:solidFill>
                  <a:srgbClr val="000000"/>
                </a:solidFill>
                <a:latin typeface="Verdana"/>
              </a:rPr>
              <a:t>()</a:t>
            </a:r>
            <a:r>
              <a:rPr lang="en-US" sz="3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b="1" dirty="0" smtClean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3600" dirty="0" smtClean="0">
                <a:solidFill>
                  <a:srgbClr val="7F007F"/>
                </a:solidFill>
                <a:latin typeface="Verdana"/>
              </a:rPr>
              <a:t>"!"</a:t>
            </a:r>
            <a:r>
              <a:rPr lang="pt-BR" sz="3600" b="1" dirty="0" smtClean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3600" dirty="0" smtClean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endParaRPr lang="pt-BR" sz="3600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b="1" dirty="0" smtClean="0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:</a:t>
            </a: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courseName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endParaRPr lang="pt-BR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3600" b="1" dirty="0">
                <a:solidFill>
                  <a:srgbClr val="000000"/>
                </a:solidFill>
                <a:latin typeface="Verdana"/>
              </a:rPr>
              <a:t>};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1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Main.cpp</a:t>
            </a:r>
            <a:endParaRPr lang="pt-BR" i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700" dirty="0">
                <a:solidFill>
                  <a:srgbClr val="7F7F00"/>
                </a:solidFill>
                <a:latin typeface="Verdana"/>
              </a:rPr>
              <a:t>#include &lt;iostream&gt;</a:t>
            </a:r>
          </a:p>
          <a:p>
            <a:pPr marL="118872" indent="0">
              <a:buNone/>
            </a:pPr>
            <a:r>
              <a:rPr lang="pt-BR" sz="1700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dirty="0">
                <a:solidFill>
                  <a:srgbClr val="7F7F00"/>
                </a:solidFill>
                <a:latin typeface="Verdana"/>
              </a:rPr>
              <a:t>#include "GradeBook.h" </a:t>
            </a:r>
            <a:r>
              <a:rPr lang="pt-BR" sz="1700" dirty="0">
                <a:solidFill>
                  <a:srgbClr val="007F00"/>
                </a:solidFill>
                <a:latin typeface="Comic Sans MS"/>
              </a:rPr>
              <a:t>// inclui a definição de classe GradeBook</a:t>
            </a:r>
          </a:p>
          <a:p>
            <a:pPr marL="118872" indent="0">
              <a:buNone/>
            </a:pP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700" dirty="0">
                <a:solidFill>
                  <a:srgbClr val="007F00"/>
                </a:solidFill>
                <a:latin typeface="Comic Sans MS"/>
              </a:rPr>
              <a:t>// cria dois objetos GradeBook</a:t>
            </a:r>
          </a:p>
          <a:p>
            <a:pPr marL="118872" indent="0">
              <a:buNone/>
            </a:pPr>
            <a:r>
              <a:rPr lang="en-US" sz="17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700" dirty="0" err="1">
                <a:solidFill>
                  <a:srgbClr val="000000"/>
                </a:solidFill>
                <a:latin typeface="Verdana"/>
              </a:rPr>
              <a:t>GradeBook</a:t>
            </a:r>
            <a:r>
              <a:rPr lang="en-US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Verdana"/>
              </a:rPr>
              <a:t>gradeBook1</a:t>
            </a:r>
            <a:r>
              <a:rPr lang="en-US" sz="17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700" dirty="0">
                <a:solidFill>
                  <a:srgbClr val="7F007F"/>
                </a:solidFill>
                <a:latin typeface="Verdana"/>
              </a:rPr>
              <a:t>"BCC221 - POO"</a:t>
            </a:r>
            <a:r>
              <a:rPr lang="en-US" sz="1700" b="1" dirty="0">
                <a:solidFill>
                  <a:srgbClr val="000000"/>
                </a:solidFill>
                <a:latin typeface="Verdana"/>
              </a:rPr>
              <a:t>);</a:t>
            </a:r>
            <a:endParaRPr lang="en-US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7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700" dirty="0" err="1">
                <a:solidFill>
                  <a:srgbClr val="000000"/>
                </a:solidFill>
                <a:latin typeface="Verdana"/>
              </a:rPr>
              <a:t>GradeBook</a:t>
            </a:r>
            <a:r>
              <a:rPr lang="en-US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Verdana"/>
              </a:rPr>
              <a:t>gradeBook2</a:t>
            </a:r>
            <a:r>
              <a:rPr lang="en-US" sz="17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700" dirty="0">
                <a:solidFill>
                  <a:srgbClr val="7F007F"/>
                </a:solidFill>
                <a:latin typeface="Verdana"/>
              </a:rPr>
              <a:t>“BCC202 – AED’s I"</a:t>
            </a:r>
            <a:r>
              <a:rPr lang="en-US" sz="17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US" sz="1700" dirty="0">
                <a:solidFill>
                  <a:srgbClr val="808080"/>
                </a:solidFill>
                <a:latin typeface="Verdana"/>
              </a:rPr>
              <a:t>        </a:t>
            </a:r>
          </a:p>
          <a:p>
            <a:pPr marL="118872" indent="0">
              <a:buNone/>
            </a:pP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700" dirty="0" smtClean="0">
                <a:solidFill>
                  <a:srgbClr val="000000"/>
                </a:solidFill>
                <a:latin typeface="Verdana"/>
              </a:rPr>
              <a:t>   </a:t>
            </a:r>
            <a:r>
              <a:rPr lang="en-US" sz="1700" dirty="0" err="1" smtClean="0">
                <a:solidFill>
                  <a:srgbClr val="000000"/>
                </a:solidFill>
                <a:latin typeface="Verdana"/>
              </a:rPr>
              <a:t>cout</a:t>
            </a:r>
            <a:r>
              <a:rPr lang="en-US" sz="17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dirty="0">
                <a:solidFill>
                  <a:srgbClr val="7F007F"/>
                </a:solidFill>
                <a:latin typeface="Verdana"/>
              </a:rPr>
              <a:t>"gradeBook1 created for course: </a:t>
            </a:r>
            <a:r>
              <a:rPr lang="en-US" sz="1700" dirty="0" smtClean="0">
                <a:solidFill>
                  <a:srgbClr val="7F007F"/>
                </a:solidFill>
                <a:latin typeface="Verdana"/>
              </a:rPr>
              <a:t>“</a:t>
            </a:r>
          </a:p>
          <a:p>
            <a:pPr marL="118872" indent="0">
              <a:buNone/>
            </a:pPr>
            <a:r>
              <a:rPr lang="en-US" sz="1700" b="1" dirty="0">
                <a:solidFill>
                  <a:srgbClr val="7F007F"/>
                </a:solidFill>
                <a:latin typeface="Verdana"/>
              </a:rPr>
              <a:t> </a:t>
            </a:r>
            <a:r>
              <a:rPr lang="en-US" sz="1700" b="1" dirty="0" smtClean="0">
                <a:solidFill>
                  <a:srgbClr val="7F007F"/>
                </a:solidFill>
                <a:latin typeface="Verdana"/>
              </a:rPr>
              <a:t>          </a:t>
            </a:r>
            <a:r>
              <a:rPr lang="en-US" sz="1700" b="1" dirty="0" smtClean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7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dirty="0" smtClean="0">
                <a:solidFill>
                  <a:srgbClr val="000000"/>
                </a:solidFill>
                <a:latin typeface="Verdana"/>
              </a:rPr>
              <a:t>gradeBook1</a:t>
            </a:r>
            <a:r>
              <a:rPr lang="en-US" sz="1700" b="1" dirty="0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700" dirty="0" smtClean="0">
                <a:solidFill>
                  <a:srgbClr val="000000"/>
                </a:solidFill>
                <a:latin typeface="Verdana"/>
              </a:rPr>
              <a:t>getCourseName</a:t>
            </a:r>
            <a:r>
              <a:rPr lang="en-US" sz="1700" b="1" dirty="0">
                <a:solidFill>
                  <a:srgbClr val="000000"/>
                </a:solidFill>
                <a:latin typeface="Verdana"/>
              </a:rPr>
              <a:t>()</a:t>
            </a:r>
            <a:endParaRPr lang="en-US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7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sz="1700" dirty="0" smtClean="0">
                <a:solidFill>
                  <a:srgbClr val="808080"/>
                </a:solidFill>
                <a:latin typeface="Verdana"/>
              </a:rPr>
              <a:t>    </a:t>
            </a:r>
            <a:r>
              <a:rPr lang="en-US" sz="1700" b="1" dirty="0" smtClean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7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dirty="0">
                <a:solidFill>
                  <a:srgbClr val="7F007F"/>
                </a:solidFill>
                <a:latin typeface="Verdana"/>
              </a:rPr>
              <a:t>"\ngradeBook2 created for course: </a:t>
            </a:r>
            <a:r>
              <a:rPr lang="en-US" sz="1700" dirty="0" smtClean="0">
                <a:solidFill>
                  <a:srgbClr val="7F007F"/>
                </a:solidFill>
                <a:latin typeface="Verdana"/>
              </a:rPr>
              <a:t>“</a:t>
            </a:r>
          </a:p>
          <a:p>
            <a:pPr marL="118872" indent="0">
              <a:buNone/>
            </a:pPr>
            <a:r>
              <a:rPr lang="en-US" sz="1700" b="1" dirty="0">
                <a:solidFill>
                  <a:srgbClr val="7F007F"/>
                </a:solidFill>
                <a:latin typeface="Verdana"/>
              </a:rPr>
              <a:t> </a:t>
            </a:r>
            <a:r>
              <a:rPr lang="en-US" sz="1700" b="1" dirty="0" smtClean="0">
                <a:solidFill>
                  <a:srgbClr val="7F007F"/>
                </a:solidFill>
                <a:latin typeface="Verdana"/>
              </a:rPr>
              <a:t>         </a:t>
            </a:r>
            <a:r>
              <a:rPr lang="en-US" sz="1700" b="1" dirty="0" smtClean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7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dirty="0" smtClean="0">
                <a:solidFill>
                  <a:srgbClr val="000000"/>
                </a:solidFill>
                <a:latin typeface="Verdana"/>
              </a:rPr>
              <a:t>gradeBook2</a:t>
            </a:r>
            <a:r>
              <a:rPr lang="en-US" sz="1700" b="1" dirty="0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700" dirty="0" smtClean="0">
                <a:solidFill>
                  <a:srgbClr val="000000"/>
                </a:solidFill>
                <a:latin typeface="Verdana"/>
              </a:rPr>
              <a:t>getCourseName</a:t>
            </a:r>
            <a:r>
              <a:rPr lang="en-US" sz="17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700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;</a:t>
            </a:r>
          </a:p>
          <a:p>
            <a:pPr marL="118872" indent="0">
              <a:buNone/>
            </a:pPr>
            <a:r>
              <a:rPr lang="pt-BR" sz="17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7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1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Separando</a:t>
            </a:r>
            <a:r>
              <a:rPr lang="en-US" dirty="0"/>
              <a:t> a Interface da </a:t>
            </a:r>
            <a:r>
              <a:rPr lang="en-US" dirty="0" err="1"/>
              <a:t>Implementação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Um </a:t>
            </a:r>
            <a:r>
              <a:rPr lang="en-US" dirty="0" err="1" smtClean="0"/>
              <a:t>problema</a:t>
            </a:r>
            <a:r>
              <a:rPr lang="en-US" dirty="0" smtClean="0"/>
              <a:t> </a:t>
            </a:r>
            <a:r>
              <a:rPr lang="en-US" dirty="0" err="1" smtClean="0"/>
              <a:t>relacionado</a:t>
            </a:r>
            <a:r>
              <a:rPr lang="en-US" dirty="0" smtClean="0"/>
              <a:t> a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divisão</a:t>
            </a:r>
            <a:r>
              <a:rPr lang="en-US" dirty="0" smtClean="0"/>
              <a:t> de </a:t>
            </a:r>
            <a:r>
              <a:rPr lang="en-US" dirty="0" err="1" smtClean="0"/>
              <a:t>arquivos</a:t>
            </a:r>
            <a:r>
              <a:rPr lang="en-US" dirty="0" smtClean="0"/>
              <a:t> é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usuário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conhecer</a:t>
            </a:r>
            <a:r>
              <a:rPr lang="en-US" dirty="0" smtClean="0"/>
              <a:t> a </a:t>
            </a:r>
            <a:r>
              <a:rPr lang="en-US" dirty="0" err="1" smtClean="0"/>
              <a:t>implementação</a:t>
            </a:r>
            <a:endParaRPr lang="en-US" dirty="0" smtClean="0"/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é </a:t>
            </a:r>
            <a:r>
              <a:rPr lang="en-US" dirty="0" err="1" smtClean="0"/>
              <a:t>recomendável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usuário</a:t>
            </a:r>
            <a:r>
              <a:rPr lang="en-US" dirty="0" smtClean="0"/>
              <a:t> </a:t>
            </a:r>
            <a:r>
              <a:rPr lang="en-US" dirty="0" err="1" smtClean="0"/>
              <a:t>escreva</a:t>
            </a:r>
            <a:r>
              <a:rPr lang="en-US" dirty="0" smtClean="0"/>
              <a:t> </a:t>
            </a:r>
            <a:r>
              <a:rPr lang="en-US" dirty="0" err="1" smtClean="0"/>
              <a:t>programas</a:t>
            </a:r>
            <a:r>
              <a:rPr lang="en-US" dirty="0" smtClean="0"/>
              <a:t> </a:t>
            </a:r>
            <a:r>
              <a:rPr lang="en-US" dirty="0" err="1" smtClean="0"/>
              <a:t>baseado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detalhes</a:t>
            </a:r>
            <a:r>
              <a:rPr lang="en-US" dirty="0" smtClean="0"/>
              <a:t> da </a:t>
            </a:r>
            <a:r>
              <a:rPr lang="en-US" dirty="0" err="1" smtClean="0"/>
              <a:t>implementação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endParaRPr lang="en-US" dirty="0" smtClean="0"/>
          </a:p>
          <a:p>
            <a:pPr lvl="1"/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verdade</a:t>
            </a:r>
            <a:r>
              <a:rPr lang="en-US" dirty="0" smtClean="0"/>
              <a:t> </a:t>
            </a:r>
            <a:r>
              <a:rPr lang="en-US" dirty="0" err="1" smtClean="0"/>
              <a:t>deveria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saber </a:t>
            </a:r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chamar</a:t>
            </a:r>
            <a:r>
              <a:rPr lang="en-US" dirty="0" smtClean="0"/>
              <a:t>, </a:t>
            </a:r>
            <a:r>
              <a:rPr lang="en-US" dirty="0" err="1" smtClean="0"/>
              <a:t>sem</a:t>
            </a:r>
            <a:r>
              <a:rPr lang="en-US" dirty="0" smtClean="0"/>
              <a:t> saber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funcionamento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Se a </a:t>
            </a:r>
            <a:r>
              <a:rPr lang="en-US" dirty="0" err="1" smtClean="0"/>
              <a:t>implementação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for </a:t>
            </a:r>
            <a:r>
              <a:rPr lang="en-US" dirty="0" err="1" smtClean="0"/>
              <a:t>alterada</a:t>
            </a:r>
            <a:r>
              <a:rPr lang="en-US" dirty="0" smtClean="0"/>
              <a:t>, o </a:t>
            </a:r>
            <a:r>
              <a:rPr lang="en-US" dirty="0" err="1" smtClean="0"/>
              <a:t>usuário</a:t>
            </a:r>
            <a:r>
              <a:rPr lang="en-US" dirty="0" smtClean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 </a:t>
            </a:r>
            <a:r>
              <a:rPr lang="en-US" dirty="0" err="1" smtClean="0"/>
              <a:t>precisará</a:t>
            </a:r>
            <a:r>
              <a:rPr lang="en-US" dirty="0" smtClean="0"/>
              <a:t> </a:t>
            </a:r>
            <a:r>
              <a:rPr lang="en-US" dirty="0" err="1" smtClean="0"/>
              <a:t>alterar</a:t>
            </a:r>
            <a:r>
              <a:rPr lang="en-US" dirty="0" smtClean="0"/>
              <a:t>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então</a:t>
            </a:r>
            <a:r>
              <a:rPr lang="en-US" dirty="0" smtClean="0"/>
              <a:t> </a:t>
            </a:r>
            <a:r>
              <a:rPr lang="en-US" dirty="0" err="1" smtClean="0"/>
              <a:t>separar</a:t>
            </a:r>
            <a:r>
              <a:rPr lang="en-US" dirty="0" smtClean="0"/>
              <a:t> a </a:t>
            </a:r>
            <a:r>
              <a:rPr lang="en-US" b="1" dirty="0" smtClean="0"/>
              <a:t>interface</a:t>
            </a:r>
            <a:r>
              <a:rPr lang="en-US" dirty="0" smtClean="0"/>
              <a:t> da </a:t>
            </a:r>
            <a:r>
              <a:rPr lang="en-US" b="1" dirty="0" err="1" smtClean="0"/>
              <a:t>implementação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1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interface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especifica</a:t>
            </a:r>
            <a:r>
              <a:rPr lang="en-US" dirty="0" smtClean="0"/>
              <a:t> </a:t>
            </a:r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serviços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i="1" dirty="0" err="1" smtClean="0"/>
              <a:t>utilizados</a:t>
            </a:r>
            <a:r>
              <a:rPr lang="en-US" dirty="0" smtClean="0"/>
              <a:t> e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i="1" dirty="0" err="1" smtClean="0"/>
              <a:t>requisitar</a:t>
            </a:r>
            <a:r>
              <a:rPr lang="en-US" dirty="0" smtClean="0"/>
              <a:t> </a:t>
            </a:r>
            <a:r>
              <a:rPr lang="en-US" dirty="0" err="1" smtClean="0"/>
              <a:t>estes</a:t>
            </a:r>
            <a:r>
              <a:rPr lang="en-US" dirty="0" smtClean="0"/>
              <a:t> </a:t>
            </a:r>
            <a:r>
              <a:rPr lang="en-US" dirty="0" err="1" smtClean="0"/>
              <a:t>serviços</a:t>
            </a:r>
            <a:endParaRPr lang="en-US" dirty="0" smtClean="0"/>
          </a:p>
          <a:p>
            <a:pPr lvl="1"/>
            <a:r>
              <a:rPr lang="en-US" dirty="0" smtClean="0"/>
              <a:t>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serviços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realizados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interface </a:t>
            </a:r>
            <a:r>
              <a:rPr lang="en-US" dirty="0" err="1" smtClean="0"/>
              <a:t>pública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consiste</a:t>
            </a:r>
            <a:r>
              <a:rPr lang="en-US" dirty="0" smtClean="0"/>
              <a:t> dos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públicos</a:t>
            </a:r>
            <a:endParaRPr lang="en-US" dirty="0" smtClean="0"/>
          </a:p>
          <a:p>
            <a:pPr lvl="1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nosso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, o </a:t>
            </a:r>
            <a:r>
              <a:rPr lang="en-US" dirty="0" err="1" smtClean="0"/>
              <a:t>construtor</a:t>
            </a:r>
            <a:r>
              <a:rPr lang="en-US" dirty="0" smtClean="0"/>
              <a:t>, o </a:t>
            </a:r>
            <a:r>
              <a:rPr lang="en-US" i="1" dirty="0" smtClean="0"/>
              <a:t>getter</a:t>
            </a:r>
            <a:r>
              <a:rPr lang="en-US" dirty="0" smtClean="0"/>
              <a:t>, o </a:t>
            </a:r>
            <a:r>
              <a:rPr lang="en-US" i="1" dirty="0" smtClean="0"/>
              <a:t>setter</a:t>
            </a:r>
            <a:r>
              <a:rPr lang="en-US" dirty="0" smtClean="0"/>
              <a:t> e o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i="1" dirty="0" err="1" smtClean="0"/>
              <a:t>displayMessage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6731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Separamos</a:t>
            </a:r>
            <a:r>
              <a:rPr lang="en-US" dirty="0" smtClean="0"/>
              <a:t> </a:t>
            </a:r>
            <a:r>
              <a:rPr lang="en-US" dirty="0" err="1" smtClean="0"/>
              <a:t>então</a:t>
            </a:r>
            <a:r>
              <a:rPr lang="en-US" dirty="0" smtClean="0"/>
              <a:t> </a:t>
            </a:r>
            <a:r>
              <a:rPr lang="en-US" dirty="0" err="1" smtClean="0"/>
              <a:t>nossa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dois</a:t>
            </a:r>
            <a:r>
              <a:rPr lang="en-US" dirty="0" smtClean="0"/>
              <a:t> </a:t>
            </a:r>
            <a:r>
              <a:rPr lang="en-US" dirty="0" err="1" smtClean="0"/>
              <a:t>arquivos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definição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e </a:t>
            </a:r>
            <a:r>
              <a:rPr lang="en-US" dirty="0" err="1" smtClean="0"/>
              <a:t>protótipos</a:t>
            </a:r>
            <a:r>
              <a:rPr lang="en-US" dirty="0" smtClean="0"/>
              <a:t> dos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feitos</a:t>
            </a:r>
            <a:r>
              <a:rPr lang="en-US" dirty="0" smtClean="0"/>
              <a:t> no </a:t>
            </a:r>
            <a:r>
              <a:rPr lang="en-US" dirty="0" err="1" smtClean="0"/>
              <a:t>arquivo</a:t>
            </a:r>
            <a:r>
              <a:rPr lang="en-US" dirty="0"/>
              <a:t> </a:t>
            </a:r>
            <a:r>
              <a:rPr lang="en-US" b="1" dirty="0" smtClean="0"/>
              <a:t>.h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implementação</a:t>
            </a:r>
            <a:r>
              <a:rPr lang="en-US" dirty="0" smtClean="0"/>
              <a:t> dos </a:t>
            </a:r>
            <a:r>
              <a:rPr lang="en-US" dirty="0" err="1" smtClean="0"/>
              <a:t>métodos</a:t>
            </a:r>
            <a:r>
              <a:rPr lang="en-US" dirty="0" smtClean="0"/>
              <a:t> é </a:t>
            </a:r>
            <a:r>
              <a:rPr lang="en-US" dirty="0" err="1" smtClean="0"/>
              <a:t>definida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um </a:t>
            </a:r>
            <a:r>
              <a:rPr lang="en-US" dirty="0" err="1" smtClean="0"/>
              <a:t>arquivo</a:t>
            </a:r>
            <a:r>
              <a:rPr lang="en-US" dirty="0" smtClean="0"/>
              <a:t> </a:t>
            </a:r>
            <a:r>
              <a:rPr lang="en-US" b="1" dirty="0" smtClean="0"/>
              <a:t>.</a:t>
            </a:r>
            <a:r>
              <a:rPr lang="en-US" b="1" dirty="0" err="1" smtClean="0"/>
              <a:t>cpp</a:t>
            </a:r>
            <a:r>
              <a:rPr lang="en-US" dirty="0" smtClean="0"/>
              <a:t> </a:t>
            </a:r>
            <a:r>
              <a:rPr lang="en-US" dirty="0" err="1" smtClean="0"/>
              <a:t>separado</a:t>
            </a:r>
            <a:r>
              <a:rPr lang="en-US" dirty="0"/>
              <a:t>;</a:t>
            </a:r>
            <a:endParaRPr lang="en-US" dirty="0" smtClean="0"/>
          </a:p>
          <a:p>
            <a:pPr lvl="1"/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convenção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arquivos</a:t>
            </a:r>
            <a:r>
              <a:rPr lang="en-US" dirty="0" smtClean="0"/>
              <a:t> </a:t>
            </a:r>
            <a:r>
              <a:rPr lang="en-US" dirty="0" err="1" smtClean="0"/>
              <a:t>possuem</a:t>
            </a:r>
            <a:r>
              <a:rPr lang="en-US" dirty="0" smtClean="0"/>
              <a:t> o </a:t>
            </a:r>
            <a:r>
              <a:rPr lang="en-US" dirty="0" err="1" smtClean="0"/>
              <a:t>mesmo</a:t>
            </a:r>
            <a:r>
              <a:rPr lang="en-US" dirty="0" smtClean="0"/>
              <a:t> </a:t>
            </a:r>
            <a:r>
              <a:rPr lang="en-US" dirty="0" err="1" smtClean="0"/>
              <a:t>nome</a:t>
            </a:r>
            <a:r>
              <a:rPr lang="en-US" dirty="0" smtClean="0"/>
              <a:t>, </a:t>
            </a:r>
            <a:r>
              <a:rPr lang="en-US" dirty="0" err="1" smtClean="0"/>
              <a:t>diferenciados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extensão</a:t>
            </a:r>
            <a:r>
              <a:rPr lang="en-US" dirty="0" smtClean="0"/>
              <a:t>.</a:t>
            </a:r>
          </a:p>
          <a:p>
            <a:r>
              <a:rPr lang="en-US" dirty="0" smtClean="0"/>
              <a:t>O </a:t>
            </a:r>
            <a:r>
              <a:rPr lang="en-US" i="1" dirty="0" smtClean="0"/>
              <a:t>main</a:t>
            </a:r>
            <a:r>
              <a:rPr lang="en-US" dirty="0" smtClean="0"/>
              <a:t> é </a:t>
            </a:r>
            <a:r>
              <a:rPr lang="en-US" dirty="0" err="1" smtClean="0"/>
              <a:t>criado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um </a:t>
            </a:r>
            <a:r>
              <a:rPr lang="en-US" dirty="0" err="1" smtClean="0"/>
              <a:t>terceiro</a:t>
            </a:r>
            <a:r>
              <a:rPr lang="en-US" dirty="0" smtClean="0"/>
              <a:t> </a:t>
            </a:r>
            <a:r>
              <a:rPr lang="en-US" dirty="0" err="1" smtClean="0"/>
              <a:t>arquivo</a:t>
            </a:r>
            <a:r>
              <a:rPr lang="en-US" dirty="0" smtClean="0"/>
              <a:t>, </a:t>
            </a:r>
            <a:r>
              <a:rPr lang="en-US" dirty="0" err="1" smtClean="0"/>
              <a:t>também</a:t>
            </a:r>
            <a:r>
              <a:rPr lang="en-US" dirty="0" smtClean="0"/>
              <a:t> com </a:t>
            </a:r>
            <a:r>
              <a:rPr lang="en-US" dirty="0" err="1" smtClean="0"/>
              <a:t>extensão</a:t>
            </a:r>
            <a:r>
              <a:rPr lang="en-US" dirty="0" smtClean="0"/>
              <a:t> </a:t>
            </a:r>
            <a:r>
              <a:rPr lang="en-US" b="1" dirty="0" smtClean="0"/>
              <a:t>.</a:t>
            </a:r>
            <a:r>
              <a:rPr lang="en-US" b="1" dirty="0" err="1" smtClean="0"/>
              <a:t>cpp</a:t>
            </a:r>
            <a:endParaRPr lang="en-US" b="1" dirty="0" smtClean="0"/>
          </a:p>
          <a:p>
            <a:pPr lvl="1"/>
            <a:r>
              <a:rPr lang="pt-BR" i="1" dirty="0"/>
              <a:t>GradeBook.h</a:t>
            </a:r>
          </a:p>
          <a:p>
            <a:pPr lvl="1"/>
            <a:r>
              <a:rPr lang="pt-BR" i="1" dirty="0"/>
              <a:t>GradeBook.cpp</a:t>
            </a:r>
          </a:p>
          <a:p>
            <a:pPr lvl="1"/>
            <a:r>
              <a:rPr lang="en-US" i="1" dirty="0"/>
              <a:t>Main.cpp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2236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GradeBook.h</a:t>
            </a:r>
            <a:endParaRPr lang="pt-BR" i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700" dirty="0">
                <a:solidFill>
                  <a:srgbClr val="7F7F00"/>
                </a:solidFill>
                <a:latin typeface="Verdana"/>
              </a:rPr>
              <a:t>#include &lt;string</a:t>
            </a:r>
            <a:r>
              <a:rPr lang="pt-BR" sz="1700" dirty="0" smtClean="0">
                <a:solidFill>
                  <a:srgbClr val="7F7F00"/>
                </a:solidFill>
                <a:latin typeface="Verdana"/>
              </a:rPr>
              <a:t>&gt;</a:t>
            </a:r>
            <a:endParaRPr lang="pt-BR" sz="17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700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17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 smtClean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1700" b="1" dirty="0" smtClean="0">
                <a:solidFill>
                  <a:srgbClr val="000000"/>
                </a:solidFill>
                <a:latin typeface="Verdana"/>
              </a:rPr>
              <a:t>;</a:t>
            </a: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dirty="0">
                <a:solidFill>
                  <a:srgbClr val="007F00"/>
                </a:solidFill>
                <a:latin typeface="Comic Sans MS"/>
              </a:rPr>
              <a:t>// Definição da classe GradeBook</a:t>
            </a:r>
          </a:p>
          <a:p>
            <a:pPr marL="118872" indent="0">
              <a:buNone/>
            </a:pPr>
            <a:r>
              <a:rPr lang="pt-BR" sz="1700" b="1" dirty="0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GradeBook</a:t>
            </a: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b="1" dirty="0" smtClean="0">
                <a:solidFill>
                  <a:srgbClr val="00007F"/>
                </a:solidFill>
                <a:latin typeface="Verdana"/>
              </a:rPr>
              <a:t> public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:</a:t>
            </a: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GradeBook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endParaRPr lang="pt-BR" sz="17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7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7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setCourseName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endParaRPr lang="pt-BR" sz="17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7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getCourseName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endParaRPr lang="pt-BR" sz="17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7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7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displayMessage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endParaRPr lang="pt-BR" sz="17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700" b="1" dirty="0" smtClean="0">
                <a:solidFill>
                  <a:srgbClr val="00007F"/>
                </a:solidFill>
                <a:latin typeface="Verdana"/>
              </a:rPr>
              <a:t> private</a:t>
            </a:r>
            <a:r>
              <a:rPr lang="pt-BR" sz="1700" b="1" dirty="0">
                <a:solidFill>
                  <a:srgbClr val="000000"/>
                </a:solidFill>
                <a:latin typeface="Verdana"/>
              </a:rPr>
              <a:t>:</a:t>
            </a:r>
            <a:endParaRPr lang="pt-BR" sz="1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7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700" dirty="0">
                <a:solidFill>
                  <a:srgbClr val="000000"/>
                </a:solidFill>
                <a:latin typeface="Verdana"/>
              </a:rPr>
              <a:t>courseName</a:t>
            </a:r>
            <a:r>
              <a:rPr lang="pt-BR" sz="1700" b="1" dirty="0" smtClean="0">
                <a:solidFill>
                  <a:srgbClr val="000000"/>
                </a:solidFill>
                <a:latin typeface="Verdana"/>
              </a:rPr>
              <a:t>;</a:t>
            </a:r>
          </a:p>
          <a:p>
            <a:pPr marL="118872" indent="0">
              <a:buNone/>
            </a:pPr>
            <a:r>
              <a:rPr lang="pt-BR" sz="1700" b="1" dirty="0" smtClean="0">
                <a:solidFill>
                  <a:srgbClr val="000000"/>
                </a:solidFill>
                <a:latin typeface="Verdana"/>
              </a:rPr>
              <a:t>};</a:t>
            </a:r>
            <a:r>
              <a:rPr lang="pt-BR" sz="1700" dirty="0" smtClean="0">
                <a:solidFill>
                  <a:srgbClr val="808080"/>
                </a:solidFill>
                <a:latin typeface="Verdana"/>
              </a:rPr>
              <a:t> </a:t>
            </a:r>
            <a:endParaRPr lang="pt-BR" sz="17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045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GradeBook.h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 </a:t>
            </a:r>
            <a:r>
              <a:rPr lang="en-US" dirty="0" err="1" smtClean="0"/>
              <a:t>definição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, </a:t>
            </a:r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a </a:t>
            </a:r>
            <a:r>
              <a:rPr lang="en-US" dirty="0" err="1" smtClean="0"/>
              <a:t>declaração</a:t>
            </a:r>
            <a:r>
              <a:rPr lang="en-US" dirty="0" smtClean="0"/>
              <a:t> dos </a:t>
            </a:r>
            <a:r>
              <a:rPr lang="en-US" dirty="0" err="1" smtClean="0"/>
              <a:t>atributos</a:t>
            </a:r>
            <a:r>
              <a:rPr lang="en-US" dirty="0" smtClean="0"/>
              <a:t> e dos </a:t>
            </a:r>
            <a:r>
              <a:rPr lang="en-US" dirty="0" err="1" smtClean="0"/>
              <a:t>protótipos</a:t>
            </a:r>
            <a:r>
              <a:rPr lang="en-US" dirty="0" smtClean="0"/>
              <a:t> dos </a:t>
            </a:r>
            <a:r>
              <a:rPr lang="en-US" dirty="0" err="1" smtClean="0"/>
              <a:t>métodos</a:t>
            </a:r>
            <a:endParaRPr lang="en-US" dirty="0" smtClean="0"/>
          </a:p>
          <a:p>
            <a:pPr lvl="1"/>
            <a:r>
              <a:rPr lang="en-US" dirty="0" err="1" smtClean="0"/>
              <a:t>Apenas</a:t>
            </a:r>
            <a:r>
              <a:rPr lang="en-US" dirty="0" smtClean="0"/>
              <a:t> o </a:t>
            </a:r>
            <a:r>
              <a:rPr lang="en-US" dirty="0" err="1" smtClean="0"/>
              <a:t>cabeçalho</a:t>
            </a:r>
            <a:r>
              <a:rPr lang="en-US" dirty="0" smtClean="0"/>
              <a:t> dos </a:t>
            </a:r>
            <a:r>
              <a:rPr lang="en-US" dirty="0" err="1" smtClean="0"/>
              <a:t>métodos</a:t>
            </a:r>
            <a:endParaRPr lang="en-US" dirty="0"/>
          </a:p>
          <a:p>
            <a:pPr lvl="2"/>
            <a:r>
              <a:rPr lang="en-US" dirty="0" err="1" smtClean="0"/>
              <a:t>Sempre</a:t>
            </a:r>
            <a:r>
              <a:rPr lang="en-US" dirty="0" smtClean="0"/>
              <a:t> </a:t>
            </a:r>
            <a:r>
              <a:rPr lang="en-US" dirty="0" err="1" smtClean="0"/>
              <a:t>terminados</a:t>
            </a:r>
            <a:r>
              <a:rPr lang="en-US" dirty="0" smtClean="0"/>
              <a:t> com </a:t>
            </a:r>
            <a:r>
              <a:rPr lang="en-US" b="1" dirty="0" smtClean="0">
                <a:solidFill>
                  <a:srgbClr val="FF0000"/>
                </a:solidFill>
              </a:rPr>
              <a:t>;</a:t>
            </a:r>
          </a:p>
          <a:p>
            <a:pPr lvl="1"/>
            <a:r>
              <a:rPr lang="en-US" dirty="0" smtClean="0"/>
              <a:t>Note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é </a:t>
            </a:r>
            <a:r>
              <a:rPr lang="en-US" dirty="0" err="1" smtClean="0"/>
              <a:t>necessário</a:t>
            </a:r>
            <a:r>
              <a:rPr lang="en-US" dirty="0" smtClean="0"/>
              <a:t> </a:t>
            </a:r>
            <a:r>
              <a:rPr lang="en-US" dirty="0" err="1" smtClean="0"/>
              <a:t>definir</a:t>
            </a:r>
            <a:r>
              <a:rPr lang="en-US" dirty="0" smtClean="0"/>
              <a:t> um </a:t>
            </a:r>
            <a:r>
              <a:rPr lang="en-US" dirty="0" err="1" smtClean="0"/>
              <a:t>nome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 smtClean="0"/>
              <a:t>, </a:t>
            </a:r>
            <a:r>
              <a:rPr lang="en-US" dirty="0" err="1" smtClean="0"/>
              <a:t>apenas</a:t>
            </a:r>
            <a:r>
              <a:rPr lang="en-US" dirty="0" smtClean="0"/>
              <a:t> o </a:t>
            </a:r>
            <a:r>
              <a:rPr lang="en-US" dirty="0" err="1" smtClean="0"/>
              <a:t>tipo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7869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Introdução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Suponhamos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queremos</a:t>
            </a:r>
            <a:r>
              <a:rPr lang="en-US" dirty="0" smtClean="0"/>
              <a:t> </a:t>
            </a:r>
            <a:r>
              <a:rPr lang="en-US" dirty="0" err="1" smtClean="0"/>
              <a:t>dirigir</a:t>
            </a:r>
            <a:r>
              <a:rPr lang="en-US" dirty="0" smtClean="0"/>
              <a:t> um </a:t>
            </a:r>
            <a:r>
              <a:rPr lang="en-US" dirty="0" err="1" smtClean="0"/>
              <a:t>carro</a:t>
            </a:r>
            <a:r>
              <a:rPr lang="en-US" dirty="0" smtClean="0"/>
              <a:t> e </a:t>
            </a:r>
            <a:r>
              <a:rPr lang="en-US" dirty="0" err="1" smtClean="0"/>
              <a:t>acelerá</a:t>
            </a:r>
            <a:r>
              <a:rPr lang="en-US" dirty="0" smtClean="0"/>
              <a:t>-lo, de </a:t>
            </a:r>
            <a:r>
              <a:rPr lang="en-US" dirty="0" err="1" smtClean="0"/>
              <a:t>modo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fique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veloz</a:t>
            </a:r>
            <a:r>
              <a:rPr lang="en-US" dirty="0" smtClean="0"/>
              <a:t>;</a:t>
            </a:r>
          </a:p>
          <a:p>
            <a:r>
              <a:rPr lang="en-US" dirty="0" smtClean="0"/>
              <a:t>Antes </a:t>
            </a:r>
            <a:r>
              <a:rPr lang="en-US" dirty="0" err="1" smtClean="0"/>
              <a:t>disto</a:t>
            </a:r>
            <a:r>
              <a:rPr lang="en-US" dirty="0" smtClean="0"/>
              <a:t>, </a:t>
            </a:r>
            <a:r>
              <a:rPr lang="en-US" dirty="0" err="1" smtClean="0"/>
              <a:t>alguém</a:t>
            </a:r>
            <a:r>
              <a:rPr lang="en-US" dirty="0" smtClean="0"/>
              <a:t> </a:t>
            </a:r>
            <a:r>
              <a:rPr lang="en-US" dirty="0" err="1" smtClean="0"/>
              <a:t>precisa</a:t>
            </a:r>
            <a:r>
              <a:rPr lang="en-US" dirty="0" smtClean="0"/>
              <a:t> </a:t>
            </a:r>
            <a:r>
              <a:rPr lang="en-US" b="1" dirty="0" err="1" smtClean="0"/>
              <a:t>projetar</a:t>
            </a:r>
            <a:r>
              <a:rPr lang="en-US" dirty="0" smtClean="0"/>
              <a:t> e </a:t>
            </a:r>
            <a:r>
              <a:rPr lang="en-US" b="1" dirty="0" err="1" smtClean="0"/>
              <a:t>construir</a:t>
            </a:r>
            <a:r>
              <a:rPr lang="en-US" dirty="0" smtClean="0"/>
              <a:t> o </a:t>
            </a:r>
            <a:r>
              <a:rPr lang="en-US" dirty="0" err="1" smtClean="0"/>
              <a:t>carro</a:t>
            </a:r>
            <a:r>
              <a:rPr lang="en-US" dirty="0" smtClean="0"/>
              <a:t>;</a:t>
            </a:r>
          </a:p>
          <a:p>
            <a:r>
              <a:rPr lang="en-US" dirty="0" smtClean="0"/>
              <a:t>O </a:t>
            </a:r>
            <a:r>
              <a:rPr lang="en-US" dirty="0" err="1" smtClean="0"/>
              <a:t>projeto</a:t>
            </a:r>
            <a:r>
              <a:rPr lang="en-US" dirty="0" smtClean="0"/>
              <a:t> do </a:t>
            </a:r>
            <a:r>
              <a:rPr lang="en-US" dirty="0" err="1" smtClean="0"/>
              <a:t>carro</a:t>
            </a:r>
            <a:r>
              <a:rPr lang="en-US" dirty="0" smtClean="0"/>
              <a:t> </a:t>
            </a:r>
            <a:r>
              <a:rPr lang="en-US" dirty="0" err="1" smtClean="0"/>
              <a:t>tipicamente</a:t>
            </a:r>
            <a:r>
              <a:rPr lang="en-US" dirty="0" smtClean="0"/>
              <a:t> </a:t>
            </a:r>
            <a:r>
              <a:rPr lang="en-US" dirty="0" err="1" smtClean="0"/>
              <a:t>começa</a:t>
            </a:r>
            <a:r>
              <a:rPr lang="en-US" dirty="0" smtClean="0"/>
              <a:t> com </a:t>
            </a:r>
            <a:r>
              <a:rPr lang="en-US" dirty="0" err="1" smtClean="0"/>
              <a:t>desenhos</a:t>
            </a:r>
            <a:r>
              <a:rPr lang="en-US" dirty="0" smtClean="0"/>
              <a:t> </a:t>
            </a:r>
            <a:r>
              <a:rPr lang="en-US" dirty="0" err="1" smtClean="0"/>
              <a:t>técnicos</a:t>
            </a:r>
            <a:endParaRPr lang="en-US" dirty="0" smtClean="0"/>
          </a:p>
          <a:p>
            <a:pPr lvl="1"/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incluem</a:t>
            </a:r>
            <a:r>
              <a:rPr lang="en-US" dirty="0" smtClean="0"/>
              <a:t> o pedal do </a:t>
            </a:r>
            <a:r>
              <a:rPr lang="en-US" dirty="0" err="1" smtClean="0"/>
              <a:t>acelerador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utilizaremos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909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GradeBook.cpp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&lt;iostream&gt;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1500" dirty="0" smtClean="0">
                <a:solidFill>
                  <a:srgbClr val="000000"/>
                </a:solidFill>
                <a:latin typeface="Verdana"/>
              </a:rPr>
              <a:t> std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 smtClean="0">
                <a:solidFill>
                  <a:srgbClr val="7F7F00"/>
                </a:solidFill>
                <a:latin typeface="Verdana"/>
              </a:rPr>
              <a:t>#</a:t>
            </a:r>
            <a:r>
              <a:rPr lang="pt-BR" sz="1500" dirty="0">
                <a:solidFill>
                  <a:srgbClr val="7F7F00"/>
                </a:solidFill>
                <a:latin typeface="Verdana"/>
              </a:rPr>
              <a:t>include "GradeBook.h"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inclui a definição de classe GradeBook</a:t>
            </a: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 smtClean="0">
                <a:solidFill>
                  <a:srgbClr val="000000"/>
                </a:solidFill>
                <a:latin typeface="Verdana"/>
              </a:rPr>
              <a:t>GradeBook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::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GradeBook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setCourseName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b="1" dirty="0" smtClean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GradeBook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setCourseName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courseName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 smtClean="0">
              <a:solidFill>
                <a:srgbClr val="00000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 smtClean="0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GradeBook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::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getCourseName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courseName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GradeBook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::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displayMessage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Verdana"/>
              </a:rPr>
              <a:t>  </a:t>
            </a:r>
            <a:r>
              <a:rPr lang="en-US" sz="1500" dirty="0" err="1" smtClean="0">
                <a:solidFill>
                  <a:srgbClr val="000000"/>
                </a:solidFill>
                <a:latin typeface="Verdana"/>
              </a:rPr>
              <a:t>cout</a:t>
            </a:r>
            <a:r>
              <a:rPr lang="en-US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"Welcome to the grade book for\n"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getCourseName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"!"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487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GradeBook.cpp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arquivo</a:t>
            </a:r>
            <a:r>
              <a:rPr lang="en-US" dirty="0" smtClean="0"/>
              <a:t> de </a:t>
            </a:r>
            <a:r>
              <a:rPr lang="en-US" dirty="0" err="1" smtClean="0"/>
              <a:t>definição</a:t>
            </a:r>
            <a:r>
              <a:rPr lang="en-US" dirty="0" smtClean="0"/>
              <a:t> dos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incluído</a:t>
            </a:r>
            <a:r>
              <a:rPr lang="en-US" dirty="0" smtClean="0"/>
              <a:t> o </a:t>
            </a:r>
            <a:r>
              <a:rPr lang="en-US" dirty="0" err="1" smtClean="0"/>
              <a:t>arquivo</a:t>
            </a:r>
            <a:r>
              <a:rPr lang="en-US" dirty="0" smtClean="0"/>
              <a:t> </a:t>
            </a:r>
            <a:r>
              <a:rPr lang="en-US" b="1" dirty="0" smtClean="0"/>
              <a:t>.h</a:t>
            </a:r>
            <a:r>
              <a:rPr lang="en-US" dirty="0" smtClean="0"/>
              <a:t> com a </a:t>
            </a:r>
            <a:r>
              <a:rPr lang="en-US" dirty="0" err="1" smtClean="0"/>
              <a:t>definição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;</a:t>
            </a:r>
          </a:p>
          <a:p>
            <a:r>
              <a:rPr lang="en-US" dirty="0" smtClean="0"/>
              <a:t>Note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após</a:t>
            </a:r>
            <a:r>
              <a:rPr lang="en-US" dirty="0" smtClean="0"/>
              <a:t> o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método</a:t>
            </a:r>
            <a:r>
              <a:rPr lang="en-US" dirty="0" smtClean="0"/>
              <a:t>, </a:t>
            </a:r>
            <a:r>
              <a:rPr lang="en-US" dirty="0" err="1" smtClean="0"/>
              <a:t>incluímos</a:t>
            </a:r>
            <a:r>
              <a:rPr lang="en-US" dirty="0" smtClean="0"/>
              <a:t> o </a:t>
            </a:r>
            <a:r>
              <a:rPr lang="en-US" dirty="0" err="1" smtClean="0"/>
              <a:t>nome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seguido</a:t>
            </a:r>
            <a:r>
              <a:rPr lang="en-US" dirty="0" smtClean="0"/>
              <a:t> de </a:t>
            </a:r>
            <a:r>
              <a:rPr lang="en-US" b="1" dirty="0" smtClean="0"/>
              <a:t>::</a:t>
            </a:r>
          </a:p>
          <a:p>
            <a:pPr lvl="1"/>
            <a:r>
              <a:rPr lang="en-US" dirty="0" err="1" smtClean="0"/>
              <a:t>Operador</a:t>
            </a:r>
            <a:r>
              <a:rPr lang="en-US" dirty="0" smtClean="0"/>
              <a:t> de </a:t>
            </a:r>
            <a:r>
              <a:rPr lang="en-US" dirty="0" err="1" smtClean="0"/>
              <a:t>resolução</a:t>
            </a:r>
            <a:r>
              <a:rPr lang="en-US" dirty="0" smtClean="0"/>
              <a:t> de </a:t>
            </a:r>
            <a:r>
              <a:rPr lang="en-US" dirty="0" err="1" smtClean="0"/>
              <a:t>escopo</a:t>
            </a:r>
            <a:endParaRPr lang="en-US" dirty="0" smtClean="0"/>
          </a:p>
          <a:p>
            <a:pPr lvl="2"/>
            <a:r>
              <a:rPr lang="en-US" dirty="0" smtClean="0"/>
              <a:t>“</a:t>
            </a:r>
            <a:r>
              <a:rPr lang="en-US" dirty="0" err="1" smtClean="0"/>
              <a:t>Amarra</a:t>
            </a:r>
            <a:r>
              <a:rPr lang="en-US" dirty="0" smtClean="0"/>
              <a:t>” a </a:t>
            </a:r>
            <a:r>
              <a:rPr lang="en-US" dirty="0" err="1" smtClean="0"/>
              <a:t>implementação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protótipo</a:t>
            </a:r>
            <a:r>
              <a:rPr lang="en-US" dirty="0" smtClean="0"/>
              <a:t> </a:t>
            </a:r>
            <a:r>
              <a:rPr lang="en-US" dirty="0" err="1" smtClean="0"/>
              <a:t>definido</a:t>
            </a:r>
            <a:r>
              <a:rPr lang="en-US" dirty="0" smtClean="0"/>
              <a:t> no outro </a:t>
            </a:r>
            <a:r>
              <a:rPr lang="en-US" dirty="0" err="1" smtClean="0"/>
              <a:t>arquivo</a:t>
            </a:r>
            <a:r>
              <a:rPr lang="en-US" dirty="0" smtClean="0"/>
              <a:t>;</a:t>
            </a:r>
          </a:p>
          <a:p>
            <a:pPr lvl="2"/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isto</a:t>
            </a:r>
            <a:r>
              <a:rPr lang="en-US" dirty="0" smtClean="0"/>
              <a:t>, </a:t>
            </a:r>
            <a:r>
              <a:rPr lang="en-US" dirty="0" err="1" smtClean="0"/>
              <a:t>serão</a:t>
            </a:r>
            <a:r>
              <a:rPr lang="en-US" dirty="0" smtClean="0"/>
              <a:t> </a:t>
            </a:r>
            <a:r>
              <a:rPr lang="en-US" dirty="0" err="1" smtClean="0"/>
              <a:t>considerados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funções</a:t>
            </a:r>
            <a:r>
              <a:rPr lang="en-US" dirty="0" smtClean="0"/>
              <a:t>,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relacionadas</a:t>
            </a:r>
            <a:r>
              <a:rPr lang="en-US" dirty="0" smtClean="0"/>
              <a:t> à </a:t>
            </a:r>
            <a:r>
              <a:rPr lang="en-US" dirty="0" err="1" smtClean="0"/>
              <a:t>classe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Na </a:t>
            </a:r>
            <a:r>
              <a:rPr lang="en-US" dirty="0" err="1" smtClean="0"/>
              <a:t>definição</a:t>
            </a:r>
            <a:r>
              <a:rPr lang="en-US" dirty="0" smtClean="0"/>
              <a:t> dos </a:t>
            </a:r>
            <a:r>
              <a:rPr lang="en-US" dirty="0" err="1" smtClean="0"/>
              <a:t>métodos</a:t>
            </a:r>
            <a:r>
              <a:rPr lang="en-US" dirty="0" smtClean="0"/>
              <a:t> é </a:t>
            </a:r>
            <a:r>
              <a:rPr lang="en-US" dirty="0" err="1" smtClean="0"/>
              <a:t>necessário</a:t>
            </a:r>
            <a:r>
              <a:rPr lang="en-US" dirty="0" smtClean="0"/>
              <a:t> </a:t>
            </a:r>
            <a:r>
              <a:rPr lang="en-US" dirty="0" err="1" smtClean="0"/>
              <a:t>dar</a:t>
            </a:r>
            <a:r>
              <a:rPr lang="en-US" dirty="0" smtClean="0"/>
              <a:t> </a:t>
            </a:r>
            <a:r>
              <a:rPr lang="en-US" dirty="0" err="1" smtClean="0"/>
              <a:t>nomes</a:t>
            </a:r>
            <a:r>
              <a:rPr lang="en-US" dirty="0" smtClean="0"/>
              <a:t>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parâmetros</a:t>
            </a:r>
            <a:r>
              <a:rPr lang="pt-BR" dirty="0"/>
              <a:t>.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56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Main.cpp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600" dirty="0">
                <a:solidFill>
                  <a:srgbClr val="7F7F00"/>
                </a:solidFill>
                <a:latin typeface="Verdana"/>
              </a:rPr>
              <a:t>#include &lt;iostream&gt;</a:t>
            </a:r>
          </a:p>
          <a:p>
            <a:pPr marL="118872" indent="0">
              <a:buNone/>
            </a:pPr>
            <a:r>
              <a:rPr lang="pt-BR" sz="1600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1600" dirty="0">
                <a:solidFill>
                  <a:srgbClr val="000000"/>
                </a:solidFill>
                <a:latin typeface="Verdana"/>
              </a:rPr>
              <a:t> std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600" dirty="0">
                <a:solidFill>
                  <a:srgbClr val="7F7F00"/>
                </a:solidFill>
                <a:latin typeface="Verdana"/>
              </a:rPr>
              <a:t>#include "GradeBook.h" </a:t>
            </a:r>
            <a:r>
              <a:rPr lang="pt-BR" sz="1600" dirty="0" smtClean="0">
                <a:solidFill>
                  <a:srgbClr val="007F00"/>
                </a:solidFill>
                <a:latin typeface="Comic Sans MS"/>
              </a:rPr>
              <a:t>//inclui </a:t>
            </a:r>
            <a:r>
              <a:rPr lang="pt-BR" sz="1600" dirty="0">
                <a:solidFill>
                  <a:srgbClr val="007F00"/>
                </a:solidFill>
                <a:latin typeface="Comic Sans MS"/>
              </a:rPr>
              <a:t>a definição de classe GradeBook</a:t>
            </a:r>
          </a:p>
          <a:p>
            <a:pPr marL="118872" indent="0">
              <a:buNone/>
            </a:pP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600" b="1" dirty="0" smtClean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dirty="0" smtClean="0">
                <a:solidFill>
                  <a:srgbClr val="000000"/>
                </a:solidFill>
                <a:latin typeface="Verdana"/>
              </a:rPr>
              <a:t>main</a:t>
            </a:r>
            <a:r>
              <a:rPr lang="pt-BR" sz="1600" b="1" dirty="0" smtClean="0">
                <a:solidFill>
                  <a:srgbClr val="000000"/>
                </a:solidFill>
                <a:latin typeface="Verdana"/>
              </a:rPr>
              <a:t>()</a:t>
            </a:r>
            <a:endParaRPr lang="pt-BR" sz="1600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600" b="1" dirty="0" smtClean="0">
                <a:solidFill>
                  <a:srgbClr val="000000"/>
                </a:solidFill>
                <a:latin typeface="Verdana"/>
              </a:rPr>
              <a:t>{</a:t>
            </a:r>
            <a:endParaRPr lang="pt-BR" sz="1600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  </a:t>
            </a:r>
            <a:r>
              <a:rPr lang="en-US" sz="1600" dirty="0" err="1" smtClean="0">
                <a:solidFill>
                  <a:srgbClr val="000000"/>
                </a:solidFill>
                <a:latin typeface="Verdana"/>
              </a:rPr>
              <a:t>GradeBook</a:t>
            </a:r>
            <a:r>
              <a:rPr lang="en-US" sz="1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gradeBook1</a:t>
            </a:r>
            <a:r>
              <a:rPr lang="en-US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600" dirty="0">
                <a:solidFill>
                  <a:srgbClr val="7F007F"/>
                </a:solidFill>
                <a:latin typeface="Verdana"/>
              </a:rPr>
              <a:t>"BCC221 - POO"</a:t>
            </a:r>
            <a:r>
              <a:rPr lang="en-US" sz="1600" b="1" dirty="0">
                <a:solidFill>
                  <a:srgbClr val="000000"/>
                </a:solidFill>
                <a:latin typeface="Verdana"/>
              </a:rPr>
              <a:t>);</a:t>
            </a:r>
            <a:endParaRPr lang="en-US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600" dirty="0" err="1">
                <a:solidFill>
                  <a:srgbClr val="000000"/>
                </a:solidFill>
                <a:latin typeface="Verdana"/>
              </a:rPr>
              <a:t>GradeBook</a:t>
            </a:r>
            <a:r>
              <a:rPr lang="en-US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gradeBook2</a:t>
            </a:r>
            <a:r>
              <a:rPr lang="en-US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600" dirty="0">
                <a:solidFill>
                  <a:srgbClr val="7F007F"/>
                </a:solidFill>
                <a:latin typeface="Verdana"/>
              </a:rPr>
              <a:t>“BCC202 – AED’s I"</a:t>
            </a:r>
            <a:r>
              <a:rPr lang="en-US" sz="16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US" sz="1600" dirty="0">
                <a:solidFill>
                  <a:srgbClr val="808080"/>
                </a:solidFill>
                <a:latin typeface="Verdana"/>
              </a:rPr>
              <a:t>        </a:t>
            </a:r>
          </a:p>
          <a:p>
            <a:pPr marL="118872" indent="0">
              <a:buNone/>
            </a:pP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</a:t>
            </a:r>
            <a:r>
              <a:rPr lang="en-US" sz="16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US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dirty="0">
                <a:solidFill>
                  <a:srgbClr val="7F007F"/>
                </a:solidFill>
                <a:latin typeface="Verdana"/>
              </a:rPr>
              <a:t>"gradeBook1 created for course: </a:t>
            </a:r>
            <a:r>
              <a:rPr lang="en-US" sz="1600" dirty="0" smtClean="0">
                <a:solidFill>
                  <a:srgbClr val="7F007F"/>
                </a:solidFill>
                <a:latin typeface="Verdana"/>
              </a:rPr>
              <a:t>“</a:t>
            </a:r>
          </a:p>
          <a:p>
            <a:pPr marL="118872" indent="0"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          &lt;&lt;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gradeBook1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getCourseName</a:t>
            </a:r>
            <a:r>
              <a:rPr lang="en-US" sz="1600" b="1" dirty="0">
                <a:solidFill>
                  <a:srgbClr val="000000"/>
                </a:solidFill>
                <a:latin typeface="Verdana"/>
              </a:rPr>
              <a:t>()</a:t>
            </a:r>
            <a:endParaRPr lang="en-US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600" dirty="0">
                <a:solidFill>
                  <a:srgbClr val="808080"/>
                </a:solidFill>
                <a:latin typeface="Verdana"/>
              </a:rPr>
              <a:t>          </a:t>
            </a:r>
            <a:r>
              <a:rPr lang="en-US" sz="16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dirty="0">
                <a:solidFill>
                  <a:srgbClr val="7F007F"/>
                </a:solidFill>
                <a:latin typeface="Verdana"/>
              </a:rPr>
              <a:t>"\ngradeBook2 created for course: </a:t>
            </a:r>
            <a:r>
              <a:rPr lang="en-US" sz="1600" dirty="0" smtClean="0">
                <a:solidFill>
                  <a:srgbClr val="7F007F"/>
                </a:solidFill>
                <a:latin typeface="Verdana"/>
              </a:rPr>
              <a:t>“</a:t>
            </a:r>
          </a:p>
          <a:p>
            <a:pPr marL="118872" indent="0"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          &lt;&lt;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gradeBook2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getCourseName</a:t>
            </a:r>
            <a:r>
              <a:rPr lang="en-US" sz="16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600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600" b="1" dirty="0" smtClean="0">
                <a:solidFill>
                  <a:srgbClr val="000000"/>
                </a:solidFill>
                <a:latin typeface="Verdana"/>
              </a:rPr>
              <a:t>;</a:t>
            </a:r>
          </a:p>
          <a:p>
            <a:pPr marL="118872" indent="0">
              <a:buNone/>
            </a:pPr>
            <a:r>
              <a:rPr lang="pt-BR" sz="16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sz="16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670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Interfaces – </a:t>
            </a:r>
            <a:r>
              <a:rPr lang="en-US" dirty="0" err="1" smtClean="0"/>
              <a:t>Inclusão</a:t>
            </a:r>
            <a:r>
              <a:rPr lang="en-US" dirty="0" smtClean="0"/>
              <a:t> de </a:t>
            </a:r>
            <a:r>
              <a:rPr lang="en-US" dirty="0" err="1" smtClean="0"/>
              <a:t>Arquivos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83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82" y="3544416"/>
            <a:ext cx="1324744" cy="13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879" y="3068960"/>
            <a:ext cx="1401688" cy="14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646" y="4403576"/>
            <a:ext cx="1401688" cy="14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eta de movimento para a direita 7"/>
          <p:cNvSpPr/>
          <p:nvPr/>
        </p:nvSpPr>
        <p:spPr>
          <a:xfrm rot="20650221">
            <a:off x="2977355" y="3668231"/>
            <a:ext cx="1296144" cy="504056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de movimento para a direita 10"/>
          <p:cNvSpPr/>
          <p:nvPr/>
        </p:nvSpPr>
        <p:spPr>
          <a:xfrm rot="1310330">
            <a:off x="2949518" y="4372074"/>
            <a:ext cx="1296144" cy="504056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059843" y="5013176"/>
            <a:ext cx="2694969" cy="43088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err="1" smtClean="0"/>
              <a:t>Definição</a:t>
            </a:r>
            <a:r>
              <a:rPr lang="en-US" sz="2200" dirty="0" smtClean="0"/>
              <a:t> da </a:t>
            </a:r>
            <a:r>
              <a:rPr lang="en-US" sz="2200" dirty="0" err="1" smtClean="0"/>
              <a:t>Classe</a:t>
            </a:r>
            <a:endParaRPr lang="pt-BR" sz="2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469798" y="3379639"/>
            <a:ext cx="2486578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err="1" smtClean="0"/>
              <a:t>Implementação</a:t>
            </a:r>
            <a:r>
              <a:rPr lang="en-US" sz="2200" dirty="0" smtClean="0"/>
              <a:t> dos</a:t>
            </a:r>
          </a:p>
          <a:p>
            <a:r>
              <a:rPr lang="en-US" sz="2200" dirty="0" err="1" smtClean="0"/>
              <a:t>Métodos</a:t>
            </a:r>
            <a:endParaRPr lang="pt-BR" sz="22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476919" y="4942329"/>
            <a:ext cx="2472343" cy="43088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err="1" smtClean="0"/>
              <a:t>Utilização</a:t>
            </a:r>
            <a:r>
              <a:rPr lang="en-US" sz="2200" dirty="0" smtClean="0"/>
              <a:t> da </a:t>
            </a:r>
            <a:r>
              <a:rPr lang="en-US" sz="2200" dirty="0" err="1" smtClean="0"/>
              <a:t>Classe</a:t>
            </a:r>
            <a:endParaRPr lang="pt-BR" sz="22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963065" y="2564904"/>
            <a:ext cx="1210589" cy="43088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smtClean="0"/>
              <a:t>#include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262121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Interfaces - </a:t>
            </a:r>
            <a:r>
              <a:rPr lang="en-US" dirty="0" err="1"/>
              <a:t>Compilação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separados</a:t>
            </a:r>
            <a:r>
              <a:rPr lang="en-US" dirty="0" smtClean="0"/>
              <a:t> </a:t>
            </a:r>
            <a:r>
              <a:rPr lang="en-US" dirty="0" err="1" smtClean="0"/>
              <a:t>desta</a:t>
            </a:r>
            <a:r>
              <a:rPr lang="en-US" dirty="0" smtClean="0"/>
              <a:t> forma, </a:t>
            </a:r>
            <a:r>
              <a:rPr lang="en-US" dirty="0" err="1" smtClean="0"/>
              <a:t>precisamos</a:t>
            </a:r>
            <a:r>
              <a:rPr lang="en-US" dirty="0" smtClean="0"/>
              <a:t> </a:t>
            </a:r>
            <a:r>
              <a:rPr lang="en-US" dirty="0" err="1" smtClean="0"/>
              <a:t>compilar</a:t>
            </a:r>
            <a:r>
              <a:rPr lang="en-US" dirty="0" smtClean="0"/>
              <a:t> </a:t>
            </a:r>
            <a:r>
              <a:rPr lang="en-US" dirty="0" err="1" smtClean="0"/>
              <a:t>três</a:t>
            </a:r>
            <a:r>
              <a:rPr lang="en-US" dirty="0" smtClean="0"/>
              <a:t> </a:t>
            </a:r>
            <a:r>
              <a:rPr lang="en-US" dirty="0" err="1" smtClean="0"/>
              <a:t>vezes</a:t>
            </a:r>
            <a:endParaRPr lang="en-US" dirty="0" smtClean="0"/>
          </a:p>
          <a:p>
            <a:pPr lvl="1"/>
            <a:r>
              <a:rPr lang="en-US" dirty="0" smtClean="0"/>
              <a:t>g++ -c Classe.cpp</a:t>
            </a:r>
          </a:p>
          <a:p>
            <a:pPr lvl="2"/>
            <a:r>
              <a:rPr lang="en-US" dirty="0" smtClean="0"/>
              <a:t>Gera um </a:t>
            </a:r>
            <a:r>
              <a:rPr lang="en-US" dirty="0" err="1" smtClean="0"/>
              <a:t>arquivo</a:t>
            </a:r>
            <a:r>
              <a:rPr lang="en-US" dirty="0" smtClean="0"/>
              <a:t> </a:t>
            </a:r>
            <a:r>
              <a:rPr lang="en-US" b="1" dirty="0" err="1" smtClean="0"/>
              <a:t>Classe.o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entregue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usuário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;</a:t>
            </a:r>
          </a:p>
          <a:p>
            <a:pPr lvl="2"/>
            <a:r>
              <a:rPr lang="en-US" dirty="0" err="1" smtClean="0"/>
              <a:t>Precisa</a:t>
            </a:r>
            <a:r>
              <a:rPr lang="en-US" dirty="0" smtClean="0"/>
              <a:t> dos </a:t>
            </a:r>
            <a:r>
              <a:rPr lang="en-US" dirty="0" err="1" smtClean="0"/>
              <a:t>arquivos</a:t>
            </a:r>
            <a:r>
              <a:rPr lang="en-US" dirty="0" smtClean="0"/>
              <a:t> </a:t>
            </a:r>
            <a:r>
              <a:rPr lang="en-US" b="1" dirty="0" err="1" smtClean="0"/>
              <a:t>Classe.h</a:t>
            </a:r>
            <a:r>
              <a:rPr lang="en-US" dirty="0" smtClean="0"/>
              <a:t> e </a:t>
            </a:r>
            <a:r>
              <a:rPr lang="en-US" b="1" dirty="0" smtClean="0"/>
              <a:t>Classe.cpp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g++ -c Main.cpp</a:t>
            </a:r>
          </a:p>
          <a:p>
            <a:pPr lvl="2"/>
            <a:r>
              <a:rPr lang="en-US" dirty="0" smtClean="0"/>
              <a:t>Gera um </a:t>
            </a:r>
            <a:r>
              <a:rPr lang="en-US" dirty="0" err="1" smtClean="0"/>
              <a:t>arquivo</a:t>
            </a:r>
            <a:r>
              <a:rPr lang="en-US" dirty="0" smtClean="0"/>
              <a:t> </a:t>
            </a:r>
            <a:r>
              <a:rPr lang="en-US" b="1" dirty="0" err="1" smtClean="0"/>
              <a:t>main.o</a:t>
            </a:r>
            <a:r>
              <a:rPr lang="en-US" dirty="0" smtClean="0"/>
              <a:t>;</a:t>
            </a:r>
          </a:p>
          <a:p>
            <a:pPr lvl="2"/>
            <a:r>
              <a:rPr lang="en-US" dirty="0" err="1"/>
              <a:t>Precisa</a:t>
            </a:r>
            <a:r>
              <a:rPr lang="en-US" dirty="0"/>
              <a:t> dos </a:t>
            </a:r>
            <a:r>
              <a:rPr lang="en-US" dirty="0" err="1"/>
              <a:t>arquivos</a:t>
            </a:r>
            <a:r>
              <a:rPr lang="en-US" dirty="0"/>
              <a:t> </a:t>
            </a:r>
            <a:r>
              <a:rPr lang="en-US" b="1" dirty="0" err="1"/>
              <a:t>Classe.h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b="1" dirty="0" smtClean="0"/>
              <a:t>main.cpp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g++ </a:t>
            </a:r>
            <a:r>
              <a:rPr lang="en-US" dirty="0" err="1" smtClean="0"/>
              <a:t>Classe.o</a:t>
            </a:r>
            <a:r>
              <a:rPr lang="en-US" dirty="0" smtClean="0"/>
              <a:t> </a:t>
            </a:r>
            <a:r>
              <a:rPr lang="en-US" dirty="0" err="1" smtClean="0"/>
              <a:t>main.o</a:t>
            </a:r>
            <a:r>
              <a:rPr lang="en-US" dirty="0" smtClean="0"/>
              <a:t> –o </a:t>
            </a:r>
            <a:r>
              <a:rPr lang="en-US" dirty="0" err="1" smtClean="0"/>
              <a:t>programa</a:t>
            </a:r>
            <a:endParaRPr lang="en-US" dirty="0" smtClean="0"/>
          </a:p>
          <a:p>
            <a:pPr lvl="2"/>
            <a:r>
              <a:rPr lang="en-US" dirty="0" smtClean="0"/>
              <a:t>Gera o </a:t>
            </a:r>
            <a:r>
              <a:rPr lang="en-US" dirty="0" err="1" smtClean="0"/>
              <a:t>executável</a:t>
            </a:r>
            <a:r>
              <a:rPr lang="en-US" dirty="0" smtClean="0"/>
              <a:t>;</a:t>
            </a:r>
          </a:p>
          <a:p>
            <a:pPr lvl="2"/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precisa</a:t>
            </a:r>
            <a:r>
              <a:rPr lang="en-US" dirty="0" smtClean="0"/>
              <a:t> do </a:t>
            </a:r>
            <a:r>
              <a:rPr lang="en-US" dirty="0" err="1" smtClean="0"/>
              <a:t>arquivo</a:t>
            </a:r>
            <a:r>
              <a:rPr lang="en-US" dirty="0" smtClean="0"/>
              <a:t> </a:t>
            </a:r>
            <a:r>
              <a:rPr lang="en-US" b="1" dirty="0" smtClean="0"/>
              <a:t>Classe.cpp</a:t>
            </a:r>
            <a:r>
              <a:rPr lang="en-US" dirty="0" smtClean="0"/>
              <a:t>, </a:t>
            </a:r>
            <a:r>
              <a:rPr lang="en-US" dirty="0" err="1" smtClean="0"/>
              <a:t>escondendo</a:t>
            </a:r>
            <a:r>
              <a:rPr lang="en-US" dirty="0" smtClean="0"/>
              <a:t> a </a:t>
            </a:r>
            <a:r>
              <a:rPr lang="en-US" dirty="0" err="1" smtClean="0"/>
              <a:t>implementação</a:t>
            </a:r>
            <a:r>
              <a:rPr lang="en-US" dirty="0" smtClean="0"/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713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Interfaces - </a:t>
            </a:r>
            <a:r>
              <a:rPr lang="en-US" dirty="0" err="1" smtClean="0"/>
              <a:t>Compilação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85</a:t>
            </a:fld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5"/>
          <a:stretch/>
        </p:blipFill>
        <p:spPr bwMode="auto">
          <a:xfrm>
            <a:off x="1979712" y="1556792"/>
            <a:ext cx="5194813" cy="504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733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Interfaces - </a:t>
            </a:r>
            <a:r>
              <a:rPr lang="en-US" dirty="0" err="1"/>
              <a:t>Compilação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Uma </a:t>
            </a:r>
            <a:r>
              <a:rPr lang="en-US" dirty="0" err="1" smtClean="0"/>
              <a:t>alternativa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compilar</a:t>
            </a:r>
            <a:r>
              <a:rPr lang="en-US" dirty="0" smtClean="0"/>
              <a:t> </a:t>
            </a:r>
            <a:r>
              <a:rPr lang="en-US" dirty="0" err="1" smtClean="0"/>
              <a:t>múltiplos</a:t>
            </a:r>
            <a:r>
              <a:rPr lang="en-US" dirty="0" smtClean="0"/>
              <a:t> </a:t>
            </a:r>
            <a:r>
              <a:rPr lang="en-US" dirty="0" err="1" smtClean="0"/>
              <a:t>arquivos</a:t>
            </a:r>
            <a:r>
              <a:rPr lang="en-US" dirty="0" smtClean="0"/>
              <a:t> é </a:t>
            </a:r>
            <a:r>
              <a:rPr lang="en-US" dirty="0" err="1" smtClean="0"/>
              <a:t>utilizar</a:t>
            </a:r>
            <a:r>
              <a:rPr lang="en-US" dirty="0" smtClean="0"/>
              <a:t> </a:t>
            </a:r>
            <a:r>
              <a:rPr lang="en-US" b="1" i="1" dirty="0" err="1" smtClean="0"/>
              <a:t>makefiles</a:t>
            </a:r>
            <a:endParaRPr lang="en-US" b="1" i="1" dirty="0" smtClean="0"/>
          </a:p>
          <a:p>
            <a:pPr lvl="1"/>
            <a:r>
              <a:rPr lang="en-US" dirty="0" smtClean="0"/>
              <a:t>É </a:t>
            </a:r>
            <a:r>
              <a:rPr lang="en-US" dirty="0" err="1" smtClean="0"/>
              <a:t>uma</a:t>
            </a:r>
            <a:r>
              <a:rPr lang="en-US" dirty="0" smtClean="0"/>
              <a:t> forma </a:t>
            </a:r>
            <a:r>
              <a:rPr lang="en-US" dirty="0" err="1" smtClean="0"/>
              <a:t>automatizada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executar</a:t>
            </a:r>
            <a:r>
              <a:rPr lang="en-US" dirty="0" smtClean="0"/>
              <a:t> </a:t>
            </a:r>
            <a:r>
              <a:rPr lang="en-US" dirty="0" err="1" smtClean="0"/>
              <a:t>tarefas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terminal;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próximo</a:t>
            </a:r>
            <a:r>
              <a:rPr lang="en-US" dirty="0" smtClean="0"/>
              <a:t> slide </a:t>
            </a:r>
            <a:r>
              <a:rPr lang="en-US" dirty="0" err="1" smtClean="0"/>
              <a:t>há</a:t>
            </a:r>
            <a:r>
              <a:rPr lang="en-US" dirty="0" smtClean="0"/>
              <a:t> um </a:t>
            </a:r>
            <a:r>
              <a:rPr lang="en-US" i="1" dirty="0" err="1" smtClean="0"/>
              <a:t>Makefile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realizar</a:t>
            </a:r>
            <a:r>
              <a:rPr lang="en-US" dirty="0" smtClean="0"/>
              <a:t> a </a:t>
            </a:r>
            <a:r>
              <a:rPr lang="en-US" dirty="0" err="1" smtClean="0"/>
              <a:t>compilação</a:t>
            </a:r>
            <a:r>
              <a:rPr lang="en-US" dirty="0" smtClean="0"/>
              <a:t> </a:t>
            </a:r>
            <a:r>
              <a:rPr lang="en-US" dirty="0" err="1" smtClean="0"/>
              <a:t>exemplificada</a:t>
            </a:r>
            <a:r>
              <a:rPr lang="en-US" dirty="0" smtClean="0"/>
              <a:t> </a:t>
            </a:r>
            <a:r>
              <a:rPr lang="en-US" dirty="0" err="1" smtClean="0"/>
              <a:t>anteriormente</a:t>
            </a:r>
            <a:endParaRPr lang="en-US" dirty="0" smtClean="0"/>
          </a:p>
          <a:p>
            <a:pPr lvl="2"/>
            <a:r>
              <a:rPr lang="en-US" dirty="0" smtClean="0"/>
              <a:t>O </a:t>
            </a:r>
            <a:r>
              <a:rPr lang="en-US" dirty="0" err="1" smtClean="0"/>
              <a:t>conteúdo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salvo </a:t>
            </a:r>
            <a:r>
              <a:rPr lang="en-US" dirty="0" err="1" smtClean="0"/>
              <a:t>em</a:t>
            </a:r>
            <a:r>
              <a:rPr lang="en-US" dirty="0" smtClean="0"/>
              <a:t> um </a:t>
            </a:r>
            <a:r>
              <a:rPr lang="en-US" dirty="0" err="1" smtClean="0"/>
              <a:t>arquivo</a:t>
            </a:r>
            <a:r>
              <a:rPr lang="en-US" dirty="0" smtClean="0"/>
              <a:t> </a:t>
            </a:r>
            <a:r>
              <a:rPr lang="en-US" dirty="0" err="1" smtClean="0"/>
              <a:t>chamado</a:t>
            </a:r>
            <a:r>
              <a:rPr lang="en-US" dirty="0" smtClean="0"/>
              <a:t> </a:t>
            </a:r>
            <a:r>
              <a:rPr lang="en-US" b="1" i="1" dirty="0" err="1" smtClean="0"/>
              <a:t>Makefile</a:t>
            </a:r>
            <a:r>
              <a:rPr lang="en-US" dirty="0" smtClean="0"/>
              <a:t> (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extensão</a:t>
            </a:r>
            <a:r>
              <a:rPr lang="en-US" dirty="0" smtClean="0"/>
              <a:t>);</a:t>
            </a:r>
          </a:p>
          <a:p>
            <a:pPr lvl="2"/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arquivos</a:t>
            </a:r>
            <a:r>
              <a:rPr lang="en-US" dirty="0" smtClean="0"/>
              <a:t> </a:t>
            </a:r>
            <a:r>
              <a:rPr lang="en-US" dirty="0" err="1" smtClean="0"/>
              <a:t>devem</a:t>
            </a:r>
            <a:r>
              <a:rPr lang="en-US" dirty="0" smtClean="0"/>
              <a:t> se </a:t>
            </a:r>
            <a:r>
              <a:rPr lang="en-US" dirty="0" err="1" smtClean="0"/>
              <a:t>chamar</a:t>
            </a:r>
            <a:r>
              <a:rPr lang="en-US" dirty="0" smtClean="0"/>
              <a:t> </a:t>
            </a:r>
            <a:r>
              <a:rPr lang="en-US" b="1" i="1" dirty="0" smtClean="0"/>
              <a:t>main.cpp</a:t>
            </a:r>
            <a:r>
              <a:rPr lang="en-US" dirty="0" smtClean="0"/>
              <a:t> e </a:t>
            </a:r>
            <a:r>
              <a:rPr lang="en-US" b="1" i="1" dirty="0" smtClean="0"/>
              <a:t>metodos.cpp</a:t>
            </a:r>
            <a:r>
              <a:rPr lang="en-US" dirty="0" smtClean="0"/>
              <a:t>;</a:t>
            </a:r>
          </a:p>
          <a:p>
            <a:pPr lvl="2"/>
            <a:r>
              <a:rPr lang="en-US" dirty="0" smtClean="0"/>
              <a:t>Para </a:t>
            </a:r>
            <a:r>
              <a:rPr lang="en-US" dirty="0" err="1" smtClean="0"/>
              <a:t>executar</a:t>
            </a:r>
            <a:r>
              <a:rPr lang="en-US" dirty="0" smtClean="0"/>
              <a:t>, </a:t>
            </a:r>
            <a:r>
              <a:rPr lang="en-US" dirty="0" err="1" smtClean="0"/>
              <a:t>digite</a:t>
            </a:r>
            <a:r>
              <a:rPr lang="en-US" dirty="0" smtClean="0"/>
              <a:t> </a:t>
            </a:r>
            <a:r>
              <a:rPr lang="en-US" b="1" i="1" dirty="0" smtClean="0"/>
              <a:t>make</a:t>
            </a:r>
            <a:r>
              <a:rPr lang="en-US" dirty="0" smtClean="0"/>
              <a:t> no terminal, </a:t>
            </a:r>
            <a:r>
              <a:rPr lang="en-US" dirty="0" err="1" smtClean="0"/>
              <a:t>dentro</a:t>
            </a:r>
            <a:r>
              <a:rPr lang="en-US" dirty="0" smtClean="0"/>
              <a:t> da pasta </a:t>
            </a:r>
            <a:r>
              <a:rPr lang="en-US" dirty="0" err="1" smtClean="0"/>
              <a:t>onde</a:t>
            </a:r>
            <a:r>
              <a:rPr lang="en-US" dirty="0" smtClean="0"/>
              <a:t> </a:t>
            </a:r>
            <a:r>
              <a:rPr lang="en-US" dirty="0" err="1" smtClean="0"/>
              <a:t>estão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arquivos</a:t>
            </a:r>
            <a:r>
              <a:rPr lang="en-US" dirty="0" smtClean="0"/>
              <a:t>;</a:t>
            </a:r>
          </a:p>
          <a:p>
            <a:pPr lvl="2"/>
            <a:r>
              <a:rPr lang="en-US" dirty="0" smtClean="0"/>
              <a:t>O </a:t>
            </a:r>
            <a:r>
              <a:rPr lang="en-US" dirty="0" err="1" smtClean="0"/>
              <a:t>resultado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um </a:t>
            </a:r>
            <a:r>
              <a:rPr lang="en-US" dirty="0" err="1" smtClean="0"/>
              <a:t>arquivo</a:t>
            </a:r>
            <a:r>
              <a:rPr lang="en-US" dirty="0" smtClean="0"/>
              <a:t> </a:t>
            </a:r>
            <a:r>
              <a:rPr lang="en-US" dirty="0" err="1" smtClean="0"/>
              <a:t>executável</a:t>
            </a:r>
            <a:r>
              <a:rPr lang="en-US" dirty="0" smtClean="0"/>
              <a:t> </a:t>
            </a:r>
            <a:r>
              <a:rPr lang="en-US" dirty="0" err="1" smtClean="0"/>
              <a:t>chamado</a:t>
            </a:r>
            <a:r>
              <a:rPr lang="en-US" dirty="0" smtClean="0"/>
              <a:t> </a:t>
            </a:r>
            <a:r>
              <a:rPr lang="en-US" b="1" dirty="0" err="1" smtClean="0"/>
              <a:t>programa</a:t>
            </a:r>
            <a:r>
              <a:rPr lang="en-US" dirty="0" smtClean="0"/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26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Makefile</a:t>
            </a:r>
            <a:endParaRPr lang="pt-BR" i="1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2600" dirty="0">
                <a:solidFill>
                  <a:srgbClr val="000080"/>
                </a:solidFill>
                <a:latin typeface="Verdana"/>
              </a:rPr>
              <a:t>OBJS</a:t>
            </a:r>
            <a:r>
              <a:rPr lang="pt-BR" sz="2600" dirty="0">
                <a:solidFill>
                  <a:srgbClr val="B06000"/>
                </a:solidFill>
                <a:latin typeface="Verdana"/>
              </a:rPr>
              <a:t>=</a:t>
            </a:r>
            <a:r>
              <a:rPr lang="pt-BR" sz="2600" dirty="0">
                <a:solidFill>
                  <a:srgbClr val="000000"/>
                </a:solidFill>
                <a:latin typeface="Verdana"/>
              </a:rPr>
              <a:t>main.o metodos.o</a:t>
            </a:r>
          </a:p>
          <a:p>
            <a:pPr marL="118872" indent="0">
              <a:buNone/>
            </a:pPr>
            <a:r>
              <a:rPr lang="pt-BR" sz="2600" dirty="0">
                <a:solidFill>
                  <a:srgbClr val="A00000"/>
                </a:solidFill>
                <a:latin typeface="Verdana"/>
              </a:rPr>
              <a:t>all</a:t>
            </a:r>
            <a:r>
              <a:rPr lang="pt-BR" sz="2600" dirty="0">
                <a:solidFill>
                  <a:srgbClr val="B06000"/>
                </a:solidFill>
                <a:latin typeface="Verdana"/>
              </a:rPr>
              <a:t>:</a:t>
            </a:r>
            <a:r>
              <a:rPr lang="pt-BR" sz="2600" dirty="0">
                <a:solidFill>
                  <a:srgbClr val="000000"/>
                </a:solidFill>
                <a:latin typeface="Verdana"/>
              </a:rPr>
              <a:t> programa</a:t>
            </a:r>
          </a:p>
          <a:p>
            <a:pPr marL="118872" indent="0">
              <a:buNone/>
            </a:pPr>
            <a:r>
              <a:rPr lang="pt-BR" sz="2600" dirty="0">
                <a:solidFill>
                  <a:srgbClr val="A00000"/>
                </a:solidFill>
                <a:latin typeface="Verdana"/>
              </a:rPr>
              <a:t>programa</a:t>
            </a:r>
            <a:r>
              <a:rPr lang="pt-BR" sz="2600" dirty="0">
                <a:solidFill>
                  <a:srgbClr val="B06000"/>
                </a:solidFill>
                <a:latin typeface="Verdana"/>
              </a:rPr>
              <a:t>:</a:t>
            </a:r>
            <a:r>
              <a:rPr lang="pt-BR" sz="2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pt-BR" sz="2600" dirty="0">
                <a:solidFill>
                  <a:srgbClr val="000080"/>
                </a:solidFill>
                <a:latin typeface="Verdana"/>
              </a:rPr>
              <a:t>$(OBJS)</a:t>
            </a:r>
            <a:endParaRPr lang="pt-BR" sz="2600" dirty="0">
              <a:solidFill>
                <a:srgbClr val="00000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600" dirty="0">
                <a:solidFill>
                  <a:srgbClr val="000000"/>
                </a:solidFill>
                <a:latin typeface="Verdana"/>
              </a:rPr>
              <a:t>       g++ </a:t>
            </a:r>
            <a:r>
              <a:rPr lang="pt-BR" sz="2600" dirty="0">
                <a:solidFill>
                  <a:srgbClr val="000080"/>
                </a:solidFill>
                <a:latin typeface="Verdana"/>
              </a:rPr>
              <a:t>$(OBJS)</a:t>
            </a:r>
            <a:r>
              <a:rPr lang="pt-BR" sz="2600" dirty="0">
                <a:solidFill>
                  <a:srgbClr val="000000"/>
                </a:solidFill>
                <a:latin typeface="Verdana"/>
              </a:rPr>
              <a:t> -o $@</a:t>
            </a:r>
          </a:p>
          <a:p>
            <a:pPr marL="118872" indent="0">
              <a:buNone/>
            </a:pPr>
            <a:r>
              <a:rPr lang="pt-BR" sz="2600" dirty="0">
                <a:solidFill>
                  <a:srgbClr val="A00000"/>
                </a:solidFill>
                <a:latin typeface="Verdana"/>
              </a:rPr>
              <a:t>main.o</a:t>
            </a:r>
            <a:r>
              <a:rPr lang="pt-BR" sz="2600" dirty="0">
                <a:solidFill>
                  <a:srgbClr val="B06000"/>
                </a:solidFill>
                <a:latin typeface="Verdana"/>
              </a:rPr>
              <a:t>:</a:t>
            </a:r>
            <a:r>
              <a:rPr lang="pt-BR" sz="2600" dirty="0">
                <a:solidFill>
                  <a:srgbClr val="000000"/>
                </a:solidFill>
                <a:latin typeface="Verdana"/>
              </a:rPr>
              <a:t> main.cpp</a:t>
            </a:r>
          </a:p>
          <a:p>
            <a:pPr marL="118872" indent="0">
              <a:buNone/>
            </a:pPr>
            <a:r>
              <a:rPr lang="pt-BR" sz="2600" dirty="0">
                <a:solidFill>
                  <a:srgbClr val="000000"/>
                </a:solidFill>
                <a:latin typeface="Verdana"/>
              </a:rPr>
              <a:t>       g++ -c main.cpp -o main.o -Wall</a:t>
            </a:r>
          </a:p>
          <a:p>
            <a:pPr marL="118872" indent="0">
              <a:buNone/>
            </a:pPr>
            <a:r>
              <a:rPr lang="pt-BR" sz="2600" dirty="0">
                <a:solidFill>
                  <a:srgbClr val="A00000"/>
                </a:solidFill>
                <a:latin typeface="Verdana"/>
              </a:rPr>
              <a:t>metodos.o</a:t>
            </a:r>
            <a:r>
              <a:rPr lang="pt-BR" sz="2600" dirty="0">
                <a:solidFill>
                  <a:srgbClr val="B06000"/>
                </a:solidFill>
                <a:latin typeface="Verdana"/>
              </a:rPr>
              <a:t>:</a:t>
            </a:r>
            <a:r>
              <a:rPr lang="pt-BR" sz="2600" dirty="0">
                <a:solidFill>
                  <a:srgbClr val="000000"/>
                </a:solidFill>
                <a:latin typeface="Verdana"/>
              </a:rPr>
              <a:t> metodos.cpp</a:t>
            </a:r>
          </a:p>
          <a:p>
            <a:pPr marL="118872" indent="0">
              <a:buNone/>
            </a:pPr>
            <a:r>
              <a:rPr lang="pt-BR" sz="2600" dirty="0">
                <a:solidFill>
                  <a:srgbClr val="000000"/>
                </a:solidFill>
                <a:latin typeface="Verdana"/>
              </a:rPr>
              <a:t>       g++ -c $&lt; -o $@ -Wall</a:t>
            </a:r>
            <a:endParaRPr lang="pt-BR" sz="26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015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Composição</a:t>
            </a:r>
            <a:r>
              <a:rPr lang="en-US" dirty="0" smtClean="0"/>
              <a:t>: </a:t>
            </a:r>
            <a:r>
              <a:rPr lang="en-US" dirty="0" err="1" smtClean="0"/>
              <a:t>Objetos</a:t>
            </a:r>
            <a:r>
              <a:rPr lang="en-US" dirty="0" smtClean="0"/>
              <a:t> Como </a:t>
            </a:r>
            <a:r>
              <a:rPr lang="en-US" dirty="0" err="1" smtClean="0"/>
              <a:t>Membros</a:t>
            </a:r>
            <a:r>
              <a:rPr lang="en-US" dirty="0" smtClean="0"/>
              <a:t> de Classes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983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Composição</a:t>
            </a:r>
            <a:endParaRPr lang="pt-BR" dirty="0"/>
          </a:p>
        </p:txBody>
      </p:sp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Uma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hipotética</a:t>
            </a:r>
            <a:r>
              <a:rPr lang="en-US" dirty="0" smtClean="0"/>
              <a:t> </a:t>
            </a:r>
            <a:r>
              <a:rPr lang="en-US" i="1" dirty="0" err="1" smtClean="0"/>
              <a:t>RelogioComAlarme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saber o </a:t>
            </a:r>
            <a:r>
              <a:rPr lang="en-US" dirty="0" err="1" smtClean="0"/>
              <a:t>horário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soar o </a:t>
            </a:r>
            <a:r>
              <a:rPr lang="en-US" dirty="0" err="1" smtClean="0"/>
              <a:t>alarme</a:t>
            </a:r>
            <a:endParaRPr lang="en-US" dirty="0" smtClean="0"/>
          </a:p>
          <a:p>
            <a:pPr lvl="1"/>
            <a:r>
              <a:rPr lang="en-US" dirty="0" err="1" smtClean="0"/>
              <a:t>Então</a:t>
            </a:r>
            <a:r>
              <a:rPr lang="en-US" dirty="0" smtClean="0"/>
              <a:t> 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incluir</a:t>
            </a:r>
            <a:r>
              <a:rPr lang="en-US" dirty="0" smtClean="0"/>
              <a:t> um </a:t>
            </a:r>
            <a:r>
              <a:rPr lang="en-US" dirty="0" err="1" smtClean="0"/>
              <a:t>objeto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hipotética</a:t>
            </a:r>
            <a:r>
              <a:rPr lang="en-US" dirty="0" smtClean="0"/>
              <a:t> </a:t>
            </a:r>
            <a:r>
              <a:rPr lang="en-US" i="1" dirty="0" err="1" smtClean="0"/>
              <a:t>Relogio</a:t>
            </a:r>
            <a:r>
              <a:rPr lang="en-US" dirty="0" smtClean="0"/>
              <a:t>.</a:t>
            </a:r>
          </a:p>
          <a:p>
            <a:r>
              <a:rPr lang="en-US" dirty="0" smtClean="0"/>
              <a:t>Este </a:t>
            </a:r>
            <a:r>
              <a:rPr lang="en-US" dirty="0" err="1" smtClean="0"/>
              <a:t>relacionamento</a:t>
            </a:r>
            <a:r>
              <a:rPr lang="en-US" dirty="0" smtClean="0"/>
              <a:t> é do </a:t>
            </a:r>
            <a:r>
              <a:rPr lang="en-US" dirty="0" err="1" smtClean="0"/>
              <a:t>tipo</a:t>
            </a:r>
            <a:r>
              <a:rPr lang="en-US" dirty="0" smtClean="0"/>
              <a:t> “</a:t>
            </a:r>
            <a:r>
              <a:rPr lang="en-US" b="1" dirty="0" smtClean="0"/>
              <a:t>tem um</a:t>
            </a:r>
            <a:r>
              <a:rPr lang="en-US" dirty="0" smtClean="0"/>
              <a:t>” e é </a:t>
            </a:r>
            <a:r>
              <a:rPr lang="en-US" dirty="0" err="1" smtClean="0"/>
              <a:t>denominado</a:t>
            </a:r>
            <a:r>
              <a:rPr lang="en-US" dirty="0" smtClean="0"/>
              <a:t> </a:t>
            </a:r>
            <a:r>
              <a:rPr lang="en-US" b="1" dirty="0" err="1" smtClean="0"/>
              <a:t>composição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Vejamos</a:t>
            </a:r>
            <a:r>
              <a:rPr lang="en-US" dirty="0" smtClean="0"/>
              <a:t> um </a:t>
            </a:r>
            <a:r>
              <a:rPr lang="en-US" dirty="0" err="1" smtClean="0"/>
              <a:t>exemplo</a:t>
            </a:r>
            <a:r>
              <a:rPr lang="en-US" dirty="0" smtClean="0"/>
              <a:t> com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duas</a:t>
            </a:r>
            <a:r>
              <a:rPr lang="en-US" dirty="0" smtClean="0"/>
              <a:t> classes </a:t>
            </a:r>
            <a:r>
              <a:rPr lang="en-US" dirty="0" err="1" smtClean="0"/>
              <a:t>hipotéticas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5256C-4B0F-4873-AD8C-C231AE918512}" type="slidenum">
              <a:rPr lang="pt-BR" smtClean="0"/>
              <a:pPr>
                <a:defRPr/>
              </a:pPr>
              <a:t>89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178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Introdução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 </a:t>
            </a:r>
            <a:r>
              <a:rPr lang="en-US" dirty="0" err="1" smtClean="0"/>
              <a:t>certa</a:t>
            </a:r>
            <a:r>
              <a:rPr lang="en-US" dirty="0" smtClean="0"/>
              <a:t> forma, o pedal do </a:t>
            </a:r>
            <a:r>
              <a:rPr lang="en-US" dirty="0" err="1" smtClean="0"/>
              <a:t>acelerador</a:t>
            </a:r>
            <a:r>
              <a:rPr lang="en-US" dirty="0" smtClean="0"/>
              <a:t> </a:t>
            </a:r>
            <a:r>
              <a:rPr lang="en-US" dirty="0" err="1" smtClean="0"/>
              <a:t>esconde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mecanismos</a:t>
            </a:r>
            <a:r>
              <a:rPr lang="en-US" dirty="0" smtClean="0"/>
              <a:t> </a:t>
            </a:r>
            <a:r>
              <a:rPr lang="en-US" dirty="0" err="1" smtClean="0"/>
              <a:t>complexos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fazem</a:t>
            </a:r>
            <a:r>
              <a:rPr lang="en-US" dirty="0" smtClean="0"/>
              <a:t> com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carro</a:t>
            </a:r>
            <a:r>
              <a:rPr lang="en-US" dirty="0" smtClean="0"/>
              <a:t> </a:t>
            </a:r>
            <a:r>
              <a:rPr lang="en-US" dirty="0" err="1" smtClean="0"/>
              <a:t>acelere</a:t>
            </a:r>
            <a:endParaRPr lang="en-US" dirty="0" smtClean="0"/>
          </a:p>
          <a:p>
            <a:pPr lvl="1"/>
            <a:r>
              <a:rPr lang="en-US" dirty="0" err="1" smtClean="0"/>
              <a:t>Isto</a:t>
            </a:r>
            <a:r>
              <a:rPr lang="en-US" dirty="0" smtClean="0"/>
              <a:t>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pessoas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conhecimento</a:t>
            </a:r>
            <a:r>
              <a:rPr lang="en-US" dirty="0" smtClean="0"/>
              <a:t> de </a:t>
            </a:r>
            <a:r>
              <a:rPr lang="en-US" dirty="0" err="1" smtClean="0"/>
              <a:t>mecânica</a:t>
            </a:r>
            <a:r>
              <a:rPr lang="en-US" dirty="0" smtClean="0"/>
              <a:t> </a:t>
            </a:r>
            <a:r>
              <a:rPr lang="en-US" dirty="0" err="1" smtClean="0"/>
              <a:t>acelerem</a:t>
            </a:r>
            <a:r>
              <a:rPr lang="en-US" dirty="0" smtClean="0"/>
              <a:t> um </a:t>
            </a:r>
            <a:r>
              <a:rPr lang="en-US" dirty="0" err="1" smtClean="0"/>
              <a:t>carro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Acelerar</a:t>
            </a:r>
            <a:r>
              <a:rPr lang="en-US" dirty="0" smtClean="0"/>
              <a:t> é </a:t>
            </a:r>
            <a:r>
              <a:rPr lang="en-US" dirty="0" err="1" smtClean="0"/>
              <a:t>uma</a:t>
            </a:r>
            <a:r>
              <a:rPr lang="en-US" dirty="0" smtClean="0"/>
              <a:t> “interface”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amigável</a:t>
            </a:r>
            <a:r>
              <a:rPr lang="en-US" dirty="0" smtClean="0"/>
              <a:t> com a </a:t>
            </a:r>
            <a:r>
              <a:rPr lang="en-US" dirty="0" err="1" smtClean="0"/>
              <a:t>mecânica</a:t>
            </a:r>
            <a:r>
              <a:rPr lang="en-US" dirty="0" smtClean="0"/>
              <a:t> do motor.</a:t>
            </a:r>
          </a:p>
          <a:p>
            <a:r>
              <a:rPr lang="en-US" dirty="0" err="1" smtClean="0"/>
              <a:t>Acontece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dirigir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desenhos</a:t>
            </a:r>
            <a:r>
              <a:rPr lang="en-US" dirty="0" smtClean="0"/>
              <a:t> </a:t>
            </a:r>
            <a:r>
              <a:rPr lang="en-US" dirty="0" err="1" smtClean="0"/>
              <a:t>técnicos</a:t>
            </a:r>
            <a:endParaRPr lang="en-US" dirty="0" smtClean="0"/>
          </a:p>
          <a:p>
            <a:pPr lvl="1"/>
            <a:r>
              <a:rPr lang="en-US" dirty="0" smtClean="0"/>
              <a:t>É </a:t>
            </a:r>
            <a:r>
              <a:rPr lang="en-US" dirty="0" err="1" smtClean="0"/>
              <a:t>necessário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alguém</a:t>
            </a:r>
            <a:r>
              <a:rPr lang="en-US" dirty="0" smtClean="0"/>
              <a:t> </a:t>
            </a:r>
            <a:r>
              <a:rPr lang="en-US" dirty="0" err="1" smtClean="0"/>
              <a:t>construa</a:t>
            </a:r>
            <a:r>
              <a:rPr lang="en-US" dirty="0" smtClean="0"/>
              <a:t> o </a:t>
            </a:r>
            <a:r>
              <a:rPr lang="en-US" dirty="0" err="1" smtClean="0"/>
              <a:t>carro</a:t>
            </a:r>
            <a:r>
              <a:rPr lang="en-US" dirty="0" smtClean="0"/>
              <a:t>, com o pedal.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28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Relogio.h</a:t>
            </a:r>
            <a:endParaRPr lang="pt-BR" i="1" dirty="0"/>
          </a:p>
        </p:txBody>
      </p:sp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2000" dirty="0">
                <a:solidFill>
                  <a:srgbClr val="7F7F00"/>
                </a:solidFill>
                <a:latin typeface="Verdana"/>
              </a:rPr>
              <a:t>#include&lt;iostream&gt;</a:t>
            </a:r>
          </a:p>
          <a:p>
            <a:pPr marL="118872" indent="0">
              <a:buNone/>
            </a:pPr>
            <a:r>
              <a:rPr lang="pt-BR" sz="2000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b="1" dirty="0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Verdana"/>
              </a:rPr>
              <a:t>Relogio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20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: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dirty="0" smtClean="0">
                <a:solidFill>
                  <a:srgbClr val="000000"/>
                </a:solidFill>
                <a:latin typeface="Verdana"/>
              </a:rPr>
              <a:t>       Relogio</a:t>
            </a:r>
            <a:r>
              <a:rPr lang="pt-BR" sz="20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2000" b="1" dirty="0" smtClean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20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2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2000" b="1" dirty="0" smtClean="0">
                <a:solidFill>
                  <a:srgbClr val="000000"/>
                </a:solidFill>
                <a:latin typeface="Verdana"/>
              </a:rPr>
              <a:t>);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2000" b="1" dirty="0" err="1">
                <a:solidFill>
                  <a:srgbClr val="00007F"/>
                </a:solidFill>
                <a:latin typeface="Verdana"/>
              </a:rPr>
              <a:t>void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 err="1" smtClean="0">
                <a:solidFill>
                  <a:srgbClr val="000000"/>
                </a:solidFill>
                <a:latin typeface="Verdana"/>
              </a:rPr>
              <a:t>setRelogio</a:t>
            </a:r>
            <a:r>
              <a:rPr lang="pt-BR" sz="20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20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2000" b="1" dirty="0" err="1">
                <a:solidFill>
                  <a:srgbClr val="00007F"/>
                </a:solidFill>
                <a:latin typeface="Verdana"/>
              </a:rPr>
              <a:t>void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 err="1" smtClean="0">
                <a:solidFill>
                  <a:srgbClr val="000000"/>
                </a:solidFill>
                <a:latin typeface="Verdana"/>
              </a:rPr>
              <a:t>printRelogio</a:t>
            </a:r>
            <a:r>
              <a:rPr lang="pt-BR" sz="20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2000" b="1" dirty="0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: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20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Verdana"/>
              </a:rPr>
              <a:t>h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Verdana"/>
              </a:rPr>
              <a:t>m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Verdana"/>
              </a:rPr>
              <a:t>s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   </a:t>
            </a:r>
          </a:p>
          <a:p>
            <a:pPr marL="118872" indent="0">
              <a:buNone/>
            </a:pPr>
            <a:r>
              <a:rPr lang="pt-BR" sz="2000" b="1" dirty="0">
                <a:solidFill>
                  <a:srgbClr val="000000"/>
                </a:solidFill>
                <a:latin typeface="Verdana"/>
              </a:rPr>
              <a:t>};</a:t>
            </a:r>
            <a:endParaRPr lang="pt-BR" sz="2000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5256C-4B0F-4873-AD8C-C231AE918512}" type="slidenum">
              <a:rPr lang="pt-BR" smtClean="0"/>
              <a:pPr>
                <a:defRPr/>
              </a:pPr>
              <a:t>90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55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Relogio.cpp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18872" indent="0">
              <a:buNone/>
            </a:pPr>
            <a:r>
              <a:rPr lang="pt-BR" dirty="0">
                <a:solidFill>
                  <a:srgbClr val="7F7F00"/>
                </a:solidFill>
                <a:latin typeface="Verdana"/>
              </a:rPr>
              <a:t>#include&lt;iostream&gt;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7F7F00"/>
                </a:solidFill>
                <a:latin typeface="Verdana"/>
              </a:rPr>
              <a:t>#include </a:t>
            </a:r>
            <a:r>
              <a:rPr lang="pt-BR" dirty="0" smtClean="0">
                <a:solidFill>
                  <a:srgbClr val="7F7F00"/>
                </a:solidFill>
                <a:latin typeface="Verdana"/>
              </a:rPr>
              <a:t>“Relogio.h</a:t>
            </a:r>
            <a:r>
              <a:rPr lang="pt-BR" dirty="0">
                <a:solidFill>
                  <a:srgbClr val="7F7F00"/>
                </a:solidFill>
                <a:latin typeface="Verdana"/>
              </a:rPr>
              <a:t>"</a:t>
            </a: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 smtClean="0">
                <a:solidFill>
                  <a:srgbClr val="000000"/>
                </a:solidFill>
                <a:latin typeface="Verdana"/>
              </a:rPr>
              <a:t>Relogio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::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Relogio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pt-BR" b="1" dirty="0" smtClean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hr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min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seg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	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setRelogio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 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 err="1" smtClean="0">
                <a:solidFill>
                  <a:srgbClr val="000000"/>
                </a:solidFill>
                <a:latin typeface="Verdana"/>
              </a:rPr>
              <a:t>hr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min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 smtClean="0">
                <a:solidFill>
                  <a:srgbClr val="000000"/>
                </a:solidFill>
                <a:latin typeface="Verdana"/>
              </a:rPr>
              <a:t>seg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);</a:t>
            </a:r>
          </a:p>
          <a:p>
            <a:pPr marL="118872" indent="0">
              <a:buNone/>
            </a:pPr>
            <a:r>
              <a:rPr lang="pt-BR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Relogio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::</a:t>
            </a:r>
            <a:r>
              <a:rPr lang="pt-BR" dirty="0" err="1" smtClean="0">
                <a:solidFill>
                  <a:srgbClr val="000000"/>
                </a:solidFill>
                <a:latin typeface="Verdana"/>
              </a:rPr>
              <a:t>setRelogio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hr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min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seg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h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hr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min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seg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Relogio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::</a:t>
            </a:r>
            <a:r>
              <a:rPr lang="pt-BR" dirty="0" err="1" smtClean="0">
                <a:solidFill>
                  <a:srgbClr val="000000"/>
                </a:solidFill>
                <a:latin typeface="Verdana"/>
              </a:rPr>
              <a:t>printRelogio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h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':'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':'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dirty="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91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634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Composição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</a:t>
            </a:r>
            <a:r>
              <a:rPr lang="en-US" dirty="0" err="1" smtClean="0"/>
              <a:t>que</a:t>
            </a:r>
            <a:r>
              <a:rPr lang="en-US" dirty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temos</a:t>
            </a:r>
            <a:r>
              <a:rPr lang="en-US" dirty="0" smtClean="0"/>
              <a:t> um </a:t>
            </a:r>
            <a:r>
              <a:rPr lang="en-US" dirty="0" err="1" smtClean="0"/>
              <a:t>construtor</a:t>
            </a:r>
            <a:r>
              <a:rPr lang="en-US" dirty="0" smtClean="0"/>
              <a:t> com </a:t>
            </a:r>
            <a:r>
              <a:rPr lang="en-US" dirty="0" err="1" smtClean="0"/>
              <a:t>parâmetros</a:t>
            </a:r>
            <a:r>
              <a:rPr lang="en-US" dirty="0" smtClean="0"/>
              <a:t> </a:t>
            </a:r>
            <a:r>
              <a:rPr lang="en-US" dirty="0" err="1" smtClean="0"/>
              <a:t>padronizados</a:t>
            </a:r>
            <a:r>
              <a:rPr lang="en-US" dirty="0" smtClean="0"/>
              <a:t> e </a:t>
            </a:r>
            <a:r>
              <a:rPr lang="en-US" dirty="0" err="1" smtClean="0"/>
              <a:t>separamos</a:t>
            </a:r>
            <a:r>
              <a:rPr lang="en-US" dirty="0" smtClean="0"/>
              <a:t> a interface da </a:t>
            </a:r>
            <a:r>
              <a:rPr lang="en-US" dirty="0" err="1" smtClean="0"/>
              <a:t>implementação</a:t>
            </a:r>
            <a:r>
              <a:rPr lang="en-US" dirty="0" smtClean="0"/>
              <a:t>, </a:t>
            </a:r>
            <a:r>
              <a:rPr lang="en-US" dirty="0" err="1" smtClean="0"/>
              <a:t>só</a:t>
            </a:r>
            <a:r>
              <a:rPr lang="en-US" dirty="0" smtClean="0"/>
              <a:t> </a:t>
            </a:r>
            <a:r>
              <a:rPr lang="en-US" dirty="0" err="1" smtClean="0"/>
              <a:t>utilizamos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parâmetros</a:t>
            </a:r>
            <a:r>
              <a:rPr lang="en-US" dirty="0" smtClean="0"/>
              <a:t> </a:t>
            </a:r>
            <a:r>
              <a:rPr lang="en-US" dirty="0" err="1" smtClean="0"/>
              <a:t>padronizados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implementação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Depois</a:t>
            </a:r>
            <a:r>
              <a:rPr lang="en-US" dirty="0" smtClean="0"/>
              <a:t> de </a:t>
            </a:r>
            <a:r>
              <a:rPr lang="en-US" dirty="0" err="1" smtClean="0"/>
              <a:t>definida</a:t>
            </a:r>
            <a:r>
              <a:rPr lang="en-US" dirty="0" smtClean="0"/>
              <a:t> e </a:t>
            </a:r>
            <a:r>
              <a:rPr lang="en-US" dirty="0" err="1" smtClean="0"/>
              <a:t>implementada</a:t>
            </a:r>
            <a:r>
              <a:rPr lang="en-US" dirty="0" smtClean="0"/>
              <a:t> 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i="1" dirty="0" err="1" smtClean="0"/>
              <a:t>Relogio</a:t>
            </a:r>
            <a:r>
              <a:rPr lang="en-US" dirty="0" smtClean="0"/>
              <a:t>,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utilizar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dela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outra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endParaRPr lang="en-US" dirty="0" smtClean="0"/>
          </a:p>
          <a:p>
            <a:pPr lvl="1"/>
            <a:r>
              <a:rPr lang="en-US" dirty="0" err="1" smtClean="0"/>
              <a:t>Caracterizando</a:t>
            </a:r>
            <a:r>
              <a:rPr lang="en-US" dirty="0" smtClean="0"/>
              <a:t> a </a:t>
            </a:r>
            <a:r>
              <a:rPr lang="en-US" b="1" dirty="0" err="1" smtClean="0"/>
              <a:t>composição</a:t>
            </a:r>
            <a:r>
              <a:rPr lang="en-US" dirty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b="1" dirty="0" err="1" smtClean="0"/>
              <a:t>agregação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Qual</a:t>
            </a:r>
            <a:r>
              <a:rPr lang="en-US" dirty="0" smtClean="0"/>
              <a:t> a </a:t>
            </a:r>
            <a:r>
              <a:rPr lang="en-US" dirty="0" err="1" smtClean="0"/>
              <a:t>diferença</a:t>
            </a:r>
            <a:r>
              <a:rPr lang="en-US" dirty="0" smtClean="0"/>
              <a:t> entre as </a:t>
            </a:r>
            <a:r>
              <a:rPr lang="en-US" dirty="0" err="1" smtClean="0"/>
              <a:t>duas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92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37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1979712" y="5445224"/>
            <a:ext cx="2016224" cy="255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RelogioComAlarme.h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18872" indent="0">
              <a:buNone/>
            </a:pPr>
            <a:r>
              <a:rPr lang="pt-BR" dirty="0">
                <a:solidFill>
                  <a:srgbClr val="7F7F00"/>
                </a:solidFill>
                <a:latin typeface="Verdana"/>
              </a:rPr>
              <a:t>#include&lt;iostream&gt;</a:t>
            </a:r>
          </a:p>
          <a:p>
            <a:pPr marL="118872" indent="0">
              <a:buNone/>
            </a:pPr>
            <a:r>
              <a:rPr lang="pt-BR" dirty="0">
                <a:solidFill>
                  <a:srgbClr val="7F7F00"/>
                </a:solidFill>
                <a:latin typeface="Verdana"/>
              </a:rPr>
              <a:t>#include&lt;string&gt;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7F7F00"/>
                </a:solidFill>
                <a:latin typeface="Verdana"/>
              </a:rPr>
              <a:t>#include"Relogio.h"</a:t>
            </a: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class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RelogioComAlarme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: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RelogioComAlarme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setAlarme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bool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printAlarme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: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bool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ligado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 smtClean="0">
                <a:solidFill>
                  <a:srgbClr val="808080"/>
                </a:solidFill>
                <a:latin typeface="Verdana"/>
              </a:rPr>
              <a:t>	      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Relogio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alarme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tom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};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93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4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Composição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i="1" dirty="0" err="1" smtClean="0"/>
              <a:t>RelogioComAlarme</a:t>
            </a:r>
            <a:r>
              <a:rPr lang="en-US" dirty="0" smtClean="0"/>
              <a:t>, um dos </a:t>
            </a:r>
            <a:r>
              <a:rPr lang="en-US" dirty="0" err="1" smtClean="0"/>
              <a:t>atributos</a:t>
            </a:r>
            <a:r>
              <a:rPr lang="en-US" dirty="0" smtClean="0"/>
              <a:t> é um </a:t>
            </a:r>
            <a:r>
              <a:rPr lang="en-US" dirty="0" err="1" smtClean="0"/>
              <a:t>objeto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i="1" dirty="0" err="1" smtClean="0"/>
              <a:t>Relogio</a:t>
            </a:r>
            <a:endParaRPr lang="en-US" i="1" dirty="0" smtClean="0"/>
          </a:p>
          <a:p>
            <a:pPr lvl="1"/>
            <a:r>
              <a:rPr lang="en-US" dirty="0" err="1" smtClean="0"/>
              <a:t>Quando</a:t>
            </a:r>
            <a:r>
              <a:rPr lang="en-US" dirty="0" smtClean="0"/>
              <a:t> um </a:t>
            </a:r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i="1" dirty="0" err="1" smtClean="0"/>
              <a:t>RelogioComAlarme</a:t>
            </a:r>
            <a:r>
              <a:rPr lang="en-US" dirty="0" smtClean="0"/>
              <a:t> for </a:t>
            </a:r>
            <a:r>
              <a:rPr lang="en-US" dirty="0" err="1" smtClean="0"/>
              <a:t>destruído</a:t>
            </a:r>
            <a:r>
              <a:rPr lang="en-US" dirty="0" smtClean="0"/>
              <a:t>, o </a:t>
            </a:r>
            <a:r>
              <a:rPr lang="en-US" dirty="0" err="1" smtClean="0"/>
              <a:t>objeto</a:t>
            </a:r>
            <a:r>
              <a:rPr lang="en-US" dirty="0" smtClean="0"/>
              <a:t> </a:t>
            </a:r>
            <a:r>
              <a:rPr lang="en-US" i="1" dirty="0" err="1" smtClean="0"/>
              <a:t>Relogio</a:t>
            </a:r>
            <a:r>
              <a:rPr lang="en-US" dirty="0" smtClean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Caracterizando</a:t>
            </a:r>
            <a:r>
              <a:rPr lang="en-US" dirty="0" smtClean="0"/>
              <a:t> </a:t>
            </a:r>
            <a:r>
              <a:rPr lang="en-US" dirty="0" err="1" smtClean="0"/>
              <a:t>assim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b="1" dirty="0" err="1" smtClean="0"/>
              <a:t>composição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94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2342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827584" y="4628444"/>
            <a:ext cx="2448272" cy="2407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ângulo 6"/>
          <p:cNvSpPr/>
          <p:nvPr/>
        </p:nvSpPr>
        <p:spPr>
          <a:xfrm>
            <a:off x="782428" y="5690510"/>
            <a:ext cx="1989372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ângulo 5"/>
          <p:cNvSpPr/>
          <p:nvPr/>
        </p:nvSpPr>
        <p:spPr>
          <a:xfrm>
            <a:off x="4372295" y="2947310"/>
            <a:ext cx="1927897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RelogioComAlarme.cpp</a:t>
            </a:r>
            <a:endParaRPr lang="pt-BR" i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75191"/>
            <a:ext cx="8784976" cy="4625609"/>
          </a:xfrm>
        </p:spPr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t-BR" dirty="0">
                <a:solidFill>
                  <a:srgbClr val="7F7F00"/>
                </a:solidFill>
                <a:latin typeface="Verdana"/>
              </a:rPr>
              <a:t>#include&lt;iostream&gt;</a:t>
            </a:r>
          </a:p>
          <a:p>
            <a:pPr marL="118872" indent="0">
              <a:buNone/>
            </a:pPr>
            <a:r>
              <a:rPr lang="pt-BR" dirty="0">
                <a:solidFill>
                  <a:srgbClr val="7F7F00"/>
                </a:solidFill>
                <a:latin typeface="Verdana"/>
              </a:rPr>
              <a:t>#include&lt;string&gt;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7F7F00"/>
                </a:solidFill>
                <a:latin typeface="Verdana"/>
              </a:rPr>
              <a:t>#include"RelogioComAlarme.h"</a:t>
            </a: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it-IT" dirty="0">
                <a:solidFill>
                  <a:srgbClr val="000000"/>
                </a:solidFill>
                <a:latin typeface="Verdana"/>
              </a:rPr>
              <a:t>RelogioComAlarme</a:t>
            </a:r>
            <a:r>
              <a:rPr lang="it-IT" b="1" dirty="0">
                <a:solidFill>
                  <a:srgbClr val="000000"/>
                </a:solidFill>
                <a:latin typeface="Verdana"/>
              </a:rPr>
              <a:t>::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RelogioComAlarme</a:t>
            </a:r>
            <a:r>
              <a:rPr lang="it-IT" b="1" dirty="0">
                <a:solidFill>
                  <a:srgbClr val="000000"/>
                </a:solidFill>
                <a:latin typeface="Verdana"/>
              </a:rPr>
              <a:t>():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alarme</a:t>
            </a:r>
            <a:r>
              <a:rPr lang="it-IT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it-IT" dirty="0">
                <a:solidFill>
                  <a:srgbClr val="007F7F"/>
                </a:solidFill>
                <a:latin typeface="Verdana"/>
              </a:rPr>
              <a:t>10</a:t>
            </a:r>
            <a:r>
              <a:rPr lang="it-IT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it-IT" dirty="0">
                <a:solidFill>
                  <a:srgbClr val="808080"/>
                </a:solidFill>
                <a:latin typeface="Verdana"/>
              </a:rPr>
              <a:t> </a:t>
            </a:r>
            <a:r>
              <a:rPr lang="it-IT" dirty="0">
                <a:solidFill>
                  <a:srgbClr val="007F7F"/>
                </a:solidFill>
                <a:latin typeface="Verdana"/>
              </a:rPr>
              <a:t>10</a:t>
            </a:r>
            <a:r>
              <a:rPr lang="it-IT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it-IT" dirty="0">
                <a:solidFill>
                  <a:srgbClr val="808080"/>
                </a:solidFill>
                <a:latin typeface="Verdana"/>
              </a:rPr>
              <a:t> </a:t>
            </a:r>
            <a:r>
              <a:rPr lang="it-IT" dirty="0">
                <a:solidFill>
                  <a:srgbClr val="007F7F"/>
                </a:solidFill>
                <a:latin typeface="Verdana"/>
              </a:rPr>
              <a:t>10</a:t>
            </a:r>
            <a:r>
              <a:rPr lang="it-IT" b="1" dirty="0">
                <a:solidFill>
                  <a:srgbClr val="000000"/>
                </a:solidFill>
                <a:latin typeface="Verdana"/>
              </a:rPr>
              <a:t>)</a:t>
            </a:r>
            <a:endParaRPr lang="it-IT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ligado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false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tom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"Battery"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 smtClean="0">
                <a:solidFill>
                  <a:srgbClr val="000000"/>
                </a:solidFill>
                <a:latin typeface="Verdana"/>
              </a:rPr>
              <a:t>}</a:t>
            </a: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RelogioComAlarme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::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setAlarme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musica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bool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flag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h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ligado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flag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 err="1" smtClean="0">
                <a:solidFill>
                  <a:srgbClr val="000000"/>
                </a:solidFill>
                <a:latin typeface="Verdana"/>
              </a:rPr>
              <a:t>alarme</a:t>
            </a:r>
            <a:r>
              <a:rPr lang="pt-BR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 smtClean="0">
                <a:solidFill>
                  <a:srgbClr val="000000"/>
                </a:solidFill>
                <a:latin typeface="Verdana"/>
              </a:rPr>
              <a:t>setRelogio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h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tom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musica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 smtClean="0">
                <a:solidFill>
                  <a:srgbClr val="000000"/>
                </a:solidFill>
                <a:latin typeface="Verdana"/>
              </a:rPr>
              <a:t>}</a:t>
            </a: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RelogioComAlarme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::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printAlarme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 err="1" smtClean="0">
                <a:solidFill>
                  <a:srgbClr val="000000"/>
                </a:solidFill>
                <a:latin typeface="Verdana"/>
              </a:rPr>
              <a:t>alarme</a:t>
            </a:r>
            <a:r>
              <a:rPr lang="pt-BR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 smtClean="0">
                <a:solidFill>
                  <a:srgbClr val="000000"/>
                </a:solidFill>
                <a:latin typeface="Verdana"/>
              </a:rPr>
              <a:t>printRelogio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95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05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Composição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Há</a:t>
            </a:r>
            <a:r>
              <a:rPr lang="en-US" dirty="0" smtClean="0"/>
              <a:t> um </a:t>
            </a:r>
            <a:r>
              <a:rPr lang="en-US" dirty="0" err="1" smtClean="0"/>
              <a:t>detalhe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 no </a:t>
            </a:r>
            <a:r>
              <a:rPr lang="en-US" dirty="0" err="1" smtClean="0"/>
              <a:t>construtor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i="1" dirty="0" err="1" smtClean="0"/>
              <a:t>RelogioComAlarme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Precisamos</a:t>
            </a:r>
            <a:r>
              <a:rPr lang="en-US" dirty="0" smtClean="0"/>
              <a:t> </a:t>
            </a:r>
            <a:r>
              <a:rPr lang="en-US" dirty="0" err="1" smtClean="0"/>
              <a:t>chamar</a:t>
            </a:r>
            <a:r>
              <a:rPr lang="en-US" dirty="0" smtClean="0"/>
              <a:t> o </a:t>
            </a:r>
            <a:r>
              <a:rPr lang="en-US" dirty="0" err="1" smtClean="0"/>
              <a:t>construtor</a:t>
            </a:r>
            <a:r>
              <a:rPr lang="en-US" dirty="0" smtClean="0"/>
              <a:t> do </a:t>
            </a:r>
            <a:r>
              <a:rPr lang="en-US" dirty="0" err="1" smtClean="0"/>
              <a:t>objeto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i="1" dirty="0" err="1" smtClean="0"/>
              <a:t>Relogio</a:t>
            </a:r>
            <a:r>
              <a:rPr lang="en-US" dirty="0" smtClean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Fazemos</a:t>
            </a:r>
            <a:r>
              <a:rPr lang="en-US" dirty="0" smtClean="0"/>
              <a:t> </a:t>
            </a:r>
            <a:r>
              <a:rPr lang="en-US" dirty="0" err="1" smtClean="0"/>
              <a:t>isso</a:t>
            </a:r>
            <a:r>
              <a:rPr lang="en-US" dirty="0" smtClean="0"/>
              <a:t> </a:t>
            </a:r>
            <a:r>
              <a:rPr lang="en-US" dirty="0" err="1" smtClean="0"/>
              <a:t>depois</a:t>
            </a:r>
            <a:r>
              <a:rPr lang="en-US" dirty="0" smtClean="0"/>
              <a:t> da </a:t>
            </a:r>
            <a:r>
              <a:rPr lang="en-US" dirty="0" err="1" smtClean="0"/>
              <a:t>assinatura</a:t>
            </a:r>
            <a:r>
              <a:rPr lang="en-US" dirty="0" smtClean="0"/>
              <a:t> da </a:t>
            </a:r>
            <a:r>
              <a:rPr lang="en-US" dirty="0" err="1" smtClean="0"/>
              <a:t>implementação</a:t>
            </a:r>
            <a:r>
              <a:rPr lang="en-US" dirty="0" smtClean="0"/>
              <a:t> do </a:t>
            </a:r>
            <a:r>
              <a:rPr lang="en-US" dirty="0" err="1" smtClean="0"/>
              <a:t>construtor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Colocamos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e </a:t>
            </a:r>
            <a:r>
              <a:rPr lang="en-US" dirty="0" err="1" smtClean="0"/>
              <a:t>depois</a:t>
            </a:r>
            <a:r>
              <a:rPr lang="en-US" dirty="0" smtClean="0"/>
              <a:t> </a:t>
            </a:r>
            <a:r>
              <a:rPr lang="en-US" dirty="0" err="1" smtClean="0"/>
              <a:t>chamamos</a:t>
            </a:r>
            <a:r>
              <a:rPr lang="en-US" dirty="0" smtClean="0"/>
              <a:t> o </a:t>
            </a:r>
            <a:r>
              <a:rPr lang="en-US" dirty="0" err="1" smtClean="0"/>
              <a:t>construtor</a:t>
            </a:r>
            <a:r>
              <a:rPr lang="en-US" dirty="0" smtClean="0"/>
              <a:t> do </a:t>
            </a:r>
            <a:r>
              <a:rPr lang="en-US" dirty="0" err="1" smtClean="0"/>
              <a:t>objeto</a:t>
            </a:r>
            <a:r>
              <a:rPr lang="en-US" dirty="0" smtClean="0"/>
              <a:t> da </a:t>
            </a:r>
            <a:r>
              <a:rPr lang="en-US" dirty="0" err="1" smtClean="0"/>
              <a:t>composição</a:t>
            </a:r>
            <a:endParaRPr lang="en-US" dirty="0" smtClean="0"/>
          </a:p>
          <a:p>
            <a:pPr lvl="2"/>
            <a:r>
              <a:rPr lang="en-US" dirty="0" err="1" smtClean="0"/>
              <a:t>Mesmo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haja</a:t>
            </a:r>
            <a:r>
              <a:rPr lang="en-US" dirty="0" smtClean="0"/>
              <a:t> </a:t>
            </a:r>
            <a:r>
              <a:rPr lang="en-US" dirty="0" err="1" smtClean="0"/>
              <a:t>parâmetros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 </a:t>
            </a:r>
            <a:r>
              <a:rPr lang="en-US" dirty="0" err="1" smtClean="0"/>
              <a:t>objeto</a:t>
            </a:r>
            <a:r>
              <a:rPr lang="en-US" dirty="0" smtClean="0"/>
              <a:t> da </a:t>
            </a:r>
            <a:r>
              <a:rPr lang="en-US" dirty="0" err="1" smtClean="0"/>
              <a:t>composição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utilizado</a:t>
            </a:r>
            <a:r>
              <a:rPr lang="en-US" dirty="0" smtClean="0"/>
              <a:t> </a:t>
            </a:r>
            <a:r>
              <a:rPr lang="en-US" dirty="0" err="1" smtClean="0"/>
              <a:t>normalmente</a:t>
            </a:r>
            <a:r>
              <a:rPr lang="en-US" dirty="0" smtClean="0"/>
              <a:t>, </a:t>
            </a:r>
            <a:r>
              <a:rPr lang="en-US" dirty="0" err="1" smtClean="0"/>
              <a:t>chamando</a:t>
            </a:r>
            <a:r>
              <a:rPr lang="en-US" dirty="0" smtClean="0"/>
              <a:t>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próprios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endParaRPr lang="en-US" dirty="0" smtClean="0"/>
          </a:p>
          <a:p>
            <a:pPr lvl="1"/>
            <a:r>
              <a:rPr lang="en-US" dirty="0" err="1" smtClean="0"/>
              <a:t>Não</a:t>
            </a:r>
            <a:r>
              <a:rPr lang="en-US" dirty="0" smtClean="0"/>
              <a:t> é </a:t>
            </a:r>
            <a:r>
              <a:rPr lang="en-US" dirty="0" err="1" smtClean="0"/>
              <a:t>possível</a:t>
            </a:r>
            <a:r>
              <a:rPr lang="en-US" dirty="0" smtClean="0"/>
              <a:t> </a:t>
            </a:r>
            <a:r>
              <a:rPr lang="en-US" dirty="0" err="1" smtClean="0"/>
              <a:t>acessar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membros</a:t>
            </a:r>
            <a:r>
              <a:rPr lang="en-US" dirty="0" smtClean="0"/>
              <a:t> </a:t>
            </a:r>
            <a:r>
              <a:rPr lang="en-US" dirty="0" err="1" smtClean="0"/>
              <a:t>privados</a:t>
            </a:r>
            <a:r>
              <a:rPr lang="en-US" dirty="0" smtClean="0"/>
              <a:t> do </a:t>
            </a:r>
            <a:r>
              <a:rPr lang="en-US" dirty="0" err="1" smtClean="0"/>
              <a:t>objeto</a:t>
            </a:r>
            <a:r>
              <a:rPr lang="en-US" dirty="0" smtClean="0"/>
              <a:t> da </a:t>
            </a:r>
            <a:r>
              <a:rPr lang="en-US" dirty="0" err="1" smtClean="0"/>
              <a:t>composição</a:t>
            </a:r>
            <a:r>
              <a:rPr lang="en-US" dirty="0" smtClean="0"/>
              <a:t>, </a:t>
            </a:r>
            <a:r>
              <a:rPr lang="en-US" dirty="0" err="1" smtClean="0"/>
              <a:t>exceto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i="1" dirty="0" smtClean="0"/>
              <a:t>getters</a:t>
            </a:r>
            <a:r>
              <a:rPr lang="en-US" dirty="0" smtClean="0"/>
              <a:t> e </a:t>
            </a:r>
            <a:r>
              <a:rPr lang="en-US" i="1" dirty="0" smtClean="0"/>
              <a:t>setters</a:t>
            </a:r>
            <a:r>
              <a:rPr lang="en-US" dirty="0" smtClean="0"/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96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9223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driverRelogioComAlarme.cpp</a:t>
            </a:r>
            <a:endParaRPr lang="pt-BR" i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2000" dirty="0">
                <a:solidFill>
                  <a:srgbClr val="7F7F00"/>
                </a:solidFill>
                <a:latin typeface="Verdana"/>
              </a:rPr>
              <a:t>#include&lt;iostream&gt;</a:t>
            </a:r>
          </a:p>
          <a:p>
            <a:pPr marL="118872" indent="0">
              <a:buNone/>
            </a:pPr>
            <a:r>
              <a:rPr lang="pt-BR" sz="2000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dirty="0">
                <a:solidFill>
                  <a:srgbClr val="7F7F00"/>
                </a:solidFill>
                <a:latin typeface="Verdana"/>
              </a:rPr>
              <a:t>#include"RelogioComAlarme.h"</a:t>
            </a:r>
          </a:p>
          <a:p>
            <a:pPr marL="118872" indent="0">
              <a:buNone/>
            </a:pP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2000" dirty="0">
                <a:solidFill>
                  <a:srgbClr val="000000"/>
                </a:solidFill>
                <a:latin typeface="Verdana"/>
              </a:rPr>
              <a:t>RelogioComAlarme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Verdana"/>
              </a:rPr>
              <a:t>despertador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2000" dirty="0">
                <a:solidFill>
                  <a:srgbClr val="000000"/>
                </a:solidFill>
                <a:latin typeface="Verdana"/>
              </a:rPr>
              <a:t>despertador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2000" dirty="0">
                <a:solidFill>
                  <a:srgbClr val="000000"/>
                </a:solidFill>
                <a:latin typeface="Verdana"/>
              </a:rPr>
              <a:t>setAlarme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2000" dirty="0">
                <a:solidFill>
                  <a:srgbClr val="7F007F"/>
                </a:solidFill>
                <a:latin typeface="Verdana"/>
              </a:rPr>
              <a:t>"Enter Sandman"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b="1" dirty="0">
                <a:solidFill>
                  <a:srgbClr val="00007F"/>
                </a:solidFill>
                <a:latin typeface="Verdana"/>
              </a:rPr>
              <a:t>true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>
                <a:solidFill>
                  <a:srgbClr val="007F7F"/>
                </a:solidFill>
                <a:latin typeface="Verdana"/>
              </a:rPr>
              <a:t>6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2000" dirty="0" smtClean="0">
                <a:solidFill>
                  <a:srgbClr val="000000"/>
                </a:solidFill>
                <a:latin typeface="Verdana"/>
              </a:rPr>
              <a:t>despertador</a:t>
            </a:r>
            <a:r>
              <a:rPr lang="pt-BR" sz="2000" b="1" dirty="0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2000" dirty="0" smtClean="0">
                <a:solidFill>
                  <a:srgbClr val="000000"/>
                </a:solidFill>
                <a:latin typeface="Verdana"/>
              </a:rPr>
              <a:t>printAlarme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();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2000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20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97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41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Composição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Novamente</a:t>
            </a:r>
            <a:r>
              <a:rPr lang="en-US" dirty="0" smtClean="0"/>
              <a:t>, </a:t>
            </a:r>
            <a:r>
              <a:rPr lang="en-US" dirty="0" err="1" smtClean="0"/>
              <a:t>compilamos</a:t>
            </a:r>
            <a:r>
              <a:rPr lang="en-US" dirty="0" smtClean="0"/>
              <a:t> as </a:t>
            </a:r>
            <a:r>
              <a:rPr lang="en-US" dirty="0" err="1" smtClean="0"/>
              <a:t>implementações</a:t>
            </a:r>
            <a:r>
              <a:rPr lang="en-US" dirty="0" smtClean="0"/>
              <a:t> das classes </a:t>
            </a:r>
            <a:r>
              <a:rPr lang="en-US" dirty="0" err="1" smtClean="0"/>
              <a:t>usando</a:t>
            </a:r>
            <a:r>
              <a:rPr lang="en-US" dirty="0" smtClean="0"/>
              <a:t> a </a:t>
            </a:r>
            <a:r>
              <a:rPr lang="en-US" i="1" dirty="0" smtClean="0"/>
              <a:t>flag</a:t>
            </a:r>
            <a:r>
              <a:rPr lang="en-US" dirty="0" smtClean="0"/>
              <a:t> –c</a:t>
            </a:r>
          </a:p>
          <a:p>
            <a:pPr lvl="1"/>
            <a:r>
              <a:rPr lang="en-US" dirty="0" err="1" smtClean="0"/>
              <a:t>Depois</a:t>
            </a:r>
            <a:r>
              <a:rPr lang="en-US" dirty="0" smtClean="0"/>
              <a:t> </a:t>
            </a:r>
            <a:r>
              <a:rPr lang="en-US" dirty="0" err="1" smtClean="0"/>
              <a:t>compilamos</a:t>
            </a:r>
            <a:r>
              <a:rPr lang="en-US" dirty="0" smtClean="0"/>
              <a:t> o </a:t>
            </a:r>
            <a:r>
              <a:rPr lang="en-US" dirty="0" err="1" smtClean="0"/>
              <a:t>programa</a:t>
            </a:r>
            <a:r>
              <a:rPr lang="en-US" dirty="0" smtClean="0"/>
              <a:t> principal;</a:t>
            </a:r>
          </a:p>
          <a:p>
            <a:pPr lvl="1"/>
            <a:r>
              <a:rPr lang="en-US" dirty="0" smtClean="0"/>
              <a:t>g++ -c Relogio.cpp;</a:t>
            </a:r>
          </a:p>
          <a:p>
            <a:pPr lvl="1"/>
            <a:r>
              <a:rPr lang="en-US" dirty="0"/>
              <a:t>g++ -c </a:t>
            </a:r>
            <a:r>
              <a:rPr lang="en-US" dirty="0" smtClean="0"/>
              <a:t>RelogioComAlarme.cpp</a:t>
            </a:r>
            <a:r>
              <a:rPr lang="en-US" dirty="0"/>
              <a:t>;</a:t>
            </a:r>
            <a:endParaRPr lang="pt-BR" dirty="0"/>
          </a:p>
          <a:p>
            <a:pPr lvl="1"/>
            <a:r>
              <a:rPr lang="en-US" dirty="0" smtClean="0"/>
              <a:t>g++ *.o driverRelogioComAlarme.cpp –o </a:t>
            </a:r>
            <a:r>
              <a:rPr lang="en-US" dirty="0" err="1" smtClean="0"/>
              <a:t>programa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98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5685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A76E85-50F3-49CE-BF7E-EA58F7810D29}" type="slidenum">
              <a:rPr lang="pt-BR"/>
              <a:pPr eaLnBrk="1" hangingPunct="1"/>
              <a:t>99</a:t>
            </a:fld>
            <a:endParaRPr lang="pt-BR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55776" y="2060848"/>
            <a:ext cx="5673824" cy="420933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6000" b="1" dirty="0" smtClean="0"/>
              <a:t>Continua na próxima aula...</a:t>
            </a:r>
          </a:p>
        </p:txBody>
      </p:sp>
      <p:pic>
        <p:nvPicPr>
          <p:cNvPr id="56327" name="Picture 7" descr="http://www.proprofs.com/quiz-school/upload/yuiupload/2254786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74739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23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11115</TotalTime>
  <Words>8888</Words>
  <Application>Microsoft Macintosh PowerPoint</Application>
  <PresentationFormat>On-screen Show (4:3)</PresentationFormat>
  <Paragraphs>1410</Paragraphs>
  <Slides>133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133</vt:i4>
      </vt:variant>
    </vt:vector>
  </HeadingPairs>
  <TitlesOfParts>
    <vt:vector size="134" baseType="lpstr">
      <vt:lpstr>Módulo</vt:lpstr>
      <vt:lpstr>PowerPoint Presentation</vt:lpstr>
      <vt:lpstr>Endereços Importantes</vt:lpstr>
      <vt:lpstr>PowerPoint Presentation</vt:lpstr>
      <vt:lpstr>Avisos</vt:lpstr>
      <vt:lpstr>Na aula passada</vt:lpstr>
      <vt:lpstr>Na aula de hoje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Classes</vt:lpstr>
      <vt:lpstr>Classes</vt:lpstr>
      <vt:lpstr>Classes</vt:lpstr>
      <vt:lpstr>Classes</vt:lpstr>
      <vt:lpstr>Classes</vt:lpstr>
      <vt:lpstr>Métodos</vt:lpstr>
      <vt:lpstr>Métodos</vt:lpstr>
      <vt:lpstr>Classes</vt:lpstr>
      <vt:lpstr>Objetos</vt:lpstr>
      <vt:lpstr>Métodos</vt:lpstr>
      <vt:lpstr>Exercício</vt:lpstr>
      <vt:lpstr>Classe string</vt:lpstr>
      <vt:lpstr>Classes</vt:lpstr>
      <vt:lpstr>Classe string</vt:lpstr>
      <vt:lpstr>getline</vt:lpstr>
      <vt:lpstr>Métodos</vt:lpstr>
      <vt:lpstr>Exercício</vt:lpstr>
      <vt:lpstr>Atributos</vt:lpstr>
      <vt:lpstr>Getters e Setters</vt:lpstr>
      <vt:lpstr>Getters e Setters</vt:lpstr>
      <vt:lpstr>Classes</vt:lpstr>
      <vt:lpstr>Classes</vt:lpstr>
      <vt:lpstr>Getters e Setters</vt:lpstr>
      <vt:lpstr>Classe string</vt:lpstr>
      <vt:lpstr>Exercício</vt:lpstr>
      <vt:lpstr>PowerPoint Presentation</vt:lpstr>
      <vt:lpstr>Construtores</vt:lpstr>
      <vt:lpstr>Construtores</vt:lpstr>
      <vt:lpstr>Construtores</vt:lpstr>
      <vt:lpstr>Construtores</vt:lpstr>
      <vt:lpstr>Construtores</vt:lpstr>
      <vt:lpstr>Construtores</vt:lpstr>
      <vt:lpstr>Construtores</vt:lpstr>
      <vt:lpstr>Construtores</vt:lpstr>
      <vt:lpstr>Construtores</vt:lpstr>
      <vt:lpstr>Exercício</vt:lpstr>
      <vt:lpstr>Destrutores</vt:lpstr>
      <vt:lpstr>Destrutores</vt:lpstr>
      <vt:lpstr>Destrutores</vt:lpstr>
      <vt:lpstr>Destrutores</vt:lpstr>
      <vt:lpstr>Destrutores</vt:lpstr>
      <vt:lpstr>Destrutores</vt:lpstr>
      <vt:lpstr>Destrutores</vt:lpstr>
      <vt:lpstr>Exercício</vt:lpstr>
      <vt:lpstr>Construtores Parametrizados e Vetores de Objetos</vt:lpstr>
      <vt:lpstr>Construtores Parametrizados e Vetores de Objetos</vt:lpstr>
      <vt:lpstr>Construtores Parametrizados e Vetores de Objetos</vt:lpstr>
      <vt:lpstr>Objetos como Parâmetros de Métodos</vt:lpstr>
      <vt:lpstr>Objetos como Parâmetros de Métodos</vt:lpstr>
      <vt:lpstr>Objetos como Parâmetros de Métodos</vt:lpstr>
      <vt:lpstr>Objetos como Parâmetros de Métodos</vt:lpstr>
      <vt:lpstr>Métodos que Retornam Objetos</vt:lpstr>
      <vt:lpstr>Métodos que Retornam Objetos</vt:lpstr>
      <vt:lpstr>Métodos que Retornam Objetos</vt:lpstr>
      <vt:lpstr>Separando a Interface da Implementação</vt:lpstr>
      <vt:lpstr>Separando a Interface da Implementação</vt:lpstr>
      <vt:lpstr>Headers</vt:lpstr>
      <vt:lpstr>GradeBook.h</vt:lpstr>
      <vt:lpstr>Main.cpp</vt:lpstr>
      <vt:lpstr>Separando a Interface da Implementação</vt:lpstr>
      <vt:lpstr>Interfaces</vt:lpstr>
      <vt:lpstr>Interfaces</vt:lpstr>
      <vt:lpstr>GradeBook.h</vt:lpstr>
      <vt:lpstr>GradeBook.h</vt:lpstr>
      <vt:lpstr>GradeBook.cpp</vt:lpstr>
      <vt:lpstr>GradeBook.cpp</vt:lpstr>
      <vt:lpstr>Main.cpp</vt:lpstr>
      <vt:lpstr>Interfaces – Inclusão de Arquivos</vt:lpstr>
      <vt:lpstr>Interfaces - Compilação</vt:lpstr>
      <vt:lpstr>Interfaces - Compilação</vt:lpstr>
      <vt:lpstr>Interfaces - Compilação</vt:lpstr>
      <vt:lpstr>Makefile</vt:lpstr>
      <vt:lpstr>Composição: Objetos Como Membros de Classes</vt:lpstr>
      <vt:lpstr>Composição</vt:lpstr>
      <vt:lpstr>Relogio.h</vt:lpstr>
      <vt:lpstr>Relogio.cpp</vt:lpstr>
      <vt:lpstr>Composição</vt:lpstr>
      <vt:lpstr>RelogioComAlarme.h</vt:lpstr>
      <vt:lpstr>Composição</vt:lpstr>
      <vt:lpstr>RelogioComAlarme.cpp</vt:lpstr>
      <vt:lpstr>Composição</vt:lpstr>
      <vt:lpstr>driverRelogioComAlarme.cpp</vt:lpstr>
      <vt:lpstr>Composição</vt:lpstr>
      <vt:lpstr>PowerPoint Presentation</vt:lpstr>
      <vt:lpstr>Funções Amigas</vt:lpstr>
      <vt:lpstr>Funções Amigas</vt:lpstr>
      <vt:lpstr>Funções Amigas</vt:lpstr>
      <vt:lpstr>RelogioFriend.h</vt:lpstr>
      <vt:lpstr>RelogioFriend.cpp</vt:lpstr>
      <vt:lpstr>Funções Amigas</vt:lpstr>
      <vt:lpstr>driverRelogioFriend.cpp</vt:lpstr>
      <vt:lpstr>Sobrecarga de Operadores</vt:lpstr>
      <vt:lpstr>Sobrecarga de Operadores</vt:lpstr>
      <vt:lpstr>Sobrecarga de Operadores</vt:lpstr>
      <vt:lpstr>Sobrecarga de Operadores</vt:lpstr>
      <vt:lpstr>Sobrecarga de Operadores</vt:lpstr>
      <vt:lpstr>Sobrecarga de Operadores</vt:lpstr>
      <vt:lpstr>Sobrecarga de Operadores</vt:lpstr>
      <vt:lpstr>NumeroTelefone.h</vt:lpstr>
      <vt:lpstr>Sobrecarga de Operadores</vt:lpstr>
      <vt:lpstr>Sobrecarga de Operadores</vt:lpstr>
      <vt:lpstr>NumeroTelefone.cpp</vt:lpstr>
      <vt:lpstr>driverNumeroTelefone.cpp</vt:lpstr>
      <vt:lpstr>Sobrecarga de Operadores</vt:lpstr>
      <vt:lpstr>Sobrecarga de Operadores</vt:lpstr>
      <vt:lpstr>Telefone.h</vt:lpstr>
      <vt:lpstr>Telefone.cpp</vt:lpstr>
      <vt:lpstr>DriverTelefone.cpp</vt:lpstr>
      <vt:lpstr>Exercício</vt:lpstr>
      <vt:lpstr>Ponteiro this</vt:lpstr>
      <vt:lpstr>Ponteiro this</vt:lpstr>
      <vt:lpstr>Ponteiro this</vt:lpstr>
      <vt:lpstr>Ponteiro this</vt:lpstr>
      <vt:lpstr>Comentários Finais</vt:lpstr>
      <vt:lpstr>Comentários Finais</vt:lpstr>
      <vt:lpstr>PowerPoint Presentation</vt:lpstr>
      <vt:lpstr>Na próxima aula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 Antonio</dc:creator>
  <cp:lastModifiedBy>Marco Antonio Carvalho</cp:lastModifiedBy>
  <cp:revision>357</cp:revision>
  <dcterms:created xsi:type="dcterms:W3CDTF">2010-07-17T22:15:25Z</dcterms:created>
  <dcterms:modified xsi:type="dcterms:W3CDTF">2014-07-28T17:23:08Z</dcterms:modified>
</cp:coreProperties>
</file>