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96"/>
  </p:notesMasterIdLst>
  <p:sldIdLst>
    <p:sldId id="338" r:id="rId2"/>
    <p:sldId id="430" r:id="rId3"/>
    <p:sldId id="339" r:id="rId4"/>
    <p:sldId id="340" r:id="rId5"/>
    <p:sldId id="341" r:id="rId6"/>
    <p:sldId id="257" r:id="rId7"/>
    <p:sldId id="342" r:id="rId8"/>
    <p:sldId id="343" r:id="rId9"/>
    <p:sldId id="344" r:id="rId10"/>
    <p:sldId id="345" r:id="rId11"/>
    <p:sldId id="346" r:id="rId12"/>
    <p:sldId id="347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50" r:id="rId33"/>
    <p:sldId id="377" r:id="rId34"/>
    <p:sldId id="378" r:id="rId35"/>
    <p:sldId id="376" r:id="rId36"/>
    <p:sldId id="379" r:id="rId37"/>
    <p:sldId id="405" r:id="rId38"/>
    <p:sldId id="370" r:id="rId39"/>
    <p:sldId id="371" r:id="rId40"/>
    <p:sldId id="372" r:id="rId41"/>
    <p:sldId id="392" r:id="rId42"/>
    <p:sldId id="381" r:id="rId43"/>
    <p:sldId id="373" r:id="rId44"/>
    <p:sldId id="384" r:id="rId45"/>
    <p:sldId id="385" r:id="rId46"/>
    <p:sldId id="386" r:id="rId47"/>
    <p:sldId id="387" r:id="rId48"/>
    <p:sldId id="388" r:id="rId49"/>
    <p:sldId id="389" r:id="rId50"/>
    <p:sldId id="390" r:id="rId51"/>
    <p:sldId id="391" r:id="rId52"/>
    <p:sldId id="406" r:id="rId53"/>
    <p:sldId id="374" r:id="rId54"/>
    <p:sldId id="382" r:id="rId55"/>
    <p:sldId id="375" r:id="rId56"/>
    <p:sldId id="393" r:id="rId57"/>
    <p:sldId id="394" r:id="rId58"/>
    <p:sldId id="396" r:id="rId59"/>
    <p:sldId id="395" r:id="rId60"/>
    <p:sldId id="428" r:id="rId61"/>
    <p:sldId id="404" r:id="rId62"/>
    <p:sldId id="407" r:id="rId63"/>
    <p:sldId id="397" r:id="rId64"/>
    <p:sldId id="398" r:id="rId65"/>
    <p:sldId id="399" r:id="rId66"/>
    <p:sldId id="431" r:id="rId67"/>
    <p:sldId id="408" r:id="rId68"/>
    <p:sldId id="400" r:id="rId69"/>
    <p:sldId id="401" r:id="rId70"/>
    <p:sldId id="402" r:id="rId71"/>
    <p:sldId id="409" r:id="rId72"/>
    <p:sldId id="412" r:id="rId73"/>
    <p:sldId id="415" r:id="rId74"/>
    <p:sldId id="416" r:id="rId75"/>
    <p:sldId id="419" r:id="rId76"/>
    <p:sldId id="422" r:id="rId77"/>
    <p:sldId id="418" r:id="rId78"/>
    <p:sldId id="420" r:id="rId79"/>
    <p:sldId id="429" r:id="rId80"/>
    <p:sldId id="421" r:id="rId81"/>
    <p:sldId id="414" r:id="rId82"/>
    <p:sldId id="410" r:id="rId83"/>
    <p:sldId id="411" r:id="rId84"/>
    <p:sldId id="425" r:id="rId85"/>
    <p:sldId id="426" r:id="rId86"/>
    <p:sldId id="427" r:id="rId87"/>
    <p:sldId id="423" r:id="rId88"/>
    <p:sldId id="413" r:id="rId89"/>
    <p:sldId id="424" r:id="rId90"/>
    <p:sldId id="403" r:id="rId91"/>
    <p:sldId id="380" r:id="rId92"/>
    <p:sldId id="288" r:id="rId93"/>
    <p:sldId id="258" r:id="rId94"/>
    <p:sldId id="337" r:id="rId95"/>
  </p:sldIdLst>
  <p:sldSz cx="9144000" cy="6858000" type="screen4x3"/>
  <p:notesSz cx="6858000" cy="9144000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édio 4 - Destaqu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Estilo Médio 4 - Destaqu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Estilo Médio 4 - Destaqu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Estilo Claro 3 - Destaqu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Destaqu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Destaqu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édio 1 - Destaqu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0" autoAdjust="0"/>
    <p:restoredTop sz="94660"/>
  </p:normalViewPr>
  <p:slideViewPr>
    <p:cSldViewPr>
      <p:cViewPr varScale="1">
        <p:scale>
          <a:sx n="95" d="100"/>
          <a:sy n="95" d="100"/>
        </p:scale>
        <p:origin x="-1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notesMaster" Target="notesMasters/notesMaster1.xml"/><Relationship Id="rId97" Type="http://schemas.openxmlformats.org/officeDocument/2006/relationships/printerSettings" Target="printerSettings/printerSettings1.bin"/><Relationship Id="rId98" Type="http://schemas.openxmlformats.org/officeDocument/2006/relationships/presProps" Target="presProps.xml"/><Relationship Id="rId9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heme" Target="theme/theme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1"/>
            <a:r>
              <a:rPr lang="en-US" noProof="0" smtClean="0"/>
              <a:t>Segundo nível</a:t>
            </a:r>
          </a:p>
          <a:p>
            <a:pPr lvl="2"/>
            <a:r>
              <a:rPr lang="en-US" noProof="0" smtClean="0"/>
              <a:t>Terceiro nível</a:t>
            </a:r>
          </a:p>
          <a:p>
            <a:pPr lvl="3"/>
            <a:r>
              <a:rPr lang="en-US" noProof="0" smtClean="0"/>
              <a:t>Quarto nível</a:t>
            </a:r>
          </a:p>
          <a:p>
            <a:pPr lvl="4"/>
            <a:r>
              <a:rPr lang="en-US" noProof="0" smtClean="0"/>
              <a:t>Quinto nível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64753BC-DE57-4E43-9A28-6B9B7DA79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22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4C3A1-D3BB-4DE0-999C-D224BF434D20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8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8" descr="Panorâmica_de_Ouro_Preto (Large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Logo_UFOP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6524" y="5181600"/>
            <a:ext cx="71532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2" name="Picture 2" descr="http://www.decom.ufop.br/bob/decom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373216"/>
            <a:ext cx="1465397" cy="1135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01/09/14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F81EA-CE38-4579-B9E4-8815E16446CE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01/09/14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A33F1-07E2-4D47-98DB-3D952DF3E092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71525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D021D-1092-4F36-9CF9-5D9B0354C1F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80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888778" cy="1252728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extLst/>
          </a:lstStyle>
          <a:p>
            <a:pPr lvl="0" eaLnBrk="1" latinLnBrk="0" hangingPunct="1"/>
            <a:r>
              <a:rPr lang="pt-PT" dirty="0" smtClean="0"/>
              <a:t>Clique para editar os estilos</a:t>
            </a:r>
          </a:p>
          <a:p>
            <a:pPr lvl="1" eaLnBrk="1" latinLnBrk="0" hangingPunct="1"/>
            <a:r>
              <a:rPr lang="pt-PT" dirty="0" smtClean="0"/>
              <a:t>Segundo nível</a:t>
            </a:r>
          </a:p>
          <a:p>
            <a:pPr lvl="2" eaLnBrk="1" latinLnBrk="0" hangingPunct="1"/>
            <a:r>
              <a:rPr lang="pt-PT" dirty="0" smtClean="0"/>
              <a:t>Terceiro nível</a:t>
            </a:r>
          </a:p>
          <a:p>
            <a:pPr lvl="3" eaLnBrk="1" latinLnBrk="0" hangingPunct="1"/>
            <a:r>
              <a:rPr lang="pt-PT" dirty="0" smtClean="0"/>
              <a:t>Quarto nível</a:t>
            </a:r>
          </a:p>
          <a:p>
            <a:pPr lvl="4" eaLnBrk="1" latinLnBrk="0" hangingPunct="1"/>
            <a:r>
              <a:rPr lang="pt-PT" dirty="0" smtClean="0"/>
              <a:t>Quinto nível</a:t>
            </a:r>
            <a:endParaRPr kumimoji="0"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01/09/14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2483648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PT" dirty="0" smtClean="0"/>
              <a:t>Clique para editar o estilo</a:t>
            </a:r>
            <a:endParaRPr kumimoji="0"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01/09/14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01/09/14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5256C-4B0F-4873-AD8C-C231AE918512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01/09/14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4429B-B486-4632-A1BB-C1E06BDD6A3D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01/09/14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11062-8DC2-4B6E-A640-4B1AA0E76A14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01/09/14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E2926-F179-4AEE-98F2-6F67DA9453BA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01/09/14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71061-82F2-42FA-9E25-872DD074B971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12" name="Rec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01/09/14</a:t>
            </a:fld>
            <a:endParaRPr lang="en-US" dirty="0"/>
          </a:p>
        </p:txBody>
      </p:sp>
      <p:sp>
        <p:nvSpPr>
          <p:cNvPr id="11" name="Rec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37EB0FA5-0238-4E62-9A29-744D385C5452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78763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 anchor="ctr">
            <a:normAutofit/>
          </a:bodyPr>
          <a:lstStyle>
            <a:extLst/>
          </a:lstStyle>
          <a:p>
            <a:pPr lvl="0" eaLnBrk="1" latinLnBrk="0" hangingPunct="1"/>
            <a:r>
              <a:rPr kumimoji="0" lang="pt-PT" dirty="0" smtClean="0"/>
              <a:t>Clique para editar os estilos</a:t>
            </a:r>
          </a:p>
          <a:p>
            <a:pPr lvl="1" eaLnBrk="1" latinLnBrk="0" hangingPunct="1"/>
            <a:r>
              <a:rPr kumimoji="0" lang="pt-PT" dirty="0" smtClean="0"/>
              <a:t>Segundo nível</a:t>
            </a:r>
          </a:p>
          <a:p>
            <a:pPr lvl="2" eaLnBrk="1" latinLnBrk="0" hangingPunct="1"/>
            <a:r>
              <a:rPr kumimoji="0" lang="pt-PT" dirty="0" smtClean="0"/>
              <a:t>Terceiro nível</a:t>
            </a:r>
          </a:p>
          <a:p>
            <a:pPr lvl="3" eaLnBrk="1" latinLnBrk="0" hangingPunct="1"/>
            <a:r>
              <a:rPr kumimoji="0" lang="pt-PT" dirty="0" smtClean="0"/>
              <a:t>Quarto nível</a:t>
            </a:r>
          </a:p>
          <a:p>
            <a:pPr lvl="4" eaLnBrk="1" latinLnBrk="0" hangingPunct="1"/>
            <a:r>
              <a:rPr kumimoji="0" lang="pt-PT" dirty="0" smtClean="0"/>
              <a:t>Quinto nível</a:t>
            </a:r>
            <a:endParaRPr kumimoji="0"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01/09/14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D15AF7FD-F4AC-45BF-83C3-6FF3A852C8A4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pic>
        <p:nvPicPr>
          <p:cNvPr id="9" name="Picture 7" descr="Logo_UFO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5963" y="0"/>
            <a:ext cx="808037" cy="189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otepad-plus-plus.org/downloa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ingw.org/" TargetMode="External"/><Relationship Id="rId3" Type="http://schemas.openxmlformats.org/officeDocument/2006/relationships/hyperlink" Target="http://www.decom.ufop.br/marco/ensino/bcc201/tutorial-mingw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com.ufop.br/moodle" TargetMode="External"/><Relationship Id="rId4" Type="http://schemas.openxmlformats.org/officeDocument/2006/relationships/hyperlink" Target="mailto:bcc221-decom@googlegroups.com" TargetMode="External"/><Relationship Id="rId5" Type="http://schemas.openxmlformats.org/officeDocument/2006/relationships/hyperlink" Target="http://groups.google.com/group/bcc221-de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ecom.ufop.br/marco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ecom.ufop.br/marco/ensino/bcc201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2276872"/>
            <a:ext cx="7772400" cy="19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pt-BR" sz="3800" b="1" dirty="0" smtClean="0">
                <a:solidFill>
                  <a:schemeClr val="tx2"/>
                </a:solidFill>
              </a:rPr>
              <a:t>BCC221 </a:t>
            </a:r>
            <a:r>
              <a:rPr lang="pt-BR" sz="3800" b="1" dirty="0">
                <a:solidFill>
                  <a:schemeClr val="tx2"/>
                </a:solidFill>
              </a:rPr>
              <a:t/>
            </a:r>
            <a:br>
              <a:rPr lang="pt-BR" sz="3800" b="1" dirty="0">
                <a:solidFill>
                  <a:schemeClr val="tx2"/>
                </a:solidFill>
              </a:rPr>
            </a:br>
            <a:r>
              <a:rPr lang="pt-BR" sz="3600" b="1" dirty="0" smtClean="0">
                <a:solidFill>
                  <a:schemeClr val="tx2"/>
                </a:solidFill>
              </a:rPr>
              <a:t>Programação Orientada a Objetos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4213" y="4005064"/>
            <a:ext cx="70881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pt-BR" sz="3200" b="1" dirty="0"/>
              <a:t>Prof. Marco Antonio M. Carvalho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pt-BR" sz="3200" b="1"/>
              <a:t>2014</a:t>
            </a:r>
            <a:r>
              <a:rPr lang="pt-BR" sz="3200" b="1" smtClean="0"/>
              <a:t>/2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58746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vantagem</a:t>
            </a:r>
            <a:r>
              <a:rPr lang="en-US" dirty="0" smtClean="0"/>
              <a:t> de </a:t>
            </a:r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nossas</a:t>
            </a:r>
            <a:r>
              <a:rPr lang="en-US" dirty="0" smtClean="0"/>
              <a:t> </a:t>
            </a:r>
            <a:r>
              <a:rPr lang="en-US" dirty="0" err="1" smtClean="0"/>
              <a:t>próprias</a:t>
            </a:r>
            <a:r>
              <a:rPr lang="en-US" dirty="0" smtClean="0"/>
              <a:t> classes e </a:t>
            </a:r>
            <a:r>
              <a:rPr lang="en-US" dirty="0" err="1" smtClean="0"/>
              <a:t>funções</a:t>
            </a:r>
            <a:r>
              <a:rPr lang="en-US" dirty="0" smtClean="0"/>
              <a:t> é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conheceremos</a:t>
            </a:r>
            <a:r>
              <a:rPr lang="en-US" dirty="0" smtClean="0"/>
              <a:t> </a:t>
            </a:r>
            <a:r>
              <a:rPr lang="en-US" dirty="0" err="1" smtClean="0"/>
              <a:t>exatamente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funcionam</a:t>
            </a:r>
            <a:r>
              <a:rPr lang="en-US" dirty="0" smtClean="0"/>
              <a:t>;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desvantagem</a:t>
            </a:r>
            <a:r>
              <a:rPr lang="en-US" dirty="0" smtClean="0"/>
              <a:t> é o tempo </a:t>
            </a:r>
            <a:r>
              <a:rPr lang="en-US" dirty="0" err="1" smtClean="0"/>
              <a:t>gasto</a:t>
            </a:r>
            <a:r>
              <a:rPr lang="en-US" dirty="0" smtClean="0"/>
              <a:t> e a </a:t>
            </a:r>
            <a:r>
              <a:rPr lang="en-US" dirty="0" err="1" smtClean="0"/>
              <a:t>complexidade</a:t>
            </a:r>
            <a:r>
              <a:rPr lang="en-US" dirty="0" smtClean="0"/>
              <a:t> de </a:t>
            </a:r>
            <a:r>
              <a:rPr lang="en-US" dirty="0" err="1" smtClean="0"/>
              <a:t>projeto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Vamos</a:t>
            </a:r>
            <a:r>
              <a:rPr lang="en-US" dirty="0" smtClean="0"/>
              <a:t> </a:t>
            </a:r>
            <a:r>
              <a:rPr lang="en-US" dirty="0" err="1" smtClean="0"/>
              <a:t>evitar</a:t>
            </a:r>
            <a:r>
              <a:rPr lang="en-US" dirty="0" smtClean="0"/>
              <a:t> </a:t>
            </a:r>
            <a:r>
              <a:rPr lang="en-US" dirty="0" err="1" smtClean="0"/>
              <a:t>reinventar</a:t>
            </a:r>
            <a:r>
              <a:rPr lang="en-US" dirty="0" smtClean="0"/>
              <a:t> a </a:t>
            </a:r>
            <a:r>
              <a:rPr lang="en-US" dirty="0" err="1" smtClean="0"/>
              <a:t>roda</a:t>
            </a:r>
            <a:endParaRPr lang="en-US" dirty="0" smtClean="0"/>
          </a:p>
          <a:p>
            <a:pPr lvl="1"/>
            <a:r>
              <a:rPr lang="en-US" dirty="0" err="1" smtClean="0"/>
              <a:t>Utilizaremos</a:t>
            </a:r>
            <a:r>
              <a:rPr lang="en-US" dirty="0" smtClean="0"/>
              <a:t> as </a:t>
            </a:r>
            <a:r>
              <a:rPr lang="en-US" dirty="0" err="1" smtClean="0"/>
              <a:t>peças</a:t>
            </a:r>
            <a:r>
              <a:rPr lang="en-US" dirty="0" smtClean="0"/>
              <a:t> </a:t>
            </a:r>
            <a:r>
              <a:rPr lang="en-US" dirty="0" err="1" smtClean="0"/>
              <a:t>existentes</a:t>
            </a:r>
            <a:r>
              <a:rPr lang="en-US" dirty="0" smtClean="0"/>
              <a:t> </a:t>
            </a:r>
            <a:r>
              <a:rPr lang="en-US" dirty="0" err="1" smtClean="0"/>
              <a:t>sempre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possível</a:t>
            </a:r>
            <a:endParaRPr lang="en-US" dirty="0" smtClean="0"/>
          </a:p>
          <a:p>
            <a:pPr lvl="2"/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chama</a:t>
            </a:r>
            <a:r>
              <a:rPr lang="en-US" dirty="0" smtClean="0"/>
              <a:t> </a:t>
            </a:r>
            <a:r>
              <a:rPr lang="en-US" b="1" dirty="0" err="1" smtClean="0"/>
              <a:t>Reuso</a:t>
            </a:r>
            <a:r>
              <a:rPr lang="en-US" b="1" dirty="0" smtClean="0"/>
              <a:t> de </a:t>
            </a:r>
            <a:r>
              <a:rPr lang="en-US" b="1" i="1" dirty="0" smtClean="0"/>
              <a:t>Software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31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Um dos </a:t>
            </a:r>
            <a:r>
              <a:rPr lang="en-US" dirty="0" err="1" smtClean="0"/>
              <a:t>problemas</a:t>
            </a:r>
            <a:r>
              <a:rPr lang="en-US" dirty="0" smtClean="0"/>
              <a:t> com a </a:t>
            </a:r>
            <a:r>
              <a:rPr lang="en-US" dirty="0" err="1" smtClean="0"/>
              <a:t>programação</a:t>
            </a:r>
            <a:r>
              <a:rPr lang="en-US" dirty="0" smtClean="0"/>
              <a:t> </a:t>
            </a:r>
            <a:r>
              <a:rPr lang="en-US" dirty="0" err="1" smtClean="0"/>
              <a:t>estruturada</a:t>
            </a:r>
            <a:r>
              <a:rPr lang="en-US" dirty="0" smtClean="0"/>
              <a:t> é </a:t>
            </a:r>
            <a:r>
              <a:rPr lang="en-US" dirty="0" err="1" smtClean="0"/>
              <a:t>que</a:t>
            </a:r>
            <a:r>
              <a:rPr lang="en-US" dirty="0" smtClean="0"/>
              <a:t> as </a:t>
            </a:r>
            <a:r>
              <a:rPr lang="en-US" dirty="0" err="1" smtClean="0"/>
              <a:t>unidades</a:t>
            </a:r>
            <a:r>
              <a:rPr lang="en-US" dirty="0" smtClean="0"/>
              <a:t> </a:t>
            </a:r>
            <a:r>
              <a:rPr lang="en-US" dirty="0" err="1" smtClean="0"/>
              <a:t>geradas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refletem</a:t>
            </a:r>
            <a:r>
              <a:rPr lang="en-US" dirty="0" smtClean="0"/>
              <a:t> </a:t>
            </a:r>
            <a:r>
              <a:rPr lang="en-US" dirty="0" err="1" smtClean="0"/>
              <a:t>entidades</a:t>
            </a:r>
            <a:r>
              <a:rPr lang="en-US" dirty="0" smtClean="0"/>
              <a:t> do </a:t>
            </a:r>
            <a:r>
              <a:rPr lang="en-US" dirty="0" err="1" smtClean="0"/>
              <a:t>mundo</a:t>
            </a:r>
            <a:r>
              <a:rPr lang="en-US" dirty="0" smtClean="0"/>
              <a:t> real com </a:t>
            </a:r>
            <a:r>
              <a:rPr lang="en-US" dirty="0" err="1" smtClean="0"/>
              <a:t>precisão</a:t>
            </a:r>
            <a:endParaRPr lang="en-US" dirty="0" smtClean="0"/>
          </a:p>
          <a:p>
            <a:pPr lvl="1"/>
            <a:r>
              <a:rPr lang="en-US" dirty="0" smtClean="0"/>
              <a:t>Com </a:t>
            </a:r>
            <a:r>
              <a:rPr lang="en-US" dirty="0" err="1" smtClean="0"/>
              <a:t>isso</a:t>
            </a:r>
            <a:r>
              <a:rPr lang="en-US" dirty="0" smtClean="0"/>
              <a:t>, a </a:t>
            </a:r>
            <a:r>
              <a:rPr lang="en-US" dirty="0" err="1" smtClean="0"/>
              <a:t>reusabilidade</a:t>
            </a:r>
            <a:r>
              <a:rPr lang="en-US" dirty="0" smtClean="0"/>
              <a:t> é </a:t>
            </a:r>
            <a:r>
              <a:rPr lang="en-US" dirty="0" err="1" smtClean="0"/>
              <a:t>dificultada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 a </a:t>
            </a:r>
            <a:r>
              <a:rPr lang="en-US" dirty="0" err="1" smtClean="0"/>
              <a:t>orientação</a:t>
            </a:r>
            <a:r>
              <a:rPr lang="en-US" dirty="0" smtClean="0"/>
              <a:t> a </a:t>
            </a:r>
            <a:r>
              <a:rPr lang="en-US" dirty="0" err="1" smtClean="0"/>
              <a:t>objetos</a:t>
            </a:r>
            <a:r>
              <a:rPr lang="en-US" dirty="0" smtClean="0"/>
              <a:t>, se o </a:t>
            </a:r>
            <a:r>
              <a:rPr lang="en-US" dirty="0" err="1" smtClean="0"/>
              <a:t>projeto</a:t>
            </a:r>
            <a:r>
              <a:rPr lang="en-US" dirty="0" smtClean="0"/>
              <a:t> é </a:t>
            </a:r>
            <a:r>
              <a:rPr lang="en-US" dirty="0" err="1" smtClean="0"/>
              <a:t>bem</a:t>
            </a:r>
            <a:r>
              <a:rPr lang="en-US" dirty="0" smtClean="0"/>
              <a:t> </a:t>
            </a:r>
            <a:r>
              <a:rPr lang="en-US" dirty="0" err="1" smtClean="0"/>
              <a:t>feito</a:t>
            </a:r>
            <a:r>
              <a:rPr lang="en-US" dirty="0" smtClean="0"/>
              <a:t>, </a:t>
            </a: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tendência</a:t>
            </a:r>
            <a:r>
              <a:rPr lang="en-US" dirty="0" smtClean="0"/>
              <a:t> a </a:t>
            </a:r>
            <a:r>
              <a:rPr lang="en-US" dirty="0" err="1" smtClean="0"/>
              <a:t>reutilização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806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linguagem</a:t>
            </a:r>
            <a:r>
              <a:rPr lang="en-US" dirty="0" smtClean="0"/>
              <a:t> C é um </a:t>
            </a:r>
            <a:r>
              <a:rPr lang="en-US" dirty="0" err="1" smtClean="0"/>
              <a:t>subconjunto</a:t>
            </a:r>
            <a:r>
              <a:rPr lang="en-US" dirty="0" smtClean="0"/>
              <a:t> da </a:t>
            </a:r>
            <a:r>
              <a:rPr lang="en-US" dirty="0" err="1" smtClean="0"/>
              <a:t>linguagem</a:t>
            </a:r>
            <a:r>
              <a:rPr lang="en-US" dirty="0" smtClean="0"/>
              <a:t> C++</a:t>
            </a:r>
          </a:p>
          <a:p>
            <a:pPr lvl="1"/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seja</a:t>
            </a:r>
            <a:r>
              <a:rPr lang="en-US" dirty="0" smtClean="0"/>
              <a:t>, C++ </a:t>
            </a:r>
            <a:r>
              <a:rPr lang="en-US" dirty="0" err="1" smtClean="0"/>
              <a:t>suporta</a:t>
            </a:r>
            <a:r>
              <a:rPr lang="en-US" dirty="0" smtClean="0"/>
              <a:t> </a:t>
            </a:r>
            <a:r>
              <a:rPr lang="en-US" dirty="0" err="1" smtClean="0"/>
              <a:t>todas</a:t>
            </a:r>
            <a:r>
              <a:rPr lang="en-US" dirty="0" smtClean="0"/>
              <a:t> as </a:t>
            </a:r>
            <a:r>
              <a:rPr lang="en-US" dirty="0" err="1" smtClean="0"/>
              <a:t>instruções</a:t>
            </a:r>
            <a:r>
              <a:rPr lang="en-US" dirty="0" smtClean="0"/>
              <a:t> e </a:t>
            </a:r>
            <a:r>
              <a:rPr lang="en-US" dirty="0" err="1" smtClean="0"/>
              <a:t>estruturas</a:t>
            </a:r>
            <a:r>
              <a:rPr lang="en-US" dirty="0" smtClean="0"/>
              <a:t> da </a:t>
            </a:r>
            <a:r>
              <a:rPr lang="en-US" dirty="0" err="1" smtClean="0"/>
              <a:t>linguagem</a:t>
            </a:r>
            <a:r>
              <a:rPr lang="en-US" dirty="0" smtClean="0"/>
              <a:t> C;</a:t>
            </a:r>
          </a:p>
          <a:p>
            <a:pPr lvl="1"/>
            <a:r>
              <a:rPr lang="en-US" dirty="0" smtClean="0"/>
              <a:t>De </a:t>
            </a:r>
            <a:r>
              <a:rPr lang="en-US" dirty="0" err="1" smtClean="0"/>
              <a:t>fato</a:t>
            </a:r>
            <a:r>
              <a:rPr lang="en-US" dirty="0" smtClean="0"/>
              <a:t>, é </a:t>
            </a:r>
            <a:r>
              <a:rPr lang="en-US" dirty="0" err="1" smtClean="0"/>
              <a:t>possivel</a:t>
            </a:r>
            <a:r>
              <a:rPr lang="en-US" dirty="0" smtClean="0"/>
              <a:t> </a:t>
            </a:r>
            <a:r>
              <a:rPr lang="en-US" dirty="0" err="1" smtClean="0"/>
              <a:t>programar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 </a:t>
            </a:r>
            <a:r>
              <a:rPr lang="en-US" dirty="0" err="1" smtClean="0"/>
              <a:t>puro</a:t>
            </a:r>
            <a:r>
              <a:rPr lang="en-US" dirty="0" smtClean="0"/>
              <a:t> e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interpretado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C++.</a:t>
            </a:r>
          </a:p>
          <a:p>
            <a:r>
              <a:rPr lang="en-US" dirty="0" smtClean="0"/>
              <a:t>É </a:t>
            </a:r>
            <a:r>
              <a:rPr lang="en-US" dirty="0" err="1" smtClean="0"/>
              <a:t>possível</a:t>
            </a:r>
            <a:r>
              <a:rPr lang="en-US" dirty="0" smtClean="0"/>
              <a:t> </a:t>
            </a:r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programas</a:t>
            </a:r>
            <a:r>
              <a:rPr lang="en-US" dirty="0" smtClean="0"/>
              <a:t> </a:t>
            </a:r>
            <a:r>
              <a:rPr lang="en-US" dirty="0" err="1" smtClean="0"/>
              <a:t>híbridos</a:t>
            </a:r>
            <a:r>
              <a:rPr lang="en-US" dirty="0" smtClean="0"/>
              <a:t> de C/C++</a:t>
            </a:r>
          </a:p>
          <a:p>
            <a:pPr lvl="1"/>
            <a:r>
              <a:rPr lang="en-US" dirty="0" err="1" smtClean="0"/>
              <a:t>Misturar</a:t>
            </a:r>
            <a:r>
              <a:rPr lang="en-US" dirty="0" smtClean="0"/>
              <a:t> </a:t>
            </a:r>
            <a:r>
              <a:rPr lang="en-US" dirty="0" err="1" smtClean="0"/>
              <a:t>programação</a:t>
            </a:r>
            <a:r>
              <a:rPr lang="en-US" dirty="0" smtClean="0"/>
              <a:t> </a:t>
            </a:r>
            <a:r>
              <a:rPr lang="en-US" dirty="0" err="1" smtClean="0"/>
              <a:t>estruturada</a:t>
            </a:r>
            <a:r>
              <a:rPr lang="en-US" dirty="0" smtClean="0"/>
              <a:t> com </a:t>
            </a:r>
            <a:r>
              <a:rPr lang="en-US" dirty="0" err="1" smtClean="0"/>
              <a:t>orientação</a:t>
            </a:r>
            <a:r>
              <a:rPr lang="en-US" dirty="0" smtClean="0"/>
              <a:t> a </a:t>
            </a:r>
            <a:r>
              <a:rPr lang="en-US" dirty="0" err="1" smtClean="0"/>
              <a:t>objetos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Mas </a:t>
            </a:r>
            <a:r>
              <a:rPr lang="en-US" dirty="0" err="1" smtClean="0"/>
              <a:t>vamos</a:t>
            </a:r>
            <a:r>
              <a:rPr lang="en-US" dirty="0" smtClean="0"/>
              <a:t> </a:t>
            </a:r>
            <a:r>
              <a:rPr lang="en-US" dirty="0" err="1" smtClean="0"/>
              <a:t>deixar</a:t>
            </a:r>
            <a:r>
              <a:rPr lang="en-US" dirty="0" smtClean="0"/>
              <a:t> </a:t>
            </a:r>
            <a:r>
              <a:rPr lang="en-US" dirty="0" err="1" smtClean="0"/>
              <a:t>isso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Maratona</a:t>
            </a:r>
            <a:r>
              <a:rPr lang="en-US" dirty="0" smtClean="0"/>
              <a:t> de </a:t>
            </a:r>
            <a:r>
              <a:rPr lang="en-US" dirty="0" err="1" smtClean="0"/>
              <a:t>Programação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20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Processo</a:t>
            </a:r>
            <a:r>
              <a:rPr lang="en-US" dirty="0" smtClean="0"/>
              <a:t> de </a:t>
            </a:r>
            <a:r>
              <a:rPr lang="en-US" dirty="0" err="1" smtClean="0"/>
              <a:t>Criação</a:t>
            </a:r>
            <a:r>
              <a:rPr lang="en-US" dirty="0" smtClean="0"/>
              <a:t> de um </a:t>
            </a:r>
            <a:r>
              <a:rPr lang="en-US" dirty="0" err="1" smtClean="0"/>
              <a:t>Programa</a:t>
            </a:r>
            <a:r>
              <a:rPr lang="en-US" dirty="0" smtClean="0"/>
              <a:t> C++</a:t>
            </a:r>
            <a:endParaRPr lang="pt-BR" dirty="0"/>
          </a:p>
        </p:txBody>
      </p:sp>
      <p:sp>
        <p:nvSpPr>
          <p:cNvPr id="512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CB83-E0B4-4F15-A32B-5DDB642F6C23}" type="slidenum">
              <a:rPr lang="pt-BR"/>
              <a:pPr eaLnBrk="1" hangingPunct="1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58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Criando</a:t>
            </a:r>
            <a:r>
              <a:rPr lang="en-US" sz="3600" dirty="0"/>
              <a:t> um </a:t>
            </a:r>
            <a:r>
              <a:rPr lang="en-US" sz="3600" dirty="0" err="1"/>
              <a:t>Programa</a:t>
            </a:r>
            <a:r>
              <a:rPr lang="en-US" sz="3600" dirty="0"/>
              <a:t> C++</a:t>
            </a:r>
            <a:endParaRPr lang="pt-BR" sz="4000" dirty="0" smtClean="0"/>
          </a:p>
        </p:txBody>
      </p:sp>
      <p:sp>
        <p:nvSpPr>
          <p:cNvPr id="1536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dirty="0" smtClean="0"/>
              <a:t>Qualquer editor simples serve para criarmos nossos arquivos</a:t>
            </a:r>
          </a:p>
          <a:p>
            <a:pPr lvl="1" eaLnBrk="1" hangingPunct="1"/>
            <a:r>
              <a:rPr lang="pt-BR" dirty="0" smtClean="0"/>
              <a:t>Porém, existem editores específicos para programação, que são mais úteis.</a:t>
            </a:r>
          </a:p>
          <a:p>
            <a:pPr lvl="1" eaLnBrk="1" hangingPunct="1"/>
            <a:r>
              <a:rPr lang="pt-BR" dirty="0" smtClean="0"/>
              <a:t>No </a:t>
            </a:r>
            <a:r>
              <a:rPr lang="pt-BR" i="1" dirty="0" smtClean="0"/>
              <a:t>Windows</a:t>
            </a:r>
            <a:r>
              <a:rPr lang="pt-BR" dirty="0" smtClean="0"/>
              <a:t>, podemos usar o </a:t>
            </a:r>
            <a:r>
              <a:rPr lang="pt-BR" i="1" dirty="0" smtClean="0"/>
              <a:t>Notepad++</a:t>
            </a:r>
            <a:endParaRPr lang="pt-BR" dirty="0" smtClean="0"/>
          </a:p>
          <a:p>
            <a:pPr lvl="2" eaLnBrk="1" hangingPunct="1"/>
            <a:r>
              <a:rPr lang="pt-BR" dirty="0" smtClean="0">
                <a:hlinkClick r:id="rId2"/>
              </a:rPr>
              <a:t>http://notepad-plus-plus.org/download</a:t>
            </a:r>
            <a:endParaRPr lang="pt-BR" dirty="0" smtClean="0"/>
          </a:p>
          <a:p>
            <a:pPr lvl="1" eaLnBrk="1" hangingPunct="1"/>
            <a:r>
              <a:rPr lang="pt-BR" dirty="0" smtClean="0"/>
              <a:t>No Ubuntu, podemos usar o </a:t>
            </a:r>
            <a:r>
              <a:rPr lang="pt-BR" i="1" dirty="0" smtClean="0"/>
              <a:t>Gedit</a:t>
            </a:r>
            <a:r>
              <a:rPr lang="pt-BR" dirty="0" smtClean="0"/>
              <a:t>.</a:t>
            </a:r>
          </a:p>
        </p:txBody>
      </p:sp>
      <p:sp>
        <p:nvSpPr>
          <p:cNvPr id="1536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57F917-517F-4817-99BD-6248DADB9E0D}" type="slidenum">
              <a:rPr lang="pt-BR"/>
              <a:pPr eaLnBrk="1" hangingPunct="1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509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Criando</a:t>
            </a:r>
            <a:r>
              <a:rPr lang="en-US" sz="3600" dirty="0"/>
              <a:t> um </a:t>
            </a:r>
            <a:r>
              <a:rPr lang="en-US" sz="3600" dirty="0" err="1"/>
              <a:t>Programa</a:t>
            </a:r>
            <a:r>
              <a:rPr lang="en-US" sz="3600" dirty="0"/>
              <a:t> C++</a:t>
            </a:r>
            <a:endParaRPr lang="pt-BR" sz="4000" dirty="0" smtClean="0"/>
          </a:p>
        </p:txBody>
      </p:sp>
      <p:sp>
        <p:nvSpPr>
          <p:cNvPr id="16387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pt-BR" dirty="0" smtClean="0"/>
              <a:t>Editores como os exemplificados possuem atalhos padronizados:</a:t>
            </a:r>
          </a:p>
          <a:p>
            <a:pPr lvl="1" eaLnBrk="1" hangingPunct="1"/>
            <a:r>
              <a:rPr lang="en-US" i="1" dirty="0" err="1" smtClean="0"/>
              <a:t>ctrl+n</a:t>
            </a:r>
            <a:r>
              <a:rPr lang="en-US" i="1" dirty="0" smtClean="0"/>
              <a:t>: novo </a:t>
            </a:r>
            <a:r>
              <a:rPr lang="en-US" i="1" dirty="0" err="1" smtClean="0"/>
              <a:t>arquivo</a:t>
            </a:r>
            <a:r>
              <a:rPr lang="en-US" i="1" dirty="0" smtClean="0"/>
              <a:t>;</a:t>
            </a:r>
          </a:p>
          <a:p>
            <a:pPr lvl="1" eaLnBrk="1" hangingPunct="1"/>
            <a:r>
              <a:rPr lang="en-US" i="1" dirty="0" err="1" smtClean="0"/>
              <a:t>ctrl+s</a:t>
            </a:r>
            <a:r>
              <a:rPr lang="en-US" dirty="0" smtClean="0"/>
              <a:t>: </a:t>
            </a:r>
            <a:r>
              <a:rPr lang="en-US" dirty="0" err="1" smtClean="0"/>
              <a:t>salva</a:t>
            </a:r>
            <a:r>
              <a:rPr lang="en-US" dirty="0" smtClean="0"/>
              <a:t> o </a:t>
            </a:r>
            <a:r>
              <a:rPr lang="en-US" dirty="0" err="1" smtClean="0"/>
              <a:t>arquivo</a:t>
            </a:r>
            <a:r>
              <a:rPr lang="en-US" dirty="0" smtClean="0"/>
              <a:t>;</a:t>
            </a:r>
            <a:endParaRPr lang="en-US" i="1" dirty="0" smtClean="0"/>
          </a:p>
          <a:p>
            <a:pPr lvl="1" eaLnBrk="1" hangingPunct="1"/>
            <a:r>
              <a:rPr lang="en-US" i="1" dirty="0" smtClean="0"/>
              <a:t>F3 </a:t>
            </a:r>
            <a:r>
              <a:rPr lang="en-US" dirty="0" err="1" smtClean="0"/>
              <a:t>ou</a:t>
            </a:r>
            <a:r>
              <a:rPr lang="en-US" i="1" dirty="0" smtClean="0"/>
              <a:t> </a:t>
            </a:r>
            <a:r>
              <a:rPr lang="en-US" i="1" dirty="0" err="1" smtClean="0"/>
              <a:t>ctrl+f</a:t>
            </a:r>
            <a:r>
              <a:rPr lang="en-US" dirty="0" smtClean="0"/>
              <a:t>: </a:t>
            </a:r>
            <a:r>
              <a:rPr lang="en-US" dirty="0" err="1" smtClean="0"/>
              <a:t>abre</a:t>
            </a:r>
            <a:r>
              <a:rPr lang="en-US" dirty="0" smtClean="0"/>
              <a:t> a </a:t>
            </a:r>
            <a:r>
              <a:rPr lang="en-US" dirty="0" err="1" smtClean="0"/>
              <a:t>janela</a:t>
            </a:r>
            <a:r>
              <a:rPr lang="en-US" dirty="0" smtClean="0"/>
              <a:t> de </a:t>
            </a:r>
            <a:r>
              <a:rPr lang="en-US" dirty="0" err="1" smtClean="0"/>
              <a:t>busca</a:t>
            </a:r>
            <a:r>
              <a:rPr lang="en-US" dirty="0" smtClean="0"/>
              <a:t>;</a:t>
            </a:r>
          </a:p>
          <a:p>
            <a:pPr lvl="1" eaLnBrk="1" hangingPunct="1"/>
            <a:r>
              <a:rPr lang="en-US" i="1" dirty="0" err="1" smtClean="0"/>
              <a:t>ctrl+r</a:t>
            </a:r>
            <a:r>
              <a:rPr lang="en-US" dirty="0" smtClean="0"/>
              <a:t>: </a:t>
            </a:r>
            <a:r>
              <a:rPr lang="en-US" dirty="0" err="1" smtClean="0"/>
              <a:t>abre</a:t>
            </a:r>
            <a:r>
              <a:rPr lang="en-US" dirty="0" smtClean="0"/>
              <a:t> a </a:t>
            </a:r>
            <a:r>
              <a:rPr lang="en-US" dirty="0" err="1" smtClean="0"/>
              <a:t>janela</a:t>
            </a:r>
            <a:r>
              <a:rPr lang="en-US" dirty="0" smtClean="0"/>
              <a:t> de </a:t>
            </a:r>
            <a:r>
              <a:rPr lang="en-US" dirty="0" err="1" smtClean="0"/>
              <a:t>substituição</a:t>
            </a:r>
            <a:r>
              <a:rPr lang="en-US" dirty="0" smtClean="0"/>
              <a:t>;</a:t>
            </a:r>
          </a:p>
          <a:p>
            <a:pPr lvl="1" eaLnBrk="1" hangingPunct="1"/>
            <a:r>
              <a:rPr lang="en-US" i="1" dirty="0" err="1" smtClean="0"/>
              <a:t>ctrl+g</a:t>
            </a:r>
            <a:r>
              <a:rPr lang="en-US" dirty="0" smtClean="0"/>
              <a:t>: </a:t>
            </a:r>
            <a:r>
              <a:rPr lang="en-US" dirty="0" err="1" smtClean="0"/>
              <a:t>salta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determinada</a:t>
            </a:r>
            <a:r>
              <a:rPr lang="en-US" dirty="0" smtClean="0"/>
              <a:t> </a:t>
            </a:r>
            <a:r>
              <a:rPr lang="en-US" dirty="0" err="1" smtClean="0"/>
              <a:t>linha</a:t>
            </a:r>
            <a:r>
              <a:rPr lang="en-US" dirty="0" smtClean="0"/>
              <a:t>;</a:t>
            </a:r>
          </a:p>
          <a:p>
            <a:pPr lvl="1" eaLnBrk="1" hangingPunct="1"/>
            <a:r>
              <a:rPr lang="en-US" i="1" dirty="0" err="1" smtClean="0"/>
              <a:t>ctrl+l</a:t>
            </a:r>
            <a:r>
              <a:rPr lang="en-US" dirty="0" smtClean="0"/>
              <a:t>: </a:t>
            </a:r>
            <a:r>
              <a:rPr lang="en-US" dirty="0" err="1" smtClean="0"/>
              <a:t>apaga</a:t>
            </a:r>
            <a:r>
              <a:rPr lang="en-US" dirty="0" smtClean="0"/>
              <a:t> a </a:t>
            </a:r>
            <a:r>
              <a:rPr lang="en-US" dirty="0" err="1" smtClean="0"/>
              <a:t>linha</a:t>
            </a:r>
            <a:r>
              <a:rPr lang="en-US" dirty="0" smtClean="0"/>
              <a:t> </a:t>
            </a:r>
            <a:r>
              <a:rPr lang="en-US" dirty="0" err="1" smtClean="0"/>
              <a:t>inteira</a:t>
            </a:r>
            <a:r>
              <a:rPr lang="en-US" i="1" dirty="0" smtClean="0"/>
              <a:t>;</a:t>
            </a:r>
          </a:p>
          <a:p>
            <a:pPr lvl="1" eaLnBrk="1" hangingPunct="1"/>
            <a:r>
              <a:rPr lang="en-US" i="1" dirty="0" err="1" smtClean="0"/>
              <a:t>ctrl+z</a:t>
            </a:r>
            <a:r>
              <a:rPr lang="en-US" i="1" dirty="0" smtClean="0"/>
              <a:t>, </a:t>
            </a:r>
            <a:r>
              <a:rPr lang="en-US" i="1" dirty="0" err="1" smtClean="0"/>
              <a:t>ctrl+c</a:t>
            </a:r>
            <a:r>
              <a:rPr lang="en-US" i="1" dirty="0" smtClean="0"/>
              <a:t>, </a:t>
            </a:r>
            <a:r>
              <a:rPr lang="en-US" i="1" dirty="0" err="1" smtClean="0"/>
              <a:t>ctrl+v</a:t>
            </a:r>
            <a:r>
              <a:rPr lang="en-US" i="1" dirty="0" smtClean="0"/>
              <a:t>, </a:t>
            </a:r>
            <a:r>
              <a:rPr lang="en-US" i="1" dirty="0" err="1" smtClean="0"/>
              <a:t>ctrl+x</a:t>
            </a:r>
            <a:r>
              <a:rPr lang="en-US" i="1" dirty="0" smtClean="0"/>
              <a:t>, etc.</a:t>
            </a:r>
          </a:p>
          <a:p>
            <a:pPr eaLnBrk="1" hangingPunct="1"/>
            <a:r>
              <a:rPr lang="en-US" i="1" dirty="0" smtClean="0"/>
              <a:t>Zoom</a:t>
            </a:r>
            <a:r>
              <a:rPr lang="en-US" dirty="0" smtClean="0"/>
              <a:t>: </a:t>
            </a:r>
            <a:r>
              <a:rPr lang="en-US" dirty="0" err="1" smtClean="0"/>
              <a:t>segure</a:t>
            </a:r>
            <a:r>
              <a:rPr lang="en-US" dirty="0" smtClean="0"/>
              <a:t> </a:t>
            </a:r>
            <a:r>
              <a:rPr lang="en-US" i="1" dirty="0" smtClean="0"/>
              <a:t>ctrl</a:t>
            </a:r>
            <a:r>
              <a:rPr lang="en-US" dirty="0" smtClean="0"/>
              <a:t> e use o </a:t>
            </a:r>
            <a:r>
              <a:rPr lang="en-US" i="1" dirty="0" smtClean="0"/>
              <a:t>scroll</a:t>
            </a:r>
            <a:r>
              <a:rPr lang="en-US" dirty="0" smtClean="0"/>
              <a:t> do mouse.</a:t>
            </a:r>
          </a:p>
        </p:txBody>
      </p:sp>
      <p:sp>
        <p:nvSpPr>
          <p:cNvPr id="16388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EE28B2-6DF1-4ABE-A24F-1F6503A62635}" type="slidenum">
              <a:rPr lang="pt-BR"/>
              <a:pPr eaLnBrk="1" hangingPunct="1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846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Criando</a:t>
            </a:r>
            <a:r>
              <a:rPr lang="en-US" sz="3600" dirty="0"/>
              <a:t> um </a:t>
            </a:r>
            <a:r>
              <a:rPr lang="en-US" sz="3600" dirty="0" err="1"/>
              <a:t>Programa</a:t>
            </a:r>
            <a:r>
              <a:rPr lang="en-US" sz="3600" dirty="0"/>
              <a:t> C++</a:t>
            </a:r>
            <a:endParaRPr lang="pt-BR" sz="4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Uma vez selecionado um editor, digitamos as instruções que desejamos</a:t>
            </a:r>
          </a:p>
          <a:p>
            <a:pPr lvl="1"/>
            <a:r>
              <a:rPr lang="pt-BR" dirty="0"/>
              <a:t>O</a:t>
            </a:r>
            <a:r>
              <a:rPr lang="pt-BR" dirty="0" smtClean="0"/>
              <a:t>u seja, o </a:t>
            </a:r>
            <a:r>
              <a:rPr lang="pt-BR" b="1" dirty="0" smtClean="0"/>
              <a:t>corpo</a:t>
            </a:r>
            <a:r>
              <a:rPr lang="pt-BR" dirty="0" smtClean="0"/>
              <a:t> do programa;</a:t>
            </a:r>
          </a:p>
          <a:p>
            <a:pPr lvl="1"/>
            <a:r>
              <a:rPr lang="pt-BR" dirty="0" smtClean="0"/>
              <a:t>Salvamos o arquivo com a extensão </a:t>
            </a:r>
            <a:r>
              <a:rPr lang="pt-BR" b="1" dirty="0" smtClean="0"/>
              <a:t>.cpp</a:t>
            </a:r>
            <a:r>
              <a:rPr lang="pt-BR" dirty="0" smtClean="0"/>
              <a:t>, </a:t>
            </a:r>
            <a:r>
              <a:rPr lang="pt-BR" b="1" dirty="0" smtClean="0"/>
              <a:t>.cxx</a:t>
            </a:r>
            <a:r>
              <a:rPr lang="pt-BR" dirty="0" smtClean="0"/>
              <a:t>, </a:t>
            </a:r>
            <a:r>
              <a:rPr lang="pt-BR" b="1" dirty="0" smtClean="0"/>
              <a:t>.cc </a:t>
            </a:r>
            <a:r>
              <a:rPr lang="pt-BR" dirty="0" smtClean="0"/>
              <a:t>ou</a:t>
            </a:r>
            <a:r>
              <a:rPr lang="pt-BR" b="1" dirty="0" smtClean="0"/>
              <a:t> </a:t>
            </a:r>
            <a:r>
              <a:rPr lang="pt-BR" dirty="0" smtClean="0"/>
              <a:t> </a:t>
            </a:r>
            <a:r>
              <a:rPr lang="pt-BR" b="1" dirty="0" smtClean="0"/>
              <a:t>.C </a:t>
            </a:r>
            <a:r>
              <a:rPr lang="pt-BR" dirty="0" smtClean="0"/>
              <a:t>(maiúsculo);</a:t>
            </a:r>
          </a:p>
          <a:p>
            <a:pPr lvl="1"/>
            <a:r>
              <a:rPr lang="pt-BR" dirty="0" smtClean="0"/>
              <a:t>O editor vai “colorir” nosso programa, ressaltando as instruções da linguagem, de forma a melhorar a organização.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734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Criando</a:t>
            </a:r>
            <a:r>
              <a:rPr lang="en-US" sz="3600" dirty="0"/>
              <a:t> um </a:t>
            </a:r>
            <a:r>
              <a:rPr lang="en-US" sz="3600" dirty="0" err="1"/>
              <a:t>Programa</a:t>
            </a:r>
            <a:r>
              <a:rPr lang="en-US" sz="3600" dirty="0"/>
              <a:t> C++</a:t>
            </a:r>
            <a:endParaRPr lang="pt-BR" sz="4000" i="1" dirty="0" smtClean="0"/>
          </a:p>
        </p:txBody>
      </p:sp>
      <p:sp>
        <p:nvSpPr>
          <p:cNvPr id="14339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pt-BR" dirty="0" smtClean="0"/>
              <a:t>Usaremos a interface de </a:t>
            </a:r>
            <a:r>
              <a:rPr lang="pt-BR" b="1" dirty="0" smtClean="0">
                <a:solidFill>
                  <a:srgbClr val="00B050"/>
                </a:solidFill>
              </a:rPr>
              <a:t>linha de comando</a:t>
            </a:r>
            <a:r>
              <a:rPr lang="pt-BR" dirty="0" smtClean="0"/>
              <a:t> para compilarmos nossos programas</a:t>
            </a:r>
          </a:p>
          <a:p>
            <a:pPr lvl="1" eaLnBrk="1" hangingPunct="1"/>
            <a:r>
              <a:rPr lang="pt-BR" dirty="0" smtClean="0"/>
              <a:t>O que significa que não utilizaremos ambientes de desenvolvimento integrado, ou IDEs</a:t>
            </a:r>
          </a:p>
          <a:p>
            <a:pPr lvl="2" eaLnBrk="1" hangingPunct="1"/>
            <a:r>
              <a:rPr lang="pt-BR" i="1" dirty="0" smtClean="0"/>
              <a:t>Code::Blocks</a:t>
            </a:r>
            <a:r>
              <a:rPr lang="pt-BR" dirty="0" smtClean="0"/>
              <a:t>;</a:t>
            </a:r>
          </a:p>
          <a:p>
            <a:pPr lvl="2" eaLnBrk="1" hangingPunct="1"/>
            <a:r>
              <a:rPr lang="pt-BR" i="1" dirty="0" smtClean="0"/>
              <a:t>MS Visual Studio</a:t>
            </a:r>
            <a:r>
              <a:rPr lang="pt-BR" dirty="0" smtClean="0"/>
              <a:t>;</a:t>
            </a:r>
          </a:p>
          <a:p>
            <a:pPr lvl="2" eaLnBrk="1" hangingPunct="1"/>
            <a:r>
              <a:rPr lang="pt-BR" i="1" dirty="0" smtClean="0"/>
              <a:t>Etc</a:t>
            </a:r>
            <a:r>
              <a:rPr lang="pt-BR" dirty="0" smtClean="0"/>
              <a:t>.</a:t>
            </a:r>
          </a:p>
          <a:p>
            <a:pPr lvl="1" eaLnBrk="1" hangingPunct="1"/>
            <a:r>
              <a:rPr lang="pt-BR" dirty="0" smtClean="0"/>
              <a:t>No Ubuntu, usamos o terminal;</a:t>
            </a:r>
          </a:p>
          <a:p>
            <a:pPr lvl="1" eaLnBrk="1" hangingPunct="1"/>
            <a:r>
              <a:rPr lang="pt-BR" dirty="0" smtClean="0"/>
              <a:t>No </a:t>
            </a:r>
            <a:r>
              <a:rPr lang="pt-BR" i="1" dirty="0" smtClean="0"/>
              <a:t>Windows</a:t>
            </a:r>
            <a:r>
              <a:rPr lang="pt-BR" dirty="0" smtClean="0"/>
              <a:t>, usamos o </a:t>
            </a:r>
            <a:r>
              <a:rPr lang="pt-BR" i="1" dirty="0" smtClean="0"/>
              <a:t>Prompt</a:t>
            </a:r>
            <a:r>
              <a:rPr lang="pt-BR" dirty="0" smtClean="0"/>
              <a:t> ou o MSYS, que simula o terminal do Linux, juntamente com o </a:t>
            </a:r>
            <a:r>
              <a:rPr lang="pt-BR" b="1" i="1" dirty="0" smtClean="0"/>
              <a:t>MinGW</a:t>
            </a:r>
            <a:r>
              <a:rPr lang="pt-BR" dirty="0" smtClean="0"/>
              <a:t>.</a:t>
            </a:r>
          </a:p>
        </p:txBody>
      </p:sp>
      <p:sp>
        <p:nvSpPr>
          <p:cNvPr id="14340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0EB0C3-B022-41DA-9008-763A8A6B6ED6}" type="slidenum">
              <a:rPr lang="pt-BR"/>
              <a:pPr eaLnBrk="1" hangingPunct="1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62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 err="1" smtClean="0"/>
              <a:t>MinGW</a:t>
            </a:r>
            <a:endParaRPr lang="pt-BR" i="1" dirty="0" smtClean="0"/>
          </a:p>
        </p:txBody>
      </p:sp>
      <p:sp>
        <p:nvSpPr>
          <p:cNvPr id="18435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775191"/>
            <a:ext cx="8352928" cy="4625609"/>
          </a:xfrm>
        </p:spPr>
        <p:txBody>
          <a:bodyPr/>
          <a:lstStyle/>
          <a:p>
            <a:pPr eaLnBrk="1" hangingPunct="1"/>
            <a:r>
              <a:rPr lang="en-US" i="1" dirty="0" smtClean="0"/>
              <a:t>Minimalist GNU for Windows</a:t>
            </a:r>
          </a:p>
          <a:p>
            <a:pPr lvl="1" eaLnBrk="1" hangingPunct="1"/>
            <a:r>
              <a:rPr lang="pt-BR" dirty="0" smtClean="0">
                <a:hlinkClick r:id="rId2"/>
              </a:rPr>
              <a:t>http://www.mingw.org/</a:t>
            </a:r>
            <a:endParaRPr lang="pt-BR" dirty="0" smtClean="0"/>
          </a:p>
          <a:p>
            <a:pPr eaLnBrk="1" hangingPunct="1"/>
            <a:r>
              <a:rPr lang="en-US" dirty="0" err="1" smtClean="0"/>
              <a:t>Fornece</a:t>
            </a:r>
            <a:r>
              <a:rPr lang="en-US" dirty="0" smtClean="0"/>
              <a:t> um </a:t>
            </a:r>
            <a:r>
              <a:rPr lang="en-US" dirty="0" err="1" smtClean="0"/>
              <a:t>conjunto</a:t>
            </a:r>
            <a:r>
              <a:rPr lang="en-US" dirty="0" smtClean="0"/>
              <a:t> de </a:t>
            </a:r>
            <a:r>
              <a:rPr lang="en-US" dirty="0" err="1" smtClean="0"/>
              <a:t>programa</a:t>
            </a:r>
            <a:r>
              <a:rPr lang="pt-BR" dirty="0" smtClean="0"/>
              <a:t>ção </a:t>
            </a:r>
            <a:r>
              <a:rPr lang="pt-BR" i="1" dirty="0" smtClean="0"/>
              <a:t>Open Source</a:t>
            </a:r>
            <a:r>
              <a:rPr lang="pt-BR" dirty="0" smtClean="0"/>
              <a:t>;</a:t>
            </a:r>
          </a:p>
          <a:p>
            <a:pPr eaLnBrk="1" hangingPunct="1"/>
            <a:r>
              <a:rPr lang="pt-BR" dirty="0" smtClean="0"/>
              <a:t>Grátis</a:t>
            </a:r>
          </a:p>
          <a:p>
            <a:pPr lvl="1" eaLnBrk="1" hangingPunct="1"/>
            <a:r>
              <a:rPr lang="pt-BR" i="1" dirty="0" smtClean="0"/>
              <a:t>Tutorial sobre a instalação</a:t>
            </a:r>
            <a:r>
              <a:rPr lang="pt-BR" dirty="0" smtClean="0"/>
              <a:t>:</a:t>
            </a:r>
          </a:p>
          <a:p>
            <a:pPr lvl="1" eaLnBrk="1" hangingPunct="1"/>
            <a:r>
              <a:rPr lang="pt-BR" sz="2000" dirty="0" smtClean="0">
                <a:hlinkClick r:id="rId3"/>
              </a:rPr>
              <a:t>http://www.decom.ufop.br/marco/ensino/bcc221/tutorial-mingw/</a:t>
            </a:r>
            <a:endParaRPr lang="pt-BR" sz="2000" dirty="0" smtClean="0"/>
          </a:p>
        </p:txBody>
      </p:sp>
      <p:sp>
        <p:nvSpPr>
          <p:cNvPr id="18436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0789A5-3543-46E1-9C66-2205E8BEC211}" type="slidenum">
              <a:rPr lang="pt-BR"/>
              <a:pPr eaLnBrk="1" hangingPunct="1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01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i="1" smtClean="0"/>
              <a:t>GNU</a:t>
            </a:r>
          </a:p>
        </p:txBody>
      </p:sp>
      <p:sp>
        <p:nvSpPr>
          <p:cNvPr id="19459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i="1" dirty="0" smtClean="0"/>
              <a:t>GNU</a:t>
            </a:r>
            <a:r>
              <a:rPr lang="pt-BR" dirty="0" smtClean="0"/>
              <a:t> é um sistema operacional tipo </a:t>
            </a:r>
            <a:r>
              <a:rPr lang="pt-BR" i="1" dirty="0" smtClean="0"/>
              <a:t>Unix</a:t>
            </a:r>
            <a:r>
              <a:rPr lang="pt-BR" dirty="0" smtClean="0"/>
              <a:t>, idealizado por </a:t>
            </a:r>
            <a:r>
              <a:rPr lang="pt-BR" i="1" dirty="0" smtClean="0"/>
              <a:t>Richard Stallman</a:t>
            </a:r>
            <a:r>
              <a:rPr lang="pt-BR" dirty="0" smtClean="0"/>
              <a:t>;</a:t>
            </a:r>
          </a:p>
          <a:p>
            <a:pPr eaLnBrk="1" hangingPunct="1"/>
            <a:r>
              <a:rPr lang="pt-BR" dirty="0" smtClean="0"/>
              <a:t>De onde veio este nome?</a:t>
            </a:r>
          </a:p>
          <a:p>
            <a:pPr lvl="1" eaLnBrk="1" hangingPunct="1"/>
            <a:r>
              <a:rPr lang="pt-BR" b="1" i="1" dirty="0" smtClean="0"/>
              <a:t>GNU</a:t>
            </a:r>
            <a:r>
              <a:rPr lang="pt-BR" i="1" dirty="0" smtClean="0"/>
              <a:t> is </a:t>
            </a:r>
            <a:r>
              <a:rPr lang="pt-BR" b="1" i="1" dirty="0" smtClean="0"/>
              <a:t>N</a:t>
            </a:r>
            <a:r>
              <a:rPr lang="pt-BR" i="1" dirty="0" smtClean="0"/>
              <a:t>ot </a:t>
            </a:r>
            <a:r>
              <a:rPr lang="pt-BR" b="1" i="1" dirty="0" smtClean="0"/>
              <a:t>U</a:t>
            </a:r>
            <a:r>
              <a:rPr lang="pt-BR" i="1" dirty="0" smtClean="0"/>
              <a:t>nix</a:t>
            </a:r>
            <a:r>
              <a:rPr lang="pt-BR" dirty="0" smtClean="0"/>
              <a:t> (</a:t>
            </a:r>
            <a:r>
              <a:rPr lang="pt-BR" b="1" dirty="0" smtClean="0"/>
              <a:t>GNU</a:t>
            </a:r>
            <a:r>
              <a:rPr lang="pt-BR" dirty="0" smtClean="0"/>
              <a:t> </a:t>
            </a:r>
            <a:r>
              <a:rPr lang="pt-BR" b="1" dirty="0" smtClean="0"/>
              <a:t>N</a:t>
            </a:r>
            <a:r>
              <a:rPr lang="pt-BR" dirty="0" smtClean="0"/>
              <a:t>ão é </a:t>
            </a:r>
            <a:r>
              <a:rPr lang="pt-BR" b="1" dirty="0" smtClean="0"/>
              <a:t>U</a:t>
            </a:r>
            <a:r>
              <a:rPr lang="pt-BR" dirty="0" smtClean="0"/>
              <a:t>nix).</a:t>
            </a:r>
          </a:p>
          <a:p>
            <a:pPr lvl="1"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4B1477-5F88-4170-B641-0D01FF757393}" type="slidenum">
              <a:rPr lang="pt-BR"/>
              <a:pPr eaLnBrk="1" hangingPunct="1"/>
              <a:t>19</a:t>
            </a:fld>
            <a:endParaRPr lang="pt-BR"/>
          </a:p>
        </p:txBody>
      </p:sp>
      <p:pic>
        <p:nvPicPr>
          <p:cNvPr id="19461" name="Picture 2" descr="Logot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114" y="5013325"/>
            <a:ext cx="14287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 descr="Richard Stall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679950"/>
            <a:ext cx="23812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920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Endereços Importantes</a:t>
            </a:r>
            <a:endParaRPr lang="pt-BR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Site da </a:t>
            </a:r>
            <a:r>
              <a:rPr lang="en-US" dirty="0" err="1"/>
              <a:t>d</a:t>
            </a:r>
            <a:r>
              <a:rPr lang="en-US" dirty="0" err="1" smtClean="0"/>
              <a:t>isciplina</a:t>
            </a:r>
            <a:r>
              <a:rPr lang="en-US" dirty="0"/>
              <a:t>: </a:t>
            </a:r>
            <a:endParaRPr lang="en-US" dirty="0" smtClean="0"/>
          </a:p>
          <a:p>
            <a:pPr marL="118872" indent="0" algn="ctr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://www.decom.ufop.br/marco/</a:t>
            </a:r>
          </a:p>
          <a:p>
            <a:endParaRPr lang="en-US" dirty="0" smtClean="0"/>
          </a:p>
          <a:p>
            <a:r>
              <a:rPr lang="en-US" i="1" dirty="0" smtClean="0"/>
              <a:t>Moodle</a:t>
            </a:r>
            <a:r>
              <a:rPr lang="en-US" dirty="0"/>
              <a:t>: </a:t>
            </a:r>
            <a:endParaRPr lang="en-US" dirty="0" smtClean="0"/>
          </a:p>
          <a:p>
            <a:pPr marL="118872" indent="0" algn="ctr">
              <a:buNone/>
            </a:pPr>
            <a:r>
              <a:rPr lang="en-US" u="sng" dirty="0" smtClean="0">
                <a:hlinkClick r:id="rId3"/>
              </a:rPr>
              <a:t>www.decom.ufop.br</a:t>
            </a:r>
            <a:r>
              <a:rPr lang="en-US" u="sng" dirty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moodle</a:t>
            </a:r>
            <a:endParaRPr lang="en-US" u="sng" dirty="0" smtClean="0"/>
          </a:p>
          <a:p>
            <a:pPr marL="118872" indent="0" algn="ctr">
              <a:buNone/>
            </a:pPr>
            <a:endParaRPr lang="en-US" u="sng" dirty="0" smtClean="0"/>
          </a:p>
          <a:p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smtClean="0"/>
              <a:t>e-</a:t>
            </a:r>
            <a:r>
              <a:rPr lang="en-US" dirty="0"/>
              <a:t>mails: </a:t>
            </a:r>
            <a:endParaRPr lang="en-US" dirty="0" smtClean="0"/>
          </a:p>
          <a:p>
            <a:pPr marL="118872" indent="0" algn="ctr">
              <a:buNone/>
            </a:pPr>
            <a:r>
              <a:rPr lang="en-US" u="sng" dirty="0">
                <a:hlinkClick r:id="rId4"/>
              </a:rPr>
              <a:t>bcc221-d</a:t>
            </a:r>
            <a:r>
              <a:rPr lang="en-US" u="sng" dirty="0" smtClean="0">
                <a:hlinkClick r:id="rId4"/>
              </a:rPr>
              <a:t>ecom</a:t>
            </a:r>
            <a:r>
              <a:rPr lang="en-US" u="sng" dirty="0">
                <a:hlinkClick r:id="rId4"/>
              </a:rPr>
              <a:t>@</a:t>
            </a:r>
            <a:r>
              <a:rPr lang="en-US" u="sng" dirty="0" smtClean="0">
                <a:hlinkClick r:id="rId4"/>
              </a:rPr>
              <a:t>googlegroups.com</a:t>
            </a:r>
            <a:endParaRPr lang="en-US" u="sng" dirty="0" smtClean="0"/>
          </a:p>
          <a:p>
            <a:pPr marL="118872" indent="0" algn="ctr">
              <a:buNone/>
            </a:pPr>
            <a:endParaRPr lang="en-US" u="sng" dirty="0"/>
          </a:p>
          <a:p>
            <a:r>
              <a:rPr lang="en-US" dirty="0"/>
              <a:t>Para </a:t>
            </a:r>
            <a:r>
              <a:rPr lang="en-US" dirty="0" err="1"/>
              <a:t>solicitar</a:t>
            </a:r>
            <a:r>
              <a:rPr lang="en-US" dirty="0"/>
              <a:t> </a:t>
            </a:r>
            <a:r>
              <a:rPr lang="en-US" dirty="0" err="1"/>
              <a:t>acesso</a:t>
            </a:r>
            <a:r>
              <a:rPr lang="en-US" dirty="0"/>
              <a:t>: </a:t>
            </a:r>
            <a:endParaRPr lang="en-US" dirty="0" smtClean="0"/>
          </a:p>
          <a:p>
            <a:pPr marL="118872" indent="0" algn="ctr">
              <a:buNone/>
            </a:pPr>
            <a:r>
              <a:rPr lang="en-US" u="sng" dirty="0" smtClean="0">
                <a:hlinkClick r:id="rId5"/>
              </a:rPr>
              <a:t>http</a:t>
            </a:r>
            <a:r>
              <a:rPr lang="en-US" u="sng" dirty="0">
                <a:hlinkClick r:id="rId5"/>
              </a:rPr>
              <a:t>://groups.google.com/group/bcc221-</a:t>
            </a:r>
            <a:r>
              <a:rPr lang="en-US" u="sng" dirty="0" smtClean="0">
                <a:hlinkClick r:id="rId5"/>
              </a:rPr>
              <a:t>decom</a:t>
            </a:r>
            <a:endParaRPr lang="en-US" u="sng" dirty="0" smtClean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B420-66F5-4D75-AE77-317938182C39}" type="slidenum">
              <a:rPr lang="pt-BR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21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i="1" dirty="0" smtClean="0"/>
              <a:t>G++</a:t>
            </a:r>
          </a:p>
        </p:txBody>
      </p:sp>
      <p:sp>
        <p:nvSpPr>
          <p:cNvPr id="2048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O GCC (</a:t>
            </a:r>
            <a:r>
              <a:rPr lang="pt-BR" i="1" dirty="0" smtClean="0"/>
              <a:t>GNU Compiler Collection</a:t>
            </a:r>
            <a:r>
              <a:rPr lang="pt-BR" dirty="0" smtClean="0"/>
              <a:t>) é um conjunto de compiladores, produzido pela GNU</a:t>
            </a:r>
          </a:p>
          <a:p>
            <a:r>
              <a:rPr lang="en-US" dirty="0" err="1" smtClean="0"/>
              <a:t>Neste</a:t>
            </a:r>
            <a:r>
              <a:rPr lang="en-US" dirty="0" smtClean="0"/>
              <a:t> </a:t>
            </a:r>
            <a:r>
              <a:rPr lang="en-US" dirty="0" err="1" smtClean="0"/>
              <a:t>conjunto</a:t>
            </a:r>
            <a:r>
              <a:rPr lang="en-US" dirty="0" smtClean="0"/>
              <a:t>, </a:t>
            </a:r>
            <a:r>
              <a:rPr lang="en-US" dirty="0" err="1" smtClean="0"/>
              <a:t>temos</a:t>
            </a:r>
            <a:r>
              <a:rPr lang="en-US" dirty="0" smtClean="0"/>
              <a:t> o </a:t>
            </a:r>
            <a:r>
              <a:rPr lang="en-US" dirty="0" err="1" smtClean="0"/>
              <a:t>compilador</a:t>
            </a:r>
            <a:r>
              <a:rPr lang="en-US" dirty="0" smtClean="0"/>
              <a:t> G++</a:t>
            </a:r>
          </a:p>
          <a:p>
            <a:pPr lvl="1"/>
            <a:r>
              <a:rPr lang="en-US" dirty="0" smtClean="0"/>
              <a:t>Para C++.</a:t>
            </a:r>
            <a:endParaRPr lang="pt-BR" dirty="0" smtClean="0"/>
          </a:p>
        </p:txBody>
      </p:sp>
      <p:sp>
        <p:nvSpPr>
          <p:cNvPr id="2048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95DAE4-C940-43A2-9579-F45278706B65}" type="slidenum">
              <a:rPr lang="pt-BR"/>
              <a:pPr eaLnBrk="1" hangingPunct="1"/>
              <a:t>20</a:t>
            </a:fld>
            <a:endParaRPr lang="pt-BR"/>
          </a:p>
        </p:txBody>
      </p:sp>
      <p:pic>
        <p:nvPicPr>
          <p:cNvPr id="20485" name="Picture 2" descr="GCC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5157192"/>
            <a:ext cx="1168524" cy="137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01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i="1" smtClean="0"/>
              <a:t>MinGW</a:t>
            </a:r>
          </a:p>
        </p:txBody>
      </p:sp>
      <p:sp>
        <p:nvSpPr>
          <p:cNvPr id="21507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Resumindo, </a:t>
            </a:r>
            <a:r>
              <a:rPr lang="pt-BR" i="1" dirty="0" smtClean="0"/>
              <a:t>MinGW</a:t>
            </a:r>
            <a:r>
              <a:rPr lang="pt-BR" dirty="0" smtClean="0"/>
              <a:t> é um </a:t>
            </a:r>
            <a:r>
              <a:rPr lang="pt-BR" i="1" dirty="0" smtClean="0"/>
              <a:t>GNU</a:t>
            </a:r>
            <a:r>
              <a:rPr lang="pt-BR" dirty="0" smtClean="0"/>
              <a:t> que roda em </a:t>
            </a:r>
            <a:r>
              <a:rPr lang="pt-BR" i="1" dirty="0" smtClean="0"/>
              <a:t>Windows</a:t>
            </a:r>
            <a:r>
              <a:rPr lang="pt-BR" dirty="0" smtClean="0"/>
              <a:t> </a:t>
            </a:r>
          </a:p>
          <a:p>
            <a:pPr lvl="1" eaLnBrk="1" hangingPunct="1"/>
            <a:r>
              <a:rPr lang="pt-BR" dirty="0" smtClean="0"/>
              <a:t>E tem o </a:t>
            </a:r>
            <a:r>
              <a:rPr lang="pt-BR" i="1" dirty="0" smtClean="0"/>
              <a:t>G++</a:t>
            </a:r>
            <a:r>
              <a:rPr lang="pt-BR" dirty="0" smtClean="0"/>
              <a:t>, que usaremos como compilador.</a:t>
            </a:r>
          </a:p>
          <a:p>
            <a:pPr eaLnBrk="1" hangingPunct="1"/>
            <a:r>
              <a:rPr lang="pt-BR" dirty="0" smtClean="0"/>
              <a:t>Nos laboratórios também temos o sistema operacional </a:t>
            </a:r>
            <a:r>
              <a:rPr lang="pt-BR" b="1" dirty="0" smtClean="0"/>
              <a:t>Ubuntu</a:t>
            </a:r>
          </a:p>
          <a:p>
            <a:pPr lvl="1" eaLnBrk="1" hangingPunct="1"/>
            <a:r>
              <a:rPr lang="pt-BR" dirty="0" smtClean="0"/>
              <a:t>Que também possui o </a:t>
            </a:r>
            <a:r>
              <a:rPr lang="pt-BR" i="1" dirty="0" smtClean="0"/>
              <a:t>G++</a:t>
            </a:r>
            <a:r>
              <a:rPr lang="pt-BR" dirty="0" smtClean="0"/>
              <a:t> instalado, basta acessar o terminal.</a:t>
            </a:r>
          </a:p>
          <a:p>
            <a:pPr eaLnBrk="1" hangingPunct="1"/>
            <a:r>
              <a:rPr lang="pt-BR" dirty="0" smtClean="0"/>
              <a:t>O uso do G++ no </a:t>
            </a:r>
            <a:r>
              <a:rPr lang="pt-BR" i="1" dirty="0" smtClean="0"/>
              <a:t>Windows</a:t>
            </a:r>
            <a:r>
              <a:rPr lang="pt-BR" dirty="0" smtClean="0"/>
              <a:t> e Ubuntu é igual</a:t>
            </a:r>
          </a:p>
          <a:p>
            <a:pPr lvl="1" eaLnBrk="1" hangingPunct="1"/>
            <a:r>
              <a:rPr lang="pt-BR" dirty="0" smtClean="0"/>
              <a:t>O aluno escolhe qual vai usar.</a:t>
            </a:r>
          </a:p>
        </p:txBody>
      </p:sp>
      <p:sp>
        <p:nvSpPr>
          <p:cNvPr id="21508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2022C0-449E-4469-B5A2-406435714987}" type="slidenum">
              <a:rPr lang="pt-BR"/>
              <a:pPr eaLnBrk="1" hangingPunct="1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74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Como Compilar com o G++?</a:t>
            </a:r>
          </a:p>
        </p:txBody>
      </p:sp>
      <p:sp>
        <p:nvSpPr>
          <p:cNvPr id="22531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pt-BR" dirty="0" smtClean="0"/>
              <a:t>No terminal, acesse a pasta onde está seu código-fonte, usando o comando </a:t>
            </a:r>
            <a:r>
              <a:rPr lang="pt-BR" b="1" i="1" dirty="0" smtClean="0">
                <a:solidFill>
                  <a:srgbClr val="00B050"/>
                </a:solidFill>
              </a:rPr>
              <a:t>cd</a:t>
            </a:r>
            <a:r>
              <a:rPr lang="pt-BR" dirty="0" smtClean="0"/>
              <a:t>:</a:t>
            </a:r>
          </a:p>
          <a:p>
            <a:pPr lvl="1" eaLnBrk="1" hangingPunct="1"/>
            <a:r>
              <a:rPr lang="pt-BR" dirty="0" smtClean="0"/>
              <a:t>cd pasta1/pasta2/pasta3</a:t>
            </a:r>
          </a:p>
          <a:p>
            <a:pPr lvl="1" eaLnBrk="1" hangingPunct="1"/>
            <a:r>
              <a:rPr lang="pt-BR" dirty="0" smtClean="0"/>
              <a:t>A barra “/” significa que uma pasta está dentro da outra</a:t>
            </a:r>
          </a:p>
          <a:p>
            <a:pPr lvl="2" eaLnBrk="1" hangingPunct="1"/>
            <a:r>
              <a:rPr lang="pt-BR" dirty="0" smtClean="0"/>
              <a:t>Neste exemplo, pasta3 está dentro de pasta2 que está dentro de pasta1.</a:t>
            </a:r>
          </a:p>
          <a:p>
            <a:pPr lvl="1" eaLnBrk="1" hangingPunct="1"/>
            <a:r>
              <a:rPr lang="pt-BR" dirty="0" smtClean="0"/>
              <a:t>Para verificar o conteúdo de uma pasta, utilize o comando </a:t>
            </a:r>
            <a:r>
              <a:rPr lang="pt-BR" b="1" i="1" dirty="0" smtClean="0">
                <a:solidFill>
                  <a:srgbClr val="00B050"/>
                </a:solidFill>
              </a:rPr>
              <a:t>ls</a:t>
            </a:r>
            <a:r>
              <a:rPr lang="pt-BR" dirty="0" smtClean="0"/>
              <a:t>:</a:t>
            </a:r>
          </a:p>
          <a:p>
            <a:pPr lvl="2" eaLnBrk="1" hangingPunct="1"/>
            <a:r>
              <a:rPr lang="pt-BR" dirty="0" smtClean="0"/>
              <a:t>ls</a:t>
            </a:r>
          </a:p>
        </p:txBody>
      </p:sp>
      <p:sp>
        <p:nvSpPr>
          <p:cNvPr id="22532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A5804E-C1D4-4BD1-84D9-8B7DFC2F00BC}" type="slidenum">
              <a:rPr lang="pt-BR"/>
              <a:pPr eaLnBrk="1" hangingPunct="1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1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Como Compilar com o G++?</a:t>
            </a:r>
          </a:p>
        </p:txBody>
      </p:sp>
      <p:sp>
        <p:nvSpPr>
          <p:cNvPr id="23555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pt-BR" dirty="0" smtClean="0"/>
              <a:t>Uma vez na pasta correta, digite o seguinte comando:</a:t>
            </a:r>
          </a:p>
          <a:p>
            <a:pPr lvl="1" eaLnBrk="1" hangingPunct="1"/>
            <a:r>
              <a:rPr lang="pt-BR" dirty="0" smtClean="0"/>
              <a:t>g++ </a:t>
            </a:r>
            <a:r>
              <a:rPr lang="pt-BR" i="1" dirty="0" smtClean="0"/>
              <a:t>arquivo</a:t>
            </a:r>
            <a:r>
              <a:rPr lang="pt-BR" dirty="0" smtClean="0"/>
              <a:t>.cpp –o </a:t>
            </a:r>
            <a:r>
              <a:rPr lang="pt-BR" i="1" dirty="0" smtClean="0"/>
              <a:t>programa</a:t>
            </a:r>
            <a:r>
              <a:rPr lang="pt-BR" dirty="0" smtClean="0"/>
              <a:t> -Wall</a:t>
            </a:r>
          </a:p>
          <a:p>
            <a:pPr lvl="1" eaLnBrk="1" hangingPunct="1"/>
            <a:r>
              <a:rPr lang="pt-BR" dirty="0" smtClean="0"/>
              <a:t>Neste exemplo, substitua o nome “</a:t>
            </a:r>
            <a:r>
              <a:rPr lang="pt-BR" i="1" dirty="0" smtClean="0"/>
              <a:t>arquivo</a:t>
            </a:r>
            <a:r>
              <a:rPr lang="pt-BR" dirty="0" smtClean="0"/>
              <a:t>” pelo nome do seu arquivo.</a:t>
            </a:r>
          </a:p>
          <a:p>
            <a:pPr lvl="1" eaLnBrk="1" hangingPunct="1"/>
            <a:r>
              <a:rPr lang="pt-BR" dirty="0" smtClean="0"/>
              <a:t>Substitua também o nome </a:t>
            </a:r>
            <a:r>
              <a:rPr lang="pt-BR" i="1" dirty="0" smtClean="0"/>
              <a:t>programa</a:t>
            </a:r>
            <a:r>
              <a:rPr lang="pt-BR" dirty="0" smtClean="0"/>
              <a:t> pelo nome que você desejar.</a:t>
            </a:r>
          </a:p>
          <a:p>
            <a:pPr lvl="1" eaLnBrk="1" hangingPunct="1"/>
            <a:r>
              <a:rPr lang="pt-BR" dirty="0" smtClean="0"/>
              <a:t>O “-o” significa que o programa compilado se chamará </a:t>
            </a:r>
            <a:r>
              <a:rPr lang="pt-BR" i="1" dirty="0" smtClean="0"/>
              <a:t>programa</a:t>
            </a:r>
            <a:r>
              <a:rPr lang="pt-BR" dirty="0" smtClean="0"/>
              <a:t>;</a:t>
            </a:r>
          </a:p>
          <a:p>
            <a:pPr lvl="1" eaLnBrk="1" hangingPunct="1"/>
            <a:r>
              <a:rPr lang="pt-BR" dirty="0" smtClean="0"/>
              <a:t>O “-Wall” significa que pedimos que sejam mostrados todos os erros e avisos de compilação.</a:t>
            </a:r>
          </a:p>
        </p:txBody>
      </p:sp>
      <p:sp>
        <p:nvSpPr>
          <p:cNvPr id="23556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087365-B175-4037-836B-B1A7C5D43001}" type="slidenum">
              <a:rPr lang="pt-BR"/>
              <a:pPr eaLnBrk="1" hangingPunct="1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06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Como Compilar com o G++?</a:t>
            </a:r>
          </a:p>
        </p:txBody>
      </p:sp>
      <p:sp>
        <p:nvSpPr>
          <p:cNvPr id="24579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Se o seu programa não apresentar erros, nenhuma mensagem será apresentada pelo compilador</a:t>
            </a:r>
          </a:p>
          <a:p>
            <a:pPr lvl="1" eaLnBrk="1" hangingPunct="1"/>
            <a:r>
              <a:rPr lang="pt-BR" dirty="0" smtClean="0"/>
              <a:t>Você já pode executar seu programa.</a:t>
            </a:r>
          </a:p>
          <a:p>
            <a:pPr eaLnBrk="1" hangingPunct="1"/>
            <a:r>
              <a:rPr lang="pt-BR" dirty="0" smtClean="0"/>
              <a:t>Caso contrário, o compilador tentará te avisar onde está o erro do seu programa</a:t>
            </a:r>
          </a:p>
          <a:p>
            <a:pPr lvl="1" eaLnBrk="1" hangingPunct="1"/>
            <a:r>
              <a:rPr lang="pt-BR" dirty="0" smtClean="0"/>
              <a:t>Será necessário corrigir o erro em seu código fonte e compilá-lo novamente.</a:t>
            </a:r>
          </a:p>
        </p:txBody>
      </p:sp>
      <p:sp>
        <p:nvSpPr>
          <p:cNvPr id="24580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17C6BC-23D4-45BD-AD3F-5645CE615998}" type="slidenum">
              <a:rPr lang="pt-BR"/>
              <a:pPr eaLnBrk="1" hangingPunct="1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039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Como Compilar com o G++?</a:t>
            </a:r>
          </a:p>
        </p:txBody>
      </p:sp>
      <p:sp>
        <p:nvSpPr>
          <p:cNvPr id="25603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280EDE-515D-4454-9D20-D55AB77D420F}" type="slidenum">
              <a:rPr lang="pt-BR"/>
              <a:pPr eaLnBrk="1" hangingPunct="1"/>
              <a:t>25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276872"/>
            <a:ext cx="64008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15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Como Compilar com o G++?</a:t>
            </a:r>
          </a:p>
        </p:txBody>
      </p:sp>
      <p:sp>
        <p:nvSpPr>
          <p:cNvPr id="26627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EC2F75-0ED1-4E5E-89E9-93B24F6D9B1A}" type="slidenum">
              <a:rPr lang="pt-BR"/>
              <a:pPr eaLnBrk="1" hangingPunct="1"/>
              <a:t>26</a:t>
            </a:fld>
            <a:endParaRPr lang="pt-BR"/>
          </a:p>
        </p:txBody>
      </p:sp>
      <p:sp>
        <p:nvSpPr>
          <p:cNvPr id="26628" name="CaixaDeTexto 4"/>
          <p:cNvSpPr txBox="1">
            <a:spLocks noChangeArrowheads="1"/>
          </p:cNvSpPr>
          <p:nvPr/>
        </p:nvSpPr>
        <p:spPr bwMode="auto">
          <a:xfrm>
            <a:off x="471488" y="5591175"/>
            <a:ext cx="7916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dirty="0"/>
              <a:t>O compilador tenta indicar em qual linha está o erro, o qual é o tipo de erro.</a:t>
            </a:r>
          </a:p>
          <a:p>
            <a:pPr eaLnBrk="1" hangingPunct="1"/>
            <a:r>
              <a:rPr lang="pt-BR" dirty="0"/>
              <a:t>Neste exemplo, o erro está na linha 4, e se refere à falta de ponto e vírgula.</a:t>
            </a:r>
          </a:p>
        </p:txBody>
      </p:sp>
      <p:pic>
        <p:nvPicPr>
          <p:cNvPr id="5122" name="Picture 2" descr="http://www.decom.ufop.br/marco/site_media/uploads/outros/erro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787624"/>
            <a:ext cx="63817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17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Como Compilar com o G++?</a:t>
            </a:r>
          </a:p>
        </p:txBody>
      </p:sp>
      <p:sp>
        <p:nvSpPr>
          <p:cNvPr id="27651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Toda vez que alterarmos nossos códigos, não podemos nos esquecer de salvar antes de compilar</a:t>
            </a:r>
          </a:p>
          <a:p>
            <a:pPr lvl="1" eaLnBrk="1" hangingPunct="1"/>
            <a:r>
              <a:rPr lang="pt-BR" dirty="0" smtClean="0"/>
              <a:t>Senão, estaremos compilando uma versão antiga de nossos programas, que não refletem as alterações realizadas.</a:t>
            </a:r>
          </a:p>
        </p:txBody>
      </p:sp>
      <p:sp>
        <p:nvSpPr>
          <p:cNvPr id="27652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6E9F85-68A9-4BF1-AD05-00E9D5248558}" type="slidenum">
              <a:rPr lang="pt-BR"/>
              <a:pPr eaLnBrk="1" hangingPunct="1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954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Como Executar um Programa?</a:t>
            </a:r>
          </a:p>
        </p:txBody>
      </p:sp>
      <p:sp>
        <p:nvSpPr>
          <p:cNvPr id="28675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Uma vez compilado, seu programa pode ser executado pelo próprio terminal</a:t>
            </a:r>
          </a:p>
          <a:p>
            <a:pPr lvl="1" eaLnBrk="1" hangingPunct="1"/>
            <a:r>
              <a:rPr lang="pt-BR" dirty="0" smtClean="0"/>
              <a:t>Basta digitar </a:t>
            </a:r>
            <a:r>
              <a:rPr lang="pt-BR" b="1" i="1" dirty="0" smtClean="0">
                <a:solidFill>
                  <a:srgbClr val="00B050"/>
                </a:solidFill>
              </a:rPr>
              <a:t>./</a:t>
            </a:r>
            <a:r>
              <a:rPr lang="pt-BR" dirty="0" smtClean="0"/>
              <a:t> antes do nome do programa;</a:t>
            </a:r>
          </a:p>
          <a:p>
            <a:pPr lvl="1" eaLnBrk="1" hangingPunct="1"/>
            <a:r>
              <a:rPr lang="pt-BR" dirty="0" smtClean="0"/>
              <a:t>./programa</a:t>
            </a:r>
          </a:p>
          <a:p>
            <a:pPr eaLnBrk="1" hangingPunct="1"/>
            <a:r>
              <a:rPr lang="pt-BR" dirty="0" smtClean="0"/>
              <a:t>Por enquanto, nossos programas não terão janelas, </a:t>
            </a:r>
            <a:r>
              <a:rPr lang="pt-BR" i="1" dirty="0" smtClean="0"/>
              <a:t>mouse</a:t>
            </a:r>
            <a:r>
              <a:rPr lang="pt-BR" dirty="0" smtClean="0"/>
              <a:t> e </a:t>
            </a:r>
            <a:r>
              <a:rPr lang="pt-BR" i="1" dirty="0" smtClean="0"/>
              <a:t>etc</a:t>
            </a:r>
            <a:r>
              <a:rPr lang="pt-BR" dirty="0" smtClean="0"/>
              <a:t>.</a:t>
            </a:r>
          </a:p>
          <a:p>
            <a:pPr eaLnBrk="1" hangingPunct="1"/>
            <a:r>
              <a:rPr lang="pt-BR" dirty="0" smtClean="0"/>
              <a:t>Eles serão executados dentro do próprio terminal.</a:t>
            </a:r>
          </a:p>
        </p:txBody>
      </p:sp>
      <p:sp>
        <p:nvSpPr>
          <p:cNvPr id="28676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C00E60-27F0-48A9-9742-72F415736925}" type="slidenum">
              <a:rPr lang="pt-BR"/>
              <a:pPr eaLnBrk="1" hangingPunct="1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77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Como Executar um Programa?</a:t>
            </a:r>
            <a:endParaRPr lang="pt-BR" dirty="0" smtClean="0"/>
          </a:p>
        </p:txBody>
      </p:sp>
      <p:sp>
        <p:nvSpPr>
          <p:cNvPr id="29699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585015-6922-4592-8887-3993DB885A78}" type="slidenum">
              <a:rPr lang="pt-BR"/>
              <a:pPr eaLnBrk="1" hangingPunct="1"/>
              <a:t>29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838" y="2276872"/>
            <a:ext cx="641032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775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999381"/>
            <a:ext cx="7402016" cy="4525963"/>
          </a:xfrm>
        </p:spPr>
        <p:txBody>
          <a:bodyPr/>
          <a:lstStyle/>
          <a:p>
            <a:pPr algn="ctr">
              <a:buFontTx/>
              <a:buNone/>
            </a:pPr>
            <a:endParaRPr lang="pt-BR" sz="6600" b="1" dirty="0"/>
          </a:p>
          <a:p>
            <a:pPr algn="ctr">
              <a:buFontTx/>
              <a:buNone/>
            </a:pPr>
            <a:endParaRPr lang="pt-BR" sz="6600" b="1" dirty="0"/>
          </a:p>
          <a:p>
            <a:pPr algn="ctr">
              <a:buFontTx/>
              <a:buNone/>
            </a:pPr>
            <a:r>
              <a:rPr lang="pt-BR" sz="6600" b="1" dirty="0"/>
              <a:t>Avisos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01EA-555E-46B3-80C1-84FBBEDCD8D0}" type="slidenum">
              <a:rPr lang="pt-BR"/>
              <a:pPr/>
              <a:t>3</a:t>
            </a:fld>
            <a:endParaRPr lang="pt-BR"/>
          </a:p>
        </p:txBody>
      </p:sp>
      <p:pic>
        <p:nvPicPr>
          <p:cNvPr id="8" name="Picture 10" descr="http://www.floridacharts.com/FLQuery/Images/warning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80828"/>
            <a:ext cx="324036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0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Compilando e Executando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 site da disciplina há diversas informações sobre compilação/execução por linha de comando e utilização da linha de comando</a:t>
            </a:r>
          </a:p>
          <a:p>
            <a:endParaRPr lang="pt-BR" dirty="0" smtClean="0"/>
          </a:p>
          <a:p>
            <a:pPr marL="0" indent="0" algn="ctr">
              <a:buNone/>
            </a:pPr>
            <a:r>
              <a:rPr lang="pt-BR" sz="3000" dirty="0" smtClean="0">
                <a:hlinkClick r:id="rId2"/>
              </a:rPr>
              <a:t>http://www.decom.ufop.br/marco/ensino/bcc221/</a:t>
            </a:r>
            <a:endParaRPr lang="pt-BR" sz="30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71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C++</a:t>
            </a:r>
            <a:endParaRPr lang="pt-BR" dirty="0"/>
          </a:p>
        </p:txBody>
      </p:sp>
      <p:sp>
        <p:nvSpPr>
          <p:cNvPr id="512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CB83-E0B4-4F15-A32B-5DDB642F6C23}" type="slidenum">
              <a:rPr lang="pt-BR"/>
              <a:pPr eaLnBrk="1" hangingPunct="1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6038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Veremos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parte da </a:t>
            </a:r>
            <a:r>
              <a:rPr lang="en-US" dirty="0" err="1" smtClean="0"/>
              <a:t>sintaxe</a:t>
            </a:r>
            <a:r>
              <a:rPr lang="en-US" dirty="0" smtClean="0"/>
              <a:t> de C++ é </a:t>
            </a:r>
            <a:r>
              <a:rPr lang="en-US" dirty="0" err="1" smtClean="0"/>
              <a:t>igual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muito</a:t>
            </a:r>
            <a:r>
              <a:rPr lang="en-US" dirty="0" smtClean="0"/>
              <a:t> </a:t>
            </a:r>
            <a:r>
              <a:rPr lang="en-US" dirty="0" err="1" smtClean="0"/>
              <a:t>parecida</a:t>
            </a:r>
            <a:r>
              <a:rPr lang="en-US" dirty="0" smtClean="0"/>
              <a:t> com a </a:t>
            </a:r>
            <a:r>
              <a:rPr lang="en-US" dirty="0" err="1" smtClean="0"/>
              <a:t>sintaxe</a:t>
            </a:r>
            <a:r>
              <a:rPr lang="en-US" dirty="0" smtClean="0"/>
              <a:t> da </a:t>
            </a:r>
            <a:r>
              <a:rPr lang="en-US" dirty="0" err="1" smtClean="0"/>
              <a:t>linguagem</a:t>
            </a:r>
            <a:r>
              <a:rPr lang="en-US" dirty="0" smtClean="0"/>
              <a:t> C</a:t>
            </a:r>
          </a:p>
          <a:p>
            <a:pPr lvl="1"/>
            <a:r>
              <a:rPr lang="en-US" dirty="0" err="1" smtClean="0"/>
              <a:t>Estruturas</a:t>
            </a:r>
            <a:r>
              <a:rPr lang="en-US" dirty="0" smtClean="0"/>
              <a:t> de </a:t>
            </a:r>
            <a:r>
              <a:rPr lang="en-US" dirty="0" err="1" smtClean="0"/>
              <a:t>fluxo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mantidas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Entrada</a:t>
            </a:r>
            <a:r>
              <a:rPr lang="en-US" dirty="0" smtClean="0"/>
              <a:t> e </a:t>
            </a:r>
            <a:r>
              <a:rPr lang="en-US" dirty="0" err="1" smtClean="0"/>
              <a:t>saída</a:t>
            </a:r>
            <a:r>
              <a:rPr lang="en-US" dirty="0" smtClean="0"/>
              <a:t> </a:t>
            </a:r>
            <a:r>
              <a:rPr lang="en-US" dirty="0" err="1" smtClean="0"/>
              <a:t>simplificadas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Para as </a:t>
            </a:r>
            <a:r>
              <a:rPr lang="en-US" dirty="0" err="1" smtClean="0"/>
              <a:t>novas</a:t>
            </a:r>
            <a:r>
              <a:rPr lang="en-US" dirty="0" smtClean="0"/>
              <a:t> </a:t>
            </a:r>
            <a:r>
              <a:rPr lang="en-US" dirty="0" err="1" smtClean="0"/>
              <a:t>funcionalidades</a:t>
            </a:r>
            <a:r>
              <a:rPr lang="en-US" dirty="0" smtClean="0"/>
              <a:t>, </a:t>
            </a:r>
            <a:r>
              <a:rPr lang="en-US" dirty="0" err="1" smtClean="0"/>
              <a:t>novas</a:t>
            </a:r>
            <a:r>
              <a:rPr lang="en-US" dirty="0" smtClean="0"/>
              <a:t> </a:t>
            </a:r>
            <a:r>
              <a:rPr lang="en-US" dirty="0" err="1" smtClean="0"/>
              <a:t>sintaxes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3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++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  <p:graphicFrame>
        <p:nvGraphicFramePr>
          <p:cNvPr id="3" name="Marcador de Posição de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108032"/>
              </p:ext>
            </p:extLst>
          </p:nvPr>
        </p:nvGraphicFramePr>
        <p:xfrm>
          <a:off x="457200" y="3209384"/>
          <a:ext cx="8229600" cy="25958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auto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break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case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char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const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continue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default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double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else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enum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extern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float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for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goto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if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int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long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register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return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short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signed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sizeof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static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struct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switch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typedef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union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unsigned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void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volatile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while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76084" y="2132856"/>
            <a:ext cx="4960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Palavras-chave</a:t>
            </a:r>
            <a:r>
              <a:rPr lang="en-US" sz="2400" dirty="0" smtClean="0"/>
              <a:t> </a:t>
            </a:r>
            <a:r>
              <a:rPr lang="en-US" sz="2400" dirty="0" err="1" smtClean="0"/>
              <a:t>comuns</a:t>
            </a:r>
            <a:r>
              <a:rPr lang="en-US" sz="2400" dirty="0" smtClean="0"/>
              <a:t> a C e C++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1294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/>
              <a:t>em</a:t>
            </a:r>
            <a:r>
              <a:rPr lang="en-US" dirty="0"/>
              <a:t> C</a:t>
            </a:r>
            <a:r>
              <a:rPr lang="en-US" dirty="0" smtClean="0"/>
              <a:t>++</a:t>
            </a:r>
            <a:endParaRPr lang="pt-BR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072263"/>
              </p:ext>
            </p:extLst>
          </p:nvPr>
        </p:nvGraphicFramePr>
        <p:xfrm>
          <a:off x="457200" y="2755736"/>
          <a:ext cx="8229600" cy="33375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45920"/>
                <a:gridCol w="1645920"/>
                <a:gridCol w="1543040"/>
                <a:gridCol w="1800200"/>
                <a:gridCol w="1594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and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and_eq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asm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bitand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bitor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bool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catch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class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compl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const_cast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delete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dynamic_cast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explicit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export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false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friend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inline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mutable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namespace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new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not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not_eq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operator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or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or_eq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private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protected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public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reinterpret_cast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static_cast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template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this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throw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true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try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typeid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typename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using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virtual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wchar_t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xor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xor_eq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00934" y="1844824"/>
            <a:ext cx="4910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Palavras-chave</a:t>
            </a:r>
            <a:r>
              <a:rPr lang="en-US" sz="2400" dirty="0" smtClean="0"/>
              <a:t> </a:t>
            </a:r>
            <a:r>
              <a:rPr lang="en-US" sz="2400" dirty="0" err="1" smtClean="0"/>
              <a:t>exclusivas</a:t>
            </a:r>
            <a:r>
              <a:rPr lang="en-US" sz="2400" dirty="0" smtClean="0"/>
              <a:t> de C++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1294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/>
              <a:t>em</a:t>
            </a:r>
            <a:r>
              <a:rPr lang="en-US" dirty="0"/>
              <a:t> C</a:t>
            </a:r>
            <a:r>
              <a:rPr lang="en-US" dirty="0" smtClean="0"/>
              <a:t>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é </a:t>
            </a:r>
            <a:r>
              <a:rPr lang="en-US" dirty="0" err="1" smtClean="0"/>
              <a:t>mantido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Operadores</a:t>
            </a:r>
            <a:r>
              <a:rPr lang="en-US" dirty="0" smtClean="0"/>
              <a:t> </a:t>
            </a:r>
            <a:r>
              <a:rPr lang="en-US" dirty="0" err="1" smtClean="0"/>
              <a:t>relacionais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Atribuições</a:t>
            </a:r>
            <a:r>
              <a:rPr lang="en-US" dirty="0" smtClean="0"/>
              <a:t> </a:t>
            </a:r>
            <a:r>
              <a:rPr lang="en-US" dirty="0" err="1" smtClean="0"/>
              <a:t>simplificadas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Incremento</a:t>
            </a:r>
            <a:r>
              <a:rPr lang="en-US" dirty="0" smtClean="0"/>
              <a:t> e </a:t>
            </a:r>
            <a:r>
              <a:rPr lang="en-US" dirty="0" err="1" smtClean="0"/>
              <a:t>decremento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Operadores</a:t>
            </a:r>
            <a:r>
              <a:rPr lang="en-US" dirty="0" smtClean="0"/>
              <a:t> </a:t>
            </a:r>
            <a:r>
              <a:rPr lang="en-US" dirty="0" err="1" smtClean="0"/>
              <a:t>lógicos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Ponteiros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Funções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Desvio</a:t>
            </a:r>
            <a:r>
              <a:rPr lang="en-US" dirty="0" smtClean="0"/>
              <a:t> </a:t>
            </a:r>
            <a:r>
              <a:rPr lang="en-US" dirty="0" err="1" smtClean="0"/>
              <a:t>Condicional</a:t>
            </a:r>
            <a:endParaRPr lang="en-US" dirty="0" smtClean="0"/>
          </a:p>
          <a:p>
            <a:pPr lvl="2"/>
            <a:r>
              <a:rPr lang="en-US" i="1" dirty="0" smtClean="0"/>
              <a:t>if</a:t>
            </a:r>
            <a:r>
              <a:rPr lang="en-US" dirty="0" smtClean="0"/>
              <a:t>, </a:t>
            </a:r>
            <a:r>
              <a:rPr lang="en-US" i="1" dirty="0" smtClean="0"/>
              <a:t>if-else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dirty="0" err="1" smtClean="0"/>
              <a:t>operador</a:t>
            </a:r>
            <a:r>
              <a:rPr lang="en-US" dirty="0" smtClean="0"/>
              <a:t> </a:t>
            </a:r>
            <a:r>
              <a:rPr lang="en-US" dirty="0" err="1" smtClean="0"/>
              <a:t>ternário</a:t>
            </a:r>
            <a:r>
              <a:rPr lang="en-US" dirty="0" smtClean="0"/>
              <a:t> (</a:t>
            </a:r>
            <a:r>
              <a:rPr lang="en-US" i="1" dirty="0" smtClean="0"/>
              <a:t>?:</a:t>
            </a:r>
            <a:r>
              <a:rPr lang="en-US" dirty="0" smtClean="0"/>
              <a:t>) e </a:t>
            </a:r>
            <a:r>
              <a:rPr lang="en-US" dirty="0" err="1" smtClean="0"/>
              <a:t>aninhamentos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Estrutura</a:t>
            </a:r>
            <a:r>
              <a:rPr lang="en-US" dirty="0" smtClean="0"/>
              <a:t> de </a:t>
            </a:r>
            <a:r>
              <a:rPr lang="en-US" dirty="0" err="1" smtClean="0"/>
              <a:t>seleção</a:t>
            </a:r>
            <a:endParaRPr lang="en-US" dirty="0" smtClean="0"/>
          </a:p>
          <a:p>
            <a:pPr lvl="2"/>
            <a:r>
              <a:rPr lang="en-US" i="1" dirty="0" smtClean="0"/>
              <a:t>switch-case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Estruturas</a:t>
            </a:r>
            <a:r>
              <a:rPr lang="en-US" dirty="0" smtClean="0"/>
              <a:t> de </a:t>
            </a:r>
            <a:r>
              <a:rPr lang="en-US" dirty="0" err="1" smtClean="0"/>
              <a:t>repetição</a:t>
            </a:r>
            <a:endParaRPr lang="en-US" dirty="0" smtClean="0"/>
          </a:p>
          <a:p>
            <a:pPr lvl="2"/>
            <a:r>
              <a:rPr lang="en-US" i="1" dirty="0" smtClean="0"/>
              <a:t>while</a:t>
            </a:r>
            <a:r>
              <a:rPr lang="en-US" dirty="0" smtClean="0"/>
              <a:t>, </a:t>
            </a:r>
            <a:r>
              <a:rPr lang="en-US" i="1" dirty="0" smtClean="0"/>
              <a:t>do-while</a:t>
            </a:r>
            <a:r>
              <a:rPr lang="en-US" dirty="0" smtClean="0"/>
              <a:t>, </a:t>
            </a:r>
            <a:r>
              <a:rPr lang="en-US" i="1" dirty="0" smtClean="0"/>
              <a:t>for</a:t>
            </a:r>
            <a:r>
              <a:rPr lang="en-US" dirty="0"/>
              <a:t> e </a:t>
            </a:r>
            <a:r>
              <a:rPr lang="en-US" dirty="0" err="1"/>
              <a:t>aninhamentos</a:t>
            </a:r>
            <a:r>
              <a:rPr lang="en-US" dirty="0" smtClean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94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/>
              <a:t>em</a:t>
            </a:r>
            <a:r>
              <a:rPr lang="en-US" dirty="0"/>
              <a:t> C</a:t>
            </a:r>
            <a:r>
              <a:rPr lang="en-US" dirty="0" smtClean="0"/>
              <a:t>++</a:t>
            </a:r>
            <a:endParaRPr lang="pt-BR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385065"/>
              </p:ext>
            </p:extLst>
          </p:nvPr>
        </p:nvGraphicFramePr>
        <p:xfrm>
          <a:off x="374849" y="1556792"/>
          <a:ext cx="7941567" cy="51206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24335"/>
                <a:gridCol w="2664296"/>
                <a:gridCol w="2252936"/>
              </a:tblGrid>
              <a:tr h="36518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Operadores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precedência</a:t>
                      </a:r>
                      <a:r>
                        <a:rPr lang="en-US" dirty="0" smtClean="0"/>
                        <a:t>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Associatividade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Tipo</a:t>
                      </a:r>
                      <a:endParaRPr lang="pt-BR" dirty="0"/>
                    </a:p>
                  </a:txBody>
                  <a:tcPr/>
                </a:tc>
              </a:tr>
              <a:tr h="3651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::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Esquerda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direita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Definição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escopo</a:t>
                      </a:r>
                      <a:endParaRPr lang="pt-BR" dirty="0"/>
                    </a:p>
                  </a:txBody>
                  <a:tcPr/>
                </a:tc>
              </a:tr>
              <a:tr h="3651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()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Esquerda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direita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Parênteses</a:t>
                      </a:r>
                      <a:endParaRPr lang="pt-BR" dirty="0"/>
                    </a:p>
                  </a:txBody>
                  <a:tcPr/>
                </a:tc>
              </a:tr>
              <a:tr h="3651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++, --,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static_cast</a:t>
                      </a:r>
                      <a:r>
                        <a:rPr lang="en-US" b="1" baseline="0" dirty="0" smtClean="0"/>
                        <a:t>&lt;</a:t>
                      </a:r>
                      <a:r>
                        <a:rPr lang="en-US" b="1" i="1" baseline="0" dirty="0" err="1" smtClean="0"/>
                        <a:t>tipo</a:t>
                      </a:r>
                      <a:r>
                        <a:rPr lang="en-US" b="1" baseline="0" dirty="0" smtClean="0"/>
                        <a:t>&gt;()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Esquerda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direita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Unário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pós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fixo</a:t>
                      </a:r>
                      <a:r>
                        <a:rPr lang="en-US" dirty="0" smtClean="0"/>
                        <a:t>)</a:t>
                      </a:r>
                      <a:endParaRPr lang="pt-BR" dirty="0"/>
                    </a:p>
                  </a:txBody>
                  <a:tcPr/>
                </a:tc>
              </a:tr>
              <a:tr h="3651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++, --, +,</a:t>
                      </a:r>
                      <a:r>
                        <a:rPr lang="en-US" b="1" baseline="0" dirty="0" smtClean="0"/>
                        <a:t> -, !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Direita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esquerda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Unário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pré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fixo</a:t>
                      </a:r>
                      <a:r>
                        <a:rPr lang="en-US" dirty="0" smtClean="0"/>
                        <a:t>)</a:t>
                      </a:r>
                      <a:endParaRPr lang="pt-BR" dirty="0" smtClean="0"/>
                    </a:p>
                  </a:txBody>
                  <a:tcPr/>
                </a:tc>
              </a:tr>
              <a:tr h="3651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*, /, %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Esquerda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direita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Multiplicativo</a:t>
                      </a:r>
                      <a:endParaRPr lang="pt-BR" dirty="0"/>
                    </a:p>
                  </a:txBody>
                  <a:tcPr/>
                </a:tc>
              </a:tr>
              <a:tr h="3651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+, -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Esquerda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direita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Aditivo</a:t>
                      </a:r>
                      <a:endParaRPr lang="pt-BR" dirty="0"/>
                    </a:p>
                  </a:txBody>
                  <a:tcPr/>
                </a:tc>
              </a:tr>
              <a:tr h="3651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&lt;&lt;, &gt;&gt;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Esquerda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direita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Inserção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extração</a:t>
                      </a:r>
                      <a:endParaRPr lang="pt-BR" dirty="0"/>
                    </a:p>
                  </a:txBody>
                  <a:tcPr/>
                </a:tc>
              </a:tr>
              <a:tr h="3651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&lt;, &lt;=</a:t>
                      </a:r>
                      <a:r>
                        <a:rPr lang="en-US" b="1" baseline="0" dirty="0" smtClean="0"/>
                        <a:t> &gt; &gt;=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Esquerda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direita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Relacional</a:t>
                      </a:r>
                      <a:endParaRPr lang="pt-BR" dirty="0"/>
                    </a:p>
                  </a:txBody>
                  <a:tcPr/>
                </a:tc>
              </a:tr>
              <a:tr h="3651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==,</a:t>
                      </a:r>
                      <a:r>
                        <a:rPr lang="en-US" b="1" baseline="0" dirty="0" smtClean="0"/>
                        <a:t> !=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Esquerda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direita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Igualdade</a:t>
                      </a:r>
                      <a:endParaRPr lang="pt-BR" dirty="0"/>
                    </a:p>
                  </a:txBody>
                  <a:tcPr/>
                </a:tc>
              </a:tr>
              <a:tr h="3651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&amp;&amp;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Esquerda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direita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 </a:t>
                      </a:r>
                      <a:r>
                        <a:rPr lang="en-US" dirty="0" err="1" smtClean="0"/>
                        <a:t>lógico</a:t>
                      </a:r>
                      <a:endParaRPr lang="pt-BR" dirty="0"/>
                    </a:p>
                  </a:txBody>
                  <a:tcPr/>
                </a:tc>
              </a:tr>
              <a:tr h="3651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||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Esquerda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direita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 </a:t>
                      </a:r>
                      <a:r>
                        <a:rPr lang="en-US" dirty="0" err="1" smtClean="0"/>
                        <a:t>lógico</a:t>
                      </a:r>
                      <a:endParaRPr lang="pt-BR" dirty="0"/>
                    </a:p>
                  </a:txBody>
                  <a:tcPr/>
                </a:tc>
              </a:tr>
              <a:tr h="3651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?: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Direita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esquerda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Condicional</a:t>
                      </a:r>
                      <a:endParaRPr lang="pt-BR" dirty="0"/>
                    </a:p>
                  </a:txBody>
                  <a:tcPr/>
                </a:tc>
              </a:tr>
              <a:tr h="36518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=, +=, -=, *=, /=, %=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Direita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esquerda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Atribuição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94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Instrução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Saída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12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CB83-E0B4-4F15-A32B-5DDB642F6C23}" type="slidenum">
              <a:rPr lang="pt-BR"/>
              <a:pPr eaLnBrk="1" hangingPunct="1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92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/>
              <a:t>em</a:t>
            </a:r>
            <a:r>
              <a:rPr lang="en-US" dirty="0"/>
              <a:t> C</a:t>
            </a:r>
            <a:r>
              <a:rPr lang="en-US" dirty="0" smtClean="0"/>
              <a:t>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2000" dirty="0" smtClean="0">
                <a:solidFill>
                  <a:srgbClr val="007F00"/>
                </a:solidFill>
                <a:latin typeface="Comic Sans MS"/>
              </a:rPr>
              <a:t>// Programa de impressão de texto.</a:t>
            </a:r>
          </a:p>
          <a:p>
            <a:pPr marL="118872" indent="0">
              <a:buNone/>
            </a:pPr>
            <a:r>
              <a:rPr lang="pt-BR" sz="2000" dirty="0" smtClean="0">
                <a:solidFill>
                  <a:srgbClr val="7F7F00"/>
                </a:solidFill>
                <a:latin typeface="Verdana"/>
              </a:rPr>
              <a:t>#include &lt;iostream&gt; </a:t>
            </a:r>
            <a:r>
              <a:rPr lang="pt-BR" sz="2000" dirty="0" smtClean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permite que o programa gere saída de dados na tela</a:t>
            </a:r>
          </a:p>
          <a:p>
            <a:pPr marL="118872" indent="0">
              <a:buNone/>
            </a:pPr>
            <a:r>
              <a:rPr lang="pt-BR" sz="2000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2000" b="1" dirty="0" smtClean="0">
                <a:solidFill>
                  <a:srgbClr val="000000"/>
                </a:solidFill>
                <a:latin typeface="Verdana"/>
              </a:rPr>
              <a:t>;</a:t>
            </a:r>
          </a:p>
          <a:p>
            <a:pPr marL="118872" indent="0">
              <a:buNone/>
            </a:pPr>
            <a:endParaRPr lang="pt-BR" sz="2000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 smtClean="0">
                <a:solidFill>
                  <a:srgbClr val="007F00"/>
                </a:solidFill>
                <a:latin typeface="Comic Sans MS"/>
              </a:rPr>
              <a:t>// a função main inicia a execução do programa</a:t>
            </a:r>
          </a:p>
          <a:p>
            <a:pPr marL="118872" indent="0">
              <a:buNone/>
            </a:pPr>
            <a:r>
              <a:rPr lang="pt-BR" sz="2000" b="1" dirty="0" smtClean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 smtClean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2000" b="1" dirty="0" smtClean="0">
                <a:solidFill>
                  <a:srgbClr val="000000"/>
                </a:solidFill>
                <a:latin typeface="Verdana"/>
              </a:rPr>
              <a:t>()</a:t>
            </a:r>
            <a:endParaRPr lang="pt-BR" sz="2000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Verdana"/>
              </a:rPr>
              <a:t>{</a:t>
            </a:r>
            <a:endParaRPr lang="pt-BR" sz="2000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 smtClean="0">
                <a:solidFill>
                  <a:srgbClr val="000000"/>
                </a:solidFill>
                <a:latin typeface="Verdana"/>
              </a:rPr>
              <a:t>    </a:t>
            </a:r>
            <a:r>
              <a:rPr lang="pt-BR" sz="2000" dirty="0" err="1" smtClean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 smtClean="0">
                <a:solidFill>
                  <a:srgbClr val="7F007F"/>
                </a:solidFill>
                <a:latin typeface="Verdana"/>
              </a:rPr>
              <a:t>"Welcome to C</a:t>
            </a:r>
            <a:r>
              <a:rPr lang="pt-BR" sz="2000" dirty="0">
                <a:solidFill>
                  <a:srgbClr val="7F007F"/>
                </a:solidFill>
                <a:latin typeface="Verdana"/>
              </a:rPr>
              <a:t>++! </a:t>
            </a:r>
            <a:r>
              <a:rPr lang="pt-BR" sz="2000" dirty="0" smtClean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2000" dirty="0" smtClean="0">
                <a:latin typeface="Verdana"/>
              </a:rPr>
              <a:t>&lt;&lt;endl</a:t>
            </a:r>
            <a:r>
              <a:rPr lang="pt-BR" sz="2000" b="1" dirty="0" smtClean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 smtClean="0">
                <a:solidFill>
                  <a:srgbClr val="007F00"/>
                </a:solidFill>
                <a:latin typeface="Comic Sans MS"/>
              </a:rPr>
              <a:t>// exibe a mensagem</a:t>
            </a:r>
          </a:p>
          <a:p>
            <a:pPr marL="118872" indent="0">
              <a:buNone/>
            </a:pPr>
            <a:endParaRPr lang="pt-BR" sz="2000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dirty="0" smtClean="0">
                <a:solidFill>
                  <a:srgbClr val="808080"/>
                </a:solidFill>
                <a:latin typeface="Verdana"/>
              </a:rPr>
              <a:t>    </a:t>
            </a:r>
            <a:r>
              <a:rPr lang="pt-BR" sz="2000" b="1" dirty="0" smtClean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2000" b="1" dirty="0" smtClean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 smtClean="0">
                <a:solidFill>
                  <a:srgbClr val="007F00"/>
                </a:solidFill>
                <a:latin typeface="Comic Sans MS"/>
              </a:rPr>
              <a:t>// indica que o programa terminou com sucesso</a:t>
            </a:r>
          </a:p>
          <a:p>
            <a:pPr marL="118872" indent="0">
              <a:buNone/>
            </a:pPr>
            <a:endParaRPr lang="pt-BR" sz="2000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000" b="1" dirty="0" smtClean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2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dirty="0" smtClean="0">
                <a:solidFill>
                  <a:srgbClr val="007F00"/>
                </a:solidFill>
                <a:latin typeface="Comic Sans MS"/>
              </a:rPr>
              <a:t>// fim da função main</a:t>
            </a:r>
            <a:endParaRPr lang="pt-BR" sz="2000" dirty="0">
              <a:latin typeface="Consola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679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/>
              <a:t>em</a:t>
            </a:r>
            <a:r>
              <a:rPr lang="en-US" dirty="0"/>
              <a:t> C</a:t>
            </a:r>
            <a:r>
              <a:rPr lang="en-US" dirty="0" smtClean="0"/>
              <a:t>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Assim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C: </a:t>
            </a:r>
          </a:p>
          <a:p>
            <a:pPr lvl="1"/>
            <a:r>
              <a:rPr lang="en-US" dirty="0" err="1" smtClean="0"/>
              <a:t>Comentários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linha</a:t>
            </a:r>
            <a:r>
              <a:rPr lang="en-US" dirty="0" smtClean="0"/>
              <a:t> </a:t>
            </a:r>
            <a:r>
              <a:rPr lang="en-US" dirty="0" err="1" smtClean="0"/>
              <a:t>começam</a:t>
            </a:r>
            <a:r>
              <a:rPr lang="en-US" dirty="0" smtClean="0"/>
              <a:t> com </a:t>
            </a:r>
            <a:r>
              <a:rPr lang="en-US" b="1" dirty="0" smtClean="0">
                <a:solidFill>
                  <a:srgbClr val="00B050"/>
                </a:solidFill>
              </a:rPr>
              <a:t>//</a:t>
            </a:r>
            <a:r>
              <a:rPr lang="en-US" dirty="0" smtClean="0"/>
              <a:t>;</a:t>
            </a:r>
            <a:endParaRPr lang="en-US" dirty="0"/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/*</a:t>
            </a:r>
            <a:r>
              <a:rPr lang="en-US" dirty="0" smtClean="0"/>
              <a:t> e </a:t>
            </a:r>
            <a:r>
              <a:rPr lang="en-US" b="1" dirty="0" smtClean="0">
                <a:solidFill>
                  <a:srgbClr val="00B050"/>
                </a:solidFill>
              </a:rPr>
              <a:t>*/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linha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Usamos</a:t>
            </a:r>
            <a:r>
              <a:rPr lang="en-US" dirty="0" smtClean="0"/>
              <a:t> a </a:t>
            </a:r>
            <a:r>
              <a:rPr lang="en-US" dirty="0" err="1" smtClean="0"/>
              <a:t>diretiva</a:t>
            </a:r>
            <a:r>
              <a:rPr lang="en-US" dirty="0" smtClean="0"/>
              <a:t> de </a:t>
            </a:r>
            <a:r>
              <a:rPr lang="en-US" dirty="0" err="1" smtClean="0"/>
              <a:t>compilação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#include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incluir</a:t>
            </a:r>
            <a:r>
              <a:rPr lang="en-US" dirty="0" smtClean="0"/>
              <a:t> </a:t>
            </a:r>
            <a:r>
              <a:rPr lang="en-US" dirty="0" err="1" smtClean="0"/>
              <a:t>bibliotecas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Precisamos</a:t>
            </a:r>
            <a:r>
              <a:rPr lang="en-US" dirty="0" smtClean="0"/>
              <a:t> do </a:t>
            </a:r>
            <a:r>
              <a:rPr lang="en-US" b="1" dirty="0" smtClean="0"/>
              <a:t>main</a:t>
            </a:r>
            <a:endParaRPr lang="en-US" dirty="0"/>
          </a:p>
          <a:p>
            <a:pPr lvl="2"/>
            <a:r>
              <a:rPr lang="en-US" dirty="0" err="1" smtClean="0"/>
              <a:t>Apesar</a:t>
            </a:r>
            <a:r>
              <a:rPr lang="en-US" dirty="0" smtClean="0"/>
              <a:t> de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linguagem</a:t>
            </a:r>
            <a:r>
              <a:rPr lang="en-US" dirty="0" smtClean="0"/>
              <a:t> </a:t>
            </a:r>
            <a:r>
              <a:rPr lang="en-US" dirty="0" err="1" smtClean="0"/>
              <a:t>orientada</a:t>
            </a:r>
            <a:r>
              <a:rPr lang="en-US" dirty="0" smtClean="0"/>
              <a:t> a </a:t>
            </a:r>
            <a:r>
              <a:rPr lang="en-US" dirty="0" err="1" smtClean="0"/>
              <a:t>objetos</a:t>
            </a:r>
            <a:r>
              <a:rPr lang="en-US" dirty="0" smtClean="0"/>
              <a:t>, C++ </a:t>
            </a:r>
            <a:r>
              <a:rPr lang="en-US" dirty="0" err="1" smtClean="0"/>
              <a:t>precisa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exista</a:t>
            </a:r>
            <a:r>
              <a:rPr lang="en-US" dirty="0" smtClean="0"/>
              <a:t> a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b="1" dirty="0" smtClean="0"/>
              <a:t>main</a:t>
            </a:r>
            <a:r>
              <a:rPr lang="en-US" dirty="0" smtClean="0"/>
              <a:t>;</a:t>
            </a:r>
          </a:p>
          <a:p>
            <a:pPr lvl="2"/>
            <a:r>
              <a:rPr lang="en-US" dirty="0" err="1" smtClean="0"/>
              <a:t>Usamos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return</a:t>
            </a:r>
            <a:r>
              <a:rPr lang="en-US" dirty="0" smtClean="0"/>
              <a:t> 0.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;</a:t>
            </a:r>
            <a:r>
              <a:rPr lang="en-US" dirty="0" smtClean="0"/>
              <a:t> no final das </a:t>
            </a:r>
            <a:r>
              <a:rPr lang="en-US" dirty="0" err="1" smtClean="0"/>
              <a:t>instruções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Usamos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{</a:t>
            </a:r>
            <a:r>
              <a:rPr lang="en-US" dirty="0" smtClean="0"/>
              <a:t> e </a:t>
            </a:r>
            <a:r>
              <a:rPr lang="en-US" b="1" dirty="0" smtClean="0">
                <a:solidFill>
                  <a:srgbClr val="FF0000"/>
                </a:solidFill>
              </a:rPr>
              <a:t>}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delimitar</a:t>
            </a:r>
            <a:r>
              <a:rPr lang="en-US" dirty="0" smtClean="0"/>
              <a:t> um </a:t>
            </a:r>
            <a:r>
              <a:rPr lang="en-US" dirty="0" err="1" smtClean="0"/>
              <a:t>bloco</a:t>
            </a:r>
            <a:r>
              <a:rPr lang="en-US" dirty="0" smtClean="0"/>
              <a:t> de </a:t>
            </a:r>
            <a:r>
              <a:rPr lang="en-US" dirty="0" err="1" smtClean="0"/>
              <a:t>instruções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94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Avisos</a:t>
            </a:r>
            <a:endParaRPr lang="pt-BR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B420-66F5-4D75-AE77-317938182C39}" type="slidenum">
              <a:rPr lang="pt-BR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84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/>
              <a:t>em</a:t>
            </a:r>
            <a:r>
              <a:rPr lang="en-US" dirty="0"/>
              <a:t> C</a:t>
            </a:r>
            <a:r>
              <a:rPr lang="en-US" dirty="0" smtClean="0"/>
              <a:t>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de novo:</a:t>
            </a:r>
          </a:p>
          <a:p>
            <a:pPr lvl="1"/>
            <a:r>
              <a:rPr lang="en-US" b="1" dirty="0" err="1" smtClean="0">
                <a:solidFill>
                  <a:srgbClr val="00B050"/>
                </a:solidFill>
              </a:rPr>
              <a:t>iostream</a:t>
            </a:r>
            <a:r>
              <a:rPr lang="en-US" dirty="0" smtClean="0"/>
              <a:t> é a </a:t>
            </a:r>
            <a:r>
              <a:rPr lang="en-US" dirty="0" err="1" smtClean="0"/>
              <a:t>biblioteca</a:t>
            </a:r>
            <a:r>
              <a:rPr lang="en-US" dirty="0" smtClean="0"/>
              <a:t> com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fluxos</a:t>
            </a:r>
            <a:r>
              <a:rPr lang="en-US" dirty="0" smtClean="0"/>
              <a:t> de </a:t>
            </a:r>
            <a:r>
              <a:rPr lang="en-US" i="1" dirty="0" smtClean="0"/>
              <a:t>bytes</a:t>
            </a:r>
            <a:r>
              <a:rPr lang="en-US" dirty="0" smtClean="0"/>
              <a:t> </a:t>
            </a:r>
            <a:r>
              <a:rPr lang="en-US" dirty="0" err="1" smtClean="0"/>
              <a:t>padrão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entrada</a:t>
            </a:r>
            <a:r>
              <a:rPr lang="en-US" dirty="0" smtClean="0"/>
              <a:t>/</a:t>
            </a:r>
            <a:r>
              <a:rPr lang="en-US" dirty="0" err="1" smtClean="0"/>
              <a:t>saída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Não</a:t>
            </a:r>
            <a:r>
              <a:rPr lang="en-US" dirty="0" smtClean="0"/>
              <a:t> tem </a:t>
            </a:r>
            <a:r>
              <a:rPr lang="en-US" b="1" dirty="0" smtClean="0">
                <a:solidFill>
                  <a:srgbClr val="00B050"/>
                </a:solidFill>
              </a:rPr>
              <a:t>.h</a:t>
            </a:r>
            <a:r>
              <a:rPr lang="en-US" dirty="0" smtClean="0"/>
              <a:t>;</a:t>
            </a:r>
          </a:p>
          <a:p>
            <a:pPr lvl="2"/>
            <a:r>
              <a:rPr lang="en-US" dirty="0" err="1" smtClean="0"/>
              <a:t>Equivalente</a:t>
            </a:r>
            <a:r>
              <a:rPr lang="en-US" dirty="0" smtClean="0"/>
              <a:t> à </a:t>
            </a:r>
            <a:r>
              <a:rPr lang="en-US" b="1" dirty="0" err="1" smtClean="0">
                <a:solidFill>
                  <a:srgbClr val="00B050"/>
                </a:solidFill>
              </a:rPr>
              <a:t>stdio.h</a:t>
            </a:r>
            <a:r>
              <a:rPr lang="en-US" dirty="0" smtClean="0"/>
              <a:t>.</a:t>
            </a:r>
          </a:p>
          <a:p>
            <a:pPr lvl="1"/>
            <a:r>
              <a:rPr lang="pt-BR" b="1" dirty="0">
                <a:solidFill>
                  <a:srgbClr val="00007F"/>
                </a:solidFill>
                <a:latin typeface="+mj-lt"/>
              </a:rPr>
              <a:t>using</a:t>
            </a:r>
            <a:r>
              <a:rPr lang="pt-BR" b="1" dirty="0">
                <a:solidFill>
                  <a:srgbClr val="808080"/>
                </a:solidFill>
                <a:latin typeface="+mj-lt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+mj-lt"/>
              </a:rPr>
              <a:t>namespace</a:t>
            </a:r>
            <a:r>
              <a:rPr lang="pt-BR" dirty="0">
                <a:solidFill>
                  <a:srgbClr val="808080"/>
                </a:solidFill>
                <a:latin typeface="+mj-lt"/>
              </a:rPr>
              <a:t> </a:t>
            </a:r>
            <a:r>
              <a:rPr lang="pt-BR" dirty="0">
                <a:solidFill>
                  <a:srgbClr val="000000"/>
                </a:solidFill>
                <a:latin typeface="+mj-lt"/>
              </a:rPr>
              <a:t>std</a:t>
            </a:r>
            <a:r>
              <a:rPr lang="pt-BR" dirty="0" smtClean="0">
                <a:solidFill>
                  <a:srgbClr val="000000"/>
                </a:solidFill>
                <a:latin typeface="+mj-lt"/>
              </a:rPr>
              <a:t>;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+mj-lt"/>
              </a:rPr>
              <a:t>Um </a:t>
            </a:r>
            <a:r>
              <a:rPr lang="en-US" i="1" dirty="0" smtClean="0">
                <a:solidFill>
                  <a:srgbClr val="000000"/>
                </a:solidFill>
                <a:latin typeface="+mj-lt"/>
              </a:rPr>
              <a:t>namespace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é um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grupo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nomes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entidades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como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classes,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objetos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e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funções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pPr lvl="3"/>
            <a:r>
              <a:rPr lang="en-US" dirty="0" err="1" smtClean="0">
                <a:solidFill>
                  <a:srgbClr val="000000"/>
                </a:solidFill>
                <a:latin typeface="+mj-lt"/>
              </a:rPr>
              <a:t>Neste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caso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en-US" i="1" dirty="0" err="1" smtClean="0">
                <a:solidFill>
                  <a:srgbClr val="000000"/>
                </a:solidFill>
                <a:latin typeface="+mj-lt"/>
              </a:rPr>
              <a:t>std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é o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agrupamento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das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entidades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da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biblioteca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padrão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C++;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pPr lvl="3"/>
            <a:r>
              <a:rPr lang="en-US" dirty="0" smtClean="0">
                <a:solidFill>
                  <a:srgbClr val="000000"/>
                </a:solidFill>
                <a:latin typeface="+mj-lt"/>
              </a:rPr>
              <a:t>Para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usar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os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identificadores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da </a:t>
            </a:r>
            <a:r>
              <a:rPr lang="en-US" b="1" dirty="0" err="1" smtClean="0">
                <a:solidFill>
                  <a:srgbClr val="00B050"/>
                </a:solidFill>
                <a:latin typeface="+mj-lt"/>
              </a:rPr>
              <a:t>iostream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precisamos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indicar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qual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é o </a:t>
            </a:r>
            <a:r>
              <a:rPr lang="en-US" i="1" dirty="0" smtClean="0">
                <a:solidFill>
                  <a:srgbClr val="000000"/>
                </a:solidFill>
                <a:latin typeface="+mj-lt"/>
              </a:rPr>
              <a:t>namespace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.</a:t>
            </a:r>
            <a:endParaRPr lang="pt-BR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94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/>
              <a:t>em</a:t>
            </a:r>
            <a:r>
              <a:rPr lang="en-US" dirty="0"/>
              <a:t> C</a:t>
            </a:r>
            <a:r>
              <a:rPr lang="en-US" dirty="0" smtClean="0"/>
              <a:t>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b="1" dirty="0" err="1" smtClean="0"/>
              <a:t>endl</a:t>
            </a:r>
            <a:endParaRPr lang="en-US" b="1" dirty="0" smtClean="0"/>
          </a:p>
          <a:p>
            <a:pPr lvl="2"/>
            <a:r>
              <a:rPr lang="en-US" i="1" dirty="0" smtClean="0"/>
              <a:t>end line</a:t>
            </a:r>
            <a:r>
              <a:rPr lang="en-US" dirty="0" smtClean="0"/>
              <a:t>;</a:t>
            </a:r>
          </a:p>
          <a:p>
            <a:pPr lvl="2"/>
            <a:r>
              <a:rPr lang="en-US" dirty="0" err="1" smtClean="0"/>
              <a:t>Manipulador</a:t>
            </a:r>
            <a:r>
              <a:rPr lang="en-US" dirty="0" smtClean="0"/>
              <a:t> de </a:t>
            </a:r>
            <a:r>
              <a:rPr lang="en-US" dirty="0" err="1" smtClean="0"/>
              <a:t>fluxo</a:t>
            </a:r>
            <a:r>
              <a:rPr lang="en-US" dirty="0" smtClean="0"/>
              <a:t>;</a:t>
            </a:r>
          </a:p>
          <a:p>
            <a:pPr lvl="2"/>
            <a:r>
              <a:rPr lang="en-US" dirty="0" err="1" smtClean="0"/>
              <a:t>Quebra</a:t>
            </a:r>
            <a:r>
              <a:rPr lang="en-US" dirty="0" smtClean="0"/>
              <a:t> a </a:t>
            </a:r>
            <a:r>
              <a:rPr lang="en-US" dirty="0" err="1" smtClean="0"/>
              <a:t>linha</a:t>
            </a:r>
            <a:r>
              <a:rPr lang="en-US" dirty="0" smtClean="0"/>
              <a:t> e </a:t>
            </a:r>
            <a:r>
              <a:rPr lang="en-US" dirty="0" err="1" smtClean="0"/>
              <a:t>limpa</a:t>
            </a:r>
            <a:r>
              <a:rPr lang="en-US" dirty="0" smtClean="0"/>
              <a:t> o </a:t>
            </a:r>
            <a:r>
              <a:rPr lang="en-US" i="1" dirty="0" smtClean="0"/>
              <a:t>buffer</a:t>
            </a:r>
          </a:p>
          <a:p>
            <a:pPr lvl="3"/>
            <a:r>
              <a:rPr lang="en-US" dirty="0" smtClean="0"/>
              <a:t>Nada </a:t>
            </a:r>
            <a:r>
              <a:rPr lang="en-US" dirty="0" err="1" smtClean="0"/>
              <a:t>fica</a:t>
            </a:r>
            <a:r>
              <a:rPr lang="en-US" dirty="0" smtClean="0"/>
              <a:t> </a:t>
            </a:r>
            <a:r>
              <a:rPr lang="en-US" dirty="0" err="1" smtClean="0"/>
              <a:t>acumulado</a:t>
            </a:r>
            <a:r>
              <a:rPr lang="en-US" dirty="0" smtClean="0"/>
              <a:t> no </a:t>
            </a:r>
            <a:r>
              <a:rPr lang="en-US" i="1" dirty="0" smtClean="0"/>
              <a:t>buffer</a:t>
            </a:r>
            <a:r>
              <a:rPr lang="en-US" dirty="0" smtClean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058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</a:t>
            </a:r>
            <a:r>
              <a:rPr lang="en-US" b="1" dirty="0" err="1" smtClean="0"/>
              <a:t>entrada</a:t>
            </a:r>
            <a:r>
              <a:rPr lang="en-US" b="1" dirty="0" smtClean="0"/>
              <a:t> e </a:t>
            </a:r>
            <a:r>
              <a:rPr lang="en-US" b="1" dirty="0" err="1" smtClean="0"/>
              <a:t>saída</a:t>
            </a:r>
            <a:r>
              <a:rPr lang="en-US" dirty="0" smtClean="0"/>
              <a:t> de dados é </a:t>
            </a:r>
            <a:r>
              <a:rPr lang="en-US" dirty="0" err="1" smtClean="0"/>
              <a:t>realizada</a:t>
            </a:r>
            <a:r>
              <a:rPr lang="en-US" dirty="0" smtClean="0"/>
              <a:t> </a:t>
            </a:r>
            <a:r>
              <a:rPr lang="en-US" dirty="0" err="1" smtClean="0"/>
              <a:t>basicamente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3 </a:t>
            </a:r>
            <a:r>
              <a:rPr lang="en-US" dirty="0" err="1" smtClean="0"/>
              <a:t>padrões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Entrada</a:t>
            </a:r>
            <a:r>
              <a:rPr lang="en-US" dirty="0" smtClean="0"/>
              <a:t> </a:t>
            </a:r>
            <a:r>
              <a:rPr lang="en-US" dirty="0" err="1" smtClean="0"/>
              <a:t>Padrão</a:t>
            </a:r>
            <a:r>
              <a:rPr lang="en-US" dirty="0" smtClean="0"/>
              <a:t> (</a:t>
            </a:r>
            <a:r>
              <a:rPr lang="en-US" b="1" dirty="0" err="1" smtClean="0"/>
              <a:t>cin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Normalmente</a:t>
            </a:r>
            <a:r>
              <a:rPr lang="en-US" dirty="0" smtClean="0"/>
              <a:t> o </a:t>
            </a:r>
            <a:r>
              <a:rPr lang="en-US" dirty="0" err="1" smtClean="0"/>
              <a:t>teclado</a:t>
            </a:r>
            <a:r>
              <a:rPr lang="en-US" dirty="0" smtClean="0"/>
              <a:t>, mas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redirecionado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Saída</a:t>
            </a:r>
            <a:r>
              <a:rPr lang="en-US" dirty="0" smtClean="0"/>
              <a:t> </a:t>
            </a:r>
            <a:r>
              <a:rPr lang="en-US" dirty="0" err="1" smtClean="0"/>
              <a:t>Padrão</a:t>
            </a:r>
            <a:r>
              <a:rPr lang="en-US" dirty="0" smtClean="0"/>
              <a:t> (</a:t>
            </a:r>
            <a:r>
              <a:rPr lang="en-US" b="1" dirty="0" err="1" smtClean="0"/>
              <a:t>cout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Normalmente</a:t>
            </a:r>
            <a:r>
              <a:rPr lang="en-US" dirty="0"/>
              <a:t> </a:t>
            </a:r>
            <a:r>
              <a:rPr lang="en-US" dirty="0" smtClean="0"/>
              <a:t>o </a:t>
            </a:r>
            <a:r>
              <a:rPr lang="en-US" dirty="0" err="1" smtClean="0"/>
              <a:t>vídeo</a:t>
            </a:r>
            <a:r>
              <a:rPr lang="en-US" dirty="0" smtClean="0"/>
              <a:t>, mas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redirecionado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Fluxo</a:t>
            </a:r>
            <a:r>
              <a:rPr lang="en-US" dirty="0" smtClean="0"/>
              <a:t> </a:t>
            </a:r>
            <a:r>
              <a:rPr lang="en-US" dirty="0" err="1"/>
              <a:t>Padrão</a:t>
            </a:r>
            <a:r>
              <a:rPr lang="en-US" dirty="0"/>
              <a:t> </a:t>
            </a:r>
            <a:r>
              <a:rPr lang="en-US" dirty="0" smtClean="0"/>
              <a:t> de </a:t>
            </a:r>
            <a:r>
              <a:rPr lang="en-US" dirty="0" err="1" smtClean="0"/>
              <a:t>Erros</a:t>
            </a:r>
            <a:r>
              <a:rPr lang="en-US" dirty="0" smtClean="0"/>
              <a:t> (</a:t>
            </a:r>
            <a:r>
              <a:rPr lang="en-US" b="1" dirty="0" err="1" smtClean="0"/>
              <a:t>cerr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Utilizado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mostrar</a:t>
            </a:r>
            <a:r>
              <a:rPr lang="en-US" dirty="0" smtClean="0"/>
              <a:t> </a:t>
            </a:r>
            <a:r>
              <a:rPr lang="en-US" dirty="0" err="1" smtClean="0"/>
              <a:t>mensagens</a:t>
            </a:r>
            <a:r>
              <a:rPr lang="en-US" dirty="0" smtClean="0"/>
              <a:t> de </a:t>
            </a:r>
            <a:r>
              <a:rPr lang="en-US" dirty="0" err="1" smtClean="0"/>
              <a:t>erro</a:t>
            </a:r>
            <a:r>
              <a:rPr lang="en-US" dirty="0" smtClean="0"/>
              <a:t> </a:t>
            </a:r>
            <a:r>
              <a:rPr lang="en-US" dirty="0" err="1" smtClean="0"/>
              <a:t>padronizadas</a:t>
            </a:r>
            <a:r>
              <a:rPr lang="en-US" dirty="0" smtClean="0"/>
              <a:t>;</a:t>
            </a:r>
          </a:p>
          <a:p>
            <a:pPr lvl="2"/>
            <a:r>
              <a:rPr lang="en-US" dirty="0" err="1" smtClean="0"/>
              <a:t>Normalmente</a:t>
            </a:r>
            <a:r>
              <a:rPr lang="en-US" dirty="0" smtClean="0"/>
              <a:t> </a:t>
            </a:r>
            <a:r>
              <a:rPr lang="en-US" dirty="0" err="1" smtClean="0"/>
              <a:t>associado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vídeo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inclusos</a:t>
            </a:r>
            <a:r>
              <a:rPr lang="en-US" dirty="0" smtClean="0"/>
              <a:t> no </a:t>
            </a:r>
            <a:r>
              <a:rPr lang="en-US" i="1" dirty="0" smtClean="0"/>
              <a:t>namespace</a:t>
            </a:r>
            <a:r>
              <a:rPr lang="en-US" b="1" i="1" dirty="0" smtClean="0"/>
              <a:t> std</a:t>
            </a:r>
            <a:r>
              <a:rPr lang="en-US" dirty="0" smtClean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81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/>
              <a:t>em</a:t>
            </a:r>
            <a:r>
              <a:rPr lang="en-US" dirty="0"/>
              <a:t> C</a:t>
            </a:r>
            <a:r>
              <a:rPr lang="en-US" dirty="0" smtClean="0"/>
              <a:t>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r>
              <a:rPr lang="pt-BR" sz="3000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3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0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3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000" dirty="0">
                <a:solidFill>
                  <a:srgbClr val="7F007F"/>
                </a:solidFill>
                <a:latin typeface="Verdana"/>
              </a:rPr>
              <a:t>"Welcome to C++!\n</a:t>
            </a:r>
            <a:r>
              <a:rPr lang="pt-BR" sz="3000" dirty="0" smtClean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3000" b="1" dirty="0" smtClean="0">
                <a:solidFill>
                  <a:srgbClr val="000000"/>
                </a:solidFill>
                <a:latin typeface="Verdana"/>
              </a:rPr>
              <a:t>;</a:t>
            </a:r>
          </a:p>
          <a:p>
            <a:pPr lvl="1"/>
            <a:r>
              <a:rPr lang="en-US" dirty="0" smtClean="0"/>
              <a:t>É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instrução</a:t>
            </a:r>
            <a:r>
              <a:rPr lang="en-US" dirty="0" smtClean="0"/>
              <a:t> de </a:t>
            </a:r>
            <a:r>
              <a:rPr lang="en-US" dirty="0" err="1" smtClean="0"/>
              <a:t>saída</a:t>
            </a:r>
            <a:r>
              <a:rPr lang="en-US" dirty="0" smtClean="0"/>
              <a:t>;</a:t>
            </a:r>
          </a:p>
          <a:p>
            <a:pPr lvl="1"/>
            <a:r>
              <a:rPr lang="en-US" b="1" dirty="0" smtClean="0"/>
              <a:t>&lt;&lt;</a:t>
            </a:r>
            <a:r>
              <a:rPr lang="en-US" dirty="0" smtClean="0"/>
              <a:t> é o </a:t>
            </a:r>
            <a:r>
              <a:rPr lang="en-US" dirty="0" err="1" smtClean="0"/>
              <a:t>operador</a:t>
            </a:r>
            <a:r>
              <a:rPr lang="en-US" dirty="0" smtClean="0"/>
              <a:t> de </a:t>
            </a:r>
            <a:r>
              <a:rPr lang="en-US" b="1" dirty="0" err="1" smtClean="0"/>
              <a:t>inserção</a:t>
            </a:r>
            <a:r>
              <a:rPr lang="en-US" b="1" dirty="0" smtClean="0"/>
              <a:t> de </a:t>
            </a:r>
            <a:r>
              <a:rPr lang="en-US" b="1" dirty="0" err="1" smtClean="0"/>
              <a:t>fluxo</a:t>
            </a:r>
            <a:endParaRPr lang="en-US" b="1" dirty="0" smtClean="0"/>
          </a:p>
          <a:p>
            <a:pPr lvl="2"/>
            <a:r>
              <a:rPr lang="en-US" dirty="0" smtClean="0"/>
              <a:t>O valor à </a:t>
            </a:r>
            <a:r>
              <a:rPr lang="en-US" dirty="0" err="1" smtClean="0"/>
              <a:t>direita</a:t>
            </a:r>
            <a:r>
              <a:rPr lang="en-US" dirty="0" smtClean="0"/>
              <a:t> do </a:t>
            </a:r>
            <a:r>
              <a:rPr lang="en-US" dirty="0" err="1" smtClean="0"/>
              <a:t>operador</a:t>
            </a:r>
            <a:r>
              <a:rPr lang="en-US" dirty="0" smtClean="0"/>
              <a:t> é </a:t>
            </a:r>
            <a:r>
              <a:rPr lang="en-US" dirty="0" err="1" smtClean="0"/>
              <a:t>inserido</a:t>
            </a:r>
            <a:r>
              <a:rPr lang="en-US" dirty="0" smtClean="0"/>
              <a:t> no </a:t>
            </a:r>
            <a:r>
              <a:rPr lang="en-US" dirty="0" err="1" smtClean="0"/>
              <a:t>fluxo</a:t>
            </a:r>
            <a:r>
              <a:rPr lang="en-US" dirty="0" smtClean="0"/>
              <a:t> de </a:t>
            </a:r>
            <a:r>
              <a:rPr lang="en-US" dirty="0" err="1" smtClean="0"/>
              <a:t>saída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Similar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i="1" dirty="0" err="1" smtClean="0"/>
              <a:t>printf</a:t>
            </a:r>
            <a:r>
              <a:rPr lang="en-US" dirty="0" smtClean="0"/>
              <a:t>, </a:t>
            </a:r>
            <a:r>
              <a:rPr lang="en-US" dirty="0" err="1" smtClean="0"/>
              <a:t>porém</a:t>
            </a:r>
            <a:r>
              <a:rPr lang="en-US" dirty="0" smtClean="0"/>
              <a:t>, </a:t>
            </a:r>
            <a:r>
              <a:rPr lang="en-US" dirty="0" err="1" smtClean="0"/>
              <a:t>simplificado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94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Programando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b="1" dirty="0" err="1" smtClean="0"/>
              <a:t>cout</a:t>
            </a:r>
            <a:r>
              <a:rPr lang="en-US" dirty="0" smtClean="0"/>
              <a:t>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estabelecer</a:t>
            </a:r>
            <a:r>
              <a:rPr lang="en-US" dirty="0" smtClean="0"/>
              <a:t> o </a:t>
            </a:r>
            <a:r>
              <a:rPr lang="en-US" dirty="0" err="1" smtClean="0"/>
              <a:t>tamanho</a:t>
            </a:r>
            <a:r>
              <a:rPr lang="en-US" dirty="0" smtClean="0"/>
              <a:t> de um campo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impressão</a:t>
            </a:r>
            <a:r>
              <a:rPr lang="en-US" dirty="0" smtClean="0"/>
              <a:t>, </a:t>
            </a:r>
            <a:r>
              <a:rPr lang="en-US" dirty="0" err="1" smtClean="0"/>
              <a:t>através</a:t>
            </a:r>
            <a:r>
              <a:rPr lang="en-US" dirty="0" smtClean="0"/>
              <a:t> do </a:t>
            </a:r>
            <a:r>
              <a:rPr lang="en-US" dirty="0" err="1" smtClean="0"/>
              <a:t>uso</a:t>
            </a:r>
            <a:r>
              <a:rPr lang="en-US" dirty="0" smtClean="0"/>
              <a:t> de </a:t>
            </a:r>
            <a:r>
              <a:rPr lang="en-US" b="1" dirty="0" err="1" smtClean="0"/>
              <a:t>manipuladores</a:t>
            </a:r>
            <a:r>
              <a:rPr lang="en-US" b="1" dirty="0" smtClean="0"/>
              <a:t> de </a:t>
            </a:r>
            <a:r>
              <a:rPr lang="en-US" b="1" dirty="0" err="1" smtClean="0"/>
              <a:t>tamanho</a:t>
            </a:r>
            <a:r>
              <a:rPr lang="en-US" b="1" dirty="0" smtClean="0"/>
              <a:t> de campo</a:t>
            </a:r>
            <a:r>
              <a:rPr lang="en-US" dirty="0" smtClean="0"/>
              <a:t>:</a:t>
            </a:r>
          </a:p>
          <a:p>
            <a:pPr lvl="1"/>
            <a:r>
              <a:rPr lang="en-US" b="1" dirty="0" err="1" smtClean="0"/>
              <a:t>setw</a:t>
            </a:r>
            <a:endParaRPr lang="en-US" b="1" dirty="0" smtClean="0"/>
          </a:p>
          <a:p>
            <a:pPr lvl="2"/>
            <a:r>
              <a:rPr lang="en-US" dirty="0" smtClean="0"/>
              <a:t>Define o </a:t>
            </a:r>
            <a:r>
              <a:rPr lang="en-US" dirty="0" err="1" smtClean="0"/>
              <a:t>tamanho</a:t>
            </a:r>
            <a:r>
              <a:rPr lang="en-US" dirty="0" smtClean="0"/>
              <a:t> do campo a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impresso</a:t>
            </a:r>
            <a:r>
              <a:rPr lang="en-US" dirty="0" smtClean="0"/>
              <a:t>.</a:t>
            </a:r>
          </a:p>
          <a:p>
            <a:pPr lvl="1"/>
            <a:r>
              <a:rPr lang="en-US" b="1" dirty="0" err="1" smtClean="0"/>
              <a:t>setprecision</a:t>
            </a:r>
            <a:endParaRPr lang="en-US" b="1" dirty="0" smtClean="0"/>
          </a:p>
          <a:p>
            <a:pPr lvl="2"/>
            <a:r>
              <a:rPr lang="en-US" dirty="0" smtClean="0"/>
              <a:t>Define o </a:t>
            </a:r>
            <a:r>
              <a:rPr lang="en-US" dirty="0" err="1" smtClean="0"/>
              <a:t>número</a:t>
            </a:r>
            <a:r>
              <a:rPr lang="en-US" dirty="0" smtClean="0"/>
              <a:t> de casas </a:t>
            </a:r>
            <a:r>
              <a:rPr lang="en-US" dirty="0" err="1" smtClean="0"/>
              <a:t>decimais</a:t>
            </a:r>
            <a:r>
              <a:rPr lang="en-US" dirty="0" smtClean="0"/>
              <a:t>.</a:t>
            </a:r>
          </a:p>
          <a:p>
            <a:pPr lvl="1"/>
            <a:r>
              <a:rPr lang="en-US" b="1" dirty="0" err="1" smtClean="0"/>
              <a:t>setfill</a:t>
            </a:r>
            <a:endParaRPr lang="en-US" b="1" dirty="0" smtClean="0"/>
          </a:p>
          <a:p>
            <a:pPr lvl="2"/>
            <a:r>
              <a:rPr lang="en-US" dirty="0" smtClean="0"/>
              <a:t>Define o </a:t>
            </a:r>
            <a:r>
              <a:rPr lang="en-US" dirty="0" err="1" smtClean="0"/>
              <a:t>caractere</a:t>
            </a:r>
            <a:r>
              <a:rPr lang="en-US" dirty="0"/>
              <a:t> </a:t>
            </a:r>
            <a:r>
              <a:rPr lang="en-US" dirty="0" err="1" smtClean="0"/>
              <a:t>usado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preencher</a:t>
            </a:r>
            <a:r>
              <a:rPr lang="en-US" dirty="0" smtClean="0"/>
              <a:t> </a:t>
            </a:r>
            <a:r>
              <a:rPr lang="en-US" dirty="0" err="1" smtClean="0"/>
              <a:t>espaços</a:t>
            </a:r>
            <a:r>
              <a:rPr lang="en-US" dirty="0" smtClean="0"/>
              <a:t> de um campo.</a:t>
            </a:r>
          </a:p>
          <a:p>
            <a:pPr lvl="1"/>
            <a:r>
              <a:rPr lang="en-US" b="1" dirty="0" err="1" smtClean="0"/>
              <a:t>setiosflags</a:t>
            </a:r>
            <a:endParaRPr lang="en-US" b="1" dirty="0" smtClean="0"/>
          </a:p>
          <a:p>
            <a:pPr lvl="2"/>
            <a:r>
              <a:rPr lang="en-US" dirty="0" smtClean="0"/>
              <a:t>Define a </a:t>
            </a:r>
            <a:r>
              <a:rPr lang="en-US" dirty="0" err="1" smtClean="0"/>
              <a:t>apresentação</a:t>
            </a:r>
            <a:r>
              <a:rPr lang="en-US" dirty="0" smtClean="0"/>
              <a:t> entre </a:t>
            </a:r>
            <a:r>
              <a:rPr lang="en-US" dirty="0" err="1" smtClean="0"/>
              <a:t>ponto</a:t>
            </a:r>
            <a:r>
              <a:rPr lang="en-US" dirty="0" smtClean="0"/>
              <a:t> decimal, </a:t>
            </a:r>
            <a:r>
              <a:rPr lang="en-US" dirty="0" err="1" smtClean="0"/>
              <a:t>notação</a:t>
            </a:r>
            <a:r>
              <a:rPr lang="en-US" dirty="0" smtClean="0"/>
              <a:t> </a:t>
            </a:r>
            <a:r>
              <a:rPr lang="en-US" dirty="0" err="1" smtClean="0"/>
              <a:t>científica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Estes </a:t>
            </a:r>
            <a:r>
              <a:rPr lang="en-US" dirty="0" err="1" smtClean="0"/>
              <a:t>manipuladores</a:t>
            </a:r>
            <a:r>
              <a:rPr lang="en-US" dirty="0" smtClean="0"/>
              <a:t> </a:t>
            </a:r>
            <a:r>
              <a:rPr lang="en-US" dirty="0" err="1" smtClean="0"/>
              <a:t>estão</a:t>
            </a:r>
            <a:r>
              <a:rPr lang="en-US" dirty="0" smtClean="0"/>
              <a:t> </a:t>
            </a:r>
            <a:r>
              <a:rPr lang="en-US" dirty="0" err="1" smtClean="0"/>
              <a:t>definidos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biblioteca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iomanip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28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Programando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#include&lt;iostream&gt;</a:t>
            </a:r>
          </a:p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#include&lt;iomanip&gt;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lapis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45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borracha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2345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caneta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420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411480" lvl="1" indent="0">
              <a:buNone/>
            </a:pPr>
            <a:r>
              <a:rPr lang="fr-FR" dirty="0">
                <a:solidFill>
                  <a:srgbClr val="808080"/>
                </a:solidFill>
                <a:latin typeface="Verdana"/>
              </a:rPr>
              <a:t>   </a:t>
            </a:r>
            <a:endParaRPr lang="fr-FR" dirty="0" smtClean="0">
              <a:solidFill>
                <a:srgbClr val="808080"/>
              </a:solidFill>
              <a:latin typeface="Verdana"/>
            </a:endParaRPr>
          </a:p>
          <a:p>
            <a:pPr marL="411480" lvl="1" indent="0">
              <a:buNone/>
            </a:pPr>
            <a:r>
              <a:rPr lang="fr-FR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fr-FR" dirty="0" smtClean="0">
                <a:solidFill>
                  <a:srgbClr val="000000"/>
                </a:solidFill>
                <a:latin typeface="Verdana"/>
              </a:rPr>
              <a:t>cout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fr-FR" dirty="0">
                <a:solidFill>
                  <a:srgbClr val="7F007F"/>
                </a:solidFill>
                <a:latin typeface="Verdana"/>
              </a:rPr>
              <a:t>"Lapis    </a:t>
            </a:r>
            <a:r>
              <a:rPr lang="fr-FR" dirty="0" smtClean="0">
                <a:solidFill>
                  <a:srgbClr val="7F007F"/>
                </a:solidFill>
                <a:latin typeface="Verdana"/>
              </a:rPr>
              <a:t>  "</a:t>
            </a:r>
            <a:r>
              <a:rPr lang="fr-FR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fr-FR" dirty="0" err="1">
                <a:solidFill>
                  <a:srgbClr val="000000"/>
                </a:solidFill>
                <a:latin typeface="Verdana"/>
              </a:rPr>
              <a:t>setw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fr-FR" dirty="0">
                <a:solidFill>
                  <a:srgbClr val="007F7F"/>
                </a:solidFill>
                <a:latin typeface="Verdana"/>
              </a:rPr>
              <a:t>12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)&lt;&lt;</a:t>
            </a:r>
            <a:r>
              <a:rPr lang="fr-FR" dirty="0">
                <a:solidFill>
                  <a:srgbClr val="000000"/>
                </a:solidFill>
                <a:latin typeface="Verdana"/>
              </a:rPr>
              <a:t>lapis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fr-FR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;</a:t>
            </a:r>
            <a:endParaRPr lang="fr-FR" dirty="0">
              <a:solidFill>
                <a:srgbClr val="808080"/>
              </a:solidFill>
              <a:latin typeface="Verdana"/>
            </a:endParaRP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"Borracha 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setw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12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borracha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"Caneta   </a:t>
            </a:r>
            <a:r>
              <a:rPr lang="pt-BR" dirty="0" smtClean="0">
                <a:solidFill>
                  <a:srgbClr val="7F007F"/>
                </a:solidFill>
                <a:latin typeface="Verdana"/>
              </a:rPr>
              <a:t> "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setw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12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caneta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625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Programando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Saída</a:t>
            </a:r>
            <a:endParaRPr lang="en-US" dirty="0" smtClean="0"/>
          </a:p>
          <a:p>
            <a:pPr marL="118872" indent="0">
              <a:buNone/>
            </a:pPr>
            <a:endParaRPr lang="pt-BR" dirty="0" smtClean="0"/>
          </a:p>
          <a:p>
            <a:pPr marL="118872" indent="0">
              <a:buNone/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Lapis            45</a:t>
            </a:r>
            <a:endParaRPr lang="pt-BR" dirty="0">
              <a:latin typeface="Courier New" pitchFamily="49" charset="0"/>
              <a:cs typeface="Courier New" pitchFamily="49" charset="0"/>
            </a:endParaRPr>
          </a:p>
          <a:p>
            <a:pPr marL="118872" indent="0">
              <a:buNone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Borracha         2345</a:t>
            </a:r>
          </a:p>
          <a:p>
            <a:pPr marL="118872" indent="0">
              <a:buNone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Caneta           </a:t>
            </a:r>
            <a:r>
              <a:rPr lang="pt-BR" dirty="0" smtClean="0">
                <a:latin typeface="Courier New" pitchFamily="49" charset="0"/>
                <a:cs typeface="Courier New" pitchFamily="49" charset="0"/>
              </a:rPr>
              <a:t>420</a:t>
            </a:r>
            <a:endParaRPr lang="pt-BR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625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Programando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#include&lt;iostream&gt;</a:t>
            </a:r>
          </a:p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#include&lt;iomanip&gt;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lapis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45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borracha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2345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caneta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420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setfill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'.'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411480" lvl="1" indent="0">
              <a:buNone/>
            </a:pPr>
            <a:r>
              <a:rPr lang="fr-F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fr-F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fr-FR" dirty="0">
                <a:solidFill>
                  <a:srgbClr val="7F007F"/>
                </a:solidFill>
                <a:latin typeface="Verdana"/>
              </a:rPr>
              <a:t>"Lapis    "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fr-FR" dirty="0" err="1">
                <a:solidFill>
                  <a:srgbClr val="000000"/>
                </a:solidFill>
                <a:latin typeface="Verdana"/>
              </a:rPr>
              <a:t>setw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fr-FR" dirty="0">
                <a:solidFill>
                  <a:srgbClr val="007F7F"/>
                </a:solidFill>
                <a:latin typeface="Verdana"/>
              </a:rPr>
              <a:t>12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)&lt;&lt;</a:t>
            </a:r>
            <a:r>
              <a:rPr lang="fr-FR" dirty="0">
                <a:solidFill>
                  <a:srgbClr val="000000"/>
                </a:solidFill>
                <a:latin typeface="Verdana"/>
              </a:rPr>
              <a:t>lapis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fr-FR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;</a:t>
            </a:r>
            <a:endParaRPr lang="fr-FR" dirty="0">
              <a:solidFill>
                <a:srgbClr val="808080"/>
              </a:solidFill>
              <a:latin typeface="Verdana"/>
            </a:endParaRP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"Borracha 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setw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12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borracha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"Caneta   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setw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12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caneta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625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Programando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Saída</a:t>
            </a:r>
            <a:endParaRPr lang="en-US" dirty="0" smtClean="0"/>
          </a:p>
          <a:p>
            <a:pPr marL="118872" indent="0">
              <a:buNone/>
            </a:pPr>
            <a:endParaRPr lang="pt-BR" dirty="0" smtClean="0">
              <a:latin typeface="Courier New" pitchFamily="49" charset="0"/>
              <a:cs typeface="Courier New" pitchFamily="49" charset="0"/>
            </a:endParaRPr>
          </a:p>
          <a:p>
            <a:pPr marL="118872" indent="0">
              <a:buNone/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Lapis    </a:t>
            </a:r>
            <a:r>
              <a:rPr lang="pt-BR" dirty="0">
                <a:latin typeface="Courier New" pitchFamily="49" charset="0"/>
                <a:cs typeface="Courier New" pitchFamily="49" charset="0"/>
              </a:rPr>
              <a:t>..........45</a:t>
            </a:r>
          </a:p>
          <a:p>
            <a:pPr marL="118872" indent="0">
              <a:buNone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Borracha ........2345</a:t>
            </a:r>
          </a:p>
          <a:p>
            <a:pPr marL="118872" indent="0">
              <a:buNone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Caneta   .........420</a:t>
            </a:r>
          </a:p>
          <a:p>
            <a:pPr marL="118872" indent="0">
              <a:buNone/>
            </a:pP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625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Programando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#include&lt;iostream&gt;</a:t>
            </a:r>
          </a:p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#include&lt;iomanip&gt;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float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lapis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4.5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borracha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2.345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caneta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4.20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setiosflags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ios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::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fixed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sz="2400" dirty="0">
                <a:solidFill>
                  <a:srgbClr val="007F00"/>
                </a:solidFill>
                <a:latin typeface="Comic Sans MS"/>
              </a:rPr>
              <a:t>//ponto decimal (nao exponencial)</a:t>
            </a: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setiosflags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ios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::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showpoint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sz="2400" dirty="0">
                <a:solidFill>
                  <a:srgbClr val="007F00"/>
                </a:solidFill>
                <a:latin typeface="Comic Sans MS"/>
              </a:rPr>
              <a:t>//imprime o ponto decimal </a:t>
            </a:r>
            <a:r>
              <a:rPr lang="pt-BR" sz="2400" dirty="0" smtClean="0">
                <a:solidFill>
                  <a:srgbClr val="007F00"/>
                </a:solidFill>
                <a:latin typeface="Comic Sans MS"/>
              </a:rPr>
              <a:t>					  //sempre</a:t>
            </a:r>
            <a:endParaRPr lang="pt-BR" sz="2400" dirty="0">
              <a:solidFill>
                <a:srgbClr val="007F00"/>
              </a:solidFill>
              <a:latin typeface="Comic Sans MS"/>
            </a:endParaRP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setprecision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2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2400" dirty="0">
                <a:solidFill>
                  <a:srgbClr val="007F00"/>
                </a:solidFill>
                <a:latin typeface="Comic Sans MS"/>
              </a:rPr>
              <a:t>//duas casas decimais</a:t>
            </a:r>
          </a:p>
          <a:p>
            <a:pPr marL="411480" lvl="1" indent="0">
              <a:buNone/>
            </a:pPr>
            <a:r>
              <a:rPr lang="fr-F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fr-F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fr-FR" dirty="0">
                <a:solidFill>
                  <a:srgbClr val="7F007F"/>
                </a:solidFill>
                <a:latin typeface="Verdana"/>
              </a:rPr>
              <a:t>"Lapis    "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fr-FR" dirty="0" err="1">
                <a:solidFill>
                  <a:srgbClr val="000000"/>
                </a:solidFill>
                <a:latin typeface="Verdana"/>
              </a:rPr>
              <a:t>setw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fr-FR" dirty="0">
                <a:solidFill>
                  <a:srgbClr val="007F7F"/>
                </a:solidFill>
                <a:latin typeface="Verdana"/>
              </a:rPr>
              <a:t>12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)&lt;&lt;</a:t>
            </a:r>
            <a:r>
              <a:rPr lang="fr-FR" dirty="0">
                <a:solidFill>
                  <a:srgbClr val="000000"/>
                </a:solidFill>
                <a:latin typeface="Verdana"/>
              </a:rPr>
              <a:t>lapis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fr-FR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;</a:t>
            </a:r>
            <a:endParaRPr lang="fr-FR" dirty="0">
              <a:solidFill>
                <a:srgbClr val="808080"/>
              </a:solidFill>
              <a:latin typeface="Verdana"/>
            </a:endParaRP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"Borracha 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setw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12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borracha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"Caneta   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setw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12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caneta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625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Na aula passada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Programação</a:t>
            </a:r>
            <a:r>
              <a:rPr lang="en-US" dirty="0"/>
              <a:t> </a:t>
            </a:r>
            <a:r>
              <a:rPr lang="en-US" dirty="0" err="1"/>
              <a:t>Estruturada</a:t>
            </a:r>
            <a:endParaRPr lang="en-US" dirty="0"/>
          </a:p>
          <a:p>
            <a:r>
              <a:rPr lang="en-US" dirty="0" err="1"/>
              <a:t>Orientação</a:t>
            </a:r>
            <a:r>
              <a:rPr lang="en-US" dirty="0"/>
              <a:t> a </a:t>
            </a:r>
            <a:r>
              <a:rPr lang="en-US" dirty="0" err="1"/>
              <a:t>Objetos</a:t>
            </a:r>
            <a:endParaRPr lang="en-US" dirty="0"/>
          </a:p>
          <a:p>
            <a:pPr lvl="1"/>
            <a:r>
              <a:rPr lang="en-US" dirty="0" err="1"/>
              <a:t>Conceitos</a:t>
            </a:r>
            <a:r>
              <a:rPr lang="en-US" dirty="0"/>
              <a:t> </a:t>
            </a:r>
            <a:r>
              <a:rPr lang="en-US" dirty="0" err="1"/>
              <a:t>básicos</a:t>
            </a:r>
            <a:endParaRPr lang="en-US" dirty="0"/>
          </a:p>
          <a:p>
            <a:pPr lvl="2"/>
            <a:r>
              <a:rPr lang="en-US" dirty="0" err="1"/>
              <a:t>Objetos</a:t>
            </a:r>
            <a:endParaRPr lang="en-US" dirty="0"/>
          </a:p>
          <a:p>
            <a:pPr lvl="2"/>
            <a:r>
              <a:rPr lang="en-US" dirty="0"/>
              <a:t>Classes</a:t>
            </a:r>
          </a:p>
          <a:p>
            <a:pPr lvl="2"/>
            <a:r>
              <a:rPr lang="en-US" dirty="0" err="1"/>
              <a:t>Relacionamentos</a:t>
            </a:r>
            <a:r>
              <a:rPr lang="en-US" dirty="0"/>
              <a:t> entre classes</a:t>
            </a:r>
          </a:p>
          <a:p>
            <a:pPr lvl="1"/>
            <a:r>
              <a:rPr lang="en-US" dirty="0" err="1"/>
              <a:t>Análise</a:t>
            </a:r>
            <a:endParaRPr lang="en-US" dirty="0"/>
          </a:p>
          <a:p>
            <a:pPr lvl="1"/>
            <a:r>
              <a:rPr lang="en-US" dirty="0" err="1"/>
              <a:t>Projeto</a:t>
            </a:r>
            <a:endParaRPr lang="en-US" dirty="0"/>
          </a:p>
          <a:p>
            <a:r>
              <a:rPr lang="en-US" dirty="0"/>
              <a:t>UML</a:t>
            </a:r>
          </a:p>
          <a:p>
            <a:pPr lvl="1"/>
            <a:r>
              <a:rPr lang="en-US" dirty="0" err="1"/>
              <a:t>Conceitos</a:t>
            </a:r>
            <a:r>
              <a:rPr lang="en-US" dirty="0"/>
              <a:t> </a:t>
            </a:r>
            <a:r>
              <a:rPr lang="en-US" dirty="0" err="1"/>
              <a:t>básicos</a:t>
            </a:r>
            <a:endParaRPr lang="en-US" dirty="0"/>
          </a:p>
          <a:p>
            <a:pPr lvl="1"/>
            <a:r>
              <a:rPr lang="en-US" dirty="0" err="1"/>
              <a:t>Diagramas</a:t>
            </a:r>
            <a:r>
              <a:rPr lang="en-US" dirty="0"/>
              <a:t> de </a:t>
            </a:r>
            <a:r>
              <a:rPr lang="en-US" dirty="0" err="1"/>
              <a:t>Classses</a:t>
            </a:r>
            <a:endParaRPr lang="en-US" dirty="0"/>
          </a:p>
          <a:p>
            <a:r>
              <a:rPr lang="en-US" dirty="0" err="1"/>
              <a:t>Programação</a:t>
            </a:r>
            <a:r>
              <a:rPr lang="en-US" dirty="0"/>
              <a:t> </a:t>
            </a:r>
            <a:r>
              <a:rPr lang="en-US" dirty="0" err="1"/>
              <a:t>Estruturada</a:t>
            </a:r>
            <a:r>
              <a:rPr lang="en-US" dirty="0"/>
              <a:t> vs. </a:t>
            </a:r>
            <a:r>
              <a:rPr lang="en-US" dirty="0" smtClean="0"/>
              <a:t>POO</a:t>
            </a:r>
            <a:endParaRPr lang="pt-BR" dirty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28B9-9D4E-4259-95E5-1D3FE27B6872}" type="slidenum">
              <a:rPr lang="pt-BR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031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Programando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Saída</a:t>
            </a:r>
            <a:endParaRPr lang="en-US" dirty="0" smtClean="0"/>
          </a:p>
          <a:p>
            <a:endParaRPr lang="en-US" dirty="0" smtClean="0"/>
          </a:p>
          <a:p>
            <a:pPr marL="118872" indent="0">
              <a:buNone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Lapis            4.50</a:t>
            </a:r>
          </a:p>
          <a:p>
            <a:pPr marL="118872" indent="0">
              <a:buNone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Borracha         2.35</a:t>
            </a:r>
          </a:p>
          <a:p>
            <a:pPr marL="118872" indent="0">
              <a:buNone/>
            </a:pPr>
            <a:r>
              <a:rPr lang="pt-BR" dirty="0">
                <a:latin typeface="Courier New" pitchFamily="49" charset="0"/>
                <a:cs typeface="Courier New" pitchFamily="49" charset="0"/>
              </a:rPr>
              <a:t>Caneta           4.20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625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Programando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Ainda</a:t>
            </a:r>
            <a:r>
              <a:rPr lang="en-US" dirty="0" smtClean="0"/>
              <a:t> é </a:t>
            </a:r>
            <a:r>
              <a:rPr lang="en-US" dirty="0" err="1" smtClean="0"/>
              <a:t>possível</a:t>
            </a:r>
            <a:r>
              <a:rPr lang="en-US" dirty="0" smtClean="0"/>
              <a:t> no </a:t>
            </a:r>
            <a:r>
              <a:rPr lang="en-US" b="1" dirty="0" err="1" smtClean="0"/>
              <a:t>cout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Limitar</a:t>
            </a:r>
            <a:r>
              <a:rPr lang="en-US" dirty="0" smtClean="0"/>
              <a:t> o </a:t>
            </a:r>
            <a:r>
              <a:rPr lang="en-US" dirty="0" err="1" smtClean="0"/>
              <a:t>tamanho</a:t>
            </a:r>
            <a:r>
              <a:rPr lang="en-US" dirty="0" smtClean="0"/>
              <a:t> de </a:t>
            </a:r>
            <a:r>
              <a:rPr lang="en-US" dirty="0" err="1" smtClean="0"/>
              <a:t>campos</a:t>
            </a:r>
            <a:r>
              <a:rPr lang="en-US" dirty="0" smtClean="0"/>
              <a:t> </a:t>
            </a:r>
            <a:r>
              <a:rPr lang="en-US" dirty="0" err="1" smtClean="0"/>
              <a:t>envolvendo</a:t>
            </a:r>
            <a:r>
              <a:rPr lang="en-US" dirty="0" smtClean="0"/>
              <a:t> </a:t>
            </a:r>
            <a:r>
              <a:rPr lang="en-US" i="1" dirty="0" smtClean="0"/>
              <a:t>strings</a:t>
            </a:r>
          </a:p>
          <a:p>
            <a:pPr lvl="2"/>
            <a:r>
              <a:rPr lang="en-US" dirty="0" err="1" smtClean="0"/>
              <a:t>Manipulador</a:t>
            </a:r>
            <a:r>
              <a:rPr lang="en-US" dirty="0" smtClean="0"/>
              <a:t> </a:t>
            </a:r>
            <a:r>
              <a:rPr lang="en-US" b="1" dirty="0" err="1" smtClean="0"/>
              <a:t>setw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err="1" smtClean="0"/>
              <a:t>Manipular</a:t>
            </a:r>
            <a:r>
              <a:rPr lang="en-US" dirty="0" smtClean="0"/>
              <a:t> bases </a:t>
            </a:r>
            <a:r>
              <a:rPr lang="en-US" dirty="0" err="1" smtClean="0"/>
              <a:t>númericas</a:t>
            </a:r>
            <a:endParaRPr lang="en-US" dirty="0" smtClean="0"/>
          </a:p>
          <a:p>
            <a:pPr lvl="2"/>
            <a:r>
              <a:rPr lang="en-US" dirty="0" err="1" smtClean="0"/>
              <a:t>Manipuladores</a:t>
            </a:r>
            <a:r>
              <a:rPr lang="en-US" dirty="0" smtClean="0"/>
              <a:t> </a:t>
            </a:r>
            <a:r>
              <a:rPr lang="en-US" b="1" dirty="0" smtClean="0"/>
              <a:t>hex</a:t>
            </a:r>
            <a:r>
              <a:rPr lang="en-US" dirty="0" smtClean="0"/>
              <a:t>, </a:t>
            </a:r>
            <a:r>
              <a:rPr lang="en-US" b="1" dirty="0" err="1" smtClean="0"/>
              <a:t>oct</a:t>
            </a:r>
            <a:r>
              <a:rPr lang="en-US" dirty="0" smtClean="0"/>
              <a:t>, </a:t>
            </a:r>
            <a:r>
              <a:rPr lang="en-US" b="1" dirty="0" err="1" smtClean="0"/>
              <a:t>func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Imprimir</a:t>
            </a:r>
            <a:r>
              <a:rPr lang="en-US" dirty="0" smtClean="0"/>
              <a:t> </a:t>
            </a:r>
            <a:r>
              <a:rPr lang="en-US" dirty="0" err="1" smtClean="0"/>
              <a:t>caracteres</a:t>
            </a:r>
            <a:r>
              <a:rPr lang="en-US" dirty="0" smtClean="0"/>
              <a:t> </a:t>
            </a:r>
            <a:r>
              <a:rPr lang="en-US" dirty="0" err="1" smtClean="0"/>
              <a:t>gráficos</a:t>
            </a:r>
            <a:r>
              <a:rPr lang="en-US" dirty="0" smtClean="0"/>
              <a:t>	</a:t>
            </a:r>
          </a:p>
          <a:p>
            <a:pPr lvl="2"/>
            <a:r>
              <a:rPr lang="en-US" dirty="0" err="1" smtClean="0"/>
              <a:t>Tabela</a:t>
            </a:r>
            <a:r>
              <a:rPr lang="en-US" dirty="0" smtClean="0"/>
              <a:t> ASCII.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625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Instrução</a:t>
            </a:r>
            <a:r>
              <a:rPr lang="en-US" dirty="0" smtClean="0"/>
              <a:t> de </a:t>
            </a:r>
            <a:r>
              <a:rPr lang="en-US" dirty="0" err="1" smtClean="0"/>
              <a:t>Entrada</a:t>
            </a:r>
            <a:endParaRPr lang="pt-BR" dirty="0"/>
          </a:p>
        </p:txBody>
      </p:sp>
      <p:sp>
        <p:nvSpPr>
          <p:cNvPr id="512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CB83-E0B4-4F15-A32B-5DDB642F6C23}" type="slidenum">
              <a:rPr lang="pt-BR"/>
              <a:pPr eaLnBrk="1" hangingPunct="1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1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/>
              <a:t>em</a:t>
            </a:r>
            <a:r>
              <a:rPr lang="en-US" dirty="0"/>
              <a:t> C</a:t>
            </a:r>
            <a:r>
              <a:rPr lang="en-US" dirty="0" smtClean="0"/>
              <a:t>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118872" indent="0">
              <a:buNone/>
            </a:pPr>
            <a:r>
              <a:rPr lang="pt-BR" sz="3600" dirty="0" smtClean="0">
                <a:solidFill>
                  <a:srgbClr val="7F7F00"/>
                </a:solidFill>
                <a:latin typeface="Verdana"/>
              </a:rPr>
              <a:t>#</a:t>
            </a:r>
            <a:r>
              <a:rPr lang="pt-BR" sz="3600" dirty="0">
                <a:solidFill>
                  <a:srgbClr val="7F7F00"/>
                </a:solidFill>
                <a:latin typeface="Verdana"/>
              </a:rPr>
              <a:t>include &lt;iostream&gt;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permite ao programa realizar entrada e saída</a:t>
            </a:r>
          </a:p>
          <a:p>
            <a:pPr marL="118872" indent="0">
              <a:buNone/>
            </a:pPr>
            <a:r>
              <a:rPr lang="pt-BR" sz="3600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;</a:t>
            </a:r>
          </a:p>
          <a:p>
            <a:pPr marL="118872" indent="0">
              <a:buNone/>
            </a:pP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007F00"/>
                </a:solidFill>
                <a:latin typeface="Comic Sans MS"/>
              </a:rPr>
              <a:t>// a função main inicia a execução do programa</a:t>
            </a:r>
          </a:p>
          <a:p>
            <a:pPr marL="118872" indent="0">
              <a:buNone/>
            </a:pPr>
            <a:r>
              <a:rPr lang="pt-BR" sz="36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b="1" dirty="0" smtClean="0">
                <a:solidFill>
                  <a:srgbClr val="00007F"/>
                </a:solidFill>
                <a:latin typeface="Verdana"/>
              </a:rPr>
              <a:t>   int</a:t>
            </a:r>
            <a:r>
              <a:rPr lang="pt-BR" sz="3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number1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primeiro inteiro a adicionar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number2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segundo inteiro a adicionar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sum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soma de number1 e number2      </a:t>
            </a:r>
          </a:p>
          <a:p>
            <a:pPr marL="118872" indent="0">
              <a:buNone/>
            </a:pP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dirty="0" smtClean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3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7F007F"/>
                </a:solidFill>
                <a:latin typeface="Verdana"/>
              </a:rPr>
              <a:t>"Enter first integer: "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solicita dados ao usuário 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dirty="0" smtClean="0">
                <a:solidFill>
                  <a:srgbClr val="000000"/>
                </a:solidFill>
                <a:latin typeface="Verdana"/>
              </a:rPr>
              <a:t>cin</a:t>
            </a:r>
            <a:r>
              <a:rPr lang="pt-BR" sz="3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&gt;&gt;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number1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lê primeiro inteiro inserido pelo usuário em number1</a:t>
            </a:r>
          </a:p>
          <a:p>
            <a:pPr marL="118872" indent="0">
              <a:buNone/>
            </a:pP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dirty="0" smtClean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3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7F007F"/>
                </a:solidFill>
                <a:latin typeface="Verdana"/>
              </a:rPr>
              <a:t>"Enter second integer: "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solicita dados ao usuário 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dirty="0" smtClean="0">
                <a:solidFill>
                  <a:srgbClr val="000000"/>
                </a:solidFill>
                <a:latin typeface="Verdana"/>
              </a:rPr>
              <a:t>cin</a:t>
            </a:r>
            <a:r>
              <a:rPr lang="pt-BR" sz="3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&gt;&gt;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number2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lê segundo inteiro inserido pelo usuário em number2 </a:t>
            </a:r>
          </a:p>
          <a:p>
            <a:pPr marL="118872" indent="0">
              <a:buNone/>
            </a:pP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sum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number1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0000"/>
                </a:solidFill>
                <a:latin typeface="Verdana"/>
              </a:rPr>
              <a:t>number2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adiciona os números; armazena o  resultado em sum</a:t>
            </a:r>
          </a:p>
          <a:p>
            <a:pPr marL="118872" indent="0">
              <a:buNone/>
            </a:pP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3600" dirty="0" err="1" smtClean="0">
                <a:solidFill>
                  <a:srgbClr val="000000"/>
                </a:solidFill>
                <a:latin typeface="Verdana"/>
              </a:rPr>
              <a:t>cout</a:t>
            </a:r>
            <a:r>
              <a:rPr lang="en-US" sz="36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dirty="0">
                <a:solidFill>
                  <a:srgbClr val="7F007F"/>
                </a:solidFill>
                <a:latin typeface="Verdana"/>
              </a:rPr>
              <a:t>"Sum is "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Verdana"/>
              </a:rPr>
              <a:t>sum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Verdana"/>
              </a:rPr>
              <a:t>endl</a:t>
            </a:r>
            <a:r>
              <a:rPr lang="en-US" sz="36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en-US" dirty="0" err="1">
                <a:solidFill>
                  <a:srgbClr val="007F00"/>
                </a:solidFill>
                <a:latin typeface="Comic Sans MS"/>
              </a:rPr>
              <a:t>exibe</a:t>
            </a:r>
            <a:r>
              <a:rPr lang="en-US" dirty="0">
                <a:solidFill>
                  <a:srgbClr val="007F00"/>
                </a:solidFill>
                <a:latin typeface="Comic Sans MS"/>
              </a:rPr>
              <a:t> sum; </a:t>
            </a:r>
            <a:r>
              <a:rPr lang="en-US" dirty="0" err="1">
                <a:solidFill>
                  <a:srgbClr val="007F00"/>
                </a:solidFill>
                <a:latin typeface="Comic Sans MS"/>
              </a:rPr>
              <a:t>termina</a:t>
            </a:r>
            <a:r>
              <a:rPr lang="en-US" dirty="0">
                <a:solidFill>
                  <a:srgbClr val="007F00"/>
                </a:solidFill>
                <a:latin typeface="Comic Sans MS"/>
              </a:rPr>
              <a:t> a </a:t>
            </a:r>
            <a:r>
              <a:rPr lang="en-US" dirty="0" err="1">
                <a:solidFill>
                  <a:srgbClr val="007F00"/>
                </a:solidFill>
                <a:latin typeface="Comic Sans MS"/>
              </a:rPr>
              <a:t>linha</a:t>
            </a:r>
            <a:endParaRPr lang="en-US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indica que o programa terminou com sucesso</a:t>
            </a:r>
          </a:p>
          <a:p>
            <a:pPr marL="118872" indent="0">
              <a:buNone/>
            </a:pP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fim da função main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94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/>
              <a:t>em</a:t>
            </a:r>
            <a:r>
              <a:rPr lang="en-US" dirty="0"/>
              <a:t> C</a:t>
            </a:r>
            <a:r>
              <a:rPr lang="en-US" dirty="0" smtClean="0"/>
              <a:t>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Assim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C: </a:t>
            </a:r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operador</a:t>
            </a:r>
            <a:r>
              <a:rPr lang="en-US" dirty="0" smtClean="0"/>
              <a:t> de </a:t>
            </a:r>
            <a:r>
              <a:rPr lang="en-US" dirty="0" err="1" smtClean="0"/>
              <a:t>atribuição</a:t>
            </a:r>
            <a:r>
              <a:rPr lang="en-US" dirty="0" smtClean="0"/>
              <a:t> é </a:t>
            </a:r>
            <a:r>
              <a:rPr lang="en-US" b="1" dirty="0" smtClean="0">
                <a:solidFill>
                  <a:srgbClr val="FF0000"/>
                </a:solidFill>
              </a:rPr>
              <a:t>=</a:t>
            </a:r>
            <a:r>
              <a:rPr lang="en-US" dirty="0" smtClean="0"/>
              <a:t>;</a:t>
            </a:r>
            <a:endParaRPr lang="en-US" dirty="0"/>
          </a:p>
          <a:p>
            <a:pPr lvl="1"/>
            <a:r>
              <a:rPr lang="en-US" dirty="0" err="1" smtClean="0"/>
              <a:t>Usamos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 </a:t>
            </a:r>
            <a:r>
              <a:rPr lang="en-US" dirty="0" err="1" smtClean="0"/>
              <a:t>primitivos</a:t>
            </a:r>
            <a:r>
              <a:rPr lang="en-US" dirty="0"/>
              <a:t>;</a:t>
            </a:r>
            <a:endParaRPr lang="en-US" dirty="0" smtClean="0"/>
          </a:p>
          <a:p>
            <a:pPr lvl="1"/>
            <a:r>
              <a:rPr lang="en-US" dirty="0" err="1" smtClean="0"/>
              <a:t>Declaramos</a:t>
            </a:r>
            <a:r>
              <a:rPr lang="en-US" dirty="0" smtClean="0"/>
              <a:t> </a:t>
            </a:r>
            <a:r>
              <a:rPr lang="en-US" dirty="0" err="1" smtClean="0"/>
              <a:t>variáveis</a:t>
            </a:r>
            <a:r>
              <a:rPr lang="en-US" dirty="0" smtClean="0"/>
              <a:t> e </a:t>
            </a:r>
            <a:r>
              <a:rPr lang="en-US" dirty="0" err="1" smtClean="0"/>
              <a:t>constantes</a:t>
            </a:r>
            <a:endParaRPr lang="en-US" dirty="0"/>
          </a:p>
          <a:p>
            <a:pPr lvl="2"/>
            <a:r>
              <a:rPr lang="en-US" dirty="0" smtClean="0"/>
              <a:t>Vetores e </a:t>
            </a:r>
            <a:r>
              <a:rPr lang="en-US" dirty="0" err="1" smtClean="0"/>
              <a:t>matrizes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Utilizamos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operadores</a:t>
            </a:r>
            <a:r>
              <a:rPr lang="en-US" dirty="0" smtClean="0"/>
              <a:t> </a:t>
            </a:r>
            <a:r>
              <a:rPr lang="en-US" dirty="0" err="1" smtClean="0"/>
              <a:t>aritméticos</a:t>
            </a:r>
            <a:endParaRPr lang="en-US" dirty="0"/>
          </a:p>
          <a:p>
            <a:pPr lvl="2"/>
            <a:r>
              <a:rPr lang="en-US" dirty="0" smtClean="0"/>
              <a:t>Soma, </a:t>
            </a:r>
            <a:r>
              <a:rPr lang="en-US" dirty="0" err="1" smtClean="0"/>
              <a:t>subtração</a:t>
            </a:r>
            <a:r>
              <a:rPr lang="en-US" dirty="0" smtClean="0"/>
              <a:t>, </a:t>
            </a:r>
            <a:r>
              <a:rPr lang="en-US" dirty="0" err="1" smtClean="0"/>
              <a:t>multiplicação</a:t>
            </a:r>
            <a:r>
              <a:rPr lang="en-US" dirty="0" smtClean="0"/>
              <a:t>, </a:t>
            </a:r>
            <a:r>
              <a:rPr lang="en-US" dirty="0" err="1" smtClean="0"/>
              <a:t>divisão</a:t>
            </a:r>
            <a:r>
              <a:rPr lang="en-US" dirty="0" smtClean="0"/>
              <a:t> e </a:t>
            </a:r>
            <a:r>
              <a:rPr lang="en-US" dirty="0" err="1" smtClean="0"/>
              <a:t>módulo</a:t>
            </a:r>
            <a:r>
              <a:rPr lang="en-US" dirty="0" smtClean="0"/>
              <a:t> (</a:t>
            </a:r>
            <a:r>
              <a:rPr lang="en-US" dirty="0" err="1" smtClean="0"/>
              <a:t>resto</a:t>
            </a:r>
            <a:r>
              <a:rPr lang="en-US" dirty="0" smtClean="0"/>
              <a:t>);</a:t>
            </a:r>
          </a:p>
          <a:p>
            <a:pPr lvl="2"/>
            <a:r>
              <a:rPr lang="en-US" dirty="0" err="1" smtClean="0"/>
              <a:t>Símbolos</a:t>
            </a:r>
            <a:r>
              <a:rPr lang="en-US" dirty="0" smtClean="0"/>
              <a:t> </a:t>
            </a:r>
            <a:r>
              <a:rPr lang="en-US" dirty="0" err="1" smtClean="0"/>
              <a:t>iguais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Precêndia</a:t>
            </a:r>
            <a:r>
              <a:rPr lang="en-US" dirty="0" smtClean="0"/>
              <a:t> de </a:t>
            </a:r>
            <a:r>
              <a:rPr lang="en-US" dirty="0" err="1" smtClean="0"/>
              <a:t>operadores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Utilização</a:t>
            </a:r>
            <a:r>
              <a:rPr lang="en-US" dirty="0" smtClean="0"/>
              <a:t> de </a:t>
            </a:r>
            <a:r>
              <a:rPr lang="en-US" dirty="0" err="1" smtClean="0"/>
              <a:t>parênteses</a:t>
            </a:r>
            <a:r>
              <a:rPr lang="en-US" dirty="0" smtClean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06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/>
              <a:t>em</a:t>
            </a:r>
            <a:r>
              <a:rPr lang="en-US" dirty="0"/>
              <a:t> C</a:t>
            </a:r>
            <a:r>
              <a:rPr lang="en-US" dirty="0" smtClean="0"/>
              <a:t>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000" dirty="0">
                <a:solidFill>
                  <a:srgbClr val="000000"/>
                </a:solidFill>
                <a:latin typeface="Verdana"/>
              </a:rPr>
              <a:t>cin</a:t>
            </a:r>
            <a:r>
              <a:rPr lang="pt-BR" sz="3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000" b="1" dirty="0">
                <a:solidFill>
                  <a:srgbClr val="000000"/>
                </a:solidFill>
                <a:latin typeface="Verdana"/>
              </a:rPr>
              <a:t>&gt;&gt;</a:t>
            </a:r>
            <a:r>
              <a:rPr lang="pt-BR" sz="3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000" dirty="0">
                <a:solidFill>
                  <a:srgbClr val="000000"/>
                </a:solidFill>
                <a:latin typeface="Verdana"/>
              </a:rPr>
              <a:t>number1</a:t>
            </a:r>
            <a:r>
              <a:rPr lang="pt-BR" sz="3000" b="1" dirty="0" smtClean="0">
                <a:solidFill>
                  <a:srgbClr val="000000"/>
                </a:solidFill>
                <a:latin typeface="Verdana"/>
              </a:rPr>
              <a:t>;</a:t>
            </a:r>
          </a:p>
          <a:p>
            <a:pPr lvl="1"/>
            <a:r>
              <a:rPr lang="en-US" dirty="0" smtClean="0"/>
              <a:t>É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instrução</a:t>
            </a:r>
            <a:r>
              <a:rPr lang="en-US" dirty="0" smtClean="0"/>
              <a:t> de </a:t>
            </a:r>
            <a:r>
              <a:rPr lang="en-US" dirty="0" err="1" smtClean="0"/>
              <a:t>entrada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b="1" dirty="0" err="1" smtClean="0"/>
              <a:t>cin</a:t>
            </a:r>
            <a:r>
              <a:rPr lang="en-US" dirty="0" smtClean="0"/>
              <a:t> </a:t>
            </a:r>
            <a:r>
              <a:rPr lang="en-US" dirty="0" err="1" smtClean="0"/>
              <a:t>aguarda</a:t>
            </a:r>
            <a:r>
              <a:rPr lang="en-US" dirty="0" smtClean="0"/>
              <a:t> um </a:t>
            </a:r>
            <a:r>
              <a:rPr lang="en-US" dirty="0" err="1" smtClean="0"/>
              <a:t>fluxo</a:t>
            </a:r>
            <a:r>
              <a:rPr lang="en-US" dirty="0" smtClean="0"/>
              <a:t> de </a:t>
            </a:r>
            <a:r>
              <a:rPr lang="en-US" dirty="0" err="1" smtClean="0"/>
              <a:t>entrada</a:t>
            </a:r>
            <a:r>
              <a:rPr lang="en-US" dirty="0" smtClean="0"/>
              <a:t>;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  <a:latin typeface="Verdana"/>
              </a:rPr>
              <a:t>&gt;&gt;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 é o </a:t>
            </a:r>
            <a:r>
              <a:rPr lang="en-US" dirty="0" err="1" smtClean="0">
                <a:solidFill>
                  <a:srgbClr val="000000"/>
                </a:solidFill>
                <a:latin typeface="Verdana"/>
              </a:rPr>
              <a:t>operador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Verdana"/>
              </a:rPr>
              <a:t>extração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Verdana"/>
              </a:rPr>
              <a:t>fluxo</a:t>
            </a:r>
            <a:endParaRPr lang="en-US" dirty="0" smtClean="0">
              <a:solidFill>
                <a:srgbClr val="000000"/>
              </a:solidFill>
              <a:latin typeface="Verdana"/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Verdana"/>
              </a:rPr>
              <a:t>O valor </a:t>
            </a:r>
            <a:r>
              <a:rPr lang="en-US" dirty="0" err="1" smtClean="0">
                <a:solidFill>
                  <a:srgbClr val="000000"/>
                </a:solidFill>
                <a:latin typeface="Verdana"/>
              </a:rPr>
              <a:t>na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Verdana"/>
              </a:rPr>
              <a:t>entrada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Verdana"/>
              </a:rPr>
              <a:t>padrão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 é </a:t>
            </a:r>
            <a:r>
              <a:rPr lang="en-US" dirty="0" err="1" smtClean="0">
                <a:solidFill>
                  <a:srgbClr val="000000"/>
                </a:solidFill>
                <a:latin typeface="Verdana"/>
              </a:rPr>
              <a:t>inserido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Verdana"/>
              </a:rPr>
              <a:t>na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Verdana"/>
              </a:rPr>
              <a:t>variável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 à </a:t>
            </a:r>
            <a:r>
              <a:rPr lang="en-US" dirty="0" err="1" smtClean="0">
                <a:solidFill>
                  <a:srgbClr val="000000"/>
                </a:solidFill>
                <a:latin typeface="Verdana"/>
              </a:rPr>
              <a:t>direita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 do </a:t>
            </a:r>
            <a:r>
              <a:rPr lang="en-US" dirty="0" err="1" smtClean="0">
                <a:solidFill>
                  <a:srgbClr val="000000"/>
                </a:solidFill>
                <a:latin typeface="Verdana"/>
              </a:rPr>
              <a:t>operador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;</a:t>
            </a:r>
            <a:endParaRPr lang="en-US" dirty="0" smtClean="0">
              <a:solidFill>
                <a:srgbClr val="000000"/>
              </a:solidFill>
              <a:latin typeface="Verdana"/>
            </a:endParaRPr>
          </a:p>
          <a:p>
            <a:pPr lvl="2"/>
            <a:r>
              <a:rPr lang="en-US" dirty="0" err="1" smtClean="0">
                <a:solidFill>
                  <a:srgbClr val="000000"/>
                </a:solidFill>
                <a:latin typeface="Verdana"/>
              </a:rPr>
              <a:t>Não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Verdana"/>
              </a:rPr>
              <a:t>utiliza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Verdana"/>
              </a:rPr>
              <a:t>formatadores</a:t>
            </a:r>
            <a:r>
              <a:rPr lang="en-US" smtClean="0">
                <a:solidFill>
                  <a:srgbClr val="000000"/>
                </a:solidFill>
                <a:latin typeface="Verdana"/>
              </a:rPr>
              <a:t>.</a:t>
            </a:r>
            <a:endParaRPr lang="en-US" dirty="0" smtClean="0">
              <a:solidFill>
                <a:srgbClr val="000000"/>
              </a:solidFill>
              <a:latin typeface="Verdana"/>
            </a:endParaRPr>
          </a:p>
          <a:p>
            <a:r>
              <a:rPr lang="en-US" sz="3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US" sz="3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0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3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000" dirty="0">
                <a:solidFill>
                  <a:srgbClr val="7F007F"/>
                </a:solidFill>
                <a:latin typeface="Verdana"/>
              </a:rPr>
              <a:t>"Sum is "</a:t>
            </a:r>
            <a:r>
              <a:rPr lang="en-US" sz="3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0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3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Verdana"/>
              </a:rPr>
              <a:t>sum</a:t>
            </a:r>
            <a:r>
              <a:rPr lang="en-US" sz="3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0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3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en-US" sz="3000" b="1" dirty="0" smtClean="0">
                <a:solidFill>
                  <a:srgbClr val="000000"/>
                </a:solidFill>
                <a:latin typeface="Verdana"/>
              </a:rPr>
              <a:t>;</a:t>
            </a:r>
          </a:p>
          <a:p>
            <a:pPr lvl="1"/>
            <a:r>
              <a:rPr lang="en-US" sz="2400" dirty="0" err="1">
                <a:solidFill>
                  <a:srgbClr val="000000"/>
                </a:solidFill>
                <a:latin typeface="Verdana"/>
              </a:rPr>
              <a:t>Não</a:t>
            </a:r>
            <a:r>
              <a:rPr lang="en-US" sz="2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erdana"/>
              </a:rPr>
              <a:t>utiliza</a:t>
            </a:r>
            <a:r>
              <a:rPr lang="en-US" sz="2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erdana"/>
              </a:rPr>
              <a:t>formatadores</a:t>
            </a:r>
            <a:r>
              <a:rPr lang="en-US" sz="2400" dirty="0" smtClean="0">
                <a:solidFill>
                  <a:srgbClr val="000000"/>
                </a:solidFill>
                <a:latin typeface="Verdana"/>
              </a:rPr>
              <a:t>.</a:t>
            </a:r>
            <a:endParaRPr lang="en-US" sz="2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94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utilizar</a:t>
            </a:r>
            <a:r>
              <a:rPr lang="en-US" dirty="0" smtClean="0"/>
              <a:t> o </a:t>
            </a:r>
            <a:r>
              <a:rPr lang="en-US" dirty="0" err="1" smtClean="0"/>
              <a:t>operador</a:t>
            </a:r>
            <a:r>
              <a:rPr lang="en-US" dirty="0" smtClean="0"/>
              <a:t> de </a:t>
            </a:r>
            <a:r>
              <a:rPr lang="en-US" dirty="0" err="1" smtClean="0"/>
              <a:t>extração</a:t>
            </a:r>
            <a:r>
              <a:rPr lang="en-US" dirty="0" smtClean="0"/>
              <a:t> (</a:t>
            </a:r>
            <a:r>
              <a:rPr lang="en-US" b="1" dirty="0" smtClean="0"/>
              <a:t>&gt;&gt;</a:t>
            </a:r>
            <a:r>
              <a:rPr lang="en-US" dirty="0" smtClean="0"/>
              <a:t>) </a:t>
            </a:r>
            <a:r>
              <a:rPr lang="en-US" dirty="0" err="1" smtClean="0"/>
              <a:t>várias</a:t>
            </a:r>
            <a:r>
              <a:rPr lang="en-US" dirty="0" smtClean="0"/>
              <a:t> </a:t>
            </a:r>
            <a:r>
              <a:rPr lang="en-US" dirty="0" err="1" smtClean="0"/>
              <a:t>vezes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instrução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lermos</a:t>
            </a:r>
            <a:r>
              <a:rPr lang="en-US" dirty="0" smtClean="0"/>
              <a:t> </a:t>
            </a:r>
            <a:r>
              <a:rPr lang="en-US" dirty="0" err="1" smtClean="0"/>
              <a:t>diversos</a:t>
            </a:r>
            <a:r>
              <a:rPr lang="en-US" dirty="0" smtClean="0"/>
              <a:t> </a:t>
            </a:r>
            <a:r>
              <a:rPr lang="en-US" dirty="0" err="1" smtClean="0"/>
              <a:t>valores</a:t>
            </a:r>
            <a:endParaRPr lang="en-US" dirty="0" smtClean="0"/>
          </a:p>
          <a:p>
            <a:pPr lvl="1"/>
            <a:r>
              <a:rPr lang="en-US" dirty="0" smtClean="0"/>
              <a:t>Este </a:t>
            </a:r>
            <a:r>
              <a:rPr lang="en-US" dirty="0" err="1" smtClean="0"/>
              <a:t>operador</a:t>
            </a:r>
            <a:r>
              <a:rPr lang="en-US" dirty="0" smtClean="0"/>
              <a:t> </a:t>
            </a:r>
            <a:r>
              <a:rPr lang="en-US" dirty="0" err="1" smtClean="0"/>
              <a:t>entende</a:t>
            </a:r>
            <a:r>
              <a:rPr lang="en-US" dirty="0" smtClean="0"/>
              <a:t> um </a:t>
            </a:r>
            <a:r>
              <a:rPr lang="en-US" dirty="0" err="1" smtClean="0"/>
              <a:t>espaço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branco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o </a:t>
            </a:r>
            <a:r>
              <a:rPr lang="en-US" dirty="0" err="1" smtClean="0"/>
              <a:t>fim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entrada</a:t>
            </a:r>
            <a:endParaRPr lang="en-US" dirty="0" smtClean="0"/>
          </a:p>
          <a:p>
            <a:pPr lvl="2"/>
            <a:r>
              <a:rPr lang="en-US" dirty="0" err="1" smtClean="0"/>
              <a:t>Digitamos</a:t>
            </a:r>
            <a:r>
              <a:rPr lang="en-US" dirty="0" smtClean="0"/>
              <a:t> </a:t>
            </a:r>
            <a:r>
              <a:rPr lang="en-US" dirty="0" err="1" smtClean="0"/>
              <a:t>múltiplas</a:t>
            </a:r>
            <a:r>
              <a:rPr lang="en-US" dirty="0" smtClean="0"/>
              <a:t> </a:t>
            </a:r>
            <a:r>
              <a:rPr lang="en-US" dirty="0" err="1" smtClean="0"/>
              <a:t>entradas</a:t>
            </a:r>
            <a:r>
              <a:rPr lang="en-US" dirty="0" smtClean="0"/>
              <a:t> </a:t>
            </a:r>
            <a:r>
              <a:rPr lang="en-US" dirty="0" err="1" smtClean="0"/>
              <a:t>separadas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b="1" dirty="0" err="1" smtClean="0"/>
              <a:t>espaços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b="1" i="1" dirty="0" smtClean="0"/>
              <a:t>enter</a:t>
            </a:r>
            <a:r>
              <a:rPr lang="en-US" dirty="0" smtClean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246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#include&lt;iostream&gt;</a:t>
            </a:r>
          </a:p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#include&lt;iomanip&gt;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float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lapis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borracha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caneta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cin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&gt;&gt;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lapis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&gt;&gt;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borracha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&gt;&gt;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caneta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411480" lvl="1" indent="0">
              <a:buNone/>
            </a:pPr>
            <a:r>
              <a:rPr lang="fr-F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fr-F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fr-FR" dirty="0">
                <a:solidFill>
                  <a:srgbClr val="7F007F"/>
                </a:solidFill>
                <a:latin typeface="Verdana"/>
              </a:rPr>
              <a:t>"Lapis    "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fr-FR" dirty="0" err="1">
                <a:solidFill>
                  <a:srgbClr val="000000"/>
                </a:solidFill>
                <a:latin typeface="Verdana"/>
              </a:rPr>
              <a:t>setw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fr-FR" dirty="0">
                <a:solidFill>
                  <a:srgbClr val="007F7F"/>
                </a:solidFill>
                <a:latin typeface="Verdana"/>
              </a:rPr>
              <a:t>12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)&lt;&lt;</a:t>
            </a:r>
            <a:r>
              <a:rPr lang="fr-FR" dirty="0">
                <a:solidFill>
                  <a:srgbClr val="000000"/>
                </a:solidFill>
                <a:latin typeface="Verdana"/>
              </a:rPr>
              <a:t>lapis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fr-FR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;</a:t>
            </a:r>
            <a:endParaRPr lang="fr-FR" dirty="0">
              <a:solidFill>
                <a:srgbClr val="808080"/>
              </a:solidFill>
              <a:latin typeface="Verdana"/>
            </a:endParaRP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"Borracha 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setw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12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borracha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"Caneta   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setw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12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caneta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15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Novamente</a:t>
            </a:r>
            <a:r>
              <a:rPr lang="en-US" dirty="0" smtClean="0"/>
              <a:t>, </a:t>
            </a:r>
            <a:r>
              <a:rPr lang="en-US" dirty="0" err="1" smtClean="0"/>
              <a:t>não</a:t>
            </a:r>
            <a:r>
              <a:rPr lang="en-US" dirty="0" smtClean="0"/>
              <a:t> é </a:t>
            </a:r>
            <a:r>
              <a:rPr lang="en-US" dirty="0" err="1" smtClean="0"/>
              <a:t>necessário</a:t>
            </a:r>
            <a:r>
              <a:rPr lang="en-US" dirty="0" smtClean="0"/>
              <a:t> </a:t>
            </a:r>
            <a:r>
              <a:rPr lang="en-US" dirty="0" err="1" smtClean="0"/>
              <a:t>utilizar</a:t>
            </a:r>
            <a:r>
              <a:rPr lang="en-US" dirty="0" smtClean="0"/>
              <a:t> </a:t>
            </a:r>
            <a:r>
              <a:rPr lang="en-US" dirty="0" err="1" smtClean="0"/>
              <a:t>formatadores</a:t>
            </a:r>
            <a:endParaRPr lang="en-US" dirty="0" smtClean="0"/>
          </a:p>
          <a:p>
            <a:pPr lvl="1"/>
            <a:r>
              <a:rPr lang="en-US" dirty="0" smtClean="0"/>
              <a:t>%d, %c, </a:t>
            </a:r>
            <a:r>
              <a:rPr lang="en-US" i="1" dirty="0" err="1" smtClean="0"/>
              <a:t>etc</a:t>
            </a:r>
            <a:r>
              <a:rPr lang="en-US" dirty="0" smtClean="0"/>
              <a:t>;</a:t>
            </a:r>
          </a:p>
          <a:p>
            <a:pPr lvl="2"/>
            <a:r>
              <a:rPr lang="en-US" dirty="0" smtClean="0"/>
              <a:t>O </a:t>
            </a:r>
            <a:r>
              <a:rPr lang="en-US" dirty="0" err="1" smtClean="0"/>
              <a:t>scanf</a:t>
            </a:r>
            <a:r>
              <a:rPr lang="en-US" dirty="0" smtClean="0"/>
              <a:t> </a:t>
            </a:r>
            <a:r>
              <a:rPr lang="en-US" dirty="0" err="1" smtClean="0"/>
              <a:t>funciona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C++.	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entanto</a:t>
            </a:r>
            <a:r>
              <a:rPr lang="en-US" dirty="0" smtClean="0"/>
              <a:t>, a </a:t>
            </a:r>
            <a:r>
              <a:rPr lang="en-US" dirty="0" err="1" smtClean="0"/>
              <a:t>leitura</a:t>
            </a:r>
            <a:r>
              <a:rPr lang="en-US" dirty="0" smtClean="0"/>
              <a:t> </a:t>
            </a:r>
            <a:r>
              <a:rPr lang="en-US" dirty="0" err="1" smtClean="0"/>
              <a:t>utilizando</a:t>
            </a:r>
            <a:r>
              <a:rPr lang="en-US" dirty="0" smtClean="0"/>
              <a:t> o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b="1" dirty="0" err="1" smtClean="0"/>
              <a:t>cin</a:t>
            </a:r>
            <a:r>
              <a:rPr lang="en-US" dirty="0" smtClean="0"/>
              <a:t> </a:t>
            </a:r>
            <a:r>
              <a:rPr lang="en-US" dirty="0" err="1" smtClean="0"/>
              <a:t>automatiza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tarefa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Vejamos</a:t>
            </a:r>
            <a:r>
              <a:rPr lang="en-US" dirty="0" smtClean="0"/>
              <a:t> o </a:t>
            </a:r>
            <a:r>
              <a:rPr lang="en-US" dirty="0" err="1" smtClean="0"/>
              <a:t>exemplo</a:t>
            </a:r>
            <a:r>
              <a:rPr lang="en-US" dirty="0" smtClean="0"/>
              <a:t> anterior, </a:t>
            </a:r>
            <a:r>
              <a:rPr lang="en-US" dirty="0" err="1" smtClean="0"/>
              <a:t>alterando</a:t>
            </a:r>
            <a:r>
              <a:rPr lang="en-US" dirty="0" smtClean="0"/>
              <a:t> o </a:t>
            </a:r>
            <a:r>
              <a:rPr lang="en-US" dirty="0" err="1" smtClean="0"/>
              <a:t>tipo</a:t>
            </a:r>
            <a:r>
              <a:rPr lang="en-US" dirty="0" smtClean="0"/>
              <a:t> das </a:t>
            </a:r>
            <a:r>
              <a:rPr lang="en-US" dirty="0" err="1" smtClean="0"/>
              <a:t>variáveis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15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#include&lt;iostream&gt;</a:t>
            </a:r>
          </a:p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#include&lt;iomanip&gt;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lapis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borracha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caneta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cin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&gt;&gt;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lapis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&gt;&gt;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borracha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&gt;&gt;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caneta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411480" lvl="1" indent="0">
              <a:buNone/>
            </a:pPr>
            <a:r>
              <a:rPr lang="fr-F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fr-F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fr-FR" dirty="0">
                <a:solidFill>
                  <a:srgbClr val="7F007F"/>
                </a:solidFill>
                <a:latin typeface="Verdana"/>
              </a:rPr>
              <a:t>"Lapis    "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fr-FR" dirty="0" err="1">
                <a:solidFill>
                  <a:srgbClr val="000000"/>
                </a:solidFill>
                <a:latin typeface="Verdana"/>
              </a:rPr>
              <a:t>setw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fr-FR" dirty="0">
                <a:solidFill>
                  <a:srgbClr val="007F7F"/>
                </a:solidFill>
                <a:latin typeface="Verdana"/>
              </a:rPr>
              <a:t>12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)&lt;&lt;</a:t>
            </a:r>
            <a:r>
              <a:rPr lang="fr-FR" dirty="0">
                <a:solidFill>
                  <a:srgbClr val="000000"/>
                </a:solidFill>
                <a:latin typeface="Verdana"/>
              </a:rPr>
              <a:t>lapis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fr-FR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;</a:t>
            </a:r>
            <a:endParaRPr lang="fr-FR" dirty="0">
              <a:solidFill>
                <a:srgbClr val="808080"/>
              </a:solidFill>
              <a:latin typeface="Verdana"/>
            </a:endParaRP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"Borracha 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setw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12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borracha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"Caneta   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setw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12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caneta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</a:p>
          <a:p>
            <a:pPr marL="411480" lvl="1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15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Na aula de hoje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err="1" smtClean="0"/>
              <a:t>Processo</a:t>
            </a:r>
            <a:r>
              <a:rPr lang="en-US" dirty="0" smtClean="0"/>
              <a:t> de </a:t>
            </a:r>
            <a:r>
              <a:rPr lang="en-US" dirty="0" err="1" smtClean="0"/>
              <a:t>Criação</a:t>
            </a:r>
            <a:r>
              <a:rPr lang="en-US" dirty="0" smtClean="0"/>
              <a:t> de um </a:t>
            </a:r>
            <a:r>
              <a:rPr lang="en-US" dirty="0" err="1" smtClean="0"/>
              <a:t>Programa</a:t>
            </a:r>
            <a:r>
              <a:rPr lang="en-US" dirty="0" smtClean="0"/>
              <a:t> C++</a:t>
            </a:r>
          </a:p>
          <a:p>
            <a:pPr eaLnBrk="1" hangingPunct="1"/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C++</a:t>
            </a:r>
          </a:p>
          <a:p>
            <a:pPr lvl="1"/>
            <a:r>
              <a:rPr lang="en-US" dirty="0" err="1" smtClean="0"/>
              <a:t>Operadores</a:t>
            </a:r>
            <a:endParaRPr lang="en-US" dirty="0" smtClean="0"/>
          </a:p>
          <a:p>
            <a:pPr lvl="1"/>
            <a:r>
              <a:rPr lang="en-US" dirty="0" err="1" smtClean="0"/>
              <a:t>Palavras</a:t>
            </a:r>
            <a:r>
              <a:rPr lang="en-US" dirty="0" smtClean="0"/>
              <a:t> </a:t>
            </a:r>
            <a:r>
              <a:rPr lang="en-US" dirty="0" err="1" smtClean="0"/>
              <a:t>reservadas</a:t>
            </a:r>
            <a:endParaRPr lang="en-US" dirty="0" smtClean="0"/>
          </a:p>
          <a:p>
            <a:pPr lvl="1"/>
            <a:r>
              <a:rPr lang="en-US" i="1" dirty="0" err="1" smtClean="0"/>
              <a:t>cin</a:t>
            </a:r>
            <a:endParaRPr lang="en-US" i="1" dirty="0" smtClean="0"/>
          </a:p>
          <a:p>
            <a:pPr lvl="1"/>
            <a:r>
              <a:rPr lang="en-US" i="1" dirty="0" err="1" smtClean="0"/>
              <a:t>cout</a:t>
            </a:r>
            <a:endParaRPr lang="en-US" i="1" dirty="0" smtClean="0"/>
          </a:p>
          <a:p>
            <a:pPr lvl="1"/>
            <a:r>
              <a:rPr lang="en-US" dirty="0" err="1" smtClean="0"/>
              <a:t>Blocos</a:t>
            </a:r>
            <a:r>
              <a:rPr lang="en-US" dirty="0" smtClean="0"/>
              <a:t> de </a:t>
            </a:r>
            <a:r>
              <a:rPr lang="en-US" dirty="0" err="1" smtClean="0"/>
              <a:t>código</a:t>
            </a:r>
            <a:endParaRPr lang="en-US" dirty="0" smtClean="0"/>
          </a:p>
          <a:p>
            <a:pPr lvl="1"/>
            <a:r>
              <a:rPr lang="en-US" dirty="0" err="1" smtClean="0"/>
              <a:t>Referências</a:t>
            </a:r>
            <a:endParaRPr lang="en-US" dirty="0" smtClean="0"/>
          </a:p>
          <a:p>
            <a:pPr lvl="1"/>
            <a:r>
              <a:rPr lang="en-US" dirty="0" err="1" smtClean="0"/>
              <a:t>Ponteiros</a:t>
            </a:r>
            <a:r>
              <a:rPr lang="en-US" dirty="0" smtClean="0"/>
              <a:t> e Alocação </a:t>
            </a:r>
            <a:r>
              <a:rPr lang="en-US" dirty="0" err="1" smtClean="0"/>
              <a:t>Dinâmica</a:t>
            </a:r>
            <a:endParaRPr lang="en-US" dirty="0" smtClean="0"/>
          </a:p>
          <a:p>
            <a:pPr lvl="1"/>
            <a:r>
              <a:rPr lang="en-US" dirty="0" err="1" smtClean="0"/>
              <a:t>Sobrecarga</a:t>
            </a:r>
            <a:r>
              <a:rPr lang="en-US" dirty="0" smtClean="0"/>
              <a:t> de </a:t>
            </a:r>
            <a:r>
              <a:rPr lang="en-US" dirty="0" err="1" smtClean="0"/>
              <a:t>Funções</a:t>
            </a:r>
            <a:endParaRPr lang="pt-BR" dirty="0" smtClean="0"/>
          </a:p>
        </p:txBody>
      </p:sp>
      <p:sp>
        <p:nvSpPr>
          <p:cNvPr id="4098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0E5D85-099B-4D71-A46B-281D3E89EB9E}" type="slidenum">
              <a:rPr lang="pt-BR"/>
              <a:pPr eaLnBrk="1" hangingPunct="1"/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Programando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Frequentemente</a:t>
            </a:r>
            <a:r>
              <a:rPr lang="en-US" dirty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lemos</a:t>
            </a:r>
            <a:r>
              <a:rPr lang="en-US" dirty="0" smtClean="0"/>
              <a:t> </a:t>
            </a:r>
            <a:r>
              <a:rPr lang="en-US" dirty="0" err="1" smtClean="0"/>
              <a:t>caracteres</a:t>
            </a:r>
            <a:r>
              <a:rPr lang="en-US" dirty="0" smtClean="0"/>
              <a:t> do </a:t>
            </a:r>
            <a:r>
              <a:rPr lang="en-US" dirty="0" err="1" smtClean="0"/>
              <a:t>teclado</a:t>
            </a:r>
            <a:r>
              <a:rPr lang="en-US" dirty="0" smtClean="0"/>
              <a:t> </a:t>
            </a:r>
            <a:r>
              <a:rPr lang="en-US" dirty="0" err="1" smtClean="0"/>
              <a:t>enfrentamos</a:t>
            </a:r>
            <a:r>
              <a:rPr lang="en-US" dirty="0" smtClean="0"/>
              <a:t> o </a:t>
            </a:r>
            <a:r>
              <a:rPr lang="en-US" dirty="0" err="1" smtClean="0"/>
              <a:t>problema</a:t>
            </a:r>
            <a:r>
              <a:rPr lang="en-US" dirty="0" smtClean="0"/>
              <a:t> de </a:t>
            </a:r>
            <a:r>
              <a:rPr lang="en-US" dirty="0" err="1" smtClean="0"/>
              <a:t>ler</a:t>
            </a:r>
            <a:r>
              <a:rPr lang="en-US" dirty="0" smtClean="0"/>
              <a:t> ‘\n’;</a:t>
            </a:r>
          </a:p>
          <a:p>
            <a:r>
              <a:rPr lang="en-US" dirty="0" err="1" smtClean="0"/>
              <a:t>Utilizamos</a:t>
            </a:r>
            <a:r>
              <a:rPr lang="en-US" dirty="0" smtClean="0"/>
              <a:t> o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b="1" dirty="0" err="1" smtClean="0"/>
              <a:t>cin.ignore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evitar</a:t>
            </a:r>
            <a:r>
              <a:rPr lang="en-US" dirty="0" smtClean="0"/>
              <a:t> o ‘\n’</a:t>
            </a:r>
          </a:p>
          <a:p>
            <a:pPr lvl="1"/>
            <a:endParaRPr lang="en-US" b="1" dirty="0" smtClean="0"/>
          </a:p>
          <a:p>
            <a:pPr marL="457200" lvl="1" indent="0" algn="ctr">
              <a:buNone/>
            </a:pPr>
            <a:r>
              <a:rPr lang="en-US" b="1" dirty="0" err="1" smtClean="0"/>
              <a:t>cin.ignore</a:t>
            </a:r>
            <a:r>
              <a:rPr lang="en-US" b="1" dirty="0" smtClean="0"/>
              <a:t>(256, ‘\n’);</a:t>
            </a:r>
          </a:p>
          <a:p>
            <a:pPr lvl="1"/>
            <a:endParaRPr lang="en-US" b="1" dirty="0" smtClean="0"/>
          </a:p>
          <a:p>
            <a:r>
              <a:rPr lang="en-US" dirty="0" err="1" smtClean="0"/>
              <a:t>Lê</a:t>
            </a:r>
            <a:r>
              <a:rPr lang="en-US" dirty="0" smtClean="0"/>
              <a:t> da </a:t>
            </a:r>
            <a:r>
              <a:rPr lang="en-US" dirty="0" err="1" smtClean="0"/>
              <a:t>entrada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</a:t>
            </a:r>
            <a:r>
              <a:rPr lang="en-US" dirty="0" err="1" smtClean="0"/>
              <a:t>encontrar</a:t>
            </a:r>
            <a:r>
              <a:rPr lang="en-US" dirty="0" smtClean="0"/>
              <a:t> um ‘\n’, o </a:t>
            </a:r>
            <a:r>
              <a:rPr lang="en-US" dirty="0" err="1" smtClean="0"/>
              <a:t>qual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removido</a:t>
            </a:r>
            <a:r>
              <a:rPr lang="en-US" dirty="0" smtClean="0"/>
              <a:t> da </a:t>
            </a:r>
            <a:r>
              <a:rPr lang="en-US" dirty="0" err="1" smtClean="0"/>
              <a:t>entrada</a:t>
            </a:r>
            <a:endParaRPr lang="en-US" dirty="0" smtClean="0"/>
          </a:p>
          <a:p>
            <a:r>
              <a:rPr lang="en-US" dirty="0" err="1" smtClean="0"/>
              <a:t>Não</a:t>
            </a:r>
            <a:r>
              <a:rPr lang="en-US" dirty="0" smtClean="0"/>
              <a:t> se </a:t>
            </a:r>
            <a:r>
              <a:rPr lang="en-US" dirty="0" err="1" smtClean="0"/>
              <a:t>preocupem</a:t>
            </a:r>
            <a:r>
              <a:rPr lang="en-US" dirty="0" smtClean="0"/>
              <a:t> com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enquanto</a:t>
            </a:r>
            <a:r>
              <a:rPr lang="en-US" dirty="0" smtClean="0"/>
              <a:t>, </a:t>
            </a:r>
            <a:r>
              <a:rPr lang="en-US" dirty="0" err="1" smtClean="0"/>
              <a:t>veremos</a:t>
            </a:r>
            <a:r>
              <a:rPr lang="en-US" dirty="0" smtClean="0"/>
              <a:t> o </a:t>
            </a:r>
            <a:r>
              <a:rPr lang="en-US" dirty="0" err="1" smtClean="0"/>
              <a:t>assunto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próxima</a:t>
            </a:r>
            <a:r>
              <a:rPr lang="en-US" dirty="0" smtClean="0"/>
              <a:t> </a:t>
            </a:r>
            <a:r>
              <a:rPr lang="en-US" dirty="0" err="1" smtClean="0"/>
              <a:t>semana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97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Programando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Ainda</a:t>
            </a:r>
            <a:r>
              <a:rPr lang="en-US" dirty="0" smtClean="0"/>
              <a:t> é </a:t>
            </a:r>
            <a:r>
              <a:rPr lang="en-US" dirty="0" err="1" smtClean="0"/>
              <a:t>possível</a:t>
            </a:r>
            <a:r>
              <a:rPr lang="en-US" dirty="0" smtClean="0"/>
              <a:t> no </a:t>
            </a:r>
            <a:r>
              <a:rPr lang="en-US" b="1" dirty="0" err="1" smtClean="0"/>
              <a:t>cin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Manipular</a:t>
            </a:r>
            <a:r>
              <a:rPr lang="en-US" dirty="0" smtClean="0"/>
              <a:t> bases </a:t>
            </a:r>
            <a:r>
              <a:rPr lang="en-US" dirty="0" err="1" smtClean="0"/>
              <a:t>númericas</a:t>
            </a:r>
            <a:endParaRPr lang="en-US" dirty="0" smtClean="0"/>
          </a:p>
          <a:p>
            <a:pPr lvl="2"/>
            <a:r>
              <a:rPr lang="en-US" dirty="0" err="1" smtClean="0"/>
              <a:t>Manipuladores</a:t>
            </a:r>
            <a:r>
              <a:rPr lang="en-US" dirty="0" smtClean="0"/>
              <a:t> </a:t>
            </a:r>
            <a:r>
              <a:rPr lang="en-US" b="1" dirty="0" smtClean="0"/>
              <a:t>hex</a:t>
            </a:r>
            <a:r>
              <a:rPr lang="en-US" dirty="0" smtClean="0"/>
              <a:t>, </a:t>
            </a:r>
            <a:r>
              <a:rPr lang="en-US" b="1" dirty="0" err="1" smtClean="0"/>
              <a:t>oct</a:t>
            </a:r>
            <a:r>
              <a:rPr lang="en-US" dirty="0" smtClean="0"/>
              <a:t>, </a:t>
            </a:r>
            <a:r>
              <a:rPr lang="en-US" b="1" dirty="0" err="1" smtClean="0"/>
              <a:t>func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Veremos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próxima</a:t>
            </a:r>
            <a:r>
              <a:rPr lang="en-US" dirty="0" smtClean="0"/>
              <a:t> </a:t>
            </a:r>
            <a:r>
              <a:rPr lang="en-US" dirty="0" err="1" smtClean="0"/>
              <a:t>semana</a:t>
            </a:r>
            <a:r>
              <a:rPr lang="en-US" dirty="0" smtClean="0"/>
              <a:t> a </a:t>
            </a:r>
            <a:r>
              <a:rPr lang="en-US" dirty="0" err="1" smtClean="0"/>
              <a:t>classe</a:t>
            </a:r>
            <a:r>
              <a:rPr lang="en-US" dirty="0" smtClean="0"/>
              <a:t> string</a:t>
            </a:r>
          </a:p>
          <a:p>
            <a:pPr lvl="1"/>
            <a:r>
              <a:rPr lang="en-US" dirty="0" err="1" smtClean="0"/>
              <a:t>Leitura</a:t>
            </a:r>
            <a:r>
              <a:rPr lang="en-US" dirty="0" smtClean="0"/>
              <a:t> de strings com </a:t>
            </a:r>
            <a:r>
              <a:rPr lang="en-US" dirty="0" err="1" smtClean="0"/>
              <a:t>espaços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Manipulação</a:t>
            </a:r>
            <a:r>
              <a:rPr lang="en-US" dirty="0" smtClean="0"/>
              <a:t> de strings;</a:t>
            </a:r>
          </a:p>
          <a:p>
            <a:pPr lvl="1"/>
            <a:r>
              <a:rPr lang="en-US" dirty="0" err="1" smtClean="0"/>
              <a:t>Conceitos</a:t>
            </a:r>
            <a:r>
              <a:rPr lang="en-US" dirty="0" smtClean="0"/>
              <a:t> de </a:t>
            </a:r>
            <a:r>
              <a:rPr lang="en-US" dirty="0" err="1" smtClean="0"/>
              <a:t>classe</a:t>
            </a:r>
            <a:r>
              <a:rPr lang="en-US" dirty="0" smtClean="0"/>
              <a:t>, </a:t>
            </a:r>
            <a:r>
              <a:rPr lang="en-US" dirty="0" err="1" smtClean="0"/>
              <a:t>objeto</a:t>
            </a:r>
            <a:r>
              <a:rPr lang="en-US" dirty="0" smtClean="0"/>
              <a:t> e </a:t>
            </a:r>
            <a:r>
              <a:rPr lang="en-US" dirty="0" err="1" smtClean="0"/>
              <a:t>métodos</a:t>
            </a:r>
            <a:r>
              <a:rPr lang="en-US" dirty="0" smtClean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34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err="1"/>
              <a:t>Blocos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4500" dirty="0"/>
              <a:t>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4500" dirty="0" err="1"/>
              <a:t>Código</a:t>
            </a:r>
            <a:endParaRPr lang="pt-BR" sz="4500" dirty="0"/>
          </a:p>
        </p:txBody>
      </p:sp>
      <p:sp>
        <p:nvSpPr>
          <p:cNvPr id="512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CB83-E0B4-4F15-A32B-5DDB642F6C23}" type="slidenum">
              <a:rPr lang="pt-BR"/>
              <a:pPr eaLnBrk="1" hangingPunct="1"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07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Assim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C, </a:t>
            </a:r>
            <a:r>
              <a:rPr lang="en-US" dirty="0" err="1" smtClean="0"/>
              <a:t>usamos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{</a:t>
            </a:r>
            <a:r>
              <a:rPr lang="en-US" dirty="0" smtClean="0"/>
              <a:t> e </a:t>
            </a:r>
            <a:r>
              <a:rPr lang="en-US" b="1" dirty="0" smtClean="0">
                <a:solidFill>
                  <a:srgbClr val="FF0000"/>
                </a:solidFill>
              </a:rPr>
              <a:t>}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delimitar</a:t>
            </a:r>
            <a:r>
              <a:rPr lang="en-US" dirty="0" smtClean="0"/>
              <a:t> </a:t>
            </a:r>
            <a:r>
              <a:rPr lang="en-US" b="1" dirty="0" err="1" smtClean="0"/>
              <a:t>blocos</a:t>
            </a:r>
            <a:r>
              <a:rPr lang="en-US" b="1" dirty="0" smtClean="0"/>
              <a:t> de </a:t>
            </a:r>
            <a:r>
              <a:rPr lang="en-US" b="1" dirty="0" err="1" smtClean="0"/>
              <a:t>código</a:t>
            </a:r>
            <a:endParaRPr lang="en-US" b="1" dirty="0" smtClean="0"/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entanto</a:t>
            </a:r>
            <a:r>
              <a:rPr lang="en-US" dirty="0" smtClean="0"/>
              <a:t>, o </a:t>
            </a:r>
            <a:r>
              <a:rPr lang="en-US" dirty="0" err="1" smtClean="0"/>
              <a:t>comportamento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além</a:t>
            </a:r>
            <a:r>
              <a:rPr lang="en-US" dirty="0" smtClean="0"/>
              <a:t>.</a:t>
            </a:r>
          </a:p>
          <a:p>
            <a:r>
              <a:rPr lang="en-US" dirty="0" smtClean="0"/>
              <a:t>Outro </a:t>
            </a:r>
            <a:r>
              <a:rPr lang="en-US" dirty="0" err="1" smtClean="0"/>
              <a:t>aspecto</a:t>
            </a:r>
            <a:r>
              <a:rPr lang="en-US" dirty="0" smtClean="0"/>
              <a:t> </a:t>
            </a:r>
            <a:r>
              <a:rPr lang="en-US" dirty="0" err="1" smtClean="0"/>
              <a:t>interessante</a:t>
            </a:r>
            <a:r>
              <a:rPr lang="en-US" dirty="0" smtClean="0"/>
              <a:t> é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variáveis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declaradas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qualquer</a:t>
            </a:r>
            <a:r>
              <a:rPr lang="en-US" dirty="0" smtClean="0"/>
              <a:t> parte do </a:t>
            </a:r>
            <a:r>
              <a:rPr lang="en-US" dirty="0" err="1" smtClean="0"/>
              <a:t>código</a:t>
            </a:r>
            <a:endParaRPr lang="en-US" dirty="0" smtClean="0"/>
          </a:p>
          <a:p>
            <a:pPr lvl="1"/>
            <a:r>
              <a:rPr lang="en-US" dirty="0" smtClean="0"/>
              <a:t>Uma </a:t>
            </a:r>
            <a:r>
              <a:rPr lang="en-US" dirty="0" err="1" smtClean="0"/>
              <a:t>variável</a:t>
            </a:r>
            <a:r>
              <a:rPr lang="en-US" dirty="0" smtClean="0"/>
              <a:t> </a:t>
            </a:r>
            <a:r>
              <a:rPr lang="en-US" dirty="0" err="1" smtClean="0"/>
              <a:t>criada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 um </a:t>
            </a:r>
            <a:r>
              <a:rPr lang="en-US" dirty="0" err="1" smtClean="0"/>
              <a:t>bloco</a:t>
            </a:r>
            <a:r>
              <a:rPr lang="en-US" dirty="0" smtClean="0"/>
              <a:t> de </a:t>
            </a:r>
            <a:r>
              <a:rPr lang="en-US" dirty="0" err="1" smtClean="0"/>
              <a:t>código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é </a:t>
            </a:r>
            <a:r>
              <a:rPr lang="en-US" b="1" i="1" dirty="0" err="1" smtClean="0"/>
              <a:t>visível</a:t>
            </a:r>
            <a:r>
              <a:rPr lang="en-US" dirty="0" smtClean="0"/>
              <a:t> </a:t>
            </a:r>
            <a:r>
              <a:rPr lang="en-US" dirty="0" err="1" smtClean="0"/>
              <a:t>fora</a:t>
            </a:r>
            <a:r>
              <a:rPr lang="en-US" dirty="0" smtClean="0"/>
              <a:t> dele.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15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#include&lt;iostream&gt;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5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//início do bloco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150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fr-F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fr-F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fr-FR" dirty="0">
                <a:solidFill>
                  <a:srgbClr val="000000"/>
                </a:solidFill>
                <a:latin typeface="Verdana"/>
              </a:rPr>
              <a:t>i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fr-FR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fr-FR" dirty="0">
                <a:solidFill>
                  <a:srgbClr val="808080"/>
                </a:solidFill>
                <a:latin typeface="Verdana"/>
              </a:rPr>
              <a:t>  </a:t>
            </a:r>
            <a:r>
              <a:rPr lang="fr-FR" sz="2800" dirty="0">
                <a:solidFill>
                  <a:srgbClr val="007F00"/>
                </a:solidFill>
                <a:latin typeface="Comic Sans MS"/>
              </a:rPr>
              <a:t>//imprime 150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//fim do bloco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fr-F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fr-F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fr-FR" dirty="0">
                <a:solidFill>
                  <a:srgbClr val="000000"/>
                </a:solidFill>
                <a:latin typeface="Verdana"/>
              </a:rPr>
              <a:t>i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fr-FR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fr-FR" dirty="0">
                <a:solidFill>
                  <a:srgbClr val="808080"/>
                </a:solidFill>
                <a:latin typeface="Verdana"/>
              </a:rPr>
              <a:t>  </a:t>
            </a:r>
            <a:r>
              <a:rPr lang="fr-FR" sz="2800" dirty="0">
                <a:solidFill>
                  <a:srgbClr val="007F00"/>
                </a:solidFill>
                <a:latin typeface="Comic Sans MS"/>
              </a:rPr>
              <a:t>//imprime 5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15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#include&lt;iostream&gt;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float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soma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++)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nota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cin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&gt;&gt;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nota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soma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+=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nota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//i=0 ERRO!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soma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15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A76E85-50F3-49CE-BF7E-EA58F7810D29}" type="slidenum">
              <a:rPr lang="pt-BR"/>
              <a:pPr eaLnBrk="1" hangingPunct="1"/>
              <a:t>66</a:t>
            </a:fld>
            <a:endParaRPr lang="pt-BR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5776" y="2060848"/>
            <a:ext cx="5673824" cy="420933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6000" b="1" dirty="0" smtClean="0"/>
              <a:t>Continua na próxima aula...</a:t>
            </a:r>
          </a:p>
        </p:txBody>
      </p:sp>
      <p:pic>
        <p:nvPicPr>
          <p:cNvPr id="56327" name="Picture 7" descr="http://www.proprofs.com/quiz-school/upload/yuiupload/2254786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74739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23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Referências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CB83-E0B4-4F15-A32B-5DDB642F6C23}" type="slidenum">
              <a:rPr lang="pt-BR"/>
              <a:pPr eaLnBrk="1" hangingPunct="1"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583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operador</a:t>
            </a:r>
            <a:r>
              <a:rPr lang="en-US" dirty="0" smtClean="0"/>
              <a:t> de </a:t>
            </a:r>
            <a:r>
              <a:rPr lang="en-US" b="1" dirty="0" err="1" smtClean="0"/>
              <a:t>referência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&amp;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é </a:t>
            </a:r>
            <a:r>
              <a:rPr lang="en-US" dirty="0" err="1" smtClean="0"/>
              <a:t>utilizado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C++</a:t>
            </a:r>
          </a:p>
          <a:p>
            <a:pPr lvl="1"/>
            <a:r>
              <a:rPr lang="en-US" dirty="0" err="1" smtClean="0"/>
              <a:t>Utilizado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criar</a:t>
            </a:r>
            <a:r>
              <a:rPr lang="en-US" dirty="0" smtClean="0"/>
              <a:t> um </a:t>
            </a:r>
            <a:r>
              <a:rPr lang="en-US" dirty="0" err="1" smtClean="0"/>
              <a:t>tipo</a:t>
            </a:r>
            <a:r>
              <a:rPr lang="en-US" dirty="0" smtClean="0"/>
              <a:t> de dado </a:t>
            </a:r>
            <a:r>
              <a:rPr lang="en-US" dirty="0" err="1" smtClean="0"/>
              <a:t>chamado</a:t>
            </a:r>
            <a:r>
              <a:rPr lang="en-US" dirty="0" smtClean="0"/>
              <a:t> </a:t>
            </a:r>
            <a:r>
              <a:rPr lang="en-US" b="1" dirty="0" err="1" smtClean="0"/>
              <a:t>referência</a:t>
            </a:r>
            <a:endParaRPr lang="en-US" dirty="0" smtClean="0"/>
          </a:p>
          <a:p>
            <a:pPr lvl="2"/>
            <a:r>
              <a:rPr lang="en-US" dirty="0" smtClean="0"/>
              <a:t>O </a:t>
            </a:r>
            <a:r>
              <a:rPr lang="en-US" dirty="0" err="1" smtClean="0"/>
              <a:t>operador</a:t>
            </a:r>
            <a:r>
              <a:rPr lang="en-US" dirty="0" smtClean="0"/>
              <a:t> é </a:t>
            </a:r>
            <a:r>
              <a:rPr lang="en-US" dirty="0" err="1" smtClean="0"/>
              <a:t>utilizado</a:t>
            </a:r>
            <a:r>
              <a:rPr lang="en-US" dirty="0" smtClean="0"/>
              <a:t> </a:t>
            </a:r>
            <a:r>
              <a:rPr lang="en-US" dirty="0" err="1" smtClean="0"/>
              <a:t>junto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, e </a:t>
            </a:r>
            <a:r>
              <a:rPr lang="en-US" dirty="0" err="1" smtClean="0"/>
              <a:t>não</a:t>
            </a:r>
            <a:r>
              <a:rPr lang="en-US" dirty="0" smtClean="0"/>
              <a:t> à </a:t>
            </a:r>
            <a:r>
              <a:rPr lang="en-US" dirty="0" err="1" smtClean="0"/>
              <a:t>variável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termo</a:t>
            </a:r>
            <a:r>
              <a:rPr lang="en-US" dirty="0" smtClean="0"/>
              <a:t> </a:t>
            </a:r>
            <a:r>
              <a:rPr lang="en-US" dirty="0" err="1" smtClean="0"/>
              <a:t>referência</a:t>
            </a:r>
            <a:r>
              <a:rPr lang="en-US" dirty="0" smtClean="0"/>
              <a:t> é </a:t>
            </a:r>
            <a:r>
              <a:rPr lang="en-US" dirty="0" err="1" smtClean="0"/>
              <a:t>utilizado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/>
              <a:t> </a:t>
            </a:r>
            <a:r>
              <a:rPr lang="en-US" dirty="0" smtClean="0"/>
              <a:t>um outro </a:t>
            </a:r>
            <a:r>
              <a:rPr lang="en-US" dirty="0" err="1" smtClean="0"/>
              <a:t>nome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variável</a:t>
            </a:r>
            <a:r>
              <a:rPr lang="en-US" dirty="0" smtClean="0"/>
              <a:t> </a:t>
            </a:r>
            <a:r>
              <a:rPr lang="en-US" dirty="0" err="1" smtClean="0"/>
              <a:t>já</a:t>
            </a:r>
            <a:r>
              <a:rPr lang="en-US" dirty="0" smtClean="0"/>
              <a:t> </a:t>
            </a:r>
            <a:r>
              <a:rPr lang="en-US" dirty="0" err="1" smtClean="0"/>
              <a:t>existente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Uma </a:t>
            </a:r>
            <a:r>
              <a:rPr lang="en-US" dirty="0" err="1" smtClean="0"/>
              <a:t>referência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é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cópia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variável</a:t>
            </a:r>
            <a:endParaRPr lang="en-US" dirty="0" smtClean="0"/>
          </a:p>
          <a:p>
            <a:pPr lvl="2"/>
            <a:r>
              <a:rPr lang="en-US" dirty="0" smtClean="0"/>
              <a:t>É a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variável</a:t>
            </a:r>
            <a:r>
              <a:rPr lang="en-US" dirty="0" smtClean="0"/>
              <a:t>, sob um </a:t>
            </a:r>
            <a:r>
              <a:rPr lang="en-US" dirty="0" err="1" smtClean="0"/>
              <a:t>nome</a:t>
            </a:r>
            <a:r>
              <a:rPr lang="en-US" dirty="0" smtClean="0"/>
              <a:t> </a:t>
            </a:r>
            <a:r>
              <a:rPr lang="en-US" dirty="0" err="1" smtClean="0"/>
              <a:t>diferente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Toda </a:t>
            </a:r>
            <a:r>
              <a:rPr lang="en-US" dirty="0" err="1" smtClean="0"/>
              <a:t>referência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obrigatoriamente</a:t>
            </a:r>
            <a:r>
              <a:rPr lang="en-US" dirty="0" smtClean="0"/>
              <a:t> </a:t>
            </a:r>
            <a:r>
              <a:rPr lang="en-US" dirty="0" err="1" smtClean="0"/>
              <a:t>inicializada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15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18872" indent="0">
              <a:buNone/>
            </a:pPr>
            <a:r>
              <a:rPr lang="pt-BR" dirty="0" smtClean="0">
                <a:solidFill>
                  <a:srgbClr val="7F7F00"/>
                </a:solidFill>
                <a:latin typeface="Verdana"/>
              </a:rPr>
              <a:t>#include&lt;iostream&gt;</a:t>
            </a:r>
          </a:p>
          <a:p>
            <a:pPr marL="118872" indent="0">
              <a:buNone/>
            </a:pPr>
            <a:r>
              <a:rPr lang="pt-BR" b="1" dirty="0" smtClean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 smtClean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;</a:t>
            </a:r>
            <a:endParaRPr lang="pt-BR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smtClean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()</a:t>
            </a:r>
            <a:endParaRPr lang="pt-BR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smtClean="0">
                <a:solidFill>
                  <a:srgbClr val="000000"/>
                </a:solidFill>
                <a:latin typeface="Verdana"/>
              </a:rPr>
              <a:t>{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 smtClean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n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;</a:t>
            </a:r>
            <a:endParaRPr lang="pt-BR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 smtClean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a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n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2800" dirty="0" smtClean="0">
                <a:solidFill>
                  <a:srgbClr val="007F00"/>
                </a:solidFill>
                <a:latin typeface="Comic Sans MS"/>
              </a:rPr>
              <a:t>//referência</a:t>
            </a:r>
          </a:p>
          <a:p>
            <a:pPr marL="118872" indent="0">
              <a:buNone/>
            </a:pPr>
            <a:r>
              <a:rPr lang="pt-BR" dirty="0" smtClean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n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 smtClean="0">
                <a:solidFill>
                  <a:srgbClr val="007F7F"/>
                </a:solidFill>
                <a:latin typeface="Verdana"/>
              </a:rPr>
              <a:t>15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2800" dirty="0" smtClean="0">
                <a:solidFill>
                  <a:srgbClr val="007F00"/>
                </a:solidFill>
                <a:latin typeface="Comic Sans MS"/>
              </a:rPr>
              <a:t>//também altera a</a:t>
            </a:r>
          </a:p>
          <a:p>
            <a:pPr marL="118872" indent="0">
              <a:buNone/>
            </a:pPr>
            <a:r>
              <a:rPr lang="pt-BR" dirty="0" smtClean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n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 </a:t>
            </a:r>
          </a:p>
          <a:p>
            <a:pPr marL="118872" indent="0">
              <a:buNone/>
            </a:pPr>
            <a:r>
              <a:rPr lang="pt-BR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a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 </a:t>
            </a:r>
          </a:p>
          <a:p>
            <a:pPr marL="118872" indent="0">
              <a:buNone/>
            </a:pPr>
            <a:r>
              <a:rPr lang="pt-BR" dirty="0" smtClean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a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2800" dirty="0" smtClean="0">
                <a:solidFill>
                  <a:srgbClr val="007F00"/>
                </a:solidFill>
                <a:latin typeface="Comic Sans MS"/>
              </a:rPr>
              <a:t>//também altera n</a:t>
            </a:r>
          </a:p>
          <a:p>
            <a:pPr marL="118872" indent="0">
              <a:buNone/>
            </a:pPr>
            <a:r>
              <a:rPr lang="pt-BR" dirty="0" smtClean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n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 </a:t>
            </a:r>
          </a:p>
          <a:p>
            <a:pPr marL="118872" indent="0">
              <a:buNone/>
            </a:pPr>
            <a:r>
              <a:rPr lang="pt-BR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a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 </a:t>
            </a:r>
          </a:p>
          <a:p>
            <a:pPr marL="118872" indent="0">
              <a:buNone/>
            </a:pPr>
            <a:r>
              <a:rPr lang="pt-BR" dirty="0" smtClean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 smtClean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;</a:t>
            </a:r>
            <a:endParaRPr lang="pt-BR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15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 é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extensão</a:t>
            </a:r>
            <a:r>
              <a:rPr lang="en-US" dirty="0" smtClean="0"/>
              <a:t> da </a:t>
            </a:r>
            <a:r>
              <a:rPr lang="en-US" dirty="0" err="1" smtClean="0"/>
              <a:t>linguagem</a:t>
            </a:r>
            <a:r>
              <a:rPr lang="en-US" dirty="0" smtClean="0"/>
              <a:t> C</a:t>
            </a:r>
          </a:p>
          <a:p>
            <a:pPr lvl="1"/>
            <a:r>
              <a:rPr lang="en-US" dirty="0" err="1" smtClean="0"/>
              <a:t>Desenvolvida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Bjarne</a:t>
            </a:r>
            <a:r>
              <a:rPr lang="en-US" dirty="0" smtClean="0"/>
              <a:t> </a:t>
            </a:r>
            <a:r>
              <a:rPr lang="en-US" dirty="0" err="1" smtClean="0"/>
              <a:t>Stroustrup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década</a:t>
            </a:r>
            <a:r>
              <a:rPr lang="en-US" dirty="0" smtClean="0"/>
              <a:t> de 80,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laboratórios</a:t>
            </a:r>
            <a:r>
              <a:rPr lang="en-US" dirty="0" smtClean="0"/>
              <a:t> Bell;</a:t>
            </a:r>
          </a:p>
          <a:p>
            <a:pPr lvl="1"/>
            <a:r>
              <a:rPr lang="en-US" dirty="0" err="1" smtClean="0"/>
              <a:t>Baseada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 e Simula67.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maioria</a:t>
            </a:r>
            <a:r>
              <a:rPr lang="en-US" dirty="0" smtClean="0"/>
              <a:t> dos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operacionais</a:t>
            </a:r>
            <a:r>
              <a:rPr lang="en-US" dirty="0" smtClean="0"/>
              <a:t> de </a:t>
            </a:r>
            <a:r>
              <a:rPr lang="en-US" dirty="0" err="1" smtClean="0"/>
              <a:t>hoje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escritos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C/C++.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  <p:pic>
        <p:nvPicPr>
          <p:cNvPr id="1026" name="Picture 2" descr="http://www.research.att.com/~bs/Bjar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5311215"/>
            <a:ext cx="2123728" cy="154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35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Um dos </a:t>
            </a:r>
            <a:r>
              <a:rPr lang="en-US" dirty="0" err="1" smtClean="0"/>
              <a:t>usos</a:t>
            </a:r>
            <a:r>
              <a:rPr lang="en-US" dirty="0" smtClean="0"/>
              <a:t> de </a:t>
            </a:r>
            <a:r>
              <a:rPr lang="en-US" dirty="0" err="1" smtClean="0"/>
              <a:t>referências</a:t>
            </a:r>
            <a:r>
              <a:rPr lang="en-US" dirty="0" smtClean="0"/>
              <a:t> é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b="1" dirty="0" err="1" smtClean="0"/>
              <a:t>passagem</a:t>
            </a:r>
            <a:r>
              <a:rPr lang="en-US" b="1" dirty="0" smtClean="0"/>
              <a:t> </a:t>
            </a:r>
            <a:r>
              <a:rPr lang="en-US" b="1" dirty="0" err="1" smtClean="0"/>
              <a:t>por</a:t>
            </a:r>
            <a:r>
              <a:rPr lang="en-US" b="1" dirty="0" smtClean="0"/>
              <a:t> </a:t>
            </a:r>
            <a:r>
              <a:rPr lang="en-US" b="1" dirty="0" err="1" smtClean="0"/>
              <a:t>referência</a:t>
            </a:r>
            <a:endParaRPr lang="en-US" b="1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acessar</a:t>
            </a:r>
            <a:r>
              <a:rPr lang="en-US" dirty="0" smtClean="0"/>
              <a:t> as </a:t>
            </a:r>
            <a:r>
              <a:rPr lang="en-US" dirty="0" err="1" smtClean="0"/>
              <a:t>variáveis</a:t>
            </a:r>
            <a:r>
              <a:rPr lang="en-US" dirty="0" smtClean="0"/>
              <a:t> </a:t>
            </a:r>
            <a:r>
              <a:rPr lang="en-US" dirty="0" err="1" smtClean="0"/>
              <a:t>originais</a:t>
            </a:r>
            <a:r>
              <a:rPr lang="en-US" dirty="0" smtClean="0"/>
              <a:t> da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chamou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Note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inversão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relação</a:t>
            </a:r>
            <a:r>
              <a:rPr lang="en-US" dirty="0" smtClean="0"/>
              <a:t> à </a:t>
            </a:r>
            <a:r>
              <a:rPr lang="en-US" dirty="0" err="1" smtClean="0"/>
              <a:t>linguagem</a:t>
            </a:r>
            <a:r>
              <a:rPr lang="en-US" dirty="0" smtClean="0"/>
              <a:t> C</a:t>
            </a:r>
          </a:p>
          <a:p>
            <a:pPr lvl="2"/>
            <a:r>
              <a:rPr lang="en-US" dirty="0" smtClean="0"/>
              <a:t>Na </a:t>
            </a:r>
            <a:r>
              <a:rPr lang="en-US" dirty="0" err="1" smtClean="0"/>
              <a:t>chamada</a:t>
            </a:r>
            <a:r>
              <a:rPr lang="en-US" dirty="0" smtClean="0"/>
              <a:t> da </a:t>
            </a:r>
            <a:r>
              <a:rPr lang="en-US" dirty="0" err="1" smtClean="0"/>
              <a:t>função</a:t>
            </a:r>
            <a:r>
              <a:rPr lang="en-US" dirty="0" smtClean="0"/>
              <a:t>, </a:t>
            </a:r>
            <a:r>
              <a:rPr lang="en-US" dirty="0" err="1" smtClean="0"/>
              <a:t>passamos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o </a:t>
            </a:r>
            <a:r>
              <a:rPr lang="en-US" dirty="0" err="1" smtClean="0"/>
              <a:t>nome</a:t>
            </a:r>
            <a:r>
              <a:rPr lang="en-US" dirty="0" smtClean="0"/>
              <a:t> da </a:t>
            </a:r>
            <a:r>
              <a:rPr lang="en-US" dirty="0" err="1" smtClean="0"/>
              <a:t>variável</a:t>
            </a:r>
            <a:r>
              <a:rPr lang="en-US" dirty="0" smtClean="0"/>
              <a:t>;</a:t>
            </a:r>
          </a:p>
          <a:p>
            <a:pPr lvl="2"/>
            <a:r>
              <a:rPr lang="en-US" dirty="0" smtClean="0"/>
              <a:t>No </a:t>
            </a:r>
            <a:r>
              <a:rPr lang="en-US" dirty="0" err="1" smtClean="0"/>
              <a:t>cabeçalho</a:t>
            </a:r>
            <a:r>
              <a:rPr lang="en-US" dirty="0" smtClean="0"/>
              <a:t> da </a:t>
            </a:r>
            <a:r>
              <a:rPr lang="en-US" dirty="0" err="1" smtClean="0"/>
              <a:t>função</a:t>
            </a:r>
            <a:r>
              <a:rPr lang="en-US" dirty="0" smtClean="0"/>
              <a:t>, </a:t>
            </a:r>
            <a:r>
              <a:rPr lang="en-US" dirty="0" err="1" smtClean="0"/>
              <a:t>usamos</a:t>
            </a:r>
            <a:r>
              <a:rPr lang="en-US" dirty="0" smtClean="0"/>
              <a:t> o </a:t>
            </a:r>
            <a:r>
              <a:rPr lang="en-US" dirty="0" err="1" smtClean="0"/>
              <a:t>operador</a:t>
            </a:r>
            <a:r>
              <a:rPr lang="en-US" dirty="0" smtClean="0"/>
              <a:t> de </a:t>
            </a:r>
            <a:r>
              <a:rPr lang="en-US" dirty="0" err="1" smtClean="0"/>
              <a:t>referência</a:t>
            </a:r>
            <a:r>
              <a:rPr lang="en-US" dirty="0" smtClean="0"/>
              <a:t> </a:t>
            </a:r>
            <a:r>
              <a:rPr lang="en-US" dirty="0" err="1" smtClean="0"/>
              <a:t>junto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;</a:t>
            </a:r>
          </a:p>
          <a:p>
            <a:pPr lvl="2"/>
            <a:r>
              <a:rPr lang="en-US" dirty="0" smtClean="0"/>
              <a:t>No </a:t>
            </a:r>
            <a:r>
              <a:rPr lang="en-US" dirty="0" err="1" smtClean="0"/>
              <a:t>corpo</a:t>
            </a:r>
            <a:r>
              <a:rPr lang="en-US" dirty="0" smtClean="0"/>
              <a:t> da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é </a:t>
            </a:r>
            <a:r>
              <a:rPr lang="en-US" dirty="0" err="1" smtClean="0"/>
              <a:t>necessário</a:t>
            </a:r>
            <a:r>
              <a:rPr lang="en-US" dirty="0" smtClean="0"/>
              <a:t> </a:t>
            </a:r>
            <a:r>
              <a:rPr lang="en-US" dirty="0" err="1" smtClean="0"/>
              <a:t>tratamento</a:t>
            </a:r>
            <a:r>
              <a:rPr lang="en-US" dirty="0" smtClean="0"/>
              <a:t> especial.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15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#include&lt;iostream&gt;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troca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//referências a 'a' e 'b'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temp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temp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d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temp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a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5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 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troca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 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83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existem</a:t>
            </a:r>
            <a:r>
              <a:rPr lang="en-US" dirty="0" smtClean="0"/>
              <a:t> </a:t>
            </a:r>
            <a:r>
              <a:rPr lang="en-US" dirty="0" err="1" smtClean="0"/>
              <a:t>ponteiros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C++</a:t>
            </a:r>
          </a:p>
          <a:p>
            <a:pPr lvl="1"/>
            <a:r>
              <a:rPr lang="en-US" dirty="0" smtClean="0"/>
              <a:t>Logo, é </a:t>
            </a:r>
            <a:r>
              <a:rPr lang="en-US" dirty="0" err="1" smtClean="0"/>
              <a:t>possível</a:t>
            </a:r>
            <a:r>
              <a:rPr lang="en-US" dirty="0" smtClean="0"/>
              <a:t> </a:t>
            </a:r>
            <a:r>
              <a:rPr lang="en-US" dirty="0" err="1" smtClean="0"/>
              <a:t>realizar</a:t>
            </a:r>
            <a:r>
              <a:rPr lang="en-US" dirty="0" smtClean="0"/>
              <a:t> a </a:t>
            </a:r>
            <a:r>
              <a:rPr lang="en-US" dirty="0" err="1" smtClean="0"/>
              <a:t>passagem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referência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 err="1" smtClean="0"/>
              <a:t>ponteiros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entanto</a:t>
            </a:r>
            <a:r>
              <a:rPr lang="en-US" dirty="0" smtClean="0"/>
              <a:t>, a </a:t>
            </a:r>
            <a:r>
              <a:rPr lang="en-US" dirty="0" err="1" smtClean="0"/>
              <a:t>princípio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necessidade</a:t>
            </a:r>
            <a:r>
              <a:rPr lang="en-US" dirty="0" smtClean="0"/>
              <a:t> de </a:t>
            </a:r>
            <a:r>
              <a:rPr lang="en-US" dirty="0" err="1" smtClean="0"/>
              <a:t>fazê</a:t>
            </a:r>
            <a:r>
              <a:rPr lang="en-US" dirty="0" smtClean="0"/>
              <a:t>-lo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ponteiros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83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Ponteiros</a:t>
            </a:r>
            <a:r>
              <a:rPr lang="en-US" dirty="0" smtClean="0"/>
              <a:t> e </a:t>
            </a:r>
            <a:br>
              <a:rPr lang="en-US" dirty="0" smtClean="0"/>
            </a:br>
            <a:r>
              <a:rPr lang="en-US" dirty="0" smtClean="0"/>
              <a:t>Alocação </a:t>
            </a:r>
            <a:r>
              <a:rPr lang="en-US" dirty="0" err="1" smtClean="0"/>
              <a:t>Dinâmica</a:t>
            </a:r>
            <a:endParaRPr lang="pt-BR" dirty="0"/>
          </a:p>
        </p:txBody>
      </p:sp>
      <p:sp>
        <p:nvSpPr>
          <p:cNvPr id="512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CB83-E0B4-4F15-A32B-5DDB642F6C23}" type="slidenum">
              <a:rPr lang="pt-BR"/>
              <a:pPr eaLnBrk="1" hangingPunct="1"/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70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 </a:t>
            </a:r>
            <a:r>
              <a:rPr lang="en-US" dirty="0" err="1" smtClean="0"/>
              <a:t>possui</a:t>
            </a:r>
            <a:r>
              <a:rPr lang="en-US" dirty="0" smtClean="0"/>
              <a:t> </a:t>
            </a:r>
            <a:r>
              <a:rPr lang="en-US" dirty="0" err="1" smtClean="0"/>
              <a:t>dois</a:t>
            </a:r>
            <a:r>
              <a:rPr lang="en-US" dirty="0" smtClean="0"/>
              <a:t> </a:t>
            </a:r>
            <a:r>
              <a:rPr lang="en-US" dirty="0" err="1" smtClean="0"/>
              <a:t>operadores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substituem</a:t>
            </a:r>
            <a:r>
              <a:rPr lang="en-US" dirty="0" smtClean="0"/>
              <a:t> a </a:t>
            </a:r>
            <a:r>
              <a:rPr lang="en-US" dirty="0" err="1" smtClean="0"/>
              <a:t>finalidade</a:t>
            </a:r>
            <a:r>
              <a:rPr lang="en-US" dirty="0" smtClean="0"/>
              <a:t> das </a:t>
            </a:r>
            <a:r>
              <a:rPr lang="en-US" dirty="0" err="1" smtClean="0"/>
              <a:t>funções</a:t>
            </a:r>
            <a:r>
              <a:rPr lang="en-US" dirty="0" smtClean="0"/>
              <a:t> </a:t>
            </a:r>
            <a:r>
              <a:rPr lang="en-US" b="1" i="1" dirty="0" err="1" smtClean="0"/>
              <a:t>malloc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b="1" i="1" dirty="0" err="1" smtClean="0"/>
              <a:t>calloc</a:t>
            </a:r>
            <a:endParaRPr lang="en-US" b="1" i="1" dirty="0" smtClean="0"/>
          </a:p>
          <a:p>
            <a:pPr lvl="1"/>
            <a:r>
              <a:rPr lang="en-US" b="1" i="1" dirty="0" smtClean="0"/>
              <a:t>new</a:t>
            </a:r>
            <a:r>
              <a:rPr lang="en-US" dirty="0" smtClean="0"/>
              <a:t> e </a:t>
            </a:r>
            <a:r>
              <a:rPr lang="en-US" b="1" i="1" dirty="0" smtClean="0"/>
              <a:t>delete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adequados</a:t>
            </a:r>
            <a:endParaRPr lang="en-US" dirty="0"/>
          </a:p>
          <a:p>
            <a:pPr lvl="2"/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retornam</a:t>
            </a:r>
            <a:r>
              <a:rPr lang="en-US" dirty="0" smtClean="0"/>
              <a:t> </a:t>
            </a:r>
            <a:r>
              <a:rPr lang="en-US" dirty="0" err="1" smtClean="0"/>
              <a:t>ponteiros</a:t>
            </a:r>
            <a:r>
              <a:rPr lang="en-US" dirty="0" smtClean="0"/>
              <a:t> void;</a:t>
            </a:r>
          </a:p>
          <a:p>
            <a:pPr lvl="2"/>
            <a:r>
              <a:rPr lang="en-US" dirty="0" err="1" smtClean="0"/>
              <a:t>Retornam</a:t>
            </a:r>
            <a:r>
              <a:rPr lang="en-US" dirty="0" smtClean="0"/>
              <a:t> </a:t>
            </a:r>
            <a:r>
              <a:rPr lang="en-US" dirty="0" err="1" smtClean="0"/>
              <a:t>ponteiros</a:t>
            </a:r>
            <a:r>
              <a:rPr lang="en-US" dirty="0" smtClean="0"/>
              <a:t> do </a:t>
            </a:r>
            <a:r>
              <a:rPr lang="en-US" dirty="0" err="1" smtClean="0"/>
              <a:t>tipo</a:t>
            </a:r>
            <a:r>
              <a:rPr lang="en-US" dirty="0" smtClean="0"/>
              <a:t> </a:t>
            </a:r>
            <a:r>
              <a:rPr lang="en-US" dirty="0" err="1" smtClean="0"/>
              <a:t>adequado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necessário</a:t>
            </a:r>
            <a:r>
              <a:rPr lang="en-US" dirty="0" smtClean="0"/>
              <a:t>;</a:t>
            </a:r>
          </a:p>
          <a:p>
            <a:pPr lvl="2"/>
            <a:r>
              <a:rPr lang="en-US" dirty="0" err="1" smtClean="0"/>
              <a:t>Não</a:t>
            </a:r>
            <a:r>
              <a:rPr lang="en-US" dirty="0" smtClean="0"/>
              <a:t> é </a:t>
            </a:r>
            <a:r>
              <a:rPr lang="en-US" dirty="0" err="1" smtClean="0"/>
              <a:t>necessário</a:t>
            </a:r>
            <a:r>
              <a:rPr lang="en-US" dirty="0"/>
              <a:t> </a:t>
            </a:r>
            <a:r>
              <a:rPr lang="en-US" dirty="0" err="1" smtClean="0"/>
              <a:t>utilizar</a:t>
            </a:r>
            <a:r>
              <a:rPr lang="en-US" dirty="0" smtClean="0"/>
              <a:t> </a:t>
            </a:r>
            <a:r>
              <a:rPr lang="en-US" i="1" dirty="0" smtClean="0"/>
              <a:t>cast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48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operador</a:t>
            </a:r>
            <a:r>
              <a:rPr lang="en-US" dirty="0" smtClean="0"/>
              <a:t> </a:t>
            </a:r>
            <a:r>
              <a:rPr lang="en-US" b="1" dirty="0" smtClean="0"/>
              <a:t>new</a:t>
            </a:r>
            <a:r>
              <a:rPr lang="en-US" dirty="0" smtClean="0"/>
              <a:t> </a:t>
            </a:r>
            <a:r>
              <a:rPr lang="en-US" dirty="0" err="1" smtClean="0"/>
              <a:t>solicita</a:t>
            </a:r>
            <a:r>
              <a:rPr lang="en-US" dirty="0" smtClean="0"/>
              <a:t> </a:t>
            </a:r>
            <a:r>
              <a:rPr lang="en-US" dirty="0" err="1" smtClean="0"/>
              <a:t>memória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operacional</a:t>
            </a:r>
            <a:endParaRPr lang="en-US" dirty="0" smtClean="0"/>
          </a:p>
          <a:p>
            <a:pPr lvl="1"/>
            <a:r>
              <a:rPr lang="en-US" dirty="0" err="1" smtClean="0"/>
              <a:t>Retornando</a:t>
            </a:r>
            <a:r>
              <a:rPr lang="en-US" dirty="0" smtClean="0"/>
              <a:t> um </a:t>
            </a:r>
            <a:r>
              <a:rPr lang="en-US" dirty="0" err="1" smtClean="0"/>
              <a:t>ponteiro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i="1" dirty="0" smtClean="0"/>
              <a:t>byte</a:t>
            </a:r>
            <a:r>
              <a:rPr lang="en-US" dirty="0" smtClean="0"/>
              <a:t> da </a:t>
            </a:r>
            <a:r>
              <a:rPr lang="en-US" dirty="0" err="1" smtClean="0"/>
              <a:t>memória</a:t>
            </a:r>
            <a:r>
              <a:rPr lang="en-US" dirty="0" smtClean="0"/>
              <a:t> </a:t>
            </a:r>
            <a:r>
              <a:rPr lang="en-US" dirty="0" err="1" smtClean="0"/>
              <a:t>alocada</a:t>
            </a:r>
            <a:r>
              <a:rPr lang="en-US" dirty="0" smtClean="0"/>
              <a:t>.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operador</a:t>
            </a:r>
            <a:r>
              <a:rPr lang="en-US" dirty="0" smtClean="0"/>
              <a:t> </a:t>
            </a:r>
            <a:r>
              <a:rPr lang="en-US" b="1" dirty="0" smtClean="0"/>
              <a:t>delete</a:t>
            </a:r>
            <a:r>
              <a:rPr lang="en-US" dirty="0" smtClean="0"/>
              <a:t> </a:t>
            </a:r>
            <a:r>
              <a:rPr lang="en-US" dirty="0" err="1" smtClean="0"/>
              <a:t>libera</a:t>
            </a:r>
            <a:r>
              <a:rPr lang="en-US" dirty="0" smtClean="0"/>
              <a:t> a </a:t>
            </a:r>
            <a:r>
              <a:rPr lang="en-US" dirty="0" err="1" smtClean="0"/>
              <a:t>memória</a:t>
            </a:r>
            <a:r>
              <a:rPr lang="en-US" dirty="0" smtClean="0"/>
              <a:t> </a:t>
            </a:r>
            <a:r>
              <a:rPr lang="en-US" dirty="0" err="1" smtClean="0"/>
              <a:t>alocada</a:t>
            </a:r>
            <a:r>
              <a:rPr lang="en-US" dirty="0" smtClean="0"/>
              <a:t> </a:t>
            </a:r>
            <a:r>
              <a:rPr lang="en-US" dirty="0" err="1" smtClean="0"/>
              <a:t>anteriormente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operador</a:t>
            </a:r>
            <a:r>
              <a:rPr lang="en-US" dirty="0" smtClean="0"/>
              <a:t> new</a:t>
            </a:r>
            <a:endParaRPr lang="en-US" dirty="0"/>
          </a:p>
          <a:p>
            <a:pPr lvl="1"/>
            <a:r>
              <a:rPr lang="en-US" dirty="0" smtClean="0"/>
              <a:t>Devolve a </a:t>
            </a:r>
            <a:r>
              <a:rPr lang="en-US" dirty="0" err="1" smtClean="0"/>
              <a:t>memória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operacional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Antes da </a:t>
            </a:r>
            <a:r>
              <a:rPr lang="en-US" dirty="0" err="1" smtClean="0"/>
              <a:t>aplicação</a:t>
            </a:r>
            <a:r>
              <a:rPr lang="en-US" dirty="0" smtClean="0"/>
              <a:t> do </a:t>
            </a:r>
            <a:r>
              <a:rPr lang="en-US" dirty="0" err="1" smtClean="0"/>
              <a:t>operador</a:t>
            </a:r>
            <a:r>
              <a:rPr lang="en-US" dirty="0" smtClean="0"/>
              <a:t> delete, a </a:t>
            </a:r>
            <a:r>
              <a:rPr lang="en-US" dirty="0" err="1" smtClean="0"/>
              <a:t>memória</a:t>
            </a:r>
            <a:r>
              <a:rPr lang="en-US" dirty="0" smtClean="0"/>
              <a:t> </a:t>
            </a:r>
            <a:r>
              <a:rPr lang="en-US" dirty="0" err="1" smtClean="0"/>
              <a:t>alocada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utilizada</a:t>
            </a:r>
            <a:r>
              <a:rPr lang="en-US" dirty="0" smtClean="0"/>
              <a:t> </a:t>
            </a:r>
            <a:r>
              <a:rPr lang="en-US" dirty="0" err="1" smtClean="0"/>
              <a:t>normalmente</a:t>
            </a:r>
            <a:r>
              <a:rPr lang="en-US" dirty="0" smtClean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48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Programando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#include&lt;iostream&gt;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caractere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caractere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char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//alocando a memória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caractere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'M'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caractere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delete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caractere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//liberando a memória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7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#include&lt;iostream&gt;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numeros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tam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"Digite </a:t>
            </a:r>
            <a:r>
              <a:rPr lang="pt-BR" dirty="0" smtClean="0">
                <a:solidFill>
                  <a:srgbClr val="7F007F"/>
                </a:solidFill>
                <a:latin typeface="Verdana"/>
              </a:rPr>
              <a:t>a quantidade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de numeros"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cin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&gt;&gt;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tam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numeros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tam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];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//alocando </a:t>
            </a:r>
            <a:r>
              <a:rPr lang="pt-BR" sz="2800" dirty="0" smtClean="0">
                <a:solidFill>
                  <a:srgbClr val="007F00"/>
                </a:solidFill>
                <a:latin typeface="Comic Sans MS"/>
              </a:rPr>
              <a:t>um vetor na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memória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tam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++)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numeros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tam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++)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numeros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]&lt;&lt;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 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delete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[]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numeros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//liberando a </a:t>
            </a:r>
            <a:r>
              <a:rPr lang="pt-BR" sz="2800" dirty="0" smtClean="0">
                <a:solidFill>
                  <a:srgbClr val="007F00"/>
                </a:solidFill>
                <a:latin typeface="Comic Sans MS"/>
              </a:rPr>
              <a:t>memória, necessário [] para vetores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48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Para </a:t>
            </a:r>
            <a:r>
              <a:rPr lang="en-US" dirty="0" err="1" smtClean="0"/>
              <a:t>realizar</a:t>
            </a:r>
            <a:r>
              <a:rPr lang="en-US" dirty="0" smtClean="0"/>
              <a:t> a alocação de </a:t>
            </a:r>
            <a:r>
              <a:rPr lang="en-US" dirty="0" err="1" smtClean="0"/>
              <a:t>matrizes</a:t>
            </a:r>
            <a:r>
              <a:rPr lang="en-US" dirty="0" smtClean="0"/>
              <a:t> </a:t>
            </a:r>
            <a:r>
              <a:rPr lang="en-US" dirty="0" err="1" smtClean="0"/>
              <a:t>dinâmicas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o </a:t>
            </a:r>
            <a:r>
              <a:rPr lang="en-US" b="1" dirty="0" smtClean="0"/>
              <a:t>new</a:t>
            </a:r>
          </a:p>
          <a:p>
            <a:pPr lvl="1"/>
            <a:r>
              <a:rPr lang="en-US" dirty="0" err="1" smtClean="0"/>
              <a:t>Alocamos</a:t>
            </a:r>
            <a:r>
              <a:rPr lang="en-US" dirty="0" smtClean="0"/>
              <a:t> um </a:t>
            </a:r>
            <a:r>
              <a:rPr lang="en-US" dirty="0" err="1" smtClean="0"/>
              <a:t>vetor</a:t>
            </a:r>
            <a:r>
              <a:rPr lang="en-US" dirty="0" smtClean="0"/>
              <a:t> de </a:t>
            </a:r>
            <a:r>
              <a:rPr lang="en-US" dirty="0" err="1" smtClean="0"/>
              <a:t>ponteiros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posição</a:t>
            </a:r>
            <a:r>
              <a:rPr lang="en-US" dirty="0" smtClean="0"/>
              <a:t> do </a:t>
            </a:r>
            <a:r>
              <a:rPr lang="en-US" dirty="0" err="1" smtClean="0"/>
              <a:t>vetor</a:t>
            </a:r>
            <a:r>
              <a:rPr lang="en-US" dirty="0" smtClean="0"/>
              <a:t> de </a:t>
            </a:r>
            <a:r>
              <a:rPr lang="en-US" dirty="0" err="1" smtClean="0"/>
              <a:t>ponteiros</a:t>
            </a:r>
            <a:r>
              <a:rPr lang="en-US" dirty="0" smtClean="0"/>
              <a:t> </a:t>
            </a:r>
            <a:r>
              <a:rPr lang="en-US" dirty="0" err="1" smtClean="0"/>
              <a:t>alocamos</a:t>
            </a:r>
            <a:r>
              <a:rPr lang="en-US" dirty="0" smtClean="0"/>
              <a:t> outro </a:t>
            </a:r>
            <a:r>
              <a:rPr lang="en-US" dirty="0" err="1" smtClean="0"/>
              <a:t>vetor</a:t>
            </a:r>
            <a:endParaRPr lang="en-US" dirty="0"/>
          </a:p>
          <a:p>
            <a:pPr lvl="2"/>
            <a:r>
              <a:rPr lang="en-US" dirty="0" smtClean="0"/>
              <a:t>O </a:t>
            </a:r>
            <a:r>
              <a:rPr lang="en-US" dirty="0" err="1" smtClean="0"/>
              <a:t>agrupamento</a:t>
            </a:r>
            <a:r>
              <a:rPr lang="en-US" dirty="0" smtClean="0"/>
              <a:t> </a:t>
            </a:r>
            <a:r>
              <a:rPr lang="en-US" dirty="0" err="1" smtClean="0"/>
              <a:t>destes</a:t>
            </a:r>
            <a:r>
              <a:rPr lang="en-US" dirty="0" smtClean="0"/>
              <a:t> vetores de vetores </a:t>
            </a:r>
            <a:r>
              <a:rPr lang="en-US" dirty="0" err="1" smtClean="0"/>
              <a:t>formam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matriz</a:t>
            </a:r>
            <a:r>
              <a:rPr lang="en-US" dirty="0" smtClean="0"/>
              <a:t> </a:t>
            </a:r>
            <a:r>
              <a:rPr lang="en-US" dirty="0" err="1" smtClean="0"/>
              <a:t>dinâmica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Alguns</a:t>
            </a:r>
            <a:r>
              <a:rPr lang="en-US" dirty="0" smtClean="0"/>
              <a:t> </a:t>
            </a:r>
            <a:r>
              <a:rPr lang="en-US" dirty="0" err="1" smtClean="0"/>
              <a:t>livros</a:t>
            </a:r>
            <a:r>
              <a:rPr lang="en-US" dirty="0" smtClean="0"/>
              <a:t> </a:t>
            </a:r>
            <a:r>
              <a:rPr lang="en-US" dirty="0" err="1" smtClean="0"/>
              <a:t>dizem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é </a:t>
            </a:r>
            <a:r>
              <a:rPr lang="en-US" dirty="0" err="1" smtClean="0"/>
              <a:t>possível</a:t>
            </a:r>
            <a:r>
              <a:rPr lang="en-US" dirty="0" smtClean="0"/>
              <a:t> </a:t>
            </a:r>
            <a:r>
              <a:rPr lang="en-US" dirty="0" err="1" smtClean="0"/>
              <a:t>alocar</a:t>
            </a:r>
            <a:r>
              <a:rPr lang="en-US" dirty="0" smtClean="0"/>
              <a:t> </a:t>
            </a:r>
            <a:r>
              <a:rPr lang="en-US" dirty="0" err="1" smtClean="0"/>
              <a:t>dinamicamente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matriz</a:t>
            </a:r>
            <a:r>
              <a:rPr lang="en-US" dirty="0" smtClean="0"/>
              <a:t> </a:t>
            </a:r>
            <a:r>
              <a:rPr lang="en-US" dirty="0" err="1" smtClean="0"/>
              <a:t>bidimensional</a:t>
            </a:r>
            <a:r>
              <a:rPr lang="en-US" dirty="0" smtClean="0"/>
              <a:t> </a:t>
            </a:r>
            <a:r>
              <a:rPr lang="en-US" dirty="0" err="1" smtClean="0"/>
              <a:t>utilizando</a:t>
            </a:r>
            <a:r>
              <a:rPr lang="en-US" dirty="0" smtClean="0"/>
              <a:t> a </a:t>
            </a:r>
            <a:r>
              <a:rPr lang="en-US" dirty="0" err="1" smtClean="0"/>
              <a:t>instrução</a:t>
            </a:r>
            <a:r>
              <a:rPr lang="en-US" dirty="0" smtClean="0"/>
              <a:t> </a:t>
            </a:r>
            <a:r>
              <a:rPr lang="en-US" b="1" dirty="0" smtClean="0"/>
              <a:t>new</a:t>
            </a:r>
            <a:r>
              <a:rPr lang="en-US" dirty="0" smtClean="0"/>
              <a:t>…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672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Programando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#include&lt;iostream&gt;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b="1" dirty="0" smtClean="0">
              <a:solidFill>
                <a:srgbClr val="00007F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smtClean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()</a:t>
            </a:r>
          </a:p>
          <a:p>
            <a:pPr marL="118872" indent="0">
              <a:buNone/>
            </a:pPr>
            <a:r>
              <a:rPr lang="pt-BR" b="1" dirty="0" smtClean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**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matrix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"Digite o tamanho do matriz: 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cin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&gt;&gt;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matrix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*[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nn-NO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nn-NO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nn-NO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nn-NO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nn-NO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dirty="0">
                <a:solidFill>
                  <a:srgbClr val="000000"/>
                </a:solidFill>
                <a:latin typeface="Verdana"/>
              </a:rPr>
              <a:t>i</a:t>
            </a:r>
            <a:r>
              <a:rPr lang="nn-NO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nn-NO" dirty="0">
                <a:solidFill>
                  <a:srgbClr val="007F7F"/>
                </a:solidFill>
                <a:latin typeface="Verdana"/>
              </a:rPr>
              <a:t>0</a:t>
            </a:r>
            <a:r>
              <a:rPr lang="nn-NO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nn-NO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dirty="0">
                <a:solidFill>
                  <a:srgbClr val="000000"/>
                </a:solidFill>
                <a:latin typeface="Verdana"/>
              </a:rPr>
              <a:t>i</a:t>
            </a:r>
            <a:r>
              <a:rPr lang="nn-NO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nn-NO" dirty="0">
                <a:solidFill>
                  <a:srgbClr val="000000"/>
                </a:solidFill>
                <a:latin typeface="Verdana"/>
              </a:rPr>
              <a:t>n</a:t>
            </a:r>
            <a:r>
              <a:rPr lang="nn-NO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nn-NO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dirty="0">
                <a:solidFill>
                  <a:srgbClr val="000000"/>
                </a:solidFill>
                <a:latin typeface="Verdana"/>
              </a:rPr>
              <a:t>i</a:t>
            </a:r>
            <a:r>
              <a:rPr lang="nn-NO" b="1" dirty="0">
                <a:solidFill>
                  <a:srgbClr val="000000"/>
                </a:solidFill>
                <a:latin typeface="Verdana"/>
              </a:rPr>
              <a:t>++)</a:t>
            </a:r>
            <a:endParaRPr lang="nn-NO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matrix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++)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++){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"Insira um numero: 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 smtClean="0">
                <a:solidFill>
                  <a:srgbClr val="000000"/>
                </a:solidFill>
                <a:latin typeface="Verdana"/>
              </a:rPr>
              <a:t>	cin&gt;&gt;matrix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[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l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][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c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];</a:t>
            </a:r>
            <a:endParaRPr lang="pt-BR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 smtClean="0">
                <a:solidFill>
                  <a:srgbClr val="808080"/>
                </a:solidFill>
                <a:latin typeface="Verdana"/>
              </a:rPr>
              <a:t>        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nn-NO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nn-NO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nn-NO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nn-NO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nn-NO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dirty="0">
                <a:solidFill>
                  <a:srgbClr val="000000"/>
                </a:solidFill>
                <a:latin typeface="Verdana"/>
              </a:rPr>
              <a:t>i</a:t>
            </a:r>
            <a:r>
              <a:rPr lang="nn-NO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nn-NO" dirty="0">
                <a:solidFill>
                  <a:srgbClr val="007F7F"/>
                </a:solidFill>
                <a:latin typeface="Verdana"/>
              </a:rPr>
              <a:t>0</a:t>
            </a:r>
            <a:r>
              <a:rPr lang="nn-NO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nn-NO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dirty="0">
                <a:solidFill>
                  <a:srgbClr val="000000"/>
                </a:solidFill>
                <a:latin typeface="Verdana"/>
              </a:rPr>
              <a:t>i</a:t>
            </a:r>
            <a:r>
              <a:rPr lang="nn-NO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nn-NO" dirty="0">
                <a:solidFill>
                  <a:srgbClr val="000000"/>
                </a:solidFill>
                <a:latin typeface="Verdana"/>
              </a:rPr>
              <a:t>n</a:t>
            </a:r>
            <a:r>
              <a:rPr lang="nn-NO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nn-NO" dirty="0">
                <a:solidFill>
                  <a:srgbClr val="808080"/>
                </a:solidFill>
                <a:latin typeface="Verdana"/>
              </a:rPr>
              <a:t> </a:t>
            </a:r>
            <a:r>
              <a:rPr lang="nn-NO" dirty="0">
                <a:solidFill>
                  <a:srgbClr val="000000"/>
                </a:solidFill>
                <a:latin typeface="Verdana"/>
              </a:rPr>
              <a:t>i</a:t>
            </a:r>
            <a:r>
              <a:rPr lang="nn-NO" b="1" dirty="0">
                <a:solidFill>
                  <a:srgbClr val="000000"/>
                </a:solidFill>
                <a:latin typeface="Verdana"/>
              </a:rPr>
              <a:t>++)</a:t>
            </a:r>
            <a:endParaRPr lang="nn-NO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delete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[]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matrix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delete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[]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matrix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smtClean="0">
                <a:solidFill>
                  <a:srgbClr val="000000"/>
                </a:solidFill>
                <a:latin typeface="Verdana"/>
              </a:rPr>
              <a:t>}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20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r>
              <a:rPr lang="pt-BR" dirty="0"/>
              <a:t>"C faz com que dar um tiro no pé seja fácil; C++ torna isso mais difícil, mas quando nós o </a:t>
            </a:r>
            <a:r>
              <a:rPr lang="pt-BR" dirty="0" smtClean="0"/>
              <a:t>fazemos, arrebenta </a:t>
            </a:r>
            <a:r>
              <a:rPr lang="pt-BR" dirty="0"/>
              <a:t>com a perna toda</a:t>
            </a:r>
            <a:r>
              <a:rPr lang="pt-BR" dirty="0" smtClean="0"/>
              <a:t>.“</a:t>
            </a:r>
          </a:p>
          <a:p>
            <a:endParaRPr lang="en-US" dirty="0" smtClean="0"/>
          </a:p>
          <a:p>
            <a:r>
              <a:rPr lang="en-US" dirty="0" err="1" smtClean="0"/>
              <a:t>Bjarne</a:t>
            </a:r>
            <a:r>
              <a:rPr lang="en-US" dirty="0" smtClean="0"/>
              <a:t> </a:t>
            </a:r>
            <a:r>
              <a:rPr lang="en-US" dirty="0" err="1"/>
              <a:t>Stroustrup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  <p:pic>
        <p:nvPicPr>
          <p:cNvPr id="2050" name="Picture 2" descr="http://upload.wikimedia.org/wikipedia/commons/thumb/d/da/BjarneStroustrup.jpg/220px-BjarneStroustr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500" y="5286374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34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Programando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Porquê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</a:t>
            </a:r>
            <a:r>
              <a:rPr lang="en-US" b="1" dirty="0" smtClean="0"/>
              <a:t>new</a:t>
            </a:r>
            <a:r>
              <a:rPr lang="en-US" dirty="0" smtClean="0"/>
              <a:t> e </a:t>
            </a:r>
            <a:r>
              <a:rPr lang="en-US" b="1" dirty="0" smtClean="0"/>
              <a:t>delete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invés</a:t>
            </a:r>
            <a:r>
              <a:rPr lang="en-US" dirty="0" smtClean="0"/>
              <a:t> de </a:t>
            </a:r>
            <a:r>
              <a:rPr lang="en-US" b="1" dirty="0" err="1" smtClean="0"/>
              <a:t>malloc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b="1" dirty="0" err="1" smtClean="0"/>
              <a:t>calloc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utilizamos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, </a:t>
            </a:r>
            <a:r>
              <a:rPr lang="en-US" dirty="0" err="1" smtClean="0"/>
              <a:t>temos</a:t>
            </a:r>
            <a:r>
              <a:rPr lang="en-US" dirty="0" smtClean="0"/>
              <a:t> o </a:t>
            </a:r>
            <a:r>
              <a:rPr lang="en-US" dirty="0" err="1" smtClean="0"/>
              <a:t>conceito</a:t>
            </a:r>
            <a:r>
              <a:rPr lang="en-US" dirty="0" smtClean="0"/>
              <a:t> de </a:t>
            </a:r>
            <a:r>
              <a:rPr lang="en-US" dirty="0" err="1" smtClean="0"/>
              <a:t>construtor</a:t>
            </a:r>
            <a:r>
              <a:rPr lang="en-US" dirty="0" smtClean="0"/>
              <a:t> e </a:t>
            </a:r>
            <a:r>
              <a:rPr lang="en-US" dirty="0" err="1" smtClean="0"/>
              <a:t>destrutor</a:t>
            </a:r>
            <a:endParaRPr lang="en-US" dirty="0" smtClean="0"/>
          </a:p>
          <a:p>
            <a:pPr lvl="2"/>
            <a:r>
              <a:rPr lang="en-US" dirty="0" err="1" smtClean="0"/>
              <a:t>Não</a:t>
            </a:r>
            <a:r>
              <a:rPr lang="en-US" dirty="0" smtClean="0"/>
              <a:t> é </a:t>
            </a:r>
            <a:r>
              <a:rPr lang="en-US" dirty="0" err="1" smtClean="0"/>
              <a:t>necessário</a:t>
            </a:r>
            <a:r>
              <a:rPr lang="en-US" dirty="0" smtClean="0"/>
              <a:t> </a:t>
            </a:r>
            <a:r>
              <a:rPr lang="en-US" i="1" dirty="0" smtClean="0"/>
              <a:t>cast</a:t>
            </a:r>
            <a:r>
              <a:rPr lang="en-US" dirty="0" smtClean="0"/>
              <a:t>;</a:t>
            </a:r>
          </a:p>
          <a:p>
            <a:pPr lvl="2"/>
            <a:r>
              <a:rPr lang="en-US" dirty="0" smtClean="0"/>
              <a:t>Se </a:t>
            </a:r>
            <a:r>
              <a:rPr lang="en-US" dirty="0" err="1" smtClean="0"/>
              <a:t>criarmos</a:t>
            </a:r>
            <a:r>
              <a:rPr lang="en-US" dirty="0" smtClean="0"/>
              <a:t> um </a:t>
            </a:r>
            <a:r>
              <a:rPr lang="en-US" dirty="0" err="1" smtClean="0"/>
              <a:t>objeto</a:t>
            </a:r>
            <a:r>
              <a:rPr lang="en-US" dirty="0" smtClean="0"/>
              <a:t> com </a:t>
            </a:r>
            <a:r>
              <a:rPr lang="en-US" b="1" dirty="0" smtClean="0"/>
              <a:t>new</a:t>
            </a:r>
            <a:r>
              <a:rPr lang="en-US" dirty="0" smtClean="0"/>
              <a:t>, o </a:t>
            </a:r>
            <a:r>
              <a:rPr lang="en-US" dirty="0" err="1" smtClean="0"/>
              <a:t>construtor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chamado</a:t>
            </a:r>
            <a:r>
              <a:rPr lang="en-US" dirty="0" smtClean="0"/>
              <a:t>;</a:t>
            </a:r>
          </a:p>
          <a:p>
            <a:pPr lvl="2"/>
            <a:r>
              <a:rPr lang="en-US" dirty="0"/>
              <a:t>Se </a:t>
            </a:r>
            <a:r>
              <a:rPr lang="en-US" dirty="0" err="1" smtClean="0"/>
              <a:t>liberarmos</a:t>
            </a:r>
            <a:r>
              <a:rPr lang="en-US" dirty="0" smtClean="0"/>
              <a:t> </a:t>
            </a:r>
            <a:r>
              <a:rPr lang="en-US" dirty="0"/>
              <a:t>um </a:t>
            </a:r>
            <a:r>
              <a:rPr lang="en-US" dirty="0" err="1"/>
              <a:t>objeto</a:t>
            </a:r>
            <a:r>
              <a:rPr lang="en-US" dirty="0"/>
              <a:t> </a:t>
            </a:r>
            <a:r>
              <a:rPr lang="en-US" dirty="0" smtClean="0"/>
              <a:t>com </a:t>
            </a:r>
            <a:r>
              <a:rPr lang="en-US" b="1" dirty="0" smtClean="0"/>
              <a:t>delete</a:t>
            </a:r>
            <a:r>
              <a:rPr lang="en-US" dirty="0" smtClean="0"/>
              <a:t>, </a:t>
            </a:r>
            <a:r>
              <a:rPr lang="en-US" dirty="0"/>
              <a:t>o </a:t>
            </a:r>
            <a:r>
              <a:rPr lang="en-US" dirty="0" err="1" smtClean="0"/>
              <a:t>destrutor</a:t>
            </a:r>
            <a:r>
              <a:rPr lang="en-US" dirty="0" smtClean="0"/>
              <a:t> </a:t>
            </a:r>
            <a:r>
              <a:rPr lang="en-US" dirty="0" err="1"/>
              <a:t>será</a:t>
            </a:r>
            <a:r>
              <a:rPr lang="en-US" dirty="0"/>
              <a:t> </a:t>
            </a:r>
            <a:r>
              <a:rPr lang="en-US" dirty="0" err="1"/>
              <a:t>chamado</a:t>
            </a:r>
            <a:r>
              <a:rPr lang="en-US" dirty="0" smtClean="0"/>
              <a:t>;</a:t>
            </a:r>
          </a:p>
          <a:p>
            <a:pPr lvl="2"/>
            <a:r>
              <a:rPr lang="en-US" dirty="0" err="1" smtClean="0"/>
              <a:t>Isso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ocorre</a:t>
            </a:r>
            <a:r>
              <a:rPr lang="en-US" dirty="0" smtClean="0"/>
              <a:t> com </a:t>
            </a:r>
            <a:r>
              <a:rPr lang="en-US" b="1" dirty="0" err="1" smtClean="0"/>
              <a:t>malloc</a:t>
            </a:r>
            <a:r>
              <a:rPr lang="en-US" dirty="0" smtClean="0"/>
              <a:t> e </a:t>
            </a:r>
            <a:r>
              <a:rPr lang="en-US" b="1" dirty="0" err="1" smtClean="0"/>
              <a:t>calloc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15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Sobrecarga</a:t>
            </a:r>
            <a:r>
              <a:rPr lang="en-US" dirty="0" smtClean="0"/>
              <a:t> de </a:t>
            </a:r>
            <a:r>
              <a:rPr lang="en-US" dirty="0" err="1" smtClean="0"/>
              <a:t>Funções</a:t>
            </a:r>
            <a:endParaRPr lang="pt-BR" dirty="0"/>
          </a:p>
        </p:txBody>
      </p:sp>
      <p:sp>
        <p:nvSpPr>
          <p:cNvPr id="512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CB83-E0B4-4F15-A32B-5DDB642F6C23}" type="slidenum">
              <a:rPr lang="pt-BR"/>
              <a:pPr eaLnBrk="1" hangingPunct="1"/>
              <a:t>81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499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Sobrecarregar</a:t>
            </a:r>
            <a:r>
              <a:rPr lang="en-US" dirty="0" smtClean="0"/>
              <a:t> </a:t>
            </a:r>
            <a:r>
              <a:rPr lang="en-US" dirty="0" err="1" smtClean="0"/>
              <a:t>funções</a:t>
            </a:r>
            <a:r>
              <a:rPr lang="en-US" dirty="0" smtClean="0"/>
              <a:t> </a:t>
            </a:r>
            <a:r>
              <a:rPr lang="en-US" dirty="0" err="1" smtClean="0"/>
              <a:t>significa</a:t>
            </a:r>
            <a:r>
              <a:rPr lang="en-US" dirty="0" smtClean="0"/>
              <a:t> </a:t>
            </a:r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família</a:t>
            </a:r>
            <a:r>
              <a:rPr lang="en-US" dirty="0" smtClean="0"/>
              <a:t> de </a:t>
            </a:r>
            <a:r>
              <a:rPr lang="en-US" dirty="0" err="1" smtClean="0"/>
              <a:t>funções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tenham</a:t>
            </a:r>
            <a:r>
              <a:rPr lang="en-US" dirty="0" smtClean="0"/>
              <a:t> o </a:t>
            </a:r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nome</a:t>
            </a:r>
            <a:r>
              <a:rPr lang="en-US" dirty="0" smtClean="0"/>
              <a:t>, mas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parâmetros</a:t>
            </a:r>
            <a:r>
              <a:rPr lang="en-US" dirty="0" smtClean="0"/>
              <a:t> </a:t>
            </a:r>
            <a:r>
              <a:rPr lang="en-US" dirty="0" err="1" smtClean="0"/>
              <a:t>diferente</a:t>
            </a:r>
            <a:endParaRPr lang="en-US" dirty="0" smtClean="0"/>
          </a:p>
          <a:p>
            <a:pPr lvl="1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número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, </a:t>
            </a:r>
            <a:r>
              <a:rPr lang="en-US" dirty="0" err="1" smtClean="0"/>
              <a:t>vamos</a:t>
            </a:r>
            <a:r>
              <a:rPr lang="en-US" dirty="0" smtClean="0"/>
              <a:t> </a:t>
            </a:r>
            <a:r>
              <a:rPr lang="en-US" dirty="0" err="1" smtClean="0"/>
              <a:t>considerar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calcula</a:t>
            </a:r>
            <a:r>
              <a:rPr lang="en-US" dirty="0" smtClean="0"/>
              <a:t> o </a:t>
            </a:r>
            <a:r>
              <a:rPr lang="en-US" dirty="0" err="1" smtClean="0"/>
              <a:t>cubo</a:t>
            </a:r>
            <a:r>
              <a:rPr lang="en-US" dirty="0" smtClean="0"/>
              <a:t> de um </a:t>
            </a:r>
            <a:r>
              <a:rPr lang="en-US" dirty="0" err="1" smtClean="0"/>
              <a:t>número</a:t>
            </a:r>
            <a:endParaRPr lang="en-US" dirty="0" smtClean="0"/>
          </a:p>
          <a:p>
            <a:pPr lvl="1"/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número</a:t>
            </a:r>
            <a:r>
              <a:rPr lang="en-US" dirty="0" smtClean="0"/>
              <a:t>?</a:t>
            </a:r>
          </a:p>
          <a:p>
            <a:pPr lvl="2"/>
            <a:r>
              <a:rPr lang="en-US" dirty="0" err="1" smtClean="0"/>
              <a:t>Inteiro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real?</a:t>
            </a:r>
          </a:p>
          <a:p>
            <a:r>
              <a:rPr lang="en-US" dirty="0" err="1" smtClean="0"/>
              <a:t>Criamos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, e o </a:t>
            </a:r>
            <a:r>
              <a:rPr lang="en-US" dirty="0" err="1" smtClean="0"/>
              <a:t>próprio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escolhe</a:t>
            </a:r>
            <a:r>
              <a:rPr lang="en-US" dirty="0" smtClean="0"/>
              <a:t> a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adequada</a:t>
            </a:r>
            <a:r>
              <a:rPr lang="en-US" dirty="0" smtClean="0"/>
              <a:t> </a:t>
            </a:r>
            <a:r>
              <a:rPr lang="en-US" dirty="0" err="1" smtClean="0"/>
              <a:t>baseada</a:t>
            </a:r>
            <a:r>
              <a:rPr lang="en-US" dirty="0" smtClean="0"/>
              <a:t> no </a:t>
            </a:r>
            <a:r>
              <a:rPr lang="en-US" dirty="0" err="1" smtClean="0"/>
              <a:t>tipo</a:t>
            </a:r>
            <a:r>
              <a:rPr lang="en-US" dirty="0" smtClean="0"/>
              <a:t> do </a:t>
            </a:r>
            <a:r>
              <a:rPr lang="en-US" dirty="0" err="1" smtClean="0"/>
              <a:t>parâmetro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83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#include&lt;iostream&gt;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cubo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num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num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num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num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   </a:t>
            </a:r>
          </a:p>
          <a:p>
            <a:pPr marL="118872" indent="0">
              <a:buNone/>
            </a:pPr>
            <a:r>
              <a:rPr lang="pt-BR" b="1" dirty="0" smtClean="0">
                <a:solidFill>
                  <a:srgbClr val="000000"/>
                </a:solidFill>
                <a:latin typeface="Verdana"/>
              </a:rPr>
              <a:t>}</a:t>
            </a:r>
          </a:p>
          <a:p>
            <a:pPr marL="118872" indent="0">
              <a:buNone/>
            </a:pPr>
            <a:endParaRPr lang="pt-BR" sz="13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float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cubo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float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num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num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num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num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   </a:t>
            </a:r>
          </a:p>
          <a:p>
            <a:pPr marL="118872" indent="0">
              <a:buNone/>
            </a:pPr>
            <a:r>
              <a:rPr lang="pt-BR" b="1" dirty="0" smtClean="0">
                <a:solidFill>
                  <a:srgbClr val="000000"/>
                </a:solidFill>
                <a:latin typeface="Verdana"/>
              </a:rPr>
              <a:t>}</a:t>
            </a:r>
          </a:p>
          <a:p>
            <a:pPr marL="118872" indent="0">
              <a:buNone/>
            </a:pPr>
            <a:endParaRPr lang="pt-BR" sz="11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double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cubo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double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num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num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num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num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smtClean="0">
                <a:solidFill>
                  <a:srgbClr val="000000"/>
                </a:solidFill>
                <a:latin typeface="Verdana"/>
              </a:rPr>
              <a:t>}</a:t>
            </a:r>
          </a:p>
          <a:p>
            <a:pPr marL="118872" indent="0">
              <a:buNone/>
            </a:pPr>
            <a:endParaRPr lang="pt-BR" sz="11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cubo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4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cubo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12.34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cubo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4567.89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)&lt;&lt;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83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Estruturas</a:t>
            </a:r>
            <a:endParaRPr lang="pt-BR" dirty="0"/>
          </a:p>
        </p:txBody>
      </p:sp>
      <p:sp>
        <p:nvSpPr>
          <p:cNvPr id="512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CB83-E0B4-4F15-A32B-5DDB642F6C23}" type="slidenum">
              <a:rPr lang="pt-BR"/>
              <a:pPr eaLnBrk="1" hangingPunct="1"/>
              <a:t>84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874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Saber </a:t>
            </a:r>
            <a:r>
              <a:rPr lang="en-US" dirty="0" err="1" smtClean="0"/>
              <a:t>lidar</a:t>
            </a:r>
            <a:r>
              <a:rPr lang="en-US" dirty="0" smtClean="0"/>
              <a:t> com </a:t>
            </a:r>
            <a:r>
              <a:rPr lang="en-US" dirty="0" err="1" smtClean="0"/>
              <a:t>estruturas</a:t>
            </a:r>
            <a:r>
              <a:rPr lang="en-US" dirty="0" smtClean="0"/>
              <a:t> é </a:t>
            </a:r>
            <a:r>
              <a:rPr lang="en-US" dirty="0" err="1" smtClean="0"/>
              <a:t>meio</a:t>
            </a:r>
            <a:r>
              <a:rPr lang="en-US" dirty="0" smtClean="0"/>
              <a:t> </a:t>
            </a:r>
            <a:r>
              <a:rPr lang="en-US" dirty="0" err="1" smtClean="0"/>
              <a:t>caminho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aprender</a:t>
            </a:r>
            <a:r>
              <a:rPr lang="en-US" dirty="0" smtClean="0"/>
              <a:t> a </a:t>
            </a:r>
            <a:r>
              <a:rPr lang="en-US" dirty="0" err="1" smtClean="0"/>
              <a:t>lidar</a:t>
            </a:r>
            <a:r>
              <a:rPr lang="en-US" dirty="0" smtClean="0"/>
              <a:t> com classes e </a:t>
            </a:r>
            <a:r>
              <a:rPr lang="en-US" dirty="0" err="1" smtClean="0"/>
              <a:t>objetos</a:t>
            </a:r>
            <a:endParaRPr lang="en-US" dirty="0" smtClean="0"/>
          </a:p>
          <a:p>
            <a:pPr lvl="1"/>
            <a:r>
              <a:rPr lang="en-US" dirty="0" err="1" smtClean="0"/>
              <a:t>Vimos</a:t>
            </a:r>
            <a:r>
              <a:rPr lang="en-US" dirty="0" smtClean="0"/>
              <a:t> </a:t>
            </a:r>
            <a:r>
              <a:rPr lang="en-US" dirty="0" err="1" smtClean="0"/>
              <a:t>estruturas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Introdução</a:t>
            </a:r>
            <a:r>
              <a:rPr lang="en-US" dirty="0" smtClean="0"/>
              <a:t> a </a:t>
            </a:r>
            <a:r>
              <a:rPr lang="en-US" dirty="0" err="1" smtClean="0"/>
              <a:t>Programação</a:t>
            </a:r>
            <a:r>
              <a:rPr lang="en-US" dirty="0" smtClean="0"/>
              <a:t>  e AEDs I.</a:t>
            </a:r>
          </a:p>
          <a:p>
            <a:r>
              <a:rPr lang="en-US" dirty="0" err="1" smtClean="0"/>
              <a:t>Definir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estrutura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cria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variável</a:t>
            </a:r>
            <a:endParaRPr lang="en-US" dirty="0"/>
          </a:p>
          <a:p>
            <a:pPr lvl="1"/>
            <a:r>
              <a:rPr lang="en-US" dirty="0" smtClean="0"/>
              <a:t>Define um </a:t>
            </a:r>
            <a:r>
              <a:rPr lang="en-US" dirty="0" err="1" smtClean="0"/>
              <a:t>molde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criação</a:t>
            </a:r>
            <a:r>
              <a:rPr lang="en-US" dirty="0" smtClean="0"/>
              <a:t> de </a:t>
            </a:r>
            <a:r>
              <a:rPr lang="en-US" dirty="0" err="1" smtClean="0"/>
              <a:t>variáveis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linguagem</a:t>
            </a:r>
            <a:r>
              <a:rPr lang="en-US" dirty="0" smtClean="0"/>
              <a:t> C++ </a:t>
            </a:r>
            <a:r>
              <a:rPr lang="en-US" dirty="0" err="1" smtClean="0"/>
              <a:t>expande</a:t>
            </a:r>
            <a:r>
              <a:rPr lang="en-US" dirty="0" smtClean="0"/>
              <a:t> as </a:t>
            </a:r>
            <a:r>
              <a:rPr lang="en-US" dirty="0" err="1" smtClean="0"/>
              <a:t>capacidades</a:t>
            </a:r>
            <a:r>
              <a:rPr lang="en-US" dirty="0" smtClean="0"/>
              <a:t> das </a:t>
            </a:r>
            <a:r>
              <a:rPr lang="en-US" dirty="0" err="1" smtClean="0"/>
              <a:t>estruturas</a:t>
            </a:r>
            <a:endParaRPr lang="en-US" dirty="0" smtClean="0"/>
          </a:p>
          <a:p>
            <a:pPr lvl="1"/>
            <a:r>
              <a:rPr lang="en-US" dirty="0" err="1" smtClean="0"/>
              <a:t>Geralmente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utilizadas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armazenar</a:t>
            </a:r>
            <a:r>
              <a:rPr lang="en-US" dirty="0" smtClean="0"/>
              <a:t> </a:t>
            </a:r>
            <a:r>
              <a:rPr lang="en-US" dirty="0" err="1" smtClean="0"/>
              <a:t>somente</a:t>
            </a:r>
            <a:r>
              <a:rPr lang="en-US" dirty="0" smtClean="0"/>
              <a:t> dados,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C;</a:t>
            </a:r>
          </a:p>
          <a:p>
            <a:pPr lvl="1"/>
            <a:r>
              <a:rPr lang="en-US" dirty="0" err="1" smtClean="0"/>
              <a:t>Em</a:t>
            </a:r>
            <a:r>
              <a:rPr lang="en-US" dirty="0" smtClean="0"/>
              <a:t> C++ as </a:t>
            </a:r>
            <a:r>
              <a:rPr lang="en-US" dirty="0" err="1" smtClean="0"/>
              <a:t>estruturas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armazenar</a:t>
            </a:r>
            <a:r>
              <a:rPr lang="en-US" dirty="0" smtClean="0"/>
              <a:t> dados e </a:t>
            </a:r>
            <a:r>
              <a:rPr lang="en-US" dirty="0" err="1" smtClean="0"/>
              <a:t>funções</a:t>
            </a:r>
            <a:r>
              <a:rPr lang="en-US" dirty="0" smtClean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102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Programando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dirty="0" err="1"/>
              <a:t>diferença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sintaxe</a:t>
            </a:r>
            <a:r>
              <a:rPr lang="en-US" dirty="0"/>
              <a:t> de </a:t>
            </a:r>
            <a:r>
              <a:rPr lang="en-US" dirty="0" err="1"/>
              <a:t>estruturas</a:t>
            </a:r>
            <a:r>
              <a:rPr lang="en-US" dirty="0"/>
              <a:t> e classes é </a:t>
            </a:r>
            <a:r>
              <a:rPr lang="en-US" dirty="0" err="1"/>
              <a:t>mínima</a:t>
            </a:r>
            <a:endParaRPr lang="en-US" dirty="0"/>
          </a:p>
          <a:p>
            <a:pPr lvl="1"/>
            <a:r>
              <a:rPr lang="en-US" dirty="0" err="1"/>
              <a:t>Basicamente</a:t>
            </a:r>
            <a:r>
              <a:rPr lang="en-US" dirty="0"/>
              <a:t>, classes </a:t>
            </a:r>
            <a:r>
              <a:rPr lang="en-US" dirty="0" err="1"/>
              <a:t>definem</a:t>
            </a:r>
            <a:r>
              <a:rPr lang="en-US" dirty="0"/>
              <a:t> </a:t>
            </a:r>
            <a:r>
              <a:rPr lang="en-US" dirty="0" err="1"/>
              <a:t>membros</a:t>
            </a:r>
            <a:r>
              <a:rPr lang="en-US" dirty="0"/>
              <a:t> </a:t>
            </a:r>
            <a:r>
              <a:rPr lang="en-US" dirty="0" err="1"/>
              <a:t>privados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padrão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Estruturas</a:t>
            </a:r>
            <a:r>
              <a:rPr lang="en-US" dirty="0"/>
              <a:t> </a:t>
            </a:r>
            <a:r>
              <a:rPr lang="en-US" dirty="0" err="1"/>
              <a:t>definem</a:t>
            </a:r>
            <a:r>
              <a:rPr lang="en-US" dirty="0"/>
              <a:t> </a:t>
            </a:r>
            <a:r>
              <a:rPr lang="en-US" dirty="0" err="1"/>
              <a:t>membros</a:t>
            </a:r>
            <a:r>
              <a:rPr lang="en-US" dirty="0"/>
              <a:t> </a:t>
            </a:r>
            <a:r>
              <a:rPr lang="en-US" dirty="0" err="1"/>
              <a:t>públicos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padrão</a:t>
            </a:r>
            <a:r>
              <a:rPr lang="en-US" dirty="0"/>
              <a:t>.</a:t>
            </a:r>
          </a:p>
          <a:p>
            <a:r>
              <a:rPr lang="en-US" dirty="0"/>
              <a:t>A </a:t>
            </a:r>
            <a:r>
              <a:rPr lang="en-US" dirty="0" err="1"/>
              <a:t>maior</a:t>
            </a:r>
            <a:r>
              <a:rPr lang="en-US" dirty="0"/>
              <a:t> parte dos </a:t>
            </a:r>
            <a:r>
              <a:rPr lang="en-US" dirty="0" err="1"/>
              <a:t>programadores</a:t>
            </a:r>
            <a:r>
              <a:rPr lang="en-US" dirty="0"/>
              <a:t> C++ </a:t>
            </a:r>
            <a:r>
              <a:rPr lang="en-US" dirty="0" err="1"/>
              <a:t>utiliza</a:t>
            </a:r>
            <a:r>
              <a:rPr lang="en-US" dirty="0"/>
              <a:t> </a:t>
            </a:r>
            <a:r>
              <a:rPr lang="en-US" dirty="0" err="1"/>
              <a:t>estruturas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dados e classes </a:t>
            </a:r>
            <a:r>
              <a:rPr lang="en-US" dirty="0" err="1"/>
              <a:t>para</a:t>
            </a:r>
            <a:r>
              <a:rPr lang="en-US" dirty="0"/>
              <a:t> dados e </a:t>
            </a:r>
            <a:r>
              <a:rPr lang="en-US" dirty="0" err="1" smtClean="0"/>
              <a:t>funções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sintaxe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definição</a:t>
            </a:r>
            <a:r>
              <a:rPr lang="en-US" dirty="0" smtClean="0"/>
              <a:t> de </a:t>
            </a:r>
            <a:r>
              <a:rPr lang="en-US" dirty="0" err="1" smtClean="0"/>
              <a:t>estruturas</a:t>
            </a:r>
            <a:r>
              <a:rPr lang="en-US" dirty="0" smtClean="0"/>
              <a:t> é a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utilizada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smtClean="0"/>
              <a:t> C.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27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Arquivos</a:t>
            </a:r>
            <a:endParaRPr lang="pt-BR" dirty="0"/>
          </a:p>
        </p:txBody>
      </p:sp>
      <p:sp>
        <p:nvSpPr>
          <p:cNvPr id="512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CB83-E0B4-4F15-A32B-5DDB642F6C23}" type="slidenum">
              <a:rPr lang="pt-BR"/>
              <a:pPr eaLnBrk="1" hangingPunct="1"/>
              <a:t>87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394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Operações</a:t>
            </a:r>
            <a:r>
              <a:rPr lang="en-US" dirty="0" smtClean="0"/>
              <a:t> </a:t>
            </a:r>
            <a:r>
              <a:rPr lang="en-US" dirty="0" err="1" smtClean="0"/>
              <a:t>relacionadas</a:t>
            </a:r>
            <a:r>
              <a:rPr lang="en-US" dirty="0" smtClean="0"/>
              <a:t> a </a:t>
            </a:r>
            <a:r>
              <a:rPr lang="en-US" dirty="0" err="1" smtClean="0"/>
              <a:t>arquivos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C++ </a:t>
            </a:r>
            <a:r>
              <a:rPr lang="en-US" dirty="0" err="1" smtClean="0"/>
              <a:t>utilizam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e </a:t>
            </a:r>
            <a:r>
              <a:rPr lang="en-US" dirty="0" err="1" smtClean="0"/>
              <a:t>métodos</a:t>
            </a:r>
            <a:endParaRPr lang="en-US" dirty="0" smtClean="0"/>
          </a:p>
          <a:p>
            <a:pPr lvl="1"/>
            <a:r>
              <a:rPr lang="en-US" dirty="0" smtClean="0"/>
              <a:t>Como </a:t>
            </a:r>
            <a:r>
              <a:rPr lang="en-US" dirty="0" err="1" smtClean="0"/>
              <a:t>ainda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vimos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implementar</a:t>
            </a:r>
            <a:r>
              <a:rPr lang="en-US" dirty="0" smtClean="0"/>
              <a:t> classes e </a:t>
            </a:r>
            <a:r>
              <a:rPr lang="en-US" dirty="0" err="1" smtClean="0"/>
              <a:t>objetos</a:t>
            </a:r>
            <a:r>
              <a:rPr lang="en-US" dirty="0" smtClean="0"/>
              <a:t>, </a:t>
            </a:r>
            <a:r>
              <a:rPr lang="en-US" dirty="0" err="1" smtClean="0"/>
              <a:t>fica</a:t>
            </a:r>
            <a:r>
              <a:rPr lang="en-US" dirty="0" smtClean="0"/>
              <a:t> </a:t>
            </a:r>
            <a:r>
              <a:rPr lang="en-US" dirty="0" err="1" smtClean="0"/>
              <a:t>adiada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parte.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88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255" y="4725144"/>
            <a:ext cx="2235545" cy="203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7962" y="4221088"/>
            <a:ext cx="2340462" cy="234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83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Comentários</a:t>
            </a:r>
            <a:r>
              <a:rPr lang="en-US" dirty="0" smtClean="0"/>
              <a:t> </a:t>
            </a:r>
            <a:r>
              <a:rPr lang="en-US" dirty="0" err="1" smtClean="0"/>
              <a:t>Finais</a:t>
            </a:r>
            <a:endParaRPr lang="pt-BR" dirty="0"/>
          </a:p>
        </p:txBody>
      </p:sp>
      <p:sp>
        <p:nvSpPr>
          <p:cNvPr id="512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DCB83-E0B4-4F15-A32B-5DDB642F6C23}" type="slidenum">
              <a:rPr lang="pt-BR"/>
              <a:pPr eaLnBrk="1" hangingPunct="1"/>
              <a:t>89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67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Programas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C++ </a:t>
            </a:r>
            <a:r>
              <a:rPr lang="en-US" dirty="0" err="1" smtClean="0"/>
              <a:t>consistem</a:t>
            </a:r>
            <a:r>
              <a:rPr lang="en-US" dirty="0" smtClean="0"/>
              <a:t> de </a:t>
            </a:r>
            <a:r>
              <a:rPr lang="en-US" dirty="0" err="1" smtClean="0"/>
              <a:t>peças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As classes e </a:t>
            </a:r>
            <a:r>
              <a:rPr lang="en-US" dirty="0" err="1" smtClean="0"/>
              <a:t>funções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peça</a:t>
            </a:r>
            <a:r>
              <a:rPr lang="en-US" dirty="0" smtClean="0"/>
              <a:t> </a:t>
            </a:r>
            <a:r>
              <a:rPr lang="en-US" dirty="0" err="1" smtClean="0"/>
              <a:t>nós</a:t>
            </a:r>
            <a:r>
              <a:rPr lang="en-US" dirty="0" smtClean="0"/>
              <a:t> </a:t>
            </a:r>
            <a:r>
              <a:rPr lang="en-US" dirty="0" err="1" smtClean="0"/>
              <a:t>mesmos</a:t>
            </a:r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entanto</a:t>
            </a:r>
            <a:r>
              <a:rPr lang="en-US" dirty="0" smtClean="0"/>
              <a:t>, a </a:t>
            </a:r>
            <a:r>
              <a:rPr lang="en-US" dirty="0" err="1" smtClean="0"/>
              <a:t>maioria</a:t>
            </a:r>
            <a:r>
              <a:rPr lang="en-US" dirty="0" smtClean="0"/>
              <a:t> dos </a:t>
            </a:r>
            <a:r>
              <a:rPr lang="en-US" dirty="0" err="1" smtClean="0"/>
              <a:t>programadores</a:t>
            </a:r>
            <a:r>
              <a:rPr lang="en-US" dirty="0" smtClean="0"/>
              <a:t> </a:t>
            </a:r>
            <a:r>
              <a:rPr lang="en-US" dirty="0" err="1" smtClean="0"/>
              <a:t>tiram</a:t>
            </a:r>
            <a:r>
              <a:rPr lang="en-US" dirty="0" smtClean="0"/>
              <a:t> </a:t>
            </a:r>
            <a:r>
              <a:rPr lang="en-US" dirty="0" err="1" smtClean="0"/>
              <a:t>vantagem</a:t>
            </a:r>
            <a:r>
              <a:rPr lang="en-US" dirty="0" smtClean="0"/>
              <a:t> das </a:t>
            </a:r>
            <a:r>
              <a:rPr lang="en-US" dirty="0" err="1" smtClean="0"/>
              <a:t>ricas</a:t>
            </a:r>
            <a:r>
              <a:rPr lang="en-US" dirty="0" smtClean="0"/>
              <a:t> </a:t>
            </a:r>
            <a:r>
              <a:rPr lang="en-US" dirty="0" err="1" smtClean="0"/>
              <a:t>coleções</a:t>
            </a:r>
            <a:r>
              <a:rPr lang="en-US" dirty="0" smtClean="0"/>
              <a:t> de classes e </a:t>
            </a:r>
            <a:r>
              <a:rPr lang="en-US" dirty="0" err="1" smtClean="0"/>
              <a:t>funções</a:t>
            </a:r>
            <a:r>
              <a:rPr lang="en-US" dirty="0" smtClean="0"/>
              <a:t> da </a:t>
            </a:r>
            <a:r>
              <a:rPr lang="en-US" b="1" dirty="0" err="1" smtClean="0"/>
              <a:t>Biblioteca</a:t>
            </a:r>
            <a:r>
              <a:rPr lang="en-US" b="1" dirty="0" smtClean="0"/>
              <a:t> </a:t>
            </a:r>
            <a:r>
              <a:rPr lang="en-US" b="1" dirty="0" err="1" smtClean="0"/>
              <a:t>Padrão</a:t>
            </a:r>
            <a:r>
              <a:rPr lang="en-US" b="1" dirty="0" smtClean="0"/>
              <a:t> C++</a:t>
            </a:r>
            <a:r>
              <a:rPr lang="en-US" dirty="0" smtClean="0"/>
              <a:t> (</a:t>
            </a:r>
            <a:r>
              <a:rPr lang="en-US" b="1" i="1" dirty="0" smtClean="0"/>
              <a:t>C++ Standard Library</a:t>
            </a:r>
            <a:r>
              <a:rPr lang="en-US" dirty="0" smtClean="0"/>
              <a:t>).</a:t>
            </a:r>
            <a:endParaRPr lang="pt-BR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fato</a:t>
            </a:r>
            <a:r>
              <a:rPr lang="en-US" dirty="0" smtClean="0"/>
              <a:t>, </a:t>
            </a:r>
            <a:r>
              <a:rPr lang="en-US" dirty="0" err="1" smtClean="0"/>
              <a:t>existem</a:t>
            </a:r>
            <a:r>
              <a:rPr lang="en-US" dirty="0" smtClean="0"/>
              <a:t> </a:t>
            </a:r>
            <a:r>
              <a:rPr lang="en-US" dirty="0" err="1" smtClean="0"/>
              <a:t>duas</a:t>
            </a:r>
            <a:r>
              <a:rPr lang="en-US" dirty="0" smtClean="0"/>
              <a:t> </a:t>
            </a:r>
            <a:r>
              <a:rPr lang="en-US" dirty="0" err="1" smtClean="0"/>
              <a:t>partes</a:t>
            </a:r>
            <a:r>
              <a:rPr lang="en-US" dirty="0" smtClean="0"/>
              <a:t> a </a:t>
            </a:r>
            <a:r>
              <a:rPr lang="en-US" dirty="0" err="1" smtClean="0"/>
              <a:t>serem</a:t>
            </a:r>
            <a:r>
              <a:rPr lang="en-US" dirty="0" smtClean="0"/>
              <a:t> </a:t>
            </a:r>
            <a:r>
              <a:rPr lang="en-US" dirty="0" err="1" smtClean="0"/>
              <a:t>aprendidas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linguagem</a:t>
            </a:r>
            <a:r>
              <a:rPr lang="en-US" dirty="0" smtClean="0"/>
              <a:t> C++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utilização</a:t>
            </a:r>
            <a:r>
              <a:rPr lang="en-US" dirty="0" smtClean="0"/>
              <a:t> das classes e </a:t>
            </a:r>
            <a:r>
              <a:rPr lang="en-US" dirty="0" err="1" smtClean="0"/>
              <a:t>funções</a:t>
            </a:r>
            <a:r>
              <a:rPr lang="en-US" dirty="0" smtClean="0"/>
              <a:t> da </a:t>
            </a:r>
            <a:r>
              <a:rPr lang="en-US" dirty="0" err="1" smtClean="0"/>
              <a:t>biblioteca</a:t>
            </a:r>
            <a:r>
              <a:rPr lang="en-US" dirty="0" smtClean="0"/>
              <a:t> </a:t>
            </a:r>
            <a:r>
              <a:rPr lang="en-US" dirty="0" err="1" smtClean="0"/>
              <a:t>padrão</a:t>
            </a:r>
            <a:r>
              <a:rPr lang="en-US" dirty="0" smtClean="0"/>
              <a:t> C++.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04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coisas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smtClean="0"/>
              <a:t> que</a:t>
            </a:r>
            <a:r>
              <a:rPr lang="en-US" dirty="0" smtClean="0"/>
              <a:t> </a:t>
            </a:r>
            <a:r>
              <a:rPr lang="en-US" dirty="0" err="1" smtClean="0"/>
              <a:t>valem</a:t>
            </a:r>
            <a:r>
              <a:rPr lang="en-US" dirty="0" smtClean="0"/>
              <a:t> a </a:t>
            </a:r>
            <a:r>
              <a:rPr lang="en-US" dirty="0" err="1" smtClean="0"/>
              <a:t>pena</a:t>
            </a:r>
            <a:r>
              <a:rPr lang="en-US" dirty="0"/>
              <a:t> 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olhada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Funções</a:t>
            </a:r>
            <a:r>
              <a:rPr lang="en-US" dirty="0" smtClean="0"/>
              <a:t> inline</a:t>
            </a:r>
          </a:p>
          <a:p>
            <a:pPr lvl="2"/>
            <a:r>
              <a:rPr lang="en-US" dirty="0" smtClean="0"/>
              <a:t>Uma </a:t>
            </a:r>
            <a:r>
              <a:rPr lang="en-US" dirty="0" err="1" smtClean="0"/>
              <a:t>evolução</a:t>
            </a:r>
            <a:r>
              <a:rPr lang="en-US" dirty="0" smtClean="0"/>
              <a:t> das macros.</a:t>
            </a:r>
          </a:p>
          <a:p>
            <a:pPr lvl="1"/>
            <a:r>
              <a:rPr lang="en-US" dirty="0" smtClean="0"/>
              <a:t>Classes de </a:t>
            </a:r>
            <a:r>
              <a:rPr lang="en-US" dirty="0" err="1" smtClean="0"/>
              <a:t>armazenamento</a:t>
            </a:r>
            <a:r>
              <a:rPr lang="en-US" dirty="0" smtClean="0"/>
              <a:t> </a:t>
            </a:r>
          </a:p>
          <a:p>
            <a:pPr lvl="2"/>
            <a:r>
              <a:rPr lang="en-US" i="1" dirty="0" smtClean="0"/>
              <a:t>extern</a:t>
            </a:r>
          </a:p>
          <a:p>
            <a:pPr lvl="3"/>
            <a:r>
              <a:rPr lang="en-US" dirty="0" err="1" smtClean="0"/>
              <a:t>Variáveis</a:t>
            </a:r>
            <a:r>
              <a:rPr lang="en-US" dirty="0" smtClean="0"/>
              <a:t> </a:t>
            </a:r>
            <a:r>
              <a:rPr lang="en-US" dirty="0" err="1" smtClean="0"/>
              <a:t>compartilhadas</a:t>
            </a:r>
            <a:r>
              <a:rPr lang="en-US" dirty="0" smtClean="0"/>
              <a:t> entre </a:t>
            </a:r>
            <a:r>
              <a:rPr lang="en-US" dirty="0" err="1" smtClean="0"/>
              <a:t>arquivos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.</a:t>
            </a:r>
          </a:p>
          <a:p>
            <a:pPr lvl="2"/>
            <a:r>
              <a:rPr lang="en-US" i="1" dirty="0" smtClean="0"/>
              <a:t>register</a:t>
            </a:r>
          </a:p>
          <a:p>
            <a:pPr lvl="3"/>
            <a:r>
              <a:rPr lang="en-US" dirty="0" err="1" smtClean="0"/>
              <a:t>Manipulação</a:t>
            </a:r>
            <a:r>
              <a:rPr lang="en-US" dirty="0" smtClean="0"/>
              <a:t> de </a:t>
            </a:r>
            <a:r>
              <a:rPr lang="en-US" dirty="0" err="1" smtClean="0"/>
              <a:t>registradores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90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15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Programando</a:t>
            </a:r>
            <a:r>
              <a:rPr lang="en-US" dirty="0" smtClean="0"/>
              <a:t> </a:t>
            </a:r>
            <a:r>
              <a:rPr lang="en-US" dirty="0" err="1"/>
              <a:t>em</a:t>
            </a:r>
            <a:r>
              <a:rPr lang="en-US" dirty="0"/>
              <a:t> C</a:t>
            </a:r>
            <a:r>
              <a:rPr lang="en-US" dirty="0" smtClean="0"/>
              <a:t>++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Algumas</a:t>
            </a:r>
            <a:r>
              <a:rPr lang="en-US" dirty="0" smtClean="0"/>
              <a:t> </a:t>
            </a:r>
            <a:r>
              <a:rPr lang="en-US" dirty="0" err="1" smtClean="0"/>
              <a:t>bibliotecas</a:t>
            </a:r>
            <a:r>
              <a:rPr lang="en-US" dirty="0" smtClean="0"/>
              <a:t> </a:t>
            </a:r>
            <a:r>
              <a:rPr lang="en-US" dirty="0" err="1" smtClean="0"/>
              <a:t>básicas</a:t>
            </a:r>
            <a:r>
              <a:rPr lang="en-US" dirty="0" smtClean="0"/>
              <a:t> de </a:t>
            </a:r>
            <a:r>
              <a:rPr lang="en-US" dirty="0" err="1" smtClean="0"/>
              <a:t>interesse</a:t>
            </a: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91</a:t>
            </a:fld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291452"/>
              </p:ext>
            </p:extLst>
          </p:nvPr>
        </p:nvGraphicFramePr>
        <p:xfrm>
          <a:off x="683568" y="2708920"/>
          <a:ext cx="7704856" cy="296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52328"/>
                <a:gridCol w="47525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Biblioteca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Finalidade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iostream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Funcionalidades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entrada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baseline="0" dirty="0" err="1" smtClean="0"/>
                        <a:t>saída</a:t>
                      </a:r>
                      <a:r>
                        <a:rPr lang="en-US" baseline="0" dirty="0" smtClean="0"/>
                        <a:t> (C++)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cmath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Funções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numéricas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iomanip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Manipuladores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entrada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saída</a:t>
                      </a:r>
                      <a:r>
                        <a:rPr lang="en-US" dirty="0" smtClean="0"/>
                        <a:t> (C++)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cctype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Manipulação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caracteres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ctime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Funções</a:t>
                      </a:r>
                      <a:r>
                        <a:rPr lang="en-US" dirty="0" smtClean="0"/>
                        <a:t> de tempo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cstring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Manipulação</a:t>
                      </a:r>
                      <a:r>
                        <a:rPr lang="en-US" dirty="0" smtClean="0"/>
                        <a:t> de strings (</a:t>
                      </a:r>
                      <a:r>
                        <a:rPr lang="en-US" dirty="0" err="1" smtClean="0"/>
                        <a:t>string.h</a:t>
                      </a:r>
                      <a:r>
                        <a:rPr lang="en-US" dirty="0" smtClean="0"/>
                        <a:t>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string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Manipulação</a:t>
                      </a:r>
                      <a:r>
                        <a:rPr lang="en-US" dirty="0" smtClean="0"/>
                        <a:t> de strings (C++)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94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A76E85-50F3-49CE-BF7E-EA58F7810D29}" type="slidenum">
              <a:rPr lang="pt-BR"/>
              <a:pPr eaLnBrk="1" hangingPunct="1"/>
              <a:t>92</a:t>
            </a:fld>
            <a:endParaRPr lang="pt-BR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5776" y="2060848"/>
            <a:ext cx="5673824" cy="420933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6000" b="1" dirty="0" smtClean="0"/>
              <a:t>Perguntas?</a:t>
            </a:r>
          </a:p>
        </p:txBody>
      </p:sp>
      <p:pic>
        <p:nvPicPr>
          <p:cNvPr id="56327" name="Picture 7" descr="http://www.proprofs.com/quiz-school/upload/yuiupload/2254786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74739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Na próxima aula</a:t>
            </a:r>
          </a:p>
        </p:txBody>
      </p:sp>
      <p:sp>
        <p:nvSpPr>
          <p:cNvPr id="57346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1080F9-8F5A-439D-8985-0372F9108CB3}" type="slidenum">
              <a:rPr lang="pt-BR"/>
              <a:pPr eaLnBrk="1" hangingPunct="1"/>
              <a:t>93</a:t>
            </a:fld>
            <a:endParaRPr lang="pt-BR"/>
          </a:p>
        </p:txBody>
      </p:sp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Classes</a:t>
            </a:r>
          </a:p>
          <a:p>
            <a:r>
              <a:rPr lang="en-US" dirty="0" err="1"/>
              <a:t>Objetos</a:t>
            </a:r>
            <a:endParaRPr lang="en-US" dirty="0"/>
          </a:p>
          <a:p>
            <a:r>
              <a:rPr lang="en-US" dirty="0" err="1"/>
              <a:t>Métodos</a:t>
            </a:r>
            <a:endParaRPr lang="en-US" dirty="0"/>
          </a:p>
          <a:p>
            <a:pPr lvl="1"/>
            <a:r>
              <a:rPr lang="en-US" dirty="0" err="1"/>
              <a:t>Construtores</a:t>
            </a:r>
            <a:endParaRPr lang="en-US" dirty="0"/>
          </a:p>
          <a:p>
            <a:pPr lvl="1"/>
            <a:r>
              <a:rPr lang="en-US" dirty="0" err="1"/>
              <a:t>Destrutores</a:t>
            </a:r>
            <a:endParaRPr lang="en-US" dirty="0"/>
          </a:p>
          <a:p>
            <a:pPr lvl="1"/>
            <a:r>
              <a:rPr lang="en-US" dirty="0" err="1"/>
              <a:t>Objetos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Parâmetros</a:t>
            </a:r>
            <a:r>
              <a:rPr lang="en-US" dirty="0"/>
              <a:t> de </a:t>
            </a:r>
            <a:r>
              <a:rPr lang="en-US" dirty="0" err="1"/>
              <a:t>Métodos</a:t>
            </a:r>
            <a:endParaRPr lang="en-US" dirty="0"/>
          </a:p>
          <a:p>
            <a:pPr lvl="1"/>
            <a:r>
              <a:rPr lang="en-US" dirty="0" err="1"/>
              <a:t>Métodos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Retornam</a:t>
            </a:r>
            <a:r>
              <a:rPr lang="en-US" dirty="0"/>
              <a:t> </a:t>
            </a:r>
            <a:r>
              <a:rPr lang="en-US" dirty="0" err="1"/>
              <a:t>Objetos</a:t>
            </a:r>
            <a:endParaRPr lang="en-US" dirty="0"/>
          </a:p>
          <a:p>
            <a:r>
              <a:rPr lang="en-US" dirty="0" err="1"/>
              <a:t>Separando</a:t>
            </a:r>
            <a:r>
              <a:rPr lang="en-US" dirty="0"/>
              <a:t> a Interface da </a:t>
            </a:r>
            <a:r>
              <a:rPr lang="en-US" dirty="0" err="1" smtClean="0"/>
              <a:t>Implementação</a:t>
            </a:r>
            <a:endParaRPr lang="en-US" dirty="0"/>
          </a:p>
          <a:p>
            <a:r>
              <a:rPr lang="en-US" dirty="0" err="1"/>
              <a:t>Composição</a:t>
            </a:r>
            <a:r>
              <a:rPr lang="en-US" dirty="0"/>
              <a:t>: </a:t>
            </a:r>
            <a:r>
              <a:rPr lang="en-US" dirty="0" err="1"/>
              <a:t>Objetos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Membros</a:t>
            </a:r>
            <a:r>
              <a:rPr lang="en-US" dirty="0"/>
              <a:t> de Classes</a:t>
            </a:r>
          </a:p>
          <a:p>
            <a:r>
              <a:rPr lang="en-US" dirty="0" err="1"/>
              <a:t>Funções</a:t>
            </a:r>
            <a:r>
              <a:rPr lang="en-US" dirty="0"/>
              <a:t> </a:t>
            </a:r>
            <a:r>
              <a:rPr lang="en-US" dirty="0" err="1"/>
              <a:t>Amigas</a:t>
            </a:r>
            <a:endParaRPr lang="en-US" dirty="0"/>
          </a:p>
          <a:p>
            <a:r>
              <a:rPr lang="en-US" dirty="0" err="1"/>
              <a:t>Sobrecarga</a:t>
            </a:r>
            <a:r>
              <a:rPr lang="en-US" dirty="0"/>
              <a:t> de </a:t>
            </a:r>
            <a:r>
              <a:rPr lang="en-US" dirty="0" err="1"/>
              <a:t>Operadores</a:t>
            </a:r>
            <a:endParaRPr lang="en-US" dirty="0"/>
          </a:p>
          <a:p>
            <a:r>
              <a:rPr lang="en-US" dirty="0"/>
              <a:t>O </a:t>
            </a:r>
            <a:r>
              <a:rPr lang="en-US" dirty="0" err="1"/>
              <a:t>Ponteiro</a:t>
            </a:r>
            <a:r>
              <a:rPr lang="en-US" dirty="0"/>
              <a:t> </a:t>
            </a:r>
            <a:r>
              <a:rPr lang="en-US" i="1" dirty="0" smtClean="0"/>
              <a:t>This</a:t>
            </a:r>
            <a:endParaRPr lang="pt-BR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pt-BR" sz="6000" b="1" dirty="0" smtClean="0"/>
          </a:p>
          <a:p>
            <a:pPr algn="ctr">
              <a:buFontTx/>
              <a:buNone/>
            </a:pPr>
            <a:endParaRPr lang="pt-BR" sz="6000" b="1" dirty="0"/>
          </a:p>
          <a:p>
            <a:pPr algn="ctr">
              <a:buFontTx/>
              <a:buNone/>
            </a:pPr>
            <a:r>
              <a:rPr lang="pt-BR" sz="6000" b="1" dirty="0" smtClean="0"/>
              <a:t>FIM</a:t>
            </a:r>
            <a:endParaRPr lang="pt-BR" sz="6000" b="1" dirty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3F59-8CE8-43D6-891C-D907142B4C20}" type="slidenum">
              <a:rPr lang="pt-BR"/>
              <a:pPr/>
              <a:t>94</a:t>
            </a:fld>
            <a:endParaRPr lang="pt-BR"/>
          </a:p>
        </p:txBody>
      </p:sp>
      <p:pic>
        <p:nvPicPr>
          <p:cNvPr id="7173" name="Picture 5" descr="http://3.bp.blogspot.com/-ynV7daz0UIo/TdYDf1NzNsI/AAAAAAAAANU/r8mr5kKcEjc/s320/Windows-Stand-By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744" y="214272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52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3179</TotalTime>
  <Words>5150</Words>
  <Application>Microsoft Macintosh PowerPoint</Application>
  <PresentationFormat>On-screen Show (4:3)</PresentationFormat>
  <Paragraphs>950</Paragraphs>
  <Slides>94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Módulo</vt:lpstr>
      <vt:lpstr>PowerPoint Presentation</vt:lpstr>
      <vt:lpstr>Endereços Importantes</vt:lpstr>
      <vt:lpstr>PowerPoint Presentation</vt:lpstr>
      <vt:lpstr>Avisos</vt:lpstr>
      <vt:lpstr>Na aula passada</vt:lpstr>
      <vt:lpstr>Na aula de hoje</vt:lpstr>
      <vt:lpstr>C++</vt:lpstr>
      <vt:lpstr>C++</vt:lpstr>
      <vt:lpstr>C++</vt:lpstr>
      <vt:lpstr>C++</vt:lpstr>
      <vt:lpstr>C++</vt:lpstr>
      <vt:lpstr>C++</vt:lpstr>
      <vt:lpstr>Processo de Criação de um Programa C++</vt:lpstr>
      <vt:lpstr>Criando um Programa C++</vt:lpstr>
      <vt:lpstr>Criando um Programa C++</vt:lpstr>
      <vt:lpstr>Criando um Programa C++</vt:lpstr>
      <vt:lpstr>Criando um Programa C++</vt:lpstr>
      <vt:lpstr>MinGW</vt:lpstr>
      <vt:lpstr>GNU</vt:lpstr>
      <vt:lpstr>G++</vt:lpstr>
      <vt:lpstr>MinGW</vt:lpstr>
      <vt:lpstr>Como Compilar com o G++?</vt:lpstr>
      <vt:lpstr>Como Compilar com o G++?</vt:lpstr>
      <vt:lpstr>Como Compilar com o G++?</vt:lpstr>
      <vt:lpstr>Como Compilar com o G++?</vt:lpstr>
      <vt:lpstr>Como Compilar com o G++?</vt:lpstr>
      <vt:lpstr>Como Compilar com o G++?</vt:lpstr>
      <vt:lpstr>Como Executar um Programa?</vt:lpstr>
      <vt:lpstr>Como Executar um Programa?</vt:lpstr>
      <vt:lpstr>Compilando e Executando</vt:lpstr>
      <vt:lpstr>Programando em C++</vt:lpstr>
      <vt:lpstr>Programando em C++</vt:lpstr>
      <vt:lpstr>Programando em C++</vt:lpstr>
      <vt:lpstr>Programando em C++</vt:lpstr>
      <vt:lpstr>Programando em C++</vt:lpstr>
      <vt:lpstr>Programando em C++</vt:lpstr>
      <vt:lpstr>Instrução de Saída</vt:lpstr>
      <vt:lpstr>Programando em C++</vt:lpstr>
      <vt:lpstr>Programando em C++</vt:lpstr>
      <vt:lpstr>Programando em C++</vt:lpstr>
      <vt:lpstr>Programando em C++</vt:lpstr>
      <vt:lpstr>Programando em C++</vt:lpstr>
      <vt:lpstr>Programando em C++</vt:lpstr>
      <vt:lpstr>Programando em C++</vt:lpstr>
      <vt:lpstr>Programando em C++</vt:lpstr>
      <vt:lpstr>Programando em C++</vt:lpstr>
      <vt:lpstr>Programando em C++</vt:lpstr>
      <vt:lpstr>Programando em C++</vt:lpstr>
      <vt:lpstr>Programando em C++</vt:lpstr>
      <vt:lpstr>Programando em C++</vt:lpstr>
      <vt:lpstr>Programando em C++</vt:lpstr>
      <vt:lpstr>Instrução de Entrada</vt:lpstr>
      <vt:lpstr>Programando em C++</vt:lpstr>
      <vt:lpstr>Programando em C++</vt:lpstr>
      <vt:lpstr>Programando em C++</vt:lpstr>
      <vt:lpstr>Programando em C++</vt:lpstr>
      <vt:lpstr>Programando em C++</vt:lpstr>
      <vt:lpstr>Programando em C++</vt:lpstr>
      <vt:lpstr>Programando em C++</vt:lpstr>
      <vt:lpstr>Programando em C++</vt:lpstr>
      <vt:lpstr>Programando em C++</vt:lpstr>
      <vt:lpstr>Blocos de Código</vt:lpstr>
      <vt:lpstr>Programando em C++</vt:lpstr>
      <vt:lpstr>Programando em C++</vt:lpstr>
      <vt:lpstr>Programando em C++</vt:lpstr>
      <vt:lpstr>PowerPoint Presentation</vt:lpstr>
      <vt:lpstr>Referências</vt:lpstr>
      <vt:lpstr>Programando em C++</vt:lpstr>
      <vt:lpstr>Programando em C++</vt:lpstr>
      <vt:lpstr>Programando em C++</vt:lpstr>
      <vt:lpstr>Programando em C++</vt:lpstr>
      <vt:lpstr>Programando em C++</vt:lpstr>
      <vt:lpstr>Ponteiros e  Alocação Dinâmica</vt:lpstr>
      <vt:lpstr>Programando em C++</vt:lpstr>
      <vt:lpstr>Programando em C++</vt:lpstr>
      <vt:lpstr>Programando em C++</vt:lpstr>
      <vt:lpstr>Programando em C++</vt:lpstr>
      <vt:lpstr>Programando em C++</vt:lpstr>
      <vt:lpstr>Programando em C++</vt:lpstr>
      <vt:lpstr>Programando em C++</vt:lpstr>
      <vt:lpstr>Sobrecarga de Funções</vt:lpstr>
      <vt:lpstr>Programando em C++</vt:lpstr>
      <vt:lpstr>Programando em C++</vt:lpstr>
      <vt:lpstr>Estruturas</vt:lpstr>
      <vt:lpstr>Programando em C++</vt:lpstr>
      <vt:lpstr>Programando em C++</vt:lpstr>
      <vt:lpstr>Arquivos</vt:lpstr>
      <vt:lpstr>Programando em C++</vt:lpstr>
      <vt:lpstr>Comentários Finais</vt:lpstr>
      <vt:lpstr>Programando em C++</vt:lpstr>
      <vt:lpstr>Programando em C++</vt:lpstr>
      <vt:lpstr>PowerPoint Presentation</vt:lpstr>
      <vt:lpstr>Na próxima aula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 Antonio</dc:creator>
  <cp:lastModifiedBy>Marco Antonio Carvalho</cp:lastModifiedBy>
  <cp:revision>229</cp:revision>
  <cp:lastPrinted>2011-08-26T17:42:43Z</cp:lastPrinted>
  <dcterms:created xsi:type="dcterms:W3CDTF">2010-07-17T22:15:25Z</dcterms:created>
  <dcterms:modified xsi:type="dcterms:W3CDTF">2014-09-01T12:30:52Z</dcterms:modified>
</cp:coreProperties>
</file>