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7"/>
  </p:notesMasterIdLst>
  <p:sldIdLst>
    <p:sldId id="256" r:id="rId2"/>
    <p:sldId id="275" r:id="rId3"/>
    <p:sldId id="326" r:id="rId4"/>
    <p:sldId id="258" r:id="rId5"/>
    <p:sldId id="262" r:id="rId6"/>
    <p:sldId id="261" r:id="rId7"/>
    <p:sldId id="317" r:id="rId8"/>
    <p:sldId id="319" r:id="rId9"/>
    <p:sldId id="320" r:id="rId10"/>
    <p:sldId id="263" r:id="rId11"/>
    <p:sldId id="264" r:id="rId12"/>
    <p:sldId id="265" r:id="rId13"/>
    <p:sldId id="308" r:id="rId14"/>
    <p:sldId id="303" r:id="rId15"/>
    <p:sldId id="318" r:id="rId16"/>
    <p:sldId id="266" r:id="rId17"/>
    <p:sldId id="325" r:id="rId18"/>
    <p:sldId id="277" r:id="rId19"/>
    <p:sldId id="302" r:id="rId20"/>
    <p:sldId id="270" r:id="rId21"/>
    <p:sldId id="322" r:id="rId22"/>
    <p:sldId id="321" r:id="rId23"/>
    <p:sldId id="327" r:id="rId24"/>
    <p:sldId id="313" r:id="rId25"/>
    <p:sldId id="324" r:id="rId26"/>
    <p:sldId id="273" r:id="rId27"/>
    <p:sldId id="281" r:id="rId28"/>
    <p:sldId id="309" r:id="rId29"/>
    <p:sldId id="279" r:id="rId30"/>
    <p:sldId id="297" r:id="rId31"/>
    <p:sldId id="315" r:id="rId32"/>
    <p:sldId id="316" r:id="rId33"/>
    <p:sldId id="272" r:id="rId34"/>
    <p:sldId id="311" r:id="rId35"/>
    <p:sldId id="312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8" autoAdjust="0"/>
    <p:restoredTop sz="94660"/>
  </p:normalViewPr>
  <p:slideViewPr>
    <p:cSldViewPr>
      <p:cViewPr varScale="1">
        <p:scale>
          <a:sx n="96" d="100"/>
          <a:sy n="96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85F04-3924-448E-815B-9D40EA50FDD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3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14E0-EDCF-42D5-8FDE-440CCDF7600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54A-EBF6-41EA-AA37-57C95C1EC5D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uma tabela</a:t>
            </a:r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45024-6CFA-42BA-A5B6-92C45703CA4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5024-6CFA-42BA-A5B6-92C45703CA4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F031-8D55-48B4-857F-7DB45909FF30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ED09-20E5-4C8C-88E5-333E6B6CE94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F66B-2BFF-4E15-B761-D0DD72D646B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A7CE-FBF6-4552-9A4E-06660035397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47C6-2F0F-4628-A94B-64C90B96232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98ED3CA-BC49-40F5-9811-F2CE9E71F4E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 userDrawn="1"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B45024-6CFA-42BA-A5B6-92C45703CA40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_UFOP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3" y="0"/>
            <a:ext cx="798512" cy="1871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" TargetMode="External"/><Relationship Id="rId2" Type="http://schemas.openxmlformats.org/officeDocument/2006/relationships/hyperlink" Target="http://www.cpluspl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" TargetMode="External"/><Relationship Id="rId2" Type="http://schemas.openxmlformats.org/officeDocument/2006/relationships/hyperlink" Target="http://download.oracle.com/javase/tutori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op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2" Type="http://schemas.openxmlformats.org/officeDocument/2006/relationships/hyperlink" Target="http://www.decom.ufop.br/mar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bcc221-decom" TargetMode="External"/><Relationship Id="rId2" Type="http://schemas.openxmlformats.org/officeDocument/2006/relationships/hyperlink" Target="mailto:bcc221@googlegroups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2000" b="1" dirty="0"/>
              <a:t>Prof. </a:t>
            </a:r>
            <a:r>
              <a:rPr lang="pt-BR" sz="2000" b="1" dirty="0" smtClean="0"/>
              <a:t>José Romildo Malaquias</a:t>
            </a:r>
            <a:endParaRPr lang="pt-BR" sz="20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000" b="1" dirty="0" smtClean="0"/>
              <a:t>2015/1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000" b="1" dirty="0" smtClean="0"/>
              <a:t>Agradecimento: Prof. Marco Antônio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Recursos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Ambiente computacional de compilação, desenvolvimento e execução de </a:t>
            </a:r>
            <a:r>
              <a:rPr lang="pt-BR" dirty="0" smtClean="0"/>
              <a:t>programas</a:t>
            </a:r>
          </a:p>
          <a:p>
            <a:pPr lvl="1"/>
            <a:r>
              <a:rPr lang="en-US" dirty="0" err="1" smtClean="0"/>
              <a:t>Editores</a:t>
            </a:r>
            <a:r>
              <a:rPr lang="en-US" dirty="0" smtClean="0"/>
              <a:t> e </a:t>
            </a:r>
            <a:r>
              <a:rPr lang="en-US" dirty="0" err="1" smtClean="0"/>
              <a:t>Compiladores</a:t>
            </a:r>
            <a:r>
              <a:rPr lang="en-US" dirty="0" smtClean="0"/>
              <a:t>.</a:t>
            </a:r>
            <a:endParaRPr lang="pt-BR" dirty="0"/>
          </a:p>
          <a:p>
            <a:r>
              <a:rPr lang="pt-BR" dirty="0" smtClean="0"/>
              <a:t>Programas </a:t>
            </a:r>
            <a:r>
              <a:rPr lang="pt-BR" dirty="0"/>
              <a:t>de editoração e apresentação;</a:t>
            </a:r>
          </a:p>
          <a:p>
            <a:r>
              <a:rPr lang="pt-BR" i="1" dirty="0"/>
              <a:t>Software</a:t>
            </a:r>
            <a:r>
              <a:rPr lang="pt-BR" dirty="0"/>
              <a:t> de apoio à aprendizagem, executado em um ambiente virtual</a:t>
            </a:r>
          </a:p>
          <a:p>
            <a:pPr lvl="1"/>
            <a:r>
              <a:rPr lang="pt-BR" i="1" dirty="0"/>
              <a:t>Moodle</a:t>
            </a:r>
            <a:r>
              <a:rPr lang="pt-BR" dirty="0"/>
              <a:t>.</a:t>
            </a: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C471-490D-4C6F-91E9-EE3A63FF30FB}" type="slidenum">
              <a:rPr lang="pt-BR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Atividades dos alunos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Participação em sessões de discussão sobre estratégias de resolução de problemas utilizando os conceitos abordados;</a:t>
            </a:r>
          </a:p>
          <a:p>
            <a:r>
              <a:rPr lang="pt-BR" dirty="0"/>
              <a:t>Trabalhos </a:t>
            </a:r>
            <a:r>
              <a:rPr lang="pt-BR" dirty="0" smtClean="0"/>
              <a:t>implementação </a:t>
            </a:r>
            <a:r>
              <a:rPr lang="pt-BR" dirty="0" err="1"/>
              <a:t>extra-classe</a:t>
            </a:r>
            <a:r>
              <a:rPr lang="pt-BR" dirty="0"/>
              <a:t>.</a:t>
            </a: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98B6-0CC7-47D5-B644-54B776065A8B}" type="slidenum">
              <a:rPr lang="pt-BR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Bibliografia Básica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98650" y="2132856"/>
            <a:ext cx="7210425" cy="417586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P. J. DEITEL,  H. M. DEITEL</a:t>
            </a:r>
            <a:r>
              <a:rPr lang="en-US" sz="2800" dirty="0"/>
              <a:t>. </a:t>
            </a:r>
            <a:r>
              <a:rPr lang="en-US" sz="2800" i="1" dirty="0"/>
              <a:t>C++ Como </a:t>
            </a:r>
            <a:r>
              <a:rPr lang="en-US" sz="2800" i="1" dirty="0" err="1"/>
              <a:t>Programar</a:t>
            </a:r>
            <a:r>
              <a:rPr lang="en-US" sz="2800" dirty="0"/>
              <a:t>. </a:t>
            </a:r>
            <a:r>
              <a:rPr lang="en-US" sz="2800" dirty="0" smtClean="0"/>
              <a:t>Quinta </a:t>
            </a:r>
            <a:r>
              <a:rPr lang="en-US" sz="2800" dirty="0" err="1"/>
              <a:t>edição</a:t>
            </a:r>
            <a:r>
              <a:rPr lang="en-US" sz="2800" dirty="0" smtClean="0"/>
              <a:t>. Pearson, 2006.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b="1" dirty="0"/>
              <a:t>P. J. DEITEL,  H. M. DEITEL</a:t>
            </a:r>
            <a:r>
              <a:rPr lang="en-US" sz="2800" dirty="0"/>
              <a:t>. </a:t>
            </a:r>
            <a:r>
              <a:rPr lang="en-US" sz="2800" i="1" dirty="0"/>
              <a:t>Java Como </a:t>
            </a:r>
            <a:r>
              <a:rPr lang="en-US" sz="2800" i="1" dirty="0" err="1"/>
              <a:t>Programar</a:t>
            </a:r>
            <a:r>
              <a:rPr lang="en-US" sz="2800" dirty="0"/>
              <a:t>. </a:t>
            </a:r>
            <a:r>
              <a:rPr lang="en-US" sz="2800" dirty="0" err="1" smtClean="0"/>
              <a:t>Oitava</a:t>
            </a:r>
            <a:r>
              <a:rPr lang="en-US" sz="2800" dirty="0" smtClean="0"/>
              <a:t> </a:t>
            </a:r>
            <a:r>
              <a:rPr lang="en-US" sz="2800" dirty="0" err="1"/>
              <a:t>edição</a:t>
            </a:r>
            <a:r>
              <a:rPr lang="en-US" sz="2800" dirty="0" smtClean="0"/>
              <a:t>. Pearson, 2010.</a:t>
            </a:r>
            <a:endParaRPr lang="pt-BR" sz="2800" dirty="0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1BF-84BA-47FC-8262-8296243CFED1}" type="slidenum">
              <a:rPr lang="pt-BR"/>
              <a:pPr/>
              <a:t>12</a:t>
            </a:fld>
            <a:endParaRPr lang="pt-BR"/>
          </a:p>
        </p:txBody>
      </p:sp>
      <p:pic>
        <p:nvPicPr>
          <p:cNvPr id="55298" name="Picture 2" descr="http://bp1.blogger.com/_Zb4r61J7WAc/SE3tN8WjnWI/AAAAAAAACHg/OOp2D0FIQqA/s320/c_como_progra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15" y="1689323"/>
            <a:ext cx="1810789" cy="238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images.quebarato.com.br/T440x/vendo+livro+de+java+como+programar+deitel+maceio+al+brasil__15EC0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5587"/>
            <a:ext cx="2023075" cy="2603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Bibliografia Básica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57425" y="2143397"/>
            <a:ext cx="67071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B. MEYER</a:t>
            </a:r>
            <a:r>
              <a:rPr lang="en-US" sz="2800" dirty="0"/>
              <a:t>. </a:t>
            </a:r>
            <a:r>
              <a:rPr lang="en-US" sz="2800" i="1" dirty="0"/>
              <a:t>Object-Oriented Software Construction</a:t>
            </a:r>
            <a:r>
              <a:rPr lang="en-US" sz="2800" dirty="0" smtClean="0"/>
              <a:t>. </a:t>
            </a:r>
            <a:r>
              <a:rPr lang="en-US" sz="2800" dirty="0" err="1" smtClean="0"/>
              <a:t>Segunda</a:t>
            </a:r>
            <a:r>
              <a:rPr lang="en-US" sz="2800" dirty="0" smtClean="0"/>
              <a:t> </a:t>
            </a:r>
            <a:r>
              <a:rPr lang="en-US" sz="2800" dirty="0" err="1" smtClean="0"/>
              <a:t>Edição</a:t>
            </a:r>
            <a:r>
              <a:rPr lang="en-US" sz="2800" dirty="0" smtClean="0"/>
              <a:t>. </a:t>
            </a:r>
            <a:r>
              <a:rPr lang="en-US" sz="2800" dirty="0" err="1" smtClean="0"/>
              <a:t>Prenttice</a:t>
            </a:r>
            <a:r>
              <a:rPr lang="en-US" sz="2800" dirty="0" smtClean="0"/>
              <a:t>-Hall, 1997.</a:t>
            </a:r>
            <a:endParaRPr lang="en-US" sz="2800" dirty="0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B7ED-D0AB-41AA-8498-EB0065CD1D7C}" type="slidenum">
              <a:rPr lang="pt-BR"/>
              <a:pPr/>
              <a:t>13</a:t>
            </a:fld>
            <a:endParaRPr lang="pt-BR"/>
          </a:p>
        </p:txBody>
      </p:sp>
      <p:sp>
        <p:nvSpPr>
          <p:cNvPr id="83973" name="AutoShape 5" descr="img?s=MLB&amp;f=160140421_4053"/>
          <p:cNvSpPr>
            <a:spLocks noChangeAspect="1" noChangeArrowheads="1"/>
          </p:cNvSpPr>
          <p:nvPr/>
        </p:nvSpPr>
        <p:spPr bwMode="auto">
          <a:xfrm>
            <a:off x="668338" y="37163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6322" name="Picture 2" descr="http://images.pearsoned-ema.com/jpeg/large/97801362915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173214" cy="2862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Bibliografia Adicional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945210" y="1600200"/>
            <a:ext cx="617339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/>
              <a:t>V. V. MIZRAHI</a:t>
            </a:r>
            <a:r>
              <a:rPr lang="en-US" sz="2800" dirty="0"/>
              <a:t>, </a:t>
            </a:r>
            <a:r>
              <a:rPr lang="en-US" sz="2800" i="1" dirty="0" err="1"/>
              <a:t>Treinamento</a:t>
            </a:r>
            <a:r>
              <a:rPr lang="en-US" sz="2800" i="1" dirty="0"/>
              <a:t> </a:t>
            </a:r>
            <a:r>
              <a:rPr lang="en-US" sz="2800" i="1" dirty="0" err="1"/>
              <a:t>em</a:t>
            </a:r>
            <a:r>
              <a:rPr lang="en-US" sz="2800" i="1" dirty="0"/>
              <a:t> </a:t>
            </a:r>
            <a:r>
              <a:rPr lang="en-US" sz="2800" i="1" dirty="0" err="1"/>
              <a:t>Linguagem</a:t>
            </a:r>
            <a:r>
              <a:rPr lang="en-US" sz="2800" i="1" dirty="0"/>
              <a:t> </a:t>
            </a:r>
            <a:r>
              <a:rPr lang="en-US" sz="2800" i="1" dirty="0" smtClean="0"/>
              <a:t>C++, </a:t>
            </a:r>
            <a:r>
              <a:rPr lang="en-US" sz="2800" i="1" dirty="0" err="1" smtClean="0"/>
              <a:t>módulos</a:t>
            </a:r>
            <a:r>
              <a:rPr lang="en-US" sz="2800" i="1" dirty="0" smtClean="0"/>
              <a:t> </a:t>
            </a:r>
            <a:r>
              <a:rPr lang="en-US" sz="2800" i="1" dirty="0"/>
              <a:t>1 e 2</a:t>
            </a:r>
            <a:r>
              <a:rPr lang="en-US" sz="2800" dirty="0"/>
              <a:t>, </a:t>
            </a:r>
            <a:r>
              <a:rPr lang="en-US" sz="2800" dirty="0" err="1"/>
              <a:t>Makron</a:t>
            </a:r>
            <a:r>
              <a:rPr lang="en-US" sz="2800" dirty="0"/>
              <a:t> Books.</a:t>
            </a: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b="1" dirty="0" smtClean="0"/>
              <a:t>C++.com </a:t>
            </a:r>
            <a:r>
              <a:rPr lang="en-US" sz="2800" i="1" dirty="0" smtClean="0">
                <a:hlinkClick r:id="rId2"/>
              </a:rPr>
              <a:t>www.cplusplus.com</a:t>
            </a:r>
            <a:endParaRPr lang="en-US" sz="2800" i="1" dirty="0"/>
          </a:p>
          <a:p>
            <a:pPr>
              <a:buFontTx/>
              <a:buNone/>
            </a:pPr>
            <a:r>
              <a:rPr lang="en-US" sz="2800" b="1" dirty="0"/>
              <a:t>C+</a:t>
            </a:r>
            <a:r>
              <a:rPr lang="en-US" sz="2800" b="1" smtClean="0"/>
              <a:t>+</a:t>
            </a:r>
            <a:r>
              <a:rPr lang="en-US" sz="2800" b="1"/>
              <a:t> </a:t>
            </a:r>
            <a:r>
              <a:rPr lang="en-US" sz="2800" b="1" smtClean="0"/>
              <a:t>Reference </a:t>
            </a:r>
            <a:r>
              <a:rPr lang="en-US" sz="2800" i="1" dirty="0" smtClean="0">
                <a:hlinkClick r:id="rId3"/>
              </a:rPr>
              <a:t>www.cppreference.com</a:t>
            </a:r>
            <a:endParaRPr lang="en-US" sz="2800" i="1" dirty="0" smtClean="0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D94-1750-4988-B876-ECDD5E7D808C}" type="slidenum">
              <a:rPr lang="pt-BR"/>
              <a:pPr/>
              <a:t>14</a:t>
            </a:fld>
            <a:endParaRPr lang="pt-BR"/>
          </a:p>
        </p:txBody>
      </p:sp>
      <p:pic>
        <p:nvPicPr>
          <p:cNvPr id="57346" name="Picture 2" descr="cplusplu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578261"/>
            <a:ext cx="2592412" cy="981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i.s8.com.br/images/books/cover/img2/1090672_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256" y="1916832"/>
            <a:ext cx="1399954" cy="1963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http://i.s8.com.br/images/books/cover/img3/1090673_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6832"/>
            <a:ext cx="1365868" cy="1963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Bibliografia</a:t>
            </a:r>
            <a:r>
              <a:rPr lang="en-US" dirty="0"/>
              <a:t> </a:t>
            </a:r>
            <a:r>
              <a:rPr lang="en-US" dirty="0" err="1"/>
              <a:t>Adicional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073324" y="1600200"/>
            <a:ext cx="667514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 smtClean="0"/>
              <a:t>The Java Tutorials</a:t>
            </a:r>
          </a:p>
          <a:p>
            <a:pPr>
              <a:buFontTx/>
              <a:buNone/>
            </a:pPr>
            <a:r>
              <a:rPr lang="pt-BR" sz="2800" i="1" dirty="0" smtClean="0">
                <a:hlinkClick r:id="rId2"/>
              </a:rPr>
              <a:t>http://download.oracle.com/javase/tutorial/</a:t>
            </a:r>
            <a:endParaRPr lang="pt-BR" sz="2600" i="1" dirty="0" smtClean="0"/>
          </a:p>
          <a:p>
            <a:pPr>
              <a:buFontTx/>
              <a:buNone/>
            </a:pPr>
            <a:endParaRPr lang="en-US" sz="2600" b="1" dirty="0" smtClean="0"/>
          </a:p>
          <a:p>
            <a:pPr>
              <a:buFontTx/>
              <a:buNone/>
            </a:pPr>
            <a:endParaRPr lang="en-US" sz="2600" b="1" dirty="0"/>
          </a:p>
          <a:p>
            <a:pPr>
              <a:buFontTx/>
              <a:buNone/>
            </a:pPr>
            <a:endParaRPr lang="en-US" sz="2600" b="1" dirty="0" smtClean="0"/>
          </a:p>
          <a:p>
            <a:pPr>
              <a:buFontTx/>
              <a:buNone/>
            </a:pPr>
            <a:endParaRPr lang="en-US" sz="2600" b="1" dirty="0"/>
          </a:p>
          <a:p>
            <a:pPr>
              <a:buFontTx/>
              <a:buNone/>
            </a:pPr>
            <a:r>
              <a:rPr lang="en-US" sz="2600" b="1" dirty="0" smtClean="0"/>
              <a:t>API Java</a:t>
            </a:r>
            <a:endParaRPr lang="en-US" sz="2600" b="1" dirty="0"/>
          </a:p>
          <a:p>
            <a:pPr>
              <a:buFontTx/>
              <a:buNone/>
            </a:pPr>
            <a:r>
              <a:rPr lang="en-US" sz="2600" i="1" dirty="0">
                <a:hlinkClick r:id="rId3"/>
              </a:rPr>
              <a:t>http://download.oracle.com/javase/7/docs/api</a:t>
            </a:r>
            <a:r>
              <a:rPr lang="en-US" sz="2600" i="1" dirty="0" smtClean="0">
                <a:hlinkClick r:id="rId3"/>
              </a:rPr>
              <a:t>/</a:t>
            </a:r>
            <a:endParaRPr lang="en-US" sz="2600" i="1" dirty="0" smtClean="0"/>
          </a:p>
          <a:p>
            <a:pPr>
              <a:buFontTx/>
              <a:buNone/>
            </a:pPr>
            <a:endParaRPr lang="en-US" sz="2600" b="1" i="1" dirty="0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D94-1750-4988-B876-ECDD5E7D808C}" type="slidenum">
              <a:rPr lang="pt-BR"/>
              <a:pPr/>
              <a:t>15</a:t>
            </a:fld>
            <a:endParaRPr lang="pt-BR"/>
          </a:p>
        </p:txBody>
      </p:sp>
      <p:pic>
        <p:nvPicPr>
          <p:cNvPr id="55300" name="Picture 4" descr="http://t3.gstatic.com/images?q=tbn:ANd9GcSr-TjmACtSIqzqlL-kFKNk7j9B2TH090OkcGENPIQ64KD8Idjq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54" y="1628800"/>
            <a:ext cx="1496234" cy="1979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293096"/>
            <a:ext cx="1612443" cy="15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Provas </a:t>
            </a:r>
            <a:r>
              <a:rPr lang="pt-BR" dirty="0"/>
              <a:t>práticas </a:t>
            </a:r>
            <a:r>
              <a:rPr lang="pt-BR" dirty="0" smtClean="0"/>
              <a:t>(</a:t>
            </a:r>
            <a:r>
              <a:rPr lang="pt-BR" dirty="0"/>
              <a:t>4</a:t>
            </a:r>
            <a:r>
              <a:rPr lang="pt-BR" dirty="0" smtClean="0"/>
              <a:t>)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 smtClean="0"/>
              <a:t>(8 pontos).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 smtClean="0"/>
              <a:t>Trabalhos </a:t>
            </a:r>
            <a:r>
              <a:rPr lang="pt-BR" dirty="0"/>
              <a:t>de implementação </a:t>
            </a:r>
            <a:r>
              <a:rPr lang="pt-BR" dirty="0" smtClean="0"/>
              <a:t>computacional (2)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 smtClean="0"/>
              <a:t>(2 pontos + extras)</a:t>
            </a:r>
            <a:r>
              <a:rPr lang="pt-BR" dirty="0"/>
              <a:t>.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dirty="0" smtClean="0"/>
              <a:t>A  </a:t>
            </a:r>
            <a:r>
              <a:rPr lang="pt-BR" b="1" dirty="0"/>
              <a:t>frequência</a:t>
            </a:r>
            <a:r>
              <a:rPr lang="pt-BR" dirty="0"/>
              <a:t> também é </a:t>
            </a:r>
            <a:r>
              <a:rPr lang="pt-BR" dirty="0" smtClean="0"/>
              <a:t>considerada</a:t>
            </a:r>
            <a:r>
              <a:rPr lang="pt-BR" dirty="0"/>
              <a:t>.</a:t>
            </a: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DFAD-7C03-4464-9F79-2FBAA4D6F3D2}" type="slidenum">
              <a:rPr lang="pt-BR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92156" cy="36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Listas de Exercícios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A cada </a:t>
            </a:r>
            <a:r>
              <a:rPr lang="pt-BR" sz="2800" dirty="0" smtClean="0"/>
              <a:t>conteúdo, </a:t>
            </a:r>
            <a:r>
              <a:rPr lang="pt-BR" sz="2800" dirty="0"/>
              <a:t>uma série </a:t>
            </a:r>
            <a:r>
              <a:rPr lang="pt-BR" sz="2800" dirty="0" smtClean="0"/>
              <a:t>exercícios </a:t>
            </a:r>
            <a:r>
              <a:rPr lang="pt-BR" sz="2800" dirty="0"/>
              <a:t>será disponibilizada</a:t>
            </a:r>
          </a:p>
          <a:p>
            <a:pPr lvl="1">
              <a:lnSpc>
                <a:spcPct val="8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Não</a:t>
            </a:r>
            <a:r>
              <a:rPr lang="pt-BR" sz="2400" dirty="0" smtClean="0"/>
              <a:t> é necessário entregar;</a:t>
            </a:r>
            <a:endParaRPr lang="pt-BR" sz="2400" dirty="0"/>
          </a:p>
          <a:p>
            <a:pPr lvl="1">
              <a:lnSpc>
                <a:spcPct val="8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Não</a:t>
            </a:r>
            <a:r>
              <a:rPr lang="pt-BR" sz="2400" dirty="0" smtClean="0"/>
              <a:t> contam </a:t>
            </a:r>
            <a:r>
              <a:rPr lang="pt-BR" sz="2400" dirty="0"/>
              <a:t>para </a:t>
            </a:r>
            <a:r>
              <a:rPr lang="pt-BR" sz="2400" dirty="0" smtClean="0"/>
              <a:t>avaliação;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Somente para treino.</a:t>
            </a:r>
          </a:p>
          <a:p>
            <a:pPr lvl="1">
              <a:lnSpc>
                <a:spcPct val="80000"/>
              </a:lnSpc>
            </a:pPr>
            <a:endParaRPr lang="pt-BR" sz="2400" dirty="0"/>
          </a:p>
          <a:p>
            <a:pPr>
              <a:lnSpc>
                <a:spcPct val="80000"/>
              </a:lnSpc>
            </a:pPr>
            <a:r>
              <a:rPr lang="pt-BR" sz="2800" dirty="0" smtClean="0"/>
              <a:t>Não </a:t>
            </a:r>
            <a:r>
              <a:rPr lang="pt-BR" sz="2800" dirty="0"/>
              <a:t>haverá gabarito</a:t>
            </a:r>
          </a:p>
          <a:p>
            <a:pPr lvl="1">
              <a:lnSpc>
                <a:spcPct val="80000"/>
              </a:lnSpc>
            </a:pPr>
            <a:r>
              <a:rPr lang="pt-BR" sz="2400" dirty="0"/>
              <a:t>Dúvidas devem ser sanadas junto ao </a:t>
            </a:r>
            <a:r>
              <a:rPr lang="pt-BR" sz="2400" dirty="0" smtClean="0"/>
              <a:t>professor ou monitor.</a:t>
            </a:r>
            <a:endParaRPr lang="pt-BR" sz="2400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5F1-F518-4BBA-A20D-917476E2BDC8}" type="slidenum">
              <a:rPr lang="pt-BR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Provas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provas</a:t>
            </a:r>
            <a:r>
              <a:rPr lang="en-US" dirty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/>
              <a:t>realizadas</a:t>
            </a:r>
            <a:r>
              <a:rPr lang="en-US" dirty="0"/>
              <a:t> </a:t>
            </a:r>
            <a:r>
              <a:rPr lang="en-US" dirty="0" err="1" smtClean="0"/>
              <a:t>manualmente</a:t>
            </a:r>
            <a:endParaRPr lang="en-US" dirty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houver</a:t>
            </a:r>
            <a:r>
              <a:rPr lang="en-US" dirty="0" smtClean="0"/>
              <a:t> </a:t>
            </a:r>
            <a:r>
              <a:rPr lang="en-US" dirty="0" err="1" smtClean="0"/>
              <a:t>disponibilidade</a:t>
            </a:r>
            <a:r>
              <a:rPr lang="en-US" dirty="0" smtClean="0"/>
              <a:t> da </a:t>
            </a:r>
            <a:r>
              <a:rPr lang="en-US" dirty="0" err="1" smtClean="0"/>
              <a:t>turma</a:t>
            </a:r>
            <a:r>
              <a:rPr lang="en-US" dirty="0" smtClean="0"/>
              <a:t>, </a:t>
            </a:r>
            <a:r>
              <a:rPr lang="en-US" dirty="0" err="1" smtClean="0"/>
              <a:t>verifica</a:t>
            </a:r>
            <a:r>
              <a:rPr lang="en-US" dirty="0" smtClean="0"/>
              <a:t>-se a </a:t>
            </a:r>
            <a:r>
              <a:rPr lang="en-US" dirty="0" err="1" smtClean="0"/>
              <a:t>viabilidade</a:t>
            </a:r>
            <a:r>
              <a:rPr lang="en-US" dirty="0" smtClean="0"/>
              <a:t> de </a:t>
            </a:r>
            <a:r>
              <a:rPr lang="en-US" dirty="0" err="1" smtClean="0"/>
              <a:t>provas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As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 smtClean="0"/>
              <a:t>poderão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retiradas</a:t>
            </a:r>
            <a:r>
              <a:rPr lang="en-US" dirty="0" smtClean="0"/>
              <a:t> </a:t>
            </a:r>
            <a:r>
              <a:rPr lang="en-US" dirty="0"/>
              <a:t>das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 smtClean="0"/>
              <a:t>exercícios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5-902B-4A1E-ACB6-5D6295D36B3E}" type="slidenum">
              <a:rPr lang="pt-BR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Introdução ao </a:t>
            </a:r>
            <a:r>
              <a:rPr lang="pt-BR" sz="4800" dirty="0" smtClean="0"/>
              <a:t>Curso</a:t>
            </a:r>
            <a:endParaRPr lang="en-US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90E5-4B5F-4C55-B83E-FA4C1E635BCA}" type="slidenum">
              <a:rPr lang="pt-BR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Autofit/>
          </a:bodyPr>
          <a:lstStyle/>
          <a:p>
            <a:pPr lvl="0"/>
            <a:r>
              <a:rPr lang="pt-BR" dirty="0"/>
              <a:t>Visão geral do paradigma de programação orientada a </a:t>
            </a:r>
            <a:r>
              <a:rPr lang="pt-BR" dirty="0" smtClean="0"/>
              <a:t>objetos;</a:t>
            </a:r>
            <a:endParaRPr lang="pt-BR" dirty="0"/>
          </a:p>
          <a:p>
            <a:pPr lvl="0"/>
            <a:r>
              <a:rPr lang="pt-BR" dirty="0"/>
              <a:t>Modelagem </a:t>
            </a:r>
            <a:r>
              <a:rPr lang="pt-BR" dirty="0" smtClean="0"/>
              <a:t>UML;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3746-5B8C-469A-9869-54A915F40D91}" type="slidenum">
              <a:rPr lang="pt-BR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/>
              <a:t>Programando em C++</a:t>
            </a:r>
          </a:p>
          <a:p>
            <a:pPr lvl="1"/>
            <a:r>
              <a:rPr lang="pt-BR" dirty="0"/>
              <a:t>Classes, objetos, </a:t>
            </a:r>
            <a:r>
              <a:rPr lang="pt-BR" dirty="0" smtClean="0"/>
              <a:t>mensagens;</a:t>
            </a:r>
            <a:endParaRPr lang="pt-BR" dirty="0"/>
          </a:p>
          <a:p>
            <a:pPr lvl="1"/>
            <a:r>
              <a:rPr lang="pt-BR" dirty="0" smtClean="0"/>
              <a:t>Herança;</a:t>
            </a:r>
            <a:endParaRPr lang="pt-BR" dirty="0"/>
          </a:p>
          <a:p>
            <a:pPr lvl="1"/>
            <a:r>
              <a:rPr lang="pt-BR" dirty="0" smtClean="0"/>
              <a:t>Polimorfismo;</a:t>
            </a:r>
            <a:endParaRPr lang="pt-BR" dirty="0"/>
          </a:p>
          <a:p>
            <a:pPr lvl="1"/>
            <a:r>
              <a:rPr lang="pt-BR" dirty="0"/>
              <a:t>Ligação </a:t>
            </a:r>
            <a:r>
              <a:rPr lang="pt-BR" dirty="0" smtClean="0"/>
              <a:t>dinâmica;</a:t>
            </a:r>
            <a:endParaRPr lang="pt-BR" dirty="0"/>
          </a:p>
          <a:p>
            <a:pPr lvl="1"/>
            <a:r>
              <a:rPr lang="pt-BR" dirty="0"/>
              <a:t>Tratamento de </a:t>
            </a:r>
            <a:r>
              <a:rPr lang="pt-BR" dirty="0" smtClean="0"/>
              <a:t>exceções;</a:t>
            </a:r>
            <a:endParaRPr lang="pt-BR" dirty="0"/>
          </a:p>
          <a:p>
            <a:pPr lvl="1"/>
            <a:r>
              <a:rPr lang="pt-BR" dirty="0" smtClean="0"/>
              <a:t>Genéricos;</a:t>
            </a:r>
            <a:endParaRPr lang="pt-BR" dirty="0"/>
          </a:p>
          <a:p>
            <a:pPr lvl="1"/>
            <a:r>
              <a:rPr lang="pt-BR" dirty="0" smtClean="0"/>
              <a:t>Coleções;</a:t>
            </a:r>
            <a:endParaRPr lang="pt-BR" dirty="0"/>
          </a:p>
          <a:p>
            <a:pPr lvl="1"/>
            <a:r>
              <a:rPr lang="pt-BR" dirty="0"/>
              <a:t>Objetos </a:t>
            </a:r>
            <a:r>
              <a:rPr lang="pt-BR" dirty="0" smtClean="0"/>
              <a:t>persistentes.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Programando em Java</a:t>
            </a:r>
          </a:p>
          <a:p>
            <a:pPr lvl="1"/>
            <a:r>
              <a:rPr lang="pt-BR" dirty="0" smtClean="0"/>
              <a:t>Herança;</a:t>
            </a:r>
            <a:endParaRPr lang="pt-BR" dirty="0"/>
          </a:p>
          <a:p>
            <a:pPr lvl="1"/>
            <a:r>
              <a:rPr lang="pt-BR" dirty="0" smtClean="0"/>
              <a:t>Polimorfismo;</a:t>
            </a:r>
            <a:endParaRPr lang="pt-BR" dirty="0"/>
          </a:p>
          <a:p>
            <a:pPr lvl="1"/>
            <a:r>
              <a:rPr lang="pt-BR" dirty="0"/>
              <a:t>Interfaces </a:t>
            </a:r>
            <a:r>
              <a:rPr lang="pt-BR" dirty="0" smtClean="0"/>
              <a:t>gráficas;</a:t>
            </a:r>
            <a:endParaRPr lang="pt-BR" dirty="0"/>
          </a:p>
          <a:p>
            <a:pPr lvl="1"/>
            <a:r>
              <a:rPr lang="pt-BR" dirty="0"/>
              <a:t>Tratamento de </a:t>
            </a:r>
            <a:r>
              <a:rPr lang="pt-BR" dirty="0" smtClean="0"/>
              <a:t>exceções;</a:t>
            </a:r>
            <a:endParaRPr lang="pt-BR" dirty="0"/>
          </a:p>
          <a:p>
            <a:pPr lvl="1"/>
            <a:r>
              <a:rPr lang="pt-BR" dirty="0" smtClean="0"/>
              <a:t>Genéricos;</a:t>
            </a:r>
            <a:endParaRPr lang="pt-BR" dirty="0"/>
          </a:p>
          <a:p>
            <a:pPr lvl="1"/>
            <a:r>
              <a:rPr lang="pt-BR" dirty="0" smtClean="0"/>
              <a:t>Coleções;</a:t>
            </a:r>
            <a:endParaRPr lang="pt-BR" dirty="0"/>
          </a:p>
          <a:p>
            <a:pPr lvl="1"/>
            <a:r>
              <a:rPr lang="pt-BR" dirty="0"/>
              <a:t>Objetos </a:t>
            </a:r>
            <a:r>
              <a:rPr lang="pt-BR" dirty="0" smtClean="0"/>
              <a:t>persistentes.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 de Provas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Prova I: 25 de março</a:t>
            </a:r>
          </a:p>
          <a:p>
            <a:pPr lvl="1"/>
            <a:r>
              <a:rPr lang="pt-BR" dirty="0" smtClean="0"/>
              <a:t>Até herança em C++.</a:t>
            </a:r>
          </a:p>
          <a:p>
            <a:r>
              <a:rPr lang="pt-BR" dirty="0" smtClean="0"/>
              <a:t>Prova II: 29 de abril</a:t>
            </a:r>
          </a:p>
          <a:p>
            <a:pPr lvl="1"/>
            <a:r>
              <a:rPr lang="pt-BR" dirty="0" smtClean="0"/>
              <a:t>Até genéricos em C++.</a:t>
            </a:r>
          </a:p>
          <a:p>
            <a:r>
              <a:rPr lang="pt-BR" dirty="0" smtClean="0"/>
              <a:t>Prova III: 27 de maio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t-BR" dirty="0"/>
              <a:t>Até herança em </a:t>
            </a:r>
            <a:r>
              <a:rPr lang="pt-BR" dirty="0" smtClean="0"/>
              <a:t>Java.</a:t>
            </a:r>
          </a:p>
          <a:p>
            <a:r>
              <a:rPr lang="pt-BR" dirty="0" smtClean="0"/>
              <a:t>Prova IV: </a:t>
            </a:r>
            <a:r>
              <a:rPr lang="pt-BR" dirty="0" smtClean="0"/>
              <a:t>24 </a:t>
            </a:r>
            <a:r>
              <a:rPr lang="pt-BR" dirty="0" smtClean="0"/>
              <a:t>de junho</a:t>
            </a:r>
          </a:p>
          <a:p>
            <a:pPr lvl="1"/>
            <a:r>
              <a:rPr lang="pt-BR" dirty="0" smtClean="0"/>
              <a:t>Até coleções em Java.</a:t>
            </a:r>
          </a:p>
          <a:p>
            <a:r>
              <a:rPr lang="pt-BR" dirty="0" smtClean="0"/>
              <a:t>Exames especiais</a:t>
            </a:r>
            <a:r>
              <a:rPr lang="pt-BR" smtClean="0"/>
              <a:t>: </a:t>
            </a:r>
            <a:r>
              <a:rPr lang="pt-BR" smtClean="0"/>
              <a:t>06 </a:t>
            </a:r>
            <a:r>
              <a:rPr lang="pt-BR" dirty="0" smtClean="0"/>
              <a:t>de julho.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24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2055-DE22-4AC2-85DF-9E38F48E359F}" type="slidenum">
              <a:rPr lang="pt-BR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4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se espera do aluno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Pontualidade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Chamada uma vez por aula;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Perdeu a chamada, não tem choro.</a:t>
            </a:r>
          </a:p>
          <a:p>
            <a:pPr>
              <a:lnSpc>
                <a:spcPct val="90000"/>
              </a:lnSpc>
            </a:pPr>
            <a:r>
              <a:rPr lang="pt-BR" dirty="0"/>
              <a:t>Dedicação exclusiva às atividades da disciplina durante a </a:t>
            </a:r>
            <a:r>
              <a:rPr lang="pt-BR" dirty="0" smtClean="0"/>
              <a:t>aula;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 smtClean="0"/>
              <a:t>Proatividade;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Aplicação </a:t>
            </a:r>
            <a:r>
              <a:rPr lang="pt-BR" dirty="0"/>
              <a:t>nas atividades </a:t>
            </a:r>
            <a:r>
              <a:rPr lang="pt-BR" dirty="0" err="1"/>
              <a:t>extra-</a:t>
            </a:r>
            <a:r>
              <a:rPr lang="pt-BR" dirty="0" err="1" smtClean="0"/>
              <a:t>classe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D5E-AC10-40B6-AE8A-906777333F81}" type="slidenum">
              <a:rPr lang="pt-BR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Recomendações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C8C-7065-4CED-938E-AB1E3F00221A}" type="slidenum">
              <a:rPr lang="pt-BR"/>
              <a:pPr/>
              <a:t>27</a:t>
            </a:fld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8280920" cy="4525963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b="1" dirty="0"/>
              <a:t>Cola</a:t>
            </a:r>
          </a:p>
          <a:p>
            <a:pPr>
              <a:buFontTx/>
              <a:buNone/>
            </a:pPr>
            <a:endParaRPr lang="pt-BR" sz="2800" b="1" dirty="0"/>
          </a:p>
          <a:p>
            <a:r>
              <a:rPr lang="pt-BR" sz="2800" dirty="0"/>
              <a:t>Nas </a:t>
            </a:r>
            <a:r>
              <a:rPr lang="pt-BR" sz="2800" dirty="0" smtClean="0"/>
              <a:t>provas e trabalhos, </a:t>
            </a:r>
            <a:r>
              <a:rPr lang="pt-BR" sz="2800" dirty="0"/>
              <a:t>garante nota </a:t>
            </a:r>
            <a:r>
              <a:rPr lang="pt-BR" sz="4000" dirty="0">
                <a:solidFill>
                  <a:srgbClr val="FF0000"/>
                </a:solidFill>
              </a:rPr>
              <a:t>0</a:t>
            </a:r>
            <a:r>
              <a:rPr lang="pt-BR" sz="2800" dirty="0"/>
              <a:t> para os envolvidos, independente se passou ou recebeu a </a:t>
            </a:r>
            <a:r>
              <a:rPr lang="pt-BR" sz="2800" dirty="0" smtClean="0"/>
              <a:t>cola e se a cola é parcial ou total.</a:t>
            </a:r>
            <a:endParaRPr lang="pt-BR" sz="2800" dirty="0"/>
          </a:p>
          <a:p>
            <a:pPr>
              <a:buFontTx/>
              <a:buNone/>
            </a:pPr>
            <a:r>
              <a:rPr lang="pt-BR" sz="2800" dirty="0"/>
              <a:t> </a:t>
            </a:r>
          </a:p>
        </p:txBody>
      </p:sp>
      <p:pic>
        <p:nvPicPr>
          <p:cNvPr id="58370" name="Picture 2" descr="http://4.bp.blogspot.com/_0HDgc3aM_Iw/S4ABEPqFQHI/AAAAAAAAAmI/bfOUMOrBHB0/s400/Aprenda+a+colar+em+uma+pr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384" y="4941167"/>
            <a:ext cx="2790056" cy="1743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Recomendações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686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err="1"/>
              <a:t>LaTeX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dirty="0"/>
              <a:t>O </a:t>
            </a:r>
            <a:r>
              <a:rPr lang="en-US" sz="2800" dirty="0" err="1"/>
              <a:t>LaTeX</a:t>
            </a:r>
            <a:r>
              <a:rPr lang="en-US" sz="2800" dirty="0"/>
              <a:t> é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espécie</a:t>
            </a:r>
            <a:r>
              <a:rPr lang="en-US" sz="2800" dirty="0"/>
              <a:t> de editor de </a:t>
            </a:r>
            <a:r>
              <a:rPr lang="en-US" sz="2800" dirty="0" err="1"/>
              <a:t>textos</a:t>
            </a:r>
            <a:r>
              <a:rPr lang="en-US" sz="2800" dirty="0"/>
              <a:t> </a:t>
            </a:r>
            <a:r>
              <a:rPr lang="en-US" sz="2800" dirty="0" err="1"/>
              <a:t>científicos</a:t>
            </a:r>
            <a:r>
              <a:rPr lang="en-US" sz="2800" dirty="0"/>
              <a:t> e </a:t>
            </a:r>
            <a:r>
              <a:rPr lang="en-US" sz="2800" dirty="0" err="1"/>
              <a:t>profissionais</a:t>
            </a:r>
            <a:r>
              <a:rPr lang="en-US" sz="2800" dirty="0"/>
              <a:t> (</a:t>
            </a:r>
            <a:r>
              <a:rPr lang="en-US" sz="2800" dirty="0" err="1"/>
              <a:t>bem</a:t>
            </a:r>
            <a:r>
              <a:rPr lang="en-US" sz="2800" dirty="0"/>
              <a:t> </a:t>
            </a:r>
            <a:r>
              <a:rPr lang="en-US" sz="2800" dirty="0" err="1"/>
              <a:t>diferente</a:t>
            </a:r>
            <a:r>
              <a:rPr lang="en-US" sz="2800" dirty="0"/>
              <a:t> do </a:t>
            </a:r>
            <a:r>
              <a:rPr lang="en-US" sz="2800" i="1" dirty="0" smtClean="0"/>
              <a:t>Word</a:t>
            </a:r>
            <a:r>
              <a:rPr lang="en-US" sz="2800" dirty="0"/>
              <a:t>);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/>
              <a:t>trabalhos</a:t>
            </a:r>
            <a:r>
              <a:rPr lang="en-US" sz="2800" dirty="0"/>
              <a:t>, </a:t>
            </a:r>
            <a:r>
              <a:rPr lang="en-US" sz="2800" dirty="0" err="1"/>
              <a:t>relatórios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LaTeX</a:t>
            </a:r>
            <a:r>
              <a:rPr lang="en-US" sz="2800" dirty="0"/>
              <a:t> </a:t>
            </a:r>
            <a:r>
              <a:rPr lang="en-US" sz="2800" dirty="0" err="1"/>
              <a:t>valem</a:t>
            </a:r>
            <a:r>
              <a:rPr lang="en-US" sz="2800" dirty="0"/>
              <a:t> </a:t>
            </a:r>
            <a:r>
              <a:rPr lang="en-US" sz="2800" dirty="0" err="1"/>
              <a:t>pontos</a:t>
            </a:r>
            <a:r>
              <a:rPr lang="en-US" sz="2800" dirty="0"/>
              <a:t> extras.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8BD1-83F1-471F-97E8-A647CABA550A}" type="slidenum">
              <a:rPr lang="pt-BR"/>
              <a:pPr/>
              <a:t>28</a:t>
            </a:fld>
            <a:endParaRPr lang="pt-BR"/>
          </a:p>
        </p:txBody>
      </p:sp>
      <p:pic>
        <p:nvPicPr>
          <p:cNvPr id="86023" name="Picture 7" descr="latex_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043488"/>
            <a:ext cx="32766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Atendimento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Professor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José Romildo Malaquias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 smtClean="0">
                <a:hlinkClick r:id="rId2"/>
              </a:rPr>
              <a:t>romildo@iceb.ufop.br</a:t>
            </a:r>
            <a:r>
              <a:rPr lang="pt-BR" dirty="0" smtClean="0"/>
              <a:t> (</a:t>
            </a:r>
            <a:r>
              <a:rPr lang="pt-BR" dirty="0"/>
              <a:t>não enviar programas)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3559-1321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Sala </a:t>
            </a:r>
            <a:r>
              <a:rPr lang="pt-BR" dirty="0" smtClean="0"/>
              <a:t>21 DECOM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Monitor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Horários a definir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63A0-D40D-4807-9108-C02FC0AEC983}" type="slidenum">
              <a:rPr lang="pt-BR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5024-6CFA-42BA-A5B6-92C45703CA40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531376" cy="51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Acompanhamento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material das aulas está disponível no site </a:t>
            </a:r>
            <a:r>
              <a:rPr lang="pt-BR" dirty="0" smtClean="0">
                <a:hlinkClick r:id="rId2"/>
              </a:rPr>
              <a:t>www.decom.ufop.br/romildo/2015-1/bcc221</a:t>
            </a:r>
            <a:endParaRPr lang="pt-BR" dirty="0"/>
          </a:p>
          <a:p>
            <a:r>
              <a:rPr lang="pt-BR" dirty="0"/>
              <a:t>Além do material, outras informações estão disponíveis no curso </a:t>
            </a:r>
            <a:r>
              <a:rPr lang="pt-BR" b="1" dirty="0" smtClean="0"/>
              <a:t>BCC221 – Programação</a:t>
            </a:r>
            <a:r>
              <a:rPr lang="pt-BR" dirty="0" smtClean="0"/>
              <a:t> </a:t>
            </a:r>
            <a:r>
              <a:rPr lang="pt-BR" b="1" dirty="0" smtClean="0"/>
              <a:t>Orientada a Objetos </a:t>
            </a:r>
            <a:r>
              <a:rPr lang="pt-BR" dirty="0" smtClean="0"/>
              <a:t>do </a:t>
            </a:r>
            <a:r>
              <a:rPr lang="pt-BR" i="1" dirty="0"/>
              <a:t>Moodle</a:t>
            </a:r>
          </a:p>
          <a:p>
            <a:pPr lvl="1"/>
            <a:r>
              <a:rPr lang="pt-BR" dirty="0">
                <a:hlinkClick r:id="rId3"/>
              </a:rPr>
              <a:t>www.decom.ufop.br/moodle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708-3188-41C3-A5B7-FAA5D1652893}" type="slidenum">
              <a:rPr lang="pt-BR"/>
              <a:pPr/>
              <a:t>30</a:t>
            </a:fld>
            <a:endParaRPr lang="pt-BR"/>
          </a:p>
        </p:txBody>
      </p:sp>
      <p:pic>
        <p:nvPicPr>
          <p:cNvPr id="69637" name="Picture 5" descr="mood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885" y="5517232"/>
            <a:ext cx="2639539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Lista de E-mails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Cadastrem-se na lista de e-mails da disciplina:</a:t>
            </a:r>
          </a:p>
          <a:p>
            <a:pPr lvl="1"/>
            <a:r>
              <a:rPr lang="pt-BR" dirty="0" smtClean="0">
                <a:hlinkClick r:id="rId2"/>
              </a:rPr>
              <a:t>bcc221@googlegroups.com</a:t>
            </a:r>
            <a:endParaRPr lang="pt-BR" dirty="0" smtClean="0"/>
          </a:p>
          <a:p>
            <a:r>
              <a:rPr lang="en-US" dirty="0" err="1" smtClean="0"/>
              <a:t>Solicitem</a:t>
            </a:r>
            <a:r>
              <a:rPr lang="en-US" dirty="0" smtClean="0"/>
              <a:t> </a:t>
            </a:r>
            <a:r>
              <a:rPr lang="en-US" dirty="0" err="1" smtClean="0"/>
              <a:t>inclusão</a:t>
            </a:r>
            <a:r>
              <a:rPr lang="en-US" dirty="0" smtClean="0"/>
              <a:t> no </a:t>
            </a:r>
            <a:r>
              <a:rPr lang="en-US" dirty="0" err="1" smtClean="0"/>
              <a:t>endereço</a:t>
            </a:r>
            <a:endParaRPr lang="en-US" dirty="0" smtClean="0"/>
          </a:p>
          <a:p>
            <a:pPr lvl="1"/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groups.google.com/group/</a:t>
            </a:r>
            <a:r>
              <a:rPr lang="pt-BR" b="1" dirty="0" smtClean="0">
                <a:hlinkClick r:id="rId3"/>
              </a:rPr>
              <a:t>bcc221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Acompanhamento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ementa e o programa da disciplina podem ser encontrado no site da disciplina</a:t>
            </a:r>
          </a:p>
          <a:p>
            <a:pPr lvl="1"/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material </a:t>
            </a:r>
            <a:r>
              <a:rPr lang="en-US" dirty="0" err="1" smtClean="0"/>
              <a:t>disponibilizado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708-3188-41C3-A5B7-FAA5D1652893}" type="slidenum">
              <a:rPr lang="pt-BR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4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Avisos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Checar </a:t>
            </a:r>
            <a:r>
              <a:rPr lang="pt-BR" dirty="0" smtClean="0"/>
              <a:t>frequentemente:</a:t>
            </a:r>
          </a:p>
          <a:p>
            <a:pPr lvl="1"/>
            <a:r>
              <a:rPr lang="pt-BR" dirty="0" smtClean="0"/>
              <a:t>Possíveis alterações </a:t>
            </a:r>
            <a:r>
              <a:rPr lang="pt-BR" dirty="0"/>
              <a:t>no cronograma </a:t>
            </a:r>
            <a:r>
              <a:rPr lang="pt-BR" dirty="0" smtClean="0"/>
              <a:t>inicial;</a:t>
            </a:r>
          </a:p>
          <a:p>
            <a:pPr lvl="1"/>
            <a:r>
              <a:rPr lang="en-US" dirty="0" err="1" smtClean="0"/>
              <a:t>Avisos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  <a:endParaRPr lang="pt-BR" dirty="0"/>
          </a:p>
          <a:p>
            <a:r>
              <a:rPr lang="pt-BR" dirty="0" smtClean="0"/>
              <a:t>Via lista de e-mails.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17D-FF51-4585-A00C-C096F844A542}" type="slidenum">
              <a:rPr lang="pt-BR"/>
              <a:pPr/>
              <a:t>33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34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35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Carga horária semanal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b="1" dirty="0" smtClean="0"/>
              <a:t>4 </a:t>
            </a:r>
            <a:r>
              <a:rPr lang="pt-BR" b="1" dirty="0"/>
              <a:t>aulas </a:t>
            </a:r>
            <a:r>
              <a:rPr lang="pt-BR" b="1" dirty="0" smtClean="0"/>
              <a:t>teóricas</a:t>
            </a:r>
            <a:endParaRPr lang="pt-BR" sz="2800" b="1" dirty="0"/>
          </a:p>
          <a:p>
            <a:pPr>
              <a:lnSpc>
                <a:spcPct val="90000"/>
              </a:lnSpc>
            </a:pPr>
            <a:r>
              <a:rPr lang="pt-BR" dirty="0"/>
              <a:t>Turma </a:t>
            </a:r>
            <a:r>
              <a:rPr lang="pt-BR" dirty="0" smtClean="0"/>
              <a:t>única</a:t>
            </a:r>
            <a:endParaRPr lang="pt-BR" dirty="0"/>
          </a:p>
          <a:p>
            <a:pPr lvl="1"/>
            <a:r>
              <a:rPr lang="pt-BR" sz="3000" dirty="0" smtClean="0"/>
              <a:t>Segundas e quartas </a:t>
            </a:r>
            <a:r>
              <a:rPr lang="pt-BR" sz="3000" dirty="0"/>
              <a:t>às </a:t>
            </a:r>
            <a:r>
              <a:rPr lang="pt-BR" sz="3000" dirty="0" smtClean="0"/>
              <a:t>08:20;</a:t>
            </a:r>
          </a:p>
          <a:p>
            <a:pPr lvl="1"/>
            <a:r>
              <a:rPr lang="pt-BR" sz="3000" dirty="0" smtClean="0"/>
              <a:t>Sala 18 – ICEB 3.</a:t>
            </a: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30B-5BDB-4ADD-BABB-4F1B289AC202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4400" dirty="0"/>
              <a:t>Ao final do curso é esperado que o </a:t>
            </a:r>
            <a:r>
              <a:rPr lang="pt-BR" sz="4400" dirty="0" smtClean="0"/>
              <a:t>aluno: </a:t>
            </a:r>
          </a:p>
          <a:p>
            <a:pPr lvl="1"/>
            <a:r>
              <a:rPr lang="pt-BR" sz="4000" dirty="0" smtClean="0"/>
              <a:t>Entenda </a:t>
            </a:r>
            <a:r>
              <a:rPr lang="pt-BR" sz="4000" dirty="0"/>
              <a:t>com profundidade os conceitos de Programação Orientada a Objetos, sendo capaz de aplicá-los de maneira apropriada; </a:t>
            </a:r>
            <a:endParaRPr lang="pt-BR" sz="4000" dirty="0" smtClean="0"/>
          </a:p>
          <a:p>
            <a:pPr lvl="1"/>
            <a:r>
              <a:rPr lang="pt-BR" sz="4000" dirty="0" smtClean="0"/>
              <a:t>Seja </a:t>
            </a:r>
            <a:r>
              <a:rPr lang="pt-BR" sz="4000" dirty="0"/>
              <a:t>fluente na escrita, teste e depuração de programas orientados a objetos, com uso de APIs; </a:t>
            </a:r>
            <a:endParaRPr lang="pt-BR" sz="4000" dirty="0" smtClean="0"/>
          </a:p>
          <a:p>
            <a:pPr lvl="1"/>
            <a:r>
              <a:rPr lang="pt-BR" sz="4000" dirty="0" smtClean="0"/>
              <a:t>Seja </a:t>
            </a:r>
            <a:r>
              <a:rPr lang="pt-BR" sz="4000" dirty="0"/>
              <a:t>capaz de desenvolver sistemas orientados a objetos com acesso e abstraindo banco de dados; </a:t>
            </a:r>
          </a:p>
          <a:p>
            <a:pPr lvl="1"/>
            <a:r>
              <a:rPr lang="pt-BR" sz="4000" dirty="0" smtClean="0"/>
              <a:t>Seja </a:t>
            </a:r>
            <a:r>
              <a:rPr lang="pt-BR" sz="4000" dirty="0"/>
              <a:t>capaz de desenvolver sistemas utilizando objetos remotos.</a:t>
            </a: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A77A-0267-4C6A-801C-47BB86658423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Metodologia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Aulas</a:t>
            </a:r>
            <a:r>
              <a:rPr lang="en-US" b="1" dirty="0" smtClean="0"/>
              <a:t> </a:t>
            </a:r>
            <a:r>
              <a:rPr lang="en-US" b="1" dirty="0" err="1" smtClean="0"/>
              <a:t>teóricas</a:t>
            </a:r>
            <a:endParaRPr lang="en-US" b="1" dirty="0" smtClean="0"/>
          </a:p>
          <a:p>
            <a:pPr lvl="1"/>
            <a:r>
              <a:rPr lang="en-US" dirty="0" err="1" smtClean="0"/>
              <a:t>Apresentação</a:t>
            </a:r>
            <a:r>
              <a:rPr lang="en-US" dirty="0" smtClean="0"/>
              <a:t> de </a:t>
            </a:r>
            <a:r>
              <a:rPr lang="en-US" dirty="0" err="1" smtClean="0"/>
              <a:t>conceitos</a:t>
            </a:r>
            <a:r>
              <a:rPr lang="en-US" dirty="0" smtClean="0"/>
              <a:t> e </a:t>
            </a:r>
            <a:r>
              <a:rPr lang="en-US" dirty="0" err="1" smtClean="0"/>
              <a:t>aplicações</a:t>
            </a:r>
            <a:r>
              <a:rPr lang="en-US" dirty="0"/>
              <a:t>.</a:t>
            </a:r>
            <a:endParaRPr lang="pt-BR" dirty="0" smtClean="0"/>
          </a:p>
          <a:p>
            <a:r>
              <a:rPr lang="pt-BR" b="1" dirty="0" smtClean="0"/>
              <a:t>Trabalhos </a:t>
            </a:r>
            <a:r>
              <a:rPr lang="pt-BR" b="1" dirty="0"/>
              <a:t>extra-classe</a:t>
            </a:r>
          </a:p>
          <a:p>
            <a:pPr lvl="1"/>
            <a:r>
              <a:rPr lang="pt-BR" dirty="0"/>
              <a:t>Consolidação da experiência com os temas tratados em aula</a:t>
            </a:r>
          </a:p>
          <a:p>
            <a:pPr lvl="2"/>
            <a:r>
              <a:rPr lang="pt-BR" dirty="0"/>
              <a:t>Listas de exercícios </a:t>
            </a:r>
            <a:r>
              <a:rPr lang="pt-BR" dirty="0" smtClean="0"/>
              <a:t>a cada conteúdo apresentado.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42C-A685-4609-BC89-102E3E225921}" type="slidenum">
              <a:rPr lang="pt-BR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Linguagem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ementa</a:t>
            </a:r>
            <a:r>
              <a:rPr lang="en-US" dirty="0" smtClean="0"/>
              <a:t> da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menciona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endParaRPr lang="en-US" dirty="0" smtClean="0"/>
          </a:p>
          <a:p>
            <a:pPr lvl="1"/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bibliografia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 e Java.</a:t>
            </a:r>
          </a:p>
          <a:p>
            <a:r>
              <a:rPr lang="en-US" dirty="0" err="1" smtClean="0"/>
              <a:t>Veremos</a:t>
            </a:r>
            <a:r>
              <a:rPr lang="en-US" dirty="0" smtClean="0"/>
              <a:t> a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 </a:t>
            </a:r>
            <a:r>
              <a:rPr lang="en-US" dirty="0" err="1" smtClean="0"/>
              <a:t>partes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Conceitos</a:t>
            </a:r>
            <a:r>
              <a:rPr lang="en-US" dirty="0" smtClean="0"/>
              <a:t> + UML;</a:t>
            </a:r>
          </a:p>
          <a:p>
            <a:pPr lvl="1"/>
            <a:r>
              <a:rPr lang="en-US" dirty="0" smtClean="0"/>
              <a:t>C++;</a:t>
            </a:r>
          </a:p>
          <a:p>
            <a:pPr lvl="1"/>
            <a:r>
              <a:rPr lang="en-US" dirty="0" smtClean="0"/>
              <a:t>Java.</a:t>
            </a:r>
          </a:p>
          <a:p>
            <a:r>
              <a:rPr lang="en-US" dirty="0" err="1" smtClean="0"/>
              <a:t>Será</a:t>
            </a:r>
            <a:r>
              <a:rPr lang="en-US" dirty="0" smtClean="0"/>
              <a:t> dada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ênfase</a:t>
            </a:r>
            <a:r>
              <a:rPr lang="en-US" dirty="0" smtClean="0"/>
              <a:t> a C++</a:t>
            </a:r>
          </a:p>
          <a:p>
            <a:pPr lvl="1"/>
            <a:r>
              <a:rPr lang="en-US" dirty="0" err="1" smtClean="0"/>
              <a:t>Pré-requisito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BCC322 - </a:t>
            </a:r>
            <a:r>
              <a:rPr lang="en-US" i="1" dirty="0" err="1" smtClean="0"/>
              <a:t>Engenharia</a:t>
            </a:r>
            <a:r>
              <a:rPr lang="en-US" i="1" dirty="0" smtClean="0"/>
              <a:t> de Software I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Java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no </a:t>
            </a:r>
            <a:r>
              <a:rPr lang="en-US" dirty="0" err="1" smtClean="0"/>
              <a:t>desenvolvimento</a:t>
            </a:r>
            <a:r>
              <a:rPr lang="en-US" dirty="0" smtClean="0"/>
              <a:t> das </a:t>
            </a:r>
            <a:r>
              <a:rPr lang="en-US" dirty="0" err="1" smtClean="0"/>
              <a:t>linguagens</a:t>
            </a:r>
            <a:r>
              <a:rPr lang="en-US" dirty="0" smtClean="0"/>
              <a:t> C++ e Java </a:t>
            </a:r>
            <a:r>
              <a:rPr lang="en-US" dirty="0" err="1" smtClean="0"/>
              <a:t>resultaram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princípios</a:t>
            </a:r>
            <a:r>
              <a:rPr lang="en-US" dirty="0" smtClean="0"/>
              <a:t> e </a:t>
            </a:r>
            <a:r>
              <a:rPr lang="en-US" dirty="0" err="1" smtClean="0"/>
              <a:t>contrapartidas</a:t>
            </a:r>
            <a:endParaRPr lang="en-US" dirty="0" smtClean="0"/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desenvolvida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utilizar</a:t>
            </a:r>
            <a:r>
              <a:rPr lang="en-US" dirty="0" smtClean="0"/>
              <a:t> e </a:t>
            </a:r>
            <a:r>
              <a:rPr lang="en-US" dirty="0" err="1" smtClean="0"/>
              <a:t>acessível</a:t>
            </a:r>
            <a:r>
              <a:rPr lang="en-US" dirty="0" smtClean="0"/>
              <a:t> a um </a:t>
            </a:r>
            <a:r>
              <a:rPr lang="en-US" dirty="0" err="1" smtClean="0"/>
              <a:t>público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endParaRPr lang="en-US" dirty="0" smtClean="0"/>
          </a:p>
          <a:p>
            <a:pPr lvl="2"/>
            <a:r>
              <a:rPr lang="en-US" dirty="0" err="1" smtClean="0"/>
              <a:t>Além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multiplataforma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C++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</a:t>
            </a:r>
            <a:r>
              <a:rPr lang="en-US" dirty="0" err="1" smtClean="0"/>
              <a:t>desenvolvida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variedade</a:t>
            </a:r>
            <a:r>
              <a:rPr lang="en-US" dirty="0" smtClean="0"/>
              <a:t> de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endParaRPr lang="en-US" dirty="0" smtClean="0"/>
          </a:p>
          <a:p>
            <a:pPr lvl="2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total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e performance da </a:t>
            </a:r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software </a:t>
            </a:r>
            <a:r>
              <a:rPr lang="en-US" dirty="0" err="1" smtClean="0"/>
              <a:t>executará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Java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fato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diferenças</a:t>
            </a:r>
            <a:r>
              <a:rPr lang="en-US" dirty="0" smtClean="0"/>
              <a:t> entre C++ e Java </a:t>
            </a:r>
            <a:r>
              <a:rPr lang="en-US" dirty="0" err="1" smtClean="0"/>
              <a:t>está</a:t>
            </a:r>
            <a:r>
              <a:rPr lang="en-US" dirty="0" smtClean="0"/>
              <a:t> no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à </a:t>
            </a:r>
            <a:r>
              <a:rPr lang="en-US" dirty="0" err="1" smtClean="0"/>
              <a:t>máquina</a:t>
            </a:r>
            <a:endParaRPr lang="en-US" dirty="0" smtClean="0"/>
          </a:p>
          <a:p>
            <a:pPr lvl="1"/>
            <a:r>
              <a:rPr lang="en-US" dirty="0" smtClean="0"/>
              <a:t>C++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/>
          </a:p>
          <a:p>
            <a:pPr lvl="2"/>
            <a:r>
              <a:rPr lang="en-US" dirty="0" err="1" smtClean="0"/>
              <a:t>Principalmente</a:t>
            </a:r>
            <a:r>
              <a:rPr lang="en-US" dirty="0" smtClean="0"/>
              <a:t> à </a:t>
            </a:r>
            <a:r>
              <a:rPr lang="en-US" dirty="0" err="1" smtClean="0"/>
              <a:t>memória</a:t>
            </a:r>
            <a:r>
              <a:rPr lang="en-US" dirty="0" smtClean="0"/>
              <a:t> e </a:t>
            </a:r>
            <a:r>
              <a:rPr lang="en-US" dirty="0" err="1" smtClean="0"/>
              <a:t>registradores</a:t>
            </a:r>
            <a:r>
              <a:rPr lang="en-US" dirty="0"/>
              <a:t>;</a:t>
            </a:r>
            <a:endParaRPr lang="en-US" dirty="0" smtClean="0"/>
          </a:p>
          <a:p>
            <a:pPr lvl="2"/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desempenho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protege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máquina</a:t>
            </a:r>
            <a:r>
              <a:rPr lang="en-US" dirty="0" smtClean="0"/>
              <a:t> virtual.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a </a:t>
            </a:r>
            <a:r>
              <a:rPr lang="en-US" dirty="0" err="1" smtClean="0"/>
              <a:t>liberdade</a:t>
            </a:r>
            <a:r>
              <a:rPr lang="en-US" dirty="0" smtClean="0"/>
              <a:t> </a:t>
            </a:r>
            <a:r>
              <a:rPr lang="en-US" dirty="0" err="1" smtClean="0"/>
              <a:t>oferecida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C++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Java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BEB-2560-4B6F-A840-CF3532C28AA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bcc201</Template>
  <TotalTime>1700</TotalTime>
  <Words>917</Words>
  <Application>Microsoft Office PowerPoint</Application>
  <PresentationFormat>On-screen Show (4:3)</PresentationFormat>
  <Paragraphs>213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Corbel</vt:lpstr>
      <vt:lpstr>Wingdings</vt:lpstr>
      <vt:lpstr>Wingdings 2</vt:lpstr>
      <vt:lpstr>Wingdings 3</vt:lpstr>
      <vt:lpstr>Módulo</vt:lpstr>
      <vt:lpstr>PowerPoint Presentation</vt:lpstr>
      <vt:lpstr>Introdução ao Curso</vt:lpstr>
      <vt:lpstr>PowerPoint Presentation</vt:lpstr>
      <vt:lpstr>Carga horária semanal</vt:lpstr>
      <vt:lpstr>Objetivos</vt:lpstr>
      <vt:lpstr>Metodologia</vt:lpstr>
      <vt:lpstr>Linguagem</vt:lpstr>
      <vt:lpstr>C++ vs. Java</vt:lpstr>
      <vt:lpstr>C++ vs. Java</vt:lpstr>
      <vt:lpstr>Recursos</vt:lpstr>
      <vt:lpstr>Atividades dos alunos</vt:lpstr>
      <vt:lpstr>Bibliografia Básica</vt:lpstr>
      <vt:lpstr>Bibliografia Básica</vt:lpstr>
      <vt:lpstr>Bibliografia Adicional</vt:lpstr>
      <vt:lpstr>Bibliografia Adicional</vt:lpstr>
      <vt:lpstr>Avaliação</vt:lpstr>
      <vt:lpstr>PowerPoint Presentation</vt:lpstr>
      <vt:lpstr>Listas de Exercícios</vt:lpstr>
      <vt:lpstr>Provas</vt:lpstr>
      <vt:lpstr>Programa</vt:lpstr>
      <vt:lpstr>Programa</vt:lpstr>
      <vt:lpstr>Programa</vt:lpstr>
      <vt:lpstr>Previsão de Provas</vt:lpstr>
      <vt:lpstr>PowerPoint Presentation</vt:lpstr>
      <vt:lpstr>Recomendações</vt:lpstr>
      <vt:lpstr>O que se espera do aluno</vt:lpstr>
      <vt:lpstr>Recomendações</vt:lpstr>
      <vt:lpstr>Recomendações</vt:lpstr>
      <vt:lpstr>Atendimento</vt:lpstr>
      <vt:lpstr>Acompanhamento</vt:lpstr>
      <vt:lpstr>Lista de E-mails</vt:lpstr>
      <vt:lpstr>Acompanhamento</vt:lpstr>
      <vt:lpstr>Avisos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Romildo</cp:lastModifiedBy>
  <cp:revision>195</cp:revision>
  <dcterms:created xsi:type="dcterms:W3CDTF">2010-07-17T22:15:25Z</dcterms:created>
  <dcterms:modified xsi:type="dcterms:W3CDTF">2015-02-25T01:29:22Z</dcterms:modified>
</cp:coreProperties>
</file>