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slides/slide94.xml" ContentType="application/vnd.openxmlformats-officedocument.presentationml.slide+xml"/>
  <Override PartName="/ppt/slides/slide95.xml" ContentType="application/vnd.openxmlformats-officedocument.presentationml.slide+xml"/>
  <Override PartName="/ppt/slides/slide96.xml" ContentType="application/vnd.openxmlformats-officedocument.presentationml.slide+xml"/>
  <Override PartName="/ppt/slides/slide97.xml" ContentType="application/vnd.openxmlformats-officedocument.presentationml.slide+xml"/>
  <Override PartName="/ppt/slides/slide98.xml" ContentType="application/vnd.openxmlformats-officedocument.presentationml.slide+xml"/>
  <Override PartName="/ppt/slides/slide99.xml" ContentType="application/vnd.openxmlformats-officedocument.presentationml.slide+xml"/>
  <Override PartName="/ppt/slides/slide100.xml" ContentType="application/vnd.openxmlformats-officedocument.presentationml.slide+xml"/>
  <Override PartName="/ppt/slides/slide101.xml" ContentType="application/vnd.openxmlformats-officedocument.presentationml.slide+xml"/>
  <Override PartName="/ppt/slides/slide102.xml" ContentType="application/vnd.openxmlformats-officedocument.presentationml.slide+xml"/>
  <Override PartName="/ppt/slides/slide103.xml" ContentType="application/vnd.openxmlformats-officedocument.presentationml.slide+xml"/>
  <Override PartName="/ppt/slides/slide104.xml" ContentType="application/vnd.openxmlformats-officedocument.presentationml.slide+xml"/>
  <Override PartName="/ppt/slides/slide105.xml" ContentType="application/vnd.openxmlformats-officedocument.presentationml.slide+xml"/>
  <Override PartName="/ppt/slides/slide106.xml" ContentType="application/vnd.openxmlformats-officedocument.presentationml.slide+xml"/>
  <Override PartName="/ppt/slides/slide107.xml" ContentType="application/vnd.openxmlformats-officedocument.presentationml.slide+xml"/>
  <Override PartName="/ppt/slides/slide10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32" r:id="rId1"/>
  </p:sldMasterIdLst>
  <p:notesMasterIdLst>
    <p:notesMasterId r:id="rId110"/>
  </p:notesMasterIdLst>
  <p:sldIdLst>
    <p:sldId id="338" r:id="rId2"/>
    <p:sldId id="449" r:id="rId3"/>
    <p:sldId id="339" r:id="rId4"/>
    <p:sldId id="340" r:id="rId5"/>
    <p:sldId id="341" r:id="rId6"/>
    <p:sldId id="257" r:id="rId7"/>
    <p:sldId id="351" r:id="rId8"/>
    <p:sldId id="342" r:id="rId9"/>
    <p:sldId id="343" r:id="rId10"/>
    <p:sldId id="345" r:id="rId11"/>
    <p:sldId id="346" r:id="rId12"/>
    <p:sldId id="344" r:id="rId13"/>
    <p:sldId id="347" r:id="rId14"/>
    <p:sldId id="348" r:id="rId15"/>
    <p:sldId id="349" r:id="rId16"/>
    <p:sldId id="350" r:id="rId17"/>
    <p:sldId id="352" r:id="rId18"/>
    <p:sldId id="353" r:id="rId19"/>
    <p:sldId id="354" r:id="rId20"/>
    <p:sldId id="355" r:id="rId21"/>
    <p:sldId id="356" r:id="rId22"/>
    <p:sldId id="357" r:id="rId23"/>
    <p:sldId id="362" r:id="rId24"/>
    <p:sldId id="358" r:id="rId25"/>
    <p:sldId id="371" r:id="rId26"/>
    <p:sldId id="368" r:id="rId27"/>
    <p:sldId id="369" r:id="rId28"/>
    <p:sldId id="370" r:id="rId29"/>
    <p:sldId id="359" r:id="rId30"/>
    <p:sldId id="363" r:id="rId31"/>
    <p:sldId id="372" r:id="rId32"/>
    <p:sldId id="373" r:id="rId33"/>
    <p:sldId id="364" r:id="rId34"/>
    <p:sldId id="376" r:id="rId35"/>
    <p:sldId id="374" r:id="rId36"/>
    <p:sldId id="375" r:id="rId37"/>
    <p:sldId id="365" r:id="rId38"/>
    <p:sldId id="377" r:id="rId39"/>
    <p:sldId id="378" r:id="rId40"/>
    <p:sldId id="385" r:id="rId41"/>
    <p:sldId id="386" r:id="rId42"/>
    <p:sldId id="387" r:id="rId43"/>
    <p:sldId id="379" r:id="rId44"/>
    <p:sldId id="393" r:id="rId45"/>
    <p:sldId id="388" r:id="rId46"/>
    <p:sldId id="394" r:id="rId47"/>
    <p:sldId id="395" r:id="rId48"/>
    <p:sldId id="396" r:id="rId49"/>
    <p:sldId id="389" r:id="rId50"/>
    <p:sldId id="380" r:id="rId51"/>
    <p:sldId id="397" r:id="rId52"/>
    <p:sldId id="398" r:id="rId53"/>
    <p:sldId id="381" r:id="rId54"/>
    <p:sldId id="399" r:id="rId55"/>
    <p:sldId id="400" r:id="rId56"/>
    <p:sldId id="440" r:id="rId57"/>
    <p:sldId id="401" r:id="rId58"/>
    <p:sldId id="412" r:id="rId59"/>
    <p:sldId id="413" r:id="rId60"/>
    <p:sldId id="424" r:id="rId61"/>
    <p:sldId id="441" r:id="rId62"/>
    <p:sldId id="382" r:id="rId63"/>
    <p:sldId id="442" r:id="rId64"/>
    <p:sldId id="402" r:id="rId65"/>
    <p:sldId id="414" r:id="rId66"/>
    <p:sldId id="415" r:id="rId67"/>
    <p:sldId id="416" r:id="rId68"/>
    <p:sldId id="421" r:id="rId69"/>
    <p:sldId id="443" r:id="rId70"/>
    <p:sldId id="444" r:id="rId71"/>
    <p:sldId id="419" r:id="rId72"/>
    <p:sldId id="420" r:id="rId73"/>
    <p:sldId id="422" r:id="rId74"/>
    <p:sldId id="445" r:id="rId75"/>
    <p:sldId id="383" r:id="rId76"/>
    <p:sldId id="446" r:id="rId77"/>
    <p:sldId id="403" r:id="rId78"/>
    <p:sldId id="417" r:id="rId79"/>
    <p:sldId id="418" r:id="rId80"/>
    <p:sldId id="423" r:id="rId81"/>
    <p:sldId id="384" r:id="rId82"/>
    <p:sldId id="447" r:id="rId83"/>
    <p:sldId id="404" r:id="rId84"/>
    <p:sldId id="406" r:id="rId85"/>
    <p:sldId id="407" r:id="rId86"/>
    <p:sldId id="425" r:id="rId87"/>
    <p:sldId id="426" r:id="rId88"/>
    <p:sldId id="427" r:id="rId89"/>
    <p:sldId id="439" r:id="rId90"/>
    <p:sldId id="408" r:id="rId91"/>
    <p:sldId id="409" r:id="rId92"/>
    <p:sldId id="428" r:id="rId93"/>
    <p:sldId id="438" r:id="rId94"/>
    <p:sldId id="410" r:id="rId95"/>
    <p:sldId id="411" r:id="rId96"/>
    <p:sldId id="429" r:id="rId97"/>
    <p:sldId id="430" r:id="rId98"/>
    <p:sldId id="437" r:id="rId99"/>
    <p:sldId id="431" r:id="rId100"/>
    <p:sldId id="432" r:id="rId101"/>
    <p:sldId id="433" r:id="rId102"/>
    <p:sldId id="434" r:id="rId103"/>
    <p:sldId id="435" r:id="rId104"/>
    <p:sldId id="436" r:id="rId105"/>
    <p:sldId id="448" r:id="rId106"/>
    <p:sldId id="288" r:id="rId107"/>
    <p:sldId id="258" r:id="rId108"/>
    <p:sldId id="337" r:id="rId109"/>
  </p:sldIdLst>
  <p:sldSz cx="9144000" cy="6858000" type="screen4x3"/>
  <p:notesSz cx="7099300" cy="10234613"/>
  <p:defaultTextStyle>
    <a:defPPr>
      <a:defRPr lang="pt-BR"/>
    </a:defPPr>
    <a:lvl1pPr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CC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0A1B5D5-9B99-4C35-A422-299274C87663}" styleName="Estilo Médio 1 - Ênfase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21E4AEA4-8DFA-4A89-87EB-49C32662AFE0}" styleName="Estilo Médio 2 - Ênfas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Estilo Médio 2 - Ênfase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25" d="100"/>
          <a:sy n="125" d="100"/>
        </p:scale>
        <p:origin x="-1168" y="9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01" Type="http://schemas.openxmlformats.org/officeDocument/2006/relationships/slide" Target="slides/slide100.xml"/><Relationship Id="rId102" Type="http://schemas.openxmlformats.org/officeDocument/2006/relationships/slide" Target="slides/slide101.xml"/><Relationship Id="rId103" Type="http://schemas.openxmlformats.org/officeDocument/2006/relationships/slide" Target="slides/slide102.xml"/><Relationship Id="rId104" Type="http://schemas.openxmlformats.org/officeDocument/2006/relationships/slide" Target="slides/slide103.xml"/><Relationship Id="rId105" Type="http://schemas.openxmlformats.org/officeDocument/2006/relationships/slide" Target="slides/slide104.xml"/><Relationship Id="rId106" Type="http://schemas.openxmlformats.org/officeDocument/2006/relationships/slide" Target="slides/slide105.xml"/><Relationship Id="rId107" Type="http://schemas.openxmlformats.org/officeDocument/2006/relationships/slide" Target="slides/slide106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8" Type="http://schemas.openxmlformats.org/officeDocument/2006/relationships/slide" Target="slides/slide107.xml"/><Relationship Id="rId109" Type="http://schemas.openxmlformats.org/officeDocument/2006/relationships/slide" Target="slides/slide10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50" Type="http://schemas.openxmlformats.org/officeDocument/2006/relationships/slide" Target="slides/slide49.xml"/><Relationship Id="rId51" Type="http://schemas.openxmlformats.org/officeDocument/2006/relationships/slide" Target="slides/slide50.xml"/><Relationship Id="rId52" Type="http://schemas.openxmlformats.org/officeDocument/2006/relationships/slide" Target="slides/slide51.xml"/><Relationship Id="rId53" Type="http://schemas.openxmlformats.org/officeDocument/2006/relationships/slide" Target="slides/slide52.xml"/><Relationship Id="rId54" Type="http://schemas.openxmlformats.org/officeDocument/2006/relationships/slide" Target="slides/slide53.xml"/><Relationship Id="rId55" Type="http://schemas.openxmlformats.org/officeDocument/2006/relationships/slide" Target="slides/slide54.xml"/><Relationship Id="rId56" Type="http://schemas.openxmlformats.org/officeDocument/2006/relationships/slide" Target="slides/slide55.xml"/><Relationship Id="rId57" Type="http://schemas.openxmlformats.org/officeDocument/2006/relationships/slide" Target="slides/slide56.xml"/><Relationship Id="rId58" Type="http://schemas.openxmlformats.org/officeDocument/2006/relationships/slide" Target="slides/slide57.xml"/><Relationship Id="rId59" Type="http://schemas.openxmlformats.org/officeDocument/2006/relationships/slide" Target="slides/slide58.xml"/><Relationship Id="rId70" Type="http://schemas.openxmlformats.org/officeDocument/2006/relationships/slide" Target="slides/slide69.xml"/><Relationship Id="rId71" Type="http://schemas.openxmlformats.org/officeDocument/2006/relationships/slide" Target="slides/slide70.xml"/><Relationship Id="rId72" Type="http://schemas.openxmlformats.org/officeDocument/2006/relationships/slide" Target="slides/slide71.xml"/><Relationship Id="rId73" Type="http://schemas.openxmlformats.org/officeDocument/2006/relationships/slide" Target="slides/slide72.xml"/><Relationship Id="rId74" Type="http://schemas.openxmlformats.org/officeDocument/2006/relationships/slide" Target="slides/slide73.xml"/><Relationship Id="rId75" Type="http://schemas.openxmlformats.org/officeDocument/2006/relationships/slide" Target="slides/slide74.xml"/><Relationship Id="rId76" Type="http://schemas.openxmlformats.org/officeDocument/2006/relationships/slide" Target="slides/slide75.xml"/><Relationship Id="rId77" Type="http://schemas.openxmlformats.org/officeDocument/2006/relationships/slide" Target="slides/slide76.xml"/><Relationship Id="rId78" Type="http://schemas.openxmlformats.org/officeDocument/2006/relationships/slide" Target="slides/slide77.xml"/><Relationship Id="rId79" Type="http://schemas.openxmlformats.org/officeDocument/2006/relationships/slide" Target="slides/slide78.xml"/><Relationship Id="rId110" Type="http://schemas.openxmlformats.org/officeDocument/2006/relationships/notesMaster" Target="notesMasters/notesMaster1.xml"/><Relationship Id="rId90" Type="http://schemas.openxmlformats.org/officeDocument/2006/relationships/slide" Target="slides/slide89.xml"/><Relationship Id="rId91" Type="http://schemas.openxmlformats.org/officeDocument/2006/relationships/slide" Target="slides/slide90.xml"/><Relationship Id="rId92" Type="http://schemas.openxmlformats.org/officeDocument/2006/relationships/slide" Target="slides/slide91.xml"/><Relationship Id="rId93" Type="http://schemas.openxmlformats.org/officeDocument/2006/relationships/slide" Target="slides/slide92.xml"/><Relationship Id="rId94" Type="http://schemas.openxmlformats.org/officeDocument/2006/relationships/slide" Target="slides/slide93.xml"/><Relationship Id="rId95" Type="http://schemas.openxmlformats.org/officeDocument/2006/relationships/slide" Target="slides/slide94.xml"/><Relationship Id="rId96" Type="http://schemas.openxmlformats.org/officeDocument/2006/relationships/slide" Target="slides/slide95.xml"/><Relationship Id="rId97" Type="http://schemas.openxmlformats.org/officeDocument/2006/relationships/slide" Target="slides/slide96.xml"/><Relationship Id="rId98" Type="http://schemas.openxmlformats.org/officeDocument/2006/relationships/slide" Target="slides/slide97.xml"/><Relationship Id="rId99" Type="http://schemas.openxmlformats.org/officeDocument/2006/relationships/slide" Target="slides/slide98.xml"/><Relationship Id="rId111" Type="http://schemas.openxmlformats.org/officeDocument/2006/relationships/printerSettings" Target="printerSettings/printerSettings1.bin"/><Relationship Id="rId112" Type="http://schemas.openxmlformats.org/officeDocument/2006/relationships/presProps" Target="presProps.xml"/><Relationship Id="rId113" Type="http://schemas.openxmlformats.org/officeDocument/2006/relationships/viewProps" Target="viewProps.xml"/><Relationship Id="rId114" Type="http://schemas.openxmlformats.org/officeDocument/2006/relationships/theme" Target="theme/theme1.xml"/><Relationship Id="rId115" Type="http://schemas.openxmlformats.org/officeDocument/2006/relationships/tableStyles" Target="tableStyles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slide" Target="slides/slide41.xml"/><Relationship Id="rId43" Type="http://schemas.openxmlformats.org/officeDocument/2006/relationships/slide" Target="slides/slide42.xml"/><Relationship Id="rId44" Type="http://schemas.openxmlformats.org/officeDocument/2006/relationships/slide" Target="slides/slide43.xml"/><Relationship Id="rId45" Type="http://schemas.openxmlformats.org/officeDocument/2006/relationships/slide" Target="slides/slide44.xml"/><Relationship Id="rId46" Type="http://schemas.openxmlformats.org/officeDocument/2006/relationships/slide" Target="slides/slide45.xml"/><Relationship Id="rId47" Type="http://schemas.openxmlformats.org/officeDocument/2006/relationships/slide" Target="slides/slide46.xml"/><Relationship Id="rId48" Type="http://schemas.openxmlformats.org/officeDocument/2006/relationships/slide" Target="slides/slide47.xml"/><Relationship Id="rId49" Type="http://schemas.openxmlformats.org/officeDocument/2006/relationships/slide" Target="slides/slide48.xml"/><Relationship Id="rId60" Type="http://schemas.openxmlformats.org/officeDocument/2006/relationships/slide" Target="slides/slide59.xml"/><Relationship Id="rId61" Type="http://schemas.openxmlformats.org/officeDocument/2006/relationships/slide" Target="slides/slide60.xml"/><Relationship Id="rId62" Type="http://schemas.openxmlformats.org/officeDocument/2006/relationships/slide" Target="slides/slide61.xml"/><Relationship Id="rId63" Type="http://schemas.openxmlformats.org/officeDocument/2006/relationships/slide" Target="slides/slide62.xml"/><Relationship Id="rId64" Type="http://schemas.openxmlformats.org/officeDocument/2006/relationships/slide" Target="slides/slide63.xml"/><Relationship Id="rId65" Type="http://schemas.openxmlformats.org/officeDocument/2006/relationships/slide" Target="slides/slide64.xml"/><Relationship Id="rId66" Type="http://schemas.openxmlformats.org/officeDocument/2006/relationships/slide" Target="slides/slide65.xml"/><Relationship Id="rId67" Type="http://schemas.openxmlformats.org/officeDocument/2006/relationships/slide" Target="slides/slide66.xml"/><Relationship Id="rId68" Type="http://schemas.openxmlformats.org/officeDocument/2006/relationships/slide" Target="slides/slide67.xml"/><Relationship Id="rId69" Type="http://schemas.openxmlformats.org/officeDocument/2006/relationships/slide" Target="slides/slide68.xml"/><Relationship Id="rId100" Type="http://schemas.openxmlformats.org/officeDocument/2006/relationships/slide" Target="slides/slide99.xml"/><Relationship Id="rId80" Type="http://schemas.openxmlformats.org/officeDocument/2006/relationships/slide" Target="slides/slide79.xml"/><Relationship Id="rId81" Type="http://schemas.openxmlformats.org/officeDocument/2006/relationships/slide" Target="slides/slide80.xml"/><Relationship Id="rId82" Type="http://schemas.openxmlformats.org/officeDocument/2006/relationships/slide" Target="slides/slide81.xml"/><Relationship Id="rId83" Type="http://schemas.openxmlformats.org/officeDocument/2006/relationships/slide" Target="slides/slide82.xml"/><Relationship Id="rId84" Type="http://schemas.openxmlformats.org/officeDocument/2006/relationships/slide" Target="slides/slide83.xml"/><Relationship Id="rId85" Type="http://schemas.openxmlformats.org/officeDocument/2006/relationships/slide" Target="slides/slide84.xml"/><Relationship Id="rId86" Type="http://schemas.openxmlformats.org/officeDocument/2006/relationships/slide" Target="slides/slide85.xml"/><Relationship Id="rId87" Type="http://schemas.openxmlformats.org/officeDocument/2006/relationships/slide" Target="slides/slide86.xml"/><Relationship Id="rId88" Type="http://schemas.openxmlformats.org/officeDocument/2006/relationships/slide" Target="slides/slide87.xml"/><Relationship Id="rId89" Type="http://schemas.openxmlformats.org/officeDocument/2006/relationships/slide" Target="slides/slide8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363" cy="5117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algn="l">
              <a:defRPr sz="13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035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1294" y="0"/>
            <a:ext cx="3076363" cy="5117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algn="r">
              <a:defRPr sz="13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939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2188" y="768350"/>
            <a:ext cx="5114925" cy="38369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0035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930" y="4861441"/>
            <a:ext cx="5679440" cy="46055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Clique para editar os estilos do texto mestre</a:t>
            </a:r>
          </a:p>
          <a:p>
            <a:pPr lvl="1"/>
            <a:r>
              <a:rPr lang="en-US" noProof="0" smtClean="0"/>
              <a:t>Segundo nível</a:t>
            </a:r>
          </a:p>
          <a:p>
            <a:pPr lvl="2"/>
            <a:r>
              <a:rPr lang="en-US" noProof="0" smtClean="0"/>
              <a:t>Terceiro nível</a:t>
            </a:r>
          </a:p>
          <a:p>
            <a:pPr lvl="3"/>
            <a:r>
              <a:rPr lang="en-US" noProof="0" smtClean="0"/>
              <a:t>Quarto nível</a:t>
            </a:r>
          </a:p>
          <a:p>
            <a:pPr lvl="4"/>
            <a:r>
              <a:rPr lang="en-US" noProof="0" smtClean="0"/>
              <a:t>Quinto nível</a:t>
            </a:r>
          </a:p>
        </p:txBody>
      </p:sp>
      <p:sp>
        <p:nvSpPr>
          <p:cNvPr id="10035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721106"/>
            <a:ext cx="3076363" cy="5117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algn="l">
              <a:defRPr sz="13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035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1294" y="9721106"/>
            <a:ext cx="3076363" cy="5117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algn="r">
              <a:defRPr sz="1300" smtClean="0"/>
            </a:lvl1pPr>
          </a:lstStyle>
          <a:p>
            <a:pPr>
              <a:defRPr/>
            </a:pPr>
            <a:fld id="{664753BC-DE57-4E43-9A28-6B9B7DA7997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252231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4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1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8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dirty="0" err="1" smtClean="0"/>
              <a:t>this</a:t>
            </a:r>
            <a:r>
              <a:rPr lang="pt-BR" dirty="0" smtClean="0"/>
              <a:t> </a:t>
            </a:r>
            <a:r>
              <a:rPr lang="pt-BR" dirty="0" err="1" smtClean="0"/>
              <a:t>results</a:t>
            </a:r>
            <a:r>
              <a:rPr lang="pt-BR" dirty="0" smtClean="0"/>
              <a:t> </a:t>
            </a:r>
            <a:r>
              <a:rPr lang="pt-BR" dirty="0" err="1" smtClean="0"/>
              <a:t>from</a:t>
            </a:r>
            <a:r>
              <a:rPr lang="pt-BR" dirty="0" smtClean="0"/>
              <a:t> a </a:t>
            </a:r>
            <a:r>
              <a:rPr lang="pt-BR" dirty="0" err="1" smtClean="0"/>
              <a:t>known</a:t>
            </a:r>
            <a:r>
              <a:rPr lang="pt-BR" dirty="0" smtClean="0"/>
              <a:t>, </a:t>
            </a:r>
            <a:r>
              <a:rPr lang="pt-BR" dirty="0" err="1" smtClean="0"/>
              <a:t>and</a:t>
            </a:r>
            <a:r>
              <a:rPr lang="pt-BR" dirty="0" smtClean="0"/>
              <a:t> </a:t>
            </a:r>
            <a:r>
              <a:rPr lang="pt-BR" dirty="0" err="1" smtClean="0"/>
              <a:t>deliberate</a:t>
            </a:r>
            <a:r>
              <a:rPr lang="pt-BR" dirty="0" smtClean="0"/>
              <a:t>, </a:t>
            </a:r>
            <a:r>
              <a:rPr lang="pt-BR" dirty="0" err="1" smtClean="0"/>
              <a:t>weakness</a:t>
            </a:r>
            <a:r>
              <a:rPr lang="pt-BR" dirty="0" smtClean="0"/>
              <a:t> </a:t>
            </a:r>
            <a:r>
              <a:rPr lang="pt-BR" dirty="0" err="1" smtClean="0"/>
              <a:t>of</a:t>
            </a:r>
            <a:r>
              <a:rPr lang="pt-BR" dirty="0" smtClean="0"/>
              <a:t> </a:t>
            </a:r>
            <a:r>
              <a:rPr lang="pt-BR" dirty="0" err="1" smtClean="0"/>
              <a:t>generics</a:t>
            </a:r>
            <a:r>
              <a:rPr lang="pt-BR" dirty="0" smtClean="0"/>
              <a:t> in Java: it </a:t>
            </a:r>
            <a:r>
              <a:rPr lang="pt-BR" dirty="0" err="1" smtClean="0"/>
              <a:t>was</a:t>
            </a:r>
            <a:r>
              <a:rPr lang="pt-BR" dirty="0" smtClean="0"/>
              <a:t> </a:t>
            </a:r>
            <a:r>
              <a:rPr lang="pt-BR" dirty="0" err="1" smtClean="0"/>
              <a:t>implemented</a:t>
            </a:r>
            <a:r>
              <a:rPr lang="pt-BR" dirty="0" smtClean="0"/>
              <a:t> </a:t>
            </a:r>
            <a:r>
              <a:rPr lang="pt-BR" dirty="0" err="1" smtClean="0"/>
              <a:t>using</a:t>
            </a:r>
            <a:r>
              <a:rPr lang="pt-BR" dirty="0" smtClean="0"/>
              <a:t> </a:t>
            </a:r>
            <a:r>
              <a:rPr lang="pt-BR" dirty="0" err="1" smtClean="0"/>
              <a:t>erasure</a:t>
            </a:r>
            <a:r>
              <a:rPr lang="pt-BR" dirty="0" smtClean="0"/>
              <a:t>, </a:t>
            </a:r>
            <a:r>
              <a:rPr lang="pt-BR" dirty="0" err="1" smtClean="0"/>
              <a:t>so</a:t>
            </a:r>
            <a:r>
              <a:rPr lang="pt-BR" dirty="0" smtClean="0"/>
              <a:t> "</a:t>
            </a:r>
            <a:r>
              <a:rPr lang="pt-BR" dirty="0" err="1" smtClean="0"/>
              <a:t>generic</a:t>
            </a:r>
            <a:r>
              <a:rPr lang="pt-BR" dirty="0" smtClean="0"/>
              <a:t>" classes </a:t>
            </a:r>
            <a:r>
              <a:rPr lang="pt-BR" dirty="0" err="1" smtClean="0"/>
              <a:t>don't</a:t>
            </a:r>
            <a:r>
              <a:rPr lang="pt-BR" dirty="0" smtClean="0"/>
              <a:t> </a:t>
            </a:r>
            <a:r>
              <a:rPr lang="pt-BR" dirty="0" err="1" smtClean="0"/>
              <a:t>know</a:t>
            </a:r>
            <a:r>
              <a:rPr lang="pt-BR" dirty="0" smtClean="0"/>
              <a:t> </a:t>
            </a:r>
            <a:r>
              <a:rPr lang="pt-BR" dirty="0" err="1" smtClean="0"/>
              <a:t>what</a:t>
            </a:r>
            <a:r>
              <a:rPr lang="pt-BR" dirty="0" smtClean="0"/>
              <a:t> </a:t>
            </a:r>
            <a:r>
              <a:rPr lang="pt-BR" dirty="0" err="1" smtClean="0"/>
              <a:t>type</a:t>
            </a:r>
            <a:r>
              <a:rPr lang="pt-BR" dirty="0" smtClean="0"/>
              <a:t> </a:t>
            </a:r>
            <a:r>
              <a:rPr lang="pt-BR" dirty="0" err="1" smtClean="0"/>
              <a:t>argument</a:t>
            </a:r>
            <a:r>
              <a:rPr lang="pt-BR" dirty="0" smtClean="0"/>
              <a:t> </a:t>
            </a:r>
            <a:r>
              <a:rPr lang="pt-BR" dirty="0" err="1" smtClean="0"/>
              <a:t>they</a:t>
            </a:r>
            <a:r>
              <a:rPr lang="pt-BR" dirty="0" smtClean="0"/>
              <a:t> </a:t>
            </a:r>
            <a:r>
              <a:rPr lang="pt-BR" dirty="0" err="1" smtClean="0"/>
              <a:t>were</a:t>
            </a:r>
            <a:r>
              <a:rPr lang="pt-BR" dirty="0" smtClean="0"/>
              <a:t> </a:t>
            </a:r>
            <a:r>
              <a:rPr lang="pt-BR" dirty="0" err="1" smtClean="0"/>
              <a:t>created</a:t>
            </a:r>
            <a:r>
              <a:rPr lang="pt-BR" dirty="0" smtClean="0"/>
              <a:t> </a:t>
            </a:r>
            <a:r>
              <a:rPr lang="pt-BR" dirty="0" err="1" smtClean="0"/>
              <a:t>with</a:t>
            </a:r>
            <a:r>
              <a:rPr lang="pt-BR" dirty="0" smtClean="0"/>
              <a:t> </a:t>
            </a:r>
            <a:r>
              <a:rPr lang="pt-BR" dirty="0" err="1" smtClean="0"/>
              <a:t>at</a:t>
            </a:r>
            <a:r>
              <a:rPr lang="pt-BR" dirty="0" smtClean="0"/>
              <a:t> </a:t>
            </a:r>
            <a:r>
              <a:rPr lang="pt-BR" dirty="0" err="1" smtClean="0"/>
              <a:t>run</a:t>
            </a:r>
            <a:r>
              <a:rPr lang="pt-BR" dirty="0" smtClean="0"/>
              <a:t> time, </a:t>
            </a:r>
            <a:r>
              <a:rPr lang="pt-BR" dirty="0" err="1" smtClean="0"/>
              <a:t>and</a:t>
            </a:r>
            <a:r>
              <a:rPr lang="pt-BR" dirty="0" smtClean="0"/>
              <a:t> </a:t>
            </a:r>
            <a:r>
              <a:rPr lang="pt-BR" dirty="0" err="1" smtClean="0"/>
              <a:t>therefore</a:t>
            </a:r>
            <a:r>
              <a:rPr lang="pt-BR" dirty="0" smtClean="0"/>
              <a:t> </a:t>
            </a:r>
            <a:r>
              <a:rPr lang="pt-BR" dirty="0" err="1" smtClean="0"/>
              <a:t>can</a:t>
            </a:r>
            <a:r>
              <a:rPr lang="pt-BR" dirty="0" smtClean="0"/>
              <a:t> </a:t>
            </a:r>
            <a:r>
              <a:rPr lang="pt-BR" dirty="0" err="1" smtClean="0"/>
              <a:t>not</a:t>
            </a:r>
            <a:r>
              <a:rPr lang="pt-BR" dirty="0" smtClean="0"/>
              <a:t> </a:t>
            </a:r>
            <a:r>
              <a:rPr lang="pt-BR" dirty="0" err="1" smtClean="0"/>
              <a:t>provide</a:t>
            </a:r>
            <a:r>
              <a:rPr lang="pt-BR" dirty="0" smtClean="0"/>
              <a:t> </a:t>
            </a:r>
            <a:r>
              <a:rPr lang="pt-BR" dirty="0" err="1" smtClean="0"/>
              <a:t>type-safety</a:t>
            </a:r>
            <a:r>
              <a:rPr lang="pt-BR" dirty="0" smtClean="0"/>
              <a:t> </a:t>
            </a:r>
            <a:r>
              <a:rPr lang="pt-BR" dirty="0" err="1" smtClean="0"/>
              <a:t>unless</a:t>
            </a:r>
            <a:r>
              <a:rPr lang="pt-BR" dirty="0" smtClean="0"/>
              <a:t> some </a:t>
            </a:r>
            <a:r>
              <a:rPr lang="pt-BR" dirty="0" err="1" smtClean="0"/>
              <a:t>explicit</a:t>
            </a:r>
            <a:r>
              <a:rPr lang="pt-BR" dirty="0" smtClean="0"/>
              <a:t> </a:t>
            </a:r>
            <a:r>
              <a:rPr lang="pt-BR" dirty="0" err="1" smtClean="0"/>
              <a:t>mechanism</a:t>
            </a:r>
            <a:r>
              <a:rPr lang="pt-BR" dirty="0" smtClean="0"/>
              <a:t> (</a:t>
            </a:r>
            <a:r>
              <a:rPr lang="pt-BR" dirty="0" err="1" smtClean="0"/>
              <a:t>type-checking</a:t>
            </a:r>
            <a:r>
              <a:rPr lang="pt-BR" dirty="0" smtClean="0"/>
              <a:t>) </a:t>
            </a:r>
            <a:r>
              <a:rPr lang="pt-BR" dirty="0" err="1" smtClean="0"/>
              <a:t>is</a:t>
            </a:r>
            <a:r>
              <a:rPr lang="pt-BR" dirty="0" smtClean="0"/>
              <a:t> </a:t>
            </a:r>
            <a:r>
              <a:rPr lang="pt-BR" dirty="0" err="1" smtClean="0"/>
              <a:t>implemented</a:t>
            </a:r>
            <a:r>
              <a:rPr lang="pt-BR" dirty="0" smtClean="0"/>
              <a:t>.</a:t>
            </a:r>
          </a:p>
          <a:p>
            <a:endParaRPr lang="pt-BR" dirty="0" smtClean="0"/>
          </a:p>
          <a:p>
            <a:r>
              <a:rPr lang="pt-BR" dirty="0" err="1" smtClean="0"/>
              <a:t>Arrays</a:t>
            </a:r>
            <a:r>
              <a:rPr lang="pt-BR" dirty="0" smtClean="0"/>
              <a:t> are </a:t>
            </a:r>
            <a:r>
              <a:rPr lang="pt-BR" dirty="0" err="1" smtClean="0"/>
              <a:t>covariant</a:t>
            </a:r>
            <a:r>
              <a:rPr lang="pt-BR" dirty="0" smtClean="0"/>
              <a:t>, </a:t>
            </a:r>
            <a:r>
              <a:rPr lang="pt-BR" dirty="0" err="1" smtClean="0"/>
              <a:t>which</a:t>
            </a:r>
            <a:r>
              <a:rPr lang="pt-BR" dirty="0" smtClean="0"/>
              <a:t> </a:t>
            </a:r>
            <a:r>
              <a:rPr lang="pt-BR" dirty="0" err="1" smtClean="0"/>
              <a:t>means</a:t>
            </a:r>
            <a:r>
              <a:rPr lang="pt-BR" dirty="0" smtClean="0"/>
              <a:t> </a:t>
            </a:r>
            <a:r>
              <a:rPr lang="pt-BR" dirty="0" err="1" smtClean="0"/>
              <a:t>that</a:t>
            </a:r>
            <a:r>
              <a:rPr lang="pt-BR" dirty="0" smtClean="0"/>
              <a:t> </a:t>
            </a:r>
            <a:r>
              <a:rPr lang="pt-BR" dirty="0" err="1" smtClean="0"/>
              <a:t>an</a:t>
            </a:r>
            <a:r>
              <a:rPr lang="pt-BR" dirty="0" smtClean="0"/>
              <a:t> </a:t>
            </a:r>
            <a:r>
              <a:rPr lang="pt-BR" dirty="0" err="1" smtClean="0"/>
              <a:t>array</a:t>
            </a:r>
            <a:r>
              <a:rPr lang="pt-BR" dirty="0" smtClean="0"/>
              <a:t> </a:t>
            </a:r>
            <a:r>
              <a:rPr lang="pt-BR" dirty="0" err="1" smtClean="0"/>
              <a:t>of</a:t>
            </a:r>
            <a:r>
              <a:rPr lang="pt-BR" dirty="0" smtClean="0"/>
              <a:t> </a:t>
            </a:r>
            <a:r>
              <a:rPr lang="pt-BR" dirty="0" err="1" smtClean="0"/>
              <a:t>supertype</a:t>
            </a:r>
            <a:r>
              <a:rPr lang="pt-BR" dirty="0" smtClean="0"/>
              <a:t> </a:t>
            </a:r>
            <a:r>
              <a:rPr lang="pt-BR" dirty="0" err="1" smtClean="0"/>
              <a:t>references</a:t>
            </a:r>
            <a:r>
              <a:rPr lang="pt-BR" dirty="0" smtClean="0"/>
              <a:t> </a:t>
            </a:r>
            <a:r>
              <a:rPr lang="pt-BR" dirty="0" err="1" smtClean="0"/>
              <a:t>is</a:t>
            </a:r>
            <a:r>
              <a:rPr lang="pt-BR" dirty="0" smtClean="0"/>
              <a:t> a </a:t>
            </a:r>
            <a:r>
              <a:rPr lang="pt-BR" dirty="0" err="1" smtClean="0"/>
              <a:t>supertype</a:t>
            </a:r>
            <a:r>
              <a:rPr lang="pt-BR" dirty="0" smtClean="0"/>
              <a:t> </a:t>
            </a:r>
            <a:r>
              <a:rPr lang="pt-BR" dirty="0" err="1" smtClean="0"/>
              <a:t>of</a:t>
            </a:r>
            <a:r>
              <a:rPr lang="pt-BR" dirty="0" smtClean="0"/>
              <a:t> </a:t>
            </a:r>
            <a:r>
              <a:rPr lang="pt-BR" dirty="0" err="1" smtClean="0"/>
              <a:t>an</a:t>
            </a:r>
            <a:r>
              <a:rPr lang="pt-BR" dirty="0" smtClean="0"/>
              <a:t> </a:t>
            </a:r>
            <a:r>
              <a:rPr lang="pt-BR" dirty="0" err="1" smtClean="0"/>
              <a:t>array</a:t>
            </a:r>
            <a:r>
              <a:rPr lang="pt-BR" dirty="0" smtClean="0"/>
              <a:t> </a:t>
            </a:r>
            <a:r>
              <a:rPr lang="pt-BR" dirty="0" err="1" smtClean="0"/>
              <a:t>of</a:t>
            </a:r>
            <a:r>
              <a:rPr lang="pt-BR" dirty="0" smtClean="0"/>
              <a:t> </a:t>
            </a:r>
            <a:r>
              <a:rPr lang="pt-BR" dirty="0" err="1" smtClean="0"/>
              <a:t>subtype</a:t>
            </a:r>
            <a:r>
              <a:rPr lang="pt-BR" dirty="0" smtClean="0"/>
              <a:t> </a:t>
            </a:r>
            <a:r>
              <a:rPr lang="pt-BR" dirty="0" err="1" smtClean="0"/>
              <a:t>references</a:t>
            </a:r>
            <a:r>
              <a:rPr lang="pt-BR" dirty="0" smtClean="0"/>
              <a:t>. </a:t>
            </a:r>
            <a:r>
              <a:rPr lang="pt-BR" dirty="0" err="1" smtClean="0"/>
              <a:t>That</a:t>
            </a:r>
            <a:r>
              <a:rPr lang="pt-BR" dirty="0" smtClean="0"/>
              <a:t> </a:t>
            </a:r>
            <a:r>
              <a:rPr lang="pt-BR" dirty="0" err="1" smtClean="0"/>
              <a:t>is</a:t>
            </a:r>
            <a:r>
              <a:rPr lang="pt-BR" dirty="0" smtClean="0"/>
              <a:t>, </a:t>
            </a:r>
            <a:r>
              <a:rPr lang="pt-BR" dirty="0" err="1" smtClean="0"/>
              <a:t>Object</a:t>
            </a:r>
            <a:r>
              <a:rPr lang="pt-BR" dirty="0" smtClean="0"/>
              <a:t>[] </a:t>
            </a:r>
            <a:r>
              <a:rPr lang="pt-BR" dirty="0" err="1" smtClean="0"/>
              <a:t>is</a:t>
            </a:r>
            <a:r>
              <a:rPr lang="pt-BR" dirty="0" smtClean="0"/>
              <a:t> a </a:t>
            </a:r>
            <a:r>
              <a:rPr lang="pt-BR" dirty="0" err="1" smtClean="0"/>
              <a:t>supertype</a:t>
            </a:r>
            <a:r>
              <a:rPr lang="pt-BR" dirty="0" smtClean="0"/>
              <a:t> </a:t>
            </a:r>
            <a:r>
              <a:rPr lang="pt-BR" dirty="0" err="1" smtClean="0"/>
              <a:t>of</a:t>
            </a:r>
            <a:r>
              <a:rPr lang="pt-BR" dirty="0" smtClean="0"/>
              <a:t> </a:t>
            </a:r>
            <a:r>
              <a:rPr lang="pt-BR" dirty="0" err="1" smtClean="0"/>
              <a:t>String</a:t>
            </a:r>
            <a:r>
              <a:rPr lang="pt-BR" dirty="0" smtClean="0"/>
              <a:t>[] </a:t>
            </a:r>
            <a:r>
              <a:rPr lang="pt-BR" dirty="0" err="1" smtClean="0"/>
              <a:t>and</a:t>
            </a:r>
            <a:r>
              <a:rPr lang="pt-BR" dirty="0" smtClean="0"/>
              <a:t> a </a:t>
            </a:r>
            <a:r>
              <a:rPr lang="pt-BR" dirty="0" err="1" smtClean="0"/>
              <a:t>string</a:t>
            </a:r>
            <a:r>
              <a:rPr lang="pt-BR" dirty="0" smtClean="0"/>
              <a:t> </a:t>
            </a:r>
            <a:r>
              <a:rPr lang="pt-BR" dirty="0" err="1" smtClean="0"/>
              <a:t>array</a:t>
            </a:r>
            <a:r>
              <a:rPr lang="pt-BR" dirty="0" smtClean="0"/>
              <a:t> </a:t>
            </a:r>
            <a:r>
              <a:rPr lang="pt-BR" dirty="0" err="1" smtClean="0"/>
              <a:t>can</a:t>
            </a:r>
            <a:r>
              <a:rPr lang="pt-BR" dirty="0" smtClean="0"/>
              <a:t> </a:t>
            </a:r>
            <a:r>
              <a:rPr lang="pt-BR" dirty="0" err="1" smtClean="0"/>
              <a:t>be</a:t>
            </a:r>
            <a:r>
              <a:rPr lang="pt-BR" dirty="0" smtClean="0"/>
              <a:t> </a:t>
            </a:r>
            <a:r>
              <a:rPr lang="pt-BR" dirty="0" err="1" smtClean="0"/>
              <a:t>accessed</a:t>
            </a:r>
            <a:r>
              <a:rPr lang="pt-BR" dirty="0" smtClean="0"/>
              <a:t> </a:t>
            </a:r>
            <a:r>
              <a:rPr lang="pt-BR" dirty="0" err="1" smtClean="0"/>
              <a:t>through</a:t>
            </a:r>
            <a:r>
              <a:rPr lang="pt-BR" dirty="0" smtClean="0"/>
              <a:t> a </a:t>
            </a:r>
            <a:r>
              <a:rPr lang="pt-BR" dirty="0" err="1" smtClean="0"/>
              <a:t>reference</a:t>
            </a:r>
            <a:r>
              <a:rPr lang="pt-BR" dirty="0" smtClean="0"/>
              <a:t> </a:t>
            </a:r>
            <a:r>
              <a:rPr lang="pt-BR" dirty="0" err="1" smtClean="0"/>
              <a:t>variable</a:t>
            </a:r>
            <a:r>
              <a:rPr lang="pt-BR" dirty="0" smtClean="0"/>
              <a:t> </a:t>
            </a:r>
            <a:r>
              <a:rPr lang="pt-BR" dirty="0" err="1" smtClean="0"/>
              <a:t>of</a:t>
            </a:r>
            <a:r>
              <a:rPr lang="pt-BR" dirty="0" smtClean="0"/>
              <a:t> </a:t>
            </a:r>
            <a:r>
              <a:rPr lang="pt-BR" dirty="0" err="1" smtClean="0"/>
              <a:t>type</a:t>
            </a:r>
            <a:r>
              <a:rPr lang="pt-BR" dirty="0" smtClean="0"/>
              <a:t> </a:t>
            </a:r>
            <a:r>
              <a:rPr lang="pt-BR" dirty="0" err="1" smtClean="0"/>
              <a:t>Object</a:t>
            </a:r>
            <a:r>
              <a:rPr lang="pt-BR" dirty="0" smtClean="0"/>
              <a:t>[].</a:t>
            </a:r>
            <a:endParaRPr lang="pt-B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64753BC-DE57-4E43-9A28-6B9B7DA7997E}" type="slidenum">
              <a:rPr lang="en-US" smtClean="0"/>
              <a:pPr>
                <a:defRPr/>
              </a:pPr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195069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Although this assignment is permitted, it is unsafe because a Stack of raw type might store types other than Integer. In this case, the compiler issues a warning message which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indi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-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cates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 the unsafe assignment. </a:t>
            </a:r>
            <a:endParaRPr lang="en-US" dirty="0" smtClean="0"/>
          </a:p>
          <a:p>
            <a:endParaRPr lang="pt-B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64753BC-DE57-4E43-9A28-6B9B7DA7997E}" type="slidenum">
              <a:rPr lang="en-US" smtClean="0"/>
              <a:pPr>
                <a:defRPr/>
              </a:pPr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272720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Although Number is the superclass of Integer, the compiler does not consider the parameterized type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ArrayList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&lt; Number &gt; to be a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supertype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 of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ArrayList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&lt; Integer &gt;. If it were, then every operation we could perform on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ArrayList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&lt; Number &gt; would also work on an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ArrayList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&lt; Integer &gt;. </a:t>
            </a: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1200" kern="1200" dirty="0" smtClean="0">
              <a:solidFill>
                <a:schemeClr val="tx1"/>
              </a:solidFill>
              <a:effectLst/>
              <a:latin typeface="Arial" charset="0"/>
              <a:ea typeface="+mn-ea"/>
              <a:cs typeface="+mn-cs"/>
            </a:endParaRP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 err="1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Em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genéricos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 e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coleções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não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há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tipo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genérico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que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seja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superclasse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 de outros, a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não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que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sejam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utilizados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coringas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.</a:t>
            </a: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1200" kern="1200" dirty="0" smtClean="0">
              <a:solidFill>
                <a:schemeClr val="tx1"/>
              </a:solidFill>
              <a:effectLst/>
              <a:latin typeface="Arial" charset="0"/>
              <a:ea typeface="+mn-ea"/>
              <a:cs typeface="+mn-cs"/>
            </a:endParaRP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O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uso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 de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coringas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permite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especificar</a:t>
            </a:r>
            <a:r>
              <a:rPr lang="en-US" sz="1200" kern="1200" baseline="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 </a:t>
            </a:r>
            <a:r>
              <a:rPr lang="en-US" sz="1200" kern="1200" baseline="0" dirty="0" err="1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tipos</a:t>
            </a:r>
            <a:r>
              <a:rPr lang="en-US" sz="1200" kern="1200" baseline="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 </a:t>
            </a:r>
            <a:r>
              <a:rPr lang="en-US" sz="1200" kern="1200" baseline="0" dirty="0" err="1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que</a:t>
            </a:r>
            <a:r>
              <a:rPr lang="en-US" sz="1200" kern="1200" baseline="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 </a:t>
            </a:r>
            <a:r>
              <a:rPr lang="en-US" sz="1200" kern="1200" baseline="0" dirty="0" err="1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são</a:t>
            </a:r>
            <a:r>
              <a:rPr lang="en-US" sz="1200" kern="1200" baseline="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 </a:t>
            </a:r>
            <a:r>
              <a:rPr lang="en-US" sz="1200" kern="1200" baseline="0" dirty="0" err="1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superclasses</a:t>
            </a:r>
            <a:r>
              <a:rPr lang="en-US" sz="1200" kern="1200" baseline="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 de </a:t>
            </a:r>
            <a:r>
              <a:rPr lang="en-US" sz="1200" kern="1200" baseline="0" dirty="0" err="1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tipos</a:t>
            </a:r>
            <a:r>
              <a:rPr lang="en-US" sz="1200" kern="1200" baseline="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 </a:t>
            </a:r>
            <a:r>
              <a:rPr lang="en-US" sz="1200" kern="1200" baseline="0" dirty="0" err="1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genéricos</a:t>
            </a:r>
            <a:r>
              <a:rPr lang="en-US" sz="1200" kern="1200" baseline="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, </a:t>
            </a:r>
            <a:r>
              <a:rPr lang="en-US" sz="1200" kern="1200" baseline="0" dirty="0" err="1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permitindo</a:t>
            </a:r>
            <a:r>
              <a:rPr lang="en-US" sz="1200" kern="1200" baseline="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 o </a:t>
            </a:r>
            <a:r>
              <a:rPr lang="en-US" sz="1200" kern="1200" baseline="0" dirty="0" err="1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polimorfismo</a:t>
            </a:r>
            <a:r>
              <a:rPr lang="en-US" sz="1200" kern="1200" baseline="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 </a:t>
            </a:r>
            <a:r>
              <a:rPr lang="en-US" sz="1200" kern="1200" baseline="0" dirty="0" err="1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paramétrico</a:t>
            </a:r>
            <a:endParaRPr lang="en-US" dirty="0" smtClean="0"/>
          </a:p>
          <a:p>
            <a:endParaRPr lang="pt-B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64753BC-DE57-4E43-9A28-6B9B7DA7997E}" type="slidenum">
              <a:rPr lang="en-US" smtClean="0"/>
              <a:pPr>
                <a:defRPr/>
              </a:pPr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612492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dirty="0" smtClean="0"/>
              <a:t>É possível declarar</a:t>
            </a:r>
            <a:r>
              <a:rPr lang="pt-BR" baseline="0" dirty="0" smtClean="0"/>
              <a:t> somente &lt;?&gt;, e neste caso, o parâmetro é ilimitado</a:t>
            </a:r>
            <a:endParaRPr lang="pt-BR" dirty="0" smtClean="0"/>
          </a:p>
          <a:p>
            <a:endParaRPr lang="pt-BR" dirty="0" smtClean="0"/>
          </a:p>
          <a:p>
            <a:r>
              <a:rPr lang="pt-BR" dirty="0" smtClean="0"/>
              <a:t>Também é possível usar</a:t>
            </a:r>
            <a:r>
              <a:rPr lang="pt-BR" baseline="0" dirty="0" smtClean="0"/>
              <a:t> o </a:t>
            </a:r>
            <a:r>
              <a:rPr lang="pt-BR" baseline="0" dirty="0" err="1" smtClean="0"/>
              <a:t>super</a:t>
            </a:r>
            <a:r>
              <a:rPr lang="pt-BR" baseline="0" dirty="0" smtClean="0"/>
              <a:t> no lugar do </a:t>
            </a:r>
            <a:r>
              <a:rPr lang="pt-BR" baseline="0" dirty="0" err="1" smtClean="0"/>
              <a:t>extends</a:t>
            </a:r>
            <a:r>
              <a:rPr lang="pt-BR" baseline="0" dirty="0" smtClean="0"/>
              <a:t> para definir um </a:t>
            </a:r>
            <a:r>
              <a:rPr lang="pt-BR" baseline="0" dirty="0" err="1" smtClean="0"/>
              <a:t>lower</a:t>
            </a:r>
            <a:r>
              <a:rPr lang="pt-BR" baseline="0" dirty="0" smtClean="0"/>
              <a:t> </a:t>
            </a:r>
            <a:r>
              <a:rPr lang="pt-BR" baseline="0" dirty="0" err="1" smtClean="0"/>
              <a:t>bound</a:t>
            </a:r>
            <a:r>
              <a:rPr lang="pt-BR" baseline="0" dirty="0" smtClean="0"/>
              <a:t> ao invés de um </a:t>
            </a:r>
            <a:r>
              <a:rPr lang="pt-BR" baseline="0" dirty="0" err="1" smtClean="0"/>
              <a:t>upper</a:t>
            </a:r>
            <a:r>
              <a:rPr lang="pt-BR" baseline="0" dirty="0" smtClean="0"/>
              <a:t> </a:t>
            </a:r>
            <a:r>
              <a:rPr lang="pt-BR" baseline="0" dirty="0" err="1" smtClean="0"/>
              <a:t>bound</a:t>
            </a:r>
            <a:endParaRPr lang="pt-B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64753BC-DE57-4E43-9A28-6B9B7DA7997E}" type="slidenum">
              <a:rPr lang="en-US" smtClean="0"/>
              <a:pPr>
                <a:defRPr/>
              </a:pPr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610444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34C3A1-D3BB-4DE0-999C-D224BF434D20}" type="slidenum">
              <a:rPr lang="en-US" smtClean="0"/>
              <a:pPr/>
              <a:t>108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08894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4" Type="http://schemas.openxmlformats.org/officeDocument/2006/relationships/image" Target="../media/image5.jpeg"/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o de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ângulo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pt-PT" smtClean="0"/>
              <a:t>Faça clique para editar o estilo</a:t>
            </a:r>
            <a:endParaRPr kumimoji="0" lang="en-US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/>
          </a:p>
        </p:txBody>
      </p:sp>
      <p:sp>
        <p:nvSpPr>
          <p:cNvPr id="10" name="Rectângulo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pic>
        <p:nvPicPr>
          <p:cNvPr id="11" name="Picture 8" descr="Panorâmica_de_Ouro_Preto (Large)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2266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Picture 9" descr="Logo_UFOP"/>
          <p:cNvPicPr>
            <a:picLocks noChangeAspect="1" noChangeArrowheads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426524" y="5181600"/>
            <a:ext cx="715327" cy="167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1922" name="Picture 2" descr="http://www.decom.ufop.br/bob/decom.JPG"/>
          <p:cNvPicPr>
            <a:picLocks noChangeAspect="1" noChangeArrowheads="1"/>
          </p:cNvPicPr>
          <p:nvPr userDrawn="1"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79512" y="5373216"/>
            <a:ext cx="1465397" cy="113562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/>
        </p:spPr>
      </p:pic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3A134-F1C3-464B-BF47-54DC2DE08F52}" type="datetimeFigureOut">
              <a:rPr lang="en-US" smtClean="0"/>
              <a:t>28/07/14</a:t>
            </a:fld>
            <a:endParaRPr lang="en-US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6BF81EA-CE38-4579-B9E4-8815E16446CE}" type="slidenum">
              <a:rPr lang="pt-BR" smtClean="0"/>
              <a:pPr>
                <a:defRPr/>
              </a:pPr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ângulo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Rectângulo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3A134-F1C3-464B-BF47-54DC2DE08F52}" type="datetimeFigureOut">
              <a:rPr lang="en-US" smtClean="0"/>
              <a:t>28/07/14</a:t>
            </a:fld>
            <a:endParaRPr lang="en-US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24A33F1-07E2-4D47-98DB-3D952DF3E092}" type="slidenum">
              <a:rPr lang="pt-BR" smtClean="0"/>
              <a:pPr>
                <a:defRPr/>
              </a:pPr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ítulo e tabe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115888"/>
            <a:ext cx="7715250" cy="1143000"/>
          </a:xfrm>
        </p:spPr>
        <p:txBody>
          <a:bodyPr/>
          <a:lstStyle/>
          <a:p>
            <a:r>
              <a:rPr lang="pt-PT" smtClean="0"/>
              <a:t>Clique para editar o estilo</a:t>
            </a:r>
            <a:endParaRPr lang="pt-BR"/>
          </a:p>
        </p:txBody>
      </p:sp>
      <p:sp>
        <p:nvSpPr>
          <p:cNvPr id="3" name="Marcador de Posição da Tabela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pt-BR" noProof="0" smtClean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8D021D-1092-4F36-9CF9-5D9B0354C1F6}" type="slidenum">
              <a:rPr lang="pt-BR"/>
              <a:pPr>
                <a:defRPr/>
              </a:pPr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198084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c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7888778" cy="1252728"/>
          </a:xfrm>
        </p:spPr>
        <p:txBody>
          <a:bodyPr/>
          <a:lstStyle>
            <a:extLst/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 anchor="ctr"/>
          <a:lstStyle>
            <a:extLst/>
          </a:lstStyle>
          <a:p>
            <a:pPr lvl="0" eaLnBrk="1" latinLnBrk="0" hangingPunct="1"/>
            <a:r>
              <a:rPr lang="pt-PT" dirty="0" smtClean="0"/>
              <a:t>Clique para editar os estilos</a:t>
            </a:r>
          </a:p>
          <a:p>
            <a:pPr lvl="1" eaLnBrk="1" latinLnBrk="0" hangingPunct="1"/>
            <a:r>
              <a:rPr lang="pt-PT" dirty="0" smtClean="0"/>
              <a:t>Segundo nível</a:t>
            </a:r>
          </a:p>
          <a:p>
            <a:pPr lvl="2" eaLnBrk="1" latinLnBrk="0" hangingPunct="1"/>
            <a:r>
              <a:rPr lang="pt-PT" dirty="0" smtClean="0"/>
              <a:t>Terceiro nível</a:t>
            </a:r>
          </a:p>
          <a:p>
            <a:pPr lvl="3" eaLnBrk="1" latinLnBrk="0" hangingPunct="1"/>
            <a:r>
              <a:rPr lang="pt-PT" dirty="0" smtClean="0"/>
              <a:t>Quarto nível</a:t>
            </a:r>
          </a:p>
          <a:p>
            <a:pPr lvl="4" eaLnBrk="1" latinLnBrk="0" hangingPunct="1"/>
            <a:r>
              <a:rPr lang="pt-PT" dirty="0" smtClean="0"/>
              <a:t>Quinto nível</a:t>
            </a:r>
            <a:endParaRPr kumimoji="0" lang="en-US" dirty="0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3A134-F1C3-464B-BF47-54DC2DE08F52}" type="datetimeFigureOut">
              <a:rPr lang="en-US" smtClean="0"/>
              <a:t>28/07/14</a:t>
            </a:fld>
            <a:endParaRPr lang="en-US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D7BA2C2-BAB6-44FC-BAA2-F6B037FB9DCF}" type="slidenum">
              <a:rPr lang="pt-BR" smtClean="0"/>
              <a:pPr>
                <a:defRPr/>
              </a:pPr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abeçalho da Secçã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ângulo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ângulo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2483648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pt-PT" dirty="0" smtClean="0"/>
              <a:t>Clique para editar o estilo</a:t>
            </a:r>
            <a:endParaRPr kumimoji="0" lang="en-US" dirty="0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3A134-F1C3-464B-BF47-54DC2DE08F52}" type="datetimeFigureOut">
              <a:rPr lang="en-US" smtClean="0"/>
              <a:t>28/07/14</a:t>
            </a:fld>
            <a:endParaRPr lang="en-US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3C667A4-C3F8-4683-B752-94A130921CF2}" type="slidenum">
              <a:rPr lang="pt-BR" smtClean="0"/>
              <a:pPr>
                <a:defRPr/>
              </a:pPr>
              <a:t>‹#›</a:t>
            </a:fld>
            <a:endParaRPr lang="pt-B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e Conteúdo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3A134-F1C3-464B-BF47-54DC2DE08F52}" type="datetimeFigureOut">
              <a:rPr lang="en-US" smtClean="0"/>
              <a:t>28/07/14</a:t>
            </a:fld>
            <a:endParaRPr lang="en-US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D85256C-4B0F-4873-AD8C-C231AE918512}" type="slidenum">
              <a:rPr lang="pt-BR" smtClean="0"/>
              <a:pPr>
                <a:defRPr/>
              </a:pPr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pt-PT" smtClean="0"/>
              <a:t>Clique para editar os estilos</a:t>
            </a:r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5" name="Marcador de Posição do Texto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pt-PT" smtClean="0"/>
              <a:t>Clique para editar os estilos</a:t>
            </a:r>
          </a:p>
        </p:txBody>
      </p:sp>
      <p:sp>
        <p:nvSpPr>
          <p:cNvPr id="6" name="Marcador de Posição de Conteúdo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7" name="Marcador de Posição d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3A134-F1C3-464B-BF47-54DC2DE08F52}" type="datetimeFigureOut">
              <a:rPr lang="en-US" smtClean="0"/>
              <a:t>28/07/14</a:t>
            </a:fld>
            <a:endParaRPr lang="en-US"/>
          </a:p>
        </p:txBody>
      </p:sp>
      <p:sp>
        <p:nvSpPr>
          <p:cNvPr id="8" name="Marcador de Posição do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9" name="Marcador de Posição do Número do Diapositivo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B74429B-B486-4632-A1BB-C1E06BDD6A3D}" type="slidenum">
              <a:rPr lang="pt-BR" smtClean="0"/>
              <a:pPr>
                <a:defRPr/>
              </a:pPr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3A134-F1C3-464B-BF47-54DC2DE08F52}" type="datetimeFigureOut">
              <a:rPr lang="en-US" smtClean="0"/>
              <a:t>28/07/14</a:t>
            </a:fld>
            <a:endParaRPr lang="en-US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F911062-8DC2-4B6E-A640-4B1AA0E76A14}" type="slidenum">
              <a:rPr lang="pt-BR" smtClean="0"/>
              <a:pPr>
                <a:defRPr/>
              </a:pPr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3A134-F1C3-464B-BF47-54DC2DE08F52}" type="datetimeFigureOut">
              <a:rPr lang="en-US" smtClean="0"/>
              <a:t>28/07/14</a:t>
            </a:fld>
            <a:endParaRPr lang="en-US"/>
          </a:p>
        </p:txBody>
      </p:sp>
      <p:sp>
        <p:nvSpPr>
          <p:cNvPr id="3" name="Marcador de Posição do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28E2926-F179-4AEE-98F2-6F67DA9453BA}" type="slidenum">
              <a:rPr lang="pt-BR" smtClean="0"/>
              <a:pPr>
                <a:defRPr/>
              </a:pPr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pt-PT" smtClean="0"/>
              <a:t>Clique para editar os estilos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3A134-F1C3-464B-BF47-54DC2DE08F52}" type="datetimeFigureOut">
              <a:rPr lang="en-US" smtClean="0"/>
              <a:t>28/07/14</a:t>
            </a:fld>
            <a:endParaRPr lang="en-US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2F71061-82F2-42FA-9E25-872DD074B971}" type="slidenum">
              <a:rPr lang="pt-BR" smtClean="0"/>
              <a:pPr>
                <a:defRPr/>
              </a:pPr>
              <a:t>‹#›</a:t>
            </a:fld>
            <a:endParaRPr lang="pt-BR"/>
          </a:p>
        </p:txBody>
      </p:sp>
      <p:sp>
        <p:nvSpPr>
          <p:cNvPr id="12" name="Rectângulo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ângulo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a Imagem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pt-PT" smtClean="0"/>
              <a:t>Clique no ícone para adicionar uma imagem</a:t>
            </a:r>
            <a:endParaRPr kumimoji="0" lang="en-US" dirty="0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pt-PT" smtClean="0"/>
              <a:t>Clique para editar os estilos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D7C3A134-F1C3-464B-BF47-54DC2DE08F52}" type="datetimeFigureOut">
              <a:rPr lang="en-US" smtClean="0"/>
              <a:t>28/07/14</a:t>
            </a:fld>
            <a:endParaRPr lang="en-US" dirty="0"/>
          </a:p>
        </p:txBody>
      </p:sp>
      <p:sp>
        <p:nvSpPr>
          <p:cNvPr id="11" name="Rectângulo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ângulo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pPr>
              <a:defRPr/>
            </a:pPr>
            <a:fld id="{37EB0FA5-0238-4E62-9A29-744D385C5452}" type="slidenum">
              <a:rPr lang="pt-BR" smtClean="0"/>
              <a:pPr>
                <a:defRPr/>
              </a:pPr>
              <a:t>‹#›</a:t>
            </a:fld>
            <a:endParaRPr 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4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ângulo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Rectângulo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Marcador de Posição do Título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7878763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 anchor="ctr">
            <a:normAutofit/>
          </a:bodyPr>
          <a:lstStyle>
            <a:extLst/>
          </a:lstStyle>
          <a:p>
            <a:pPr lvl="0" eaLnBrk="1" latinLnBrk="0" hangingPunct="1"/>
            <a:r>
              <a:rPr kumimoji="0" lang="pt-PT" dirty="0" smtClean="0"/>
              <a:t>Clique para editar os estilos</a:t>
            </a:r>
          </a:p>
          <a:p>
            <a:pPr lvl="1" eaLnBrk="1" latinLnBrk="0" hangingPunct="1"/>
            <a:r>
              <a:rPr kumimoji="0" lang="pt-PT" dirty="0" smtClean="0"/>
              <a:t>Segundo nível</a:t>
            </a:r>
          </a:p>
          <a:p>
            <a:pPr lvl="2" eaLnBrk="1" latinLnBrk="0" hangingPunct="1"/>
            <a:r>
              <a:rPr kumimoji="0" lang="pt-PT" dirty="0" smtClean="0"/>
              <a:t>Terceiro nível</a:t>
            </a:r>
          </a:p>
          <a:p>
            <a:pPr lvl="3" eaLnBrk="1" latinLnBrk="0" hangingPunct="1"/>
            <a:r>
              <a:rPr kumimoji="0" lang="pt-PT" dirty="0" smtClean="0"/>
              <a:t>Quarto nível</a:t>
            </a:r>
          </a:p>
          <a:p>
            <a:pPr lvl="4" eaLnBrk="1" latinLnBrk="0" hangingPunct="1"/>
            <a:r>
              <a:rPr kumimoji="0" lang="pt-PT" dirty="0" smtClean="0"/>
              <a:t>Quinto nível</a:t>
            </a:r>
            <a:endParaRPr kumimoji="0" lang="en-US" dirty="0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D7C3A134-F1C3-464B-BF47-54DC2DE08F52}" type="datetimeFigureOut">
              <a:rPr lang="en-US" smtClean="0"/>
              <a:t>28/07/14</a:t>
            </a:fld>
            <a:endParaRPr lang="en-US" dirty="0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pt-BR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pPr>
              <a:defRPr/>
            </a:pPr>
            <a:fld id="{D15AF7FD-F4AC-45BF-83C3-6FF3A852C8A4}" type="slidenum">
              <a:rPr lang="pt-BR" smtClean="0"/>
              <a:pPr>
                <a:defRPr/>
              </a:pPr>
              <a:t>‹#›</a:t>
            </a:fld>
            <a:endParaRPr lang="pt-BR"/>
          </a:p>
        </p:txBody>
      </p:sp>
      <p:pic>
        <p:nvPicPr>
          <p:cNvPr id="9" name="Picture 7" descr="Logo_UFOP"/>
          <p:cNvPicPr>
            <a:picLocks noChangeAspect="1" noChangeArrowheads="1"/>
          </p:cNvPicPr>
          <p:nvPr userDrawn="1"/>
        </p:nvPicPr>
        <p:blipFill>
          <a:blip r:embed="rId1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335963" y="0"/>
            <a:ext cx="808037" cy="18939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  <p:sldLayoutId id="2147483745" r:id="rId12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jpeg"/></Relationships>
</file>

<file path=ppt/slides/_rels/slide10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8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decom.ufop.br/moodle" TargetMode="External"/><Relationship Id="rId4" Type="http://schemas.openxmlformats.org/officeDocument/2006/relationships/hyperlink" Target="mailto:bcc221-decom@googlegroups.com" TargetMode="External"/><Relationship Id="rId5" Type="http://schemas.openxmlformats.org/officeDocument/2006/relationships/hyperlink" Target="http://groups.google.com/group/bcc221-decom" TargetMode="External"/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decom.ufop.br/marco/" TargetMode="Externa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png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docs.oracle.com/javase/7/docs/api/java/util/Collections.html" TargetMode="Externa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/>
          <p:cNvSpPr>
            <a:spLocks noChangeArrowheads="1"/>
          </p:cNvSpPr>
          <p:nvPr/>
        </p:nvSpPr>
        <p:spPr bwMode="auto">
          <a:xfrm>
            <a:off x="685800" y="2276872"/>
            <a:ext cx="7772400" cy="19732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l"/>
            <a:r>
              <a:rPr lang="pt-BR" sz="3800" b="1" dirty="0" smtClean="0">
                <a:solidFill>
                  <a:schemeClr val="tx2"/>
                </a:solidFill>
              </a:rPr>
              <a:t>BCC221 </a:t>
            </a:r>
            <a:r>
              <a:rPr lang="pt-BR" sz="3800" b="1" dirty="0">
                <a:solidFill>
                  <a:schemeClr val="tx2"/>
                </a:solidFill>
              </a:rPr>
              <a:t/>
            </a:r>
            <a:br>
              <a:rPr lang="pt-BR" sz="3800" b="1" dirty="0">
                <a:solidFill>
                  <a:schemeClr val="tx2"/>
                </a:solidFill>
              </a:rPr>
            </a:br>
            <a:r>
              <a:rPr lang="pt-BR" sz="3600" b="1" dirty="0" smtClean="0">
                <a:solidFill>
                  <a:schemeClr val="tx2"/>
                </a:solidFill>
              </a:rPr>
              <a:t>Programação Orientada a Objetos</a:t>
            </a:r>
            <a:endParaRPr lang="pt-BR" sz="3600" b="1" dirty="0">
              <a:solidFill>
                <a:schemeClr val="tx2"/>
              </a:solidFill>
            </a:endParaRPr>
          </a:p>
        </p:txBody>
      </p:sp>
      <p:sp>
        <p:nvSpPr>
          <p:cNvPr id="5" name="Rectangle 6"/>
          <p:cNvSpPr>
            <a:spLocks noChangeArrowheads="1"/>
          </p:cNvSpPr>
          <p:nvPr/>
        </p:nvSpPr>
        <p:spPr bwMode="auto">
          <a:xfrm>
            <a:off x="684213" y="4005064"/>
            <a:ext cx="7088187" cy="1079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l">
              <a:lnSpc>
                <a:spcPct val="90000"/>
              </a:lnSpc>
              <a:spcBef>
                <a:spcPct val="20000"/>
              </a:spcBef>
            </a:pPr>
            <a:r>
              <a:rPr lang="pt-BR" sz="3200" b="1" dirty="0"/>
              <a:t>Prof. Marco Antonio M. Carvalho</a:t>
            </a:r>
          </a:p>
          <a:p>
            <a:pPr algn="l">
              <a:lnSpc>
                <a:spcPct val="90000"/>
              </a:lnSpc>
              <a:spcBef>
                <a:spcPct val="20000"/>
              </a:spcBef>
            </a:pPr>
            <a:r>
              <a:rPr lang="pt-BR" sz="3200" b="1"/>
              <a:t>2014</a:t>
            </a:r>
            <a:r>
              <a:rPr lang="pt-BR" sz="3200" b="1" smtClean="0"/>
              <a:t>/2</a:t>
            </a:r>
            <a:endParaRPr lang="pt-BR" sz="3200" b="1" dirty="0"/>
          </a:p>
        </p:txBody>
      </p:sp>
    </p:spTree>
    <p:extLst>
      <p:ext uri="{BB962C8B-B14F-4D97-AF65-F5344CB8AC3E}">
        <p14:creationId xmlns:p14="http://schemas.microsoft.com/office/powerpoint/2010/main" val="258746586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Métodos Genéricos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pt-BR" dirty="0" smtClean="0"/>
              <a:t>A declaração de métodos genéricos começa com a </a:t>
            </a:r>
            <a:r>
              <a:rPr lang="pt-BR" b="1" dirty="0" smtClean="0"/>
              <a:t>seção de parâmetro de tipo</a:t>
            </a:r>
            <a:r>
              <a:rPr lang="pt-BR" dirty="0" smtClean="0"/>
              <a:t>, delimitado por </a:t>
            </a:r>
            <a:r>
              <a:rPr lang="pt-BR" b="1" dirty="0" smtClean="0">
                <a:solidFill>
                  <a:srgbClr val="FF0000"/>
                </a:solidFill>
              </a:rPr>
              <a:t>&lt;</a:t>
            </a:r>
            <a:r>
              <a:rPr lang="pt-BR" dirty="0" smtClean="0"/>
              <a:t> e </a:t>
            </a:r>
            <a:r>
              <a:rPr lang="pt-BR" b="1" dirty="0" smtClean="0">
                <a:solidFill>
                  <a:srgbClr val="FF0000"/>
                </a:solidFill>
              </a:rPr>
              <a:t>&gt;</a:t>
            </a:r>
          </a:p>
          <a:p>
            <a:pPr lvl="1"/>
            <a:r>
              <a:rPr lang="pt-BR" dirty="0" smtClean="0"/>
              <a:t>Antes do tipo de retorno no método;</a:t>
            </a:r>
          </a:p>
          <a:p>
            <a:pPr lvl="1"/>
            <a:r>
              <a:rPr lang="pt-BR" dirty="0" smtClean="0"/>
              <a:t>Cada seção contém um ou mais parâmetros de tipo, separados por vírgulas.</a:t>
            </a:r>
          </a:p>
          <a:p>
            <a:r>
              <a:rPr lang="pt-BR" dirty="0" smtClean="0"/>
              <a:t>Um parâmetro de tipo especifica o nome de um tipo genérico</a:t>
            </a:r>
          </a:p>
          <a:p>
            <a:pPr lvl="1"/>
            <a:r>
              <a:rPr lang="pt-BR" dirty="0" smtClean="0"/>
              <a:t>Pode ser utilizado para o tipo de retorno, tipo dos parâmetros do método e também variáveis locais;</a:t>
            </a:r>
          </a:p>
          <a:p>
            <a:pPr lvl="1"/>
            <a:r>
              <a:rPr lang="pt-BR" dirty="0" smtClean="0"/>
              <a:t>Age como uma reserva para os tipos verdadeiros.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D7BA2C2-BAB6-44FC-BAA2-F6B037FB9DCF}" type="slidenum">
              <a:rPr lang="pt-BR" smtClean="0"/>
              <a:pPr>
                <a:defRPr/>
              </a:pPr>
              <a:t>10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7699207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Mapas</a:t>
            </a:r>
            <a:endParaRPr lang="pt-BR" dirty="0"/>
          </a:p>
        </p:txBody>
      </p:sp>
      <p:sp>
        <p:nvSpPr>
          <p:cNvPr id="5" name="Espaço Reservado para Conteúdo 4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pt-BR" dirty="0" smtClean="0"/>
              <a:t>Quatro das várias classes que implementam a interface </a:t>
            </a:r>
            <a:r>
              <a:rPr lang="pt-BR" i="1" dirty="0" err="1" smtClean="0"/>
              <a:t>Map</a:t>
            </a:r>
            <a:r>
              <a:rPr lang="pt-BR" dirty="0" smtClean="0"/>
              <a:t> são:</a:t>
            </a:r>
          </a:p>
          <a:p>
            <a:pPr lvl="1"/>
            <a:r>
              <a:rPr lang="pt-BR" b="1" i="1" dirty="0" err="1" smtClean="0"/>
              <a:t>Hashtable</a:t>
            </a:r>
            <a:r>
              <a:rPr lang="pt-BR" dirty="0"/>
              <a:t> </a:t>
            </a:r>
            <a:r>
              <a:rPr lang="pt-BR" dirty="0" smtClean="0"/>
              <a:t>e </a:t>
            </a:r>
            <a:r>
              <a:rPr lang="pt-BR" b="1" i="1" dirty="0" err="1" smtClean="0"/>
              <a:t>HashMap</a:t>
            </a:r>
            <a:r>
              <a:rPr lang="pt-BR" dirty="0" smtClean="0"/>
              <a:t>: armazenam os elementos em tabelas </a:t>
            </a:r>
            <a:r>
              <a:rPr lang="pt-BR" i="1" dirty="0" err="1" smtClean="0"/>
              <a:t>hash</a:t>
            </a:r>
            <a:r>
              <a:rPr lang="pt-BR" dirty="0" smtClean="0"/>
              <a:t>;</a:t>
            </a:r>
          </a:p>
          <a:p>
            <a:pPr lvl="1"/>
            <a:r>
              <a:rPr lang="pt-BR" b="1" i="1" dirty="0" err="1" smtClean="0"/>
              <a:t>TreeMap</a:t>
            </a:r>
            <a:r>
              <a:rPr lang="pt-BR" dirty="0" smtClean="0"/>
              <a:t>: armazenam os elementos em árvores.</a:t>
            </a:r>
          </a:p>
          <a:p>
            <a:r>
              <a:rPr lang="pt-BR" dirty="0" smtClean="0"/>
              <a:t>Algumas interfaces interessantes que também implementam a interface </a:t>
            </a:r>
            <a:r>
              <a:rPr lang="pt-BR" i="1" dirty="0" err="1" smtClean="0"/>
              <a:t>Map</a:t>
            </a:r>
            <a:r>
              <a:rPr lang="pt-BR" dirty="0" smtClean="0"/>
              <a:t> incluem:</a:t>
            </a:r>
          </a:p>
          <a:p>
            <a:pPr lvl="1"/>
            <a:r>
              <a:rPr lang="pt-BR" b="1" i="1" dirty="0" err="1" smtClean="0"/>
              <a:t>MultiMap</a:t>
            </a:r>
            <a:r>
              <a:rPr lang="pt-BR" dirty="0" smtClean="0"/>
              <a:t>: permite uma coleção de valores para uma mesma chave;</a:t>
            </a:r>
          </a:p>
          <a:p>
            <a:pPr lvl="1"/>
            <a:r>
              <a:rPr lang="pt-BR" b="1" i="1" dirty="0" err="1" smtClean="0"/>
              <a:t>SortedMap</a:t>
            </a:r>
            <a:r>
              <a:rPr lang="pt-BR" dirty="0" smtClean="0"/>
              <a:t>: mantém </a:t>
            </a:r>
            <a:r>
              <a:rPr lang="pt-BR" dirty="0"/>
              <a:t>os elementos ordenados, seja pela ordem natural dos tipos primitivos, seja pelo uso de comparadores.</a:t>
            </a:r>
          </a:p>
          <a:p>
            <a:r>
              <a:rPr lang="pt-BR" dirty="0" smtClean="0"/>
              <a:t>O exemplo a seguir utiliza </a:t>
            </a:r>
            <a:r>
              <a:rPr lang="pt-BR" i="1" dirty="0" err="1" smtClean="0"/>
              <a:t>HashMap</a:t>
            </a:r>
            <a:r>
              <a:rPr lang="pt-BR" dirty="0" smtClean="0"/>
              <a:t> para contar o número de ocorrências de palavras em uma </a:t>
            </a:r>
            <a:r>
              <a:rPr lang="pt-BR" i="1" dirty="0" err="1" smtClean="0"/>
              <a:t>String</a:t>
            </a:r>
            <a:r>
              <a:rPr lang="pt-BR" dirty="0" smtClean="0"/>
              <a:t>.</a:t>
            </a:r>
            <a:endParaRPr lang="pt-BR" dirty="0"/>
          </a:p>
        </p:txBody>
      </p:sp>
      <p:sp>
        <p:nvSpPr>
          <p:cNvPr id="3" name="Espaço Reservado para Número de Slid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3C667A4-C3F8-4683-B752-94A130921CF2}" type="slidenum">
              <a:rPr lang="pt-BR" smtClean="0"/>
              <a:pPr>
                <a:defRPr/>
              </a:pPr>
              <a:t>100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4683560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WordTypeCount.java</a:t>
            </a:r>
            <a:endParaRPr lang="pt-BR" dirty="0"/>
          </a:p>
        </p:txBody>
      </p:sp>
      <p:sp>
        <p:nvSpPr>
          <p:cNvPr id="5" name="Espaço Reservado para Conteúdo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18872" indent="0">
              <a:buNone/>
            </a:pPr>
            <a:r>
              <a:rPr lang="pt-BR" sz="1500" b="1" dirty="0" err="1">
                <a:solidFill>
                  <a:srgbClr val="00007F"/>
                </a:solidFill>
                <a:latin typeface="Verdana"/>
              </a:rPr>
              <a:t>import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java</a:t>
            </a:r>
            <a:r>
              <a:rPr lang="pt-BR" sz="1500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util</a:t>
            </a:r>
            <a:r>
              <a:rPr lang="pt-BR" sz="1500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StringTokenizer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;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b="1" dirty="0" err="1">
                <a:solidFill>
                  <a:srgbClr val="00007F"/>
                </a:solidFill>
                <a:latin typeface="Verdana"/>
              </a:rPr>
              <a:t>import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java</a:t>
            </a:r>
            <a:r>
              <a:rPr lang="pt-BR" sz="1500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util</a:t>
            </a:r>
            <a:r>
              <a:rPr lang="pt-BR" sz="1500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Map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;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b="1" dirty="0" err="1">
                <a:solidFill>
                  <a:srgbClr val="00007F"/>
                </a:solidFill>
                <a:latin typeface="Verdana"/>
              </a:rPr>
              <a:t>import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java</a:t>
            </a:r>
            <a:r>
              <a:rPr lang="pt-BR" sz="1500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util</a:t>
            </a:r>
            <a:r>
              <a:rPr lang="pt-BR" sz="1500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HashMap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;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b="1" dirty="0" err="1">
                <a:solidFill>
                  <a:srgbClr val="00007F"/>
                </a:solidFill>
                <a:latin typeface="Verdana"/>
              </a:rPr>
              <a:t>import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java</a:t>
            </a:r>
            <a:r>
              <a:rPr lang="pt-BR" sz="1500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util</a:t>
            </a:r>
            <a:r>
              <a:rPr lang="pt-BR" sz="1500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Set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;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b="1" dirty="0" err="1">
                <a:solidFill>
                  <a:srgbClr val="00007F"/>
                </a:solidFill>
                <a:latin typeface="Verdana"/>
              </a:rPr>
              <a:t>import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java</a:t>
            </a:r>
            <a:r>
              <a:rPr lang="pt-BR" sz="1500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util</a:t>
            </a:r>
            <a:r>
              <a:rPr lang="pt-BR" sz="1500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TreeSet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;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b="1" dirty="0" err="1">
                <a:solidFill>
                  <a:srgbClr val="00007F"/>
                </a:solidFill>
                <a:latin typeface="Verdana"/>
              </a:rPr>
              <a:t>import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java</a:t>
            </a:r>
            <a:r>
              <a:rPr lang="pt-BR" sz="1500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util</a:t>
            </a:r>
            <a:r>
              <a:rPr lang="pt-BR" sz="1500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Scanner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;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b="1" dirty="0" err="1">
                <a:solidFill>
                  <a:srgbClr val="00007F"/>
                </a:solidFill>
                <a:latin typeface="Verdana"/>
              </a:rPr>
              <a:t>public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 err="1">
                <a:solidFill>
                  <a:srgbClr val="00007F"/>
                </a:solidFill>
                <a:latin typeface="Verdana"/>
              </a:rPr>
              <a:t>class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WordTypeCount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b="1" dirty="0">
                <a:solidFill>
                  <a:srgbClr val="000000"/>
                </a:solidFill>
                <a:latin typeface="Verdana"/>
              </a:rPr>
              <a:t>{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nb-NO" sz="1500" dirty="0">
                <a:solidFill>
                  <a:srgbClr val="808080"/>
                </a:solidFill>
                <a:latin typeface="Verdana"/>
              </a:rPr>
              <a:t>   </a:t>
            </a:r>
            <a:r>
              <a:rPr lang="nb-NO" sz="1500" b="1" dirty="0">
                <a:solidFill>
                  <a:srgbClr val="00007F"/>
                </a:solidFill>
                <a:latin typeface="Verdana"/>
              </a:rPr>
              <a:t>private</a:t>
            </a:r>
            <a:r>
              <a:rPr lang="nb-NO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nb-NO" sz="1500" dirty="0">
                <a:solidFill>
                  <a:srgbClr val="000000"/>
                </a:solidFill>
                <a:latin typeface="Verdana"/>
              </a:rPr>
              <a:t>Map</a:t>
            </a:r>
            <a:r>
              <a:rPr lang="nb-NO" sz="1500" b="1" dirty="0">
                <a:solidFill>
                  <a:srgbClr val="000000"/>
                </a:solidFill>
                <a:latin typeface="Verdana"/>
              </a:rPr>
              <a:t>&lt;</a:t>
            </a:r>
            <a:r>
              <a:rPr lang="nb-NO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nb-NO" sz="1500" dirty="0">
                <a:solidFill>
                  <a:srgbClr val="000000"/>
                </a:solidFill>
                <a:latin typeface="Verdana"/>
              </a:rPr>
              <a:t>String</a:t>
            </a:r>
            <a:r>
              <a:rPr lang="nb-NO" sz="1500" b="1" dirty="0">
                <a:solidFill>
                  <a:srgbClr val="000000"/>
                </a:solidFill>
                <a:latin typeface="Verdana"/>
              </a:rPr>
              <a:t>,</a:t>
            </a:r>
            <a:r>
              <a:rPr lang="nb-NO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nb-NO" sz="1500" dirty="0">
                <a:solidFill>
                  <a:srgbClr val="000000"/>
                </a:solidFill>
                <a:latin typeface="Verdana"/>
              </a:rPr>
              <a:t>Integer</a:t>
            </a:r>
            <a:r>
              <a:rPr lang="nb-NO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nb-NO" sz="1500" b="1" dirty="0">
                <a:solidFill>
                  <a:srgbClr val="000000"/>
                </a:solidFill>
                <a:latin typeface="Verdana"/>
              </a:rPr>
              <a:t>&gt;</a:t>
            </a:r>
            <a:r>
              <a:rPr lang="nb-NO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nb-NO" sz="1500" dirty="0">
                <a:solidFill>
                  <a:srgbClr val="000000"/>
                </a:solidFill>
                <a:latin typeface="Verdana"/>
              </a:rPr>
              <a:t>map</a:t>
            </a:r>
            <a:r>
              <a:rPr lang="nb-NO" sz="1500" b="1" dirty="0">
                <a:solidFill>
                  <a:srgbClr val="000000"/>
                </a:solidFill>
                <a:latin typeface="Verdana"/>
              </a:rPr>
              <a:t>;</a:t>
            </a:r>
            <a:endParaRPr lang="nb-NO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</a:t>
            </a:r>
            <a:r>
              <a:rPr lang="pt-BR" sz="1500" b="1" dirty="0" err="1">
                <a:solidFill>
                  <a:srgbClr val="00007F"/>
                </a:solidFill>
                <a:latin typeface="Verdana"/>
              </a:rPr>
              <a:t>private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000000"/>
                </a:solidFill>
                <a:latin typeface="Verdana"/>
              </a:rPr>
              <a:t>Scanner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scanner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;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</a:t>
            </a:r>
            <a:r>
              <a:rPr lang="pt-BR" sz="1500" b="1" dirty="0" err="1">
                <a:solidFill>
                  <a:srgbClr val="00007F"/>
                </a:solidFill>
                <a:latin typeface="Verdana"/>
              </a:rPr>
              <a:t>public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WordTypeCount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()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{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en-US" sz="1500" dirty="0">
                <a:solidFill>
                  <a:srgbClr val="808080"/>
                </a:solidFill>
                <a:latin typeface="Verdana"/>
              </a:rPr>
              <a:t>      </a:t>
            </a:r>
            <a:r>
              <a:rPr lang="en-US" sz="1500" dirty="0">
                <a:solidFill>
                  <a:srgbClr val="000000"/>
                </a:solidFill>
                <a:latin typeface="Verdana"/>
              </a:rPr>
              <a:t>map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=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b="1" dirty="0">
                <a:solidFill>
                  <a:srgbClr val="00007F"/>
                </a:solidFill>
                <a:latin typeface="Verdana"/>
              </a:rPr>
              <a:t>new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dirty="0" err="1">
                <a:solidFill>
                  <a:srgbClr val="000000"/>
                </a:solidFill>
                <a:latin typeface="Verdana"/>
              </a:rPr>
              <a:t>HashMap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&lt;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dirty="0">
                <a:solidFill>
                  <a:srgbClr val="000000"/>
                </a:solidFill>
                <a:latin typeface="Verdana"/>
              </a:rPr>
              <a:t>String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,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dirty="0">
                <a:solidFill>
                  <a:srgbClr val="000000"/>
                </a:solidFill>
                <a:latin typeface="Verdana"/>
              </a:rPr>
              <a:t>Integer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&gt;();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dirty="0">
                <a:solidFill>
                  <a:srgbClr val="007F00"/>
                </a:solidFill>
                <a:latin typeface="Comic Sans MS"/>
              </a:rPr>
              <a:t>// </a:t>
            </a:r>
            <a:r>
              <a:rPr lang="en-US" sz="1500" dirty="0" err="1">
                <a:solidFill>
                  <a:srgbClr val="007F00"/>
                </a:solidFill>
                <a:latin typeface="Comic Sans MS"/>
              </a:rPr>
              <a:t>cria</a:t>
            </a:r>
            <a:r>
              <a:rPr lang="en-US" sz="1500" dirty="0">
                <a:solidFill>
                  <a:srgbClr val="007F00"/>
                </a:solidFill>
                <a:latin typeface="Comic Sans MS"/>
              </a:rPr>
              <a:t> o </a:t>
            </a:r>
            <a:r>
              <a:rPr lang="en-US" sz="1500" dirty="0" err="1">
                <a:solidFill>
                  <a:srgbClr val="007F00"/>
                </a:solidFill>
                <a:latin typeface="Comic Sans MS"/>
              </a:rPr>
              <a:t>HashMap</a:t>
            </a:r>
            <a:endParaRPr lang="en-US" sz="1500" dirty="0">
              <a:solidFill>
                <a:srgbClr val="007F00"/>
              </a:solidFill>
              <a:latin typeface="Comic Sans MS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</a:t>
            </a:r>
            <a:r>
              <a:rPr lang="pt-BR" sz="1500" dirty="0">
                <a:solidFill>
                  <a:srgbClr val="000000"/>
                </a:solidFill>
                <a:latin typeface="Verdana"/>
              </a:rPr>
              <a:t>scanner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=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7F"/>
                </a:solidFill>
                <a:latin typeface="Verdana"/>
              </a:rPr>
              <a:t>new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000000"/>
                </a:solidFill>
                <a:latin typeface="Verdana"/>
              </a:rPr>
              <a:t>Scanner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000000"/>
                </a:solidFill>
                <a:latin typeface="Verdana"/>
              </a:rPr>
              <a:t>System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.</a:t>
            </a:r>
            <a:r>
              <a:rPr lang="pt-BR" sz="1500" dirty="0">
                <a:solidFill>
                  <a:srgbClr val="000000"/>
                </a:solidFill>
                <a:latin typeface="Verdana"/>
              </a:rPr>
              <a:t>in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);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createMap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();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007F00"/>
                </a:solidFill>
                <a:latin typeface="Comic Sans MS"/>
              </a:rPr>
              <a:t>// cria o mapa baseado na entrada</a:t>
            </a: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displayMap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();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007F00"/>
                </a:solidFill>
                <a:latin typeface="Comic Sans MS"/>
              </a:rPr>
              <a:t>// exibe o conteúdo do mapa </a:t>
            </a: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}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</a:p>
          <a:p>
            <a:pPr marL="118872" indent="0">
              <a:buNone/>
            </a:pPr>
            <a:endParaRPr lang="pt-BR" sz="1500" dirty="0"/>
          </a:p>
        </p:txBody>
      </p:sp>
      <p:sp>
        <p:nvSpPr>
          <p:cNvPr id="3" name="Espaço Reservado para Número de Slid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3C667A4-C3F8-4683-B752-94A130921CF2}" type="slidenum">
              <a:rPr lang="pt-BR" smtClean="0"/>
              <a:pPr>
                <a:defRPr/>
              </a:pPr>
              <a:t>101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5606908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WordTypeCount.java</a:t>
            </a:r>
            <a:endParaRPr lang="pt-BR" dirty="0"/>
          </a:p>
        </p:txBody>
      </p:sp>
      <p:sp>
        <p:nvSpPr>
          <p:cNvPr id="5" name="Espaço Reservado para Conteúdo 4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 marL="118872" indent="0">
              <a:buNone/>
            </a:pP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b="1" dirty="0" err="1">
                <a:solidFill>
                  <a:srgbClr val="00007F"/>
                </a:solidFill>
                <a:latin typeface="Verdana"/>
              </a:rPr>
              <a:t>private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b="1" dirty="0" err="1">
                <a:solidFill>
                  <a:srgbClr val="00007F"/>
                </a:solidFill>
                <a:latin typeface="Verdana"/>
              </a:rPr>
              <a:t>void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dirty="0" err="1">
                <a:solidFill>
                  <a:srgbClr val="000000"/>
                </a:solidFill>
                <a:latin typeface="Verdana"/>
              </a:rPr>
              <a:t>createMap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()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</a:p>
          <a:p>
            <a:pPr marL="118872" indent="0">
              <a:buNone/>
            </a:pPr>
            <a:r>
              <a:rPr lang="pt-BR" dirty="0">
                <a:solidFill>
                  <a:srgbClr val="808080"/>
                </a:solidFill>
                <a:latin typeface="Verdana"/>
              </a:rPr>
              <a:t>   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{</a:t>
            </a:r>
            <a:endParaRPr lang="pt-BR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dirty="0">
                <a:solidFill>
                  <a:srgbClr val="808080"/>
                </a:solidFill>
                <a:latin typeface="Verdana"/>
              </a:rPr>
              <a:t>      </a:t>
            </a:r>
            <a:r>
              <a:rPr lang="pt-BR" dirty="0" err="1">
                <a:solidFill>
                  <a:srgbClr val="000000"/>
                </a:solidFill>
                <a:latin typeface="Verdana"/>
              </a:rPr>
              <a:t>System</a:t>
            </a:r>
            <a:r>
              <a:rPr lang="pt-BR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pt-BR" dirty="0" err="1">
                <a:solidFill>
                  <a:srgbClr val="000000"/>
                </a:solidFill>
                <a:latin typeface="Verdana"/>
              </a:rPr>
              <a:t>out</a:t>
            </a:r>
            <a:r>
              <a:rPr lang="pt-BR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pt-BR" dirty="0" err="1">
                <a:solidFill>
                  <a:srgbClr val="000000"/>
                </a:solidFill>
                <a:latin typeface="Verdana"/>
              </a:rPr>
              <a:t>println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dirty="0">
                <a:solidFill>
                  <a:srgbClr val="7F007F"/>
                </a:solidFill>
                <a:latin typeface="Verdana"/>
              </a:rPr>
              <a:t>"</a:t>
            </a:r>
            <a:r>
              <a:rPr lang="pt-BR" dirty="0" err="1">
                <a:solidFill>
                  <a:srgbClr val="7F007F"/>
                </a:solidFill>
                <a:latin typeface="Verdana"/>
              </a:rPr>
              <a:t>Enter</a:t>
            </a:r>
            <a:r>
              <a:rPr lang="pt-BR" dirty="0">
                <a:solidFill>
                  <a:srgbClr val="7F007F"/>
                </a:solidFill>
                <a:latin typeface="Verdana"/>
              </a:rPr>
              <a:t> a </a:t>
            </a:r>
            <a:r>
              <a:rPr lang="pt-BR" dirty="0" err="1">
                <a:solidFill>
                  <a:srgbClr val="7F007F"/>
                </a:solidFill>
                <a:latin typeface="Verdana"/>
              </a:rPr>
              <a:t>string</a:t>
            </a:r>
            <a:r>
              <a:rPr lang="pt-BR" dirty="0">
                <a:solidFill>
                  <a:srgbClr val="7F007F"/>
                </a:solidFill>
                <a:latin typeface="Verdana"/>
              </a:rPr>
              <a:t>:"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);</a:t>
            </a:r>
            <a:endParaRPr lang="pt-BR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dirty="0">
                <a:solidFill>
                  <a:srgbClr val="808080"/>
                </a:solidFill>
                <a:latin typeface="Verdana"/>
              </a:rPr>
              <a:t>      </a:t>
            </a:r>
            <a:r>
              <a:rPr lang="pt-BR" dirty="0" err="1">
                <a:solidFill>
                  <a:srgbClr val="000000"/>
                </a:solidFill>
                <a:latin typeface="Verdana"/>
              </a:rPr>
              <a:t>String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dirty="0">
                <a:solidFill>
                  <a:srgbClr val="000000"/>
                </a:solidFill>
                <a:latin typeface="Verdana"/>
              </a:rPr>
              <a:t>input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=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dirty="0" err="1">
                <a:solidFill>
                  <a:srgbClr val="000000"/>
                </a:solidFill>
                <a:latin typeface="Verdana"/>
              </a:rPr>
              <a:t>scanner</a:t>
            </a:r>
            <a:r>
              <a:rPr lang="pt-BR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pt-BR" dirty="0" err="1">
                <a:solidFill>
                  <a:srgbClr val="000000"/>
                </a:solidFill>
                <a:latin typeface="Verdana"/>
              </a:rPr>
              <a:t>nextLine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();</a:t>
            </a:r>
            <a:endParaRPr lang="pt-BR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endParaRPr lang="pt-BR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dirty="0">
                <a:solidFill>
                  <a:srgbClr val="808080"/>
                </a:solidFill>
                <a:latin typeface="Verdana"/>
              </a:rPr>
              <a:t>      </a:t>
            </a:r>
            <a:r>
              <a:rPr lang="pt-BR" sz="2800" dirty="0">
                <a:solidFill>
                  <a:srgbClr val="007F00"/>
                </a:solidFill>
                <a:latin typeface="Comic Sans MS"/>
              </a:rPr>
              <a:t>// cria um </a:t>
            </a:r>
            <a:r>
              <a:rPr lang="pt-BR" sz="2800" dirty="0" err="1">
                <a:solidFill>
                  <a:srgbClr val="007F00"/>
                </a:solidFill>
                <a:latin typeface="Comic Sans MS"/>
              </a:rPr>
              <a:t>StringTokenizer</a:t>
            </a:r>
            <a:r>
              <a:rPr lang="pt-BR" sz="2800" dirty="0">
                <a:solidFill>
                  <a:srgbClr val="007F00"/>
                </a:solidFill>
                <a:latin typeface="Comic Sans MS"/>
              </a:rPr>
              <a:t> para a entrada</a:t>
            </a:r>
          </a:p>
          <a:p>
            <a:pPr marL="118872" indent="0">
              <a:buNone/>
            </a:pPr>
            <a:r>
              <a:rPr lang="en-US" dirty="0">
                <a:solidFill>
                  <a:srgbClr val="808080"/>
                </a:solidFill>
                <a:latin typeface="Verdana"/>
              </a:rPr>
              <a:t>      </a:t>
            </a:r>
            <a:r>
              <a:rPr lang="en-US" dirty="0" err="1">
                <a:solidFill>
                  <a:srgbClr val="000000"/>
                </a:solidFill>
                <a:latin typeface="Verdana"/>
              </a:rPr>
              <a:t>StringTokenizer</a:t>
            </a:r>
            <a:r>
              <a:rPr lang="en-US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Verdana"/>
              </a:rPr>
              <a:t>tokenizer</a:t>
            </a:r>
            <a:r>
              <a:rPr lang="en-US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b="1" dirty="0">
                <a:solidFill>
                  <a:srgbClr val="000000"/>
                </a:solidFill>
                <a:latin typeface="Verdana"/>
              </a:rPr>
              <a:t>=</a:t>
            </a:r>
            <a:r>
              <a:rPr lang="en-US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b="1" dirty="0">
                <a:solidFill>
                  <a:srgbClr val="00007F"/>
                </a:solidFill>
                <a:latin typeface="Verdana"/>
              </a:rPr>
              <a:t>new</a:t>
            </a:r>
            <a:r>
              <a:rPr lang="en-US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Verdana"/>
              </a:rPr>
              <a:t>StringTokenizer</a:t>
            </a:r>
            <a:r>
              <a:rPr lang="en-US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en-US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dirty="0">
                <a:solidFill>
                  <a:srgbClr val="000000"/>
                </a:solidFill>
                <a:latin typeface="Verdana"/>
              </a:rPr>
              <a:t>input</a:t>
            </a:r>
            <a:r>
              <a:rPr lang="en-US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b="1" dirty="0">
                <a:solidFill>
                  <a:srgbClr val="000000"/>
                </a:solidFill>
                <a:latin typeface="Verdana"/>
              </a:rPr>
              <a:t>);</a:t>
            </a:r>
            <a:endParaRPr lang="en-US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dirty="0">
                <a:solidFill>
                  <a:srgbClr val="808080"/>
                </a:solidFill>
                <a:latin typeface="Verdana"/>
              </a:rPr>
              <a:t>               </a:t>
            </a:r>
          </a:p>
          <a:p>
            <a:pPr marL="118872" indent="0">
              <a:buNone/>
            </a:pPr>
            <a:r>
              <a:rPr lang="pt-BR" dirty="0">
                <a:solidFill>
                  <a:srgbClr val="808080"/>
                </a:solidFill>
                <a:latin typeface="Verdana"/>
              </a:rPr>
              <a:t>      </a:t>
            </a:r>
            <a:r>
              <a:rPr lang="pt-BR" sz="2800" dirty="0">
                <a:solidFill>
                  <a:srgbClr val="007F00"/>
                </a:solidFill>
                <a:latin typeface="Comic Sans MS"/>
              </a:rPr>
              <a:t>// processa o texto da entrada</a:t>
            </a:r>
          </a:p>
          <a:p>
            <a:pPr marL="118872" indent="0">
              <a:buNone/>
            </a:pPr>
            <a:r>
              <a:rPr lang="pt-BR" dirty="0">
                <a:solidFill>
                  <a:srgbClr val="808080"/>
                </a:solidFill>
                <a:latin typeface="Verdana"/>
              </a:rPr>
              <a:t>      </a:t>
            </a:r>
            <a:r>
              <a:rPr lang="pt-BR" b="1" dirty="0" err="1">
                <a:solidFill>
                  <a:srgbClr val="00007F"/>
                </a:solidFill>
                <a:latin typeface="Verdana"/>
              </a:rPr>
              <a:t>while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dirty="0" err="1">
                <a:solidFill>
                  <a:srgbClr val="000000"/>
                </a:solidFill>
                <a:latin typeface="Verdana"/>
              </a:rPr>
              <a:t>tokenizer</a:t>
            </a:r>
            <a:r>
              <a:rPr lang="pt-BR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pt-BR" dirty="0" err="1">
                <a:solidFill>
                  <a:srgbClr val="000000"/>
                </a:solidFill>
                <a:latin typeface="Verdana"/>
              </a:rPr>
              <a:t>hasMoreTokens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()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)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2800" dirty="0">
                <a:solidFill>
                  <a:srgbClr val="007F00"/>
                </a:solidFill>
                <a:latin typeface="Comic Sans MS"/>
              </a:rPr>
              <a:t>// enquanto houver entrada</a:t>
            </a:r>
          </a:p>
          <a:p>
            <a:pPr marL="118872" indent="0">
              <a:buNone/>
            </a:pPr>
            <a:r>
              <a:rPr lang="pt-BR" dirty="0">
                <a:solidFill>
                  <a:srgbClr val="808080"/>
                </a:solidFill>
                <a:latin typeface="Verdana"/>
              </a:rPr>
              <a:t>      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{</a:t>
            </a:r>
            <a:endParaRPr lang="pt-BR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en-US" dirty="0">
                <a:solidFill>
                  <a:srgbClr val="808080"/>
                </a:solidFill>
                <a:latin typeface="Verdana"/>
              </a:rPr>
              <a:t>         </a:t>
            </a:r>
            <a:r>
              <a:rPr lang="en-US" dirty="0">
                <a:solidFill>
                  <a:srgbClr val="000000"/>
                </a:solidFill>
                <a:latin typeface="Verdana"/>
              </a:rPr>
              <a:t>String</a:t>
            </a:r>
            <a:r>
              <a:rPr lang="en-US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dirty="0">
                <a:solidFill>
                  <a:srgbClr val="000000"/>
                </a:solidFill>
                <a:latin typeface="Verdana"/>
              </a:rPr>
              <a:t>word</a:t>
            </a:r>
            <a:r>
              <a:rPr lang="en-US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b="1" dirty="0">
                <a:solidFill>
                  <a:srgbClr val="000000"/>
                </a:solidFill>
                <a:latin typeface="Verdana"/>
              </a:rPr>
              <a:t>=</a:t>
            </a:r>
            <a:r>
              <a:rPr lang="en-US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Verdana"/>
              </a:rPr>
              <a:t>tokenizer</a:t>
            </a:r>
            <a:r>
              <a:rPr lang="en-US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en-US" dirty="0" err="1">
                <a:solidFill>
                  <a:srgbClr val="000000"/>
                </a:solidFill>
                <a:latin typeface="Verdana"/>
              </a:rPr>
              <a:t>nextToken</a:t>
            </a:r>
            <a:r>
              <a:rPr lang="en-US" b="1" dirty="0">
                <a:solidFill>
                  <a:srgbClr val="000000"/>
                </a:solidFill>
                <a:latin typeface="Verdana"/>
              </a:rPr>
              <a:t>().</a:t>
            </a:r>
            <a:r>
              <a:rPr lang="en-US" dirty="0" err="1">
                <a:solidFill>
                  <a:srgbClr val="000000"/>
                </a:solidFill>
                <a:latin typeface="Verdana"/>
              </a:rPr>
              <a:t>toLowerCase</a:t>
            </a:r>
            <a:r>
              <a:rPr lang="en-US" b="1" dirty="0">
                <a:solidFill>
                  <a:srgbClr val="000000"/>
                </a:solidFill>
                <a:latin typeface="Verdana"/>
              </a:rPr>
              <a:t>();</a:t>
            </a:r>
            <a:r>
              <a:rPr lang="en-US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2800" dirty="0">
                <a:solidFill>
                  <a:srgbClr val="007F00"/>
                </a:solidFill>
                <a:latin typeface="Comic Sans MS"/>
              </a:rPr>
              <a:t>// </a:t>
            </a:r>
            <a:r>
              <a:rPr lang="en-US" sz="2800" dirty="0" err="1">
                <a:solidFill>
                  <a:srgbClr val="007F00"/>
                </a:solidFill>
                <a:latin typeface="Comic Sans MS"/>
              </a:rPr>
              <a:t>pega</a:t>
            </a:r>
            <a:r>
              <a:rPr lang="en-US" sz="2800" dirty="0">
                <a:solidFill>
                  <a:srgbClr val="007F00"/>
                </a:solidFill>
                <a:latin typeface="Comic Sans MS"/>
              </a:rPr>
              <a:t> a </a:t>
            </a:r>
            <a:r>
              <a:rPr lang="en-US" sz="2800" dirty="0" err="1">
                <a:solidFill>
                  <a:srgbClr val="007F00"/>
                </a:solidFill>
                <a:latin typeface="Comic Sans MS"/>
              </a:rPr>
              <a:t>palavra</a:t>
            </a:r>
            <a:endParaRPr lang="en-US" sz="2800" dirty="0">
              <a:solidFill>
                <a:srgbClr val="007F00"/>
              </a:solidFill>
              <a:latin typeface="Comic Sans MS"/>
            </a:endParaRPr>
          </a:p>
          <a:p>
            <a:pPr marL="118872" indent="0">
              <a:buNone/>
            </a:pPr>
            <a:r>
              <a:rPr lang="pt-BR" dirty="0">
                <a:solidFill>
                  <a:srgbClr val="808080"/>
                </a:solidFill>
                <a:latin typeface="Verdana"/>
              </a:rPr>
              <a:t>                  </a:t>
            </a:r>
          </a:p>
          <a:p>
            <a:pPr marL="118872" indent="0">
              <a:buNone/>
            </a:pPr>
            <a:r>
              <a:rPr lang="pt-BR" dirty="0">
                <a:solidFill>
                  <a:srgbClr val="808080"/>
                </a:solidFill>
                <a:latin typeface="Verdana"/>
              </a:rPr>
              <a:t>         </a:t>
            </a:r>
            <a:r>
              <a:rPr lang="pt-BR" sz="2800" dirty="0">
                <a:solidFill>
                  <a:srgbClr val="007F00"/>
                </a:solidFill>
                <a:latin typeface="Comic Sans MS"/>
              </a:rPr>
              <a:t>// se o mapa contem a palavra</a:t>
            </a:r>
          </a:p>
          <a:p>
            <a:pPr marL="118872" indent="0">
              <a:buNone/>
            </a:pPr>
            <a:r>
              <a:rPr lang="pt-BR" dirty="0">
                <a:solidFill>
                  <a:srgbClr val="808080"/>
                </a:solidFill>
                <a:latin typeface="Verdana"/>
              </a:rPr>
              <a:t>         </a:t>
            </a:r>
            <a:r>
              <a:rPr lang="pt-BR" b="1" dirty="0" err="1">
                <a:solidFill>
                  <a:srgbClr val="00007F"/>
                </a:solidFill>
                <a:latin typeface="Verdana"/>
              </a:rPr>
              <a:t>if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dirty="0" err="1">
                <a:solidFill>
                  <a:srgbClr val="000000"/>
                </a:solidFill>
                <a:latin typeface="Verdana"/>
              </a:rPr>
              <a:t>map</a:t>
            </a:r>
            <a:r>
              <a:rPr lang="pt-BR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pt-BR" dirty="0" err="1">
                <a:solidFill>
                  <a:srgbClr val="000000"/>
                </a:solidFill>
                <a:latin typeface="Verdana"/>
              </a:rPr>
              <a:t>containsKey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dirty="0" err="1">
                <a:solidFill>
                  <a:srgbClr val="000000"/>
                </a:solidFill>
                <a:latin typeface="Verdana"/>
              </a:rPr>
              <a:t>word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)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)</a:t>
            </a:r>
            <a:endParaRPr lang="pt-BR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dirty="0">
                <a:solidFill>
                  <a:srgbClr val="808080"/>
                </a:solidFill>
                <a:latin typeface="Verdana"/>
              </a:rPr>
              <a:t>         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{</a:t>
            </a:r>
            <a:endParaRPr lang="pt-BR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en-US" dirty="0">
                <a:solidFill>
                  <a:srgbClr val="808080"/>
                </a:solidFill>
                <a:latin typeface="Verdana"/>
              </a:rPr>
              <a:t>            </a:t>
            </a:r>
            <a:r>
              <a:rPr lang="en-US" b="1" dirty="0" err="1">
                <a:solidFill>
                  <a:srgbClr val="00007F"/>
                </a:solidFill>
                <a:latin typeface="Verdana"/>
              </a:rPr>
              <a:t>int</a:t>
            </a:r>
            <a:r>
              <a:rPr lang="en-US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dirty="0">
                <a:solidFill>
                  <a:srgbClr val="000000"/>
                </a:solidFill>
                <a:latin typeface="Verdana"/>
              </a:rPr>
              <a:t>count</a:t>
            </a:r>
            <a:r>
              <a:rPr lang="en-US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b="1" dirty="0">
                <a:solidFill>
                  <a:srgbClr val="000000"/>
                </a:solidFill>
                <a:latin typeface="Verdana"/>
              </a:rPr>
              <a:t>=</a:t>
            </a:r>
            <a:r>
              <a:rPr lang="en-US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Verdana"/>
              </a:rPr>
              <a:t>map</a:t>
            </a:r>
            <a:r>
              <a:rPr lang="en-US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en-US" dirty="0" err="1">
                <a:solidFill>
                  <a:srgbClr val="000000"/>
                </a:solidFill>
                <a:latin typeface="Verdana"/>
              </a:rPr>
              <a:t>get</a:t>
            </a:r>
            <a:r>
              <a:rPr lang="en-US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en-US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dirty="0">
                <a:solidFill>
                  <a:srgbClr val="000000"/>
                </a:solidFill>
                <a:latin typeface="Verdana"/>
              </a:rPr>
              <a:t>word</a:t>
            </a:r>
            <a:r>
              <a:rPr lang="en-US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b="1" dirty="0">
                <a:solidFill>
                  <a:srgbClr val="000000"/>
                </a:solidFill>
                <a:latin typeface="Verdana"/>
              </a:rPr>
              <a:t>);</a:t>
            </a:r>
            <a:r>
              <a:rPr lang="en-US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2800" dirty="0">
                <a:solidFill>
                  <a:srgbClr val="007F00"/>
                </a:solidFill>
                <a:latin typeface="Comic Sans MS"/>
              </a:rPr>
              <a:t>// </a:t>
            </a:r>
            <a:r>
              <a:rPr lang="en-US" sz="2800" dirty="0" err="1">
                <a:solidFill>
                  <a:srgbClr val="007F00"/>
                </a:solidFill>
                <a:latin typeface="Comic Sans MS"/>
              </a:rPr>
              <a:t>retorna</a:t>
            </a:r>
            <a:r>
              <a:rPr lang="en-US" sz="2800" dirty="0">
                <a:solidFill>
                  <a:srgbClr val="007F00"/>
                </a:solidFill>
                <a:latin typeface="Comic Sans MS"/>
              </a:rPr>
              <a:t> a </a:t>
            </a:r>
            <a:r>
              <a:rPr lang="en-US" sz="2800" dirty="0" err="1">
                <a:solidFill>
                  <a:srgbClr val="007F00"/>
                </a:solidFill>
                <a:latin typeface="Comic Sans MS"/>
              </a:rPr>
              <a:t>contagem</a:t>
            </a:r>
            <a:r>
              <a:rPr lang="en-US" sz="2800" dirty="0">
                <a:solidFill>
                  <a:srgbClr val="007F00"/>
                </a:solidFill>
                <a:latin typeface="Comic Sans MS"/>
              </a:rPr>
              <a:t> </a:t>
            </a:r>
            <a:r>
              <a:rPr lang="en-US" sz="2800" dirty="0" err="1">
                <a:solidFill>
                  <a:srgbClr val="007F00"/>
                </a:solidFill>
                <a:latin typeface="Comic Sans MS"/>
              </a:rPr>
              <a:t>atual</a:t>
            </a:r>
            <a:endParaRPr lang="en-US" sz="2800" dirty="0">
              <a:solidFill>
                <a:srgbClr val="007F00"/>
              </a:solidFill>
              <a:latin typeface="Comic Sans MS"/>
            </a:endParaRPr>
          </a:p>
          <a:p>
            <a:pPr marL="118872" indent="0">
              <a:buNone/>
            </a:pPr>
            <a:r>
              <a:rPr lang="en-US" dirty="0">
                <a:solidFill>
                  <a:srgbClr val="808080"/>
                </a:solidFill>
                <a:latin typeface="Verdana"/>
              </a:rPr>
              <a:t>            </a:t>
            </a:r>
            <a:r>
              <a:rPr lang="en-US" dirty="0" err="1">
                <a:solidFill>
                  <a:srgbClr val="000000"/>
                </a:solidFill>
                <a:latin typeface="Verdana"/>
              </a:rPr>
              <a:t>map</a:t>
            </a:r>
            <a:r>
              <a:rPr lang="en-US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en-US" dirty="0" err="1">
                <a:solidFill>
                  <a:srgbClr val="000000"/>
                </a:solidFill>
                <a:latin typeface="Verdana"/>
              </a:rPr>
              <a:t>put</a:t>
            </a:r>
            <a:r>
              <a:rPr lang="en-US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en-US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dirty="0">
                <a:solidFill>
                  <a:srgbClr val="000000"/>
                </a:solidFill>
                <a:latin typeface="Verdana"/>
              </a:rPr>
              <a:t>word</a:t>
            </a:r>
            <a:r>
              <a:rPr lang="en-US" b="1" dirty="0">
                <a:solidFill>
                  <a:srgbClr val="000000"/>
                </a:solidFill>
                <a:latin typeface="Verdana"/>
              </a:rPr>
              <a:t>,</a:t>
            </a:r>
            <a:r>
              <a:rPr lang="en-US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dirty="0">
                <a:solidFill>
                  <a:srgbClr val="000000"/>
                </a:solidFill>
                <a:latin typeface="Verdana"/>
              </a:rPr>
              <a:t>count</a:t>
            </a:r>
            <a:r>
              <a:rPr lang="en-US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b="1" dirty="0">
                <a:solidFill>
                  <a:srgbClr val="000000"/>
                </a:solidFill>
                <a:latin typeface="Verdana"/>
              </a:rPr>
              <a:t>+</a:t>
            </a:r>
            <a:r>
              <a:rPr lang="en-US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dirty="0">
                <a:solidFill>
                  <a:srgbClr val="007F7F"/>
                </a:solidFill>
                <a:latin typeface="Verdana"/>
              </a:rPr>
              <a:t>1</a:t>
            </a:r>
            <a:r>
              <a:rPr lang="en-US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b="1" dirty="0">
                <a:solidFill>
                  <a:srgbClr val="000000"/>
                </a:solidFill>
                <a:latin typeface="Verdana"/>
              </a:rPr>
              <a:t>);</a:t>
            </a:r>
            <a:r>
              <a:rPr lang="en-US" dirty="0">
                <a:solidFill>
                  <a:srgbClr val="808080"/>
                </a:solidFill>
                <a:latin typeface="Verdana"/>
              </a:rPr>
              <a:t>  </a:t>
            </a:r>
            <a:r>
              <a:rPr lang="en-US" sz="2800" dirty="0">
                <a:solidFill>
                  <a:srgbClr val="007F00"/>
                </a:solidFill>
                <a:latin typeface="Comic Sans MS"/>
              </a:rPr>
              <a:t>// </a:t>
            </a:r>
            <a:r>
              <a:rPr lang="en-US" sz="2800" dirty="0" err="1">
                <a:solidFill>
                  <a:srgbClr val="007F00"/>
                </a:solidFill>
                <a:latin typeface="Comic Sans MS"/>
              </a:rPr>
              <a:t>incrementa</a:t>
            </a:r>
            <a:r>
              <a:rPr lang="en-US" sz="2800" dirty="0">
                <a:solidFill>
                  <a:srgbClr val="007F00"/>
                </a:solidFill>
                <a:latin typeface="Comic Sans MS"/>
              </a:rPr>
              <a:t> a </a:t>
            </a:r>
            <a:r>
              <a:rPr lang="en-US" sz="2800" dirty="0" err="1">
                <a:solidFill>
                  <a:srgbClr val="007F00"/>
                </a:solidFill>
                <a:latin typeface="Comic Sans MS"/>
              </a:rPr>
              <a:t>contagem</a:t>
            </a:r>
            <a:endParaRPr lang="en-US" sz="2800" dirty="0">
              <a:solidFill>
                <a:srgbClr val="007F00"/>
              </a:solidFill>
              <a:latin typeface="Comic Sans MS"/>
            </a:endParaRPr>
          </a:p>
          <a:p>
            <a:pPr marL="118872" indent="0">
              <a:buNone/>
            </a:pPr>
            <a:r>
              <a:rPr lang="pt-BR" dirty="0">
                <a:solidFill>
                  <a:srgbClr val="808080"/>
                </a:solidFill>
                <a:latin typeface="Verdana"/>
              </a:rPr>
              <a:t>         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}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</a:p>
          <a:p>
            <a:pPr marL="118872" indent="0">
              <a:buNone/>
            </a:pPr>
            <a:r>
              <a:rPr lang="pt-BR" dirty="0">
                <a:solidFill>
                  <a:srgbClr val="808080"/>
                </a:solidFill>
                <a:latin typeface="Verdana"/>
              </a:rPr>
              <a:t>         </a:t>
            </a:r>
            <a:r>
              <a:rPr lang="pt-BR" b="1" dirty="0" err="1">
                <a:solidFill>
                  <a:srgbClr val="00007F"/>
                </a:solidFill>
                <a:latin typeface="Verdana"/>
              </a:rPr>
              <a:t>else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</a:p>
          <a:p>
            <a:pPr marL="118872" indent="0">
              <a:buNone/>
            </a:pPr>
            <a:r>
              <a:rPr lang="pt-BR" dirty="0">
                <a:solidFill>
                  <a:srgbClr val="808080"/>
                </a:solidFill>
                <a:latin typeface="Verdana"/>
              </a:rPr>
              <a:t>            </a:t>
            </a:r>
            <a:r>
              <a:rPr lang="pt-BR" dirty="0" err="1">
                <a:solidFill>
                  <a:srgbClr val="000000"/>
                </a:solidFill>
                <a:latin typeface="Verdana"/>
              </a:rPr>
              <a:t>map</a:t>
            </a:r>
            <a:r>
              <a:rPr lang="pt-BR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pt-BR" dirty="0" err="1">
                <a:solidFill>
                  <a:srgbClr val="000000"/>
                </a:solidFill>
                <a:latin typeface="Verdana"/>
              </a:rPr>
              <a:t>put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dirty="0" err="1">
                <a:solidFill>
                  <a:srgbClr val="000000"/>
                </a:solidFill>
                <a:latin typeface="Verdana"/>
              </a:rPr>
              <a:t>word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,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dirty="0">
                <a:solidFill>
                  <a:srgbClr val="007F7F"/>
                </a:solidFill>
                <a:latin typeface="Verdana"/>
              </a:rPr>
              <a:t>1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);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2800" dirty="0">
                <a:solidFill>
                  <a:srgbClr val="007F00"/>
                </a:solidFill>
                <a:latin typeface="Comic Sans MS"/>
              </a:rPr>
              <a:t>// adiciona uma nova palavra com o contador valendo 1</a:t>
            </a:r>
          </a:p>
          <a:p>
            <a:pPr marL="118872" indent="0">
              <a:buNone/>
            </a:pPr>
            <a:r>
              <a:rPr lang="pt-BR" dirty="0">
                <a:solidFill>
                  <a:srgbClr val="808080"/>
                </a:solidFill>
                <a:latin typeface="Verdana"/>
              </a:rPr>
              <a:t>       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}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</a:p>
          <a:p>
            <a:pPr marL="118872" indent="0">
              <a:buNone/>
            </a:pPr>
            <a:r>
              <a:rPr lang="pt-BR" dirty="0">
                <a:solidFill>
                  <a:srgbClr val="808080"/>
                </a:solidFill>
                <a:latin typeface="Verdana"/>
              </a:rPr>
              <a:t>   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}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endParaRPr lang="pt-BR" dirty="0"/>
          </a:p>
        </p:txBody>
      </p:sp>
      <p:sp>
        <p:nvSpPr>
          <p:cNvPr id="3" name="Espaço Reservado para Número de Slid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3C667A4-C3F8-4683-B752-94A130921CF2}" type="slidenum">
              <a:rPr lang="pt-BR" smtClean="0"/>
              <a:pPr>
                <a:defRPr/>
              </a:pPr>
              <a:t>102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0921984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WordTypeCount.java</a:t>
            </a:r>
            <a:endParaRPr lang="pt-BR" dirty="0"/>
          </a:p>
        </p:txBody>
      </p:sp>
      <p:sp>
        <p:nvSpPr>
          <p:cNvPr id="5" name="Espaço Reservado para Conteúdo 4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 marL="118872" indent="0">
              <a:buNone/>
            </a:pPr>
            <a:r>
              <a:rPr lang="pt-BR" b="1" dirty="0" err="1">
                <a:solidFill>
                  <a:srgbClr val="00007F"/>
                </a:solidFill>
                <a:latin typeface="Verdana"/>
              </a:rPr>
              <a:t>private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b="1" dirty="0" err="1">
                <a:solidFill>
                  <a:srgbClr val="00007F"/>
                </a:solidFill>
                <a:latin typeface="Verdana"/>
              </a:rPr>
              <a:t>void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dirty="0" err="1">
                <a:solidFill>
                  <a:srgbClr val="000000"/>
                </a:solidFill>
                <a:latin typeface="Verdana"/>
              </a:rPr>
              <a:t>displayMap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()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</a:p>
          <a:p>
            <a:pPr marL="118872" indent="0">
              <a:buNone/>
            </a:pPr>
            <a:r>
              <a:rPr lang="pt-BR" dirty="0">
                <a:solidFill>
                  <a:srgbClr val="808080"/>
                </a:solidFill>
                <a:latin typeface="Verdana"/>
              </a:rPr>
              <a:t>   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{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     </a:t>
            </a:r>
          </a:p>
          <a:p>
            <a:pPr marL="118872" indent="0">
              <a:buNone/>
            </a:pPr>
            <a:r>
              <a:rPr lang="en-US" dirty="0">
                <a:solidFill>
                  <a:srgbClr val="808080"/>
                </a:solidFill>
                <a:latin typeface="Verdana"/>
              </a:rPr>
              <a:t>      </a:t>
            </a:r>
            <a:r>
              <a:rPr lang="en-US" dirty="0">
                <a:solidFill>
                  <a:srgbClr val="000000"/>
                </a:solidFill>
                <a:latin typeface="Verdana"/>
              </a:rPr>
              <a:t>Set</a:t>
            </a:r>
            <a:r>
              <a:rPr lang="en-US" b="1" dirty="0">
                <a:solidFill>
                  <a:srgbClr val="000000"/>
                </a:solidFill>
                <a:latin typeface="Verdana"/>
              </a:rPr>
              <a:t>&lt;</a:t>
            </a:r>
            <a:r>
              <a:rPr lang="en-US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dirty="0">
                <a:solidFill>
                  <a:srgbClr val="000000"/>
                </a:solidFill>
                <a:latin typeface="Verdana"/>
              </a:rPr>
              <a:t>String</a:t>
            </a:r>
            <a:r>
              <a:rPr lang="en-US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b="1" dirty="0">
                <a:solidFill>
                  <a:srgbClr val="000000"/>
                </a:solidFill>
                <a:latin typeface="Verdana"/>
              </a:rPr>
              <a:t>&gt;</a:t>
            </a:r>
            <a:r>
              <a:rPr lang="en-US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dirty="0">
                <a:solidFill>
                  <a:srgbClr val="000000"/>
                </a:solidFill>
                <a:latin typeface="Verdana"/>
              </a:rPr>
              <a:t>keys</a:t>
            </a:r>
            <a:r>
              <a:rPr lang="en-US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b="1" dirty="0">
                <a:solidFill>
                  <a:srgbClr val="000000"/>
                </a:solidFill>
                <a:latin typeface="Verdana"/>
              </a:rPr>
              <a:t>=</a:t>
            </a:r>
            <a:r>
              <a:rPr lang="en-US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Verdana"/>
              </a:rPr>
              <a:t>map</a:t>
            </a:r>
            <a:r>
              <a:rPr lang="en-US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en-US" dirty="0" err="1">
                <a:solidFill>
                  <a:srgbClr val="000000"/>
                </a:solidFill>
                <a:latin typeface="Verdana"/>
              </a:rPr>
              <a:t>keySet</a:t>
            </a:r>
            <a:r>
              <a:rPr lang="en-US" b="1" dirty="0">
                <a:solidFill>
                  <a:srgbClr val="000000"/>
                </a:solidFill>
                <a:latin typeface="Verdana"/>
              </a:rPr>
              <a:t>();</a:t>
            </a:r>
            <a:r>
              <a:rPr lang="en-US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2800" dirty="0">
                <a:solidFill>
                  <a:srgbClr val="007F00"/>
                </a:solidFill>
                <a:latin typeface="Comic Sans MS"/>
              </a:rPr>
              <a:t>// </a:t>
            </a:r>
            <a:r>
              <a:rPr lang="en-US" sz="2800" dirty="0" err="1">
                <a:solidFill>
                  <a:srgbClr val="007F00"/>
                </a:solidFill>
                <a:latin typeface="Comic Sans MS"/>
              </a:rPr>
              <a:t>obtem</a:t>
            </a:r>
            <a:r>
              <a:rPr lang="en-US" sz="2800" dirty="0">
                <a:solidFill>
                  <a:srgbClr val="007F00"/>
                </a:solidFill>
                <a:latin typeface="Comic Sans MS"/>
              </a:rPr>
              <a:t> as </a:t>
            </a:r>
            <a:r>
              <a:rPr lang="en-US" sz="2800" dirty="0" err="1">
                <a:solidFill>
                  <a:srgbClr val="007F00"/>
                </a:solidFill>
                <a:latin typeface="Comic Sans MS"/>
              </a:rPr>
              <a:t>chaves</a:t>
            </a:r>
            <a:endParaRPr lang="en-US" sz="2800" dirty="0">
              <a:solidFill>
                <a:srgbClr val="007F00"/>
              </a:solidFill>
              <a:latin typeface="Comic Sans MS"/>
            </a:endParaRPr>
          </a:p>
          <a:p>
            <a:pPr marL="118872" indent="0">
              <a:buNone/>
            </a:pPr>
            <a:endParaRPr lang="pt-BR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dirty="0">
                <a:solidFill>
                  <a:srgbClr val="808080"/>
                </a:solidFill>
                <a:latin typeface="Verdana"/>
              </a:rPr>
              <a:t>      </a:t>
            </a:r>
            <a:r>
              <a:rPr lang="pt-BR" sz="2800" dirty="0">
                <a:solidFill>
                  <a:srgbClr val="007F00"/>
                </a:solidFill>
                <a:latin typeface="Comic Sans MS"/>
              </a:rPr>
              <a:t>// ordena as chaves</a:t>
            </a:r>
          </a:p>
          <a:p>
            <a:pPr marL="118872" indent="0">
              <a:buNone/>
            </a:pPr>
            <a:r>
              <a:rPr lang="en-US" dirty="0">
                <a:solidFill>
                  <a:srgbClr val="808080"/>
                </a:solidFill>
                <a:latin typeface="Verdana"/>
              </a:rPr>
              <a:t>      </a:t>
            </a:r>
            <a:r>
              <a:rPr lang="en-US" dirty="0" err="1">
                <a:solidFill>
                  <a:srgbClr val="000000"/>
                </a:solidFill>
                <a:latin typeface="Verdana"/>
              </a:rPr>
              <a:t>TreeSet</a:t>
            </a:r>
            <a:r>
              <a:rPr lang="en-US" b="1" dirty="0">
                <a:solidFill>
                  <a:srgbClr val="000000"/>
                </a:solidFill>
                <a:latin typeface="Verdana"/>
              </a:rPr>
              <a:t>&lt;</a:t>
            </a:r>
            <a:r>
              <a:rPr lang="en-US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dirty="0">
                <a:solidFill>
                  <a:srgbClr val="000000"/>
                </a:solidFill>
                <a:latin typeface="Verdana"/>
              </a:rPr>
              <a:t>String</a:t>
            </a:r>
            <a:r>
              <a:rPr lang="en-US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b="1" dirty="0">
                <a:solidFill>
                  <a:srgbClr val="000000"/>
                </a:solidFill>
                <a:latin typeface="Verdana"/>
              </a:rPr>
              <a:t>&gt;</a:t>
            </a:r>
            <a:r>
              <a:rPr lang="en-US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Verdana"/>
              </a:rPr>
              <a:t>sortedKeys</a:t>
            </a:r>
            <a:r>
              <a:rPr lang="en-US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b="1" dirty="0">
                <a:solidFill>
                  <a:srgbClr val="000000"/>
                </a:solidFill>
                <a:latin typeface="Verdana"/>
              </a:rPr>
              <a:t>=</a:t>
            </a:r>
            <a:r>
              <a:rPr lang="en-US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b="1" dirty="0">
                <a:solidFill>
                  <a:srgbClr val="00007F"/>
                </a:solidFill>
                <a:latin typeface="Verdana"/>
              </a:rPr>
              <a:t>new</a:t>
            </a:r>
            <a:r>
              <a:rPr lang="en-US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Verdana"/>
              </a:rPr>
              <a:t>TreeSet</a:t>
            </a:r>
            <a:r>
              <a:rPr lang="en-US" b="1" dirty="0">
                <a:solidFill>
                  <a:srgbClr val="000000"/>
                </a:solidFill>
                <a:latin typeface="Verdana"/>
              </a:rPr>
              <a:t>&lt;</a:t>
            </a:r>
            <a:r>
              <a:rPr lang="en-US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dirty="0">
                <a:solidFill>
                  <a:srgbClr val="000000"/>
                </a:solidFill>
                <a:latin typeface="Verdana"/>
              </a:rPr>
              <a:t>String</a:t>
            </a:r>
            <a:r>
              <a:rPr lang="en-US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b="1" dirty="0">
                <a:solidFill>
                  <a:srgbClr val="000000"/>
                </a:solidFill>
                <a:latin typeface="Verdana"/>
              </a:rPr>
              <a:t>&gt;(</a:t>
            </a:r>
            <a:r>
              <a:rPr lang="en-US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dirty="0">
                <a:solidFill>
                  <a:srgbClr val="000000"/>
                </a:solidFill>
                <a:latin typeface="Verdana"/>
              </a:rPr>
              <a:t>keys</a:t>
            </a:r>
            <a:r>
              <a:rPr lang="en-US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b="1" dirty="0">
                <a:solidFill>
                  <a:srgbClr val="000000"/>
                </a:solidFill>
                <a:latin typeface="Verdana"/>
              </a:rPr>
              <a:t>);</a:t>
            </a:r>
            <a:endParaRPr lang="en-US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endParaRPr lang="pt-BR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dirty="0">
                <a:solidFill>
                  <a:srgbClr val="808080"/>
                </a:solidFill>
                <a:latin typeface="Verdana"/>
              </a:rPr>
              <a:t>      </a:t>
            </a:r>
            <a:r>
              <a:rPr lang="pt-BR" dirty="0" err="1">
                <a:solidFill>
                  <a:srgbClr val="000000"/>
                </a:solidFill>
                <a:latin typeface="Verdana"/>
              </a:rPr>
              <a:t>System</a:t>
            </a:r>
            <a:r>
              <a:rPr lang="pt-BR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pt-BR" dirty="0" err="1">
                <a:solidFill>
                  <a:srgbClr val="000000"/>
                </a:solidFill>
                <a:latin typeface="Verdana"/>
              </a:rPr>
              <a:t>out</a:t>
            </a:r>
            <a:r>
              <a:rPr lang="pt-BR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pt-BR" dirty="0" err="1">
                <a:solidFill>
                  <a:srgbClr val="000000"/>
                </a:solidFill>
                <a:latin typeface="Verdana"/>
              </a:rPr>
              <a:t>println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dirty="0">
                <a:solidFill>
                  <a:srgbClr val="7F007F"/>
                </a:solidFill>
                <a:latin typeface="Verdana"/>
              </a:rPr>
              <a:t>"</a:t>
            </a:r>
            <a:r>
              <a:rPr lang="pt-BR" dirty="0" err="1">
                <a:solidFill>
                  <a:srgbClr val="7F007F"/>
                </a:solidFill>
                <a:latin typeface="Verdana"/>
              </a:rPr>
              <a:t>Map</a:t>
            </a:r>
            <a:r>
              <a:rPr lang="pt-BR" dirty="0">
                <a:solidFill>
                  <a:srgbClr val="7F007F"/>
                </a:solidFill>
                <a:latin typeface="Verdana"/>
              </a:rPr>
              <a:t> </a:t>
            </a:r>
            <a:r>
              <a:rPr lang="pt-BR" dirty="0" err="1">
                <a:solidFill>
                  <a:srgbClr val="7F007F"/>
                </a:solidFill>
                <a:latin typeface="Verdana"/>
              </a:rPr>
              <a:t>contains</a:t>
            </a:r>
            <a:r>
              <a:rPr lang="pt-BR" dirty="0">
                <a:solidFill>
                  <a:srgbClr val="7F007F"/>
                </a:solidFill>
                <a:latin typeface="Verdana"/>
              </a:rPr>
              <a:t>:\</a:t>
            </a:r>
            <a:r>
              <a:rPr lang="pt-BR" dirty="0" err="1">
                <a:solidFill>
                  <a:srgbClr val="7F007F"/>
                </a:solidFill>
                <a:latin typeface="Verdana"/>
              </a:rPr>
              <a:t>nKey</a:t>
            </a:r>
            <a:r>
              <a:rPr lang="pt-BR" dirty="0">
                <a:solidFill>
                  <a:srgbClr val="7F007F"/>
                </a:solidFill>
                <a:latin typeface="Verdana"/>
              </a:rPr>
              <a:t>\t\</a:t>
            </a:r>
            <a:r>
              <a:rPr lang="pt-BR" dirty="0" err="1">
                <a:solidFill>
                  <a:srgbClr val="7F007F"/>
                </a:solidFill>
                <a:latin typeface="Verdana"/>
              </a:rPr>
              <a:t>tValue</a:t>
            </a:r>
            <a:r>
              <a:rPr lang="pt-BR" dirty="0">
                <a:solidFill>
                  <a:srgbClr val="7F007F"/>
                </a:solidFill>
                <a:latin typeface="Verdana"/>
              </a:rPr>
              <a:t>"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);</a:t>
            </a:r>
            <a:endParaRPr lang="pt-BR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endParaRPr lang="pt-BR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dirty="0">
                <a:solidFill>
                  <a:srgbClr val="808080"/>
                </a:solidFill>
                <a:latin typeface="Verdana"/>
              </a:rPr>
              <a:t>      </a:t>
            </a:r>
            <a:r>
              <a:rPr lang="pt-BR" sz="2800" dirty="0">
                <a:solidFill>
                  <a:srgbClr val="007F00"/>
                </a:solidFill>
                <a:latin typeface="Comic Sans MS"/>
              </a:rPr>
              <a:t>// gera a saída para cada chave no mapa</a:t>
            </a:r>
          </a:p>
          <a:p>
            <a:pPr marL="118872" indent="0">
              <a:buNone/>
            </a:pPr>
            <a:r>
              <a:rPr lang="pt-BR" dirty="0">
                <a:solidFill>
                  <a:srgbClr val="808080"/>
                </a:solidFill>
                <a:latin typeface="Verdana"/>
              </a:rPr>
              <a:t>      </a:t>
            </a:r>
            <a:r>
              <a:rPr lang="pt-BR" b="1" dirty="0">
                <a:solidFill>
                  <a:srgbClr val="00007F"/>
                </a:solidFill>
                <a:latin typeface="Verdana"/>
              </a:rPr>
              <a:t>for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dirty="0" err="1">
                <a:solidFill>
                  <a:srgbClr val="000000"/>
                </a:solidFill>
                <a:latin typeface="Verdana"/>
              </a:rPr>
              <a:t>String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dirty="0" err="1">
                <a:solidFill>
                  <a:srgbClr val="000000"/>
                </a:solidFill>
                <a:latin typeface="Verdana"/>
              </a:rPr>
              <a:t>key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: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dirty="0" err="1">
                <a:solidFill>
                  <a:srgbClr val="000000"/>
                </a:solidFill>
                <a:latin typeface="Verdana"/>
              </a:rPr>
              <a:t>sortedKeys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)</a:t>
            </a:r>
            <a:endParaRPr lang="pt-BR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en-US" dirty="0">
                <a:solidFill>
                  <a:srgbClr val="808080"/>
                </a:solidFill>
                <a:latin typeface="Verdana"/>
              </a:rPr>
              <a:t>         </a:t>
            </a:r>
            <a:r>
              <a:rPr lang="en-US" dirty="0" err="1">
                <a:solidFill>
                  <a:srgbClr val="000000"/>
                </a:solidFill>
                <a:latin typeface="Verdana"/>
              </a:rPr>
              <a:t>System</a:t>
            </a:r>
            <a:r>
              <a:rPr lang="en-US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en-US" dirty="0" err="1">
                <a:solidFill>
                  <a:srgbClr val="000000"/>
                </a:solidFill>
                <a:latin typeface="Verdana"/>
              </a:rPr>
              <a:t>out</a:t>
            </a:r>
            <a:r>
              <a:rPr lang="en-US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en-US" dirty="0" err="1">
                <a:solidFill>
                  <a:srgbClr val="000000"/>
                </a:solidFill>
                <a:latin typeface="Verdana"/>
              </a:rPr>
              <a:t>printf</a:t>
            </a:r>
            <a:r>
              <a:rPr lang="en-US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en-US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dirty="0">
                <a:solidFill>
                  <a:srgbClr val="7F007F"/>
                </a:solidFill>
                <a:latin typeface="Verdana"/>
              </a:rPr>
              <a:t>"%-10s%10s\n"</a:t>
            </a:r>
            <a:r>
              <a:rPr lang="en-US" b="1" dirty="0">
                <a:solidFill>
                  <a:srgbClr val="000000"/>
                </a:solidFill>
                <a:latin typeface="Verdana"/>
              </a:rPr>
              <a:t>,</a:t>
            </a:r>
            <a:r>
              <a:rPr lang="en-US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dirty="0">
                <a:solidFill>
                  <a:srgbClr val="000000"/>
                </a:solidFill>
                <a:latin typeface="Verdana"/>
              </a:rPr>
              <a:t>key</a:t>
            </a:r>
            <a:r>
              <a:rPr lang="en-US" b="1" dirty="0">
                <a:solidFill>
                  <a:srgbClr val="000000"/>
                </a:solidFill>
                <a:latin typeface="Verdana"/>
              </a:rPr>
              <a:t>,</a:t>
            </a:r>
            <a:r>
              <a:rPr lang="en-US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Verdana"/>
              </a:rPr>
              <a:t>map</a:t>
            </a:r>
            <a:r>
              <a:rPr lang="en-US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en-US" dirty="0" err="1">
                <a:solidFill>
                  <a:srgbClr val="000000"/>
                </a:solidFill>
                <a:latin typeface="Verdana"/>
              </a:rPr>
              <a:t>get</a:t>
            </a:r>
            <a:r>
              <a:rPr lang="en-US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en-US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dirty="0">
                <a:solidFill>
                  <a:srgbClr val="000000"/>
                </a:solidFill>
                <a:latin typeface="Verdana"/>
              </a:rPr>
              <a:t>key</a:t>
            </a:r>
            <a:r>
              <a:rPr lang="en-US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b="1" dirty="0">
                <a:solidFill>
                  <a:srgbClr val="000000"/>
                </a:solidFill>
                <a:latin typeface="Verdana"/>
              </a:rPr>
              <a:t>)</a:t>
            </a:r>
            <a:r>
              <a:rPr lang="en-US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b="1" dirty="0">
                <a:solidFill>
                  <a:srgbClr val="000000"/>
                </a:solidFill>
                <a:latin typeface="Verdana"/>
              </a:rPr>
              <a:t>);</a:t>
            </a:r>
            <a:endParaRPr lang="en-US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dirty="0">
                <a:solidFill>
                  <a:srgbClr val="808080"/>
                </a:solidFill>
                <a:latin typeface="Verdana"/>
              </a:rPr>
              <a:t>      </a:t>
            </a:r>
          </a:p>
          <a:p>
            <a:pPr marL="118872" indent="0">
              <a:buNone/>
            </a:pPr>
            <a:r>
              <a:rPr lang="pt-BR" dirty="0" smtClean="0">
                <a:solidFill>
                  <a:srgbClr val="808080"/>
                </a:solidFill>
                <a:latin typeface="Verdana"/>
              </a:rPr>
              <a:t>      </a:t>
            </a:r>
            <a:r>
              <a:rPr lang="pt-BR" dirty="0" err="1">
                <a:solidFill>
                  <a:srgbClr val="000000"/>
                </a:solidFill>
                <a:latin typeface="Verdana"/>
              </a:rPr>
              <a:t>System</a:t>
            </a:r>
            <a:r>
              <a:rPr lang="pt-BR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pt-BR" dirty="0" err="1">
                <a:solidFill>
                  <a:srgbClr val="000000"/>
                </a:solidFill>
                <a:latin typeface="Verdana"/>
              </a:rPr>
              <a:t>out</a:t>
            </a:r>
            <a:r>
              <a:rPr lang="pt-BR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pt-BR" dirty="0" err="1">
                <a:solidFill>
                  <a:srgbClr val="000000"/>
                </a:solidFill>
                <a:latin typeface="Verdana"/>
              </a:rPr>
              <a:t>printf</a:t>
            </a:r>
            <a:r>
              <a:rPr lang="pt-BR" b="1" dirty="0" smtClean="0">
                <a:solidFill>
                  <a:srgbClr val="000000"/>
                </a:solidFill>
                <a:latin typeface="Verdana"/>
              </a:rPr>
              <a:t>(</a:t>
            </a:r>
            <a:r>
              <a:rPr lang="pt-BR" dirty="0" smtClean="0">
                <a:solidFill>
                  <a:srgbClr val="808080"/>
                </a:solidFill>
                <a:latin typeface="Verdana"/>
              </a:rPr>
              <a:t>\</a:t>
            </a:r>
            <a:r>
              <a:rPr lang="pt-BR" dirty="0" err="1">
                <a:solidFill>
                  <a:srgbClr val="000000"/>
                </a:solidFill>
                <a:latin typeface="Verdana"/>
              </a:rPr>
              <a:t>nsize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:%</a:t>
            </a:r>
            <a:r>
              <a:rPr lang="pt-BR" dirty="0">
                <a:solidFill>
                  <a:srgbClr val="000000"/>
                </a:solidFill>
                <a:latin typeface="Verdana"/>
              </a:rPr>
              <a:t>d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\</a:t>
            </a:r>
            <a:r>
              <a:rPr lang="pt-BR" dirty="0" err="1">
                <a:solidFill>
                  <a:srgbClr val="000000"/>
                </a:solidFill>
                <a:latin typeface="Verdana"/>
              </a:rPr>
              <a:t>nisEmpty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:%</a:t>
            </a:r>
            <a:r>
              <a:rPr lang="pt-BR" dirty="0">
                <a:solidFill>
                  <a:srgbClr val="000000"/>
                </a:solidFill>
                <a:latin typeface="Verdana"/>
              </a:rPr>
              <a:t>b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\</a:t>
            </a:r>
            <a:r>
              <a:rPr lang="pt-BR" dirty="0">
                <a:solidFill>
                  <a:srgbClr val="000000"/>
                </a:solidFill>
                <a:latin typeface="Verdana"/>
              </a:rPr>
              <a:t>n", </a:t>
            </a:r>
            <a:r>
              <a:rPr lang="pt-BR" dirty="0" err="1">
                <a:solidFill>
                  <a:srgbClr val="000000"/>
                </a:solidFill>
                <a:latin typeface="Verdana"/>
              </a:rPr>
              <a:t>map.size</a:t>
            </a:r>
            <a:r>
              <a:rPr lang="pt-BR" dirty="0">
                <a:solidFill>
                  <a:srgbClr val="000000"/>
                </a:solidFill>
                <a:latin typeface="Verdana"/>
              </a:rPr>
              <a:t>(), </a:t>
            </a:r>
            <a:r>
              <a:rPr lang="pt-BR" dirty="0" err="1">
                <a:solidFill>
                  <a:srgbClr val="000000"/>
                </a:solidFill>
                <a:latin typeface="Verdana"/>
              </a:rPr>
              <a:t>map.isEmpty</a:t>
            </a:r>
            <a:r>
              <a:rPr lang="pt-BR" dirty="0" smtClean="0">
                <a:solidFill>
                  <a:srgbClr val="000000"/>
                </a:solidFill>
                <a:latin typeface="Verdana"/>
              </a:rPr>
              <a:t>());</a:t>
            </a:r>
            <a:endParaRPr lang="pt-BR" dirty="0">
              <a:solidFill>
                <a:srgbClr val="00000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dirty="0">
                <a:solidFill>
                  <a:srgbClr val="808080"/>
                </a:solidFill>
                <a:highlight>
                  <a:srgbClr val="FFFFFF"/>
                </a:highlight>
                <a:latin typeface="Verdana"/>
              </a:rPr>
              <a:t>   </a:t>
            </a:r>
            <a:r>
              <a:rPr lang="pt-BR" b="1" dirty="0">
                <a:solidFill>
                  <a:srgbClr val="000000"/>
                </a:solidFill>
                <a:highlight>
                  <a:srgbClr val="FFFFFF"/>
                </a:highlight>
                <a:latin typeface="Verdana"/>
              </a:rPr>
              <a:t>}</a:t>
            </a:r>
            <a:r>
              <a:rPr lang="pt-BR" dirty="0">
                <a:solidFill>
                  <a:srgbClr val="808080"/>
                </a:solidFill>
                <a:highlight>
                  <a:srgbClr val="FFFFFF"/>
                </a:highlight>
                <a:latin typeface="Verdana"/>
              </a:rPr>
              <a:t> </a:t>
            </a:r>
          </a:p>
          <a:p>
            <a:pPr marL="118872" indent="0">
              <a:buNone/>
            </a:pPr>
            <a:endParaRPr lang="pt-BR" dirty="0">
              <a:solidFill>
                <a:srgbClr val="808080"/>
              </a:solidFill>
              <a:highlight>
                <a:srgbClr val="FFFFFF"/>
              </a:highlight>
              <a:latin typeface="Verdana"/>
            </a:endParaRPr>
          </a:p>
          <a:p>
            <a:pPr marL="118872" indent="0">
              <a:buNone/>
            </a:pPr>
            <a:r>
              <a:rPr lang="en-US" dirty="0">
                <a:solidFill>
                  <a:srgbClr val="808080"/>
                </a:solidFill>
                <a:highlight>
                  <a:srgbClr val="FFFFFF"/>
                </a:highlight>
                <a:latin typeface="Verdana"/>
              </a:rPr>
              <a:t>   </a:t>
            </a:r>
            <a:r>
              <a:rPr lang="en-US" b="1" dirty="0">
                <a:solidFill>
                  <a:srgbClr val="00007F"/>
                </a:solidFill>
                <a:highlight>
                  <a:srgbClr val="FFFFFF"/>
                </a:highlight>
                <a:latin typeface="Verdana"/>
              </a:rPr>
              <a:t>public</a:t>
            </a:r>
            <a:r>
              <a:rPr lang="en-US" dirty="0">
                <a:solidFill>
                  <a:srgbClr val="808080"/>
                </a:solidFill>
                <a:highlight>
                  <a:srgbClr val="FFFFFF"/>
                </a:highlight>
                <a:latin typeface="Verdana"/>
              </a:rPr>
              <a:t> </a:t>
            </a:r>
            <a:r>
              <a:rPr lang="en-US" b="1" dirty="0">
                <a:solidFill>
                  <a:srgbClr val="00007F"/>
                </a:solidFill>
                <a:highlight>
                  <a:srgbClr val="FFFFFF"/>
                </a:highlight>
                <a:latin typeface="Verdana"/>
              </a:rPr>
              <a:t>static</a:t>
            </a:r>
            <a:r>
              <a:rPr lang="en-US" dirty="0">
                <a:solidFill>
                  <a:srgbClr val="808080"/>
                </a:solidFill>
                <a:highlight>
                  <a:srgbClr val="FFFFFF"/>
                </a:highlight>
                <a:latin typeface="Verdana"/>
              </a:rPr>
              <a:t> </a:t>
            </a:r>
            <a:r>
              <a:rPr lang="en-US" b="1" dirty="0">
                <a:solidFill>
                  <a:srgbClr val="00007F"/>
                </a:solidFill>
                <a:highlight>
                  <a:srgbClr val="FFFFFF"/>
                </a:highlight>
                <a:latin typeface="Verdana"/>
              </a:rPr>
              <a:t>void</a:t>
            </a:r>
            <a:r>
              <a:rPr lang="en-US" dirty="0">
                <a:solidFill>
                  <a:srgbClr val="808080"/>
                </a:solidFill>
                <a:highlight>
                  <a:srgbClr val="FFFFFF"/>
                </a:highlight>
                <a:latin typeface="Verdana"/>
              </a:rPr>
              <a:t> 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Verdana"/>
              </a:rPr>
              <a:t>main</a:t>
            </a:r>
            <a:r>
              <a:rPr lang="en-US" b="1" dirty="0">
                <a:solidFill>
                  <a:srgbClr val="000000"/>
                </a:solidFill>
                <a:highlight>
                  <a:srgbClr val="FFFFFF"/>
                </a:highlight>
                <a:latin typeface="Verdana"/>
              </a:rPr>
              <a:t>(</a:t>
            </a:r>
            <a:r>
              <a:rPr lang="en-US" dirty="0">
                <a:solidFill>
                  <a:srgbClr val="808080"/>
                </a:solidFill>
                <a:highlight>
                  <a:srgbClr val="FFFFFF"/>
                </a:highlight>
                <a:latin typeface="Verdana"/>
              </a:rPr>
              <a:t> 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Verdana"/>
              </a:rPr>
              <a:t>String</a:t>
            </a:r>
            <a:r>
              <a:rPr lang="en-US" dirty="0">
                <a:solidFill>
                  <a:srgbClr val="808080"/>
                </a:solidFill>
                <a:highlight>
                  <a:srgbClr val="FFFFFF"/>
                </a:highlight>
                <a:latin typeface="Verdana"/>
              </a:rPr>
              <a:t> </a:t>
            </a:r>
            <a:r>
              <a:rPr lang="en-US" dirty="0" err="1">
                <a:solidFill>
                  <a:srgbClr val="000000"/>
                </a:solidFill>
                <a:highlight>
                  <a:srgbClr val="FFFFFF"/>
                </a:highlight>
                <a:latin typeface="Verdana"/>
              </a:rPr>
              <a:t>args</a:t>
            </a:r>
            <a:r>
              <a:rPr lang="en-US" b="1" dirty="0">
                <a:solidFill>
                  <a:srgbClr val="000000"/>
                </a:solidFill>
                <a:highlight>
                  <a:srgbClr val="FFFFFF"/>
                </a:highlight>
                <a:latin typeface="Verdana"/>
              </a:rPr>
              <a:t>[]</a:t>
            </a:r>
            <a:r>
              <a:rPr lang="en-US" dirty="0">
                <a:solidFill>
                  <a:srgbClr val="808080"/>
                </a:solidFill>
                <a:highlight>
                  <a:srgbClr val="FFFFFF"/>
                </a:highlight>
                <a:latin typeface="Verdana"/>
              </a:rPr>
              <a:t> </a:t>
            </a:r>
            <a:r>
              <a:rPr lang="en-US" b="1" dirty="0">
                <a:solidFill>
                  <a:srgbClr val="000000"/>
                </a:solidFill>
                <a:highlight>
                  <a:srgbClr val="FFFFFF"/>
                </a:highlight>
                <a:latin typeface="Verdana"/>
              </a:rPr>
              <a:t>)</a:t>
            </a:r>
            <a:endParaRPr lang="en-US" dirty="0">
              <a:solidFill>
                <a:srgbClr val="808080"/>
              </a:solidFill>
              <a:highlight>
                <a:srgbClr val="FFFFFF"/>
              </a:highlight>
              <a:latin typeface="Verdana"/>
            </a:endParaRPr>
          </a:p>
          <a:p>
            <a:pPr marL="118872" indent="0">
              <a:buNone/>
            </a:pPr>
            <a:r>
              <a:rPr lang="pt-BR" dirty="0">
                <a:solidFill>
                  <a:srgbClr val="808080"/>
                </a:solidFill>
                <a:highlight>
                  <a:srgbClr val="FFFFFF"/>
                </a:highlight>
                <a:latin typeface="Verdana"/>
              </a:rPr>
              <a:t>   </a:t>
            </a:r>
            <a:r>
              <a:rPr lang="pt-BR" b="1" dirty="0">
                <a:solidFill>
                  <a:srgbClr val="000000"/>
                </a:solidFill>
                <a:highlight>
                  <a:srgbClr val="FFFFFF"/>
                </a:highlight>
                <a:latin typeface="Verdana"/>
              </a:rPr>
              <a:t>{</a:t>
            </a:r>
            <a:endParaRPr lang="pt-BR" dirty="0">
              <a:solidFill>
                <a:srgbClr val="808080"/>
              </a:solidFill>
              <a:highlight>
                <a:srgbClr val="FFFFFF"/>
              </a:highlight>
              <a:latin typeface="Verdana"/>
            </a:endParaRPr>
          </a:p>
          <a:p>
            <a:pPr marL="118872" indent="0">
              <a:buNone/>
            </a:pPr>
            <a:r>
              <a:rPr lang="pt-BR" dirty="0">
                <a:solidFill>
                  <a:srgbClr val="808080"/>
                </a:solidFill>
                <a:highlight>
                  <a:srgbClr val="FFFFFF"/>
                </a:highlight>
                <a:latin typeface="Verdana"/>
              </a:rPr>
              <a:t>      </a:t>
            </a:r>
            <a:r>
              <a:rPr lang="pt-BR" b="1" dirty="0">
                <a:solidFill>
                  <a:srgbClr val="00007F"/>
                </a:solidFill>
                <a:highlight>
                  <a:srgbClr val="FFFFFF"/>
                </a:highlight>
                <a:latin typeface="Verdana"/>
              </a:rPr>
              <a:t>new</a:t>
            </a:r>
            <a:r>
              <a:rPr lang="pt-BR" dirty="0">
                <a:solidFill>
                  <a:srgbClr val="808080"/>
                </a:solidFill>
                <a:highlight>
                  <a:srgbClr val="FFFFFF"/>
                </a:highlight>
                <a:latin typeface="Verdana"/>
              </a:rPr>
              <a:t> </a:t>
            </a:r>
            <a:r>
              <a:rPr lang="pt-BR" dirty="0" err="1">
                <a:solidFill>
                  <a:srgbClr val="000000"/>
                </a:solidFill>
                <a:highlight>
                  <a:srgbClr val="FFFFFF"/>
                </a:highlight>
                <a:latin typeface="Verdana"/>
              </a:rPr>
              <a:t>WordTypeCount</a:t>
            </a:r>
            <a:r>
              <a:rPr lang="pt-BR" b="1" dirty="0">
                <a:solidFill>
                  <a:srgbClr val="000000"/>
                </a:solidFill>
                <a:highlight>
                  <a:srgbClr val="FFFFFF"/>
                </a:highlight>
                <a:latin typeface="Verdana"/>
              </a:rPr>
              <a:t>();</a:t>
            </a:r>
            <a:endParaRPr lang="pt-BR" dirty="0">
              <a:solidFill>
                <a:srgbClr val="808080"/>
              </a:solidFill>
              <a:highlight>
                <a:srgbClr val="FFFFFF"/>
              </a:highlight>
              <a:latin typeface="Verdana"/>
            </a:endParaRPr>
          </a:p>
          <a:p>
            <a:pPr marL="118872" indent="0">
              <a:buNone/>
            </a:pPr>
            <a:r>
              <a:rPr lang="pt-BR" dirty="0">
                <a:solidFill>
                  <a:srgbClr val="808080"/>
                </a:solidFill>
                <a:highlight>
                  <a:srgbClr val="FFFFFF"/>
                </a:highlight>
                <a:latin typeface="Verdana"/>
              </a:rPr>
              <a:t>   </a:t>
            </a:r>
            <a:r>
              <a:rPr lang="pt-BR" b="1" dirty="0">
                <a:solidFill>
                  <a:srgbClr val="000000"/>
                </a:solidFill>
                <a:highlight>
                  <a:srgbClr val="FFFFFF"/>
                </a:highlight>
                <a:latin typeface="Verdana"/>
              </a:rPr>
              <a:t>}</a:t>
            </a:r>
            <a:r>
              <a:rPr lang="pt-BR" dirty="0">
                <a:solidFill>
                  <a:srgbClr val="808080"/>
                </a:solidFill>
                <a:highlight>
                  <a:srgbClr val="FFFFFF"/>
                </a:highlight>
                <a:latin typeface="Verdana"/>
              </a:rPr>
              <a:t> </a:t>
            </a:r>
          </a:p>
          <a:p>
            <a:pPr marL="118872" indent="0">
              <a:buNone/>
            </a:pPr>
            <a:r>
              <a:rPr lang="pt-BR" b="1" dirty="0">
                <a:solidFill>
                  <a:srgbClr val="000000"/>
                </a:solidFill>
                <a:highlight>
                  <a:srgbClr val="FFFFFF"/>
                </a:highlight>
                <a:latin typeface="Verdana"/>
              </a:rPr>
              <a:t>}</a:t>
            </a:r>
            <a:r>
              <a:rPr lang="pt-BR" dirty="0">
                <a:solidFill>
                  <a:srgbClr val="808080"/>
                </a:solidFill>
                <a:highlight>
                  <a:srgbClr val="FFFFFF"/>
                </a:highlight>
                <a:latin typeface="Verdana"/>
              </a:rPr>
              <a:t> </a:t>
            </a:r>
            <a:endParaRPr lang="pt-BR" dirty="0"/>
          </a:p>
        </p:txBody>
      </p:sp>
      <p:sp>
        <p:nvSpPr>
          <p:cNvPr id="3" name="Espaço Reservado para Número de Slid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3C667A4-C3F8-4683-B752-94A130921CF2}" type="slidenum">
              <a:rPr lang="pt-BR" smtClean="0"/>
              <a:pPr>
                <a:defRPr/>
              </a:pPr>
              <a:t>103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0921984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Saída</a:t>
            </a:r>
            <a:endParaRPr lang="pt-BR" dirty="0"/>
          </a:p>
        </p:txBody>
      </p:sp>
      <p:sp>
        <p:nvSpPr>
          <p:cNvPr id="5" name="Espaço Reservado para Conteúdo 4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 marL="118872" indent="0">
              <a:buNone/>
            </a:pPr>
            <a:r>
              <a:rPr lang="en-US" dirty="0">
                <a:latin typeface="Courier New" pitchFamily="49" charset="0"/>
                <a:cs typeface="Courier New" pitchFamily="49" charset="0"/>
              </a:rPr>
              <a:t>Enter a string:</a:t>
            </a:r>
          </a:p>
          <a:p>
            <a:pPr marL="118872" indent="0">
              <a:buNone/>
            </a:pPr>
            <a:r>
              <a:rPr lang="en-US" dirty="0">
                <a:latin typeface="Courier New" pitchFamily="49" charset="0"/>
                <a:cs typeface="Courier New" pitchFamily="49" charset="0"/>
              </a:rPr>
              <a:t>To be or not to be: that is the question Whether 'tis nobler to suffer</a:t>
            </a:r>
          </a:p>
          <a:p>
            <a:pPr marL="118872" indent="0">
              <a:buNone/>
            </a:pPr>
            <a:r>
              <a:rPr lang="en-US" dirty="0">
                <a:latin typeface="Courier New" pitchFamily="49" charset="0"/>
                <a:cs typeface="Courier New" pitchFamily="49" charset="0"/>
              </a:rPr>
              <a:t>Map contains:</a:t>
            </a:r>
          </a:p>
          <a:p>
            <a:pPr marL="118872" indent="0">
              <a:buNone/>
            </a:pPr>
            <a:r>
              <a:rPr lang="en-US" dirty="0">
                <a:latin typeface="Courier New" pitchFamily="49" charset="0"/>
                <a:cs typeface="Courier New" pitchFamily="49" charset="0"/>
              </a:rPr>
              <a:t>Key 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		Value</a:t>
            </a:r>
            <a:endParaRPr lang="en-US" dirty="0">
              <a:latin typeface="Courier New" pitchFamily="49" charset="0"/>
              <a:cs typeface="Courier New" pitchFamily="49" charset="0"/>
            </a:endParaRPr>
          </a:p>
          <a:p>
            <a:pPr marL="118872" indent="0">
              <a:buNone/>
            </a:pPr>
            <a:r>
              <a:rPr lang="en-US" dirty="0">
                <a:latin typeface="Courier New" pitchFamily="49" charset="0"/>
                <a:cs typeface="Courier New" pitchFamily="49" charset="0"/>
              </a:rPr>
              <a:t>'tis 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		1</a:t>
            </a:r>
            <a:endParaRPr lang="en-US" dirty="0">
              <a:latin typeface="Courier New" pitchFamily="49" charset="0"/>
              <a:cs typeface="Courier New" pitchFamily="49" charset="0"/>
            </a:endParaRPr>
          </a:p>
          <a:p>
            <a:pPr marL="118872" indent="0">
              <a:buNone/>
            </a:pPr>
            <a:r>
              <a:rPr lang="en-US" dirty="0">
                <a:latin typeface="Courier New" pitchFamily="49" charset="0"/>
                <a:cs typeface="Courier New" pitchFamily="49" charset="0"/>
              </a:rPr>
              <a:t>be 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		1</a:t>
            </a:r>
            <a:endParaRPr lang="en-US" dirty="0">
              <a:latin typeface="Courier New" pitchFamily="49" charset="0"/>
              <a:cs typeface="Courier New" pitchFamily="49" charset="0"/>
            </a:endParaRPr>
          </a:p>
          <a:p>
            <a:pPr marL="118872" indent="0">
              <a:buNone/>
            </a:pPr>
            <a:r>
              <a:rPr lang="en-US" dirty="0">
                <a:latin typeface="Courier New" pitchFamily="49" charset="0"/>
                <a:cs typeface="Courier New" pitchFamily="49" charset="0"/>
              </a:rPr>
              <a:t>be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:		1</a:t>
            </a:r>
            <a:endParaRPr lang="en-US" dirty="0">
              <a:latin typeface="Courier New" pitchFamily="49" charset="0"/>
              <a:cs typeface="Courier New" pitchFamily="49" charset="0"/>
            </a:endParaRPr>
          </a:p>
          <a:p>
            <a:pPr marL="118872" indent="0">
              <a:buNone/>
            </a:pPr>
            <a:r>
              <a:rPr lang="en-US" dirty="0">
                <a:latin typeface="Courier New" pitchFamily="49" charset="0"/>
                <a:cs typeface="Courier New" pitchFamily="49" charset="0"/>
              </a:rPr>
              <a:t>is 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		1</a:t>
            </a:r>
            <a:endParaRPr lang="en-US" dirty="0">
              <a:latin typeface="Courier New" pitchFamily="49" charset="0"/>
              <a:cs typeface="Courier New" pitchFamily="49" charset="0"/>
            </a:endParaRPr>
          </a:p>
          <a:p>
            <a:pPr marL="118872" indent="0">
              <a:buNone/>
            </a:pPr>
            <a:r>
              <a:rPr lang="en-US" dirty="0">
                <a:latin typeface="Courier New" pitchFamily="49" charset="0"/>
                <a:cs typeface="Courier New" pitchFamily="49" charset="0"/>
              </a:rPr>
              <a:t>nobler 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	1</a:t>
            </a:r>
            <a:endParaRPr lang="en-US" dirty="0">
              <a:latin typeface="Courier New" pitchFamily="49" charset="0"/>
              <a:cs typeface="Courier New" pitchFamily="49" charset="0"/>
            </a:endParaRPr>
          </a:p>
          <a:p>
            <a:pPr marL="118872" indent="0">
              <a:buNone/>
            </a:pPr>
            <a:r>
              <a:rPr lang="en-US" dirty="0">
                <a:latin typeface="Courier New" pitchFamily="49" charset="0"/>
                <a:cs typeface="Courier New" pitchFamily="49" charset="0"/>
              </a:rPr>
              <a:t>not 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		1</a:t>
            </a:r>
            <a:endParaRPr lang="en-US" dirty="0">
              <a:latin typeface="Courier New" pitchFamily="49" charset="0"/>
              <a:cs typeface="Courier New" pitchFamily="49" charset="0"/>
            </a:endParaRPr>
          </a:p>
          <a:p>
            <a:pPr marL="118872" indent="0">
              <a:buNone/>
            </a:pPr>
            <a:r>
              <a:rPr lang="en-US" dirty="0">
                <a:latin typeface="Courier New" pitchFamily="49" charset="0"/>
                <a:cs typeface="Courier New" pitchFamily="49" charset="0"/>
              </a:rPr>
              <a:t>or 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		1</a:t>
            </a:r>
            <a:endParaRPr lang="en-US" dirty="0">
              <a:latin typeface="Courier New" pitchFamily="49" charset="0"/>
              <a:cs typeface="Courier New" pitchFamily="49" charset="0"/>
            </a:endParaRPr>
          </a:p>
          <a:p>
            <a:pPr marL="118872" indent="0">
              <a:buNone/>
            </a:pPr>
            <a:r>
              <a:rPr lang="en-US" dirty="0">
                <a:latin typeface="Courier New" pitchFamily="49" charset="0"/>
                <a:cs typeface="Courier New" pitchFamily="49" charset="0"/>
              </a:rPr>
              <a:t>question 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	1</a:t>
            </a:r>
            <a:endParaRPr lang="en-US" dirty="0">
              <a:latin typeface="Courier New" pitchFamily="49" charset="0"/>
              <a:cs typeface="Courier New" pitchFamily="49" charset="0"/>
            </a:endParaRPr>
          </a:p>
          <a:p>
            <a:pPr marL="118872" indent="0">
              <a:buNone/>
            </a:pPr>
            <a:r>
              <a:rPr lang="en-US" dirty="0">
                <a:latin typeface="Courier New" pitchFamily="49" charset="0"/>
                <a:cs typeface="Courier New" pitchFamily="49" charset="0"/>
              </a:rPr>
              <a:t>suffer 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	1</a:t>
            </a:r>
            <a:endParaRPr lang="en-US" dirty="0">
              <a:latin typeface="Courier New" pitchFamily="49" charset="0"/>
              <a:cs typeface="Courier New" pitchFamily="49" charset="0"/>
            </a:endParaRPr>
          </a:p>
          <a:p>
            <a:pPr marL="118872" indent="0">
              <a:buNone/>
            </a:pPr>
            <a:r>
              <a:rPr lang="en-US" dirty="0">
                <a:latin typeface="Courier New" pitchFamily="49" charset="0"/>
                <a:cs typeface="Courier New" pitchFamily="49" charset="0"/>
              </a:rPr>
              <a:t>that 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		1</a:t>
            </a:r>
            <a:endParaRPr lang="en-US" dirty="0">
              <a:latin typeface="Courier New" pitchFamily="49" charset="0"/>
              <a:cs typeface="Courier New" pitchFamily="49" charset="0"/>
            </a:endParaRPr>
          </a:p>
          <a:p>
            <a:pPr marL="118872" indent="0">
              <a:buNone/>
            </a:pPr>
            <a:r>
              <a:rPr lang="en-US" dirty="0">
                <a:latin typeface="Courier New" pitchFamily="49" charset="0"/>
                <a:cs typeface="Courier New" pitchFamily="49" charset="0"/>
              </a:rPr>
              <a:t>the 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		1</a:t>
            </a:r>
            <a:endParaRPr lang="en-US" dirty="0">
              <a:latin typeface="Courier New" pitchFamily="49" charset="0"/>
              <a:cs typeface="Courier New" pitchFamily="49" charset="0"/>
            </a:endParaRPr>
          </a:p>
          <a:p>
            <a:pPr marL="118872" indent="0">
              <a:buNone/>
            </a:pPr>
            <a:r>
              <a:rPr lang="en-US" dirty="0">
                <a:latin typeface="Courier New" pitchFamily="49" charset="0"/>
                <a:cs typeface="Courier New" pitchFamily="49" charset="0"/>
              </a:rPr>
              <a:t>to 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		3</a:t>
            </a:r>
            <a:endParaRPr lang="en-US" dirty="0">
              <a:latin typeface="Courier New" pitchFamily="49" charset="0"/>
              <a:cs typeface="Courier New" pitchFamily="49" charset="0"/>
            </a:endParaRPr>
          </a:p>
          <a:p>
            <a:pPr marL="118872" indent="0">
              <a:buNone/>
            </a:pPr>
            <a:r>
              <a:rPr lang="en-US" dirty="0">
                <a:latin typeface="Courier New" pitchFamily="49" charset="0"/>
                <a:cs typeface="Courier New" pitchFamily="49" charset="0"/>
              </a:rPr>
              <a:t>whether 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	1</a:t>
            </a:r>
            <a:endParaRPr lang="en-US" dirty="0">
              <a:latin typeface="Courier New" pitchFamily="49" charset="0"/>
              <a:cs typeface="Courier New" pitchFamily="49" charset="0"/>
            </a:endParaRPr>
          </a:p>
          <a:p>
            <a:pPr marL="118872" indent="0">
              <a:buNone/>
            </a:pPr>
            <a:endParaRPr lang="en-US" dirty="0" smtClean="0">
              <a:latin typeface="Courier New" pitchFamily="49" charset="0"/>
              <a:cs typeface="Courier New" pitchFamily="49" charset="0"/>
            </a:endParaRPr>
          </a:p>
          <a:p>
            <a:pPr marL="118872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size:13</a:t>
            </a:r>
            <a:endParaRPr lang="en-US" dirty="0">
              <a:latin typeface="Courier New" pitchFamily="49" charset="0"/>
              <a:cs typeface="Courier New" pitchFamily="49" charset="0"/>
            </a:endParaRPr>
          </a:p>
          <a:p>
            <a:pPr marL="118872" indent="0">
              <a:buNone/>
            </a:pPr>
            <a:r>
              <a:rPr lang="en-US" dirty="0" err="1">
                <a:latin typeface="Courier New" pitchFamily="49" charset="0"/>
                <a:cs typeface="Courier New" pitchFamily="49" charset="0"/>
              </a:rPr>
              <a:t>isEmpty:false</a:t>
            </a:r>
            <a:endParaRPr lang="pt-BR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3" name="Espaço Reservado para Número de Slid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3C667A4-C3F8-4683-B752-94A130921CF2}" type="slidenum">
              <a:rPr lang="pt-BR" smtClean="0"/>
              <a:pPr>
                <a:defRPr/>
              </a:pPr>
              <a:t>104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0921984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Mapas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pt-BR" dirty="0" smtClean="0"/>
              <a:t>Um </a:t>
            </a:r>
            <a:r>
              <a:rPr lang="pt-BR" b="1" i="1" dirty="0" err="1" smtClean="0"/>
              <a:t>StringTokenizer</a:t>
            </a:r>
            <a:r>
              <a:rPr lang="pt-BR" dirty="0" smtClean="0"/>
              <a:t> quebra uma </a:t>
            </a:r>
            <a:r>
              <a:rPr lang="pt-BR" i="1" dirty="0" err="1" smtClean="0"/>
              <a:t>string</a:t>
            </a:r>
            <a:r>
              <a:rPr lang="pt-BR" dirty="0" smtClean="0"/>
              <a:t> em palavras individuais </a:t>
            </a:r>
          </a:p>
          <a:p>
            <a:pPr lvl="1"/>
            <a:r>
              <a:rPr lang="pt-BR" dirty="0" smtClean="0"/>
              <a:t>Determinadas por espaços em branco;</a:t>
            </a:r>
          </a:p>
          <a:p>
            <a:pPr lvl="1"/>
            <a:r>
              <a:rPr lang="pt-BR" dirty="0" smtClean="0"/>
              <a:t>O método </a:t>
            </a:r>
            <a:r>
              <a:rPr lang="pt-BR" b="1" i="1" dirty="0" err="1" smtClean="0"/>
              <a:t>hasMoreTokens</a:t>
            </a:r>
            <a:r>
              <a:rPr lang="pt-BR" dirty="0" smtClean="0"/>
              <a:t> determina se ainda há palavras a serem processadas;</a:t>
            </a:r>
          </a:p>
          <a:p>
            <a:pPr lvl="1"/>
            <a:r>
              <a:rPr lang="pt-BR" dirty="0" smtClean="0"/>
              <a:t>O método </a:t>
            </a:r>
            <a:r>
              <a:rPr lang="pt-BR" b="1" i="1" dirty="0" err="1" smtClean="0"/>
              <a:t>nextToken</a:t>
            </a:r>
            <a:r>
              <a:rPr lang="pt-BR" dirty="0" smtClean="0"/>
              <a:t> retorna o </a:t>
            </a:r>
            <a:r>
              <a:rPr lang="pt-BR" i="1" dirty="0" err="1" smtClean="0"/>
              <a:t>token</a:t>
            </a:r>
            <a:r>
              <a:rPr lang="pt-BR" dirty="0" smtClean="0"/>
              <a:t> em uma </a:t>
            </a:r>
            <a:r>
              <a:rPr lang="pt-BR" i="1" dirty="0" err="1" smtClean="0"/>
              <a:t>String</a:t>
            </a:r>
            <a:r>
              <a:rPr lang="pt-BR" dirty="0" smtClean="0"/>
              <a:t>.</a:t>
            </a:r>
          </a:p>
          <a:p>
            <a:r>
              <a:rPr lang="pt-BR" dirty="0" smtClean="0"/>
              <a:t>Outros métodos utilizados incluem:</a:t>
            </a:r>
          </a:p>
          <a:p>
            <a:pPr lvl="1"/>
            <a:r>
              <a:rPr lang="pt-BR" b="1" i="1" dirty="0" err="1" smtClean="0"/>
              <a:t>containsKey</a:t>
            </a:r>
            <a:r>
              <a:rPr lang="pt-BR" dirty="0" smtClean="0"/>
              <a:t>: determina se a chave está contida no mapa</a:t>
            </a:r>
          </a:p>
          <a:p>
            <a:pPr lvl="1"/>
            <a:r>
              <a:rPr lang="pt-BR" b="1" i="1" dirty="0" err="1" smtClean="0"/>
              <a:t>put</a:t>
            </a:r>
            <a:r>
              <a:rPr lang="pt-BR" dirty="0" smtClean="0"/>
              <a:t>: cria uma nova entrada </a:t>
            </a:r>
            <a:r>
              <a:rPr lang="pt-BR" dirty="0"/>
              <a:t>chave/valor </a:t>
            </a:r>
            <a:r>
              <a:rPr lang="pt-BR" dirty="0" smtClean="0"/>
              <a:t>no mapa;</a:t>
            </a:r>
          </a:p>
          <a:p>
            <a:pPr lvl="1"/>
            <a:r>
              <a:rPr lang="pt-BR" b="1" i="1" dirty="0" err="1" smtClean="0"/>
              <a:t>get</a:t>
            </a:r>
            <a:r>
              <a:rPr lang="pt-BR" dirty="0" smtClean="0"/>
              <a:t>: obtém o valor associado a uma chave;</a:t>
            </a:r>
          </a:p>
          <a:p>
            <a:pPr lvl="1"/>
            <a:r>
              <a:rPr lang="pt-BR" b="1" i="1" dirty="0" err="1" smtClean="0"/>
              <a:t>keySet</a:t>
            </a:r>
            <a:r>
              <a:rPr lang="pt-BR" dirty="0" smtClean="0"/>
              <a:t>: retorna o conjunto de chaves do mapa;</a:t>
            </a:r>
          </a:p>
          <a:p>
            <a:pPr lvl="1"/>
            <a:r>
              <a:rPr lang="pt-BR" b="1" i="1" dirty="0" err="1" smtClean="0"/>
              <a:t>size</a:t>
            </a:r>
            <a:r>
              <a:rPr lang="pt-BR" dirty="0" smtClean="0"/>
              <a:t>: retorna a quantidade de pares chave/valor do mapa;</a:t>
            </a:r>
          </a:p>
          <a:p>
            <a:pPr lvl="1"/>
            <a:r>
              <a:rPr lang="pt-BR" b="1" i="1" dirty="0" err="1" smtClean="0"/>
              <a:t>isEmpty</a:t>
            </a:r>
            <a:r>
              <a:rPr lang="pt-BR" dirty="0" smtClean="0"/>
              <a:t>: retorna </a:t>
            </a:r>
            <a:r>
              <a:rPr lang="pt-BR" i="1" dirty="0" err="1" smtClean="0"/>
              <a:t>true</a:t>
            </a:r>
            <a:r>
              <a:rPr lang="pt-BR" dirty="0" smtClean="0"/>
              <a:t> ou </a:t>
            </a:r>
            <a:r>
              <a:rPr lang="pt-BR" i="1" dirty="0" smtClean="0"/>
              <a:t>false</a:t>
            </a:r>
            <a:r>
              <a:rPr lang="pt-BR" dirty="0" smtClean="0"/>
              <a:t> para indicar se o mapa está vazio.</a:t>
            </a: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D7BA2C2-BAB6-44FC-BAA2-F6B037FB9DCF}" type="slidenum">
              <a:rPr lang="pt-BR" smtClean="0"/>
              <a:pPr>
                <a:defRPr/>
              </a:pPr>
              <a:t>105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2372761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Marcador de Posição do Número do Diapositivo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AFA76E85-50F3-49CE-BF7E-EA58F7810D29}" type="slidenum">
              <a:rPr lang="pt-BR"/>
              <a:pPr eaLnBrk="1" hangingPunct="1"/>
              <a:t>106</a:t>
            </a:fld>
            <a:endParaRPr lang="pt-BR"/>
          </a:p>
        </p:txBody>
      </p:sp>
      <p:sp>
        <p:nvSpPr>
          <p:cNvPr id="56324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555776" y="2060848"/>
            <a:ext cx="5673824" cy="4209331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pt-BR" sz="6000" b="1" dirty="0" smtClean="0"/>
              <a:t>Perguntas?</a:t>
            </a:r>
          </a:p>
        </p:txBody>
      </p:sp>
      <p:pic>
        <p:nvPicPr>
          <p:cNvPr id="56327" name="Picture 7" descr="http://www.proprofs.com/quiz-school/upload/yuiupload/225478609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51520" y="1556792"/>
            <a:ext cx="2747390" cy="5229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BR" smtClean="0"/>
              <a:t>Na próxima aula</a:t>
            </a:r>
          </a:p>
        </p:txBody>
      </p:sp>
      <p:sp>
        <p:nvSpPr>
          <p:cNvPr id="57346" name="Marcador de Posição do Número do Diapositivo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991080F9-8F5A-439D-8985-0372F9108CB3}" type="slidenum">
              <a:rPr lang="pt-BR"/>
              <a:pPr eaLnBrk="1" hangingPunct="1"/>
              <a:t>107</a:t>
            </a:fld>
            <a:endParaRPr lang="pt-BR"/>
          </a:p>
        </p:txBody>
      </p:sp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Arquivos</a:t>
            </a:r>
            <a:endParaRPr lang="pt-BR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algn="ctr">
              <a:buFontTx/>
              <a:buNone/>
            </a:pPr>
            <a:endParaRPr lang="pt-BR" sz="6000" b="1" dirty="0" smtClean="0"/>
          </a:p>
          <a:p>
            <a:pPr algn="ctr">
              <a:buFontTx/>
              <a:buNone/>
            </a:pPr>
            <a:endParaRPr lang="pt-BR" sz="6000" b="1" dirty="0"/>
          </a:p>
          <a:p>
            <a:pPr algn="ctr">
              <a:buFontTx/>
              <a:buNone/>
            </a:pPr>
            <a:r>
              <a:rPr lang="pt-BR" sz="6000" b="1" dirty="0" smtClean="0"/>
              <a:t>FIM</a:t>
            </a:r>
            <a:endParaRPr lang="pt-BR" sz="6000" b="1" dirty="0"/>
          </a:p>
        </p:txBody>
      </p:sp>
      <p:sp>
        <p:nvSpPr>
          <p:cNvPr id="4" name="Marcador de Posição do Número do Diapositivo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163F59-8CE8-43D6-891C-D907142B4C20}" type="slidenum">
              <a:rPr lang="pt-BR"/>
              <a:pPr/>
              <a:t>108</a:t>
            </a:fld>
            <a:endParaRPr lang="pt-BR"/>
          </a:p>
        </p:txBody>
      </p:sp>
      <p:pic>
        <p:nvPicPr>
          <p:cNvPr id="7173" name="Picture 5" descr="http://3.bp.blogspot.com/-ynV7daz0UIo/TdYDf1NzNsI/AAAAAAAAANU/r8mr5kKcEjc/s320/Windows-Stand-By-icon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429744" y="2142728"/>
            <a:ext cx="2438400" cy="2438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7352067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Métodos Genéricos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O corpo de um método genérico é declarado de  forma semelhante a um método comum;</a:t>
            </a:r>
          </a:p>
          <a:p>
            <a:r>
              <a:rPr lang="pt-BR" dirty="0" smtClean="0"/>
              <a:t>Parâmetros de tipo podem somente representar tipos de </a:t>
            </a:r>
            <a:r>
              <a:rPr lang="pt-BR" b="1" dirty="0" smtClean="0"/>
              <a:t>referências</a:t>
            </a:r>
          </a:p>
          <a:p>
            <a:pPr lvl="1"/>
            <a:r>
              <a:rPr lang="pt-BR" dirty="0" smtClean="0"/>
              <a:t>Tipos primitivos como </a:t>
            </a:r>
            <a:r>
              <a:rPr lang="pt-BR" i="1" dirty="0" err="1" smtClean="0"/>
              <a:t>int</a:t>
            </a:r>
            <a:r>
              <a:rPr lang="pt-BR" dirty="0" smtClean="0"/>
              <a:t>, </a:t>
            </a:r>
            <a:r>
              <a:rPr lang="pt-BR" i="1" dirty="0" err="1" smtClean="0"/>
              <a:t>double</a:t>
            </a:r>
            <a:r>
              <a:rPr lang="pt-BR" dirty="0" smtClean="0"/>
              <a:t> e </a:t>
            </a:r>
            <a:r>
              <a:rPr lang="pt-BR" i="1" dirty="0" smtClean="0"/>
              <a:t>char</a:t>
            </a:r>
            <a:r>
              <a:rPr lang="pt-BR" dirty="0" smtClean="0"/>
              <a:t> </a:t>
            </a:r>
            <a:r>
              <a:rPr lang="pt-BR" b="1" dirty="0" smtClean="0"/>
              <a:t>não</a:t>
            </a:r>
            <a:r>
              <a:rPr lang="pt-BR" dirty="0" smtClean="0"/>
              <a:t>;</a:t>
            </a:r>
          </a:p>
          <a:p>
            <a:pPr lvl="1"/>
            <a:r>
              <a:rPr lang="pt-BR" dirty="0" smtClean="0"/>
              <a:t>Todo os dados enviados como parâmetros devem ser objetos de classes ou interfaces.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D7BA2C2-BAB6-44FC-BAA2-F6B037FB9DCF}" type="slidenum">
              <a:rPr lang="pt-BR" smtClean="0"/>
              <a:pPr>
                <a:defRPr/>
              </a:pPr>
              <a:t>11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7699207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GenericMethodTest.java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 marL="118872" indent="0">
              <a:buNone/>
            </a:pPr>
            <a:r>
              <a:rPr lang="pt-BR" b="1" dirty="0" err="1">
                <a:solidFill>
                  <a:srgbClr val="00007F"/>
                </a:solidFill>
                <a:latin typeface="Verdana"/>
              </a:rPr>
              <a:t>public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b="1" dirty="0" err="1">
                <a:solidFill>
                  <a:srgbClr val="00007F"/>
                </a:solidFill>
                <a:latin typeface="Verdana"/>
              </a:rPr>
              <a:t>class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dirty="0" err="1">
                <a:solidFill>
                  <a:srgbClr val="000000"/>
                </a:solidFill>
                <a:latin typeface="Verdana"/>
              </a:rPr>
              <a:t>GenericMethodTest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b="1" dirty="0" smtClean="0">
                <a:solidFill>
                  <a:srgbClr val="000000"/>
                </a:solidFill>
                <a:latin typeface="Verdana"/>
              </a:rPr>
              <a:t>{</a:t>
            </a:r>
            <a:endParaRPr lang="pt-BR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dirty="0">
                <a:solidFill>
                  <a:srgbClr val="808080"/>
                </a:solidFill>
                <a:latin typeface="Verdana"/>
              </a:rPr>
              <a:t>   </a:t>
            </a:r>
            <a:r>
              <a:rPr lang="pt-BR" sz="2800" dirty="0">
                <a:solidFill>
                  <a:srgbClr val="007F00"/>
                </a:solidFill>
                <a:latin typeface="Comic Sans MS"/>
              </a:rPr>
              <a:t>//</a:t>
            </a:r>
            <a:r>
              <a:rPr lang="pt-BR" sz="2800" dirty="0" err="1">
                <a:solidFill>
                  <a:srgbClr val="007F00"/>
                </a:solidFill>
                <a:latin typeface="Comic Sans MS"/>
              </a:rPr>
              <a:t>metodo</a:t>
            </a:r>
            <a:r>
              <a:rPr lang="pt-BR" sz="2800" dirty="0">
                <a:solidFill>
                  <a:srgbClr val="007F00"/>
                </a:solidFill>
                <a:latin typeface="Comic Sans MS"/>
              </a:rPr>
              <a:t> </a:t>
            </a:r>
            <a:r>
              <a:rPr lang="pt-BR" sz="2800" dirty="0" err="1">
                <a:solidFill>
                  <a:srgbClr val="007F00"/>
                </a:solidFill>
                <a:latin typeface="Comic Sans MS"/>
              </a:rPr>
              <a:t>generico</a:t>
            </a:r>
            <a:endParaRPr lang="pt-BR" sz="2800" dirty="0">
              <a:solidFill>
                <a:srgbClr val="007F00"/>
              </a:solidFill>
              <a:latin typeface="Comic Sans MS"/>
            </a:endParaRPr>
          </a:p>
          <a:p>
            <a:pPr marL="118872" indent="0">
              <a:buNone/>
            </a:pPr>
            <a:r>
              <a:rPr lang="pt-BR" dirty="0">
                <a:solidFill>
                  <a:srgbClr val="808080"/>
                </a:solidFill>
                <a:latin typeface="Verdana"/>
              </a:rPr>
              <a:t>   </a:t>
            </a:r>
            <a:r>
              <a:rPr lang="pt-BR" b="1" dirty="0" err="1">
                <a:solidFill>
                  <a:srgbClr val="00007F"/>
                </a:solidFill>
                <a:latin typeface="Verdana"/>
              </a:rPr>
              <a:t>public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b="1" dirty="0" err="1">
                <a:solidFill>
                  <a:srgbClr val="00007F"/>
                </a:solidFill>
                <a:latin typeface="Verdana"/>
              </a:rPr>
              <a:t>static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&lt;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dirty="0">
                <a:solidFill>
                  <a:srgbClr val="000000"/>
                </a:solidFill>
                <a:latin typeface="Verdana"/>
              </a:rPr>
              <a:t>E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&gt;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b="1" dirty="0" err="1">
                <a:solidFill>
                  <a:srgbClr val="00007F"/>
                </a:solidFill>
                <a:latin typeface="Verdana"/>
              </a:rPr>
              <a:t>void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dirty="0" err="1">
                <a:solidFill>
                  <a:srgbClr val="000000"/>
                </a:solidFill>
                <a:latin typeface="Verdana"/>
              </a:rPr>
              <a:t>printArray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dirty="0">
                <a:solidFill>
                  <a:srgbClr val="000000"/>
                </a:solidFill>
                <a:latin typeface="Verdana"/>
              </a:rPr>
              <a:t>E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[]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dirty="0" err="1">
                <a:solidFill>
                  <a:srgbClr val="000000"/>
                </a:solidFill>
                <a:latin typeface="Verdana"/>
              </a:rPr>
              <a:t>inputArray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b="1" dirty="0" smtClean="0">
                <a:solidFill>
                  <a:srgbClr val="000000"/>
                </a:solidFill>
                <a:latin typeface="Verdana"/>
              </a:rPr>
              <a:t>){</a:t>
            </a:r>
            <a:endParaRPr lang="pt-BR" dirty="0" smtClean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dirty="0" smtClean="0">
                <a:solidFill>
                  <a:srgbClr val="808080"/>
                </a:solidFill>
                <a:latin typeface="Verdana"/>
              </a:rPr>
              <a:t>      </a:t>
            </a:r>
            <a:r>
              <a:rPr lang="pt-BR" sz="2800" dirty="0">
                <a:solidFill>
                  <a:srgbClr val="007F00"/>
                </a:solidFill>
                <a:latin typeface="Comic Sans MS"/>
              </a:rPr>
              <a:t>// exibe os elementos do vetor</a:t>
            </a:r>
          </a:p>
          <a:p>
            <a:pPr marL="118872" indent="0">
              <a:buNone/>
            </a:pPr>
            <a:r>
              <a:rPr lang="pt-BR" dirty="0">
                <a:solidFill>
                  <a:srgbClr val="808080"/>
                </a:solidFill>
                <a:latin typeface="Verdana"/>
              </a:rPr>
              <a:t>      </a:t>
            </a:r>
            <a:r>
              <a:rPr lang="pt-BR" b="1" dirty="0">
                <a:solidFill>
                  <a:srgbClr val="00007F"/>
                </a:solidFill>
                <a:latin typeface="Verdana"/>
              </a:rPr>
              <a:t>for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dirty="0">
                <a:solidFill>
                  <a:srgbClr val="000000"/>
                </a:solidFill>
                <a:latin typeface="Verdana"/>
              </a:rPr>
              <a:t>E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dirty="0" err="1">
                <a:solidFill>
                  <a:srgbClr val="000000"/>
                </a:solidFill>
                <a:latin typeface="Verdana"/>
              </a:rPr>
              <a:t>element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: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dirty="0" err="1">
                <a:solidFill>
                  <a:srgbClr val="000000"/>
                </a:solidFill>
                <a:latin typeface="Verdana"/>
              </a:rPr>
              <a:t>inputArray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)</a:t>
            </a:r>
            <a:endParaRPr lang="pt-BR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dirty="0">
                <a:solidFill>
                  <a:srgbClr val="808080"/>
                </a:solidFill>
                <a:latin typeface="Verdana"/>
              </a:rPr>
              <a:t>         </a:t>
            </a:r>
            <a:r>
              <a:rPr lang="pt-BR" dirty="0" err="1">
                <a:solidFill>
                  <a:srgbClr val="000000"/>
                </a:solidFill>
                <a:latin typeface="Verdana"/>
              </a:rPr>
              <a:t>System</a:t>
            </a:r>
            <a:r>
              <a:rPr lang="pt-BR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pt-BR" dirty="0" err="1">
                <a:solidFill>
                  <a:srgbClr val="000000"/>
                </a:solidFill>
                <a:latin typeface="Verdana"/>
              </a:rPr>
              <a:t>out</a:t>
            </a:r>
            <a:r>
              <a:rPr lang="pt-BR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pt-BR" dirty="0" err="1">
                <a:solidFill>
                  <a:srgbClr val="000000"/>
                </a:solidFill>
                <a:latin typeface="Verdana"/>
              </a:rPr>
              <a:t>printf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dirty="0">
                <a:solidFill>
                  <a:srgbClr val="7F007F"/>
                </a:solidFill>
                <a:latin typeface="Verdana"/>
              </a:rPr>
              <a:t>"%s "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,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dirty="0" err="1">
                <a:solidFill>
                  <a:srgbClr val="000000"/>
                </a:solidFill>
                <a:latin typeface="Verdana"/>
              </a:rPr>
              <a:t>element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);</a:t>
            </a:r>
            <a:endParaRPr lang="pt-BR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endParaRPr lang="pt-BR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dirty="0">
                <a:solidFill>
                  <a:srgbClr val="808080"/>
                </a:solidFill>
                <a:latin typeface="Verdana"/>
              </a:rPr>
              <a:t>      </a:t>
            </a:r>
            <a:r>
              <a:rPr lang="pt-BR" dirty="0" err="1">
                <a:solidFill>
                  <a:srgbClr val="000000"/>
                </a:solidFill>
                <a:latin typeface="Verdana"/>
              </a:rPr>
              <a:t>System</a:t>
            </a:r>
            <a:r>
              <a:rPr lang="pt-BR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pt-BR" dirty="0" err="1">
                <a:solidFill>
                  <a:srgbClr val="000000"/>
                </a:solidFill>
                <a:latin typeface="Verdana"/>
              </a:rPr>
              <a:t>out</a:t>
            </a:r>
            <a:r>
              <a:rPr lang="pt-BR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pt-BR" dirty="0" err="1">
                <a:solidFill>
                  <a:srgbClr val="000000"/>
                </a:solidFill>
                <a:latin typeface="Verdana"/>
              </a:rPr>
              <a:t>println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();</a:t>
            </a:r>
            <a:endParaRPr lang="pt-BR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dirty="0">
                <a:solidFill>
                  <a:srgbClr val="808080"/>
                </a:solidFill>
                <a:latin typeface="Verdana"/>
              </a:rPr>
              <a:t>   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}</a:t>
            </a:r>
            <a:endParaRPr lang="pt-BR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endParaRPr lang="pt-BR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en-US" dirty="0">
                <a:solidFill>
                  <a:srgbClr val="808080"/>
                </a:solidFill>
                <a:latin typeface="Verdana"/>
              </a:rPr>
              <a:t>   </a:t>
            </a:r>
            <a:r>
              <a:rPr lang="en-US" b="1" dirty="0">
                <a:solidFill>
                  <a:srgbClr val="00007F"/>
                </a:solidFill>
                <a:latin typeface="Verdana"/>
              </a:rPr>
              <a:t>public</a:t>
            </a:r>
            <a:r>
              <a:rPr lang="en-US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b="1" dirty="0">
                <a:solidFill>
                  <a:srgbClr val="00007F"/>
                </a:solidFill>
                <a:latin typeface="Verdana"/>
              </a:rPr>
              <a:t>static</a:t>
            </a:r>
            <a:r>
              <a:rPr lang="en-US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b="1" dirty="0">
                <a:solidFill>
                  <a:srgbClr val="00007F"/>
                </a:solidFill>
                <a:latin typeface="Verdana"/>
              </a:rPr>
              <a:t>void</a:t>
            </a:r>
            <a:r>
              <a:rPr lang="en-US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dirty="0">
                <a:solidFill>
                  <a:srgbClr val="000000"/>
                </a:solidFill>
                <a:latin typeface="Verdana"/>
              </a:rPr>
              <a:t>main</a:t>
            </a:r>
            <a:r>
              <a:rPr lang="en-US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en-US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dirty="0">
                <a:solidFill>
                  <a:srgbClr val="000000"/>
                </a:solidFill>
                <a:latin typeface="Verdana"/>
              </a:rPr>
              <a:t>String</a:t>
            </a:r>
            <a:r>
              <a:rPr lang="en-US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Verdana"/>
              </a:rPr>
              <a:t>args</a:t>
            </a:r>
            <a:r>
              <a:rPr lang="en-US" b="1" dirty="0">
                <a:solidFill>
                  <a:srgbClr val="000000"/>
                </a:solidFill>
                <a:latin typeface="Verdana"/>
              </a:rPr>
              <a:t>[]</a:t>
            </a:r>
            <a:r>
              <a:rPr lang="en-US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b="1" dirty="0" smtClean="0">
                <a:solidFill>
                  <a:srgbClr val="000000"/>
                </a:solidFill>
                <a:latin typeface="Verdana"/>
              </a:rPr>
              <a:t>)</a:t>
            </a:r>
            <a:r>
              <a:rPr lang="en-US" dirty="0" smtClean="0">
                <a:solidFill>
                  <a:srgbClr val="808080"/>
                </a:solidFill>
                <a:latin typeface="Verdana"/>
              </a:rPr>
              <a:t> </a:t>
            </a:r>
            <a:r>
              <a:rPr lang="pt-BR" b="1" dirty="0" smtClean="0">
                <a:solidFill>
                  <a:srgbClr val="000000"/>
                </a:solidFill>
                <a:latin typeface="Verdana"/>
              </a:rPr>
              <a:t>{</a:t>
            </a:r>
            <a:endParaRPr lang="pt-BR" dirty="0" smtClean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dirty="0" smtClean="0">
                <a:solidFill>
                  <a:srgbClr val="808080"/>
                </a:solidFill>
                <a:latin typeface="Verdana"/>
              </a:rPr>
              <a:t>      </a:t>
            </a:r>
            <a:r>
              <a:rPr lang="pt-BR" sz="2800" dirty="0">
                <a:solidFill>
                  <a:srgbClr val="007F00"/>
                </a:solidFill>
                <a:latin typeface="Comic Sans MS"/>
              </a:rPr>
              <a:t>// cria vetores dos tipos </a:t>
            </a:r>
            <a:r>
              <a:rPr lang="pt-BR" sz="2800" dirty="0" err="1">
                <a:solidFill>
                  <a:srgbClr val="007F00"/>
                </a:solidFill>
                <a:latin typeface="Comic Sans MS"/>
              </a:rPr>
              <a:t>Integer</a:t>
            </a:r>
            <a:r>
              <a:rPr lang="pt-BR" sz="2800" dirty="0">
                <a:solidFill>
                  <a:srgbClr val="007F00"/>
                </a:solidFill>
                <a:latin typeface="Comic Sans MS"/>
              </a:rPr>
              <a:t>, Double e </a:t>
            </a:r>
            <a:r>
              <a:rPr lang="pt-BR" sz="2800" dirty="0" err="1">
                <a:solidFill>
                  <a:srgbClr val="007F00"/>
                </a:solidFill>
                <a:latin typeface="Comic Sans MS"/>
              </a:rPr>
              <a:t>Character</a:t>
            </a:r>
            <a:endParaRPr lang="pt-BR" sz="2800" dirty="0">
              <a:solidFill>
                <a:srgbClr val="007F00"/>
              </a:solidFill>
              <a:latin typeface="Comic Sans MS"/>
            </a:endParaRPr>
          </a:p>
          <a:p>
            <a:pPr marL="118872" indent="0">
              <a:buNone/>
            </a:pPr>
            <a:r>
              <a:rPr lang="sv-SE" dirty="0">
                <a:solidFill>
                  <a:srgbClr val="808080"/>
                </a:solidFill>
                <a:latin typeface="Verdana"/>
              </a:rPr>
              <a:t>      </a:t>
            </a:r>
            <a:r>
              <a:rPr lang="sv-SE" dirty="0">
                <a:solidFill>
                  <a:srgbClr val="000000"/>
                </a:solidFill>
                <a:latin typeface="Verdana"/>
              </a:rPr>
              <a:t>Integer</a:t>
            </a:r>
            <a:r>
              <a:rPr lang="sv-SE" b="1" dirty="0">
                <a:solidFill>
                  <a:srgbClr val="000000"/>
                </a:solidFill>
                <a:latin typeface="Verdana"/>
              </a:rPr>
              <a:t>[]</a:t>
            </a:r>
            <a:r>
              <a:rPr lang="sv-SE" dirty="0">
                <a:solidFill>
                  <a:srgbClr val="808080"/>
                </a:solidFill>
                <a:latin typeface="Verdana"/>
              </a:rPr>
              <a:t> </a:t>
            </a:r>
            <a:r>
              <a:rPr lang="sv-SE" dirty="0">
                <a:solidFill>
                  <a:srgbClr val="000000"/>
                </a:solidFill>
                <a:latin typeface="Verdana"/>
              </a:rPr>
              <a:t>integerArray</a:t>
            </a:r>
            <a:r>
              <a:rPr lang="sv-SE" dirty="0">
                <a:solidFill>
                  <a:srgbClr val="808080"/>
                </a:solidFill>
                <a:latin typeface="Verdana"/>
              </a:rPr>
              <a:t> </a:t>
            </a:r>
            <a:r>
              <a:rPr lang="sv-SE" b="1" dirty="0">
                <a:solidFill>
                  <a:srgbClr val="000000"/>
                </a:solidFill>
                <a:latin typeface="Verdana"/>
              </a:rPr>
              <a:t>=</a:t>
            </a:r>
            <a:r>
              <a:rPr lang="sv-SE" dirty="0">
                <a:solidFill>
                  <a:srgbClr val="808080"/>
                </a:solidFill>
                <a:latin typeface="Verdana"/>
              </a:rPr>
              <a:t> </a:t>
            </a:r>
            <a:r>
              <a:rPr lang="sv-SE" b="1" dirty="0">
                <a:solidFill>
                  <a:srgbClr val="000000"/>
                </a:solidFill>
                <a:latin typeface="Verdana"/>
              </a:rPr>
              <a:t>{</a:t>
            </a:r>
            <a:r>
              <a:rPr lang="sv-SE" dirty="0">
                <a:solidFill>
                  <a:srgbClr val="808080"/>
                </a:solidFill>
                <a:latin typeface="Verdana"/>
              </a:rPr>
              <a:t> </a:t>
            </a:r>
            <a:r>
              <a:rPr lang="sv-SE" dirty="0">
                <a:solidFill>
                  <a:srgbClr val="007F7F"/>
                </a:solidFill>
                <a:latin typeface="Verdana"/>
              </a:rPr>
              <a:t>1</a:t>
            </a:r>
            <a:r>
              <a:rPr lang="sv-SE" b="1" dirty="0">
                <a:solidFill>
                  <a:srgbClr val="000000"/>
                </a:solidFill>
                <a:latin typeface="Verdana"/>
              </a:rPr>
              <a:t>,</a:t>
            </a:r>
            <a:r>
              <a:rPr lang="sv-SE" dirty="0">
                <a:solidFill>
                  <a:srgbClr val="808080"/>
                </a:solidFill>
                <a:latin typeface="Verdana"/>
              </a:rPr>
              <a:t> </a:t>
            </a:r>
            <a:r>
              <a:rPr lang="sv-SE" dirty="0">
                <a:solidFill>
                  <a:srgbClr val="007F7F"/>
                </a:solidFill>
                <a:latin typeface="Verdana"/>
              </a:rPr>
              <a:t>2</a:t>
            </a:r>
            <a:r>
              <a:rPr lang="sv-SE" b="1" dirty="0">
                <a:solidFill>
                  <a:srgbClr val="000000"/>
                </a:solidFill>
                <a:latin typeface="Verdana"/>
              </a:rPr>
              <a:t>,</a:t>
            </a:r>
            <a:r>
              <a:rPr lang="sv-SE" dirty="0">
                <a:solidFill>
                  <a:srgbClr val="808080"/>
                </a:solidFill>
                <a:latin typeface="Verdana"/>
              </a:rPr>
              <a:t> </a:t>
            </a:r>
            <a:r>
              <a:rPr lang="sv-SE" dirty="0">
                <a:solidFill>
                  <a:srgbClr val="007F7F"/>
                </a:solidFill>
                <a:latin typeface="Verdana"/>
              </a:rPr>
              <a:t>3</a:t>
            </a:r>
            <a:r>
              <a:rPr lang="sv-SE" b="1" dirty="0">
                <a:solidFill>
                  <a:srgbClr val="000000"/>
                </a:solidFill>
                <a:latin typeface="Verdana"/>
              </a:rPr>
              <a:t>,</a:t>
            </a:r>
            <a:r>
              <a:rPr lang="sv-SE" dirty="0">
                <a:solidFill>
                  <a:srgbClr val="808080"/>
                </a:solidFill>
                <a:latin typeface="Verdana"/>
              </a:rPr>
              <a:t> </a:t>
            </a:r>
            <a:r>
              <a:rPr lang="sv-SE" dirty="0">
                <a:solidFill>
                  <a:srgbClr val="007F7F"/>
                </a:solidFill>
                <a:latin typeface="Verdana"/>
              </a:rPr>
              <a:t>4</a:t>
            </a:r>
            <a:r>
              <a:rPr lang="sv-SE" b="1" dirty="0">
                <a:solidFill>
                  <a:srgbClr val="000000"/>
                </a:solidFill>
                <a:latin typeface="Verdana"/>
              </a:rPr>
              <a:t>,</a:t>
            </a:r>
            <a:r>
              <a:rPr lang="sv-SE" dirty="0">
                <a:solidFill>
                  <a:srgbClr val="808080"/>
                </a:solidFill>
                <a:latin typeface="Verdana"/>
              </a:rPr>
              <a:t> </a:t>
            </a:r>
            <a:r>
              <a:rPr lang="sv-SE" dirty="0">
                <a:solidFill>
                  <a:srgbClr val="007F7F"/>
                </a:solidFill>
                <a:latin typeface="Verdana"/>
              </a:rPr>
              <a:t>5</a:t>
            </a:r>
            <a:r>
              <a:rPr lang="sv-SE" b="1" dirty="0">
                <a:solidFill>
                  <a:srgbClr val="000000"/>
                </a:solidFill>
                <a:latin typeface="Verdana"/>
              </a:rPr>
              <a:t>,</a:t>
            </a:r>
            <a:r>
              <a:rPr lang="sv-SE" dirty="0">
                <a:solidFill>
                  <a:srgbClr val="808080"/>
                </a:solidFill>
                <a:latin typeface="Verdana"/>
              </a:rPr>
              <a:t> </a:t>
            </a:r>
            <a:r>
              <a:rPr lang="sv-SE" dirty="0">
                <a:solidFill>
                  <a:srgbClr val="007F7F"/>
                </a:solidFill>
                <a:latin typeface="Verdana"/>
              </a:rPr>
              <a:t>6</a:t>
            </a:r>
            <a:r>
              <a:rPr lang="sv-SE" dirty="0">
                <a:solidFill>
                  <a:srgbClr val="808080"/>
                </a:solidFill>
                <a:latin typeface="Verdana"/>
              </a:rPr>
              <a:t> </a:t>
            </a:r>
            <a:r>
              <a:rPr lang="sv-SE" b="1" dirty="0">
                <a:solidFill>
                  <a:srgbClr val="000000"/>
                </a:solidFill>
                <a:latin typeface="Verdana"/>
              </a:rPr>
              <a:t>};</a:t>
            </a:r>
            <a:endParaRPr lang="sv-SE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dirty="0">
                <a:solidFill>
                  <a:srgbClr val="808080"/>
                </a:solidFill>
                <a:latin typeface="Verdana"/>
              </a:rPr>
              <a:t>      </a:t>
            </a:r>
            <a:r>
              <a:rPr lang="pt-BR" dirty="0">
                <a:solidFill>
                  <a:srgbClr val="000000"/>
                </a:solidFill>
                <a:latin typeface="Verdana"/>
              </a:rPr>
              <a:t>Double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[]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dirty="0" err="1">
                <a:solidFill>
                  <a:srgbClr val="000000"/>
                </a:solidFill>
                <a:latin typeface="Verdana"/>
              </a:rPr>
              <a:t>doubleArray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=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{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dirty="0">
                <a:solidFill>
                  <a:srgbClr val="007F7F"/>
                </a:solidFill>
                <a:latin typeface="Verdana"/>
              </a:rPr>
              <a:t>1.1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,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dirty="0">
                <a:solidFill>
                  <a:srgbClr val="007F7F"/>
                </a:solidFill>
                <a:latin typeface="Verdana"/>
              </a:rPr>
              <a:t>2.2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,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dirty="0">
                <a:solidFill>
                  <a:srgbClr val="007F7F"/>
                </a:solidFill>
                <a:latin typeface="Verdana"/>
              </a:rPr>
              <a:t>3.3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,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dirty="0">
                <a:solidFill>
                  <a:srgbClr val="007F7F"/>
                </a:solidFill>
                <a:latin typeface="Verdana"/>
              </a:rPr>
              <a:t>4.4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,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dirty="0">
                <a:solidFill>
                  <a:srgbClr val="007F7F"/>
                </a:solidFill>
                <a:latin typeface="Verdana"/>
              </a:rPr>
              <a:t>5.5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,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dirty="0">
                <a:solidFill>
                  <a:srgbClr val="007F7F"/>
                </a:solidFill>
                <a:latin typeface="Verdana"/>
              </a:rPr>
              <a:t>6.6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,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dirty="0">
                <a:solidFill>
                  <a:srgbClr val="007F7F"/>
                </a:solidFill>
                <a:latin typeface="Verdana"/>
              </a:rPr>
              <a:t>7.7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};</a:t>
            </a:r>
            <a:endParaRPr lang="pt-BR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dirty="0">
                <a:solidFill>
                  <a:srgbClr val="808080"/>
                </a:solidFill>
                <a:latin typeface="Verdana"/>
              </a:rPr>
              <a:t>      </a:t>
            </a:r>
            <a:r>
              <a:rPr lang="pt-BR" dirty="0" err="1">
                <a:solidFill>
                  <a:srgbClr val="000000"/>
                </a:solidFill>
                <a:latin typeface="Verdana"/>
              </a:rPr>
              <a:t>Character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[]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dirty="0" err="1">
                <a:solidFill>
                  <a:srgbClr val="000000"/>
                </a:solidFill>
                <a:latin typeface="Verdana"/>
              </a:rPr>
              <a:t>characterArray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=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{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dirty="0">
                <a:solidFill>
                  <a:srgbClr val="7F007F"/>
                </a:solidFill>
                <a:latin typeface="Verdana"/>
              </a:rPr>
              <a:t>'H'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,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dirty="0">
                <a:solidFill>
                  <a:srgbClr val="7F007F"/>
                </a:solidFill>
                <a:latin typeface="Verdana"/>
              </a:rPr>
              <a:t>'E'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,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dirty="0">
                <a:solidFill>
                  <a:srgbClr val="7F007F"/>
                </a:solidFill>
                <a:latin typeface="Verdana"/>
              </a:rPr>
              <a:t>'L'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,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dirty="0">
                <a:solidFill>
                  <a:srgbClr val="7F007F"/>
                </a:solidFill>
                <a:latin typeface="Verdana"/>
              </a:rPr>
              <a:t>'L'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,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dirty="0">
                <a:solidFill>
                  <a:srgbClr val="7F007F"/>
                </a:solidFill>
                <a:latin typeface="Verdana"/>
              </a:rPr>
              <a:t>'O'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};</a:t>
            </a:r>
            <a:endParaRPr lang="pt-BR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endParaRPr lang="pt-BR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dirty="0">
                <a:solidFill>
                  <a:srgbClr val="808080"/>
                </a:solidFill>
                <a:latin typeface="Verdana"/>
              </a:rPr>
              <a:t>      </a:t>
            </a:r>
            <a:r>
              <a:rPr lang="pt-BR" dirty="0" err="1">
                <a:solidFill>
                  <a:srgbClr val="000000"/>
                </a:solidFill>
                <a:latin typeface="Verdana"/>
              </a:rPr>
              <a:t>System</a:t>
            </a:r>
            <a:r>
              <a:rPr lang="pt-BR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pt-BR" dirty="0" err="1">
                <a:solidFill>
                  <a:srgbClr val="000000"/>
                </a:solidFill>
                <a:latin typeface="Verdana"/>
              </a:rPr>
              <a:t>out</a:t>
            </a:r>
            <a:r>
              <a:rPr lang="pt-BR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pt-BR" dirty="0" err="1">
                <a:solidFill>
                  <a:srgbClr val="000000"/>
                </a:solidFill>
                <a:latin typeface="Verdana"/>
              </a:rPr>
              <a:t>println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dirty="0">
                <a:solidFill>
                  <a:srgbClr val="7F007F"/>
                </a:solidFill>
                <a:latin typeface="Verdana"/>
              </a:rPr>
              <a:t>"</a:t>
            </a:r>
            <a:r>
              <a:rPr lang="pt-BR" dirty="0" err="1">
                <a:solidFill>
                  <a:srgbClr val="7F007F"/>
                </a:solidFill>
                <a:latin typeface="Verdana"/>
              </a:rPr>
              <a:t>Array</a:t>
            </a:r>
            <a:r>
              <a:rPr lang="pt-BR" dirty="0">
                <a:solidFill>
                  <a:srgbClr val="7F007F"/>
                </a:solidFill>
                <a:latin typeface="Verdana"/>
              </a:rPr>
              <a:t> </a:t>
            </a:r>
            <a:r>
              <a:rPr lang="pt-BR" dirty="0" err="1">
                <a:solidFill>
                  <a:srgbClr val="7F007F"/>
                </a:solidFill>
                <a:latin typeface="Verdana"/>
              </a:rPr>
              <a:t>integerArray</a:t>
            </a:r>
            <a:r>
              <a:rPr lang="pt-BR" dirty="0">
                <a:solidFill>
                  <a:srgbClr val="7F007F"/>
                </a:solidFill>
                <a:latin typeface="Verdana"/>
              </a:rPr>
              <a:t> </a:t>
            </a:r>
            <a:r>
              <a:rPr lang="pt-BR" dirty="0" err="1">
                <a:solidFill>
                  <a:srgbClr val="7F007F"/>
                </a:solidFill>
                <a:latin typeface="Verdana"/>
              </a:rPr>
              <a:t>contains</a:t>
            </a:r>
            <a:r>
              <a:rPr lang="pt-BR" dirty="0">
                <a:solidFill>
                  <a:srgbClr val="7F007F"/>
                </a:solidFill>
                <a:latin typeface="Verdana"/>
              </a:rPr>
              <a:t>:"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);</a:t>
            </a:r>
            <a:endParaRPr lang="pt-BR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dirty="0">
                <a:solidFill>
                  <a:srgbClr val="808080"/>
                </a:solidFill>
                <a:latin typeface="Verdana"/>
              </a:rPr>
              <a:t>      </a:t>
            </a:r>
            <a:r>
              <a:rPr lang="pt-BR" dirty="0" err="1">
                <a:solidFill>
                  <a:srgbClr val="000000"/>
                </a:solidFill>
                <a:latin typeface="Verdana"/>
              </a:rPr>
              <a:t>printArray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dirty="0" err="1">
                <a:solidFill>
                  <a:srgbClr val="000000"/>
                </a:solidFill>
                <a:latin typeface="Verdana"/>
              </a:rPr>
              <a:t>integerArray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);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2800" dirty="0">
                <a:solidFill>
                  <a:srgbClr val="007F00"/>
                </a:solidFill>
                <a:latin typeface="Comic Sans MS"/>
              </a:rPr>
              <a:t>// envia um vetor de </a:t>
            </a:r>
            <a:r>
              <a:rPr lang="pt-BR" sz="2800" dirty="0" err="1">
                <a:solidFill>
                  <a:srgbClr val="007F00"/>
                </a:solidFill>
                <a:latin typeface="Comic Sans MS"/>
              </a:rPr>
              <a:t>Integer</a:t>
            </a:r>
            <a:endParaRPr lang="pt-BR" sz="2800" dirty="0">
              <a:solidFill>
                <a:srgbClr val="007F00"/>
              </a:solidFill>
              <a:latin typeface="Comic Sans MS"/>
            </a:endParaRPr>
          </a:p>
          <a:p>
            <a:pPr marL="118872" indent="0">
              <a:buNone/>
            </a:pPr>
            <a:r>
              <a:rPr lang="pt-BR" dirty="0">
                <a:solidFill>
                  <a:srgbClr val="808080"/>
                </a:solidFill>
                <a:latin typeface="Verdana"/>
              </a:rPr>
              <a:t>      </a:t>
            </a:r>
            <a:r>
              <a:rPr lang="pt-BR" dirty="0" err="1">
                <a:solidFill>
                  <a:srgbClr val="000000"/>
                </a:solidFill>
                <a:latin typeface="Verdana"/>
              </a:rPr>
              <a:t>System</a:t>
            </a:r>
            <a:r>
              <a:rPr lang="pt-BR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pt-BR" dirty="0" err="1">
                <a:solidFill>
                  <a:srgbClr val="000000"/>
                </a:solidFill>
                <a:latin typeface="Verdana"/>
              </a:rPr>
              <a:t>out</a:t>
            </a:r>
            <a:r>
              <a:rPr lang="pt-BR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pt-BR" dirty="0" err="1">
                <a:solidFill>
                  <a:srgbClr val="000000"/>
                </a:solidFill>
                <a:latin typeface="Verdana"/>
              </a:rPr>
              <a:t>println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dirty="0">
                <a:solidFill>
                  <a:srgbClr val="7F007F"/>
                </a:solidFill>
                <a:latin typeface="Verdana"/>
              </a:rPr>
              <a:t>"\</a:t>
            </a:r>
            <a:r>
              <a:rPr lang="pt-BR" dirty="0" err="1">
                <a:solidFill>
                  <a:srgbClr val="7F007F"/>
                </a:solidFill>
                <a:latin typeface="Verdana"/>
              </a:rPr>
              <a:t>nArray</a:t>
            </a:r>
            <a:r>
              <a:rPr lang="pt-BR" dirty="0">
                <a:solidFill>
                  <a:srgbClr val="7F007F"/>
                </a:solidFill>
                <a:latin typeface="Verdana"/>
              </a:rPr>
              <a:t> </a:t>
            </a:r>
            <a:r>
              <a:rPr lang="pt-BR" dirty="0" err="1">
                <a:solidFill>
                  <a:srgbClr val="7F007F"/>
                </a:solidFill>
                <a:latin typeface="Verdana"/>
              </a:rPr>
              <a:t>doubleArray</a:t>
            </a:r>
            <a:r>
              <a:rPr lang="pt-BR" dirty="0">
                <a:solidFill>
                  <a:srgbClr val="7F007F"/>
                </a:solidFill>
                <a:latin typeface="Verdana"/>
              </a:rPr>
              <a:t> </a:t>
            </a:r>
            <a:r>
              <a:rPr lang="pt-BR" dirty="0" err="1">
                <a:solidFill>
                  <a:srgbClr val="7F007F"/>
                </a:solidFill>
                <a:latin typeface="Verdana"/>
              </a:rPr>
              <a:t>contains</a:t>
            </a:r>
            <a:r>
              <a:rPr lang="pt-BR" dirty="0">
                <a:solidFill>
                  <a:srgbClr val="7F007F"/>
                </a:solidFill>
                <a:latin typeface="Verdana"/>
              </a:rPr>
              <a:t>:"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);</a:t>
            </a:r>
            <a:endParaRPr lang="pt-BR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dirty="0">
                <a:solidFill>
                  <a:srgbClr val="808080"/>
                </a:solidFill>
                <a:latin typeface="Verdana"/>
              </a:rPr>
              <a:t>      </a:t>
            </a:r>
            <a:r>
              <a:rPr lang="pt-BR" dirty="0" err="1">
                <a:solidFill>
                  <a:srgbClr val="000000"/>
                </a:solidFill>
                <a:latin typeface="Verdana"/>
              </a:rPr>
              <a:t>printArray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dirty="0" err="1">
                <a:solidFill>
                  <a:srgbClr val="000000"/>
                </a:solidFill>
                <a:latin typeface="Verdana"/>
              </a:rPr>
              <a:t>doubleArray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);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2800" dirty="0">
                <a:solidFill>
                  <a:srgbClr val="007F00"/>
                </a:solidFill>
                <a:latin typeface="Comic Sans MS"/>
              </a:rPr>
              <a:t>// envia um vetor de  Double</a:t>
            </a:r>
          </a:p>
          <a:p>
            <a:pPr marL="118872" indent="0">
              <a:buNone/>
            </a:pPr>
            <a:r>
              <a:rPr lang="pt-BR" dirty="0">
                <a:solidFill>
                  <a:srgbClr val="808080"/>
                </a:solidFill>
                <a:latin typeface="Verdana"/>
              </a:rPr>
              <a:t>      </a:t>
            </a:r>
            <a:r>
              <a:rPr lang="pt-BR" dirty="0" err="1">
                <a:solidFill>
                  <a:srgbClr val="000000"/>
                </a:solidFill>
                <a:latin typeface="Verdana"/>
              </a:rPr>
              <a:t>System</a:t>
            </a:r>
            <a:r>
              <a:rPr lang="pt-BR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pt-BR" dirty="0" err="1">
                <a:solidFill>
                  <a:srgbClr val="000000"/>
                </a:solidFill>
                <a:latin typeface="Verdana"/>
              </a:rPr>
              <a:t>out</a:t>
            </a:r>
            <a:r>
              <a:rPr lang="pt-BR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pt-BR" dirty="0" err="1">
                <a:solidFill>
                  <a:srgbClr val="000000"/>
                </a:solidFill>
                <a:latin typeface="Verdana"/>
              </a:rPr>
              <a:t>println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dirty="0">
                <a:solidFill>
                  <a:srgbClr val="7F007F"/>
                </a:solidFill>
                <a:latin typeface="Verdana"/>
              </a:rPr>
              <a:t>"\</a:t>
            </a:r>
            <a:r>
              <a:rPr lang="pt-BR" dirty="0" err="1">
                <a:solidFill>
                  <a:srgbClr val="7F007F"/>
                </a:solidFill>
                <a:latin typeface="Verdana"/>
              </a:rPr>
              <a:t>nArray</a:t>
            </a:r>
            <a:r>
              <a:rPr lang="pt-BR" dirty="0">
                <a:solidFill>
                  <a:srgbClr val="7F007F"/>
                </a:solidFill>
                <a:latin typeface="Verdana"/>
              </a:rPr>
              <a:t> </a:t>
            </a:r>
            <a:r>
              <a:rPr lang="pt-BR" dirty="0" err="1">
                <a:solidFill>
                  <a:srgbClr val="7F007F"/>
                </a:solidFill>
                <a:latin typeface="Verdana"/>
              </a:rPr>
              <a:t>characterArray</a:t>
            </a:r>
            <a:r>
              <a:rPr lang="pt-BR" dirty="0">
                <a:solidFill>
                  <a:srgbClr val="7F007F"/>
                </a:solidFill>
                <a:latin typeface="Verdana"/>
              </a:rPr>
              <a:t> </a:t>
            </a:r>
            <a:r>
              <a:rPr lang="pt-BR" dirty="0" err="1">
                <a:solidFill>
                  <a:srgbClr val="7F007F"/>
                </a:solidFill>
                <a:latin typeface="Verdana"/>
              </a:rPr>
              <a:t>contains</a:t>
            </a:r>
            <a:r>
              <a:rPr lang="pt-BR" dirty="0">
                <a:solidFill>
                  <a:srgbClr val="7F007F"/>
                </a:solidFill>
                <a:latin typeface="Verdana"/>
              </a:rPr>
              <a:t>:"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);</a:t>
            </a:r>
            <a:endParaRPr lang="pt-BR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dirty="0">
                <a:solidFill>
                  <a:srgbClr val="808080"/>
                </a:solidFill>
                <a:latin typeface="Verdana"/>
              </a:rPr>
              <a:t>      </a:t>
            </a:r>
            <a:r>
              <a:rPr lang="pt-BR" dirty="0" err="1">
                <a:solidFill>
                  <a:srgbClr val="000000"/>
                </a:solidFill>
                <a:latin typeface="Verdana"/>
              </a:rPr>
              <a:t>printArray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dirty="0" err="1">
                <a:solidFill>
                  <a:srgbClr val="000000"/>
                </a:solidFill>
                <a:latin typeface="Verdana"/>
              </a:rPr>
              <a:t>characterArray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);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2800" dirty="0">
                <a:solidFill>
                  <a:srgbClr val="007F00"/>
                </a:solidFill>
                <a:latin typeface="Comic Sans MS"/>
              </a:rPr>
              <a:t>// envia um vetor de </a:t>
            </a:r>
            <a:r>
              <a:rPr lang="pt-BR" sz="2800" dirty="0" err="1">
                <a:solidFill>
                  <a:srgbClr val="007F00"/>
                </a:solidFill>
                <a:latin typeface="Comic Sans MS"/>
              </a:rPr>
              <a:t>Character</a:t>
            </a:r>
            <a:endParaRPr lang="pt-BR" sz="2800" dirty="0">
              <a:solidFill>
                <a:srgbClr val="007F00"/>
              </a:solidFill>
              <a:latin typeface="Comic Sans MS"/>
            </a:endParaRPr>
          </a:p>
          <a:p>
            <a:pPr marL="118872" indent="0">
              <a:buNone/>
            </a:pPr>
            <a:r>
              <a:rPr lang="pt-BR" dirty="0">
                <a:solidFill>
                  <a:srgbClr val="808080"/>
                </a:solidFill>
                <a:latin typeface="Verdana"/>
              </a:rPr>
              <a:t>   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}</a:t>
            </a:r>
            <a:endParaRPr lang="pt-BR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b="1" dirty="0" smtClean="0">
                <a:solidFill>
                  <a:srgbClr val="000000"/>
                </a:solidFill>
                <a:latin typeface="Verdana"/>
              </a:rPr>
              <a:t>}</a:t>
            </a:r>
            <a:endParaRPr lang="pt-BR" dirty="0">
              <a:solidFill>
                <a:srgbClr val="808080"/>
              </a:solidFill>
              <a:latin typeface="Verdana"/>
            </a:endParaRP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D7BA2C2-BAB6-44FC-BAA2-F6B037FB9DCF}" type="slidenum">
              <a:rPr lang="pt-BR" smtClean="0"/>
              <a:pPr>
                <a:defRPr/>
              </a:pPr>
              <a:t>12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7699207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Métodos Genéricos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pt-BR" dirty="0" smtClean="0"/>
              <a:t>No exemplo, declaramos o parâmetro de tipo </a:t>
            </a:r>
            <a:r>
              <a:rPr lang="pt-BR" b="1" i="1" dirty="0" smtClean="0"/>
              <a:t>E</a:t>
            </a:r>
          </a:p>
          <a:p>
            <a:pPr lvl="1"/>
            <a:r>
              <a:rPr lang="pt-BR" dirty="0" smtClean="0"/>
              <a:t>Aparece também na lista de parâmetros e no for aprimorado;</a:t>
            </a:r>
          </a:p>
          <a:p>
            <a:pPr lvl="1"/>
            <a:r>
              <a:rPr lang="pt-BR" dirty="0" smtClean="0"/>
              <a:t>Por padrão, o nome deve ser somente uma letra maiúscula.</a:t>
            </a:r>
          </a:p>
          <a:p>
            <a:r>
              <a:rPr lang="pt-BR" dirty="0" smtClean="0"/>
              <a:t>No </a:t>
            </a:r>
            <a:r>
              <a:rPr lang="pt-BR" i="1" dirty="0" err="1" smtClean="0"/>
              <a:t>main</a:t>
            </a:r>
            <a:r>
              <a:rPr lang="pt-BR" dirty="0" smtClean="0"/>
              <a:t>, diferentes vetores são passados para o método genérico</a:t>
            </a:r>
          </a:p>
          <a:p>
            <a:pPr lvl="1"/>
            <a:r>
              <a:rPr lang="pt-BR" dirty="0" smtClean="0"/>
              <a:t>Inicialmente, o compilador procura uma versão do método específica para o parâmetro;</a:t>
            </a:r>
          </a:p>
          <a:p>
            <a:pPr lvl="1"/>
            <a:r>
              <a:rPr lang="pt-BR" dirty="0" smtClean="0"/>
              <a:t>Não encontrando, a versão genérica é utilizada.</a:t>
            </a: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D7BA2C2-BAB6-44FC-BAA2-F6B037FB9DCF}" type="slidenum">
              <a:rPr lang="pt-BR" smtClean="0"/>
              <a:pPr>
                <a:defRPr/>
              </a:pPr>
              <a:t>13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7699207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Métodos Genéricos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pt-BR" dirty="0" smtClean="0"/>
              <a:t>Quando o compilador traduz o código para </a:t>
            </a:r>
            <a:r>
              <a:rPr lang="pt-BR" i="1" dirty="0" err="1" smtClean="0"/>
              <a:t>bytecode</a:t>
            </a:r>
            <a:r>
              <a:rPr lang="pt-BR" dirty="0" smtClean="0"/>
              <a:t>, os métodos genéricos têm seus argumentos substituídos por tipos de verdade</a:t>
            </a:r>
          </a:p>
          <a:p>
            <a:pPr lvl="1"/>
            <a:r>
              <a:rPr lang="pt-BR" dirty="0" smtClean="0"/>
              <a:t>Por padrão, o tipo </a:t>
            </a:r>
            <a:r>
              <a:rPr lang="pt-BR" i="1" dirty="0" err="1" smtClean="0"/>
              <a:t>Object</a:t>
            </a:r>
            <a:r>
              <a:rPr lang="pt-BR" dirty="0" smtClean="0"/>
              <a:t> é utilizado;</a:t>
            </a:r>
          </a:p>
          <a:p>
            <a:pPr lvl="1"/>
            <a:r>
              <a:rPr lang="pt-BR" dirty="0" smtClean="0"/>
              <a:t>Diferentemente do que ocorre em C++, em que uma cópia para cada tipo utilizado é criada.</a:t>
            </a:r>
          </a:p>
          <a:p>
            <a:r>
              <a:rPr lang="pt-BR" dirty="0" smtClean="0"/>
              <a:t>A seguir é apresentado o equivalente ao método genérico do código anterior depois de compilado.</a:t>
            </a: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D7BA2C2-BAB6-44FC-BAA2-F6B037FB9DCF}" type="slidenum">
              <a:rPr lang="pt-BR" smtClean="0"/>
              <a:pPr>
                <a:defRPr/>
              </a:pPr>
              <a:t>14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7699207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Métodos Genéricos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 err="1">
                <a:solidFill>
                  <a:srgbClr val="00007F"/>
                </a:solidFill>
                <a:latin typeface="Verdana"/>
              </a:rPr>
              <a:t>public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 err="1">
                <a:solidFill>
                  <a:srgbClr val="00007F"/>
                </a:solidFill>
                <a:latin typeface="Verdana"/>
              </a:rPr>
              <a:t>static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 err="1" smtClean="0">
                <a:solidFill>
                  <a:srgbClr val="00007F"/>
                </a:solidFill>
                <a:latin typeface="Verdana"/>
              </a:rPr>
              <a:t>void</a:t>
            </a:r>
            <a:r>
              <a:rPr lang="pt-BR" sz="1500" dirty="0" smtClean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printArray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 smtClean="0">
                <a:solidFill>
                  <a:srgbClr val="000000"/>
                </a:solidFill>
                <a:latin typeface="Verdana"/>
              </a:rPr>
              <a:t>Object</a:t>
            </a:r>
            <a:r>
              <a:rPr lang="pt-BR" sz="1500" b="1" dirty="0" smtClean="0">
                <a:solidFill>
                  <a:srgbClr val="000000"/>
                </a:solidFill>
                <a:latin typeface="Verdana"/>
              </a:rPr>
              <a:t>[]</a:t>
            </a:r>
            <a:r>
              <a:rPr lang="pt-BR" sz="1500" dirty="0" smtClean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inputArray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)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{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</a:t>
            </a:r>
            <a:r>
              <a:rPr lang="pt-BR" sz="1500" dirty="0">
                <a:solidFill>
                  <a:srgbClr val="007F00"/>
                </a:solidFill>
                <a:latin typeface="Comic Sans MS"/>
              </a:rPr>
              <a:t>// exibe os elementos do vetor</a:t>
            </a: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</a:t>
            </a:r>
            <a:r>
              <a:rPr lang="pt-BR" sz="1500" b="1" dirty="0">
                <a:solidFill>
                  <a:srgbClr val="00007F"/>
                </a:solidFill>
                <a:latin typeface="Verdana"/>
              </a:rPr>
              <a:t>for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 smtClean="0">
                <a:solidFill>
                  <a:srgbClr val="000000"/>
                </a:solidFill>
                <a:latin typeface="Verdana"/>
              </a:rPr>
              <a:t>(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Object</a:t>
            </a:r>
            <a:r>
              <a:rPr lang="pt-BR" sz="1500" dirty="0" smtClean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element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: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inputArray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)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 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System</a:t>
            </a:r>
            <a:r>
              <a:rPr lang="pt-BR" sz="1500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out</a:t>
            </a:r>
            <a:r>
              <a:rPr lang="pt-BR" sz="1500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printf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7F007F"/>
                </a:solidFill>
                <a:latin typeface="Verdana"/>
              </a:rPr>
              <a:t>"%s "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,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element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);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System</a:t>
            </a:r>
            <a:r>
              <a:rPr lang="pt-BR" sz="1500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out</a:t>
            </a:r>
            <a:r>
              <a:rPr lang="pt-BR" sz="1500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println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();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}</a:t>
            </a:r>
            <a:endParaRPr lang="pt-BR" sz="1500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D7BA2C2-BAB6-44FC-BAA2-F6B037FB9DCF}" type="slidenum">
              <a:rPr lang="pt-BR" smtClean="0"/>
              <a:pPr>
                <a:defRPr/>
              </a:pPr>
              <a:t>15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7699207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Métodos Genéricos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Os métodos genéricos podem ser sobrecarregados</a:t>
            </a:r>
          </a:p>
          <a:p>
            <a:pPr lvl="1"/>
            <a:r>
              <a:rPr lang="pt-BR" dirty="0" smtClean="0"/>
              <a:t>Por outros métodos genéricos;</a:t>
            </a:r>
          </a:p>
          <a:p>
            <a:pPr lvl="1"/>
            <a:r>
              <a:rPr lang="pt-BR" dirty="0" smtClean="0"/>
              <a:t>Por métodos específicos</a:t>
            </a:r>
          </a:p>
          <a:p>
            <a:pPr lvl="2"/>
            <a:r>
              <a:rPr lang="pt-BR" dirty="0" smtClean="0"/>
              <a:t>Inclusive tendo os mesmos parâmetros;</a:t>
            </a:r>
          </a:p>
          <a:p>
            <a:pPr lvl="2"/>
            <a:r>
              <a:rPr lang="pt-BR" dirty="0" smtClean="0"/>
              <a:t>Têm precedência maior em relação ao genérico.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D7BA2C2-BAB6-44FC-BAA2-F6B037FB9DCF}" type="slidenum">
              <a:rPr lang="pt-BR" smtClean="0"/>
              <a:pPr>
                <a:defRPr/>
              </a:pPr>
              <a:t>16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7699207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Classes Genéricas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D7BA2C2-BAB6-44FC-BAA2-F6B037FB9DCF}" type="slidenum">
              <a:rPr lang="pt-BR" smtClean="0"/>
              <a:pPr>
                <a:defRPr/>
              </a:pPr>
              <a:t>17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8612709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Classes Genéricas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pt-BR" dirty="0" smtClean="0"/>
              <a:t>Os conceitos de estruturas de dados, como uma pilha, são independentes dos tipos dos elementos que elas manipulam</a:t>
            </a:r>
          </a:p>
          <a:p>
            <a:pPr lvl="1"/>
            <a:r>
              <a:rPr lang="pt-BR" dirty="0" smtClean="0"/>
              <a:t>Desta forma, podemos criar uma classe que descreva o comportamento de uma estrutura de dados, de uma maneira independente;</a:t>
            </a:r>
          </a:p>
          <a:p>
            <a:pPr lvl="1"/>
            <a:r>
              <a:rPr lang="pt-BR" dirty="0" smtClean="0"/>
              <a:t>Ao instanciarmos esta </a:t>
            </a:r>
            <a:r>
              <a:rPr lang="pt-BR" b="1" dirty="0" smtClean="0"/>
              <a:t>classe genérica</a:t>
            </a:r>
            <a:r>
              <a:rPr lang="pt-BR" dirty="0" smtClean="0"/>
              <a:t>, podemos especificar qual é o tipo desejado;</a:t>
            </a:r>
          </a:p>
          <a:p>
            <a:pPr lvl="1"/>
            <a:r>
              <a:rPr lang="pt-BR" dirty="0" smtClean="0"/>
              <a:t>Esta capacidade permite um grande avanço na </a:t>
            </a:r>
            <a:r>
              <a:rPr lang="pt-BR" dirty="0" err="1" smtClean="0"/>
              <a:t>reusabilidade</a:t>
            </a:r>
            <a:r>
              <a:rPr lang="pt-BR" dirty="0" smtClean="0"/>
              <a:t> de código.</a:t>
            </a:r>
          </a:p>
          <a:p>
            <a:r>
              <a:rPr lang="pt-BR" dirty="0" smtClean="0"/>
              <a:t>O tratamento dispensado pelo compilador às classes genéricas é semelhante ao dispensado aos métodos genéricos.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D7BA2C2-BAB6-44FC-BAA2-F6B037FB9DCF}" type="slidenum">
              <a:rPr lang="pt-BR" smtClean="0"/>
              <a:pPr>
                <a:defRPr/>
              </a:pPr>
              <a:t>18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6906971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Classes Genéricas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2800" dirty="0" smtClean="0"/>
              <a:t>Estas classes são conhecidas como </a:t>
            </a:r>
            <a:r>
              <a:rPr lang="pt-BR" sz="2800" b="1" dirty="0" smtClean="0"/>
              <a:t>classes parametrizadas</a:t>
            </a:r>
          </a:p>
          <a:p>
            <a:pPr lvl="1"/>
            <a:r>
              <a:rPr lang="pt-BR" sz="2400" dirty="0" smtClean="0"/>
              <a:t>Ou </a:t>
            </a:r>
            <a:r>
              <a:rPr lang="pt-BR" sz="2400" b="1" dirty="0" smtClean="0"/>
              <a:t>tipos parametrizados</a:t>
            </a:r>
            <a:r>
              <a:rPr lang="pt-BR" sz="2400" dirty="0" smtClean="0"/>
              <a:t>, uma vez que podem receber um ou mais parâmetros;</a:t>
            </a:r>
          </a:p>
          <a:p>
            <a:pPr lvl="1"/>
            <a:r>
              <a:rPr lang="pt-BR" sz="2400" dirty="0" smtClean="0"/>
              <a:t>Tais parâmetros representam apenas tipos de referência</a:t>
            </a:r>
          </a:p>
          <a:p>
            <a:pPr lvl="2"/>
            <a:r>
              <a:rPr lang="pt-BR" sz="2000" dirty="0" smtClean="0"/>
              <a:t>Ou seja, uma estrutura não poderia ser instanciada com um tipo primitivo;</a:t>
            </a:r>
          </a:p>
          <a:p>
            <a:pPr lvl="2"/>
            <a:r>
              <a:rPr lang="pt-BR" sz="2000" dirty="0" smtClean="0"/>
              <a:t>N0 entanto, podemos utilizar o </a:t>
            </a:r>
            <a:r>
              <a:rPr lang="pt-BR" sz="2000" b="1" i="1" dirty="0" err="1" smtClean="0"/>
              <a:t>autoboxing</a:t>
            </a:r>
            <a:r>
              <a:rPr lang="pt-BR" sz="2000" dirty="0" smtClean="0"/>
              <a:t> para converter tipos primitivos em objetos.</a:t>
            </a: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D7BA2C2-BAB6-44FC-BAA2-F6B037FB9DCF}" type="slidenum">
              <a:rPr lang="pt-BR" smtClean="0"/>
              <a:pPr>
                <a:defRPr/>
              </a:pPr>
              <a:t>19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6906971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Endereços Importantes</a:t>
            </a:r>
            <a:endParaRPr lang="pt-BR" dirty="0"/>
          </a:p>
        </p:txBody>
      </p:sp>
      <p:sp>
        <p:nvSpPr>
          <p:cNvPr id="31747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Site da </a:t>
            </a:r>
            <a:r>
              <a:rPr lang="en-US" dirty="0" err="1"/>
              <a:t>d</a:t>
            </a:r>
            <a:r>
              <a:rPr lang="en-US" dirty="0" err="1" smtClean="0"/>
              <a:t>isciplina</a:t>
            </a:r>
            <a:r>
              <a:rPr lang="en-US" dirty="0"/>
              <a:t>: </a:t>
            </a:r>
            <a:endParaRPr lang="en-US" dirty="0" smtClean="0"/>
          </a:p>
          <a:p>
            <a:pPr marL="118872" indent="0" algn="ctr">
              <a:buNone/>
            </a:pPr>
            <a:r>
              <a:rPr lang="en-US" dirty="0" smtClean="0">
                <a:hlinkClick r:id="rId2"/>
              </a:rPr>
              <a:t>http</a:t>
            </a:r>
            <a:r>
              <a:rPr lang="en-US" dirty="0">
                <a:hlinkClick r:id="rId2"/>
              </a:rPr>
              <a:t>://www.decom.ufop.br/marco/</a:t>
            </a:r>
          </a:p>
          <a:p>
            <a:endParaRPr lang="en-US" dirty="0" smtClean="0"/>
          </a:p>
          <a:p>
            <a:r>
              <a:rPr lang="en-US" i="1" dirty="0" smtClean="0"/>
              <a:t>Moodle</a:t>
            </a:r>
            <a:r>
              <a:rPr lang="en-US" dirty="0"/>
              <a:t>: </a:t>
            </a:r>
            <a:endParaRPr lang="en-US" dirty="0" smtClean="0"/>
          </a:p>
          <a:p>
            <a:pPr marL="118872" indent="0" algn="ctr">
              <a:buNone/>
            </a:pPr>
            <a:r>
              <a:rPr lang="en-US" u="sng" dirty="0" smtClean="0">
                <a:hlinkClick r:id="rId3"/>
              </a:rPr>
              <a:t>www.decom.ufop.br</a:t>
            </a:r>
            <a:r>
              <a:rPr lang="en-US" u="sng" dirty="0">
                <a:hlinkClick r:id="rId3"/>
              </a:rPr>
              <a:t>/</a:t>
            </a:r>
            <a:r>
              <a:rPr lang="en-US" u="sng" dirty="0" smtClean="0">
                <a:hlinkClick r:id="rId3"/>
              </a:rPr>
              <a:t>moodle</a:t>
            </a:r>
            <a:endParaRPr lang="en-US" u="sng" dirty="0" smtClean="0"/>
          </a:p>
          <a:p>
            <a:pPr marL="118872" indent="0" algn="ctr">
              <a:buNone/>
            </a:pPr>
            <a:endParaRPr lang="en-US" u="sng" dirty="0" smtClean="0"/>
          </a:p>
          <a:p>
            <a:r>
              <a:rPr lang="en-US" dirty="0" err="1" smtClean="0"/>
              <a:t>Lista</a:t>
            </a:r>
            <a:r>
              <a:rPr lang="en-US" dirty="0" smtClean="0"/>
              <a:t> </a:t>
            </a:r>
            <a:r>
              <a:rPr lang="en-US" dirty="0"/>
              <a:t>de </a:t>
            </a:r>
            <a:r>
              <a:rPr lang="en-US" dirty="0" smtClean="0"/>
              <a:t>e-</a:t>
            </a:r>
            <a:r>
              <a:rPr lang="en-US" dirty="0"/>
              <a:t>mails: </a:t>
            </a:r>
            <a:endParaRPr lang="en-US" dirty="0" smtClean="0"/>
          </a:p>
          <a:p>
            <a:pPr marL="118872" indent="0" algn="ctr">
              <a:buNone/>
            </a:pPr>
            <a:r>
              <a:rPr lang="en-US" u="sng" dirty="0">
                <a:hlinkClick r:id="rId4"/>
              </a:rPr>
              <a:t>bcc221-d</a:t>
            </a:r>
            <a:r>
              <a:rPr lang="en-US" u="sng" dirty="0" smtClean="0">
                <a:hlinkClick r:id="rId4"/>
              </a:rPr>
              <a:t>ecom</a:t>
            </a:r>
            <a:r>
              <a:rPr lang="en-US" u="sng" dirty="0">
                <a:hlinkClick r:id="rId4"/>
              </a:rPr>
              <a:t>@</a:t>
            </a:r>
            <a:r>
              <a:rPr lang="en-US" u="sng" dirty="0" smtClean="0">
                <a:hlinkClick r:id="rId4"/>
              </a:rPr>
              <a:t>googlegroups.com</a:t>
            </a:r>
            <a:endParaRPr lang="en-US" u="sng" dirty="0" smtClean="0"/>
          </a:p>
          <a:p>
            <a:pPr marL="118872" indent="0" algn="ctr">
              <a:buNone/>
            </a:pPr>
            <a:endParaRPr lang="en-US" u="sng" dirty="0"/>
          </a:p>
          <a:p>
            <a:r>
              <a:rPr lang="en-US" dirty="0"/>
              <a:t>Para </a:t>
            </a:r>
            <a:r>
              <a:rPr lang="en-US" dirty="0" err="1"/>
              <a:t>solicitar</a:t>
            </a:r>
            <a:r>
              <a:rPr lang="en-US" dirty="0"/>
              <a:t> </a:t>
            </a:r>
            <a:r>
              <a:rPr lang="en-US" dirty="0" err="1"/>
              <a:t>acesso</a:t>
            </a:r>
            <a:r>
              <a:rPr lang="en-US" dirty="0"/>
              <a:t>: </a:t>
            </a:r>
            <a:endParaRPr lang="en-US" dirty="0" smtClean="0"/>
          </a:p>
          <a:p>
            <a:pPr marL="118872" indent="0" algn="ctr">
              <a:buNone/>
            </a:pPr>
            <a:r>
              <a:rPr lang="en-US" u="sng" dirty="0" smtClean="0">
                <a:hlinkClick r:id="rId5"/>
              </a:rPr>
              <a:t>http</a:t>
            </a:r>
            <a:r>
              <a:rPr lang="en-US" u="sng" dirty="0">
                <a:hlinkClick r:id="rId5"/>
              </a:rPr>
              <a:t>://groups.google.com/group/bcc221-</a:t>
            </a:r>
            <a:r>
              <a:rPr lang="en-US" u="sng" dirty="0" smtClean="0">
                <a:hlinkClick r:id="rId5"/>
              </a:rPr>
              <a:t>decom</a:t>
            </a:r>
            <a:endParaRPr lang="en-US" u="sng" dirty="0" smtClean="0"/>
          </a:p>
        </p:txBody>
      </p:sp>
      <p:sp>
        <p:nvSpPr>
          <p:cNvPr id="4" name="Marcador de Posição do Número do Diapositivo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14B420-66F5-4D75-AE77-317938182C39}" type="slidenum">
              <a:rPr lang="pt-BR"/>
              <a:pPr/>
              <a:t>2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2540377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Classes Genéricas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pt-BR" b="1" i="1" dirty="0" err="1"/>
              <a:t>Autoboxing</a:t>
            </a:r>
            <a:r>
              <a:rPr lang="pt-BR" dirty="0"/>
              <a:t> consiste em atribuir um tipo primitivo a uma variável ou estrutura cujo tipo é uma classe empacotadora (</a:t>
            </a:r>
            <a:r>
              <a:rPr lang="pt-BR" dirty="0" err="1"/>
              <a:t>wrapper</a:t>
            </a:r>
            <a:r>
              <a:rPr lang="pt-BR" dirty="0"/>
              <a:t> </a:t>
            </a:r>
            <a:r>
              <a:rPr lang="pt-BR" dirty="0" err="1"/>
              <a:t>class</a:t>
            </a:r>
            <a:r>
              <a:rPr lang="pt-BR" dirty="0"/>
              <a:t>)</a:t>
            </a:r>
          </a:p>
          <a:p>
            <a:pPr lvl="1"/>
            <a:r>
              <a:rPr lang="pt-BR" dirty="0"/>
              <a:t>A conversão é implícita;</a:t>
            </a:r>
          </a:p>
          <a:p>
            <a:pPr lvl="1"/>
            <a:r>
              <a:rPr lang="pt-BR" dirty="0"/>
              <a:t>Por exemplo, </a:t>
            </a:r>
            <a:r>
              <a:rPr lang="pt-BR" i="1" dirty="0" err="1"/>
              <a:t>int</a:t>
            </a:r>
            <a:r>
              <a:rPr lang="pt-BR" dirty="0"/>
              <a:t> para </a:t>
            </a:r>
            <a:r>
              <a:rPr lang="pt-BR" i="1" dirty="0" err="1"/>
              <a:t>Integer</a:t>
            </a:r>
            <a:r>
              <a:rPr lang="pt-BR" dirty="0"/>
              <a:t>.</a:t>
            </a:r>
          </a:p>
          <a:p>
            <a:r>
              <a:rPr lang="pt-BR" dirty="0"/>
              <a:t>O </a:t>
            </a:r>
            <a:r>
              <a:rPr lang="pt-BR" b="1" i="1" dirty="0" err="1"/>
              <a:t>Auto-Unboxing</a:t>
            </a:r>
            <a:r>
              <a:rPr lang="pt-BR" dirty="0"/>
              <a:t> é o processo </a:t>
            </a:r>
            <a:r>
              <a:rPr lang="pt-BR" dirty="0" smtClean="0"/>
              <a:t>contrário;</a:t>
            </a:r>
          </a:p>
          <a:p>
            <a:r>
              <a:rPr lang="pt-BR" dirty="0" smtClean="0"/>
              <a:t>Em Java há 8 classes empacotadoras</a:t>
            </a:r>
          </a:p>
          <a:p>
            <a:pPr lvl="1"/>
            <a:r>
              <a:rPr lang="pt-BR" i="1" dirty="0" smtClean="0"/>
              <a:t>Byte</a:t>
            </a:r>
            <a:r>
              <a:rPr lang="pt-BR" dirty="0" smtClean="0"/>
              <a:t>, </a:t>
            </a:r>
            <a:r>
              <a:rPr lang="pt-BR" i="1" dirty="0" smtClean="0"/>
              <a:t>Short</a:t>
            </a:r>
            <a:r>
              <a:rPr lang="pt-BR" dirty="0" smtClean="0"/>
              <a:t>, </a:t>
            </a:r>
            <a:r>
              <a:rPr lang="pt-BR" i="1" dirty="0" err="1" smtClean="0"/>
              <a:t>Integer</a:t>
            </a:r>
            <a:r>
              <a:rPr lang="pt-BR" dirty="0" smtClean="0"/>
              <a:t>, </a:t>
            </a:r>
            <a:r>
              <a:rPr lang="pt-BR" i="1" dirty="0" err="1" smtClean="0"/>
              <a:t>Long</a:t>
            </a:r>
            <a:r>
              <a:rPr lang="pt-BR" dirty="0" smtClean="0"/>
              <a:t>, </a:t>
            </a:r>
            <a:r>
              <a:rPr lang="pt-BR" i="1" dirty="0" err="1" smtClean="0"/>
              <a:t>Float</a:t>
            </a:r>
            <a:r>
              <a:rPr lang="pt-BR" dirty="0" smtClean="0"/>
              <a:t>, </a:t>
            </a:r>
            <a:r>
              <a:rPr lang="pt-BR" i="1" dirty="0" smtClean="0"/>
              <a:t>Double</a:t>
            </a:r>
            <a:r>
              <a:rPr lang="pt-BR" dirty="0" smtClean="0"/>
              <a:t>, </a:t>
            </a:r>
            <a:r>
              <a:rPr lang="pt-BR" i="1" dirty="0" err="1" smtClean="0"/>
              <a:t>Character</a:t>
            </a:r>
            <a:r>
              <a:rPr lang="pt-BR" dirty="0" smtClean="0"/>
              <a:t> e </a:t>
            </a:r>
            <a:r>
              <a:rPr lang="pt-BR" i="1" dirty="0" err="1" smtClean="0"/>
              <a:t>Boolean</a:t>
            </a:r>
            <a:r>
              <a:rPr lang="pt-BR" dirty="0" smtClean="0"/>
              <a:t>;</a:t>
            </a:r>
          </a:p>
          <a:p>
            <a:pPr lvl="1"/>
            <a:r>
              <a:rPr lang="pt-BR" dirty="0" smtClean="0"/>
              <a:t>Embora não seja considerada uma classe empacotadora, a classe </a:t>
            </a:r>
            <a:r>
              <a:rPr lang="pt-BR" i="1" dirty="0" err="1" smtClean="0"/>
              <a:t>Void</a:t>
            </a:r>
            <a:r>
              <a:rPr lang="pt-BR" dirty="0" smtClean="0"/>
              <a:t> é similar</a:t>
            </a:r>
          </a:p>
          <a:p>
            <a:pPr lvl="2"/>
            <a:r>
              <a:rPr lang="pt-BR" dirty="0" smtClean="0"/>
              <a:t>No sentido de fornecer uma representação de classe para o tipo </a:t>
            </a:r>
            <a:r>
              <a:rPr lang="pt-BR" i="1" dirty="0" err="1" smtClean="0"/>
              <a:t>void</a:t>
            </a:r>
            <a:r>
              <a:rPr lang="pt-BR" dirty="0" smtClean="0"/>
              <a:t>.</a:t>
            </a:r>
          </a:p>
          <a:p>
            <a:pPr lvl="1"/>
            <a:r>
              <a:rPr lang="pt-BR" dirty="0" smtClean="0"/>
              <a:t>Todos declaradas no pacote </a:t>
            </a:r>
            <a:r>
              <a:rPr lang="pt-BR" dirty="0" err="1" smtClean="0"/>
              <a:t>java.lang</a:t>
            </a:r>
            <a:r>
              <a:rPr lang="pt-BR" dirty="0" smtClean="0"/>
              <a:t>.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D7BA2C2-BAB6-44FC-BAA2-F6B037FB9DCF}" type="slidenum">
              <a:rPr lang="pt-BR" smtClean="0"/>
              <a:pPr>
                <a:defRPr/>
              </a:pPr>
              <a:t>20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6906971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Classes Genéricas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2800" dirty="0" smtClean="0"/>
              <a:t>O exemplo a seguir apresenta a declaração de uma classe que descreve uma pilha genérica</a:t>
            </a:r>
          </a:p>
          <a:p>
            <a:pPr lvl="1"/>
            <a:r>
              <a:rPr lang="pt-BR" sz="2400" dirty="0" smtClean="0"/>
              <a:t>O parâmetro </a:t>
            </a:r>
            <a:r>
              <a:rPr lang="pt-BR" sz="2400" b="1" i="1" dirty="0" smtClean="0"/>
              <a:t>E</a:t>
            </a:r>
            <a:r>
              <a:rPr lang="pt-BR" sz="2400" dirty="0" smtClean="0"/>
              <a:t> representa o tipo dos elementos a serem manipulados pela pilha</a:t>
            </a:r>
          </a:p>
          <a:p>
            <a:pPr lvl="2"/>
            <a:r>
              <a:rPr lang="pt-BR" sz="2000" dirty="0" smtClean="0"/>
              <a:t>Uma classe genérica pode possuir mais que um parâmetro de tipo, separados por vírgula.</a:t>
            </a:r>
          </a:p>
          <a:p>
            <a:pPr lvl="1"/>
            <a:r>
              <a:rPr lang="pt-BR" sz="2400" dirty="0" smtClean="0"/>
              <a:t>Este parâmetro é utilizado ao longo do código nos trechos em que é necessário indicar o tipo dos elementos.</a:t>
            </a:r>
            <a:endParaRPr lang="pt-BR" sz="2400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D7BA2C2-BAB6-44FC-BAA2-F6B037FB9DCF}" type="slidenum">
              <a:rPr lang="pt-BR" smtClean="0"/>
              <a:pPr>
                <a:defRPr/>
              </a:pPr>
              <a:t>21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6906971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Stack.java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118872" indent="0">
              <a:buNone/>
            </a:pPr>
            <a:r>
              <a:rPr lang="pt-BR" sz="1500" b="1" dirty="0" err="1">
                <a:solidFill>
                  <a:srgbClr val="00007F"/>
                </a:solidFill>
                <a:latin typeface="Verdana"/>
              </a:rPr>
              <a:t>public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 err="1">
                <a:solidFill>
                  <a:srgbClr val="00007F"/>
                </a:solidFill>
                <a:latin typeface="Verdana"/>
              </a:rPr>
              <a:t>class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Stack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&lt;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000000"/>
                </a:solidFill>
                <a:latin typeface="Verdana"/>
              </a:rPr>
              <a:t>E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&gt;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 </a:t>
            </a:r>
          </a:p>
          <a:p>
            <a:pPr marL="118872" indent="0">
              <a:buNone/>
            </a:pPr>
            <a:r>
              <a:rPr lang="pt-BR" sz="1500" b="1" dirty="0">
                <a:solidFill>
                  <a:srgbClr val="000000"/>
                </a:solidFill>
                <a:latin typeface="Verdana"/>
              </a:rPr>
              <a:t>{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</a:t>
            </a:r>
            <a:r>
              <a:rPr lang="pt-BR" sz="1500" b="1" dirty="0" err="1">
                <a:solidFill>
                  <a:srgbClr val="00007F"/>
                </a:solidFill>
                <a:latin typeface="Verdana"/>
              </a:rPr>
              <a:t>private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7F"/>
                </a:solidFill>
                <a:latin typeface="Verdana"/>
              </a:rPr>
              <a:t>final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 err="1">
                <a:solidFill>
                  <a:srgbClr val="00007F"/>
                </a:solidFill>
                <a:latin typeface="Verdana"/>
              </a:rPr>
              <a:t>int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size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;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007F00"/>
                </a:solidFill>
                <a:latin typeface="Comic Sans MS"/>
              </a:rPr>
              <a:t>// numero de elementos da pilha</a:t>
            </a:r>
          </a:p>
          <a:p>
            <a:pPr marL="118872" indent="0">
              <a:buNone/>
            </a:pPr>
            <a:r>
              <a:rPr lang="en-US" sz="1500" dirty="0">
                <a:solidFill>
                  <a:srgbClr val="808080"/>
                </a:solidFill>
                <a:latin typeface="Verdana"/>
              </a:rPr>
              <a:t>   </a:t>
            </a:r>
            <a:r>
              <a:rPr lang="en-US" sz="1500" b="1" dirty="0">
                <a:solidFill>
                  <a:srgbClr val="00007F"/>
                </a:solidFill>
                <a:latin typeface="Verdana"/>
              </a:rPr>
              <a:t>private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b="1" dirty="0" err="1">
                <a:solidFill>
                  <a:srgbClr val="00007F"/>
                </a:solidFill>
                <a:latin typeface="Verdana"/>
              </a:rPr>
              <a:t>int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dirty="0">
                <a:solidFill>
                  <a:srgbClr val="000000"/>
                </a:solidFill>
                <a:latin typeface="Verdana"/>
              </a:rPr>
              <a:t>top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;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dirty="0">
                <a:solidFill>
                  <a:srgbClr val="007F00"/>
                </a:solidFill>
                <a:latin typeface="Comic Sans MS"/>
              </a:rPr>
              <a:t>// </a:t>
            </a:r>
            <a:r>
              <a:rPr lang="en-US" sz="1500" dirty="0" err="1">
                <a:solidFill>
                  <a:srgbClr val="007F00"/>
                </a:solidFill>
                <a:latin typeface="Comic Sans MS"/>
              </a:rPr>
              <a:t>indice</a:t>
            </a:r>
            <a:r>
              <a:rPr lang="en-US" sz="1500" dirty="0">
                <a:solidFill>
                  <a:srgbClr val="007F00"/>
                </a:solidFill>
                <a:latin typeface="Comic Sans MS"/>
              </a:rPr>
              <a:t> do </a:t>
            </a:r>
            <a:r>
              <a:rPr lang="en-US" sz="1500" dirty="0" err="1">
                <a:solidFill>
                  <a:srgbClr val="007F00"/>
                </a:solidFill>
                <a:latin typeface="Comic Sans MS"/>
              </a:rPr>
              <a:t>topo</a:t>
            </a:r>
            <a:endParaRPr lang="en-US" sz="1500" dirty="0">
              <a:solidFill>
                <a:srgbClr val="007F00"/>
              </a:solidFill>
              <a:latin typeface="Comic Sans MS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</a:t>
            </a:r>
            <a:r>
              <a:rPr lang="pt-BR" sz="1500" b="1" dirty="0" err="1">
                <a:solidFill>
                  <a:srgbClr val="00007F"/>
                </a:solidFill>
                <a:latin typeface="Verdana"/>
              </a:rPr>
              <a:t>private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000000"/>
                </a:solidFill>
                <a:latin typeface="Verdana"/>
              </a:rPr>
              <a:t>E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[]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elements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;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007F00"/>
                </a:solidFill>
                <a:latin typeface="Comic Sans MS"/>
              </a:rPr>
              <a:t>// vetor para armazenar os elementos</a:t>
            </a:r>
          </a:p>
          <a:p>
            <a:pPr marL="118872" indent="0">
              <a:buNone/>
            </a:pP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</a:t>
            </a:r>
            <a:r>
              <a:rPr lang="pt-BR" sz="1500" dirty="0">
                <a:solidFill>
                  <a:srgbClr val="007F00"/>
                </a:solidFill>
                <a:latin typeface="Comic Sans MS"/>
              </a:rPr>
              <a:t>// o tamanho </a:t>
            </a:r>
            <a:r>
              <a:rPr lang="pt-BR" sz="1500" dirty="0" err="1">
                <a:solidFill>
                  <a:srgbClr val="007F00"/>
                </a:solidFill>
                <a:latin typeface="Comic Sans MS"/>
              </a:rPr>
              <a:t>padrao</a:t>
            </a:r>
            <a:r>
              <a:rPr lang="pt-BR" sz="1500" dirty="0">
                <a:solidFill>
                  <a:srgbClr val="007F00"/>
                </a:solidFill>
                <a:latin typeface="Comic Sans MS"/>
              </a:rPr>
              <a:t> e 10</a:t>
            </a: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</a:t>
            </a:r>
            <a:r>
              <a:rPr lang="pt-BR" sz="1500" b="1" dirty="0" err="1">
                <a:solidFill>
                  <a:srgbClr val="00007F"/>
                </a:solidFill>
                <a:latin typeface="Verdana"/>
              </a:rPr>
              <a:t>public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Stack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()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{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</a:t>
            </a:r>
            <a:r>
              <a:rPr lang="pt-BR" sz="1500" b="1" dirty="0" err="1">
                <a:solidFill>
                  <a:srgbClr val="00007F"/>
                </a:solidFill>
                <a:latin typeface="Verdana"/>
              </a:rPr>
              <a:t>this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007F7F"/>
                </a:solidFill>
                <a:latin typeface="Verdana"/>
              </a:rPr>
              <a:t>10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);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}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</a:t>
            </a: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</a:t>
            </a:r>
            <a:r>
              <a:rPr lang="pt-BR" sz="1500" dirty="0">
                <a:solidFill>
                  <a:srgbClr val="007F00"/>
                </a:solidFill>
                <a:latin typeface="Comic Sans MS"/>
              </a:rPr>
              <a:t>// </a:t>
            </a:r>
            <a:r>
              <a:rPr lang="pt-BR" sz="1500" dirty="0" err="1">
                <a:solidFill>
                  <a:srgbClr val="007F00"/>
                </a:solidFill>
                <a:latin typeface="Comic Sans MS"/>
              </a:rPr>
              <a:t>constroi</a:t>
            </a:r>
            <a:r>
              <a:rPr lang="pt-BR" sz="1500" dirty="0">
                <a:solidFill>
                  <a:srgbClr val="007F00"/>
                </a:solidFill>
                <a:latin typeface="Comic Sans MS"/>
              </a:rPr>
              <a:t> uma pilha com um tamanho especificado</a:t>
            </a: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</a:t>
            </a:r>
            <a:r>
              <a:rPr lang="pt-BR" sz="1500" b="1" dirty="0" err="1">
                <a:solidFill>
                  <a:srgbClr val="00007F"/>
                </a:solidFill>
                <a:latin typeface="Verdana"/>
              </a:rPr>
              <a:t>public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Stack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 err="1">
                <a:solidFill>
                  <a:srgbClr val="00007F"/>
                </a:solidFill>
                <a:latin typeface="Verdana"/>
              </a:rPr>
              <a:t>int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000000"/>
                </a:solidFill>
                <a:latin typeface="Verdana"/>
              </a:rPr>
              <a:t>s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)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{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en-US" sz="1500" dirty="0">
                <a:solidFill>
                  <a:srgbClr val="808080"/>
                </a:solidFill>
                <a:latin typeface="Verdana"/>
              </a:rPr>
              <a:t>      </a:t>
            </a:r>
            <a:r>
              <a:rPr lang="en-US" sz="1500" dirty="0">
                <a:solidFill>
                  <a:srgbClr val="000000"/>
                </a:solidFill>
                <a:latin typeface="Verdana"/>
              </a:rPr>
              <a:t>size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=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dirty="0">
                <a:solidFill>
                  <a:srgbClr val="000000"/>
                </a:solidFill>
                <a:latin typeface="Verdana"/>
              </a:rPr>
              <a:t>s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&gt;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dirty="0">
                <a:solidFill>
                  <a:srgbClr val="007F7F"/>
                </a:solidFill>
                <a:latin typeface="Verdana"/>
              </a:rPr>
              <a:t>0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?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dirty="0">
                <a:solidFill>
                  <a:srgbClr val="000000"/>
                </a:solidFill>
                <a:latin typeface="Verdana"/>
              </a:rPr>
              <a:t>s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: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dirty="0">
                <a:solidFill>
                  <a:srgbClr val="007F7F"/>
                </a:solidFill>
                <a:latin typeface="Verdana"/>
              </a:rPr>
              <a:t>10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;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</a:t>
            </a:r>
            <a:r>
              <a:rPr lang="pt-BR" sz="1500" dirty="0">
                <a:solidFill>
                  <a:srgbClr val="000000"/>
                </a:solidFill>
                <a:latin typeface="Verdana"/>
              </a:rPr>
              <a:t>top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=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-</a:t>
            </a:r>
            <a:r>
              <a:rPr lang="pt-BR" sz="1500" dirty="0">
                <a:solidFill>
                  <a:srgbClr val="007F7F"/>
                </a:solidFill>
                <a:latin typeface="Verdana"/>
              </a:rPr>
              <a:t>1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;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007F00"/>
                </a:solidFill>
                <a:latin typeface="Comic Sans MS"/>
              </a:rPr>
              <a:t>// pilha vazia inicialmente</a:t>
            </a:r>
          </a:p>
          <a:p>
            <a:pPr marL="118872" indent="0">
              <a:buNone/>
            </a:pP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elements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=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000000"/>
                </a:solidFill>
                <a:latin typeface="Verdana"/>
              </a:rPr>
              <a:t>E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[]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)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7F"/>
                </a:solidFill>
                <a:latin typeface="Verdana"/>
              </a:rPr>
              <a:t>new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Object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[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size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];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007F00"/>
                </a:solidFill>
                <a:latin typeface="Comic Sans MS"/>
              </a:rPr>
              <a:t>// cria o vetor </a:t>
            </a: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}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D7BA2C2-BAB6-44FC-BAA2-F6B037FB9DCF}" type="slidenum">
              <a:rPr lang="pt-BR" smtClean="0"/>
              <a:pPr>
                <a:defRPr/>
              </a:pPr>
              <a:t>22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6906971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Stack.java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18872" indent="0">
              <a:buNone/>
            </a:pPr>
            <a:r>
              <a:rPr lang="en-US" sz="1500" dirty="0" smtClean="0">
                <a:solidFill>
                  <a:srgbClr val="808080"/>
                </a:solidFill>
                <a:latin typeface="Verdana"/>
              </a:rPr>
              <a:t>   </a:t>
            </a:r>
            <a:r>
              <a:rPr lang="en-US" sz="1500" b="1" dirty="0">
                <a:solidFill>
                  <a:srgbClr val="00007F"/>
                </a:solidFill>
                <a:latin typeface="Verdana"/>
              </a:rPr>
              <a:t>public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b="1" dirty="0">
                <a:solidFill>
                  <a:srgbClr val="00007F"/>
                </a:solidFill>
                <a:latin typeface="Verdana"/>
              </a:rPr>
              <a:t>void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dirty="0">
                <a:solidFill>
                  <a:srgbClr val="000000"/>
                </a:solidFill>
                <a:latin typeface="Verdana"/>
              </a:rPr>
              <a:t>push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dirty="0">
                <a:solidFill>
                  <a:srgbClr val="000000"/>
                </a:solidFill>
                <a:latin typeface="Verdana"/>
              </a:rPr>
              <a:t>E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dirty="0" err="1">
                <a:solidFill>
                  <a:srgbClr val="000000"/>
                </a:solidFill>
                <a:latin typeface="Verdana"/>
              </a:rPr>
              <a:t>pushValue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)</a:t>
            </a:r>
            <a:endParaRPr lang="en-US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{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</a:t>
            </a:r>
            <a:r>
              <a:rPr lang="pt-BR" sz="1500" b="1" dirty="0" err="1">
                <a:solidFill>
                  <a:srgbClr val="00007F"/>
                </a:solidFill>
                <a:latin typeface="Verdana"/>
              </a:rPr>
              <a:t>if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000000"/>
                </a:solidFill>
                <a:latin typeface="Verdana"/>
              </a:rPr>
              <a:t>top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==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size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-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007F7F"/>
                </a:solidFill>
                <a:latin typeface="Verdana"/>
              </a:rPr>
              <a:t>1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)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</a:p>
          <a:p>
            <a:pPr marL="118872" indent="0">
              <a:buNone/>
            </a:pPr>
            <a:r>
              <a:rPr lang="en-US" sz="1500" dirty="0">
                <a:solidFill>
                  <a:srgbClr val="808080"/>
                </a:solidFill>
                <a:latin typeface="Verdana"/>
              </a:rPr>
              <a:t>         </a:t>
            </a:r>
            <a:r>
              <a:rPr lang="en-US" sz="1500" b="1" dirty="0">
                <a:solidFill>
                  <a:srgbClr val="00007F"/>
                </a:solidFill>
                <a:latin typeface="Verdana"/>
              </a:rPr>
              <a:t>throw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b="1" dirty="0">
                <a:solidFill>
                  <a:srgbClr val="00007F"/>
                </a:solidFill>
                <a:latin typeface="Verdana"/>
              </a:rPr>
              <a:t>new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dirty="0" err="1">
                <a:solidFill>
                  <a:srgbClr val="000000"/>
                </a:solidFill>
                <a:latin typeface="Verdana"/>
              </a:rPr>
              <a:t>FullStackException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dirty="0" err="1">
                <a:solidFill>
                  <a:srgbClr val="000000"/>
                </a:solidFill>
                <a:latin typeface="Verdana"/>
              </a:rPr>
              <a:t>String</a:t>
            </a:r>
            <a:r>
              <a:rPr lang="en-US" sz="1500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en-US" sz="1500" dirty="0" err="1">
                <a:solidFill>
                  <a:srgbClr val="000000"/>
                </a:solidFill>
                <a:latin typeface="Verdana"/>
              </a:rPr>
              <a:t>format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+</a:t>
            </a:r>
            <a:r>
              <a:rPr lang="en-US" sz="1500" dirty="0">
                <a:solidFill>
                  <a:srgbClr val="7F007F"/>
                </a:solidFill>
                <a:latin typeface="Verdana"/>
              </a:rPr>
              <a:t>"Stack is full, cannot push </a:t>
            </a:r>
            <a:r>
              <a:rPr lang="en-US" sz="1500" dirty="0" smtClean="0">
                <a:solidFill>
                  <a:srgbClr val="7F007F"/>
                </a:solidFill>
                <a:latin typeface="Verdana"/>
              </a:rPr>
              <a:t>						          %</a:t>
            </a:r>
            <a:r>
              <a:rPr lang="en-US" sz="1500" dirty="0">
                <a:solidFill>
                  <a:srgbClr val="7F007F"/>
                </a:solidFill>
                <a:latin typeface="Verdana"/>
              </a:rPr>
              <a:t>s"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,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dirty="0" err="1">
                <a:solidFill>
                  <a:srgbClr val="000000"/>
                </a:solidFill>
                <a:latin typeface="Verdana"/>
              </a:rPr>
              <a:t>pushValue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)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);</a:t>
            </a:r>
            <a:endParaRPr lang="en-US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elements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[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++</a:t>
            </a:r>
            <a:r>
              <a:rPr lang="pt-BR" sz="1500" dirty="0">
                <a:solidFill>
                  <a:srgbClr val="000000"/>
                </a:solidFill>
                <a:latin typeface="Verdana"/>
              </a:rPr>
              <a:t>top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]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=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pushValue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;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}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</a:p>
          <a:p>
            <a:pPr marL="118872" indent="0">
              <a:buNone/>
            </a:pP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</a:t>
            </a:r>
            <a:r>
              <a:rPr lang="pt-BR" sz="1500" b="1" dirty="0" err="1">
                <a:solidFill>
                  <a:srgbClr val="00007F"/>
                </a:solidFill>
                <a:latin typeface="Verdana"/>
              </a:rPr>
              <a:t>public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000000"/>
                </a:solidFill>
                <a:latin typeface="Verdana"/>
              </a:rPr>
              <a:t>E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000000"/>
                </a:solidFill>
                <a:latin typeface="Verdana"/>
              </a:rPr>
              <a:t>pop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()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{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</a:t>
            </a:r>
            <a:r>
              <a:rPr lang="pt-BR" sz="1500" b="1" dirty="0" err="1">
                <a:solidFill>
                  <a:srgbClr val="00007F"/>
                </a:solidFill>
                <a:latin typeface="Verdana"/>
              </a:rPr>
              <a:t>if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000000"/>
                </a:solidFill>
                <a:latin typeface="Verdana"/>
              </a:rPr>
              <a:t>top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==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-</a:t>
            </a:r>
            <a:r>
              <a:rPr lang="pt-BR" sz="1500" dirty="0">
                <a:solidFill>
                  <a:srgbClr val="007F7F"/>
                </a:solidFill>
                <a:latin typeface="Verdana"/>
              </a:rPr>
              <a:t>1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)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</a:p>
          <a:p>
            <a:pPr marL="118872" indent="0">
              <a:buNone/>
            </a:pPr>
            <a:r>
              <a:rPr lang="en-US" sz="1500" dirty="0">
                <a:solidFill>
                  <a:srgbClr val="808080"/>
                </a:solidFill>
                <a:latin typeface="Verdana"/>
              </a:rPr>
              <a:t>         </a:t>
            </a:r>
            <a:r>
              <a:rPr lang="en-US" sz="1500" b="1" dirty="0">
                <a:solidFill>
                  <a:srgbClr val="00007F"/>
                </a:solidFill>
                <a:latin typeface="Verdana"/>
              </a:rPr>
              <a:t>throw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b="1" dirty="0">
                <a:solidFill>
                  <a:srgbClr val="00007F"/>
                </a:solidFill>
                <a:latin typeface="Verdana"/>
              </a:rPr>
              <a:t>new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dirty="0" err="1">
                <a:solidFill>
                  <a:srgbClr val="000000"/>
                </a:solidFill>
                <a:latin typeface="Verdana"/>
              </a:rPr>
              <a:t>EmptyStackException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dirty="0">
                <a:solidFill>
                  <a:srgbClr val="7F007F"/>
                </a:solidFill>
                <a:latin typeface="Verdana"/>
              </a:rPr>
              <a:t>"Stack is empty, cannot pop"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);</a:t>
            </a:r>
            <a:endParaRPr lang="en-US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</a:t>
            </a:r>
            <a:r>
              <a:rPr lang="pt-BR" sz="1500" b="1" dirty="0" err="1">
                <a:solidFill>
                  <a:srgbClr val="00007F"/>
                </a:solidFill>
                <a:latin typeface="Verdana"/>
              </a:rPr>
              <a:t>return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elements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[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000000"/>
                </a:solidFill>
                <a:latin typeface="Verdana"/>
              </a:rPr>
              <a:t>top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--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];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}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</a:p>
          <a:p>
            <a:pPr marL="118872" indent="0">
              <a:buNone/>
            </a:pPr>
            <a:r>
              <a:rPr lang="pt-BR" sz="1500" b="1" dirty="0">
                <a:solidFill>
                  <a:srgbClr val="000000"/>
                </a:solidFill>
                <a:latin typeface="Verdana"/>
              </a:rPr>
              <a:t>}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D7BA2C2-BAB6-44FC-BAA2-F6B037FB9DCF}" type="slidenum">
              <a:rPr lang="pt-BR" smtClean="0"/>
              <a:pPr>
                <a:defRPr/>
              </a:pPr>
              <a:t>23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5051477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Classes Genéricas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pt-BR" dirty="0" smtClean="0"/>
              <a:t>O mecanismo dos genéricos em Java não permite que tipos passados por parâmetro sejam utilizados para a criação de vetores</a:t>
            </a:r>
          </a:p>
          <a:p>
            <a:pPr lvl="1"/>
            <a:r>
              <a:rPr lang="pt-BR" dirty="0" smtClean="0"/>
              <a:t>É necessário criar um vetor de </a:t>
            </a:r>
            <a:r>
              <a:rPr lang="pt-BR" i="1" dirty="0" err="1" smtClean="0"/>
              <a:t>Object</a:t>
            </a:r>
            <a:r>
              <a:rPr lang="pt-BR" dirty="0" smtClean="0"/>
              <a:t> e realizar um </a:t>
            </a:r>
            <a:r>
              <a:rPr lang="pt-BR" i="1" dirty="0" err="1" smtClean="0"/>
              <a:t>cast</a:t>
            </a:r>
            <a:r>
              <a:rPr lang="pt-BR" dirty="0" smtClean="0"/>
              <a:t>;</a:t>
            </a:r>
          </a:p>
          <a:p>
            <a:pPr lvl="1"/>
            <a:r>
              <a:rPr lang="pt-BR" dirty="0" smtClean="0"/>
              <a:t>Gera um </a:t>
            </a:r>
            <a:r>
              <a:rPr lang="pt-BR" i="1" dirty="0" err="1" smtClean="0"/>
              <a:t>warning</a:t>
            </a:r>
            <a:r>
              <a:rPr lang="pt-BR" dirty="0" smtClean="0"/>
              <a:t> “</a:t>
            </a:r>
            <a:r>
              <a:rPr lang="pt-BR" i="1" dirty="0" err="1" smtClean="0"/>
              <a:t>unchecked</a:t>
            </a:r>
            <a:r>
              <a:rPr lang="pt-BR" i="1" dirty="0" smtClean="0"/>
              <a:t> </a:t>
            </a:r>
            <a:r>
              <a:rPr lang="pt-BR" i="1" dirty="0" err="1" smtClean="0"/>
              <a:t>cast</a:t>
            </a:r>
            <a:r>
              <a:rPr lang="pt-BR" dirty="0" smtClean="0"/>
              <a:t>”;</a:t>
            </a:r>
          </a:p>
          <a:p>
            <a:pPr lvl="1"/>
            <a:r>
              <a:rPr lang="pt-BR" dirty="0" smtClean="0"/>
              <a:t>No entanto, o compilador não pode garantir totalmente que o vetor nunca conterá objetos de outros tipos que não sejam o passado como parâmetro.</a:t>
            </a:r>
          </a:p>
          <a:p>
            <a:r>
              <a:rPr lang="pt-BR" dirty="0" smtClean="0"/>
              <a:t>O escopo do parâmetro de tipo de uma classe genérica é a classe inteira</a:t>
            </a:r>
          </a:p>
          <a:p>
            <a:pPr lvl="1"/>
            <a:r>
              <a:rPr lang="pt-BR" dirty="0" smtClean="0"/>
              <a:t>No entanto, os parâmetros não podem ser utilizados em declarações do tipo </a:t>
            </a:r>
            <a:r>
              <a:rPr lang="pt-BR" i="1" dirty="0" err="1" smtClean="0"/>
              <a:t>static</a:t>
            </a:r>
            <a:r>
              <a:rPr lang="pt-BR" dirty="0" smtClean="0"/>
              <a:t>.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D7BA2C2-BAB6-44FC-BAA2-F6B037FB9DCF}" type="slidenum">
              <a:rPr lang="pt-BR" smtClean="0"/>
              <a:pPr>
                <a:defRPr/>
              </a:pPr>
              <a:t>24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6318703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Classes Genéricas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pt-BR" dirty="0" smtClean="0"/>
              <a:t>Vejamos como exemplo uma aplicação que utiliza métodos genéricos para testar a classe genérica vista anteriormente</a:t>
            </a:r>
          </a:p>
          <a:p>
            <a:pPr lvl="1"/>
            <a:r>
              <a:rPr lang="pt-BR" dirty="0" smtClean="0"/>
              <a:t>Para os tipos </a:t>
            </a:r>
            <a:r>
              <a:rPr lang="pt-BR" i="1" dirty="0" err="1" smtClean="0"/>
              <a:t>Integer</a:t>
            </a:r>
            <a:r>
              <a:rPr lang="pt-BR" dirty="0" smtClean="0"/>
              <a:t> e </a:t>
            </a:r>
            <a:r>
              <a:rPr lang="pt-BR" i="1" dirty="0" smtClean="0"/>
              <a:t>Double</a:t>
            </a:r>
            <a:r>
              <a:rPr lang="pt-BR" dirty="0" smtClean="0"/>
              <a:t>;</a:t>
            </a:r>
          </a:p>
          <a:p>
            <a:pPr lvl="1"/>
            <a:r>
              <a:rPr lang="pt-BR" dirty="0" smtClean="0"/>
              <a:t>Os métodos que testam os métodos </a:t>
            </a:r>
            <a:r>
              <a:rPr lang="pt-BR" i="1" dirty="0" err="1" smtClean="0"/>
              <a:t>push</a:t>
            </a:r>
            <a:r>
              <a:rPr lang="pt-BR" dirty="0" smtClean="0"/>
              <a:t> e </a:t>
            </a:r>
            <a:r>
              <a:rPr lang="pt-BR" i="1" dirty="0" smtClean="0"/>
              <a:t>pop</a:t>
            </a:r>
            <a:r>
              <a:rPr lang="pt-BR" dirty="0" smtClean="0"/>
              <a:t> também recebem como parâmetro o tipo a ser utilizado nos testes;</a:t>
            </a:r>
          </a:p>
          <a:p>
            <a:pPr lvl="1"/>
            <a:r>
              <a:rPr lang="pt-BR" dirty="0" smtClean="0"/>
              <a:t>Elementos destes tipos são enviados aos métodos </a:t>
            </a:r>
            <a:r>
              <a:rPr lang="pt-BR" i="1" dirty="0" err="1" smtClean="0"/>
              <a:t>push</a:t>
            </a:r>
            <a:r>
              <a:rPr lang="pt-BR" dirty="0"/>
              <a:t> </a:t>
            </a:r>
            <a:r>
              <a:rPr lang="pt-BR" dirty="0" smtClean="0"/>
              <a:t>e retornados pelo método </a:t>
            </a:r>
            <a:r>
              <a:rPr lang="pt-BR" i="1" dirty="0" smtClean="0"/>
              <a:t>pop</a:t>
            </a:r>
            <a:r>
              <a:rPr lang="pt-BR" dirty="0" smtClean="0"/>
              <a:t>;</a:t>
            </a:r>
          </a:p>
          <a:p>
            <a:pPr lvl="1"/>
            <a:r>
              <a:rPr lang="pt-BR" dirty="0" smtClean="0"/>
              <a:t>Note a utilização de classes adaptadoras.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D7BA2C2-BAB6-44FC-BAA2-F6B037FB9DCF}" type="slidenum">
              <a:rPr lang="pt-BR" smtClean="0"/>
              <a:pPr>
                <a:defRPr/>
              </a:pPr>
              <a:t>25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6858214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StackTest.java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18872" indent="0">
              <a:buNone/>
            </a:pPr>
            <a:r>
              <a:rPr lang="pt-BR" sz="1600" b="1" dirty="0" err="1">
                <a:solidFill>
                  <a:srgbClr val="00007F"/>
                </a:solidFill>
                <a:latin typeface="Verdana"/>
              </a:rPr>
              <a:t>public</a:t>
            </a:r>
            <a:r>
              <a:rPr lang="pt-BR" sz="16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600" b="1" dirty="0" err="1">
                <a:solidFill>
                  <a:srgbClr val="00007F"/>
                </a:solidFill>
                <a:latin typeface="Verdana"/>
              </a:rPr>
              <a:t>class</a:t>
            </a:r>
            <a:r>
              <a:rPr lang="pt-BR" sz="16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600" dirty="0" err="1">
                <a:solidFill>
                  <a:srgbClr val="000000"/>
                </a:solidFill>
                <a:latin typeface="Verdana"/>
              </a:rPr>
              <a:t>StackTest</a:t>
            </a:r>
            <a:r>
              <a:rPr lang="pt-BR" sz="1600" dirty="0">
                <a:solidFill>
                  <a:srgbClr val="808080"/>
                </a:solidFill>
                <a:latin typeface="Verdana"/>
              </a:rPr>
              <a:t> </a:t>
            </a:r>
          </a:p>
          <a:p>
            <a:pPr marL="118872" indent="0">
              <a:buNone/>
            </a:pPr>
            <a:r>
              <a:rPr lang="pt-BR" sz="1600" b="1" dirty="0">
                <a:solidFill>
                  <a:srgbClr val="000000"/>
                </a:solidFill>
                <a:latin typeface="Verdana"/>
              </a:rPr>
              <a:t>{</a:t>
            </a:r>
            <a:endParaRPr lang="pt-BR" sz="16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fr-FR" sz="1600" dirty="0">
                <a:solidFill>
                  <a:srgbClr val="808080"/>
                </a:solidFill>
                <a:latin typeface="Verdana"/>
              </a:rPr>
              <a:t>   </a:t>
            </a:r>
            <a:r>
              <a:rPr lang="fr-FR" sz="1600" b="1" dirty="0">
                <a:solidFill>
                  <a:srgbClr val="00007F"/>
                </a:solidFill>
                <a:latin typeface="Verdana"/>
              </a:rPr>
              <a:t>private</a:t>
            </a:r>
            <a:r>
              <a:rPr lang="fr-FR" sz="16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fr-FR" sz="1600" b="1" dirty="0">
                <a:solidFill>
                  <a:srgbClr val="00007F"/>
                </a:solidFill>
                <a:latin typeface="Verdana"/>
              </a:rPr>
              <a:t>double</a:t>
            </a:r>
            <a:r>
              <a:rPr lang="fr-FR" sz="1600" b="1" dirty="0">
                <a:solidFill>
                  <a:srgbClr val="000000"/>
                </a:solidFill>
                <a:latin typeface="Verdana"/>
              </a:rPr>
              <a:t>[]</a:t>
            </a:r>
            <a:r>
              <a:rPr lang="fr-FR" sz="16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fr-FR" sz="1600" dirty="0">
                <a:solidFill>
                  <a:srgbClr val="000000"/>
                </a:solidFill>
                <a:latin typeface="Verdana"/>
              </a:rPr>
              <a:t>doubleElements</a:t>
            </a:r>
            <a:r>
              <a:rPr lang="fr-FR" sz="16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fr-FR" sz="1600" b="1" dirty="0">
                <a:solidFill>
                  <a:srgbClr val="000000"/>
                </a:solidFill>
                <a:latin typeface="Verdana"/>
              </a:rPr>
              <a:t>=</a:t>
            </a:r>
            <a:r>
              <a:rPr lang="fr-FR" sz="16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fr-FR" sz="1600" b="1" dirty="0">
                <a:solidFill>
                  <a:srgbClr val="000000"/>
                </a:solidFill>
                <a:latin typeface="Verdana"/>
              </a:rPr>
              <a:t>{</a:t>
            </a:r>
            <a:r>
              <a:rPr lang="fr-FR" sz="16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fr-FR" sz="1600" dirty="0">
                <a:solidFill>
                  <a:srgbClr val="007F7F"/>
                </a:solidFill>
                <a:latin typeface="Verdana"/>
              </a:rPr>
              <a:t>1.1</a:t>
            </a:r>
            <a:r>
              <a:rPr lang="fr-FR" sz="1600" b="1" dirty="0">
                <a:solidFill>
                  <a:srgbClr val="000000"/>
                </a:solidFill>
                <a:latin typeface="Verdana"/>
              </a:rPr>
              <a:t>,</a:t>
            </a:r>
            <a:r>
              <a:rPr lang="fr-FR" sz="16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fr-FR" sz="1600" dirty="0">
                <a:solidFill>
                  <a:srgbClr val="007F7F"/>
                </a:solidFill>
                <a:latin typeface="Verdana"/>
              </a:rPr>
              <a:t>2.2</a:t>
            </a:r>
            <a:r>
              <a:rPr lang="fr-FR" sz="1600" b="1" dirty="0">
                <a:solidFill>
                  <a:srgbClr val="000000"/>
                </a:solidFill>
                <a:latin typeface="Verdana"/>
              </a:rPr>
              <a:t>,</a:t>
            </a:r>
            <a:r>
              <a:rPr lang="fr-FR" sz="16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fr-FR" sz="1600" dirty="0">
                <a:solidFill>
                  <a:srgbClr val="007F7F"/>
                </a:solidFill>
                <a:latin typeface="Verdana"/>
              </a:rPr>
              <a:t>3.3</a:t>
            </a:r>
            <a:r>
              <a:rPr lang="fr-FR" sz="1600" b="1" dirty="0">
                <a:solidFill>
                  <a:srgbClr val="000000"/>
                </a:solidFill>
                <a:latin typeface="Verdana"/>
              </a:rPr>
              <a:t>,</a:t>
            </a:r>
            <a:r>
              <a:rPr lang="fr-FR" sz="16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fr-FR" sz="1600" dirty="0">
                <a:solidFill>
                  <a:srgbClr val="007F7F"/>
                </a:solidFill>
                <a:latin typeface="Verdana"/>
              </a:rPr>
              <a:t>4.4</a:t>
            </a:r>
            <a:r>
              <a:rPr lang="fr-FR" sz="1600" b="1" dirty="0">
                <a:solidFill>
                  <a:srgbClr val="000000"/>
                </a:solidFill>
                <a:latin typeface="Verdana"/>
              </a:rPr>
              <a:t>,</a:t>
            </a:r>
            <a:r>
              <a:rPr lang="fr-FR" sz="16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fr-FR" sz="1600" dirty="0">
                <a:solidFill>
                  <a:srgbClr val="007F7F"/>
                </a:solidFill>
                <a:latin typeface="Verdana"/>
              </a:rPr>
              <a:t>5.5</a:t>
            </a:r>
            <a:r>
              <a:rPr lang="fr-FR" sz="1600" b="1" dirty="0">
                <a:solidFill>
                  <a:srgbClr val="000000"/>
                </a:solidFill>
                <a:latin typeface="Verdana"/>
              </a:rPr>
              <a:t>,</a:t>
            </a:r>
            <a:r>
              <a:rPr lang="fr-FR" sz="16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fr-FR" sz="1600" dirty="0">
                <a:solidFill>
                  <a:srgbClr val="007F7F"/>
                </a:solidFill>
                <a:latin typeface="Verdana"/>
              </a:rPr>
              <a:t>6.6</a:t>
            </a:r>
            <a:r>
              <a:rPr lang="fr-FR" sz="16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fr-FR" sz="1600" b="1" dirty="0">
                <a:solidFill>
                  <a:srgbClr val="000000"/>
                </a:solidFill>
                <a:latin typeface="Verdana"/>
              </a:rPr>
              <a:t>};</a:t>
            </a:r>
            <a:endParaRPr lang="fr-FR" sz="16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nb-NO" sz="1600" dirty="0">
                <a:solidFill>
                  <a:srgbClr val="808080"/>
                </a:solidFill>
                <a:latin typeface="Verdana"/>
              </a:rPr>
              <a:t>   </a:t>
            </a:r>
            <a:r>
              <a:rPr lang="nb-NO" sz="1600" b="1" dirty="0">
                <a:solidFill>
                  <a:srgbClr val="00007F"/>
                </a:solidFill>
                <a:latin typeface="Verdana"/>
              </a:rPr>
              <a:t>private</a:t>
            </a:r>
            <a:r>
              <a:rPr lang="nb-NO" sz="16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nb-NO" sz="1600" b="1" dirty="0">
                <a:solidFill>
                  <a:srgbClr val="00007F"/>
                </a:solidFill>
                <a:latin typeface="Verdana"/>
              </a:rPr>
              <a:t>int</a:t>
            </a:r>
            <a:r>
              <a:rPr lang="nb-NO" sz="1600" b="1" dirty="0">
                <a:solidFill>
                  <a:srgbClr val="000000"/>
                </a:solidFill>
                <a:latin typeface="Verdana"/>
              </a:rPr>
              <a:t>[]</a:t>
            </a:r>
            <a:r>
              <a:rPr lang="nb-NO" sz="16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nb-NO" sz="1600" dirty="0">
                <a:solidFill>
                  <a:srgbClr val="000000"/>
                </a:solidFill>
                <a:latin typeface="Verdana"/>
              </a:rPr>
              <a:t>integerElements</a:t>
            </a:r>
            <a:r>
              <a:rPr lang="nb-NO" sz="16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nb-NO" sz="1600" b="1" dirty="0">
                <a:solidFill>
                  <a:srgbClr val="000000"/>
                </a:solidFill>
                <a:latin typeface="Verdana"/>
              </a:rPr>
              <a:t>=</a:t>
            </a:r>
            <a:r>
              <a:rPr lang="nb-NO" sz="16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nb-NO" sz="1600" b="1" dirty="0">
                <a:solidFill>
                  <a:srgbClr val="000000"/>
                </a:solidFill>
                <a:latin typeface="Verdana"/>
              </a:rPr>
              <a:t>{</a:t>
            </a:r>
            <a:r>
              <a:rPr lang="nb-NO" sz="16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nb-NO" sz="1600" dirty="0">
                <a:solidFill>
                  <a:srgbClr val="007F7F"/>
                </a:solidFill>
                <a:latin typeface="Verdana"/>
              </a:rPr>
              <a:t>1</a:t>
            </a:r>
            <a:r>
              <a:rPr lang="nb-NO" sz="1600" b="1" dirty="0">
                <a:solidFill>
                  <a:srgbClr val="000000"/>
                </a:solidFill>
                <a:latin typeface="Verdana"/>
              </a:rPr>
              <a:t>,</a:t>
            </a:r>
            <a:r>
              <a:rPr lang="nb-NO" sz="16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nb-NO" sz="1600" dirty="0">
                <a:solidFill>
                  <a:srgbClr val="007F7F"/>
                </a:solidFill>
                <a:latin typeface="Verdana"/>
              </a:rPr>
              <a:t>2</a:t>
            </a:r>
            <a:r>
              <a:rPr lang="nb-NO" sz="1600" b="1" dirty="0">
                <a:solidFill>
                  <a:srgbClr val="000000"/>
                </a:solidFill>
                <a:latin typeface="Verdana"/>
              </a:rPr>
              <a:t>,</a:t>
            </a:r>
            <a:r>
              <a:rPr lang="nb-NO" sz="16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nb-NO" sz="1600" dirty="0">
                <a:solidFill>
                  <a:srgbClr val="007F7F"/>
                </a:solidFill>
                <a:latin typeface="Verdana"/>
              </a:rPr>
              <a:t>3</a:t>
            </a:r>
            <a:r>
              <a:rPr lang="nb-NO" sz="1600" b="1" dirty="0">
                <a:solidFill>
                  <a:srgbClr val="000000"/>
                </a:solidFill>
                <a:latin typeface="Verdana"/>
              </a:rPr>
              <a:t>,</a:t>
            </a:r>
            <a:r>
              <a:rPr lang="nb-NO" sz="16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nb-NO" sz="1600" dirty="0">
                <a:solidFill>
                  <a:srgbClr val="007F7F"/>
                </a:solidFill>
                <a:latin typeface="Verdana"/>
              </a:rPr>
              <a:t>4</a:t>
            </a:r>
            <a:r>
              <a:rPr lang="nb-NO" sz="1600" b="1" dirty="0">
                <a:solidFill>
                  <a:srgbClr val="000000"/>
                </a:solidFill>
                <a:latin typeface="Verdana"/>
              </a:rPr>
              <a:t>,</a:t>
            </a:r>
            <a:r>
              <a:rPr lang="nb-NO" sz="16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nb-NO" sz="1600" dirty="0">
                <a:solidFill>
                  <a:srgbClr val="007F7F"/>
                </a:solidFill>
                <a:latin typeface="Verdana"/>
              </a:rPr>
              <a:t>5</a:t>
            </a:r>
            <a:r>
              <a:rPr lang="nb-NO" sz="1600" b="1" dirty="0">
                <a:solidFill>
                  <a:srgbClr val="000000"/>
                </a:solidFill>
                <a:latin typeface="Verdana"/>
              </a:rPr>
              <a:t>,</a:t>
            </a:r>
            <a:r>
              <a:rPr lang="nb-NO" sz="16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nb-NO" sz="1600" dirty="0">
                <a:solidFill>
                  <a:srgbClr val="007F7F"/>
                </a:solidFill>
                <a:latin typeface="Verdana"/>
              </a:rPr>
              <a:t>6</a:t>
            </a:r>
            <a:r>
              <a:rPr lang="nb-NO" sz="1600" b="1" dirty="0">
                <a:solidFill>
                  <a:srgbClr val="000000"/>
                </a:solidFill>
                <a:latin typeface="Verdana"/>
              </a:rPr>
              <a:t>,</a:t>
            </a:r>
            <a:r>
              <a:rPr lang="nb-NO" sz="16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nb-NO" sz="1600" dirty="0">
                <a:solidFill>
                  <a:srgbClr val="007F7F"/>
                </a:solidFill>
                <a:latin typeface="Verdana"/>
              </a:rPr>
              <a:t>7</a:t>
            </a:r>
            <a:r>
              <a:rPr lang="nb-NO" sz="1600" b="1" dirty="0">
                <a:solidFill>
                  <a:srgbClr val="000000"/>
                </a:solidFill>
                <a:latin typeface="Verdana"/>
              </a:rPr>
              <a:t>,</a:t>
            </a:r>
            <a:r>
              <a:rPr lang="nb-NO" sz="16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nb-NO" sz="1600" dirty="0">
                <a:solidFill>
                  <a:srgbClr val="007F7F"/>
                </a:solidFill>
                <a:latin typeface="Verdana"/>
              </a:rPr>
              <a:t>8</a:t>
            </a:r>
            <a:r>
              <a:rPr lang="nb-NO" sz="1600" b="1" dirty="0">
                <a:solidFill>
                  <a:srgbClr val="000000"/>
                </a:solidFill>
                <a:latin typeface="Verdana"/>
              </a:rPr>
              <a:t>,</a:t>
            </a:r>
            <a:r>
              <a:rPr lang="nb-NO" sz="16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nb-NO" sz="1600" dirty="0">
                <a:solidFill>
                  <a:srgbClr val="007F7F"/>
                </a:solidFill>
                <a:latin typeface="Verdana"/>
              </a:rPr>
              <a:t>9</a:t>
            </a:r>
            <a:r>
              <a:rPr lang="nb-NO" sz="1600" b="1" dirty="0">
                <a:solidFill>
                  <a:srgbClr val="000000"/>
                </a:solidFill>
                <a:latin typeface="Verdana"/>
              </a:rPr>
              <a:t>,</a:t>
            </a:r>
            <a:r>
              <a:rPr lang="nb-NO" sz="16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nb-NO" sz="1600" dirty="0">
                <a:solidFill>
                  <a:srgbClr val="007F7F"/>
                </a:solidFill>
                <a:latin typeface="Verdana"/>
              </a:rPr>
              <a:t>10</a:t>
            </a:r>
            <a:r>
              <a:rPr lang="nb-NO" sz="1600" b="1" dirty="0">
                <a:solidFill>
                  <a:srgbClr val="000000"/>
                </a:solidFill>
                <a:latin typeface="Verdana"/>
              </a:rPr>
              <a:t>,</a:t>
            </a:r>
            <a:r>
              <a:rPr lang="nb-NO" sz="16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nb-NO" sz="1600" dirty="0">
                <a:solidFill>
                  <a:srgbClr val="007F7F"/>
                </a:solidFill>
                <a:latin typeface="Verdana"/>
              </a:rPr>
              <a:t>11</a:t>
            </a:r>
            <a:r>
              <a:rPr lang="nb-NO" sz="16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nb-NO" sz="1600" b="1" dirty="0">
                <a:solidFill>
                  <a:srgbClr val="000000"/>
                </a:solidFill>
                <a:latin typeface="Verdana"/>
              </a:rPr>
              <a:t>};</a:t>
            </a:r>
            <a:endParaRPr lang="nb-NO" sz="16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endParaRPr lang="pt-BR" sz="16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fr-FR" sz="1600" dirty="0">
                <a:solidFill>
                  <a:srgbClr val="808080"/>
                </a:solidFill>
                <a:latin typeface="Verdana"/>
              </a:rPr>
              <a:t>   </a:t>
            </a:r>
            <a:r>
              <a:rPr lang="fr-FR" sz="1600" b="1" dirty="0">
                <a:solidFill>
                  <a:srgbClr val="00007F"/>
                </a:solidFill>
                <a:latin typeface="Verdana"/>
              </a:rPr>
              <a:t>private</a:t>
            </a:r>
            <a:r>
              <a:rPr lang="fr-FR" sz="16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fr-FR" sz="1600" dirty="0">
                <a:solidFill>
                  <a:srgbClr val="000000"/>
                </a:solidFill>
                <a:latin typeface="Verdana"/>
              </a:rPr>
              <a:t>Stack</a:t>
            </a:r>
            <a:r>
              <a:rPr lang="fr-FR" sz="1600" b="1" dirty="0">
                <a:solidFill>
                  <a:srgbClr val="000000"/>
                </a:solidFill>
                <a:latin typeface="Verdana"/>
              </a:rPr>
              <a:t>&lt;</a:t>
            </a:r>
            <a:r>
              <a:rPr lang="fr-FR" sz="16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fr-FR" sz="1600" dirty="0">
                <a:solidFill>
                  <a:srgbClr val="000000"/>
                </a:solidFill>
                <a:latin typeface="Verdana"/>
              </a:rPr>
              <a:t>Double</a:t>
            </a:r>
            <a:r>
              <a:rPr lang="fr-FR" sz="16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fr-FR" sz="1600" b="1" dirty="0">
                <a:solidFill>
                  <a:srgbClr val="000000"/>
                </a:solidFill>
                <a:latin typeface="Verdana"/>
              </a:rPr>
              <a:t>&gt;</a:t>
            </a:r>
            <a:r>
              <a:rPr lang="fr-FR" sz="16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fr-FR" sz="1600" dirty="0">
                <a:solidFill>
                  <a:srgbClr val="000000"/>
                </a:solidFill>
                <a:latin typeface="Verdana"/>
              </a:rPr>
              <a:t>doubleStack</a:t>
            </a:r>
            <a:r>
              <a:rPr lang="fr-FR" sz="1600" b="1" dirty="0">
                <a:solidFill>
                  <a:srgbClr val="000000"/>
                </a:solidFill>
                <a:latin typeface="Verdana"/>
              </a:rPr>
              <a:t>;</a:t>
            </a:r>
            <a:r>
              <a:rPr lang="fr-FR" sz="16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fr-FR" sz="1400" dirty="0">
                <a:solidFill>
                  <a:srgbClr val="007F00"/>
                </a:solidFill>
                <a:latin typeface="Comic Sans MS"/>
              </a:rPr>
              <a:t>// pilha de Double</a:t>
            </a:r>
          </a:p>
          <a:p>
            <a:pPr marL="118872" indent="0">
              <a:buNone/>
            </a:pPr>
            <a:r>
              <a:rPr lang="sv-SE" sz="1600" dirty="0">
                <a:solidFill>
                  <a:srgbClr val="808080"/>
                </a:solidFill>
                <a:latin typeface="Verdana"/>
              </a:rPr>
              <a:t>   </a:t>
            </a:r>
            <a:r>
              <a:rPr lang="sv-SE" sz="1600" b="1" dirty="0">
                <a:solidFill>
                  <a:srgbClr val="00007F"/>
                </a:solidFill>
                <a:latin typeface="Verdana"/>
              </a:rPr>
              <a:t>private</a:t>
            </a:r>
            <a:r>
              <a:rPr lang="sv-SE" sz="16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sv-SE" sz="1600" dirty="0">
                <a:solidFill>
                  <a:srgbClr val="000000"/>
                </a:solidFill>
                <a:latin typeface="Verdana"/>
              </a:rPr>
              <a:t>Stack</a:t>
            </a:r>
            <a:r>
              <a:rPr lang="sv-SE" sz="1600" b="1" dirty="0">
                <a:solidFill>
                  <a:srgbClr val="000000"/>
                </a:solidFill>
                <a:latin typeface="Verdana"/>
              </a:rPr>
              <a:t>&lt;</a:t>
            </a:r>
            <a:r>
              <a:rPr lang="sv-SE" sz="16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sv-SE" sz="1600" dirty="0">
                <a:solidFill>
                  <a:srgbClr val="000000"/>
                </a:solidFill>
                <a:latin typeface="Verdana"/>
              </a:rPr>
              <a:t>Integer</a:t>
            </a:r>
            <a:r>
              <a:rPr lang="sv-SE" sz="16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sv-SE" sz="1600" b="1" dirty="0">
                <a:solidFill>
                  <a:srgbClr val="000000"/>
                </a:solidFill>
                <a:latin typeface="Verdana"/>
              </a:rPr>
              <a:t>&gt;</a:t>
            </a:r>
            <a:r>
              <a:rPr lang="sv-SE" sz="16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sv-SE" sz="1600" dirty="0">
                <a:solidFill>
                  <a:srgbClr val="000000"/>
                </a:solidFill>
                <a:latin typeface="Verdana"/>
              </a:rPr>
              <a:t>integerStack</a:t>
            </a:r>
            <a:r>
              <a:rPr lang="sv-SE" sz="1600" b="1" dirty="0">
                <a:solidFill>
                  <a:srgbClr val="000000"/>
                </a:solidFill>
                <a:latin typeface="Verdana"/>
              </a:rPr>
              <a:t>;</a:t>
            </a:r>
            <a:r>
              <a:rPr lang="sv-SE" sz="16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sv-SE" sz="1400" dirty="0">
                <a:solidFill>
                  <a:srgbClr val="007F00"/>
                </a:solidFill>
                <a:latin typeface="Comic Sans MS"/>
              </a:rPr>
              <a:t>// pilha de Integer</a:t>
            </a:r>
          </a:p>
          <a:p>
            <a:pPr marL="118872" indent="0">
              <a:buNone/>
            </a:pPr>
            <a:endParaRPr lang="pt-BR" sz="16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600" dirty="0">
                <a:solidFill>
                  <a:srgbClr val="808080"/>
                </a:solidFill>
                <a:latin typeface="Verdana"/>
              </a:rPr>
              <a:t>   </a:t>
            </a:r>
            <a:r>
              <a:rPr lang="pt-BR" sz="1600" b="1" dirty="0" err="1">
                <a:solidFill>
                  <a:srgbClr val="00007F"/>
                </a:solidFill>
                <a:latin typeface="Verdana"/>
              </a:rPr>
              <a:t>public</a:t>
            </a:r>
            <a:r>
              <a:rPr lang="pt-BR" sz="16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600" b="1" dirty="0" err="1">
                <a:solidFill>
                  <a:srgbClr val="00007F"/>
                </a:solidFill>
                <a:latin typeface="Verdana"/>
              </a:rPr>
              <a:t>void</a:t>
            </a:r>
            <a:r>
              <a:rPr lang="pt-BR" sz="16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600" dirty="0" err="1">
                <a:solidFill>
                  <a:srgbClr val="000000"/>
                </a:solidFill>
                <a:latin typeface="Verdana"/>
              </a:rPr>
              <a:t>testStacks</a:t>
            </a:r>
            <a:r>
              <a:rPr lang="pt-BR" sz="1600" b="1" dirty="0">
                <a:solidFill>
                  <a:srgbClr val="000000"/>
                </a:solidFill>
                <a:latin typeface="Verdana"/>
              </a:rPr>
              <a:t>()</a:t>
            </a:r>
            <a:endParaRPr lang="pt-BR" sz="16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600" dirty="0">
                <a:solidFill>
                  <a:srgbClr val="808080"/>
                </a:solidFill>
                <a:latin typeface="Verdana"/>
              </a:rPr>
              <a:t>   </a:t>
            </a:r>
            <a:r>
              <a:rPr lang="pt-BR" sz="1600" b="1" dirty="0">
                <a:solidFill>
                  <a:srgbClr val="000000"/>
                </a:solidFill>
                <a:latin typeface="Verdana"/>
              </a:rPr>
              <a:t>{</a:t>
            </a:r>
            <a:endParaRPr lang="pt-BR" sz="16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en-US" sz="1600" dirty="0">
                <a:solidFill>
                  <a:srgbClr val="808080"/>
                </a:solidFill>
                <a:latin typeface="Verdana"/>
              </a:rPr>
              <a:t>      </a:t>
            </a:r>
            <a:r>
              <a:rPr lang="en-US" sz="1600" dirty="0" err="1">
                <a:solidFill>
                  <a:srgbClr val="000000"/>
                </a:solidFill>
                <a:latin typeface="Verdana"/>
              </a:rPr>
              <a:t>doubleStack</a:t>
            </a:r>
            <a:r>
              <a:rPr lang="en-US" sz="16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600" b="1" dirty="0">
                <a:solidFill>
                  <a:srgbClr val="000000"/>
                </a:solidFill>
                <a:latin typeface="Verdana"/>
              </a:rPr>
              <a:t>=</a:t>
            </a:r>
            <a:r>
              <a:rPr lang="en-US" sz="16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600" b="1" dirty="0">
                <a:solidFill>
                  <a:srgbClr val="00007F"/>
                </a:solidFill>
                <a:latin typeface="Verdana"/>
              </a:rPr>
              <a:t>new</a:t>
            </a:r>
            <a:r>
              <a:rPr lang="en-US" sz="16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600" dirty="0">
                <a:solidFill>
                  <a:srgbClr val="000000"/>
                </a:solidFill>
                <a:latin typeface="Verdana"/>
              </a:rPr>
              <a:t>Stack</a:t>
            </a:r>
            <a:r>
              <a:rPr lang="en-US" sz="1600" b="1" dirty="0">
                <a:solidFill>
                  <a:srgbClr val="000000"/>
                </a:solidFill>
                <a:latin typeface="Verdana"/>
              </a:rPr>
              <a:t>&lt;</a:t>
            </a:r>
            <a:r>
              <a:rPr lang="en-US" sz="16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600" dirty="0">
                <a:solidFill>
                  <a:srgbClr val="000000"/>
                </a:solidFill>
                <a:latin typeface="Verdana"/>
              </a:rPr>
              <a:t>Double</a:t>
            </a:r>
            <a:r>
              <a:rPr lang="en-US" sz="16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600" b="1" dirty="0">
                <a:solidFill>
                  <a:srgbClr val="000000"/>
                </a:solidFill>
                <a:latin typeface="Verdana"/>
              </a:rPr>
              <a:t>&gt;(</a:t>
            </a:r>
            <a:r>
              <a:rPr lang="en-US" sz="16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600" dirty="0">
                <a:solidFill>
                  <a:srgbClr val="007F7F"/>
                </a:solidFill>
                <a:latin typeface="Verdana"/>
              </a:rPr>
              <a:t>5</a:t>
            </a:r>
            <a:r>
              <a:rPr lang="en-US" sz="16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600" b="1" dirty="0">
                <a:solidFill>
                  <a:srgbClr val="000000"/>
                </a:solidFill>
                <a:latin typeface="Verdana"/>
              </a:rPr>
              <a:t>);</a:t>
            </a:r>
            <a:r>
              <a:rPr lang="en-US" sz="1600" dirty="0">
                <a:solidFill>
                  <a:srgbClr val="808080"/>
                </a:solidFill>
                <a:latin typeface="Verdana"/>
              </a:rPr>
              <a:t> </a:t>
            </a:r>
          </a:p>
          <a:p>
            <a:pPr marL="118872" indent="0">
              <a:buNone/>
            </a:pPr>
            <a:r>
              <a:rPr lang="pt-BR" sz="1600" dirty="0">
                <a:solidFill>
                  <a:srgbClr val="808080"/>
                </a:solidFill>
                <a:latin typeface="Verdana"/>
              </a:rPr>
              <a:t>      </a:t>
            </a:r>
            <a:r>
              <a:rPr lang="pt-BR" sz="1600" dirty="0" err="1">
                <a:solidFill>
                  <a:srgbClr val="000000"/>
                </a:solidFill>
                <a:latin typeface="Verdana"/>
              </a:rPr>
              <a:t>integerStack</a:t>
            </a:r>
            <a:r>
              <a:rPr lang="pt-BR" sz="16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600" b="1" dirty="0">
                <a:solidFill>
                  <a:srgbClr val="000000"/>
                </a:solidFill>
                <a:latin typeface="Verdana"/>
              </a:rPr>
              <a:t>=</a:t>
            </a:r>
            <a:r>
              <a:rPr lang="pt-BR" sz="16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600" b="1" dirty="0">
                <a:solidFill>
                  <a:srgbClr val="00007F"/>
                </a:solidFill>
                <a:latin typeface="Verdana"/>
              </a:rPr>
              <a:t>new</a:t>
            </a:r>
            <a:r>
              <a:rPr lang="pt-BR" sz="16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600" dirty="0" err="1">
                <a:solidFill>
                  <a:srgbClr val="000000"/>
                </a:solidFill>
                <a:latin typeface="Verdana"/>
              </a:rPr>
              <a:t>Stack</a:t>
            </a:r>
            <a:r>
              <a:rPr lang="pt-BR" sz="1600" b="1" dirty="0">
                <a:solidFill>
                  <a:srgbClr val="000000"/>
                </a:solidFill>
                <a:latin typeface="Verdana"/>
              </a:rPr>
              <a:t>&lt;</a:t>
            </a:r>
            <a:r>
              <a:rPr lang="pt-BR" sz="16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600" dirty="0" err="1">
                <a:solidFill>
                  <a:srgbClr val="000000"/>
                </a:solidFill>
                <a:latin typeface="Verdana"/>
              </a:rPr>
              <a:t>Integer</a:t>
            </a:r>
            <a:r>
              <a:rPr lang="pt-BR" sz="16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600" b="1" dirty="0">
                <a:solidFill>
                  <a:srgbClr val="000000"/>
                </a:solidFill>
                <a:latin typeface="Verdana"/>
              </a:rPr>
              <a:t>&gt;(</a:t>
            </a:r>
            <a:r>
              <a:rPr lang="pt-BR" sz="16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600" dirty="0">
                <a:solidFill>
                  <a:srgbClr val="007F7F"/>
                </a:solidFill>
                <a:latin typeface="Verdana"/>
              </a:rPr>
              <a:t>10</a:t>
            </a:r>
            <a:r>
              <a:rPr lang="pt-BR" sz="16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600" b="1" dirty="0">
                <a:solidFill>
                  <a:srgbClr val="000000"/>
                </a:solidFill>
                <a:latin typeface="Verdana"/>
              </a:rPr>
              <a:t>);</a:t>
            </a:r>
            <a:r>
              <a:rPr lang="pt-BR" sz="1600" dirty="0">
                <a:solidFill>
                  <a:srgbClr val="808080"/>
                </a:solidFill>
                <a:latin typeface="Verdana"/>
              </a:rPr>
              <a:t> </a:t>
            </a:r>
          </a:p>
          <a:p>
            <a:pPr marL="118872" indent="0">
              <a:buNone/>
            </a:pPr>
            <a:endParaRPr lang="pt-BR" sz="16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600" dirty="0">
                <a:solidFill>
                  <a:srgbClr val="808080"/>
                </a:solidFill>
                <a:latin typeface="Verdana"/>
              </a:rPr>
              <a:t>      </a:t>
            </a:r>
            <a:r>
              <a:rPr lang="pt-BR" sz="1600" dirty="0" err="1">
                <a:solidFill>
                  <a:srgbClr val="000000"/>
                </a:solidFill>
                <a:latin typeface="Verdana"/>
              </a:rPr>
              <a:t>testPushDouble</a:t>
            </a:r>
            <a:r>
              <a:rPr lang="pt-BR" sz="1600" b="1" dirty="0">
                <a:solidFill>
                  <a:srgbClr val="000000"/>
                </a:solidFill>
                <a:latin typeface="Verdana"/>
              </a:rPr>
              <a:t>();</a:t>
            </a:r>
            <a:r>
              <a:rPr lang="pt-BR" sz="1600" dirty="0">
                <a:solidFill>
                  <a:srgbClr val="808080"/>
                </a:solidFill>
                <a:latin typeface="Verdana"/>
              </a:rPr>
              <a:t> </a:t>
            </a:r>
          </a:p>
          <a:p>
            <a:pPr marL="118872" indent="0">
              <a:buNone/>
            </a:pPr>
            <a:r>
              <a:rPr lang="pt-BR" sz="1600" dirty="0">
                <a:solidFill>
                  <a:srgbClr val="808080"/>
                </a:solidFill>
                <a:latin typeface="Verdana"/>
              </a:rPr>
              <a:t>      </a:t>
            </a:r>
            <a:r>
              <a:rPr lang="pt-BR" sz="1600" dirty="0" err="1">
                <a:solidFill>
                  <a:srgbClr val="000000"/>
                </a:solidFill>
                <a:latin typeface="Verdana"/>
              </a:rPr>
              <a:t>testPopDouble</a:t>
            </a:r>
            <a:r>
              <a:rPr lang="pt-BR" sz="1600" b="1" dirty="0">
                <a:solidFill>
                  <a:srgbClr val="000000"/>
                </a:solidFill>
                <a:latin typeface="Verdana"/>
              </a:rPr>
              <a:t>();</a:t>
            </a:r>
            <a:r>
              <a:rPr lang="pt-BR" sz="1600" dirty="0">
                <a:solidFill>
                  <a:srgbClr val="808080"/>
                </a:solidFill>
                <a:latin typeface="Verdana"/>
              </a:rPr>
              <a:t> </a:t>
            </a:r>
          </a:p>
          <a:p>
            <a:pPr marL="118872" indent="0">
              <a:buNone/>
            </a:pPr>
            <a:r>
              <a:rPr lang="pt-BR" sz="1600" dirty="0">
                <a:solidFill>
                  <a:srgbClr val="808080"/>
                </a:solidFill>
                <a:latin typeface="Verdana"/>
              </a:rPr>
              <a:t>      </a:t>
            </a:r>
            <a:r>
              <a:rPr lang="pt-BR" sz="1600" dirty="0" err="1">
                <a:solidFill>
                  <a:srgbClr val="000000"/>
                </a:solidFill>
                <a:latin typeface="Verdana"/>
              </a:rPr>
              <a:t>testPushInteger</a:t>
            </a:r>
            <a:r>
              <a:rPr lang="pt-BR" sz="1600" b="1" dirty="0">
                <a:solidFill>
                  <a:srgbClr val="000000"/>
                </a:solidFill>
                <a:latin typeface="Verdana"/>
              </a:rPr>
              <a:t>();</a:t>
            </a:r>
            <a:r>
              <a:rPr lang="pt-BR" sz="1600" dirty="0">
                <a:solidFill>
                  <a:srgbClr val="808080"/>
                </a:solidFill>
                <a:latin typeface="Verdana"/>
              </a:rPr>
              <a:t> </a:t>
            </a:r>
          </a:p>
          <a:p>
            <a:pPr marL="118872" indent="0">
              <a:buNone/>
            </a:pPr>
            <a:r>
              <a:rPr lang="pt-BR" sz="1600" dirty="0">
                <a:solidFill>
                  <a:srgbClr val="808080"/>
                </a:solidFill>
                <a:latin typeface="Verdana"/>
              </a:rPr>
              <a:t>      </a:t>
            </a:r>
            <a:r>
              <a:rPr lang="pt-BR" sz="1600" dirty="0" err="1">
                <a:solidFill>
                  <a:srgbClr val="000000"/>
                </a:solidFill>
                <a:latin typeface="Verdana"/>
              </a:rPr>
              <a:t>testPopInteger</a:t>
            </a:r>
            <a:r>
              <a:rPr lang="pt-BR" sz="1600" b="1" dirty="0">
                <a:solidFill>
                  <a:srgbClr val="000000"/>
                </a:solidFill>
                <a:latin typeface="Verdana"/>
              </a:rPr>
              <a:t>();</a:t>
            </a:r>
            <a:r>
              <a:rPr lang="pt-BR" sz="1600" dirty="0">
                <a:solidFill>
                  <a:srgbClr val="808080"/>
                </a:solidFill>
                <a:latin typeface="Verdana"/>
              </a:rPr>
              <a:t> </a:t>
            </a:r>
          </a:p>
          <a:p>
            <a:pPr marL="118872" indent="0">
              <a:buNone/>
            </a:pPr>
            <a:r>
              <a:rPr lang="pt-BR" sz="1600" dirty="0">
                <a:solidFill>
                  <a:srgbClr val="808080"/>
                </a:solidFill>
                <a:latin typeface="Verdana"/>
              </a:rPr>
              <a:t>   </a:t>
            </a:r>
            <a:r>
              <a:rPr lang="pt-BR" sz="1600" b="1" dirty="0">
                <a:solidFill>
                  <a:srgbClr val="000000"/>
                </a:solidFill>
                <a:latin typeface="Verdana"/>
              </a:rPr>
              <a:t>}</a:t>
            </a:r>
            <a:r>
              <a:rPr lang="pt-BR" sz="1600" dirty="0">
                <a:solidFill>
                  <a:srgbClr val="808080"/>
                </a:solidFill>
                <a:latin typeface="Verdana"/>
              </a:rPr>
              <a:t> </a:t>
            </a:r>
            <a:endParaRPr lang="pt-BR" sz="1600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D7BA2C2-BAB6-44FC-BAA2-F6B037FB9DCF}" type="slidenum">
              <a:rPr lang="pt-BR" smtClean="0"/>
              <a:pPr>
                <a:defRPr/>
              </a:pPr>
              <a:t>26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1758680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StackTest2.java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 marL="118872" indent="0">
              <a:buNone/>
            </a:pPr>
            <a:r>
              <a:rPr lang="pt-BR" b="1" dirty="0" err="1">
                <a:solidFill>
                  <a:srgbClr val="00007F"/>
                </a:solidFill>
                <a:latin typeface="Verdana"/>
              </a:rPr>
              <a:t>public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b="1" dirty="0" err="1">
                <a:solidFill>
                  <a:srgbClr val="00007F"/>
                </a:solidFill>
                <a:latin typeface="Verdana"/>
              </a:rPr>
              <a:t>class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dirty="0">
                <a:solidFill>
                  <a:srgbClr val="000000"/>
                </a:solidFill>
                <a:latin typeface="Verdana"/>
              </a:rPr>
              <a:t>StackTest2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</a:p>
          <a:p>
            <a:pPr marL="118872" indent="0">
              <a:buNone/>
            </a:pPr>
            <a:r>
              <a:rPr lang="pt-BR" b="1" dirty="0">
                <a:solidFill>
                  <a:srgbClr val="000000"/>
                </a:solidFill>
                <a:latin typeface="Verdana"/>
              </a:rPr>
              <a:t>{</a:t>
            </a:r>
            <a:endParaRPr lang="pt-BR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fr-FR" dirty="0">
                <a:solidFill>
                  <a:srgbClr val="808080"/>
                </a:solidFill>
                <a:latin typeface="Verdana"/>
              </a:rPr>
              <a:t>   </a:t>
            </a:r>
            <a:r>
              <a:rPr lang="fr-FR" b="1" dirty="0">
                <a:solidFill>
                  <a:srgbClr val="00007F"/>
                </a:solidFill>
                <a:latin typeface="Verdana"/>
              </a:rPr>
              <a:t>private</a:t>
            </a:r>
            <a:r>
              <a:rPr lang="fr-FR" dirty="0">
                <a:solidFill>
                  <a:srgbClr val="808080"/>
                </a:solidFill>
                <a:latin typeface="Verdana"/>
              </a:rPr>
              <a:t> </a:t>
            </a:r>
            <a:r>
              <a:rPr lang="fr-FR" dirty="0">
                <a:solidFill>
                  <a:srgbClr val="000000"/>
                </a:solidFill>
                <a:latin typeface="Verdana"/>
              </a:rPr>
              <a:t>Double</a:t>
            </a:r>
            <a:r>
              <a:rPr lang="fr-FR" b="1" dirty="0">
                <a:solidFill>
                  <a:srgbClr val="000000"/>
                </a:solidFill>
                <a:latin typeface="Verdana"/>
              </a:rPr>
              <a:t>[]</a:t>
            </a:r>
            <a:r>
              <a:rPr lang="fr-FR" dirty="0">
                <a:solidFill>
                  <a:srgbClr val="808080"/>
                </a:solidFill>
                <a:latin typeface="Verdana"/>
              </a:rPr>
              <a:t> </a:t>
            </a:r>
            <a:r>
              <a:rPr lang="fr-FR" dirty="0">
                <a:solidFill>
                  <a:srgbClr val="000000"/>
                </a:solidFill>
                <a:latin typeface="Verdana"/>
              </a:rPr>
              <a:t>doubleElements</a:t>
            </a:r>
            <a:r>
              <a:rPr lang="fr-FR" dirty="0">
                <a:solidFill>
                  <a:srgbClr val="808080"/>
                </a:solidFill>
                <a:latin typeface="Verdana"/>
              </a:rPr>
              <a:t> </a:t>
            </a:r>
            <a:r>
              <a:rPr lang="fr-FR" b="1" dirty="0">
                <a:solidFill>
                  <a:srgbClr val="000000"/>
                </a:solidFill>
                <a:latin typeface="Verdana"/>
              </a:rPr>
              <a:t>=</a:t>
            </a:r>
            <a:r>
              <a:rPr lang="fr-FR" dirty="0">
                <a:solidFill>
                  <a:srgbClr val="808080"/>
                </a:solidFill>
                <a:latin typeface="Verdana"/>
              </a:rPr>
              <a:t> </a:t>
            </a:r>
            <a:r>
              <a:rPr lang="fr-FR" b="1" dirty="0">
                <a:solidFill>
                  <a:srgbClr val="000000"/>
                </a:solidFill>
                <a:latin typeface="Verdana"/>
              </a:rPr>
              <a:t>{</a:t>
            </a:r>
            <a:r>
              <a:rPr lang="fr-FR" dirty="0">
                <a:solidFill>
                  <a:srgbClr val="808080"/>
                </a:solidFill>
                <a:latin typeface="Verdana"/>
              </a:rPr>
              <a:t> </a:t>
            </a:r>
            <a:r>
              <a:rPr lang="fr-FR" dirty="0">
                <a:solidFill>
                  <a:srgbClr val="007F7F"/>
                </a:solidFill>
                <a:latin typeface="Verdana"/>
              </a:rPr>
              <a:t>1.1</a:t>
            </a:r>
            <a:r>
              <a:rPr lang="fr-FR" b="1" dirty="0">
                <a:solidFill>
                  <a:srgbClr val="000000"/>
                </a:solidFill>
                <a:latin typeface="Verdana"/>
              </a:rPr>
              <a:t>,</a:t>
            </a:r>
            <a:r>
              <a:rPr lang="fr-FR" dirty="0">
                <a:solidFill>
                  <a:srgbClr val="808080"/>
                </a:solidFill>
                <a:latin typeface="Verdana"/>
              </a:rPr>
              <a:t> </a:t>
            </a:r>
            <a:r>
              <a:rPr lang="fr-FR" dirty="0">
                <a:solidFill>
                  <a:srgbClr val="007F7F"/>
                </a:solidFill>
                <a:latin typeface="Verdana"/>
              </a:rPr>
              <a:t>2.2</a:t>
            </a:r>
            <a:r>
              <a:rPr lang="fr-FR" b="1" dirty="0">
                <a:solidFill>
                  <a:srgbClr val="000000"/>
                </a:solidFill>
                <a:latin typeface="Verdana"/>
              </a:rPr>
              <a:t>,</a:t>
            </a:r>
            <a:r>
              <a:rPr lang="fr-FR" dirty="0">
                <a:solidFill>
                  <a:srgbClr val="808080"/>
                </a:solidFill>
                <a:latin typeface="Verdana"/>
              </a:rPr>
              <a:t> </a:t>
            </a:r>
            <a:r>
              <a:rPr lang="fr-FR" dirty="0">
                <a:solidFill>
                  <a:srgbClr val="007F7F"/>
                </a:solidFill>
                <a:latin typeface="Verdana"/>
              </a:rPr>
              <a:t>3.3</a:t>
            </a:r>
            <a:r>
              <a:rPr lang="fr-FR" b="1" dirty="0">
                <a:solidFill>
                  <a:srgbClr val="000000"/>
                </a:solidFill>
                <a:latin typeface="Verdana"/>
              </a:rPr>
              <a:t>,</a:t>
            </a:r>
            <a:r>
              <a:rPr lang="fr-FR" dirty="0">
                <a:solidFill>
                  <a:srgbClr val="808080"/>
                </a:solidFill>
                <a:latin typeface="Verdana"/>
              </a:rPr>
              <a:t> </a:t>
            </a:r>
            <a:r>
              <a:rPr lang="fr-FR" dirty="0">
                <a:solidFill>
                  <a:srgbClr val="007F7F"/>
                </a:solidFill>
                <a:latin typeface="Verdana"/>
              </a:rPr>
              <a:t>4.4</a:t>
            </a:r>
            <a:r>
              <a:rPr lang="fr-FR" b="1" dirty="0">
                <a:solidFill>
                  <a:srgbClr val="000000"/>
                </a:solidFill>
                <a:latin typeface="Verdana"/>
              </a:rPr>
              <a:t>,</a:t>
            </a:r>
            <a:r>
              <a:rPr lang="fr-FR" dirty="0">
                <a:solidFill>
                  <a:srgbClr val="808080"/>
                </a:solidFill>
                <a:latin typeface="Verdana"/>
              </a:rPr>
              <a:t> </a:t>
            </a:r>
            <a:r>
              <a:rPr lang="fr-FR" dirty="0">
                <a:solidFill>
                  <a:srgbClr val="007F7F"/>
                </a:solidFill>
                <a:latin typeface="Verdana"/>
              </a:rPr>
              <a:t>5.5</a:t>
            </a:r>
            <a:r>
              <a:rPr lang="fr-FR" b="1" dirty="0">
                <a:solidFill>
                  <a:srgbClr val="000000"/>
                </a:solidFill>
                <a:latin typeface="Verdana"/>
              </a:rPr>
              <a:t>,</a:t>
            </a:r>
            <a:r>
              <a:rPr lang="fr-FR" dirty="0">
                <a:solidFill>
                  <a:srgbClr val="808080"/>
                </a:solidFill>
                <a:latin typeface="Verdana"/>
              </a:rPr>
              <a:t> </a:t>
            </a:r>
            <a:r>
              <a:rPr lang="fr-FR" dirty="0">
                <a:solidFill>
                  <a:srgbClr val="007F7F"/>
                </a:solidFill>
                <a:latin typeface="Verdana"/>
              </a:rPr>
              <a:t>6.6</a:t>
            </a:r>
            <a:r>
              <a:rPr lang="fr-FR" dirty="0">
                <a:solidFill>
                  <a:srgbClr val="808080"/>
                </a:solidFill>
                <a:latin typeface="Verdana"/>
              </a:rPr>
              <a:t> </a:t>
            </a:r>
            <a:r>
              <a:rPr lang="fr-FR" b="1" dirty="0">
                <a:solidFill>
                  <a:srgbClr val="000000"/>
                </a:solidFill>
                <a:latin typeface="Verdana"/>
              </a:rPr>
              <a:t>};</a:t>
            </a:r>
            <a:endParaRPr lang="fr-FR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nb-NO" dirty="0">
                <a:solidFill>
                  <a:srgbClr val="808080"/>
                </a:solidFill>
                <a:latin typeface="Verdana"/>
              </a:rPr>
              <a:t>   </a:t>
            </a:r>
            <a:r>
              <a:rPr lang="nb-NO" b="1" dirty="0">
                <a:solidFill>
                  <a:srgbClr val="00007F"/>
                </a:solidFill>
                <a:latin typeface="Verdana"/>
              </a:rPr>
              <a:t>private</a:t>
            </a:r>
            <a:r>
              <a:rPr lang="nb-NO" dirty="0">
                <a:solidFill>
                  <a:srgbClr val="808080"/>
                </a:solidFill>
                <a:latin typeface="Verdana"/>
              </a:rPr>
              <a:t> </a:t>
            </a:r>
            <a:r>
              <a:rPr lang="nb-NO" dirty="0">
                <a:solidFill>
                  <a:srgbClr val="000000"/>
                </a:solidFill>
                <a:latin typeface="Verdana"/>
              </a:rPr>
              <a:t>Integer</a:t>
            </a:r>
            <a:r>
              <a:rPr lang="nb-NO" b="1" dirty="0">
                <a:solidFill>
                  <a:srgbClr val="000000"/>
                </a:solidFill>
                <a:latin typeface="Verdana"/>
              </a:rPr>
              <a:t>[]</a:t>
            </a:r>
            <a:r>
              <a:rPr lang="nb-NO" dirty="0">
                <a:solidFill>
                  <a:srgbClr val="808080"/>
                </a:solidFill>
                <a:latin typeface="Verdana"/>
              </a:rPr>
              <a:t> </a:t>
            </a:r>
            <a:r>
              <a:rPr lang="nb-NO" dirty="0">
                <a:solidFill>
                  <a:srgbClr val="000000"/>
                </a:solidFill>
                <a:latin typeface="Verdana"/>
              </a:rPr>
              <a:t>integerElements</a:t>
            </a:r>
            <a:r>
              <a:rPr lang="nb-NO" dirty="0">
                <a:solidFill>
                  <a:srgbClr val="808080"/>
                </a:solidFill>
                <a:latin typeface="Verdana"/>
              </a:rPr>
              <a:t> </a:t>
            </a:r>
            <a:r>
              <a:rPr lang="nb-NO" b="1" dirty="0">
                <a:solidFill>
                  <a:srgbClr val="000000"/>
                </a:solidFill>
                <a:latin typeface="Verdana"/>
              </a:rPr>
              <a:t>=</a:t>
            </a:r>
            <a:r>
              <a:rPr lang="nb-NO" dirty="0">
                <a:solidFill>
                  <a:srgbClr val="808080"/>
                </a:solidFill>
                <a:latin typeface="Verdana"/>
              </a:rPr>
              <a:t> </a:t>
            </a:r>
            <a:r>
              <a:rPr lang="nb-NO" b="1" dirty="0">
                <a:solidFill>
                  <a:srgbClr val="000000"/>
                </a:solidFill>
                <a:latin typeface="Verdana"/>
              </a:rPr>
              <a:t>{</a:t>
            </a:r>
            <a:r>
              <a:rPr lang="nb-NO" dirty="0">
                <a:solidFill>
                  <a:srgbClr val="808080"/>
                </a:solidFill>
                <a:latin typeface="Verdana"/>
              </a:rPr>
              <a:t> </a:t>
            </a:r>
            <a:r>
              <a:rPr lang="nb-NO" dirty="0">
                <a:solidFill>
                  <a:srgbClr val="007F7F"/>
                </a:solidFill>
                <a:latin typeface="Verdana"/>
              </a:rPr>
              <a:t>1</a:t>
            </a:r>
            <a:r>
              <a:rPr lang="nb-NO" b="1" dirty="0">
                <a:solidFill>
                  <a:srgbClr val="000000"/>
                </a:solidFill>
                <a:latin typeface="Verdana"/>
              </a:rPr>
              <a:t>,</a:t>
            </a:r>
            <a:r>
              <a:rPr lang="nb-NO" dirty="0">
                <a:solidFill>
                  <a:srgbClr val="808080"/>
                </a:solidFill>
                <a:latin typeface="Verdana"/>
              </a:rPr>
              <a:t> </a:t>
            </a:r>
            <a:r>
              <a:rPr lang="nb-NO" dirty="0">
                <a:solidFill>
                  <a:srgbClr val="007F7F"/>
                </a:solidFill>
                <a:latin typeface="Verdana"/>
              </a:rPr>
              <a:t>2</a:t>
            </a:r>
            <a:r>
              <a:rPr lang="nb-NO" b="1" dirty="0">
                <a:solidFill>
                  <a:srgbClr val="000000"/>
                </a:solidFill>
                <a:latin typeface="Verdana"/>
              </a:rPr>
              <a:t>,</a:t>
            </a:r>
            <a:r>
              <a:rPr lang="nb-NO" dirty="0">
                <a:solidFill>
                  <a:srgbClr val="808080"/>
                </a:solidFill>
                <a:latin typeface="Verdana"/>
              </a:rPr>
              <a:t> </a:t>
            </a:r>
            <a:r>
              <a:rPr lang="nb-NO" dirty="0">
                <a:solidFill>
                  <a:srgbClr val="007F7F"/>
                </a:solidFill>
                <a:latin typeface="Verdana"/>
              </a:rPr>
              <a:t>3</a:t>
            </a:r>
            <a:r>
              <a:rPr lang="nb-NO" b="1" dirty="0">
                <a:solidFill>
                  <a:srgbClr val="000000"/>
                </a:solidFill>
                <a:latin typeface="Verdana"/>
              </a:rPr>
              <a:t>,</a:t>
            </a:r>
            <a:r>
              <a:rPr lang="nb-NO" dirty="0">
                <a:solidFill>
                  <a:srgbClr val="808080"/>
                </a:solidFill>
                <a:latin typeface="Verdana"/>
              </a:rPr>
              <a:t> </a:t>
            </a:r>
            <a:r>
              <a:rPr lang="nb-NO" dirty="0">
                <a:solidFill>
                  <a:srgbClr val="007F7F"/>
                </a:solidFill>
                <a:latin typeface="Verdana"/>
              </a:rPr>
              <a:t>4</a:t>
            </a:r>
            <a:r>
              <a:rPr lang="nb-NO" b="1" dirty="0">
                <a:solidFill>
                  <a:srgbClr val="000000"/>
                </a:solidFill>
                <a:latin typeface="Verdana"/>
              </a:rPr>
              <a:t>,</a:t>
            </a:r>
            <a:r>
              <a:rPr lang="nb-NO" dirty="0">
                <a:solidFill>
                  <a:srgbClr val="808080"/>
                </a:solidFill>
                <a:latin typeface="Verdana"/>
              </a:rPr>
              <a:t> </a:t>
            </a:r>
            <a:r>
              <a:rPr lang="nb-NO" dirty="0">
                <a:solidFill>
                  <a:srgbClr val="007F7F"/>
                </a:solidFill>
                <a:latin typeface="Verdana"/>
              </a:rPr>
              <a:t>5</a:t>
            </a:r>
            <a:r>
              <a:rPr lang="nb-NO" b="1" dirty="0">
                <a:solidFill>
                  <a:srgbClr val="000000"/>
                </a:solidFill>
                <a:latin typeface="Verdana"/>
              </a:rPr>
              <a:t>,</a:t>
            </a:r>
            <a:r>
              <a:rPr lang="nb-NO" dirty="0">
                <a:solidFill>
                  <a:srgbClr val="808080"/>
                </a:solidFill>
                <a:latin typeface="Verdana"/>
              </a:rPr>
              <a:t> </a:t>
            </a:r>
            <a:r>
              <a:rPr lang="nb-NO" dirty="0">
                <a:solidFill>
                  <a:srgbClr val="007F7F"/>
                </a:solidFill>
                <a:latin typeface="Verdana"/>
              </a:rPr>
              <a:t>6</a:t>
            </a:r>
            <a:r>
              <a:rPr lang="nb-NO" b="1" dirty="0">
                <a:solidFill>
                  <a:srgbClr val="000000"/>
                </a:solidFill>
                <a:latin typeface="Verdana"/>
              </a:rPr>
              <a:t>,</a:t>
            </a:r>
            <a:r>
              <a:rPr lang="nb-NO" dirty="0">
                <a:solidFill>
                  <a:srgbClr val="808080"/>
                </a:solidFill>
                <a:latin typeface="Verdana"/>
              </a:rPr>
              <a:t> </a:t>
            </a:r>
            <a:r>
              <a:rPr lang="nb-NO" dirty="0">
                <a:solidFill>
                  <a:srgbClr val="007F7F"/>
                </a:solidFill>
                <a:latin typeface="Verdana"/>
              </a:rPr>
              <a:t>7</a:t>
            </a:r>
            <a:r>
              <a:rPr lang="nb-NO" b="1" dirty="0">
                <a:solidFill>
                  <a:srgbClr val="000000"/>
                </a:solidFill>
                <a:latin typeface="Verdana"/>
              </a:rPr>
              <a:t>,</a:t>
            </a:r>
            <a:r>
              <a:rPr lang="nb-NO" dirty="0">
                <a:solidFill>
                  <a:srgbClr val="808080"/>
                </a:solidFill>
                <a:latin typeface="Verdana"/>
              </a:rPr>
              <a:t> </a:t>
            </a:r>
            <a:r>
              <a:rPr lang="nb-NO" dirty="0">
                <a:solidFill>
                  <a:srgbClr val="007F7F"/>
                </a:solidFill>
                <a:latin typeface="Verdana"/>
              </a:rPr>
              <a:t>8</a:t>
            </a:r>
            <a:r>
              <a:rPr lang="nb-NO" b="1" dirty="0">
                <a:solidFill>
                  <a:srgbClr val="000000"/>
                </a:solidFill>
                <a:latin typeface="Verdana"/>
              </a:rPr>
              <a:t>,</a:t>
            </a:r>
            <a:r>
              <a:rPr lang="nb-NO" dirty="0">
                <a:solidFill>
                  <a:srgbClr val="808080"/>
                </a:solidFill>
                <a:latin typeface="Verdana"/>
              </a:rPr>
              <a:t> </a:t>
            </a:r>
            <a:r>
              <a:rPr lang="nb-NO" dirty="0">
                <a:solidFill>
                  <a:srgbClr val="007F7F"/>
                </a:solidFill>
                <a:latin typeface="Verdana"/>
              </a:rPr>
              <a:t>9</a:t>
            </a:r>
            <a:r>
              <a:rPr lang="nb-NO" b="1" dirty="0">
                <a:solidFill>
                  <a:srgbClr val="000000"/>
                </a:solidFill>
                <a:latin typeface="Verdana"/>
              </a:rPr>
              <a:t>,</a:t>
            </a:r>
            <a:r>
              <a:rPr lang="nb-NO" dirty="0">
                <a:solidFill>
                  <a:srgbClr val="808080"/>
                </a:solidFill>
                <a:latin typeface="Verdana"/>
              </a:rPr>
              <a:t> </a:t>
            </a:r>
            <a:r>
              <a:rPr lang="nb-NO" dirty="0">
                <a:solidFill>
                  <a:srgbClr val="007F7F"/>
                </a:solidFill>
                <a:latin typeface="Verdana"/>
              </a:rPr>
              <a:t>10</a:t>
            </a:r>
            <a:r>
              <a:rPr lang="nb-NO" b="1" dirty="0">
                <a:solidFill>
                  <a:srgbClr val="000000"/>
                </a:solidFill>
                <a:latin typeface="Verdana"/>
              </a:rPr>
              <a:t>,</a:t>
            </a:r>
            <a:r>
              <a:rPr lang="nb-NO" dirty="0">
                <a:solidFill>
                  <a:srgbClr val="808080"/>
                </a:solidFill>
                <a:latin typeface="Verdana"/>
              </a:rPr>
              <a:t> </a:t>
            </a:r>
            <a:r>
              <a:rPr lang="nb-NO" dirty="0">
                <a:solidFill>
                  <a:srgbClr val="007F7F"/>
                </a:solidFill>
                <a:latin typeface="Verdana"/>
              </a:rPr>
              <a:t>11</a:t>
            </a:r>
            <a:r>
              <a:rPr lang="nb-NO" dirty="0">
                <a:solidFill>
                  <a:srgbClr val="808080"/>
                </a:solidFill>
                <a:latin typeface="Verdana"/>
              </a:rPr>
              <a:t> </a:t>
            </a:r>
            <a:r>
              <a:rPr lang="nb-NO" b="1" dirty="0">
                <a:solidFill>
                  <a:srgbClr val="000000"/>
                </a:solidFill>
                <a:latin typeface="Verdana"/>
              </a:rPr>
              <a:t>};</a:t>
            </a:r>
            <a:endParaRPr lang="nb-NO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endParaRPr lang="pt-BR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fr-FR" dirty="0">
                <a:solidFill>
                  <a:srgbClr val="808080"/>
                </a:solidFill>
                <a:latin typeface="Verdana"/>
              </a:rPr>
              <a:t>   </a:t>
            </a:r>
            <a:r>
              <a:rPr lang="fr-FR" b="1" dirty="0">
                <a:solidFill>
                  <a:srgbClr val="00007F"/>
                </a:solidFill>
                <a:latin typeface="Verdana"/>
              </a:rPr>
              <a:t>private</a:t>
            </a:r>
            <a:r>
              <a:rPr lang="fr-FR" dirty="0">
                <a:solidFill>
                  <a:srgbClr val="808080"/>
                </a:solidFill>
                <a:latin typeface="Verdana"/>
              </a:rPr>
              <a:t> </a:t>
            </a:r>
            <a:r>
              <a:rPr lang="fr-FR" dirty="0">
                <a:solidFill>
                  <a:srgbClr val="000000"/>
                </a:solidFill>
                <a:latin typeface="Verdana"/>
              </a:rPr>
              <a:t>Stack</a:t>
            </a:r>
            <a:r>
              <a:rPr lang="fr-FR" b="1" dirty="0">
                <a:solidFill>
                  <a:srgbClr val="000000"/>
                </a:solidFill>
                <a:latin typeface="Verdana"/>
              </a:rPr>
              <a:t>&lt;</a:t>
            </a:r>
            <a:r>
              <a:rPr lang="fr-FR" dirty="0">
                <a:solidFill>
                  <a:srgbClr val="808080"/>
                </a:solidFill>
                <a:latin typeface="Verdana"/>
              </a:rPr>
              <a:t> </a:t>
            </a:r>
            <a:r>
              <a:rPr lang="fr-FR" dirty="0">
                <a:solidFill>
                  <a:srgbClr val="000000"/>
                </a:solidFill>
                <a:latin typeface="Verdana"/>
              </a:rPr>
              <a:t>Double</a:t>
            </a:r>
            <a:r>
              <a:rPr lang="fr-FR" dirty="0">
                <a:solidFill>
                  <a:srgbClr val="808080"/>
                </a:solidFill>
                <a:latin typeface="Verdana"/>
              </a:rPr>
              <a:t> </a:t>
            </a:r>
            <a:r>
              <a:rPr lang="fr-FR" b="1" dirty="0">
                <a:solidFill>
                  <a:srgbClr val="000000"/>
                </a:solidFill>
                <a:latin typeface="Verdana"/>
              </a:rPr>
              <a:t>&gt;</a:t>
            </a:r>
            <a:r>
              <a:rPr lang="fr-FR" dirty="0">
                <a:solidFill>
                  <a:srgbClr val="808080"/>
                </a:solidFill>
                <a:latin typeface="Verdana"/>
              </a:rPr>
              <a:t> </a:t>
            </a:r>
            <a:r>
              <a:rPr lang="fr-FR" dirty="0">
                <a:solidFill>
                  <a:srgbClr val="000000"/>
                </a:solidFill>
                <a:latin typeface="Verdana"/>
              </a:rPr>
              <a:t>doubleStack</a:t>
            </a:r>
            <a:r>
              <a:rPr lang="fr-FR" b="1" dirty="0">
                <a:solidFill>
                  <a:srgbClr val="000000"/>
                </a:solidFill>
                <a:latin typeface="Verdana"/>
              </a:rPr>
              <a:t>;</a:t>
            </a:r>
            <a:r>
              <a:rPr lang="fr-FR" dirty="0">
                <a:solidFill>
                  <a:srgbClr val="808080"/>
                </a:solidFill>
                <a:latin typeface="Verdana"/>
              </a:rPr>
              <a:t> </a:t>
            </a:r>
            <a:r>
              <a:rPr lang="fr-FR" sz="2800" dirty="0">
                <a:solidFill>
                  <a:srgbClr val="007F00"/>
                </a:solidFill>
                <a:latin typeface="Comic Sans MS"/>
              </a:rPr>
              <a:t>// pilha de objetos Double</a:t>
            </a:r>
          </a:p>
          <a:p>
            <a:pPr marL="118872" indent="0">
              <a:buNone/>
            </a:pPr>
            <a:r>
              <a:rPr lang="pt-BR" dirty="0">
                <a:solidFill>
                  <a:srgbClr val="808080"/>
                </a:solidFill>
                <a:latin typeface="Verdana"/>
              </a:rPr>
              <a:t>   </a:t>
            </a:r>
            <a:r>
              <a:rPr lang="pt-BR" b="1" dirty="0" err="1">
                <a:solidFill>
                  <a:srgbClr val="00007F"/>
                </a:solidFill>
                <a:latin typeface="Verdana"/>
              </a:rPr>
              <a:t>private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dirty="0" err="1">
                <a:solidFill>
                  <a:srgbClr val="000000"/>
                </a:solidFill>
                <a:latin typeface="Verdana"/>
              </a:rPr>
              <a:t>Stack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&lt;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dirty="0" err="1">
                <a:solidFill>
                  <a:srgbClr val="000000"/>
                </a:solidFill>
                <a:latin typeface="Verdana"/>
              </a:rPr>
              <a:t>Integer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&gt;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dirty="0" err="1">
                <a:solidFill>
                  <a:srgbClr val="000000"/>
                </a:solidFill>
                <a:latin typeface="Verdana"/>
              </a:rPr>
              <a:t>integerStack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;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2800" dirty="0">
                <a:solidFill>
                  <a:srgbClr val="007F00"/>
                </a:solidFill>
                <a:latin typeface="Comic Sans MS"/>
              </a:rPr>
              <a:t>// pilha de objetos </a:t>
            </a:r>
            <a:r>
              <a:rPr lang="pt-BR" sz="2800" dirty="0" err="1">
                <a:solidFill>
                  <a:srgbClr val="007F00"/>
                </a:solidFill>
                <a:latin typeface="Comic Sans MS"/>
              </a:rPr>
              <a:t>Integer</a:t>
            </a:r>
            <a:endParaRPr lang="pt-BR" sz="2800" dirty="0">
              <a:solidFill>
                <a:srgbClr val="007F00"/>
              </a:solidFill>
              <a:latin typeface="Comic Sans MS"/>
            </a:endParaRPr>
          </a:p>
          <a:p>
            <a:pPr marL="118872" indent="0">
              <a:buNone/>
            </a:pPr>
            <a:endParaRPr lang="pt-BR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dirty="0">
                <a:solidFill>
                  <a:srgbClr val="808080"/>
                </a:solidFill>
                <a:latin typeface="Verdana"/>
              </a:rPr>
              <a:t>   </a:t>
            </a:r>
            <a:r>
              <a:rPr lang="pt-BR" sz="2800" dirty="0">
                <a:solidFill>
                  <a:srgbClr val="007F00"/>
                </a:solidFill>
                <a:latin typeface="Comic Sans MS"/>
              </a:rPr>
              <a:t>// testa os objetos da pilha</a:t>
            </a:r>
          </a:p>
          <a:p>
            <a:pPr marL="118872" indent="0">
              <a:buNone/>
            </a:pPr>
            <a:r>
              <a:rPr lang="pt-BR" dirty="0">
                <a:solidFill>
                  <a:srgbClr val="808080"/>
                </a:solidFill>
                <a:latin typeface="Verdana"/>
              </a:rPr>
              <a:t>   </a:t>
            </a:r>
            <a:r>
              <a:rPr lang="pt-BR" b="1" dirty="0" err="1">
                <a:solidFill>
                  <a:srgbClr val="00007F"/>
                </a:solidFill>
                <a:latin typeface="Verdana"/>
              </a:rPr>
              <a:t>public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b="1" dirty="0" err="1">
                <a:solidFill>
                  <a:srgbClr val="00007F"/>
                </a:solidFill>
                <a:latin typeface="Verdana"/>
              </a:rPr>
              <a:t>void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dirty="0" err="1">
                <a:solidFill>
                  <a:srgbClr val="000000"/>
                </a:solidFill>
                <a:latin typeface="Verdana"/>
              </a:rPr>
              <a:t>testStacks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()</a:t>
            </a:r>
            <a:endParaRPr lang="pt-BR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dirty="0">
                <a:solidFill>
                  <a:srgbClr val="808080"/>
                </a:solidFill>
                <a:latin typeface="Verdana"/>
              </a:rPr>
              <a:t>   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{</a:t>
            </a:r>
            <a:endParaRPr lang="pt-BR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en-US" dirty="0">
                <a:solidFill>
                  <a:srgbClr val="808080"/>
                </a:solidFill>
                <a:latin typeface="Verdana"/>
              </a:rPr>
              <a:t>      </a:t>
            </a:r>
            <a:r>
              <a:rPr lang="en-US" dirty="0" err="1">
                <a:solidFill>
                  <a:srgbClr val="000000"/>
                </a:solidFill>
                <a:latin typeface="Verdana"/>
              </a:rPr>
              <a:t>doubleStack</a:t>
            </a:r>
            <a:r>
              <a:rPr lang="en-US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b="1" dirty="0">
                <a:solidFill>
                  <a:srgbClr val="000000"/>
                </a:solidFill>
                <a:latin typeface="Verdana"/>
              </a:rPr>
              <a:t>=</a:t>
            </a:r>
            <a:r>
              <a:rPr lang="en-US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b="1" dirty="0">
                <a:solidFill>
                  <a:srgbClr val="00007F"/>
                </a:solidFill>
                <a:latin typeface="Verdana"/>
              </a:rPr>
              <a:t>new</a:t>
            </a:r>
            <a:r>
              <a:rPr lang="en-US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dirty="0">
                <a:solidFill>
                  <a:srgbClr val="000000"/>
                </a:solidFill>
                <a:latin typeface="Verdana"/>
              </a:rPr>
              <a:t>Stack</a:t>
            </a:r>
            <a:r>
              <a:rPr lang="en-US" b="1" dirty="0">
                <a:solidFill>
                  <a:srgbClr val="000000"/>
                </a:solidFill>
                <a:latin typeface="Verdana"/>
              </a:rPr>
              <a:t>&lt;</a:t>
            </a:r>
            <a:r>
              <a:rPr lang="en-US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dirty="0">
                <a:solidFill>
                  <a:srgbClr val="000000"/>
                </a:solidFill>
                <a:latin typeface="Verdana"/>
              </a:rPr>
              <a:t>Double</a:t>
            </a:r>
            <a:r>
              <a:rPr lang="en-US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b="1" dirty="0">
                <a:solidFill>
                  <a:srgbClr val="000000"/>
                </a:solidFill>
                <a:latin typeface="Verdana"/>
              </a:rPr>
              <a:t>&gt;(</a:t>
            </a:r>
            <a:r>
              <a:rPr lang="en-US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dirty="0">
                <a:solidFill>
                  <a:srgbClr val="007F7F"/>
                </a:solidFill>
                <a:latin typeface="Verdana"/>
              </a:rPr>
              <a:t>5</a:t>
            </a:r>
            <a:r>
              <a:rPr lang="en-US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b="1" dirty="0">
                <a:solidFill>
                  <a:srgbClr val="000000"/>
                </a:solidFill>
                <a:latin typeface="Verdana"/>
              </a:rPr>
              <a:t>);</a:t>
            </a:r>
            <a:r>
              <a:rPr lang="en-US" dirty="0">
                <a:solidFill>
                  <a:srgbClr val="808080"/>
                </a:solidFill>
                <a:latin typeface="Verdana"/>
              </a:rPr>
              <a:t> </a:t>
            </a:r>
          </a:p>
          <a:p>
            <a:pPr marL="118872" indent="0">
              <a:buNone/>
            </a:pPr>
            <a:r>
              <a:rPr lang="pt-BR" dirty="0">
                <a:solidFill>
                  <a:srgbClr val="808080"/>
                </a:solidFill>
                <a:latin typeface="Verdana"/>
              </a:rPr>
              <a:t>      </a:t>
            </a:r>
            <a:r>
              <a:rPr lang="pt-BR" dirty="0" err="1">
                <a:solidFill>
                  <a:srgbClr val="000000"/>
                </a:solidFill>
                <a:latin typeface="Verdana"/>
              </a:rPr>
              <a:t>integerStack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=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b="1" dirty="0">
                <a:solidFill>
                  <a:srgbClr val="00007F"/>
                </a:solidFill>
                <a:latin typeface="Verdana"/>
              </a:rPr>
              <a:t>new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dirty="0" err="1">
                <a:solidFill>
                  <a:srgbClr val="000000"/>
                </a:solidFill>
                <a:latin typeface="Verdana"/>
              </a:rPr>
              <a:t>Stack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&lt;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dirty="0" err="1">
                <a:solidFill>
                  <a:srgbClr val="000000"/>
                </a:solidFill>
                <a:latin typeface="Verdana"/>
              </a:rPr>
              <a:t>Integer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&gt;(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dirty="0">
                <a:solidFill>
                  <a:srgbClr val="007F7F"/>
                </a:solidFill>
                <a:latin typeface="Verdana"/>
              </a:rPr>
              <a:t>10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);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</a:p>
          <a:p>
            <a:pPr marL="118872" indent="0">
              <a:buNone/>
            </a:pPr>
            <a:endParaRPr lang="pt-BR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dirty="0">
                <a:solidFill>
                  <a:srgbClr val="808080"/>
                </a:solidFill>
                <a:latin typeface="Verdana"/>
              </a:rPr>
              <a:t>      </a:t>
            </a:r>
            <a:r>
              <a:rPr lang="pt-BR" dirty="0" err="1">
                <a:solidFill>
                  <a:srgbClr val="000000"/>
                </a:solidFill>
                <a:latin typeface="Verdana"/>
              </a:rPr>
              <a:t>testPush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dirty="0">
                <a:solidFill>
                  <a:srgbClr val="7F007F"/>
                </a:solidFill>
                <a:latin typeface="Verdana"/>
              </a:rPr>
              <a:t>"</a:t>
            </a:r>
            <a:r>
              <a:rPr lang="pt-BR" dirty="0" err="1">
                <a:solidFill>
                  <a:srgbClr val="7F007F"/>
                </a:solidFill>
                <a:latin typeface="Verdana"/>
              </a:rPr>
              <a:t>doubleStack</a:t>
            </a:r>
            <a:r>
              <a:rPr lang="pt-BR" dirty="0">
                <a:solidFill>
                  <a:srgbClr val="7F007F"/>
                </a:solidFill>
                <a:latin typeface="Verdana"/>
              </a:rPr>
              <a:t>"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,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dirty="0" err="1">
                <a:solidFill>
                  <a:srgbClr val="000000"/>
                </a:solidFill>
                <a:latin typeface="Verdana"/>
              </a:rPr>
              <a:t>doubleStack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,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dirty="0" err="1">
                <a:solidFill>
                  <a:srgbClr val="000000"/>
                </a:solidFill>
                <a:latin typeface="Verdana"/>
              </a:rPr>
              <a:t>doubleElements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);</a:t>
            </a:r>
            <a:endParaRPr lang="pt-BR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dirty="0">
                <a:solidFill>
                  <a:srgbClr val="808080"/>
                </a:solidFill>
                <a:latin typeface="Verdana"/>
              </a:rPr>
              <a:t>      </a:t>
            </a:r>
            <a:r>
              <a:rPr lang="pt-BR" dirty="0" err="1">
                <a:solidFill>
                  <a:srgbClr val="000000"/>
                </a:solidFill>
                <a:latin typeface="Verdana"/>
              </a:rPr>
              <a:t>testPop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dirty="0">
                <a:solidFill>
                  <a:srgbClr val="7F007F"/>
                </a:solidFill>
                <a:latin typeface="Verdana"/>
              </a:rPr>
              <a:t>"</a:t>
            </a:r>
            <a:r>
              <a:rPr lang="pt-BR" dirty="0" err="1">
                <a:solidFill>
                  <a:srgbClr val="7F007F"/>
                </a:solidFill>
                <a:latin typeface="Verdana"/>
              </a:rPr>
              <a:t>doubleStack</a:t>
            </a:r>
            <a:r>
              <a:rPr lang="pt-BR" dirty="0">
                <a:solidFill>
                  <a:srgbClr val="7F007F"/>
                </a:solidFill>
                <a:latin typeface="Verdana"/>
              </a:rPr>
              <a:t>"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,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dirty="0" err="1">
                <a:solidFill>
                  <a:srgbClr val="000000"/>
                </a:solidFill>
                <a:latin typeface="Verdana"/>
              </a:rPr>
              <a:t>doubleStack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);</a:t>
            </a:r>
            <a:endParaRPr lang="pt-BR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dirty="0">
                <a:solidFill>
                  <a:srgbClr val="808080"/>
                </a:solidFill>
                <a:latin typeface="Verdana"/>
              </a:rPr>
              <a:t>      </a:t>
            </a:r>
            <a:r>
              <a:rPr lang="pt-BR" dirty="0" err="1">
                <a:solidFill>
                  <a:srgbClr val="000000"/>
                </a:solidFill>
                <a:latin typeface="Verdana"/>
              </a:rPr>
              <a:t>testPush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dirty="0">
                <a:solidFill>
                  <a:srgbClr val="7F007F"/>
                </a:solidFill>
                <a:latin typeface="Verdana"/>
              </a:rPr>
              <a:t>"</a:t>
            </a:r>
            <a:r>
              <a:rPr lang="pt-BR" dirty="0" err="1">
                <a:solidFill>
                  <a:srgbClr val="7F007F"/>
                </a:solidFill>
                <a:latin typeface="Verdana"/>
              </a:rPr>
              <a:t>integerStack</a:t>
            </a:r>
            <a:r>
              <a:rPr lang="pt-BR" dirty="0">
                <a:solidFill>
                  <a:srgbClr val="7F007F"/>
                </a:solidFill>
                <a:latin typeface="Verdana"/>
              </a:rPr>
              <a:t>"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,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dirty="0" err="1">
                <a:solidFill>
                  <a:srgbClr val="000000"/>
                </a:solidFill>
                <a:latin typeface="Verdana"/>
              </a:rPr>
              <a:t>integerStack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,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dirty="0" err="1">
                <a:solidFill>
                  <a:srgbClr val="000000"/>
                </a:solidFill>
                <a:latin typeface="Verdana"/>
              </a:rPr>
              <a:t>integerElements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);</a:t>
            </a:r>
            <a:endParaRPr lang="pt-BR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dirty="0">
                <a:solidFill>
                  <a:srgbClr val="808080"/>
                </a:solidFill>
                <a:latin typeface="Verdana"/>
              </a:rPr>
              <a:t>      </a:t>
            </a:r>
            <a:r>
              <a:rPr lang="pt-BR" dirty="0" err="1">
                <a:solidFill>
                  <a:srgbClr val="000000"/>
                </a:solidFill>
                <a:latin typeface="Verdana"/>
              </a:rPr>
              <a:t>testPop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dirty="0">
                <a:solidFill>
                  <a:srgbClr val="7F007F"/>
                </a:solidFill>
                <a:latin typeface="Verdana"/>
              </a:rPr>
              <a:t>"</a:t>
            </a:r>
            <a:r>
              <a:rPr lang="pt-BR" dirty="0" err="1">
                <a:solidFill>
                  <a:srgbClr val="7F007F"/>
                </a:solidFill>
                <a:latin typeface="Verdana"/>
              </a:rPr>
              <a:t>integerStack</a:t>
            </a:r>
            <a:r>
              <a:rPr lang="pt-BR" dirty="0">
                <a:solidFill>
                  <a:srgbClr val="7F007F"/>
                </a:solidFill>
                <a:latin typeface="Verdana"/>
              </a:rPr>
              <a:t>"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,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dirty="0" err="1">
                <a:solidFill>
                  <a:srgbClr val="000000"/>
                </a:solidFill>
                <a:latin typeface="Verdana"/>
              </a:rPr>
              <a:t>integerStack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);</a:t>
            </a:r>
            <a:endParaRPr lang="pt-BR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dirty="0">
                <a:solidFill>
                  <a:srgbClr val="808080"/>
                </a:solidFill>
                <a:latin typeface="Verdana"/>
              </a:rPr>
              <a:t>   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}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D7BA2C2-BAB6-44FC-BAA2-F6B037FB9DCF}" type="slidenum">
              <a:rPr lang="pt-BR" smtClean="0"/>
              <a:pPr>
                <a:defRPr/>
              </a:pPr>
              <a:t>27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1672911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StackTest2.java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007F00"/>
                </a:solidFill>
                <a:latin typeface="Comic Sans MS"/>
              </a:rPr>
              <a:t>// </a:t>
            </a:r>
            <a:r>
              <a:rPr lang="pt-BR" sz="1500" dirty="0" err="1">
                <a:solidFill>
                  <a:srgbClr val="007F00"/>
                </a:solidFill>
                <a:latin typeface="Comic Sans MS"/>
              </a:rPr>
              <a:t>metodo</a:t>
            </a:r>
            <a:r>
              <a:rPr lang="pt-BR" sz="1500" dirty="0">
                <a:solidFill>
                  <a:srgbClr val="007F00"/>
                </a:solidFill>
                <a:latin typeface="Comic Sans MS"/>
              </a:rPr>
              <a:t> </a:t>
            </a:r>
            <a:r>
              <a:rPr lang="pt-BR" sz="1500" dirty="0" err="1">
                <a:solidFill>
                  <a:srgbClr val="007F00"/>
                </a:solidFill>
                <a:latin typeface="Comic Sans MS"/>
              </a:rPr>
              <a:t>generico</a:t>
            </a:r>
            <a:r>
              <a:rPr lang="pt-BR" sz="1500" dirty="0">
                <a:solidFill>
                  <a:srgbClr val="007F00"/>
                </a:solidFill>
                <a:latin typeface="Comic Sans MS"/>
              </a:rPr>
              <a:t> que testa o </a:t>
            </a:r>
            <a:r>
              <a:rPr lang="pt-BR" sz="1500" dirty="0" err="1">
                <a:solidFill>
                  <a:srgbClr val="007F00"/>
                </a:solidFill>
                <a:latin typeface="Comic Sans MS"/>
              </a:rPr>
              <a:t>metodo</a:t>
            </a:r>
            <a:r>
              <a:rPr lang="pt-BR" sz="1500" dirty="0">
                <a:solidFill>
                  <a:srgbClr val="007F00"/>
                </a:solidFill>
                <a:latin typeface="Comic Sans MS"/>
              </a:rPr>
              <a:t> </a:t>
            </a:r>
            <a:r>
              <a:rPr lang="pt-BR" sz="1500" dirty="0" err="1">
                <a:solidFill>
                  <a:srgbClr val="007F00"/>
                </a:solidFill>
                <a:latin typeface="Comic Sans MS"/>
              </a:rPr>
              <a:t>push</a:t>
            </a:r>
            <a:r>
              <a:rPr lang="pt-BR" sz="1500" dirty="0">
                <a:solidFill>
                  <a:srgbClr val="007F00"/>
                </a:solidFill>
                <a:latin typeface="Comic Sans MS"/>
              </a:rPr>
              <a:t> da classe </a:t>
            </a:r>
            <a:r>
              <a:rPr lang="pt-BR" sz="1500" dirty="0" err="1">
                <a:solidFill>
                  <a:srgbClr val="007F00"/>
                </a:solidFill>
                <a:latin typeface="Comic Sans MS"/>
              </a:rPr>
              <a:t>generica</a:t>
            </a:r>
            <a:endParaRPr lang="pt-BR" sz="1500" dirty="0">
              <a:solidFill>
                <a:srgbClr val="007F00"/>
              </a:solidFill>
              <a:latin typeface="Comic Sans MS"/>
            </a:endParaRPr>
          </a:p>
          <a:p>
            <a:pPr marL="118872" indent="0">
              <a:buNone/>
            </a:pPr>
            <a:r>
              <a:rPr lang="en-US" sz="1500" dirty="0">
                <a:solidFill>
                  <a:srgbClr val="808080"/>
                </a:solidFill>
                <a:latin typeface="Verdana"/>
              </a:rPr>
              <a:t>   </a:t>
            </a:r>
            <a:r>
              <a:rPr lang="en-US" sz="1500" b="1" dirty="0">
                <a:solidFill>
                  <a:srgbClr val="00007F"/>
                </a:solidFill>
                <a:latin typeface="Verdana"/>
              </a:rPr>
              <a:t>public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&lt;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dirty="0">
                <a:solidFill>
                  <a:srgbClr val="000000"/>
                </a:solidFill>
                <a:latin typeface="Verdana"/>
              </a:rPr>
              <a:t>T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&gt;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b="1" dirty="0">
                <a:solidFill>
                  <a:srgbClr val="00007F"/>
                </a:solidFill>
                <a:latin typeface="Verdana"/>
              </a:rPr>
              <a:t>void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dirty="0" err="1">
                <a:solidFill>
                  <a:srgbClr val="000000"/>
                </a:solidFill>
                <a:latin typeface="Verdana"/>
              </a:rPr>
              <a:t>testPush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dirty="0">
                <a:solidFill>
                  <a:srgbClr val="000000"/>
                </a:solidFill>
                <a:latin typeface="Verdana"/>
              </a:rPr>
              <a:t>String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dirty="0">
                <a:solidFill>
                  <a:srgbClr val="000000"/>
                </a:solidFill>
                <a:latin typeface="Verdana"/>
              </a:rPr>
              <a:t>name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,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dirty="0">
                <a:solidFill>
                  <a:srgbClr val="000000"/>
                </a:solidFill>
                <a:latin typeface="Verdana"/>
              </a:rPr>
              <a:t>Stack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&lt;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dirty="0">
                <a:solidFill>
                  <a:srgbClr val="000000"/>
                </a:solidFill>
                <a:latin typeface="Verdana"/>
              </a:rPr>
              <a:t>T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&gt;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dirty="0">
                <a:solidFill>
                  <a:srgbClr val="000000"/>
                </a:solidFill>
                <a:latin typeface="Verdana"/>
              </a:rPr>
              <a:t>stack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,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</a:t>
            </a:r>
            <a:r>
              <a:rPr lang="pt-BR" sz="1500" dirty="0">
                <a:solidFill>
                  <a:srgbClr val="000000"/>
                </a:solidFill>
                <a:latin typeface="Verdana"/>
              </a:rPr>
              <a:t>T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[]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elements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)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{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</a:t>
            </a:r>
            <a:r>
              <a:rPr lang="pt-BR" sz="1500" b="1" dirty="0" err="1">
                <a:solidFill>
                  <a:srgbClr val="00007F"/>
                </a:solidFill>
                <a:latin typeface="Verdana"/>
              </a:rPr>
              <a:t>try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{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en-US" sz="1500" dirty="0">
                <a:solidFill>
                  <a:srgbClr val="808080"/>
                </a:solidFill>
                <a:latin typeface="Verdana"/>
              </a:rPr>
              <a:t>         </a:t>
            </a:r>
            <a:r>
              <a:rPr lang="en-US" sz="1500" dirty="0" err="1">
                <a:solidFill>
                  <a:srgbClr val="000000"/>
                </a:solidFill>
                <a:latin typeface="Verdana"/>
              </a:rPr>
              <a:t>System</a:t>
            </a:r>
            <a:r>
              <a:rPr lang="en-US" sz="1500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en-US" sz="1500" dirty="0" err="1">
                <a:solidFill>
                  <a:srgbClr val="000000"/>
                </a:solidFill>
                <a:latin typeface="Verdana"/>
              </a:rPr>
              <a:t>out</a:t>
            </a:r>
            <a:r>
              <a:rPr lang="en-US" sz="1500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en-US" sz="1500" dirty="0" err="1">
                <a:solidFill>
                  <a:srgbClr val="000000"/>
                </a:solidFill>
                <a:latin typeface="Verdana"/>
              </a:rPr>
              <a:t>printf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dirty="0">
                <a:solidFill>
                  <a:srgbClr val="7F007F"/>
                </a:solidFill>
                <a:latin typeface="Verdana"/>
              </a:rPr>
              <a:t>"\</a:t>
            </a:r>
            <a:r>
              <a:rPr lang="en-US" sz="1500" dirty="0" err="1">
                <a:solidFill>
                  <a:srgbClr val="7F007F"/>
                </a:solidFill>
                <a:latin typeface="Verdana"/>
              </a:rPr>
              <a:t>nPushing</a:t>
            </a:r>
            <a:r>
              <a:rPr lang="en-US" sz="1500" dirty="0">
                <a:solidFill>
                  <a:srgbClr val="7F007F"/>
                </a:solidFill>
                <a:latin typeface="Verdana"/>
              </a:rPr>
              <a:t> elements onto %s\n"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,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dirty="0">
                <a:solidFill>
                  <a:srgbClr val="000000"/>
                </a:solidFill>
                <a:latin typeface="Verdana"/>
              </a:rPr>
              <a:t>name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);</a:t>
            </a:r>
            <a:endParaRPr lang="en-US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  </a:t>
            </a:r>
            <a:r>
              <a:rPr lang="pt-BR" sz="1500" b="1" dirty="0">
                <a:solidFill>
                  <a:srgbClr val="00007F"/>
                </a:solidFill>
                <a:latin typeface="Verdana"/>
              </a:rPr>
              <a:t>for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000000"/>
                </a:solidFill>
                <a:latin typeface="Verdana"/>
              </a:rPr>
              <a:t>T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element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: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elements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)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 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{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    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System</a:t>
            </a:r>
            <a:r>
              <a:rPr lang="pt-BR" sz="1500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out</a:t>
            </a:r>
            <a:r>
              <a:rPr lang="pt-BR" sz="1500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printf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7F007F"/>
                </a:solidFill>
                <a:latin typeface="Verdana"/>
              </a:rPr>
              <a:t>"%s "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,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element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);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    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stack</a:t>
            </a:r>
            <a:r>
              <a:rPr lang="pt-BR" sz="1500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push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element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);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 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}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}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</a:t>
            </a:r>
            <a:r>
              <a:rPr lang="pt-BR" sz="1500" b="1" dirty="0">
                <a:solidFill>
                  <a:srgbClr val="00007F"/>
                </a:solidFill>
                <a:latin typeface="Verdana"/>
              </a:rPr>
              <a:t>catch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FullStackException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fullStackException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)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{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 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System</a:t>
            </a:r>
            <a:r>
              <a:rPr lang="pt-BR" sz="1500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out</a:t>
            </a:r>
            <a:r>
              <a:rPr lang="pt-BR" sz="1500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println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();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 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fullStackException</a:t>
            </a:r>
            <a:r>
              <a:rPr lang="pt-BR" sz="1500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printStackTrace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();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}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}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endParaRPr lang="pt-BR" sz="1500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D7BA2C2-BAB6-44FC-BAA2-F6B037FB9DCF}" type="slidenum">
              <a:rPr lang="pt-BR" smtClean="0"/>
              <a:pPr>
                <a:defRPr/>
              </a:pPr>
              <a:t>28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7671115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StackTest2.java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118872" indent="0">
              <a:buNone/>
            </a:pPr>
            <a:r>
              <a:rPr lang="pt-BR" sz="14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400" dirty="0">
                <a:solidFill>
                  <a:srgbClr val="007F00"/>
                </a:solidFill>
                <a:latin typeface="Comic Sans MS"/>
              </a:rPr>
              <a:t>// </a:t>
            </a:r>
            <a:r>
              <a:rPr lang="pt-BR" sz="1400" dirty="0" err="1">
                <a:solidFill>
                  <a:srgbClr val="007F00"/>
                </a:solidFill>
                <a:latin typeface="Comic Sans MS"/>
              </a:rPr>
              <a:t>metodo</a:t>
            </a:r>
            <a:r>
              <a:rPr lang="pt-BR" sz="1400" dirty="0">
                <a:solidFill>
                  <a:srgbClr val="007F00"/>
                </a:solidFill>
                <a:latin typeface="Comic Sans MS"/>
              </a:rPr>
              <a:t> </a:t>
            </a:r>
            <a:r>
              <a:rPr lang="pt-BR" sz="1400" dirty="0" err="1">
                <a:solidFill>
                  <a:srgbClr val="007F00"/>
                </a:solidFill>
                <a:latin typeface="Comic Sans MS"/>
              </a:rPr>
              <a:t>generico</a:t>
            </a:r>
            <a:r>
              <a:rPr lang="pt-BR" sz="1400" dirty="0">
                <a:solidFill>
                  <a:srgbClr val="007F00"/>
                </a:solidFill>
                <a:latin typeface="Comic Sans MS"/>
              </a:rPr>
              <a:t> que testa o </a:t>
            </a:r>
            <a:r>
              <a:rPr lang="pt-BR" sz="1400" dirty="0" err="1">
                <a:solidFill>
                  <a:srgbClr val="007F00"/>
                </a:solidFill>
                <a:latin typeface="Comic Sans MS"/>
              </a:rPr>
              <a:t>metodo</a:t>
            </a:r>
            <a:r>
              <a:rPr lang="pt-BR" sz="1400" dirty="0">
                <a:solidFill>
                  <a:srgbClr val="007F00"/>
                </a:solidFill>
                <a:latin typeface="Comic Sans MS"/>
              </a:rPr>
              <a:t> pop da classe </a:t>
            </a:r>
            <a:r>
              <a:rPr lang="pt-BR" sz="1400" dirty="0" err="1">
                <a:solidFill>
                  <a:srgbClr val="007F00"/>
                </a:solidFill>
                <a:latin typeface="Comic Sans MS"/>
              </a:rPr>
              <a:t>generica</a:t>
            </a:r>
            <a:endParaRPr lang="pt-BR" sz="1400" dirty="0">
              <a:solidFill>
                <a:srgbClr val="007F00"/>
              </a:solidFill>
              <a:latin typeface="Comic Sans MS"/>
            </a:endParaRPr>
          </a:p>
          <a:p>
            <a:pPr marL="118872" indent="0">
              <a:buNone/>
            </a:pPr>
            <a:r>
              <a:rPr lang="en-US" sz="1400" dirty="0">
                <a:solidFill>
                  <a:srgbClr val="808080"/>
                </a:solidFill>
                <a:latin typeface="Verdana"/>
              </a:rPr>
              <a:t>   </a:t>
            </a:r>
            <a:r>
              <a:rPr lang="en-US" sz="1400" b="1" dirty="0">
                <a:solidFill>
                  <a:srgbClr val="00007F"/>
                </a:solidFill>
                <a:latin typeface="Verdana"/>
              </a:rPr>
              <a:t>public</a:t>
            </a:r>
            <a:r>
              <a:rPr lang="en-US" sz="14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400" b="1" dirty="0">
                <a:solidFill>
                  <a:srgbClr val="000000"/>
                </a:solidFill>
                <a:latin typeface="Verdana"/>
              </a:rPr>
              <a:t>&lt;</a:t>
            </a:r>
            <a:r>
              <a:rPr lang="en-US" sz="14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400" dirty="0">
                <a:solidFill>
                  <a:srgbClr val="000000"/>
                </a:solidFill>
                <a:latin typeface="Verdana"/>
              </a:rPr>
              <a:t>T</a:t>
            </a:r>
            <a:r>
              <a:rPr lang="en-US" sz="14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400" b="1" dirty="0">
                <a:solidFill>
                  <a:srgbClr val="000000"/>
                </a:solidFill>
                <a:latin typeface="Verdana"/>
              </a:rPr>
              <a:t>&gt;</a:t>
            </a:r>
            <a:r>
              <a:rPr lang="en-US" sz="14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400" b="1" dirty="0">
                <a:solidFill>
                  <a:srgbClr val="00007F"/>
                </a:solidFill>
                <a:latin typeface="Verdana"/>
              </a:rPr>
              <a:t>void</a:t>
            </a:r>
            <a:r>
              <a:rPr lang="en-US" sz="14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400" dirty="0" err="1">
                <a:solidFill>
                  <a:srgbClr val="000000"/>
                </a:solidFill>
                <a:latin typeface="Verdana"/>
              </a:rPr>
              <a:t>testPop</a:t>
            </a:r>
            <a:r>
              <a:rPr lang="en-US" sz="1400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en-US" sz="14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400" dirty="0">
                <a:solidFill>
                  <a:srgbClr val="000000"/>
                </a:solidFill>
                <a:latin typeface="Verdana"/>
              </a:rPr>
              <a:t>String</a:t>
            </a:r>
            <a:r>
              <a:rPr lang="en-US" sz="14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400" dirty="0">
                <a:solidFill>
                  <a:srgbClr val="000000"/>
                </a:solidFill>
                <a:latin typeface="Verdana"/>
              </a:rPr>
              <a:t>name</a:t>
            </a:r>
            <a:r>
              <a:rPr lang="en-US" sz="1400" b="1" dirty="0">
                <a:solidFill>
                  <a:srgbClr val="000000"/>
                </a:solidFill>
                <a:latin typeface="Verdana"/>
              </a:rPr>
              <a:t>,</a:t>
            </a:r>
            <a:r>
              <a:rPr lang="en-US" sz="14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400" dirty="0">
                <a:solidFill>
                  <a:srgbClr val="000000"/>
                </a:solidFill>
                <a:latin typeface="Verdana"/>
              </a:rPr>
              <a:t>Stack</a:t>
            </a:r>
            <a:r>
              <a:rPr lang="en-US" sz="1400" b="1" dirty="0">
                <a:solidFill>
                  <a:srgbClr val="000000"/>
                </a:solidFill>
                <a:latin typeface="Verdana"/>
              </a:rPr>
              <a:t>&lt;</a:t>
            </a:r>
            <a:r>
              <a:rPr lang="en-US" sz="14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400" dirty="0">
                <a:solidFill>
                  <a:srgbClr val="000000"/>
                </a:solidFill>
                <a:latin typeface="Verdana"/>
              </a:rPr>
              <a:t>T</a:t>
            </a:r>
            <a:r>
              <a:rPr lang="en-US" sz="14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400" b="1" dirty="0">
                <a:solidFill>
                  <a:srgbClr val="000000"/>
                </a:solidFill>
                <a:latin typeface="Verdana"/>
              </a:rPr>
              <a:t>&gt;</a:t>
            </a:r>
            <a:r>
              <a:rPr lang="en-US" sz="14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400" dirty="0">
                <a:solidFill>
                  <a:srgbClr val="000000"/>
                </a:solidFill>
                <a:latin typeface="Verdana"/>
              </a:rPr>
              <a:t>stack</a:t>
            </a:r>
            <a:r>
              <a:rPr lang="en-US" sz="14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400" b="1" dirty="0">
                <a:solidFill>
                  <a:srgbClr val="000000"/>
                </a:solidFill>
                <a:latin typeface="Verdana"/>
              </a:rPr>
              <a:t>)</a:t>
            </a:r>
            <a:endParaRPr lang="en-US" sz="14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000" dirty="0">
                <a:solidFill>
                  <a:srgbClr val="808080"/>
                </a:solidFill>
                <a:latin typeface="Verdana"/>
              </a:rPr>
              <a:t>  </a:t>
            </a:r>
            <a:r>
              <a:rPr lang="pt-BR" sz="1000" dirty="0" smtClean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000" b="1" dirty="0" smtClean="0">
                <a:solidFill>
                  <a:srgbClr val="000000"/>
                </a:solidFill>
                <a:latin typeface="Verdana"/>
              </a:rPr>
              <a:t>{</a:t>
            </a:r>
            <a:endParaRPr lang="pt-BR" sz="10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400" dirty="0">
                <a:solidFill>
                  <a:srgbClr val="808080"/>
                </a:solidFill>
                <a:latin typeface="Verdana"/>
              </a:rPr>
              <a:t>      </a:t>
            </a:r>
            <a:r>
              <a:rPr lang="pt-BR" sz="1400" b="1" dirty="0" err="1">
                <a:solidFill>
                  <a:srgbClr val="00007F"/>
                </a:solidFill>
                <a:latin typeface="Verdana"/>
              </a:rPr>
              <a:t>try</a:t>
            </a:r>
            <a:endParaRPr lang="pt-BR" sz="14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000" dirty="0">
                <a:solidFill>
                  <a:srgbClr val="808080"/>
                </a:solidFill>
                <a:latin typeface="Verdana"/>
              </a:rPr>
              <a:t>    </a:t>
            </a:r>
            <a:r>
              <a:rPr lang="pt-BR" sz="1000" dirty="0" smtClean="0">
                <a:solidFill>
                  <a:srgbClr val="808080"/>
                </a:solidFill>
                <a:latin typeface="Verdana"/>
              </a:rPr>
              <a:t>     </a:t>
            </a:r>
            <a:r>
              <a:rPr lang="pt-BR" sz="1000" b="1" dirty="0">
                <a:solidFill>
                  <a:srgbClr val="000000"/>
                </a:solidFill>
                <a:latin typeface="Verdana"/>
              </a:rPr>
              <a:t>{</a:t>
            </a:r>
            <a:endParaRPr lang="pt-BR" sz="10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en-US" sz="1400" dirty="0">
                <a:solidFill>
                  <a:srgbClr val="808080"/>
                </a:solidFill>
                <a:latin typeface="Verdana"/>
              </a:rPr>
              <a:t>         </a:t>
            </a:r>
            <a:r>
              <a:rPr lang="en-US" sz="1400" dirty="0" err="1">
                <a:solidFill>
                  <a:srgbClr val="000000"/>
                </a:solidFill>
                <a:latin typeface="Verdana"/>
              </a:rPr>
              <a:t>System</a:t>
            </a:r>
            <a:r>
              <a:rPr lang="en-US" sz="1400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en-US" sz="1400" dirty="0" err="1">
                <a:solidFill>
                  <a:srgbClr val="000000"/>
                </a:solidFill>
                <a:latin typeface="Verdana"/>
              </a:rPr>
              <a:t>out</a:t>
            </a:r>
            <a:r>
              <a:rPr lang="en-US" sz="1400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en-US" sz="1400" dirty="0" err="1">
                <a:solidFill>
                  <a:srgbClr val="000000"/>
                </a:solidFill>
                <a:latin typeface="Verdana"/>
              </a:rPr>
              <a:t>printf</a:t>
            </a:r>
            <a:r>
              <a:rPr lang="en-US" sz="1400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en-US" sz="14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400" dirty="0">
                <a:solidFill>
                  <a:srgbClr val="7F007F"/>
                </a:solidFill>
                <a:latin typeface="Verdana"/>
              </a:rPr>
              <a:t>"\</a:t>
            </a:r>
            <a:r>
              <a:rPr lang="en-US" sz="1400" dirty="0" err="1">
                <a:solidFill>
                  <a:srgbClr val="7F007F"/>
                </a:solidFill>
                <a:latin typeface="Verdana"/>
              </a:rPr>
              <a:t>nPopping</a:t>
            </a:r>
            <a:r>
              <a:rPr lang="en-US" sz="1400" dirty="0">
                <a:solidFill>
                  <a:srgbClr val="7F007F"/>
                </a:solidFill>
                <a:latin typeface="Verdana"/>
              </a:rPr>
              <a:t> elements from %s\n"</a:t>
            </a:r>
            <a:r>
              <a:rPr lang="en-US" sz="1400" b="1" dirty="0">
                <a:solidFill>
                  <a:srgbClr val="000000"/>
                </a:solidFill>
                <a:latin typeface="Verdana"/>
              </a:rPr>
              <a:t>,</a:t>
            </a:r>
            <a:r>
              <a:rPr lang="en-US" sz="14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400" dirty="0">
                <a:solidFill>
                  <a:srgbClr val="000000"/>
                </a:solidFill>
                <a:latin typeface="Verdana"/>
              </a:rPr>
              <a:t>name</a:t>
            </a:r>
            <a:r>
              <a:rPr lang="en-US" sz="14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400" b="1" dirty="0">
                <a:solidFill>
                  <a:srgbClr val="000000"/>
                </a:solidFill>
                <a:latin typeface="Verdana"/>
              </a:rPr>
              <a:t>);</a:t>
            </a:r>
            <a:endParaRPr lang="en-US" sz="14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400" dirty="0">
                <a:solidFill>
                  <a:srgbClr val="808080"/>
                </a:solidFill>
                <a:latin typeface="Verdana"/>
              </a:rPr>
              <a:t>         </a:t>
            </a:r>
            <a:r>
              <a:rPr lang="pt-BR" sz="1400" dirty="0">
                <a:solidFill>
                  <a:srgbClr val="000000"/>
                </a:solidFill>
                <a:latin typeface="Verdana"/>
              </a:rPr>
              <a:t>T</a:t>
            </a:r>
            <a:r>
              <a:rPr lang="pt-BR" sz="14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400" dirty="0" err="1">
                <a:solidFill>
                  <a:srgbClr val="000000"/>
                </a:solidFill>
                <a:latin typeface="Verdana"/>
              </a:rPr>
              <a:t>popValue</a:t>
            </a:r>
            <a:r>
              <a:rPr lang="pt-BR" sz="1400" b="1" dirty="0">
                <a:solidFill>
                  <a:srgbClr val="000000"/>
                </a:solidFill>
                <a:latin typeface="Verdana"/>
              </a:rPr>
              <a:t>;</a:t>
            </a:r>
            <a:endParaRPr lang="pt-BR" sz="14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endParaRPr lang="pt-BR" sz="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  </a:t>
            </a:r>
            <a:r>
              <a:rPr lang="pt-BR" sz="1500" b="1" dirty="0" err="1">
                <a:solidFill>
                  <a:srgbClr val="00007F"/>
                </a:solidFill>
                <a:latin typeface="Verdana"/>
              </a:rPr>
              <a:t>while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true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)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000" dirty="0" smtClean="0">
                <a:solidFill>
                  <a:srgbClr val="808080"/>
                </a:solidFill>
                <a:latin typeface="Verdana"/>
              </a:rPr>
              <a:t>             </a:t>
            </a:r>
            <a:r>
              <a:rPr lang="pt-BR" sz="1000" b="1" dirty="0">
                <a:solidFill>
                  <a:srgbClr val="000000"/>
                </a:solidFill>
                <a:latin typeface="Verdana"/>
              </a:rPr>
              <a:t>{</a:t>
            </a:r>
            <a:endParaRPr lang="pt-BR" sz="10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400" dirty="0">
                <a:solidFill>
                  <a:srgbClr val="808080"/>
                </a:solidFill>
                <a:latin typeface="Verdana"/>
              </a:rPr>
              <a:t>            </a:t>
            </a:r>
            <a:r>
              <a:rPr lang="pt-BR" sz="1400" dirty="0" err="1">
                <a:solidFill>
                  <a:srgbClr val="000000"/>
                </a:solidFill>
                <a:latin typeface="Verdana"/>
              </a:rPr>
              <a:t>popValue</a:t>
            </a:r>
            <a:r>
              <a:rPr lang="pt-BR" sz="14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400" b="1" dirty="0">
                <a:solidFill>
                  <a:srgbClr val="000000"/>
                </a:solidFill>
                <a:latin typeface="Verdana"/>
              </a:rPr>
              <a:t>=</a:t>
            </a:r>
            <a:r>
              <a:rPr lang="pt-BR" sz="14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400" dirty="0" err="1">
                <a:solidFill>
                  <a:srgbClr val="000000"/>
                </a:solidFill>
                <a:latin typeface="Verdana"/>
              </a:rPr>
              <a:t>stack</a:t>
            </a:r>
            <a:r>
              <a:rPr lang="pt-BR" sz="1400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pt-BR" sz="1400" dirty="0" err="1">
                <a:solidFill>
                  <a:srgbClr val="000000"/>
                </a:solidFill>
                <a:latin typeface="Verdana"/>
              </a:rPr>
              <a:t>pop</a:t>
            </a:r>
            <a:r>
              <a:rPr lang="pt-BR" sz="1400" b="1" dirty="0">
                <a:solidFill>
                  <a:srgbClr val="000000"/>
                </a:solidFill>
                <a:latin typeface="Verdana"/>
              </a:rPr>
              <a:t>();</a:t>
            </a:r>
            <a:r>
              <a:rPr lang="pt-BR" sz="1400" dirty="0">
                <a:solidFill>
                  <a:srgbClr val="808080"/>
                </a:solidFill>
                <a:latin typeface="Verdana"/>
              </a:rPr>
              <a:t> </a:t>
            </a:r>
          </a:p>
          <a:p>
            <a:pPr marL="118872" indent="0">
              <a:buNone/>
            </a:pPr>
            <a:r>
              <a:rPr lang="pt-BR" sz="1400" dirty="0">
                <a:solidFill>
                  <a:srgbClr val="808080"/>
                </a:solidFill>
                <a:latin typeface="Verdana"/>
              </a:rPr>
              <a:t>            </a:t>
            </a:r>
            <a:r>
              <a:rPr lang="pt-BR" sz="1400" dirty="0" err="1">
                <a:solidFill>
                  <a:srgbClr val="000000"/>
                </a:solidFill>
                <a:latin typeface="Verdana"/>
              </a:rPr>
              <a:t>System</a:t>
            </a:r>
            <a:r>
              <a:rPr lang="pt-BR" sz="1400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pt-BR" sz="1400" dirty="0" err="1">
                <a:solidFill>
                  <a:srgbClr val="000000"/>
                </a:solidFill>
                <a:latin typeface="Verdana"/>
              </a:rPr>
              <a:t>out</a:t>
            </a:r>
            <a:r>
              <a:rPr lang="pt-BR" sz="1400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pt-BR" sz="1400" dirty="0" err="1">
                <a:solidFill>
                  <a:srgbClr val="000000"/>
                </a:solidFill>
                <a:latin typeface="Verdana"/>
              </a:rPr>
              <a:t>printf</a:t>
            </a:r>
            <a:r>
              <a:rPr lang="pt-BR" sz="1400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pt-BR" sz="14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400" dirty="0">
                <a:solidFill>
                  <a:srgbClr val="7F007F"/>
                </a:solidFill>
                <a:latin typeface="Verdana"/>
              </a:rPr>
              <a:t>"%s "</a:t>
            </a:r>
            <a:r>
              <a:rPr lang="pt-BR" sz="1400" b="1" dirty="0">
                <a:solidFill>
                  <a:srgbClr val="000000"/>
                </a:solidFill>
                <a:latin typeface="Verdana"/>
              </a:rPr>
              <a:t>,</a:t>
            </a:r>
            <a:r>
              <a:rPr lang="pt-BR" sz="14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400" dirty="0" err="1">
                <a:solidFill>
                  <a:srgbClr val="000000"/>
                </a:solidFill>
                <a:latin typeface="Verdana"/>
              </a:rPr>
              <a:t>popValue</a:t>
            </a:r>
            <a:r>
              <a:rPr lang="pt-BR" sz="14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400" b="1" dirty="0">
                <a:solidFill>
                  <a:srgbClr val="000000"/>
                </a:solidFill>
                <a:latin typeface="Verdana"/>
              </a:rPr>
              <a:t>);</a:t>
            </a:r>
            <a:endParaRPr lang="pt-BR" sz="14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000" dirty="0">
                <a:solidFill>
                  <a:srgbClr val="808080"/>
                </a:solidFill>
                <a:latin typeface="Verdana"/>
              </a:rPr>
              <a:t>        </a:t>
            </a:r>
            <a:r>
              <a:rPr lang="pt-BR" sz="1000" dirty="0" smtClean="0">
                <a:solidFill>
                  <a:srgbClr val="808080"/>
                </a:solidFill>
                <a:latin typeface="Verdana"/>
              </a:rPr>
              <a:t>    </a:t>
            </a:r>
            <a:r>
              <a:rPr lang="pt-BR" sz="1000" b="1" dirty="0" smtClean="0">
                <a:solidFill>
                  <a:srgbClr val="000000"/>
                </a:solidFill>
                <a:latin typeface="Verdana"/>
              </a:rPr>
              <a:t>}</a:t>
            </a:r>
            <a:r>
              <a:rPr lang="pt-BR" sz="1000" dirty="0" smtClean="0">
                <a:solidFill>
                  <a:srgbClr val="808080"/>
                </a:solidFill>
                <a:latin typeface="Verdana"/>
              </a:rPr>
              <a:t> </a:t>
            </a:r>
            <a:endParaRPr lang="pt-BR" sz="10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000" dirty="0">
                <a:solidFill>
                  <a:srgbClr val="808080"/>
                </a:solidFill>
                <a:latin typeface="Verdana"/>
              </a:rPr>
              <a:t>      </a:t>
            </a:r>
            <a:r>
              <a:rPr lang="pt-BR" sz="1000" dirty="0" smtClean="0">
                <a:solidFill>
                  <a:srgbClr val="808080"/>
                </a:solidFill>
                <a:latin typeface="Verdana"/>
              </a:rPr>
              <a:t>    </a:t>
            </a:r>
            <a:r>
              <a:rPr lang="pt-BR" sz="1000" b="1" dirty="0" smtClean="0">
                <a:solidFill>
                  <a:srgbClr val="000000"/>
                </a:solidFill>
                <a:latin typeface="Verdana"/>
              </a:rPr>
              <a:t>}</a:t>
            </a:r>
            <a:r>
              <a:rPr lang="pt-BR" sz="1000" dirty="0" smtClean="0">
                <a:solidFill>
                  <a:srgbClr val="808080"/>
                </a:solidFill>
                <a:latin typeface="Verdana"/>
              </a:rPr>
              <a:t> </a:t>
            </a:r>
            <a:endParaRPr lang="pt-BR" sz="10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400" dirty="0">
                <a:solidFill>
                  <a:srgbClr val="808080"/>
                </a:solidFill>
                <a:latin typeface="Verdana"/>
              </a:rPr>
              <a:t>      </a:t>
            </a:r>
            <a:r>
              <a:rPr lang="pt-BR" sz="1400" b="1" dirty="0">
                <a:solidFill>
                  <a:srgbClr val="00007F"/>
                </a:solidFill>
                <a:latin typeface="Verdana"/>
              </a:rPr>
              <a:t>catch</a:t>
            </a:r>
            <a:r>
              <a:rPr lang="pt-BR" sz="1400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pt-BR" sz="14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400" dirty="0" err="1">
                <a:solidFill>
                  <a:srgbClr val="000000"/>
                </a:solidFill>
                <a:latin typeface="Verdana"/>
              </a:rPr>
              <a:t>EmptyStackException</a:t>
            </a:r>
            <a:r>
              <a:rPr lang="pt-BR" sz="14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400" dirty="0" err="1">
                <a:solidFill>
                  <a:srgbClr val="000000"/>
                </a:solidFill>
                <a:latin typeface="Verdana"/>
              </a:rPr>
              <a:t>emptyStackException</a:t>
            </a:r>
            <a:r>
              <a:rPr lang="pt-BR" sz="14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400" b="1" dirty="0">
                <a:solidFill>
                  <a:srgbClr val="000000"/>
                </a:solidFill>
                <a:latin typeface="Verdana"/>
              </a:rPr>
              <a:t>)</a:t>
            </a:r>
            <a:endParaRPr lang="pt-BR" sz="14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000" dirty="0">
                <a:solidFill>
                  <a:srgbClr val="808080"/>
                </a:solidFill>
                <a:latin typeface="Verdana"/>
              </a:rPr>
              <a:t>     </a:t>
            </a:r>
            <a:r>
              <a:rPr lang="pt-BR" sz="1000" dirty="0" smtClean="0">
                <a:solidFill>
                  <a:srgbClr val="808080"/>
                </a:solidFill>
                <a:latin typeface="Verdana"/>
              </a:rPr>
              <a:t>  </a:t>
            </a:r>
            <a:r>
              <a:rPr lang="pt-BR" sz="1000" b="1" dirty="0" smtClean="0">
                <a:solidFill>
                  <a:srgbClr val="000000"/>
                </a:solidFill>
                <a:latin typeface="Verdana"/>
              </a:rPr>
              <a:t>{</a:t>
            </a:r>
            <a:endParaRPr lang="pt-BR" sz="10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400" dirty="0">
                <a:solidFill>
                  <a:srgbClr val="808080"/>
                </a:solidFill>
                <a:latin typeface="Verdana"/>
              </a:rPr>
              <a:t>         </a:t>
            </a:r>
            <a:r>
              <a:rPr lang="pt-BR" sz="1400" dirty="0" err="1">
                <a:solidFill>
                  <a:srgbClr val="000000"/>
                </a:solidFill>
                <a:latin typeface="Verdana"/>
              </a:rPr>
              <a:t>System</a:t>
            </a:r>
            <a:r>
              <a:rPr lang="pt-BR" sz="1400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pt-BR" sz="1400" dirty="0" err="1">
                <a:solidFill>
                  <a:srgbClr val="000000"/>
                </a:solidFill>
                <a:latin typeface="Verdana"/>
              </a:rPr>
              <a:t>out</a:t>
            </a:r>
            <a:r>
              <a:rPr lang="pt-BR" sz="1400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pt-BR" sz="1400" dirty="0" err="1">
                <a:solidFill>
                  <a:srgbClr val="000000"/>
                </a:solidFill>
                <a:latin typeface="Verdana"/>
              </a:rPr>
              <a:t>println</a:t>
            </a:r>
            <a:r>
              <a:rPr lang="pt-BR" sz="1400" b="1" dirty="0">
                <a:solidFill>
                  <a:srgbClr val="000000"/>
                </a:solidFill>
                <a:latin typeface="Verdana"/>
              </a:rPr>
              <a:t>();</a:t>
            </a:r>
            <a:endParaRPr lang="pt-BR" sz="14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400" dirty="0">
                <a:solidFill>
                  <a:srgbClr val="808080"/>
                </a:solidFill>
                <a:latin typeface="Verdana"/>
              </a:rPr>
              <a:t>         </a:t>
            </a:r>
            <a:r>
              <a:rPr lang="pt-BR" sz="1400" dirty="0" err="1">
                <a:solidFill>
                  <a:srgbClr val="000000"/>
                </a:solidFill>
                <a:latin typeface="Verdana"/>
              </a:rPr>
              <a:t>emptyStackException</a:t>
            </a:r>
            <a:r>
              <a:rPr lang="pt-BR" sz="1400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pt-BR" sz="1400" dirty="0" err="1">
                <a:solidFill>
                  <a:srgbClr val="000000"/>
                </a:solidFill>
                <a:latin typeface="Verdana"/>
              </a:rPr>
              <a:t>printStackTrace</a:t>
            </a:r>
            <a:r>
              <a:rPr lang="pt-BR" sz="1400" b="1" dirty="0">
                <a:solidFill>
                  <a:srgbClr val="000000"/>
                </a:solidFill>
                <a:latin typeface="Verdana"/>
              </a:rPr>
              <a:t>();</a:t>
            </a:r>
            <a:endParaRPr lang="pt-BR" sz="14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000" dirty="0">
                <a:solidFill>
                  <a:srgbClr val="808080"/>
                </a:solidFill>
                <a:latin typeface="Verdana"/>
              </a:rPr>
              <a:t>      </a:t>
            </a:r>
            <a:r>
              <a:rPr lang="pt-BR" sz="1000" dirty="0" smtClean="0">
                <a:solidFill>
                  <a:srgbClr val="808080"/>
                </a:solidFill>
                <a:latin typeface="Verdana"/>
              </a:rPr>
              <a:t>   </a:t>
            </a:r>
            <a:r>
              <a:rPr lang="pt-BR" sz="1000" b="1" dirty="0" smtClean="0">
                <a:solidFill>
                  <a:srgbClr val="000000"/>
                </a:solidFill>
                <a:latin typeface="Verdana"/>
              </a:rPr>
              <a:t>}</a:t>
            </a:r>
            <a:r>
              <a:rPr lang="pt-BR" sz="1000" dirty="0" smtClean="0">
                <a:solidFill>
                  <a:srgbClr val="808080"/>
                </a:solidFill>
                <a:latin typeface="Verdana"/>
              </a:rPr>
              <a:t> </a:t>
            </a:r>
            <a:endParaRPr lang="pt-BR" sz="10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000" dirty="0">
                <a:solidFill>
                  <a:srgbClr val="808080"/>
                </a:solidFill>
                <a:latin typeface="Verdana"/>
              </a:rPr>
              <a:t>   </a:t>
            </a:r>
            <a:r>
              <a:rPr lang="pt-BR" sz="1000" dirty="0" smtClean="0">
                <a:solidFill>
                  <a:srgbClr val="808080"/>
                </a:solidFill>
                <a:latin typeface="Verdana"/>
              </a:rPr>
              <a:t>  </a:t>
            </a:r>
            <a:r>
              <a:rPr lang="pt-BR" sz="1000" b="1" dirty="0" smtClean="0">
                <a:solidFill>
                  <a:srgbClr val="000000"/>
                </a:solidFill>
                <a:latin typeface="Verdana"/>
              </a:rPr>
              <a:t>}</a:t>
            </a:r>
            <a:r>
              <a:rPr lang="pt-BR" sz="1000" dirty="0" smtClean="0">
                <a:solidFill>
                  <a:srgbClr val="808080"/>
                </a:solidFill>
                <a:latin typeface="Verdana"/>
              </a:rPr>
              <a:t> </a:t>
            </a:r>
            <a:endParaRPr lang="pt-BR" sz="10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endParaRPr lang="pt-BR" sz="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en-US" sz="1400" dirty="0">
                <a:solidFill>
                  <a:srgbClr val="808080"/>
                </a:solidFill>
                <a:latin typeface="Verdana"/>
              </a:rPr>
              <a:t>   </a:t>
            </a:r>
            <a:r>
              <a:rPr lang="en-US" sz="1400" b="1" dirty="0">
                <a:solidFill>
                  <a:srgbClr val="00007F"/>
                </a:solidFill>
                <a:latin typeface="Verdana"/>
              </a:rPr>
              <a:t>public</a:t>
            </a:r>
            <a:r>
              <a:rPr lang="en-US" sz="14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400" b="1" dirty="0">
                <a:solidFill>
                  <a:srgbClr val="00007F"/>
                </a:solidFill>
                <a:latin typeface="Verdana"/>
              </a:rPr>
              <a:t>static</a:t>
            </a:r>
            <a:r>
              <a:rPr lang="en-US" sz="14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400" b="1" dirty="0">
                <a:solidFill>
                  <a:srgbClr val="00007F"/>
                </a:solidFill>
                <a:latin typeface="Verdana"/>
              </a:rPr>
              <a:t>void</a:t>
            </a:r>
            <a:r>
              <a:rPr lang="en-US" sz="14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400" dirty="0">
                <a:solidFill>
                  <a:srgbClr val="000000"/>
                </a:solidFill>
                <a:latin typeface="Verdana"/>
              </a:rPr>
              <a:t>main</a:t>
            </a:r>
            <a:r>
              <a:rPr lang="en-US" sz="1400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en-US" sz="14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400" dirty="0">
                <a:solidFill>
                  <a:srgbClr val="000000"/>
                </a:solidFill>
                <a:latin typeface="Verdana"/>
              </a:rPr>
              <a:t>String</a:t>
            </a:r>
            <a:r>
              <a:rPr lang="en-US" sz="14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400" dirty="0" err="1">
                <a:solidFill>
                  <a:srgbClr val="000000"/>
                </a:solidFill>
                <a:latin typeface="Verdana"/>
              </a:rPr>
              <a:t>args</a:t>
            </a:r>
            <a:r>
              <a:rPr lang="en-US" sz="1400" b="1" dirty="0">
                <a:solidFill>
                  <a:srgbClr val="000000"/>
                </a:solidFill>
                <a:latin typeface="Verdana"/>
              </a:rPr>
              <a:t>[]</a:t>
            </a:r>
            <a:r>
              <a:rPr lang="en-US" sz="14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400" b="1" dirty="0">
                <a:solidFill>
                  <a:srgbClr val="000000"/>
                </a:solidFill>
                <a:latin typeface="Verdana"/>
              </a:rPr>
              <a:t>)</a:t>
            </a:r>
            <a:r>
              <a:rPr lang="en-US" sz="1400" dirty="0">
                <a:solidFill>
                  <a:srgbClr val="808080"/>
                </a:solidFill>
                <a:latin typeface="Verdana"/>
              </a:rPr>
              <a:t> </a:t>
            </a: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</a:t>
            </a:r>
            <a:r>
              <a:rPr lang="pt-BR" sz="1000" b="1" dirty="0">
                <a:solidFill>
                  <a:srgbClr val="000000"/>
                </a:solidFill>
                <a:latin typeface="Verdana"/>
              </a:rPr>
              <a:t>{</a:t>
            </a:r>
            <a:endParaRPr lang="pt-BR" sz="10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</a:t>
            </a:r>
            <a:r>
              <a:rPr lang="pt-BR" sz="1400" dirty="0">
                <a:solidFill>
                  <a:srgbClr val="000000"/>
                </a:solidFill>
                <a:latin typeface="Verdana"/>
              </a:rPr>
              <a:t>StackTest2</a:t>
            </a:r>
            <a:r>
              <a:rPr lang="pt-BR" sz="14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400" dirty="0" err="1">
                <a:solidFill>
                  <a:srgbClr val="000000"/>
                </a:solidFill>
                <a:latin typeface="Verdana"/>
              </a:rPr>
              <a:t>application</a:t>
            </a:r>
            <a:r>
              <a:rPr lang="pt-BR" sz="14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400" b="1" dirty="0">
                <a:solidFill>
                  <a:srgbClr val="000000"/>
                </a:solidFill>
                <a:latin typeface="Verdana"/>
              </a:rPr>
              <a:t>=</a:t>
            </a:r>
            <a:r>
              <a:rPr lang="pt-BR" sz="14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400" b="1" dirty="0">
                <a:solidFill>
                  <a:srgbClr val="00007F"/>
                </a:solidFill>
                <a:latin typeface="Verdana"/>
              </a:rPr>
              <a:t>new</a:t>
            </a:r>
            <a:r>
              <a:rPr lang="pt-BR" sz="14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400" dirty="0">
                <a:solidFill>
                  <a:srgbClr val="000000"/>
                </a:solidFill>
                <a:latin typeface="Verdana"/>
              </a:rPr>
              <a:t>StackTest2</a:t>
            </a:r>
            <a:r>
              <a:rPr lang="pt-BR" sz="1400" b="1" dirty="0">
                <a:solidFill>
                  <a:srgbClr val="000000"/>
                </a:solidFill>
                <a:latin typeface="Verdana"/>
              </a:rPr>
              <a:t>();</a:t>
            </a:r>
            <a:endParaRPr lang="pt-BR" sz="14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400" dirty="0">
                <a:solidFill>
                  <a:srgbClr val="808080"/>
                </a:solidFill>
                <a:latin typeface="Verdana"/>
              </a:rPr>
              <a:t>      </a:t>
            </a:r>
            <a:r>
              <a:rPr lang="pt-BR" sz="1400" dirty="0" err="1">
                <a:solidFill>
                  <a:srgbClr val="000000"/>
                </a:solidFill>
                <a:latin typeface="Verdana"/>
              </a:rPr>
              <a:t>application</a:t>
            </a:r>
            <a:r>
              <a:rPr lang="pt-BR" sz="1400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pt-BR" sz="1400" dirty="0" err="1">
                <a:solidFill>
                  <a:srgbClr val="000000"/>
                </a:solidFill>
                <a:latin typeface="Verdana"/>
              </a:rPr>
              <a:t>testStacks</a:t>
            </a:r>
            <a:r>
              <a:rPr lang="pt-BR" sz="1400" b="1" dirty="0">
                <a:solidFill>
                  <a:srgbClr val="000000"/>
                </a:solidFill>
                <a:latin typeface="Verdana"/>
              </a:rPr>
              <a:t>();</a:t>
            </a:r>
            <a:r>
              <a:rPr lang="pt-BR" sz="1400" dirty="0">
                <a:solidFill>
                  <a:srgbClr val="808080"/>
                </a:solidFill>
                <a:latin typeface="Verdana"/>
              </a:rPr>
              <a:t> </a:t>
            </a: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000" dirty="0">
                <a:solidFill>
                  <a:srgbClr val="808080"/>
                </a:solidFill>
                <a:latin typeface="Verdana"/>
              </a:rPr>
              <a:t>  </a:t>
            </a:r>
            <a:r>
              <a:rPr lang="pt-BR" sz="1000" dirty="0" smtClean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000" b="1" dirty="0" smtClean="0">
                <a:solidFill>
                  <a:srgbClr val="000000"/>
                </a:solidFill>
                <a:latin typeface="Verdana"/>
              </a:rPr>
              <a:t>}</a:t>
            </a:r>
            <a:r>
              <a:rPr lang="pt-BR" sz="1000" dirty="0" smtClean="0">
                <a:solidFill>
                  <a:srgbClr val="808080"/>
                </a:solidFill>
                <a:latin typeface="Verdana"/>
              </a:rPr>
              <a:t> </a:t>
            </a:r>
            <a:endParaRPr lang="pt-BR" sz="10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000" b="1" dirty="0">
                <a:solidFill>
                  <a:srgbClr val="000000"/>
                </a:solidFill>
                <a:latin typeface="Verdana"/>
              </a:rPr>
              <a:t>}</a:t>
            </a:r>
            <a:r>
              <a:rPr lang="pt-BR" sz="1000" dirty="0">
                <a:solidFill>
                  <a:srgbClr val="808080"/>
                </a:solidFill>
                <a:latin typeface="Verdana"/>
              </a:rPr>
              <a:t> </a:t>
            </a: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D7BA2C2-BAB6-44FC-BAA2-F6B037FB9DCF}" type="slidenum">
              <a:rPr lang="pt-BR" smtClean="0"/>
              <a:pPr>
                <a:defRPr/>
              </a:pPr>
              <a:t>29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6318703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827584" y="1999381"/>
            <a:ext cx="7402016" cy="4525963"/>
          </a:xfrm>
        </p:spPr>
        <p:txBody>
          <a:bodyPr/>
          <a:lstStyle/>
          <a:p>
            <a:pPr algn="ctr">
              <a:buFontTx/>
              <a:buNone/>
            </a:pPr>
            <a:endParaRPr lang="pt-BR" sz="6600" b="1" dirty="0"/>
          </a:p>
          <a:p>
            <a:pPr algn="ctr">
              <a:buFontTx/>
              <a:buNone/>
            </a:pPr>
            <a:endParaRPr lang="pt-BR" sz="6600" b="1" dirty="0"/>
          </a:p>
          <a:p>
            <a:pPr algn="ctr">
              <a:buFontTx/>
              <a:buNone/>
            </a:pPr>
            <a:r>
              <a:rPr lang="pt-BR" sz="6600" b="1" dirty="0"/>
              <a:t>Avisos</a:t>
            </a:r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501EA-555E-46B3-80C1-84FBBEDCD8D0}" type="slidenum">
              <a:rPr lang="pt-BR"/>
              <a:pPr/>
              <a:t>3</a:t>
            </a:fld>
            <a:endParaRPr lang="pt-BR"/>
          </a:p>
        </p:txBody>
      </p:sp>
      <p:pic>
        <p:nvPicPr>
          <p:cNvPr id="18442" name="Picture 10" descr="http://www.floridacharts.com/FLQuery/Images/warning-icon.png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987824" y="1880828"/>
            <a:ext cx="3240360" cy="2700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6650507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Tipos “Crus”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D7BA2C2-BAB6-44FC-BAA2-F6B037FB9DCF}" type="slidenum">
              <a:rPr lang="pt-BR" smtClean="0"/>
              <a:pPr>
                <a:defRPr/>
              </a:pPr>
              <a:t>30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0114779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Tipos “Crus”</a:t>
            </a:r>
            <a:endParaRPr lang="pt-BR" dirty="0"/>
          </a:p>
        </p:txBody>
      </p:sp>
      <p:sp>
        <p:nvSpPr>
          <p:cNvPr id="5" name="Espaço Reservado para Conteúdo 4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pt-BR" dirty="0" smtClean="0"/>
              <a:t>Os exemplos anteriores instanciavam a classe </a:t>
            </a:r>
            <a:r>
              <a:rPr lang="pt-BR" i="1" dirty="0" err="1" smtClean="0"/>
              <a:t>Stack</a:t>
            </a:r>
            <a:r>
              <a:rPr lang="pt-BR" dirty="0" smtClean="0"/>
              <a:t> com tipos </a:t>
            </a:r>
            <a:r>
              <a:rPr lang="pt-BR" i="1" dirty="0" err="1" smtClean="0"/>
              <a:t>Integer</a:t>
            </a:r>
            <a:r>
              <a:rPr lang="pt-BR" dirty="0" smtClean="0"/>
              <a:t> e </a:t>
            </a:r>
            <a:r>
              <a:rPr lang="pt-BR" i="1" dirty="0" smtClean="0"/>
              <a:t>Double</a:t>
            </a:r>
            <a:r>
              <a:rPr lang="pt-BR" dirty="0" smtClean="0"/>
              <a:t> passados por argumento</a:t>
            </a:r>
          </a:p>
          <a:p>
            <a:pPr lvl="1"/>
            <a:r>
              <a:rPr lang="pt-BR" dirty="0" smtClean="0"/>
              <a:t>Também é possível instanciar uma classe genérica sem especificar o tipo, como a seguir:</a:t>
            </a:r>
          </a:p>
          <a:p>
            <a:pPr marL="457200" lvl="1" indent="0" algn="ctr">
              <a:buNone/>
            </a:pPr>
            <a:endParaRPr lang="en-US" sz="1100" dirty="0" smtClean="0">
              <a:solidFill>
                <a:srgbClr val="000000"/>
              </a:solidFill>
              <a:latin typeface="LucidaSansTypewriter"/>
            </a:endParaRPr>
          </a:p>
          <a:p>
            <a:pPr marL="457200" lvl="1" indent="0" algn="ctr">
              <a:buNone/>
            </a:pPr>
            <a:r>
              <a:rPr lang="en-US" sz="2200" dirty="0" smtClean="0">
                <a:solidFill>
                  <a:srgbClr val="000000"/>
                </a:solidFill>
                <a:latin typeface="LucidaSansTypewriter"/>
              </a:rPr>
              <a:t>Stack </a:t>
            </a:r>
            <a:r>
              <a:rPr lang="en-US" sz="2200" dirty="0" err="1">
                <a:solidFill>
                  <a:srgbClr val="000000"/>
                </a:solidFill>
                <a:latin typeface="LucidaSansTypewriter"/>
              </a:rPr>
              <a:t>objectStack</a:t>
            </a:r>
            <a:r>
              <a:rPr lang="en-US" sz="2200" dirty="0">
                <a:solidFill>
                  <a:srgbClr val="000000"/>
                </a:solidFill>
                <a:latin typeface="LucidaSansTypewriter"/>
              </a:rPr>
              <a:t> = </a:t>
            </a:r>
            <a:r>
              <a:rPr lang="en-US" sz="2200" dirty="0">
                <a:solidFill>
                  <a:srgbClr val="3763AB"/>
                </a:solidFill>
                <a:latin typeface="LucidaSansTypewriter"/>
              </a:rPr>
              <a:t>new </a:t>
            </a:r>
            <a:r>
              <a:rPr lang="en-US" sz="2200" dirty="0">
                <a:solidFill>
                  <a:srgbClr val="000000"/>
                </a:solidFill>
                <a:latin typeface="LucidaSansTypewriter"/>
              </a:rPr>
              <a:t>Stack( </a:t>
            </a:r>
            <a:r>
              <a:rPr lang="en-US" sz="2200" dirty="0">
                <a:solidFill>
                  <a:srgbClr val="12A7E1"/>
                </a:solidFill>
                <a:latin typeface="LucidaSansTypewriter"/>
              </a:rPr>
              <a:t>5 </a:t>
            </a:r>
            <a:r>
              <a:rPr lang="en-US" sz="2200" dirty="0">
                <a:solidFill>
                  <a:srgbClr val="000000"/>
                </a:solidFill>
                <a:latin typeface="LucidaSansTypewriter"/>
              </a:rPr>
              <a:t>); </a:t>
            </a:r>
            <a:r>
              <a:rPr lang="en-US" sz="2200" dirty="0">
                <a:solidFill>
                  <a:srgbClr val="6DC166"/>
                </a:solidFill>
                <a:latin typeface="LucidaSansTypewriter"/>
              </a:rPr>
              <a:t>// </a:t>
            </a:r>
            <a:r>
              <a:rPr lang="en-US" sz="2200" dirty="0" err="1" smtClean="0">
                <a:solidFill>
                  <a:srgbClr val="6DC166"/>
                </a:solidFill>
                <a:latin typeface="LucidaSansTypewriter"/>
              </a:rPr>
              <a:t>nenhum</a:t>
            </a:r>
            <a:r>
              <a:rPr lang="en-US" sz="2200" dirty="0" smtClean="0">
                <a:solidFill>
                  <a:srgbClr val="6DC166"/>
                </a:solidFill>
                <a:latin typeface="LucidaSansTypewriter"/>
              </a:rPr>
              <a:t> </a:t>
            </a:r>
            <a:r>
              <a:rPr lang="en-US" sz="2200" dirty="0" err="1" smtClean="0">
                <a:solidFill>
                  <a:srgbClr val="6DC166"/>
                </a:solidFill>
                <a:latin typeface="LucidaSansTypewriter"/>
              </a:rPr>
              <a:t>tipo</a:t>
            </a:r>
            <a:r>
              <a:rPr lang="en-US" sz="2200" dirty="0" smtClean="0">
                <a:solidFill>
                  <a:srgbClr val="6DC166"/>
                </a:solidFill>
                <a:latin typeface="LucidaSansTypewriter"/>
              </a:rPr>
              <a:t> </a:t>
            </a:r>
            <a:r>
              <a:rPr lang="en-US" sz="2200" dirty="0" err="1" smtClean="0">
                <a:solidFill>
                  <a:srgbClr val="6DC166"/>
                </a:solidFill>
                <a:latin typeface="LucidaSansTypewriter"/>
              </a:rPr>
              <a:t>especificado</a:t>
            </a:r>
            <a:endParaRPr lang="en-US" sz="2200" dirty="0" smtClean="0">
              <a:solidFill>
                <a:srgbClr val="6DC166"/>
              </a:solidFill>
              <a:latin typeface="LucidaSansTypewriter"/>
            </a:endParaRPr>
          </a:p>
          <a:p>
            <a:pPr marL="457200" lvl="1" indent="0" algn="ctr">
              <a:buNone/>
            </a:pPr>
            <a:endParaRPr lang="en-US" sz="1100" dirty="0" smtClean="0">
              <a:solidFill>
                <a:srgbClr val="6DC166"/>
              </a:solidFill>
              <a:latin typeface="LucidaSansTypewriter"/>
            </a:endParaRPr>
          </a:p>
          <a:p>
            <a:pPr lvl="1"/>
            <a:r>
              <a:rPr lang="pt-BR" dirty="0" smtClean="0"/>
              <a:t>Neste caso, dizermos que o objeto possui um </a:t>
            </a:r>
            <a:r>
              <a:rPr lang="pt-BR" b="1" dirty="0" smtClean="0"/>
              <a:t>tipo “cru”</a:t>
            </a:r>
            <a:r>
              <a:rPr lang="pt-BR" dirty="0" smtClean="0"/>
              <a:t> (</a:t>
            </a:r>
            <a:r>
              <a:rPr lang="pt-BR" b="1" i="1" dirty="0" err="1" smtClean="0"/>
              <a:t>raw</a:t>
            </a:r>
            <a:r>
              <a:rPr lang="pt-BR" b="1" i="1" dirty="0" smtClean="0"/>
              <a:t> </a:t>
            </a:r>
            <a:r>
              <a:rPr lang="pt-BR" b="1" i="1" dirty="0" err="1" smtClean="0"/>
              <a:t>type</a:t>
            </a:r>
            <a:r>
              <a:rPr lang="pt-BR" dirty="0" smtClean="0"/>
              <a:t>);</a:t>
            </a:r>
          </a:p>
          <a:p>
            <a:pPr lvl="1"/>
            <a:r>
              <a:rPr lang="pt-BR" dirty="0" smtClean="0"/>
              <a:t>O compilador utiliza o tipo </a:t>
            </a:r>
            <a:r>
              <a:rPr lang="pt-BR" i="1" dirty="0" err="1" smtClean="0"/>
              <a:t>Object</a:t>
            </a:r>
            <a:r>
              <a:rPr lang="pt-BR" dirty="0" smtClean="0"/>
              <a:t> implicitamente, criando uma pilha para qualquer tipo de elemento;</a:t>
            </a:r>
          </a:p>
          <a:p>
            <a:pPr lvl="1"/>
            <a:r>
              <a:rPr lang="pt-BR" dirty="0" smtClean="0"/>
              <a:t>Há insegurança quanto ao tipo dos dados armazenados em um tipo cru.</a:t>
            </a:r>
            <a:endParaRPr lang="pt-BR" dirty="0"/>
          </a:p>
        </p:txBody>
      </p:sp>
      <p:sp>
        <p:nvSpPr>
          <p:cNvPr id="3" name="Espaço Reservado para Número de Slid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3C667A4-C3F8-4683-B752-94A130921CF2}" type="slidenum">
              <a:rPr lang="pt-BR" smtClean="0"/>
              <a:pPr>
                <a:defRPr/>
              </a:pPr>
              <a:t>31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7439104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Tipos “Crus”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Os tipos crus são importante para a compatibilidade das versões antigas do Java</a:t>
            </a:r>
          </a:p>
          <a:p>
            <a:pPr lvl="1"/>
            <a:r>
              <a:rPr lang="pt-BR" dirty="0" smtClean="0"/>
              <a:t>Por exemplo, as estruturas do </a:t>
            </a:r>
            <a:r>
              <a:rPr lang="pt-BR" b="1" i="1" dirty="0" smtClean="0"/>
              <a:t>Java </a:t>
            </a:r>
            <a:r>
              <a:rPr lang="pt-BR" b="1" i="1" dirty="0" err="1" smtClean="0"/>
              <a:t>Collections</a:t>
            </a:r>
            <a:r>
              <a:rPr lang="pt-BR" b="1" i="1" dirty="0" smtClean="0"/>
              <a:t> Framework </a:t>
            </a:r>
            <a:r>
              <a:rPr lang="pt-BR" dirty="0" smtClean="0"/>
              <a:t>armazenavam referências à classe </a:t>
            </a:r>
            <a:r>
              <a:rPr lang="pt-BR" i="1" dirty="0" err="1" smtClean="0"/>
              <a:t>Object</a:t>
            </a:r>
            <a:r>
              <a:rPr lang="pt-BR" dirty="0" smtClean="0"/>
              <a:t> e agora são classes genéricas;</a:t>
            </a:r>
          </a:p>
          <a:p>
            <a:pPr lvl="1"/>
            <a:r>
              <a:rPr lang="pt-BR" dirty="0" smtClean="0"/>
              <a:t>É possível atribuir uma estrutura de tipo cru a uma estrutura que especifique o tipo, como abaixo:</a:t>
            </a:r>
          </a:p>
          <a:p>
            <a:pPr marL="457200" lvl="1" indent="0" algn="ctr">
              <a:buNone/>
            </a:pPr>
            <a:endParaRPr lang="en-US" sz="1000" dirty="0" smtClean="0">
              <a:solidFill>
                <a:srgbClr val="000000"/>
              </a:solidFill>
              <a:latin typeface="LucidaSansTypewriter"/>
            </a:endParaRPr>
          </a:p>
          <a:p>
            <a:pPr marL="457200" lvl="1" indent="0" algn="ctr">
              <a:buNone/>
            </a:pPr>
            <a:r>
              <a:rPr lang="en-US" sz="2000" dirty="0" smtClean="0">
                <a:solidFill>
                  <a:srgbClr val="000000"/>
                </a:solidFill>
                <a:latin typeface="LucidaSansTypewriter"/>
              </a:rPr>
              <a:t>Stack </a:t>
            </a:r>
            <a:r>
              <a:rPr lang="en-US" sz="2000" dirty="0">
                <a:solidFill>
                  <a:srgbClr val="000000"/>
                </a:solidFill>
                <a:latin typeface="LucidaSansTypewriter"/>
              </a:rPr>
              <a:t>rawTypeStack2 = </a:t>
            </a:r>
            <a:r>
              <a:rPr lang="en-US" sz="2000" dirty="0">
                <a:solidFill>
                  <a:srgbClr val="3763AB"/>
                </a:solidFill>
                <a:latin typeface="LucidaSansTypewriter"/>
              </a:rPr>
              <a:t>new </a:t>
            </a:r>
            <a:r>
              <a:rPr lang="en-US" sz="2000" dirty="0">
                <a:solidFill>
                  <a:srgbClr val="000000"/>
                </a:solidFill>
                <a:latin typeface="LucidaSansTypewriter"/>
              </a:rPr>
              <a:t>Stack&lt; Double &gt;( </a:t>
            </a:r>
            <a:r>
              <a:rPr lang="en-US" sz="2000" dirty="0">
                <a:solidFill>
                  <a:srgbClr val="12A7E1"/>
                </a:solidFill>
                <a:latin typeface="LucidaSansTypewriter"/>
              </a:rPr>
              <a:t>5 </a:t>
            </a:r>
            <a:r>
              <a:rPr lang="en-US" sz="2000" dirty="0">
                <a:solidFill>
                  <a:srgbClr val="000000"/>
                </a:solidFill>
                <a:latin typeface="LucidaSansTypewriter"/>
              </a:rPr>
              <a:t>);</a:t>
            </a:r>
            <a:endParaRPr lang="pt-BR" sz="2000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D7BA2C2-BAB6-44FC-BAA2-F6B037FB9DCF}" type="slidenum">
              <a:rPr lang="pt-BR" smtClean="0"/>
              <a:pPr>
                <a:defRPr/>
              </a:pPr>
              <a:t>32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4452363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Coringas em Métodos Genéricos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D7BA2C2-BAB6-44FC-BAA2-F6B037FB9DCF}" type="slidenum">
              <a:rPr lang="pt-BR" smtClean="0"/>
              <a:pPr>
                <a:defRPr/>
              </a:pPr>
              <a:t>33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7644265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/>
              <a:t>Coringas em Métodos Genéricos</a:t>
            </a:r>
          </a:p>
        </p:txBody>
      </p:sp>
      <p:sp>
        <p:nvSpPr>
          <p:cNvPr id="5" name="Espaço Reservado para Conteúdo 4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pt-BR" dirty="0" smtClean="0"/>
              <a:t>Quando não pudermos determinar a classe específica dos elementos que serão passados a um genérico, podemos utilizar um </a:t>
            </a:r>
            <a:r>
              <a:rPr lang="pt-BR" b="1" dirty="0" smtClean="0"/>
              <a:t>coringa </a:t>
            </a:r>
            <a:r>
              <a:rPr lang="pt-BR" dirty="0" smtClean="0"/>
              <a:t>(</a:t>
            </a:r>
            <a:r>
              <a:rPr lang="pt-BR" b="1" i="1" dirty="0" err="1" smtClean="0"/>
              <a:t>wildcard</a:t>
            </a:r>
            <a:r>
              <a:rPr lang="pt-BR" dirty="0" smtClean="0"/>
              <a:t>)</a:t>
            </a:r>
          </a:p>
          <a:p>
            <a:pPr lvl="1"/>
            <a:r>
              <a:rPr lang="pt-BR" dirty="0" smtClean="0"/>
              <a:t>Por exemplo, em um método que soma os elementos de um vetor, podemos não saber se tais elementos serão dos tipos </a:t>
            </a:r>
            <a:r>
              <a:rPr lang="pt-BR" i="1" dirty="0" err="1" smtClean="0"/>
              <a:t>Integer</a:t>
            </a:r>
            <a:r>
              <a:rPr lang="pt-BR" dirty="0" smtClean="0"/>
              <a:t> ou </a:t>
            </a:r>
            <a:r>
              <a:rPr lang="pt-BR" i="1" dirty="0" smtClean="0"/>
              <a:t>Double</a:t>
            </a:r>
            <a:r>
              <a:rPr lang="pt-BR" dirty="0" smtClean="0"/>
              <a:t>;</a:t>
            </a:r>
          </a:p>
          <a:p>
            <a:pPr lvl="1"/>
            <a:r>
              <a:rPr lang="pt-BR" dirty="0" smtClean="0"/>
              <a:t>Podemos então indicar simplesmente que o tipo será o de uma classe que estende a classe </a:t>
            </a:r>
            <a:r>
              <a:rPr lang="pt-BR" i="1" dirty="0" err="1" smtClean="0"/>
              <a:t>Number</a:t>
            </a:r>
            <a:endParaRPr lang="pt-BR" i="1" dirty="0" smtClean="0"/>
          </a:p>
          <a:p>
            <a:pPr lvl="2"/>
            <a:r>
              <a:rPr lang="pt-BR" dirty="0" smtClean="0"/>
              <a:t>De fato, </a:t>
            </a:r>
            <a:r>
              <a:rPr lang="pt-BR" i="1" dirty="0" err="1" smtClean="0"/>
              <a:t>Integer</a:t>
            </a:r>
            <a:r>
              <a:rPr lang="pt-BR" dirty="0" smtClean="0"/>
              <a:t> e </a:t>
            </a:r>
            <a:r>
              <a:rPr lang="pt-BR" i="1" dirty="0" smtClean="0"/>
              <a:t>Double</a:t>
            </a:r>
            <a:r>
              <a:rPr lang="pt-BR" dirty="0" smtClean="0"/>
              <a:t> são subclasses de </a:t>
            </a:r>
            <a:r>
              <a:rPr lang="pt-BR" i="1" dirty="0" err="1" smtClean="0"/>
              <a:t>Number</a:t>
            </a:r>
            <a:r>
              <a:rPr lang="pt-BR" dirty="0" smtClean="0"/>
              <a:t>.</a:t>
            </a:r>
          </a:p>
          <a:p>
            <a:pPr lvl="1"/>
            <a:r>
              <a:rPr lang="pt-BR" dirty="0" smtClean="0"/>
              <a:t>Um parâmetro coringa é indicado por uma </a:t>
            </a:r>
            <a:r>
              <a:rPr lang="pt-BR" b="1" dirty="0" smtClean="0">
                <a:solidFill>
                  <a:srgbClr val="FF0000"/>
                </a:solidFill>
              </a:rPr>
              <a:t>?</a:t>
            </a:r>
            <a:r>
              <a:rPr lang="pt-BR" dirty="0" smtClean="0"/>
              <a:t>, como abaixo:</a:t>
            </a:r>
          </a:p>
          <a:p>
            <a:pPr marL="457200" lvl="1" indent="0" algn="ctr">
              <a:buNone/>
            </a:pPr>
            <a:endParaRPr lang="pt-BR" sz="1200" dirty="0" smtClean="0">
              <a:solidFill>
                <a:srgbClr val="000000"/>
              </a:solidFill>
              <a:latin typeface="LucidaSansTypewriter"/>
            </a:endParaRPr>
          </a:p>
          <a:p>
            <a:pPr marL="457200" lvl="1" indent="0" algn="ctr">
              <a:buNone/>
            </a:pPr>
            <a:r>
              <a:rPr lang="pt-BR" sz="2400" dirty="0" err="1" smtClean="0">
                <a:solidFill>
                  <a:srgbClr val="000000"/>
                </a:solidFill>
                <a:latin typeface="LucidaSansTypewriter"/>
              </a:rPr>
              <a:t>ArrayList</a:t>
            </a:r>
            <a:r>
              <a:rPr lang="pt-BR" sz="2400" dirty="0">
                <a:solidFill>
                  <a:srgbClr val="000000"/>
                </a:solidFill>
                <a:latin typeface="LucidaSansTypewriter"/>
              </a:rPr>
              <a:t>&lt; ? </a:t>
            </a:r>
            <a:r>
              <a:rPr lang="pt-BR" sz="2400" dirty="0" err="1">
                <a:solidFill>
                  <a:srgbClr val="3763AB"/>
                </a:solidFill>
                <a:latin typeface="LucidaSansTypewriter"/>
              </a:rPr>
              <a:t>extends</a:t>
            </a:r>
            <a:r>
              <a:rPr lang="pt-BR" sz="2400" dirty="0">
                <a:solidFill>
                  <a:srgbClr val="3763AB"/>
                </a:solidFill>
                <a:latin typeface="LucidaSansTypewriter"/>
              </a:rPr>
              <a:t> </a:t>
            </a:r>
            <a:r>
              <a:rPr lang="pt-BR" sz="2400" dirty="0" err="1">
                <a:solidFill>
                  <a:srgbClr val="000000"/>
                </a:solidFill>
                <a:latin typeface="LucidaSansTypewriter"/>
              </a:rPr>
              <a:t>Number</a:t>
            </a:r>
            <a:r>
              <a:rPr lang="pt-BR" sz="2400" dirty="0">
                <a:solidFill>
                  <a:srgbClr val="000000"/>
                </a:solidFill>
                <a:latin typeface="LucidaSansTypewriter"/>
              </a:rPr>
              <a:t> </a:t>
            </a:r>
            <a:r>
              <a:rPr lang="pt-BR" sz="2400" dirty="0" smtClean="0">
                <a:solidFill>
                  <a:srgbClr val="000000"/>
                </a:solidFill>
                <a:latin typeface="LucidaSansTypewriter"/>
              </a:rPr>
              <a:t>&gt;</a:t>
            </a:r>
            <a:r>
              <a:rPr lang="pt-BR" dirty="0" smtClean="0"/>
              <a:t> </a:t>
            </a:r>
            <a:r>
              <a:rPr lang="pt-BR" dirty="0" err="1" smtClean="0"/>
              <a:t>list</a:t>
            </a:r>
            <a:endParaRPr lang="pt-BR" sz="2400" dirty="0" smtClean="0"/>
          </a:p>
        </p:txBody>
      </p:sp>
      <p:sp>
        <p:nvSpPr>
          <p:cNvPr id="3" name="Espaço Reservado para Número de Slid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3C667A4-C3F8-4683-B752-94A130921CF2}" type="slidenum">
              <a:rPr lang="pt-BR" smtClean="0"/>
              <a:pPr>
                <a:defRPr/>
              </a:pPr>
              <a:t>34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179268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/>
              <a:t>Coringas em Métodos Genéricos</a:t>
            </a:r>
          </a:p>
        </p:txBody>
      </p:sp>
      <p:sp>
        <p:nvSpPr>
          <p:cNvPr id="5" name="Espaço Reservado para Conteúdo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18872" indent="0">
              <a:buNone/>
            </a:pPr>
            <a:r>
              <a:rPr lang="en-US" sz="18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800" b="1" dirty="0">
                <a:solidFill>
                  <a:srgbClr val="00007F"/>
                </a:solidFill>
                <a:latin typeface="Verdana"/>
              </a:rPr>
              <a:t>public</a:t>
            </a:r>
            <a:r>
              <a:rPr lang="en-US" sz="18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800" b="1" dirty="0">
                <a:solidFill>
                  <a:srgbClr val="00007F"/>
                </a:solidFill>
                <a:latin typeface="Verdana"/>
              </a:rPr>
              <a:t>static</a:t>
            </a:r>
            <a:r>
              <a:rPr lang="en-US" sz="18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800" b="1" dirty="0">
                <a:solidFill>
                  <a:srgbClr val="00007F"/>
                </a:solidFill>
                <a:latin typeface="Verdana"/>
              </a:rPr>
              <a:t>double</a:t>
            </a:r>
            <a:r>
              <a:rPr lang="en-US" sz="18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800" dirty="0">
                <a:solidFill>
                  <a:srgbClr val="000000"/>
                </a:solidFill>
                <a:latin typeface="Verdana"/>
              </a:rPr>
              <a:t>sum</a:t>
            </a:r>
            <a:r>
              <a:rPr lang="en-US" sz="1800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en-US" sz="18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Verdana"/>
              </a:rPr>
              <a:t>ArrayList</a:t>
            </a:r>
            <a:r>
              <a:rPr lang="en-US" sz="1800" b="1" dirty="0">
                <a:solidFill>
                  <a:srgbClr val="000000"/>
                </a:solidFill>
                <a:latin typeface="Verdana"/>
              </a:rPr>
              <a:t>&lt;</a:t>
            </a:r>
            <a:r>
              <a:rPr lang="en-US" sz="18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800" b="1" dirty="0">
                <a:solidFill>
                  <a:srgbClr val="000000"/>
                </a:solidFill>
                <a:latin typeface="Verdana"/>
              </a:rPr>
              <a:t>?</a:t>
            </a:r>
            <a:r>
              <a:rPr lang="en-US" sz="18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800" b="1" dirty="0">
                <a:solidFill>
                  <a:srgbClr val="00007F"/>
                </a:solidFill>
                <a:latin typeface="Verdana"/>
              </a:rPr>
              <a:t>extends</a:t>
            </a:r>
            <a:r>
              <a:rPr lang="en-US" sz="18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800" dirty="0">
                <a:solidFill>
                  <a:srgbClr val="000000"/>
                </a:solidFill>
                <a:latin typeface="Verdana"/>
              </a:rPr>
              <a:t>Number</a:t>
            </a:r>
            <a:r>
              <a:rPr lang="en-US" sz="18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800" b="1" dirty="0">
                <a:solidFill>
                  <a:srgbClr val="000000"/>
                </a:solidFill>
                <a:latin typeface="Verdana"/>
              </a:rPr>
              <a:t>&gt;</a:t>
            </a:r>
            <a:r>
              <a:rPr lang="en-US" sz="18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800" dirty="0">
                <a:solidFill>
                  <a:srgbClr val="000000"/>
                </a:solidFill>
                <a:latin typeface="Verdana"/>
              </a:rPr>
              <a:t>list</a:t>
            </a:r>
            <a:r>
              <a:rPr lang="en-US" sz="18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800" b="1" dirty="0">
                <a:solidFill>
                  <a:srgbClr val="000000"/>
                </a:solidFill>
                <a:latin typeface="Verdana"/>
              </a:rPr>
              <a:t>)</a:t>
            </a:r>
            <a:endParaRPr lang="en-US" sz="18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800" dirty="0">
                <a:solidFill>
                  <a:srgbClr val="808080"/>
                </a:solidFill>
                <a:latin typeface="Verdana"/>
              </a:rPr>
              <a:t>   </a:t>
            </a:r>
            <a:r>
              <a:rPr lang="pt-BR" sz="1800" b="1" dirty="0">
                <a:solidFill>
                  <a:srgbClr val="000000"/>
                </a:solidFill>
                <a:latin typeface="Verdana"/>
              </a:rPr>
              <a:t>{</a:t>
            </a:r>
            <a:endParaRPr lang="pt-BR" sz="18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en-US" sz="1800" dirty="0">
                <a:solidFill>
                  <a:srgbClr val="808080"/>
                </a:solidFill>
                <a:latin typeface="Verdana"/>
              </a:rPr>
              <a:t>      </a:t>
            </a:r>
            <a:r>
              <a:rPr lang="en-US" sz="1800" b="1" dirty="0">
                <a:solidFill>
                  <a:srgbClr val="00007F"/>
                </a:solidFill>
                <a:latin typeface="Verdana"/>
              </a:rPr>
              <a:t>double</a:t>
            </a:r>
            <a:r>
              <a:rPr lang="en-US" sz="18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800" dirty="0">
                <a:solidFill>
                  <a:srgbClr val="000000"/>
                </a:solidFill>
                <a:latin typeface="Verdana"/>
              </a:rPr>
              <a:t>total</a:t>
            </a:r>
            <a:r>
              <a:rPr lang="en-US" sz="18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800" b="1" dirty="0">
                <a:solidFill>
                  <a:srgbClr val="000000"/>
                </a:solidFill>
                <a:latin typeface="Verdana"/>
              </a:rPr>
              <a:t>=</a:t>
            </a:r>
            <a:r>
              <a:rPr lang="en-US" sz="18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800" dirty="0">
                <a:solidFill>
                  <a:srgbClr val="007F7F"/>
                </a:solidFill>
                <a:latin typeface="Verdana"/>
              </a:rPr>
              <a:t>0</a:t>
            </a:r>
            <a:r>
              <a:rPr lang="en-US" sz="1800" b="1" dirty="0" smtClean="0">
                <a:solidFill>
                  <a:srgbClr val="000000"/>
                </a:solidFill>
                <a:latin typeface="Verdana"/>
              </a:rPr>
              <a:t>;</a:t>
            </a:r>
            <a:endParaRPr lang="en-US" sz="1800" dirty="0">
              <a:solidFill>
                <a:srgbClr val="007F00"/>
              </a:solidFill>
              <a:latin typeface="Comic Sans MS"/>
            </a:endParaRPr>
          </a:p>
          <a:p>
            <a:pPr marL="118872" indent="0">
              <a:buNone/>
            </a:pPr>
            <a:endParaRPr lang="pt-BR" sz="18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800" b="1" dirty="0" smtClean="0">
                <a:solidFill>
                  <a:srgbClr val="00007F"/>
                </a:solidFill>
                <a:latin typeface="Verdana"/>
              </a:rPr>
              <a:t>       for</a:t>
            </a:r>
            <a:r>
              <a:rPr lang="pt-BR" sz="1800" dirty="0" smtClean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800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pt-BR" sz="18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800" dirty="0" err="1">
                <a:solidFill>
                  <a:srgbClr val="000000"/>
                </a:solidFill>
                <a:latin typeface="Verdana"/>
              </a:rPr>
              <a:t>Number</a:t>
            </a:r>
            <a:r>
              <a:rPr lang="pt-BR" sz="18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800" dirty="0" err="1">
                <a:solidFill>
                  <a:srgbClr val="000000"/>
                </a:solidFill>
                <a:latin typeface="Verdana"/>
              </a:rPr>
              <a:t>element</a:t>
            </a:r>
            <a:r>
              <a:rPr lang="pt-BR" sz="18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800" b="1" dirty="0">
                <a:solidFill>
                  <a:srgbClr val="000000"/>
                </a:solidFill>
                <a:latin typeface="Verdana"/>
              </a:rPr>
              <a:t>:</a:t>
            </a:r>
            <a:r>
              <a:rPr lang="pt-BR" sz="18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800" dirty="0" err="1">
                <a:solidFill>
                  <a:srgbClr val="000000"/>
                </a:solidFill>
                <a:latin typeface="Verdana"/>
              </a:rPr>
              <a:t>list</a:t>
            </a:r>
            <a:r>
              <a:rPr lang="pt-BR" sz="18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800" b="1" dirty="0">
                <a:solidFill>
                  <a:srgbClr val="000000"/>
                </a:solidFill>
                <a:latin typeface="Verdana"/>
              </a:rPr>
              <a:t>)</a:t>
            </a:r>
            <a:endParaRPr lang="pt-BR" sz="18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800" dirty="0">
                <a:solidFill>
                  <a:srgbClr val="808080"/>
                </a:solidFill>
                <a:latin typeface="Verdana"/>
              </a:rPr>
              <a:t>         </a:t>
            </a:r>
            <a:r>
              <a:rPr lang="pt-BR" sz="1800" dirty="0">
                <a:solidFill>
                  <a:srgbClr val="000000"/>
                </a:solidFill>
                <a:latin typeface="Verdana"/>
              </a:rPr>
              <a:t>total</a:t>
            </a:r>
            <a:r>
              <a:rPr lang="pt-BR" sz="18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800" b="1" dirty="0">
                <a:solidFill>
                  <a:srgbClr val="000000"/>
                </a:solidFill>
                <a:latin typeface="Verdana"/>
              </a:rPr>
              <a:t>+=</a:t>
            </a:r>
            <a:r>
              <a:rPr lang="pt-BR" sz="18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800" dirty="0" err="1">
                <a:solidFill>
                  <a:srgbClr val="000000"/>
                </a:solidFill>
                <a:latin typeface="Verdana"/>
              </a:rPr>
              <a:t>element</a:t>
            </a:r>
            <a:r>
              <a:rPr lang="pt-BR" sz="1800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pt-BR" sz="1800" dirty="0" err="1">
                <a:solidFill>
                  <a:srgbClr val="000000"/>
                </a:solidFill>
                <a:latin typeface="Verdana"/>
              </a:rPr>
              <a:t>doubleValue</a:t>
            </a:r>
            <a:r>
              <a:rPr lang="pt-BR" sz="1800" b="1" dirty="0">
                <a:solidFill>
                  <a:srgbClr val="000000"/>
                </a:solidFill>
                <a:latin typeface="Verdana"/>
              </a:rPr>
              <a:t>();</a:t>
            </a:r>
            <a:endParaRPr lang="pt-BR" sz="18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endParaRPr lang="pt-BR" sz="18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800" dirty="0">
                <a:solidFill>
                  <a:srgbClr val="808080"/>
                </a:solidFill>
                <a:latin typeface="Verdana"/>
              </a:rPr>
              <a:t>      </a:t>
            </a:r>
            <a:r>
              <a:rPr lang="pt-BR" sz="1800" b="1" dirty="0" err="1">
                <a:solidFill>
                  <a:srgbClr val="00007F"/>
                </a:solidFill>
                <a:latin typeface="Verdana"/>
              </a:rPr>
              <a:t>return</a:t>
            </a:r>
            <a:r>
              <a:rPr lang="pt-BR" sz="18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800" dirty="0">
                <a:solidFill>
                  <a:srgbClr val="000000"/>
                </a:solidFill>
                <a:latin typeface="Verdana"/>
              </a:rPr>
              <a:t>total</a:t>
            </a:r>
            <a:r>
              <a:rPr lang="pt-BR" sz="1800" b="1" dirty="0">
                <a:solidFill>
                  <a:srgbClr val="000000"/>
                </a:solidFill>
                <a:latin typeface="Verdana"/>
              </a:rPr>
              <a:t>;</a:t>
            </a:r>
            <a:endParaRPr lang="pt-BR" sz="18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800" dirty="0">
                <a:solidFill>
                  <a:srgbClr val="808080"/>
                </a:solidFill>
                <a:latin typeface="Verdana"/>
              </a:rPr>
              <a:t>   </a:t>
            </a:r>
            <a:r>
              <a:rPr lang="pt-BR" sz="1800" b="1" dirty="0" smtClean="0">
                <a:solidFill>
                  <a:srgbClr val="000000"/>
                </a:solidFill>
                <a:latin typeface="Verdana"/>
              </a:rPr>
              <a:t>}</a:t>
            </a:r>
            <a:endParaRPr lang="pt-BR" sz="1800" dirty="0"/>
          </a:p>
        </p:txBody>
      </p:sp>
      <p:sp>
        <p:nvSpPr>
          <p:cNvPr id="3" name="Espaço Reservado para Número de Slid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3C667A4-C3F8-4683-B752-94A130921CF2}" type="slidenum">
              <a:rPr lang="pt-BR" smtClean="0"/>
              <a:pPr>
                <a:defRPr/>
              </a:pPr>
              <a:t>35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6634448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/>
              <a:t>Coringas em Métodos Genéricos</a:t>
            </a:r>
          </a:p>
        </p:txBody>
      </p:sp>
      <p:sp>
        <p:nvSpPr>
          <p:cNvPr id="5" name="Espaço Reservado para Conteúdo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sz="2800" dirty="0" smtClean="0"/>
              <a:t>Uma desvantagem desta sintaxe é que o símbolo </a:t>
            </a:r>
            <a:r>
              <a:rPr lang="pt-BR" sz="2800" dirty="0" smtClean="0">
                <a:solidFill>
                  <a:srgbClr val="FF0000"/>
                </a:solidFill>
              </a:rPr>
              <a:t>?</a:t>
            </a:r>
            <a:r>
              <a:rPr lang="pt-BR" sz="2800" dirty="0" smtClean="0"/>
              <a:t> não pode ser utilizado como o nome de um tipo ao longo do método</a:t>
            </a:r>
          </a:p>
          <a:p>
            <a:pPr lvl="1"/>
            <a:r>
              <a:rPr lang="pt-BR" sz="2400" dirty="0" smtClean="0"/>
              <a:t>Por exemplo, no for aprimorado não podemos substituir </a:t>
            </a:r>
            <a:r>
              <a:rPr lang="pt-BR" sz="2400" i="1" dirty="0" err="1" smtClean="0"/>
              <a:t>Number</a:t>
            </a:r>
            <a:r>
              <a:rPr lang="pt-BR" sz="2400" dirty="0" smtClean="0"/>
              <a:t> por </a:t>
            </a:r>
            <a:r>
              <a:rPr lang="pt-BR" sz="2400" dirty="0" smtClean="0">
                <a:solidFill>
                  <a:srgbClr val="FF0000"/>
                </a:solidFill>
              </a:rPr>
              <a:t>?</a:t>
            </a:r>
          </a:p>
          <a:p>
            <a:r>
              <a:rPr lang="pt-BR" sz="2800" dirty="0" smtClean="0"/>
              <a:t>Uma alternativa é declarar o método como a seguir:</a:t>
            </a:r>
          </a:p>
          <a:p>
            <a:endParaRPr lang="pt-BR" sz="1000" dirty="0" smtClean="0"/>
          </a:p>
          <a:p>
            <a:pPr marL="118872" indent="0" algn="ctr">
              <a:buNone/>
            </a:pPr>
            <a:r>
              <a:rPr lang="pt-BR" sz="2000" dirty="0" err="1">
                <a:solidFill>
                  <a:srgbClr val="3763AB"/>
                </a:solidFill>
                <a:latin typeface="LucidaSansTypewriter"/>
              </a:rPr>
              <a:t>public</a:t>
            </a:r>
            <a:r>
              <a:rPr lang="pt-BR" sz="2000" dirty="0">
                <a:solidFill>
                  <a:srgbClr val="3763AB"/>
                </a:solidFill>
                <a:latin typeface="LucidaSansTypewriter"/>
              </a:rPr>
              <a:t> </a:t>
            </a:r>
            <a:r>
              <a:rPr lang="pt-BR" sz="2000" dirty="0" err="1">
                <a:solidFill>
                  <a:srgbClr val="3763AB"/>
                </a:solidFill>
                <a:latin typeface="LucidaSansTypewriter"/>
              </a:rPr>
              <a:t>static</a:t>
            </a:r>
            <a:r>
              <a:rPr lang="pt-BR" sz="2000" dirty="0">
                <a:solidFill>
                  <a:srgbClr val="3763AB"/>
                </a:solidFill>
                <a:latin typeface="LucidaSansTypewriter"/>
              </a:rPr>
              <a:t> </a:t>
            </a:r>
            <a:r>
              <a:rPr lang="pt-BR" sz="2000" dirty="0">
                <a:solidFill>
                  <a:srgbClr val="000000"/>
                </a:solidFill>
                <a:latin typeface="LucidaSansTypewriter"/>
              </a:rPr>
              <a:t>&lt;T </a:t>
            </a:r>
            <a:r>
              <a:rPr lang="pt-BR" sz="2000" dirty="0" err="1">
                <a:solidFill>
                  <a:srgbClr val="3763AB"/>
                </a:solidFill>
                <a:latin typeface="LucidaSansTypewriter"/>
              </a:rPr>
              <a:t>extends</a:t>
            </a:r>
            <a:r>
              <a:rPr lang="pt-BR" sz="2000" dirty="0">
                <a:solidFill>
                  <a:srgbClr val="3763AB"/>
                </a:solidFill>
                <a:latin typeface="LucidaSansTypewriter"/>
              </a:rPr>
              <a:t> </a:t>
            </a:r>
            <a:r>
              <a:rPr lang="pt-BR" sz="2000" dirty="0" err="1">
                <a:solidFill>
                  <a:srgbClr val="000000"/>
                </a:solidFill>
                <a:latin typeface="LucidaSansTypewriter"/>
              </a:rPr>
              <a:t>Number</a:t>
            </a:r>
            <a:r>
              <a:rPr lang="pt-BR" sz="2000" dirty="0">
                <a:solidFill>
                  <a:srgbClr val="000000"/>
                </a:solidFill>
                <a:latin typeface="LucidaSansTypewriter"/>
              </a:rPr>
              <a:t>&gt; </a:t>
            </a:r>
            <a:r>
              <a:rPr lang="pt-BR" sz="2000" dirty="0" err="1">
                <a:solidFill>
                  <a:srgbClr val="3763AB"/>
                </a:solidFill>
                <a:latin typeface="LucidaSansTypewriter"/>
              </a:rPr>
              <a:t>double</a:t>
            </a:r>
            <a:r>
              <a:rPr lang="pt-BR" sz="2000" dirty="0">
                <a:solidFill>
                  <a:srgbClr val="3763AB"/>
                </a:solidFill>
                <a:latin typeface="LucidaSansTypewriter"/>
              </a:rPr>
              <a:t> </a:t>
            </a:r>
            <a:r>
              <a:rPr lang="pt-BR" sz="2000" dirty="0">
                <a:solidFill>
                  <a:srgbClr val="000000"/>
                </a:solidFill>
                <a:latin typeface="LucidaSansTypewriter"/>
              </a:rPr>
              <a:t>sum( </a:t>
            </a:r>
            <a:r>
              <a:rPr lang="pt-BR" sz="2000" dirty="0" err="1">
                <a:solidFill>
                  <a:srgbClr val="000000"/>
                </a:solidFill>
                <a:latin typeface="LucidaSansTypewriter"/>
              </a:rPr>
              <a:t>ArrayList</a:t>
            </a:r>
            <a:r>
              <a:rPr lang="pt-BR" sz="2000" dirty="0">
                <a:solidFill>
                  <a:srgbClr val="000000"/>
                </a:solidFill>
                <a:latin typeface="LucidaSansTypewriter"/>
              </a:rPr>
              <a:t>&lt; T &gt; </a:t>
            </a:r>
            <a:r>
              <a:rPr lang="pt-BR" sz="2000" dirty="0" err="1">
                <a:solidFill>
                  <a:srgbClr val="000000"/>
                </a:solidFill>
                <a:latin typeface="LucidaSansTypewriter"/>
              </a:rPr>
              <a:t>list</a:t>
            </a:r>
            <a:r>
              <a:rPr lang="pt-BR" sz="2000" dirty="0">
                <a:solidFill>
                  <a:srgbClr val="000000"/>
                </a:solidFill>
                <a:latin typeface="LucidaSansTypewriter"/>
              </a:rPr>
              <a:t> )</a:t>
            </a:r>
            <a:endParaRPr lang="pt-BR" sz="2000" dirty="0"/>
          </a:p>
        </p:txBody>
      </p:sp>
      <p:sp>
        <p:nvSpPr>
          <p:cNvPr id="3" name="Espaço Reservado para Número de Slid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3C667A4-C3F8-4683-B752-94A130921CF2}" type="slidenum">
              <a:rPr lang="pt-BR" smtClean="0"/>
              <a:pPr>
                <a:defRPr/>
              </a:pPr>
              <a:t>36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179268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Genéricos e Herança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D7BA2C2-BAB6-44FC-BAA2-F6B037FB9DCF}" type="slidenum">
              <a:rPr lang="pt-BR" smtClean="0"/>
              <a:pPr>
                <a:defRPr/>
              </a:pPr>
              <a:t>37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5071291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Genéricos e Herança</a:t>
            </a:r>
          </a:p>
        </p:txBody>
      </p:sp>
      <p:sp>
        <p:nvSpPr>
          <p:cNvPr id="5" name="Espaço Reservado para Conteúdo 4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pt-BR" dirty="0" smtClean="0"/>
              <a:t>Genéricos podem ser utilizados com  herança em diversas maneiras:</a:t>
            </a:r>
          </a:p>
          <a:p>
            <a:pPr lvl="1"/>
            <a:r>
              <a:rPr lang="pt-BR" dirty="0" smtClean="0"/>
              <a:t>Uma classe genérica pode ser derivada de uma classe não genérica;</a:t>
            </a:r>
          </a:p>
          <a:p>
            <a:pPr lvl="1"/>
            <a:r>
              <a:rPr lang="pt-BR" dirty="0" smtClean="0"/>
              <a:t>Uma classe genérica pode ser derivada a partir de outra;</a:t>
            </a:r>
          </a:p>
          <a:p>
            <a:pPr lvl="1"/>
            <a:r>
              <a:rPr lang="pt-BR" dirty="0" smtClean="0"/>
              <a:t>Uma classe não genérica pode ser derivada a partir de uma classe genérica;</a:t>
            </a:r>
          </a:p>
          <a:p>
            <a:pPr lvl="1"/>
            <a:r>
              <a:rPr lang="pt-BR" dirty="0" smtClean="0"/>
              <a:t>Um método genérico em uma subclasse pode sobrescrever um método genérico da superclasse, se as assinaturas forem idênticas.</a:t>
            </a:r>
            <a:endParaRPr lang="pt-BR" dirty="0"/>
          </a:p>
        </p:txBody>
      </p:sp>
      <p:sp>
        <p:nvSpPr>
          <p:cNvPr id="3" name="Espaço Reservado para Número de Slid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3C667A4-C3F8-4683-B752-94A130921CF2}" type="slidenum">
              <a:rPr lang="pt-BR" smtClean="0"/>
              <a:pPr>
                <a:defRPr/>
              </a:pPr>
              <a:t>38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4439500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Coleções</a:t>
            </a:r>
            <a:endParaRPr lang="pt-BR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D7BA2C2-BAB6-44FC-BAA2-F6B037FB9DCF}" type="slidenum">
              <a:rPr lang="pt-BR" smtClean="0"/>
              <a:pPr>
                <a:defRPr/>
              </a:pPr>
              <a:t>39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6928084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Avisos</a:t>
            </a:r>
            <a:endParaRPr lang="pt-BR" dirty="0"/>
          </a:p>
        </p:txBody>
      </p:sp>
      <p:sp>
        <p:nvSpPr>
          <p:cNvPr id="3174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Marcador de Posição do Número do Diapositivo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14B420-66F5-4D75-AE77-317938182C39}" type="slidenum">
              <a:rPr lang="pt-BR"/>
              <a:pPr/>
              <a:t>4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0984874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Coleções</a:t>
            </a:r>
            <a:endParaRPr lang="pt-BR" dirty="0"/>
          </a:p>
        </p:txBody>
      </p:sp>
      <p:sp>
        <p:nvSpPr>
          <p:cNvPr id="5" name="Espaço Reservado para Conteúdo 4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pt-BR" dirty="0" smtClean="0"/>
              <a:t>O </a:t>
            </a:r>
            <a:r>
              <a:rPr lang="pt-BR" b="1" i="1" dirty="0" smtClean="0"/>
              <a:t>Java </a:t>
            </a:r>
            <a:r>
              <a:rPr lang="pt-BR" b="1" i="1" dirty="0" err="1" smtClean="0"/>
              <a:t>Collections</a:t>
            </a:r>
            <a:r>
              <a:rPr lang="pt-BR" b="1" i="1" dirty="0" smtClean="0"/>
              <a:t> Framework</a:t>
            </a:r>
            <a:r>
              <a:rPr lang="pt-BR" dirty="0" smtClean="0"/>
              <a:t> contém estruturas de dados “</a:t>
            </a:r>
            <a:r>
              <a:rPr lang="pt-BR" dirty="0" err="1" smtClean="0"/>
              <a:t>pré</a:t>
            </a:r>
            <a:r>
              <a:rPr lang="pt-BR" dirty="0" smtClean="0"/>
              <a:t>-empacotadas”, interfaces e algoritmos para manipular tais estruturas</a:t>
            </a:r>
          </a:p>
          <a:p>
            <a:pPr lvl="1"/>
            <a:r>
              <a:rPr lang="pt-BR" dirty="0" smtClean="0"/>
              <a:t>Relação muito próxima com genéricos;</a:t>
            </a:r>
          </a:p>
          <a:p>
            <a:pPr lvl="1"/>
            <a:r>
              <a:rPr lang="pt-BR" dirty="0" smtClean="0"/>
              <a:t>Podemos utilizar as estruturas sem nos preocuparmos com detalhes da implementação interna;</a:t>
            </a:r>
          </a:p>
          <a:p>
            <a:pPr lvl="1"/>
            <a:r>
              <a:rPr lang="pt-BR" dirty="0" smtClean="0"/>
              <a:t>Excelente desempenho com bons tempos de execução e minimização do uso de memória;</a:t>
            </a:r>
          </a:p>
          <a:p>
            <a:pPr lvl="1"/>
            <a:r>
              <a:rPr lang="pt-BR" dirty="0" smtClean="0"/>
              <a:t>Também fornece </a:t>
            </a:r>
            <a:r>
              <a:rPr lang="pt-BR" b="1" dirty="0" err="1" smtClean="0"/>
              <a:t>iteradores</a:t>
            </a:r>
            <a:r>
              <a:rPr lang="pt-BR" dirty="0" smtClean="0"/>
              <a:t>, para percorrermos os elementos de uma coleção;</a:t>
            </a:r>
          </a:p>
          <a:p>
            <a:pPr lvl="1"/>
            <a:r>
              <a:rPr lang="pt-BR" dirty="0" smtClean="0"/>
              <a:t>Reuso de </a:t>
            </a:r>
            <a:r>
              <a:rPr lang="pt-BR" i="1" dirty="0" smtClean="0"/>
              <a:t>software</a:t>
            </a:r>
            <a:r>
              <a:rPr lang="pt-BR" dirty="0" smtClean="0"/>
              <a:t>.</a:t>
            </a:r>
          </a:p>
          <a:p>
            <a:pPr marL="457200" lvl="1" indent="0" algn="ctr">
              <a:buNone/>
            </a:pPr>
            <a:r>
              <a:rPr lang="pt-BR" sz="2600" dirty="0">
                <a:hlinkClick r:id="rId2"/>
              </a:rPr>
              <a:t>http://docs.oracle.com/javase</a:t>
            </a:r>
            <a:r>
              <a:rPr lang="pt-BR" sz="2600" smtClean="0">
                <a:hlinkClick r:id="rId2"/>
              </a:rPr>
              <a:t>/8/</a:t>
            </a:r>
            <a:r>
              <a:rPr lang="pt-BR" sz="2600" dirty="0">
                <a:hlinkClick r:id="rId2"/>
              </a:rPr>
              <a:t>docs/api/java/util/Collections.html</a:t>
            </a:r>
            <a:endParaRPr lang="pt-BR" sz="2600" dirty="0"/>
          </a:p>
        </p:txBody>
      </p:sp>
      <p:sp>
        <p:nvSpPr>
          <p:cNvPr id="3" name="Espaço Reservado para Número de Slid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3C667A4-C3F8-4683-B752-94A130921CF2}" type="slidenum">
              <a:rPr lang="pt-BR" smtClean="0"/>
              <a:pPr>
                <a:defRPr/>
              </a:pPr>
              <a:t>40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7362492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Coleções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pt-BR" dirty="0" smtClean="0"/>
              <a:t>Uma coleção é um objeto que mantém referências a outros objetos</a:t>
            </a:r>
          </a:p>
          <a:p>
            <a:pPr lvl="1"/>
            <a:r>
              <a:rPr lang="pt-BR" dirty="0" smtClean="0"/>
              <a:t>Normalmente, objetos de um mesmo tipo.</a:t>
            </a:r>
          </a:p>
          <a:p>
            <a:r>
              <a:rPr lang="pt-BR" dirty="0" smtClean="0"/>
              <a:t>As interfaces do </a:t>
            </a:r>
            <a:r>
              <a:rPr lang="pt-BR" i="1" dirty="0" err="1" smtClean="0"/>
              <a:t>collections</a:t>
            </a:r>
            <a:r>
              <a:rPr lang="pt-BR" i="1" dirty="0" smtClean="0"/>
              <a:t> framework</a:t>
            </a:r>
            <a:r>
              <a:rPr lang="pt-BR" dirty="0" smtClean="0"/>
              <a:t> declaram operações que podem ser realizadas genericamente em vários tipos de coleções</a:t>
            </a:r>
          </a:p>
          <a:p>
            <a:pPr lvl="1"/>
            <a:r>
              <a:rPr lang="pt-BR" dirty="0" smtClean="0"/>
              <a:t>Pacote </a:t>
            </a:r>
            <a:r>
              <a:rPr lang="pt-BR" i="1" dirty="0" err="1" smtClean="0"/>
              <a:t>java.util</a:t>
            </a:r>
            <a:r>
              <a:rPr lang="pt-BR" dirty="0"/>
              <a:t>;</a:t>
            </a:r>
            <a:endParaRPr lang="pt-BR" dirty="0" smtClean="0"/>
          </a:p>
          <a:p>
            <a:pPr lvl="1"/>
            <a:r>
              <a:rPr lang="pt-BR" dirty="0" smtClean="0"/>
              <a:t>Várias implementações destas interfaces são fornecidas pelo framework;</a:t>
            </a:r>
          </a:p>
          <a:p>
            <a:pPr lvl="1"/>
            <a:r>
              <a:rPr lang="pt-BR" dirty="0" smtClean="0"/>
              <a:t>Podemos também criar nossas próprias implementações.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D7BA2C2-BAB6-44FC-BAA2-F6B037FB9DCF}" type="slidenum">
              <a:rPr lang="pt-BR" smtClean="0"/>
              <a:pPr>
                <a:defRPr/>
              </a:pPr>
              <a:t>41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0276978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Coleções</a:t>
            </a:r>
            <a:endParaRPr lang="pt-BR" dirty="0"/>
          </a:p>
        </p:txBody>
      </p:sp>
      <p:graphicFrame>
        <p:nvGraphicFramePr>
          <p:cNvPr id="5" name="Espaço Reservado para Conteúdo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09980069"/>
              </p:ext>
            </p:extLst>
          </p:nvPr>
        </p:nvGraphicFramePr>
        <p:xfrm>
          <a:off x="457200" y="2628488"/>
          <a:ext cx="8229600" cy="305816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674640"/>
                <a:gridCol w="555496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sz="2000" dirty="0" smtClean="0"/>
                        <a:t>Interface</a:t>
                      </a:r>
                      <a:endParaRPr lang="pt-B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000" dirty="0" smtClean="0"/>
                        <a:t>Descrição</a:t>
                      </a:r>
                      <a:endParaRPr lang="pt-BR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b="1" i="1" dirty="0" err="1" smtClean="0"/>
                        <a:t>Collection</a:t>
                      </a:r>
                      <a:endParaRPr lang="pt-BR" b="1" i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A classe raiz</a:t>
                      </a:r>
                      <a:r>
                        <a:rPr lang="pt-BR" baseline="0" dirty="0" smtClean="0"/>
                        <a:t> na hierarquia de coleções, a partir da qual todas as outras são derivadas.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b="1" i="1" dirty="0" smtClean="0"/>
                        <a:t>Set</a:t>
                      </a:r>
                      <a:endParaRPr lang="pt-BR" b="1" i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Uma coleção que não contém repetições.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b="1" i="1" dirty="0" err="1" smtClean="0"/>
                        <a:t>List</a:t>
                      </a:r>
                      <a:endParaRPr lang="pt-BR" b="1" i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Uma coleção ordenada que pode conter repetições.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b="1" i="1" dirty="0" err="1" smtClean="0"/>
                        <a:t>Map</a:t>
                      </a:r>
                      <a:endParaRPr lang="pt-BR" b="1" i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Associa chaves</a:t>
                      </a:r>
                      <a:r>
                        <a:rPr lang="pt-BR" baseline="0" dirty="0" smtClean="0"/>
                        <a:t> a valores e não pode conter chaves duplicadas.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b="1" i="1" dirty="0" err="1" smtClean="0"/>
                        <a:t>Queue</a:t>
                      </a:r>
                      <a:endParaRPr lang="pt-BR" b="1" i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Coleção FIFO que modela uma fila, embora outras ordens possam</a:t>
                      </a:r>
                      <a:r>
                        <a:rPr lang="pt-BR" baseline="0" dirty="0" smtClean="0"/>
                        <a:t> ser especificada.</a:t>
                      </a:r>
                      <a:endParaRPr lang="pt-BR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D7BA2C2-BAB6-44FC-BAA2-F6B037FB9DCF}" type="slidenum">
              <a:rPr lang="pt-BR" smtClean="0"/>
              <a:pPr>
                <a:defRPr/>
              </a:pPr>
              <a:t>42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2445689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z="4500" dirty="0"/>
              <a:t>Classe</a:t>
            </a:r>
            <a:r>
              <a:rPr lang="pt-BR" dirty="0" smtClean="0">
                <a:solidFill>
                  <a:srgbClr val="FF0000"/>
                </a:solidFill>
              </a:rPr>
              <a:t> </a:t>
            </a:r>
            <a:r>
              <a:rPr lang="pt-BR" sz="4500" i="1" dirty="0" err="1"/>
              <a:t>Arrays</a:t>
            </a:r>
            <a:endParaRPr lang="pt-BR" sz="4500" i="1" dirty="0"/>
          </a:p>
        </p:txBody>
      </p:sp>
      <p:sp>
        <p:nvSpPr>
          <p:cNvPr id="3" name="Espaço Reservado para Número de Slid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3C667A4-C3F8-4683-B752-94A130921CF2}" type="slidenum">
              <a:rPr lang="pt-BR" smtClean="0"/>
              <a:pPr>
                <a:defRPr/>
              </a:pPr>
              <a:t>43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7270541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Classe </a:t>
            </a:r>
            <a:r>
              <a:rPr lang="pt-BR" i="1" dirty="0" err="1" smtClean="0"/>
              <a:t>Arrays</a:t>
            </a:r>
            <a:endParaRPr lang="pt-BR" i="1" dirty="0"/>
          </a:p>
        </p:txBody>
      </p:sp>
      <p:sp>
        <p:nvSpPr>
          <p:cNvPr id="5" name="Espaço Reservado para Conteúdo 4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pt-BR" dirty="0" smtClean="0"/>
              <a:t>A classe </a:t>
            </a:r>
            <a:r>
              <a:rPr lang="pt-BR" b="1" i="1" dirty="0" err="1" smtClean="0"/>
              <a:t>Arrays</a:t>
            </a:r>
            <a:r>
              <a:rPr lang="pt-BR" dirty="0" smtClean="0"/>
              <a:t> fornece métodos estáticos para manipular vetores</a:t>
            </a:r>
          </a:p>
          <a:p>
            <a:pPr lvl="1"/>
            <a:r>
              <a:rPr lang="pt-BR" b="1" i="1" dirty="0" err="1" smtClean="0"/>
              <a:t>sort</a:t>
            </a:r>
            <a:r>
              <a:rPr lang="pt-BR" dirty="0" smtClean="0"/>
              <a:t>: ordena vetores</a:t>
            </a:r>
            <a:r>
              <a:rPr lang="pt-BR" dirty="0"/>
              <a:t> (sobrecarregado com versões genéricas)</a:t>
            </a:r>
            <a:r>
              <a:rPr lang="pt-BR" dirty="0" smtClean="0"/>
              <a:t>;</a:t>
            </a:r>
          </a:p>
          <a:p>
            <a:pPr lvl="1"/>
            <a:r>
              <a:rPr lang="pt-BR" b="1" i="1" dirty="0" err="1" smtClean="0"/>
              <a:t>binarySearch</a:t>
            </a:r>
            <a:r>
              <a:rPr lang="pt-BR" dirty="0" smtClean="0"/>
              <a:t>: busca binária (sobrecarregado com versões genéricas);</a:t>
            </a:r>
          </a:p>
          <a:p>
            <a:pPr lvl="1"/>
            <a:r>
              <a:rPr lang="pt-BR" b="1" i="1" dirty="0" err="1" smtClean="0"/>
              <a:t>equals</a:t>
            </a:r>
            <a:r>
              <a:rPr lang="pt-BR" dirty="0" smtClean="0"/>
              <a:t>: compara </a:t>
            </a:r>
            <a:r>
              <a:rPr lang="pt-BR" dirty="0"/>
              <a:t>vetores de elementos primitivos e objetos da classe </a:t>
            </a:r>
            <a:r>
              <a:rPr lang="pt-BR" i="1" dirty="0" err="1"/>
              <a:t>Object</a:t>
            </a:r>
            <a:r>
              <a:rPr lang="pt-BR" dirty="0"/>
              <a:t>;</a:t>
            </a:r>
            <a:endParaRPr lang="pt-BR" dirty="0" smtClean="0"/>
          </a:p>
          <a:p>
            <a:pPr lvl="1"/>
            <a:r>
              <a:rPr lang="pt-BR" b="1" i="1" dirty="0" err="1" smtClean="0"/>
              <a:t>fill</a:t>
            </a:r>
            <a:r>
              <a:rPr lang="pt-BR" dirty="0" smtClean="0"/>
              <a:t>: preenche o vetor com valores de tipos </a:t>
            </a:r>
            <a:r>
              <a:rPr lang="pt-BR" dirty="0"/>
              <a:t>primitivos e objetos da classe </a:t>
            </a:r>
            <a:r>
              <a:rPr lang="pt-BR" i="1" dirty="0" err="1" smtClean="0"/>
              <a:t>Object</a:t>
            </a:r>
            <a:r>
              <a:rPr lang="pt-BR" dirty="0" smtClean="0"/>
              <a:t>.</a:t>
            </a:r>
            <a:endParaRPr lang="pt-BR" dirty="0"/>
          </a:p>
        </p:txBody>
      </p:sp>
      <p:sp>
        <p:nvSpPr>
          <p:cNvPr id="3" name="Espaço Reservado para Número de Slid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3C667A4-C3F8-4683-B752-94A130921CF2}" type="slidenum">
              <a:rPr lang="pt-BR" smtClean="0"/>
              <a:pPr>
                <a:defRPr/>
              </a:pPr>
              <a:t>44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7042074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UsingArrays.java</a:t>
            </a:r>
            <a:endParaRPr lang="pt-BR" i="1" dirty="0"/>
          </a:p>
        </p:txBody>
      </p:sp>
      <p:sp>
        <p:nvSpPr>
          <p:cNvPr id="5" name="Espaço Reservado para Conteúdo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18872" indent="0">
              <a:buNone/>
            </a:pPr>
            <a:r>
              <a:rPr lang="pt-BR" sz="1500" b="1" dirty="0" err="1" smtClean="0">
                <a:solidFill>
                  <a:srgbClr val="00007F"/>
                </a:solidFill>
                <a:latin typeface="Verdana"/>
              </a:rPr>
              <a:t>import</a:t>
            </a:r>
            <a:r>
              <a:rPr lang="pt-BR" sz="1500" dirty="0" smtClean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java</a:t>
            </a:r>
            <a:r>
              <a:rPr lang="pt-BR" sz="1500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util</a:t>
            </a:r>
            <a:r>
              <a:rPr lang="pt-BR" sz="1500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Arrays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;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b="1" dirty="0" err="1">
                <a:solidFill>
                  <a:srgbClr val="00007F"/>
                </a:solidFill>
                <a:latin typeface="Verdana"/>
              </a:rPr>
              <a:t>public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 err="1">
                <a:solidFill>
                  <a:srgbClr val="00007F"/>
                </a:solidFill>
                <a:latin typeface="Verdana"/>
              </a:rPr>
              <a:t>class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UsingArrays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</a:p>
          <a:p>
            <a:pPr marL="118872" indent="0">
              <a:buNone/>
            </a:pPr>
            <a:r>
              <a:rPr lang="pt-BR" sz="1500" b="1" dirty="0">
                <a:solidFill>
                  <a:srgbClr val="000000"/>
                </a:solidFill>
                <a:latin typeface="Verdana"/>
              </a:rPr>
              <a:t>{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nb-NO" sz="1500" dirty="0">
                <a:solidFill>
                  <a:srgbClr val="808080"/>
                </a:solidFill>
                <a:latin typeface="Verdana"/>
              </a:rPr>
              <a:t>   </a:t>
            </a:r>
            <a:r>
              <a:rPr lang="nb-NO" sz="1500" b="1" dirty="0">
                <a:solidFill>
                  <a:srgbClr val="00007F"/>
                </a:solidFill>
                <a:latin typeface="Verdana"/>
              </a:rPr>
              <a:t>private</a:t>
            </a:r>
            <a:r>
              <a:rPr lang="nb-NO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nb-NO" sz="1500" b="1" dirty="0">
                <a:solidFill>
                  <a:srgbClr val="00007F"/>
                </a:solidFill>
                <a:latin typeface="Verdana"/>
              </a:rPr>
              <a:t>int</a:t>
            </a:r>
            <a:r>
              <a:rPr lang="nb-NO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nb-NO" sz="1500" dirty="0">
                <a:solidFill>
                  <a:srgbClr val="000000"/>
                </a:solidFill>
                <a:latin typeface="Verdana"/>
              </a:rPr>
              <a:t>intArray</a:t>
            </a:r>
            <a:r>
              <a:rPr lang="nb-NO" sz="1500" b="1" dirty="0">
                <a:solidFill>
                  <a:srgbClr val="000000"/>
                </a:solidFill>
                <a:latin typeface="Verdana"/>
              </a:rPr>
              <a:t>[]</a:t>
            </a:r>
            <a:r>
              <a:rPr lang="nb-NO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nb-NO" sz="1500" b="1" dirty="0">
                <a:solidFill>
                  <a:srgbClr val="000000"/>
                </a:solidFill>
                <a:latin typeface="Verdana"/>
              </a:rPr>
              <a:t>=</a:t>
            </a:r>
            <a:r>
              <a:rPr lang="nb-NO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nb-NO" sz="1500" b="1" dirty="0">
                <a:solidFill>
                  <a:srgbClr val="000000"/>
                </a:solidFill>
                <a:latin typeface="Verdana"/>
              </a:rPr>
              <a:t>{</a:t>
            </a:r>
            <a:r>
              <a:rPr lang="nb-NO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nb-NO" sz="1500" dirty="0">
                <a:solidFill>
                  <a:srgbClr val="007F7F"/>
                </a:solidFill>
                <a:latin typeface="Verdana"/>
              </a:rPr>
              <a:t>1</a:t>
            </a:r>
            <a:r>
              <a:rPr lang="nb-NO" sz="1500" b="1" dirty="0">
                <a:solidFill>
                  <a:srgbClr val="000000"/>
                </a:solidFill>
                <a:latin typeface="Verdana"/>
              </a:rPr>
              <a:t>,</a:t>
            </a:r>
            <a:r>
              <a:rPr lang="nb-NO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nb-NO" sz="1500" dirty="0">
                <a:solidFill>
                  <a:srgbClr val="007F7F"/>
                </a:solidFill>
                <a:latin typeface="Verdana"/>
              </a:rPr>
              <a:t>2</a:t>
            </a:r>
            <a:r>
              <a:rPr lang="nb-NO" sz="1500" b="1" dirty="0">
                <a:solidFill>
                  <a:srgbClr val="000000"/>
                </a:solidFill>
                <a:latin typeface="Verdana"/>
              </a:rPr>
              <a:t>,</a:t>
            </a:r>
            <a:r>
              <a:rPr lang="nb-NO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nb-NO" sz="1500" dirty="0">
                <a:solidFill>
                  <a:srgbClr val="007F7F"/>
                </a:solidFill>
                <a:latin typeface="Verdana"/>
              </a:rPr>
              <a:t>3</a:t>
            </a:r>
            <a:r>
              <a:rPr lang="nb-NO" sz="1500" b="1" dirty="0">
                <a:solidFill>
                  <a:srgbClr val="000000"/>
                </a:solidFill>
                <a:latin typeface="Verdana"/>
              </a:rPr>
              <a:t>,</a:t>
            </a:r>
            <a:r>
              <a:rPr lang="nb-NO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nb-NO" sz="1500" dirty="0">
                <a:solidFill>
                  <a:srgbClr val="007F7F"/>
                </a:solidFill>
                <a:latin typeface="Verdana"/>
              </a:rPr>
              <a:t>4</a:t>
            </a:r>
            <a:r>
              <a:rPr lang="nb-NO" sz="1500" b="1" dirty="0">
                <a:solidFill>
                  <a:srgbClr val="000000"/>
                </a:solidFill>
                <a:latin typeface="Verdana"/>
              </a:rPr>
              <a:t>,</a:t>
            </a:r>
            <a:r>
              <a:rPr lang="nb-NO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nb-NO" sz="1500" dirty="0">
                <a:solidFill>
                  <a:srgbClr val="007F7F"/>
                </a:solidFill>
                <a:latin typeface="Verdana"/>
              </a:rPr>
              <a:t>5</a:t>
            </a:r>
            <a:r>
              <a:rPr lang="nb-NO" sz="1500" b="1" dirty="0">
                <a:solidFill>
                  <a:srgbClr val="000000"/>
                </a:solidFill>
                <a:latin typeface="Verdana"/>
              </a:rPr>
              <a:t>,</a:t>
            </a:r>
            <a:r>
              <a:rPr lang="nb-NO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nb-NO" sz="1500" dirty="0">
                <a:solidFill>
                  <a:srgbClr val="007F7F"/>
                </a:solidFill>
                <a:latin typeface="Verdana"/>
              </a:rPr>
              <a:t>6</a:t>
            </a:r>
            <a:r>
              <a:rPr lang="nb-NO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nb-NO" sz="1500" b="1" dirty="0">
                <a:solidFill>
                  <a:srgbClr val="000000"/>
                </a:solidFill>
                <a:latin typeface="Verdana"/>
              </a:rPr>
              <a:t>};</a:t>
            </a:r>
            <a:endParaRPr lang="nb-NO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</a:t>
            </a:r>
            <a:r>
              <a:rPr lang="pt-BR" sz="1500" b="1" dirty="0" err="1">
                <a:solidFill>
                  <a:srgbClr val="00007F"/>
                </a:solidFill>
                <a:latin typeface="Verdana"/>
              </a:rPr>
              <a:t>private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 err="1">
                <a:solidFill>
                  <a:srgbClr val="00007F"/>
                </a:solidFill>
                <a:latin typeface="Verdana"/>
              </a:rPr>
              <a:t>double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doubleArray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[]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=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{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007F7F"/>
                </a:solidFill>
                <a:latin typeface="Verdana"/>
              </a:rPr>
              <a:t>8.4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,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007F7F"/>
                </a:solidFill>
                <a:latin typeface="Verdana"/>
              </a:rPr>
              <a:t>9.3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,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007F7F"/>
                </a:solidFill>
                <a:latin typeface="Verdana"/>
              </a:rPr>
              <a:t>0.2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,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007F7F"/>
                </a:solidFill>
                <a:latin typeface="Verdana"/>
              </a:rPr>
              <a:t>7.9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,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007F7F"/>
                </a:solidFill>
                <a:latin typeface="Verdana"/>
              </a:rPr>
              <a:t>3.4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};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</a:t>
            </a:r>
            <a:r>
              <a:rPr lang="pt-BR" sz="1500" b="1" dirty="0" err="1">
                <a:solidFill>
                  <a:srgbClr val="00007F"/>
                </a:solidFill>
                <a:latin typeface="Verdana"/>
              </a:rPr>
              <a:t>private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 err="1">
                <a:solidFill>
                  <a:srgbClr val="00007F"/>
                </a:solidFill>
                <a:latin typeface="Verdana"/>
              </a:rPr>
              <a:t>int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filledIntArray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[],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intArrayCopy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[];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</a:t>
            </a:r>
            <a:r>
              <a:rPr lang="pt-BR" sz="1500" b="1" dirty="0" err="1">
                <a:solidFill>
                  <a:srgbClr val="00007F"/>
                </a:solidFill>
                <a:latin typeface="Verdana"/>
              </a:rPr>
              <a:t>public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UsingArrays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()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{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filledIntArray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=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7F"/>
                </a:solidFill>
                <a:latin typeface="Verdana"/>
              </a:rPr>
              <a:t>new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 err="1">
                <a:solidFill>
                  <a:srgbClr val="00007F"/>
                </a:solidFill>
                <a:latin typeface="Verdana"/>
              </a:rPr>
              <a:t>int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[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007F7F"/>
                </a:solidFill>
                <a:latin typeface="Verdana"/>
              </a:rPr>
              <a:t>10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];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intArrayCopy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=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7F"/>
                </a:solidFill>
                <a:latin typeface="Verdana"/>
              </a:rPr>
              <a:t>new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 err="1">
                <a:solidFill>
                  <a:srgbClr val="00007F"/>
                </a:solidFill>
                <a:latin typeface="Verdana"/>
              </a:rPr>
              <a:t>int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[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intArray</a:t>
            </a:r>
            <a:r>
              <a:rPr lang="pt-BR" sz="1500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length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];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en-US" sz="1500" dirty="0">
                <a:solidFill>
                  <a:srgbClr val="808080"/>
                </a:solidFill>
                <a:latin typeface="Verdana"/>
              </a:rPr>
              <a:t>      </a:t>
            </a:r>
            <a:r>
              <a:rPr lang="en-US" sz="1500" dirty="0" err="1">
                <a:solidFill>
                  <a:srgbClr val="000000"/>
                </a:solidFill>
                <a:latin typeface="Verdana"/>
              </a:rPr>
              <a:t>Arrays</a:t>
            </a:r>
            <a:r>
              <a:rPr lang="en-US" sz="1500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en-US" sz="1500" dirty="0" err="1">
                <a:solidFill>
                  <a:srgbClr val="000000"/>
                </a:solidFill>
                <a:latin typeface="Verdana"/>
              </a:rPr>
              <a:t>fill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dirty="0" err="1">
                <a:solidFill>
                  <a:srgbClr val="000000"/>
                </a:solidFill>
                <a:latin typeface="Verdana"/>
              </a:rPr>
              <a:t>filledIntArray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,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dirty="0">
                <a:solidFill>
                  <a:srgbClr val="007F7F"/>
                </a:solidFill>
                <a:latin typeface="Verdana"/>
              </a:rPr>
              <a:t>7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);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dirty="0">
                <a:solidFill>
                  <a:srgbClr val="007F00"/>
                </a:solidFill>
                <a:latin typeface="Comic Sans MS"/>
              </a:rPr>
              <a:t>// </a:t>
            </a:r>
            <a:r>
              <a:rPr lang="en-US" sz="1500" dirty="0" err="1">
                <a:solidFill>
                  <a:srgbClr val="007F00"/>
                </a:solidFill>
                <a:latin typeface="Comic Sans MS"/>
              </a:rPr>
              <a:t>preenche</a:t>
            </a:r>
            <a:r>
              <a:rPr lang="en-US" sz="1500" dirty="0">
                <a:solidFill>
                  <a:srgbClr val="007F00"/>
                </a:solidFill>
                <a:latin typeface="Comic Sans MS"/>
              </a:rPr>
              <a:t> com 7s</a:t>
            </a: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Arrays</a:t>
            </a:r>
            <a:r>
              <a:rPr lang="pt-BR" sz="1500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sort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doubleArray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);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007F00"/>
                </a:solidFill>
                <a:latin typeface="Comic Sans MS"/>
              </a:rPr>
              <a:t>// ordena crescentemente</a:t>
            </a:r>
          </a:p>
          <a:p>
            <a:pPr marL="118872" indent="0">
              <a:buNone/>
            </a:pP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</a:t>
            </a:r>
            <a:r>
              <a:rPr lang="pt-BR" sz="1500" dirty="0">
                <a:solidFill>
                  <a:srgbClr val="007F00"/>
                </a:solidFill>
                <a:latin typeface="Comic Sans MS"/>
              </a:rPr>
              <a:t>// preenche os vetores</a:t>
            </a: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System</a:t>
            </a:r>
            <a:r>
              <a:rPr lang="pt-BR" sz="1500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arraycopy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intArray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,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007F7F"/>
                </a:solidFill>
                <a:latin typeface="Verdana"/>
              </a:rPr>
              <a:t>0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,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intArrayCopy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,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007F7F"/>
                </a:solidFill>
                <a:latin typeface="Verdana"/>
              </a:rPr>
              <a:t>0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,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intArray</a:t>
            </a:r>
            <a:r>
              <a:rPr lang="pt-BR" sz="1500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length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);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}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endParaRPr lang="pt-BR" sz="1500" dirty="0"/>
          </a:p>
        </p:txBody>
      </p:sp>
      <p:sp>
        <p:nvSpPr>
          <p:cNvPr id="3" name="Espaço Reservado para Número de Slid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3C667A4-C3F8-4683-B752-94A130921CF2}" type="slidenum">
              <a:rPr lang="pt-BR" smtClean="0"/>
              <a:pPr>
                <a:defRPr/>
              </a:pPr>
              <a:t>45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0516063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UsingArrays.java</a:t>
            </a:r>
            <a:endParaRPr lang="pt-BR" i="1" dirty="0"/>
          </a:p>
        </p:txBody>
      </p:sp>
      <p:sp>
        <p:nvSpPr>
          <p:cNvPr id="5" name="Espaço Reservado para Conteúdo 4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118872" indent="0">
              <a:buNone/>
            </a:pPr>
            <a:r>
              <a:rPr lang="pt-BR" sz="1500" b="1" dirty="0" smtClean="0">
                <a:solidFill>
                  <a:srgbClr val="00007F"/>
                </a:solidFill>
                <a:latin typeface="Verdana"/>
              </a:rPr>
              <a:t>    </a:t>
            </a:r>
            <a:r>
              <a:rPr lang="pt-BR" sz="1500" b="1" dirty="0" err="1" smtClean="0">
                <a:solidFill>
                  <a:srgbClr val="00007F"/>
                </a:solidFill>
                <a:latin typeface="Verdana"/>
              </a:rPr>
              <a:t>public</a:t>
            </a:r>
            <a:r>
              <a:rPr lang="pt-BR" sz="1500" dirty="0" smtClean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 err="1">
                <a:solidFill>
                  <a:srgbClr val="00007F"/>
                </a:solidFill>
                <a:latin typeface="Verdana"/>
              </a:rPr>
              <a:t>void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printArrays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()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{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    </a:t>
            </a: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System</a:t>
            </a:r>
            <a:r>
              <a:rPr lang="pt-BR" sz="1500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out</a:t>
            </a:r>
            <a:r>
              <a:rPr lang="pt-BR" sz="1500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print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7F007F"/>
                </a:solidFill>
                <a:latin typeface="Verdana"/>
              </a:rPr>
              <a:t>"</a:t>
            </a:r>
            <a:r>
              <a:rPr lang="pt-BR" sz="1500" dirty="0" err="1">
                <a:solidFill>
                  <a:srgbClr val="7F007F"/>
                </a:solidFill>
                <a:latin typeface="Verdana"/>
              </a:rPr>
              <a:t>doubleArray</a:t>
            </a:r>
            <a:r>
              <a:rPr lang="pt-BR" sz="1500" dirty="0">
                <a:solidFill>
                  <a:srgbClr val="7F007F"/>
                </a:solidFill>
                <a:latin typeface="Verdana"/>
              </a:rPr>
              <a:t>: "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);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</a:t>
            </a:r>
            <a:r>
              <a:rPr lang="pt-BR" sz="1500" b="1" dirty="0">
                <a:solidFill>
                  <a:srgbClr val="00007F"/>
                </a:solidFill>
                <a:latin typeface="Verdana"/>
              </a:rPr>
              <a:t>for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 err="1">
                <a:solidFill>
                  <a:srgbClr val="00007F"/>
                </a:solidFill>
                <a:latin typeface="Verdana"/>
              </a:rPr>
              <a:t>double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doubleValue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: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doubleArray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)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 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System</a:t>
            </a:r>
            <a:r>
              <a:rPr lang="pt-BR" sz="1500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out</a:t>
            </a:r>
            <a:r>
              <a:rPr lang="pt-BR" sz="1500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printf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7F007F"/>
                </a:solidFill>
                <a:latin typeface="Verdana"/>
              </a:rPr>
              <a:t>"%.1f "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,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doubleValue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);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System</a:t>
            </a:r>
            <a:r>
              <a:rPr lang="pt-BR" sz="1500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out</a:t>
            </a:r>
            <a:r>
              <a:rPr lang="pt-BR" sz="1500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print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7F007F"/>
                </a:solidFill>
                <a:latin typeface="Verdana"/>
              </a:rPr>
              <a:t>"\</a:t>
            </a:r>
            <a:r>
              <a:rPr lang="pt-BR" sz="1500" dirty="0" err="1">
                <a:solidFill>
                  <a:srgbClr val="7F007F"/>
                </a:solidFill>
                <a:latin typeface="Verdana"/>
              </a:rPr>
              <a:t>nintArray</a:t>
            </a:r>
            <a:r>
              <a:rPr lang="pt-BR" sz="1500" dirty="0">
                <a:solidFill>
                  <a:srgbClr val="7F007F"/>
                </a:solidFill>
                <a:latin typeface="Verdana"/>
              </a:rPr>
              <a:t>: "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);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</a:t>
            </a:r>
            <a:r>
              <a:rPr lang="pt-BR" sz="1500" b="1" dirty="0">
                <a:solidFill>
                  <a:srgbClr val="00007F"/>
                </a:solidFill>
                <a:latin typeface="Verdana"/>
              </a:rPr>
              <a:t>for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 err="1">
                <a:solidFill>
                  <a:srgbClr val="00007F"/>
                </a:solidFill>
                <a:latin typeface="Verdana"/>
              </a:rPr>
              <a:t>int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intValue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: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intArray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)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 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System</a:t>
            </a:r>
            <a:r>
              <a:rPr lang="pt-BR" sz="1500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out</a:t>
            </a:r>
            <a:r>
              <a:rPr lang="pt-BR" sz="1500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printf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7F007F"/>
                </a:solidFill>
                <a:latin typeface="Verdana"/>
              </a:rPr>
              <a:t>"%d "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,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intValue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);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System</a:t>
            </a:r>
            <a:r>
              <a:rPr lang="pt-BR" sz="1500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out</a:t>
            </a:r>
            <a:r>
              <a:rPr lang="pt-BR" sz="1500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print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7F007F"/>
                </a:solidFill>
                <a:latin typeface="Verdana"/>
              </a:rPr>
              <a:t>"\</a:t>
            </a:r>
            <a:r>
              <a:rPr lang="pt-BR" sz="1500" dirty="0" err="1">
                <a:solidFill>
                  <a:srgbClr val="7F007F"/>
                </a:solidFill>
                <a:latin typeface="Verdana"/>
              </a:rPr>
              <a:t>nfilledIntArray</a:t>
            </a:r>
            <a:r>
              <a:rPr lang="pt-BR" sz="1500" dirty="0">
                <a:solidFill>
                  <a:srgbClr val="7F007F"/>
                </a:solidFill>
                <a:latin typeface="Verdana"/>
              </a:rPr>
              <a:t>: "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);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</a:t>
            </a:r>
            <a:r>
              <a:rPr lang="pt-BR" sz="1500" b="1" dirty="0">
                <a:solidFill>
                  <a:srgbClr val="00007F"/>
                </a:solidFill>
                <a:latin typeface="Verdana"/>
              </a:rPr>
              <a:t>for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 err="1">
                <a:solidFill>
                  <a:srgbClr val="00007F"/>
                </a:solidFill>
                <a:latin typeface="Verdana"/>
              </a:rPr>
              <a:t>int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intValue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: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filledIntArray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)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 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System</a:t>
            </a:r>
            <a:r>
              <a:rPr lang="pt-BR" sz="1500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out</a:t>
            </a:r>
            <a:r>
              <a:rPr lang="pt-BR" sz="1500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printf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7F007F"/>
                </a:solidFill>
                <a:latin typeface="Verdana"/>
              </a:rPr>
              <a:t>"%d "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,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intValue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);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System</a:t>
            </a:r>
            <a:r>
              <a:rPr lang="pt-BR" sz="1500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out</a:t>
            </a:r>
            <a:r>
              <a:rPr lang="pt-BR" sz="1500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print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7F007F"/>
                </a:solidFill>
                <a:latin typeface="Verdana"/>
              </a:rPr>
              <a:t>"\</a:t>
            </a:r>
            <a:r>
              <a:rPr lang="pt-BR" sz="1500" dirty="0" err="1">
                <a:solidFill>
                  <a:srgbClr val="7F007F"/>
                </a:solidFill>
                <a:latin typeface="Verdana"/>
              </a:rPr>
              <a:t>nintArrayCopy</a:t>
            </a:r>
            <a:r>
              <a:rPr lang="pt-BR" sz="1500" dirty="0">
                <a:solidFill>
                  <a:srgbClr val="7F007F"/>
                </a:solidFill>
                <a:latin typeface="Verdana"/>
              </a:rPr>
              <a:t>: "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);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</a:t>
            </a:r>
            <a:r>
              <a:rPr lang="pt-BR" sz="1500" b="1" dirty="0">
                <a:solidFill>
                  <a:srgbClr val="00007F"/>
                </a:solidFill>
                <a:latin typeface="Verdana"/>
              </a:rPr>
              <a:t>for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 err="1">
                <a:solidFill>
                  <a:srgbClr val="00007F"/>
                </a:solidFill>
                <a:latin typeface="Verdana"/>
              </a:rPr>
              <a:t>int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intValue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: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intArrayCopy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)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 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System</a:t>
            </a:r>
            <a:r>
              <a:rPr lang="pt-BR" sz="1500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out</a:t>
            </a:r>
            <a:r>
              <a:rPr lang="pt-BR" sz="1500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printf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7F007F"/>
                </a:solidFill>
                <a:latin typeface="Verdana"/>
              </a:rPr>
              <a:t>"%d "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,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intValue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);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System</a:t>
            </a:r>
            <a:r>
              <a:rPr lang="pt-BR" sz="1500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out</a:t>
            </a:r>
            <a:r>
              <a:rPr lang="pt-BR" sz="1500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println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7F007F"/>
                </a:solidFill>
                <a:latin typeface="Verdana"/>
              </a:rPr>
              <a:t>"\n"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);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}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endParaRPr lang="pt-BR" sz="1500" dirty="0" smtClean="0">
              <a:solidFill>
                <a:srgbClr val="808080"/>
              </a:solidFill>
              <a:latin typeface="Verdana"/>
            </a:endParaRPr>
          </a:p>
        </p:txBody>
      </p:sp>
      <p:sp>
        <p:nvSpPr>
          <p:cNvPr id="3" name="Espaço Reservado para Número de Slid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3C667A4-C3F8-4683-B752-94A130921CF2}" type="slidenum">
              <a:rPr lang="pt-BR" smtClean="0"/>
              <a:pPr>
                <a:defRPr/>
              </a:pPr>
              <a:t>46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5604000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UsingArrays.java</a:t>
            </a:r>
            <a:endParaRPr lang="pt-BR" i="1" dirty="0"/>
          </a:p>
        </p:txBody>
      </p:sp>
      <p:sp>
        <p:nvSpPr>
          <p:cNvPr id="5" name="Espaço Reservado para Conteúdo 4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smtClean="0">
                <a:solidFill>
                  <a:srgbClr val="808080"/>
                </a:solidFill>
                <a:latin typeface="Verdana"/>
              </a:rPr>
              <a:t>  </a:t>
            </a:r>
            <a:r>
              <a:rPr lang="pt-BR" sz="1500" dirty="0" smtClean="0">
                <a:solidFill>
                  <a:srgbClr val="007F00"/>
                </a:solidFill>
                <a:latin typeface="Comic Sans MS"/>
              </a:rPr>
              <a:t>// </a:t>
            </a:r>
            <a:r>
              <a:rPr lang="pt-BR" sz="1500" dirty="0">
                <a:solidFill>
                  <a:srgbClr val="007F00"/>
                </a:solidFill>
                <a:latin typeface="Comic Sans MS"/>
              </a:rPr>
              <a:t>pesquisa um valor no vetor</a:t>
            </a:r>
          </a:p>
          <a:p>
            <a:pPr marL="118872" indent="0">
              <a:buNone/>
            </a:pPr>
            <a:r>
              <a:rPr lang="en-US" sz="1500" dirty="0">
                <a:solidFill>
                  <a:srgbClr val="808080"/>
                </a:solidFill>
                <a:latin typeface="Verdana"/>
              </a:rPr>
              <a:t>   </a:t>
            </a:r>
            <a:r>
              <a:rPr lang="en-US" sz="1500" b="1" dirty="0">
                <a:solidFill>
                  <a:srgbClr val="00007F"/>
                </a:solidFill>
                <a:latin typeface="Verdana"/>
              </a:rPr>
              <a:t>public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b="1" dirty="0" err="1">
                <a:solidFill>
                  <a:srgbClr val="00007F"/>
                </a:solidFill>
                <a:latin typeface="Verdana"/>
              </a:rPr>
              <a:t>int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dirty="0" err="1">
                <a:solidFill>
                  <a:srgbClr val="000000"/>
                </a:solidFill>
                <a:latin typeface="Verdana"/>
              </a:rPr>
              <a:t>searchForInt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b="1" dirty="0" err="1">
                <a:solidFill>
                  <a:srgbClr val="00007F"/>
                </a:solidFill>
                <a:latin typeface="Verdana"/>
              </a:rPr>
              <a:t>int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dirty="0">
                <a:solidFill>
                  <a:srgbClr val="000000"/>
                </a:solidFill>
                <a:latin typeface="Verdana"/>
              </a:rPr>
              <a:t>value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)</a:t>
            </a:r>
            <a:endParaRPr lang="en-US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{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 </a:t>
            </a: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</a:t>
            </a:r>
            <a:r>
              <a:rPr lang="pt-BR" sz="1500" b="1" dirty="0" err="1">
                <a:solidFill>
                  <a:srgbClr val="00007F"/>
                </a:solidFill>
                <a:latin typeface="Verdana"/>
              </a:rPr>
              <a:t>return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Arrays</a:t>
            </a:r>
            <a:r>
              <a:rPr lang="pt-BR" sz="1500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binarySearch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intArray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,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value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);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}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smtClean="0">
                <a:solidFill>
                  <a:srgbClr val="808080"/>
                </a:solidFill>
                <a:latin typeface="Verdana"/>
              </a:rPr>
              <a:t>  </a:t>
            </a:r>
          </a:p>
          <a:p>
            <a:pPr marL="118872" indent="0">
              <a:buNone/>
            </a:pPr>
            <a:r>
              <a:rPr lang="pt-BR" sz="1500" dirty="0" smtClean="0">
                <a:solidFill>
                  <a:srgbClr val="007F00"/>
                </a:solidFill>
                <a:latin typeface="Comic Sans MS"/>
              </a:rPr>
              <a:t>   </a:t>
            </a:r>
          </a:p>
          <a:p>
            <a:pPr marL="118872" indent="0">
              <a:buNone/>
            </a:pPr>
            <a:r>
              <a:rPr lang="pt-BR" sz="1500" dirty="0">
                <a:solidFill>
                  <a:srgbClr val="007F00"/>
                </a:solidFill>
                <a:latin typeface="Comic Sans MS"/>
              </a:rPr>
              <a:t> </a:t>
            </a:r>
            <a:r>
              <a:rPr lang="pt-BR" sz="1500" dirty="0" smtClean="0">
                <a:solidFill>
                  <a:srgbClr val="007F00"/>
                </a:solidFill>
                <a:latin typeface="Comic Sans MS"/>
              </a:rPr>
              <a:t>  // </a:t>
            </a:r>
            <a:r>
              <a:rPr lang="pt-BR" sz="1500" dirty="0">
                <a:solidFill>
                  <a:srgbClr val="007F00"/>
                </a:solidFill>
                <a:latin typeface="Comic Sans MS"/>
              </a:rPr>
              <a:t>compara o </a:t>
            </a:r>
            <a:r>
              <a:rPr lang="pt-BR" sz="1500" dirty="0" err="1">
                <a:solidFill>
                  <a:srgbClr val="007F00"/>
                </a:solidFill>
                <a:latin typeface="Comic Sans MS"/>
              </a:rPr>
              <a:t>conteudo</a:t>
            </a:r>
            <a:r>
              <a:rPr lang="pt-BR" sz="1500" dirty="0">
                <a:solidFill>
                  <a:srgbClr val="007F00"/>
                </a:solidFill>
                <a:latin typeface="Comic Sans MS"/>
              </a:rPr>
              <a:t> dos vetores</a:t>
            </a: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</a:t>
            </a:r>
            <a:r>
              <a:rPr lang="pt-BR" sz="1500" b="1" dirty="0" err="1">
                <a:solidFill>
                  <a:srgbClr val="00007F"/>
                </a:solidFill>
                <a:latin typeface="Verdana"/>
              </a:rPr>
              <a:t>public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 err="1">
                <a:solidFill>
                  <a:srgbClr val="00007F"/>
                </a:solidFill>
                <a:latin typeface="Verdana"/>
              </a:rPr>
              <a:t>void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printEquality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()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{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en-US" sz="1500" dirty="0">
                <a:solidFill>
                  <a:srgbClr val="808080"/>
                </a:solidFill>
                <a:latin typeface="Verdana"/>
              </a:rPr>
              <a:t>      </a:t>
            </a:r>
            <a:r>
              <a:rPr lang="en-US" sz="1500" b="1" dirty="0" err="1">
                <a:solidFill>
                  <a:srgbClr val="00007F"/>
                </a:solidFill>
                <a:latin typeface="Verdana"/>
              </a:rPr>
              <a:t>boolean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dirty="0">
                <a:solidFill>
                  <a:srgbClr val="000000"/>
                </a:solidFill>
                <a:latin typeface="Verdana"/>
              </a:rPr>
              <a:t>b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=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dirty="0" err="1">
                <a:solidFill>
                  <a:srgbClr val="000000"/>
                </a:solidFill>
                <a:latin typeface="Verdana"/>
              </a:rPr>
              <a:t>Arrays</a:t>
            </a:r>
            <a:r>
              <a:rPr lang="en-US" sz="1500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en-US" sz="1500" dirty="0" err="1">
                <a:solidFill>
                  <a:srgbClr val="000000"/>
                </a:solidFill>
                <a:latin typeface="Verdana"/>
              </a:rPr>
              <a:t>equals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dirty="0" err="1">
                <a:solidFill>
                  <a:srgbClr val="000000"/>
                </a:solidFill>
                <a:latin typeface="Verdana"/>
              </a:rPr>
              <a:t>intArray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,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dirty="0" err="1">
                <a:solidFill>
                  <a:srgbClr val="000000"/>
                </a:solidFill>
                <a:latin typeface="Verdana"/>
              </a:rPr>
              <a:t>intArrayCopy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);</a:t>
            </a:r>
            <a:endParaRPr lang="en-US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en-US" sz="1500" dirty="0">
                <a:solidFill>
                  <a:srgbClr val="808080"/>
                </a:solidFill>
                <a:latin typeface="Verdana"/>
              </a:rPr>
              <a:t>      </a:t>
            </a:r>
            <a:r>
              <a:rPr lang="en-US" sz="1500" dirty="0" err="1">
                <a:solidFill>
                  <a:srgbClr val="000000"/>
                </a:solidFill>
                <a:latin typeface="Verdana"/>
              </a:rPr>
              <a:t>System</a:t>
            </a:r>
            <a:r>
              <a:rPr lang="en-US" sz="1500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en-US" sz="1500" dirty="0" err="1">
                <a:solidFill>
                  <a:srgbClr val="000000"/>
                </a:solidFill>
                <a:latin typeface="Verdana"/>
              </a:rPr>
              <a:t>out</a:t>
            </a:r>
            <a:r>
              <a:rPr lang="en-US" sz="1500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en-US" sz="1500" dirty="0" err="1">
                <a:solidFill>
                  <a:srgbClr val="000000"/>
                </a:solidFill>
                <a:latin typeface="Verdana"/>
              </a:rPr>
              <a:t>printf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dirty="0">
                <a:solidFill>
                  <a:srgbClr val="7F007F"/>
                </a:solidFill>
                <a:latin typeface="Verdana"/>
              </a:rPr>
              <a:t>"</a:t>
            </a:r>
            <a:r>
              <a:rPr lang="en-US" sz="1500" dirty="0" err="1">
                <a:solidFill>
                  <a:srgbClr val="7F007F"/>
                </a:solidFill>
                <a:latin typeface="Verdana"/>
              </a:rPr>
              <a:t>intArray</a:t>
            </a:r>
            <a:r>
              <a:rPr lang="en-US" sz="1500" dirty="0">
                <a:solidFill>
                  <a:srgbClr val="7F007F"/>
                </a:solidFill>
                <a:latin typeface="Verdana"/>
              </a:rPr>
              <a:t> %s </a:t>
            </a:r>
            <a:r>
              <a:rPr lang="en-US" sz="1500" dirty="0" err="1">
                <a:solidFill>
                  <a:srgbClr val="7F007F"/>
                </a:solidFill>
                <a:latin typeface="Verdana"/>
              </a:rPr>
              <a:t>intArrayCopy</a:t>
            </a:r>
            <a:r>
              <a:rPr lang="en-US" sz="1500" dirty="0">
                <a:solidFill>
                  <a:srgbClr val="7F007F"/>
                </a:solidFill>
                <a:latin typeface="Verdana"/>
              </a:rPr>
              <a:t>\n"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,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dirty="0">
                <a:solidFill>
                  <a:srgbClr val="000000"/>
                </a:solidFill>
                <a:latin typeface="Verdana"/>
              </a:rPr>
              <a:t>b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?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dirty="0">
                <a:solidFill>
                  <a:srgbClr val="7F007F"/>
                </a:solidFill>
                <a:latin typeface="Verdana"/>
              </a:rPr>
              <a:t>"=="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: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dirty="0">
                <a:solidFill>
                  <a:srgbClr val="7F007F"/>
                </a:solidFill>
                <a:latin typeface="Verdana"/>
              </a:rPr>
              <a:t>"!="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)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);</a:t>
            </a:r>
            <a:endParaRPr lang="en-US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</a:t>
            </a:r>
            <a:r>
              <a:rPr lang="pt-BR" sz="1500" dirty="0">
                <a:solidFill>
                  <a:srgbClr val="000000"/>
                </a:solidFill>
                <a:latin typeface="Verdana"/>
              </a:rPr>
              <a:t>b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=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Arrays</a:t>
            </a:r>
            <a:r>
              <a:rPr lang="pt-BR" sz="1500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equals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intArray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,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filledIntArray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);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en-US" sz="1500" dirty="0">
                <a:solidFill>
                  <a:srgbClr val="808080"/>
                </a:solidFill>
                <a:latin typeface="Verdana"/>
              </a:rPr>
              <a:t>      </a:t>
            </a:r>
            <a:r>
              <a:rPr lang="en-US" sz="1500" dirty="0" err="1">
                <a:solidFill>
                  <a:srgbClr val="000000"/>
                </a:solidFill>
                <a:latin typeface="Verdana"/>
              </a:rPr>
              <a:t>System</a:t>
            </a:r>
            <a:r>
              <a:rPr lang="en-US" sz="1500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en-US" sz="1500" dirty="0" err="1">
                <a:solidFill>
                  <a:srgbClr val="000000"/>
                </a:solidFill>
                <a:latin typeface="Verdana"/>
              </a:rPr>
              <a:t>out</a:t>
            </a:r>
            <a:r>
              <a:rPr lang="en-US" sz="1500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en-US" sz="1500" dirty="0" err="1">
                <a:solidFill>
                  <a:srgbClr val="000000"/>
                </a:solidFill>
                <a:latin typeface="Verdana"/>
              </a:rPr>
              <a:t>printf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dirty="0">
                <a:solidFill>
                  <a:srgbClr val="7F007F"/>
                </a:solidFill>
                <a:latin typeface="Verdana"/>
              </a:rPr>
              <a:t>"</a:t>
            </a:r>
            <a:r>
              <a:rPr lang="en-US" sz="1500" dirty="0" err="1">
                <a:solidFill>
                  <a:srgbClr val="7F007F"/>
                </a:solidFill>
                <a:latin typeface="Verdana"/>
              </a:rPr>
              <a:t>intArray</a:t>
            </a:r>
            <a:r>
              <a:rPr lang="en-US" sz="1500" dirty="0">
                <a:solidFill>
                  <a:srgbClr val="7F007F"/>
                </a:solidFill>
                <a:latin typeface="Verdana"/>
              </a:rPr>
              <a:t> %s </a:t>
            </a:r>
            <a:r>
              <a:rPr lang="en-US" sz="1500" dirty="0" err="1">
                <a:solidFill>
                  <a:srgbClr val="7F007F"/>
                </a:solidFill>
                <a:latin typeface="Verdana"/>
              </a:rPr>
              <a:t>filledIntArray</a:t>
            </a:r>
            <a:r>
              <a:rPr lang="en-US" sz="1500" dirty="0">
                <a:solidFill>
                  <a:srgbClr val="7F007F"/>
                </a:solidFill>
                <a:latin typeface="Verdana"/>
              </a:rPr>
              <a:t>\n"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,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dirty="0">
                <a:solidFill>
                  <a:srgbClr val="000000"/>
                </a:solidFill>
                <a:latin typeface="Verdana"/>
              </a:rPr>
              <a:t>b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?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dirty="0">
                <a:solidFill>
                  <a:srgbClr val="7F007F"/>
                </a:solidFill>
                <a:latin typeface="Verdana"/>
              </a:rPr>
              <a:t>"=="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: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dirty="0">
                <a:solidFill>
                  <a:srgbClr val="7F007F"/>
                </a:solidFill>
                <a:latin typeface="Verdana"/>
              </a:rPr>
              <a:t>"!="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)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);</a:t>
            </a:r>
            <a:endParaRPr lang="en-US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}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</a:p>
          <a:p>
            <a:pPr marL="118872" indent="0">
              <a:buNone/>
            </a:pP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en-US" sz="1500" dirty="0">
                <a:solidFill>
                  <a:srgbClr val="808080"/>
                </a:solidFill>
                <a:latin typeface="Verdana"/>
              </a:rPr>
              <a:t>   </a:t>
            </a:r>
            <a:endParaRPr lang="pt-BR" sz="1500" dirty="0"/>
          </a:p>
        </p:txBody>
      </p:sp>
      <p:sp>
        <p:nvSpPr>
          <p:cNvPr id="3" name="Espaço Reservado para Número de Slid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3C667A4-C3F8-4683-B752-94A130921CF2}" type="slidenum">
              <a:rPr lang="pt-BR" smtClean="0"/>
              <a:pPr>
                <a:defRPr/>
              </a:pPr>
              <a:t>47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5604000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UsingArrays.java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 marL="118872" indent="0">
              <a:buNone/>
            </a:pPr>
            <a:r>
              <a:rPr lang="en-US" b="1" dirty="0" smtClean="0">
                <a:solidFill>
                  <a:srgbClr val="00007F"/>
                </a:solidFill>
                <a:latin typeface="Verdana"/>
              </a:rPr>
              <a:t>   public</a:t>
            </a:r>
            <a:r>
              <a:rPr lang="en-US" dirty="0" smtClean="0">
                <a:solidFill>
                  <a:srgbClr val="808080"/>
                </a:solidFill>
                <a:latin typeface="Verdana"/>
              </a:rPr>
              <a:t> </a:t>
            </a:r>
            <a:r>
              <a:rPr lang="en-US" b="1" dirty="0">
                <a:solidFill>
                  <a:srgbClr val="00007F"/>
                </a:solidFill>
                <a:latin typeface="Verdana"/>
              </a:rPr>
              <a:t>static</a:t>
            </a:r>
            <a:r>
              <a:rPr lang="en-US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b="1" dirty="0">
                <a:solidFill>
                  <a:srgbClr val="00007F"/>
                </a:solidFill>
                <a:latin typeface="Verdana"/>
              </a:rPr>
              <a:t>void</a:t>
            </a:r>
            <a:r>
              <a:rPr lang="en-US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dirty="0">
                <a:solidFill>
                  <a:srgbClr val="000000"/>
                </a:solidFill>
                <a:latin typeface="Verdana"/>
              </a:rPr>
              <a:t>main</a:t>
            </a:r>
            <a:r>
              <a:rPr lang="en-US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en-US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dirty="0">
                <a:solidFill>
                  <a:srgbClr val="000000"/>
                </a:solidFill>
                <a:latin typeface="Verdana"/>
              </a:rPr>
              <a:t>String</a:t>
            </a:r>
            <a:r>
              <a:rPr lang="en-US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Verdana"/>
              </a:rPr>
              <a:t>args</a:t>
            </a:r>
            <a:r>
              <a:rPr lang="en-US" b="1" dirty="0">
                <a:solidFill>
                  <a:srgbClr val="000000"/>
                </a:solidFill>
                <a:latin typeface="Verdana"/>
              </a:rPr>
              <a:t>[]</a:t>
            </a:r>
            <a:r>
              <a:rPr lang="en-US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b="1" dirty="0">
                <a:solidFill>
                  <a:srgbClr val="000000"/>
                </a:solidFill>
                <a:latin typeface="Verdana"/>
              </a:rPr>
              <a:t>)</a:t>
            </a:r>
            <a:endParaRPr lang="en-US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dirty="0">
                <a:solidFill>
                  <a:srgbClr val="808080"/>
                </a:solidFill>
                <a:latin typeface="Verdana"/>
              </a:rPr>
              <a:t>   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{</a:t>
            </a:r>
            <a:endParaRPr lang="pt-BR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dirty="0">
                <a:solidFill>
                  <a:srgbClr val="808080"/>
                </a:solidFill>
                <a:latin typeface="Verdana"/>
              </a:rPr>
              <a:t>      </a:t>
            </a:r>
            <a:r>
              <a:rPr lang="pt-BR" dirty="0" err="1">
                <a:solidFill>
                  <a:srgbClr val="000000"/>
                </a:solidFill>
                <a:latin typeface="Verdana"/>
              </a:rPr>
              <a:t>UsingArrays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dirty="0" err="1">
                <a:solidFill>
                  <a:srgbClr val="000000"/>
                </a:solidFill>
                <a:latin typeface="Verdana"/>
              </a:rPr>
              <a:t>usingArrays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=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b="1" dirty="0">
                <a:solidFill>
                  <a:srgbClr val="00007F"/>
                </a:solidFill>
                <a:latin typeface="Verdana"/>
              </a:rPr>
              <a:t>new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dirty="0" err="1">
                <a:solidFill>
                  <a:srgbClr val="000000"/>
                </a:solidFill>
                <a:latin typeface="Verdana"/>
              </a:rPr>
              <a:t>UsingArrays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();</a:t>
            </a:r>
            <a:endParaRPr lang="pt-BR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endParaRPr lang="pt-BR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dirty="0">
                <a:solidFill>
                  <a:srgbClr val="808080"/>
                </a:solidFill>
                <a:latin typeface="Verdana"/>
              </a:rPr>
              <a:t>      </a:t>
            </a:r>
            <a:r>
              <a:rPr lang="pt-BR" dirty="0" err="1">
                <a:solidFill>
                  <a:srgbClr val="000000"/>
                </a:solidFill>
                <a:latin typeface="Verdana"/>
              </a:rPr>
              <a:t>usingArrays</a:t>
            </a:r>
            <a:r>
              <a:rPr lang="pt-BR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pt-BR" dirty="0" err="1">
                <a:solidFill>
                  <a:srgbClr val="000000"/>
                </a:solidFill>
                <a:latin typeface="Verdana"/>
              </a:rPr>
              <a:t>printArrays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();</a:t>
            </a:r>
            <a:endParaRPr lang="pt-BR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dirty="0">
                <a:solidFill>
                  <a:srgbClr val="808080"/>
                </a:solidFill>
                <a:latin typeface="Verdana"/>
              </a:rPr>
              <a:t>      </a:t>
            </a:r>
            <a:r>
              <a:rPr lang="pt-BR" dirty="0" err="1">
                <a:solidFill>
                  <a:srgbClr val="000000"/>
                </a:solidFill>
                <a:latin typeface="Verdana"/>
              </a:rPr>
              <a:t>usingArrays</a:t>
            </a:r>
            <a:r>
              <a:rPr lang="pt-BR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pt-BR" dirty="0" err="1">
                <a:solidFill>
                  <a:srgbClr val="000000"/>
                </a:solidFill>
                <a:latin typeface="Verdana"/>
              </a:rPr>
              <a:t>printEquality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();</a:t>
            </a:r>
            <a:endParaRPr lang="pt-BR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endParaRPr lang="pt-BR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dirty="0">
                <a:solidFill>
                  <a:srgbClr val="808080"/>
                </a:solidFill>
                <a:latin typeface="Verdana"/>
              </a:rPr>
              <a:t>      </a:t>
            </a:r>
            <a:r>
              <a:rPr lang="pt-BR" b="1" dirty="0" err="1">
                <a:solidFill>
                  <a:srgbClr val="00007F"/>
                </a:solidFill>
                <a:latin typeface="Verdana"/>
              </a:rPr>
              <a:t>int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dirty="0" err="1">
                <a:solidFill>
                  <a:srgbClr val="000000"/>
                </a:solidFill>
                <a:latin typeface="Verdana"/>
              </a:rPr>
              <a:t>location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=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dirty="0" err="1">
                <a:solidFill>
                  <a:srgbClr val="000000"/>
                </a:solidFill>
                <a:latin typeface="Verdana"/>
              </a:rPr>
              <a:t>usingArrays</a:t>
            </a:r>
            <a:r>
              <a:rPr lang="pt-BR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pt-BR" dirty="0" err="1">
                <a:solidFill>
                  <a:srgbClr val="000000"/>
                </a:solidFill>
                <a:latin typeface="Verdana"/>
              </a:rPr>
              <a:t>searchForInt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dirty="0">
                <a:solidFill>
                  <a:srgbClr val="007F7F"/>
                </a:solidFill>
                <a:latin typeface="Verdana"/>
              </a:rPr>
              <a:t>5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);</a:t>
            </a:r>
            <a:endParaRPr lang="pt-BR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dirty="0">
                <a:solidFill>
                  <a:srgbClr val="808080"/>
                </a:solidFill>
                <a:latin typeface="Verdana"/>
              </a:rPr>
              <a:t>      </a:t>
            </a:r>
            <a:r>
              <a:rPr lang="pt-BR" b="1" dirty="0" err="1">
                <a:solidFill>
                  <a:srgbClr val="00007F"/>
                </a:solidFill>
                <a:latin typeface="Verdana"/>
              </a:rPr>
              <a:t>if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dirty="0" err="1">
                <a:solidFill>
                  <a:srgbClr val="000000"/>
                </a:solidFill>
                <a:latin typeface="Verdana"/>
              </a:rPr>
              <a:t>location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&gt;=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dirty="0">
                <a:solidFill>
                  <a:srgbClr val="007F7F"/>
                </a:solidFill>
                <a:latin typeface="Verdana"/>
              </a:rPr>
              <a:t>0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)</a:t>
            </a:r>
            <a:endParaRPr lang="pt-BR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en-US" dirty="0">
                <a:solidFill>
                  <a:srgbClr val="808080"/>
                </a:solidFill>
                <a:latin typeface="Verdana"/>
              </a:rPr>
              <a:t>         </a:t>
            </a:r>
            <a:r>
              <a:rPr lang="en-US" dirty="0" err="1">
                <a:solidFill>
                  <a:srgbClr val="000000"/>
                </a:solidFill>
                <a:latin typeface="Verdana"/>
              </a:rPr>
              <a:t>System</a:t>
            </a:r>
            <a:r>
              <a:rPr lang="en-US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en-US" dirty="0" err="1">
                <a:solidFill>
                  <a:srgbClr val="000000"/>
                </a:solidFill>
                <a:latin typeface="Verdana"/>
              </a:rPr>
              <a:t>out</a:t>
            </a:r>
            <a:r>
              <a:rPr lang="en-US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en-US" dirty="0" err="1">
                <a:solidFill>
                  <a:srgbClr val="000000"/>
                </a:solidFill>
                <a:latin typeface="Verdana"/>
              </a:rPr>
              <a:t>printf</a:t>
            </a:r>
            <a:r>
              <a:rPr lang="en-US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en-US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dirty="0">
                <a:solidFill>
                  <a:srgbClr val="7F007F"/>
                </a:solidFill>
                <a:latin typeface="Verdana"/>
              </a:rPr>
              <a:t>"Found 5 at element %d in </a:t>
            </a:r>
            <a:r>
              <a:rPr lang="en-US" dirty="0" err="1">
                <a:solidFill>
                  <a:srgbClr val="7F007F"/>
                </a:solidFill>
                <a:latin typeface="Verdana"/>
              </a:rPr>
              <a:t>intArray</a:t>
            </a:r>
            <a:r>
              <a:rPr lang="en-US" dirty="0">
                <a:solidFill>
                  <a:srgbClr val="7F007F"/>
                </a:solidFill>
                <a:latin typeface="Verdana"/>
              </a:rPr>
              <a:t>\n"</a:t>
            </a:r>
            <a:r>
              <a:rPr lang="en-US" b="1" dirty="0">
                <a:solidFill>
                  <a:srgbClr val="000000"/>
                </a:solidFill>
                <a:latin typeface="Verdana"/>
              </a:rPr>
              <a:t>,</a:t>
            </a:r>
            <a:r>
              <a:rPr lang="en-US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dirty="0">
                <a:solidFill>
                  <a:srgbClr val="000000"/>
                </a:solidFill>
                <a:latin typeface="Verdana"/>
              </a:rPr>
              <a:t>location</a:t>
            </a:r>
            <a:r>
              <a:rPr lang="en-US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b="1" dirty="0">
                <a:solidFill>
                  <a:srgbClr val="000000"/>
                </a:solidFill>
                <a:latin typeface="Verdana"/>
              </a:rPr>
              <a:t>);</a:t>
            </a:r>
            <a:r>
              <a:rPr lang="en-US" dirty="0">
                <a:solidFill>
                  <a:srgbClr val="808080"/>
                </a:solidFill>
                <a:latin typeface="Verdana"/>
              </a:rPr>
              <a:t> </a:t>
            </a:r>
          </a:p>
          <a:p>
            <a:pPr marL="118872" indent="0">
              <a:buNone/>
            </a:pPr>
            <a:r>
              <a:rPr lang="pt-BR" dirty="0">
                <a:solidFill>
                  <a:srgbClr val="808080"/>
                </a:solidFill>
                <a:latin typeface="Verdana"/>
              </a:rPr>
              <a:t>      </a:t>
            </a:r>
            <a:r>
              <a:rPr lang="pt-BR" b="1" dirty="0" err="1">
                <a:solidFill>
                  <a:srgbClr val="00007F"/>
                </a:solidFill>
                <a:latin typeface="Verdana"/>
              </a:rPr>
              <a:t>else</a:t>
            </a:r>
            <a:endParaRPr lang="pt-BR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en-US" dirty="0">
                <a:solidFill>
                  <a:srgbClr val="808080"/>
                </a:solidFill>
                <a:latin typeface="Verdana"/>
              </a:rPr>
              <a:t>         </a:t>
            </a:r>
            <a:r>
              <a:rPr lang="en-US" dirty="0" err="1">
                <a:solidFill>
                  <a:srgbClr val="000000"/>
                </a:solidFill>
                <a:latin typeface="Verdana"/>
              </a:rPr>
              <a:t>System</a:t>
            </a:r>
            <a:r>
              <a:rPr lang="en-US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en-US" dirty="0" err="1">
                <a:solidFill>
                  <a:srgbClr val="000000"/>
                </a:solidFill>
                <a:latin typeface="Verdana"/>
              </a:rPr>
              <a:t>out</a:t>
            </a:r>
            <a:r>
              <a:rPr lang="en-US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en-US" dirty="0" err="1">
                <a:solidFill>
                  <a:srgbClr val="000000"/>
                </a:solidFill>
                <a:latin typeface="Verdana"/>
              </a:rPr>
              <a:t>println</a:t>
            </a:r>
            <a:r>
              <a:rPr lang="en-US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en-US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dirty="0">
                <a:solidFill>
                  <a:srgbClr val="7F007F"/>
                </a:solidFill>
                <a:latin typeface="Verdana"/>
              </a:rPr>
              <a:t>"5 not found in </a:t>
            </a:r>
            <a:r>
              <a:rPr lang="en-US" dirty="0" err="1">
                <a:solidFill>
                  <a:srgbClr val="7F007F"/>
                </a:solidFill>
                <a:latin typeface="Verdana"/>
              </a:rPr>
              <a:t>intArray</a:t>
            </a:r>
            <a:r>
              <a:rPr lang="en-US" dirty="0">
                <a:solidFill>
                  <a:srgbClr val="7F007F"/>
                </a:solidFill>
                <a:latin typeface="Verdana"/>
              </a:rPr>
              <a:t>"</a:t>
            </a:r>
            <a:r>
              <a:rPr lang="en-US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b="1" dirty="0">
                <a:solidFill>
                  <a:srgbClr val="000000"/>
                </a:solidFill>
                <a:latin typeface="Verdana"/>
              </a:rPr>
              <a:t>);</a:t>
            </a:r>
            <a:r>
              <a:rPr lang="en-US" dirty="0">
                <a:solidFill>
                  <a:srgbClr val="808080"/>
                </a:solidFill>
                <a:latin typeface="Verdana"/>
              </a:rPr>
              <a:t> </a:t>
            </a:r>
          </a:p>
          <a:p>
            <a:pPr marL="118872" indent="0">
              <a:buNone/>
            </a:pPr>
            <a:endParaRPr lang="pt-BR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dirty="0">
                <a:solidFill>
                  <a:srgbClr val="808080"/>
                </a:solidFill>
                <a:latin typeface="Verdana"/>
              </a:rPr>
              <a:t>      </a:t>
            </a:r>
            <a:r>
              <a:rPr lang="pt-BR" dirty="0" err="1">
                <a:solidFill>
                  <a:srgbClr val="000000"/>
                </a:solidFill>
                <a:latin typeface="Verdana"/>
              </a:rPr>
              <a:t>location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=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dirty="0" err="1">
                <a:solidFill>
                  <a:srgbClr val="000000"/>
                </a:solidFill>
                <a:latin typeface="Verdana"/>
              </a:rPr>
              <a:t>usingArrays</a:t>
            </a:r>
            <a:r>
              <a:rPr lang="pt-BR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pt-BR" dirty="0" err="1">
                <a:solidFill>
                  <a:srgbClr val="000000"/>
                </a:solidFill>
                <a:latin typeface="Verdana"/>
              </a:rPr>
              <a:t>searchForInt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dirty="0">
                <a:solidFill>
                  <a:srgbClr val="007F7F"/>
                </a:solidFill>
                <a:latin typeface="Verdana"/>
              </a:rPr>
              <a:t>8763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);</a:t>
            </a:r>
            <a:endParaRPr lang="pt-BR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dirty="0">
                <a:solidFill>
                  <a:srgbClr val="808080"/>
                </a:solidFill>
                <a:latin typeface="Verdana"/>
              </a:rPr>
              <a:t>      </a:t>
            </a:r>
            <a:r>
              <a:rPr lang="pt-BR" b="1" dirty="0" err="1">
                <a:solidFill>
                  <a:srgbClr val="00007F"/>
                </a:solidFill>
                <a:latin typeface="Verdana"/>
              </a:rPr>
              <a:t>if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dirty="0" err="1">
                <a:solidFill>
                  <a:srgbClr val="000000"/>
                </a:solidFill>
                <a:latin typeface="Verdana"/>
              </a:rPr>
              <a:t>location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&gt;=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dirty="0">
                <a:solidFill>
                  <a:srgbClr val="007F7F"/>
                </a:solidFill>
                <a:latin typeface="Verdana"/>
              </a:rPr>
              <a:t>0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)</a:t>
            </a:r>
            <a:endParaRPr lang="pt-BR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en-US" dirty="0">
                <a:solidFill>
                  <a:srgbClr val="808080"/>
                </a:solidFill>
                <a:latin typeface="Verdana"/>
              </a:rPr>
              <a:t>         </a:t>
            </a:r>
            <a:r>
              <a:rPr lang="en-US" dirty="0" err="1">
                <a:solidFill>
                  <a:srgbClr val="000000"/>
                </a:solidFill>
                <a:latin typeface="Verdana"/>
              </a:rPr>
              <a:t>System</a:t>
            </a:r>
            <a:r>
              <a:rPr lang="en-US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en-US" dirty="0" err="1">
                <a:solidFill>
                  <a:srgbClr val="000000"/>
                </a:solidFill>
                <a:latin typeface="Verdana"/>
              </a:rPr>
              <a:t>out</a:t>
            </a:r>
            <a:r>
              <a:rPr lang="en-US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en-US" dirty="0" err="1">
                <a:solidFill>
                  <a:srgbClr val="000000"/>
                </a:solidFill>
                <a:latin typeface="Verdana"/>
              </a:rPr>
              <a:t>printf</a:t>
            </a:r>
            <a:r>
              <a:rPr lang="en-US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en-US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dirty="0">
                <a:solidFill>
                  <a:srgbClr val="7F007F"/>
                </a:solidFill>
                <a:latin typeface="Verdana"/>
              </a:rPr>
              <a:t>"Found 8763 at element %d in </a:t>
            </a:r>
            <a:r>
              <a:rPr lang="en-US" dirty="0" err="1">
                <a:solidFill>
                  <a:srgbClr val="7F007F"/>
                </a:solidFill>
                <a:latin typeface="Verdana"/>
              </a:rPr>
              <a:t>intArray</a:t>
            </a:r>
            <a:r>
              <a:rPr lang="en-US" dirty="0">
                <a:solidFill>
                  <a:srgbClr val="7F007F"/>
                </a:solidFill>
                <a:latin typeface="Verdana"/>
              </a:rPr>
              <a:t>\n"</a:t>
            </a:r>
            <a:r>
              <a:rPr lang="en-US" b="1" dirty="0">
                <a:solidFill>
                  <a:srgbClr val="000000"/>
                </a:solidFill>
                <a:latin typeface="Verdana"/>
              </a:rPr>
              <a:t>,</a:t>
            </a:r>
            <a:r>
              <a:rPr lang="en-US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dirty="0">
                <a:solidFill>
                  <a:srgbClr val="000000"/>
                </a:solidFill>
                <a:latin typeface="Verdana"/>
              </a:rPr>
              <a:t>location</a:t>
            </a:r>
            <a:r>
              <a:rPr lang="en-US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b="1" dirty="0">
                <a:solidFill>
                  <a:srgbClr val="000000"/>
                </a:solidFill>
                <a:latin typeface="Verdana"/>
              </a:rPr>
              <a:t>);</a:t>
            </a:r>
            <a:r>
              <a:rPr lang="en-US" dirty="0">
                <a:solidFill>
                  <a:srgbClr val="808080"/>
                </a:solidFill>
                <a:latin typeface="Verdana"/>
              </a:rPr>
              <a:t> </a:t>
            </a:r>
          </a:p>
          <a:p>
            <a:pPr marL="118872" indent="0">
              <a:buNone/>
            </a:pPr>
            <a:r>
              <a:rPr lang="pt-BR" dirty="0">
                <a:solidFill>
                  <a:srgbClr val="808080"/>
                </a:solidFill>
                <a:latin typeface="Verdana"/>
              </a:rPr>
              <a:t>      </a:t>
            </a:r>
            <a:r>
              <a:rPr lang="pt-BR" b="1" dirty="0" err="1">
                <a:solidFill>
                  <a:srgbClr val="00007F"/>
                </a:solidFill>
                <a:latin typeface="Verdana"/>
              </a:rPr>
              <a:t>else</a:t>
            </a:r>
            <a:endParaRPr lang="pt-BR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en-US" dirty="0">
                <a:solidFill>
                  <a:srgbClr val="808080"/>
                </a:solidFill>
                <a:latin typeface="Verdana"/>
              </a:rPr>
              <a:t>         </a:t>
            </a:r>
            <a:r>
              <a:rPr lang="en-US" dirty="0" err="1">
                <a:solidFill>
                  <a:srgbClr val="000000"/>
                </a:solidFill>
                <a:latin typeface="Verdana"/>
              </a:rPr>
              <a:t>System</a:t>
            </a:r>
            <a:r>
              <a:rPr lang="en-US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en-US" dirty="0" err="1">
                <a:solidFill>
                  <a:srgbClr val="000000"/>
                </a:solidFill>
                <a:latin typeface="Verdana"/>
              </a:rPr>
              <a:t>out</a:t>
            </a:r>
            <a:r>
              <a:rPr lang="en-US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en-US" dirty="0" err="1">
                <a:solidFill>
                  <a:srgbClr val="000000"/>
                </a:solidFill>
                <a:latin typeface="Verdana"/>
              </a:rPr>
              <a:t>println</a:t>
            </a:r>
            <a:r>
              <a:rPr lang="en-US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en-US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dirty="0">
                <a:solidFill>
                  <a:srgbClr val="7F007F"/>
                </a:solidFill>
                <a:latin typeface="Verdana"/>
              </a:rPr>
              <a:t>"8763 not found in </a:t>
            </a:r>
            <a:r>
              <a:rPr lang="en-US" dirty="0" err="1">
                <a:solidFill>
                  <a:srgbClr val="7F007F"/>
                </a:solidFill>
                <a:latin typeface="Verdana"/>
              </a:rPr>
              <a:t>intArray</a:t>
            </a:r>
            <a:r>
              <a:rPr lang="en-US" dirty="0">
                <a:solidFill>
                  <a:srgbClr val="7F007F"/>
                </a:solidFill>
                <a:latin typeface="Verdana"/>
              </a:rPr>
              <a:t>"</a:t>
            </a:r>
            <a:r>
              <a:rPr lang="en-US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b="1" dirty="0">
                <a:solidFill>
                  <a:srgbClr val="000000"/>
                </a:solidFill>
                <a:latin typeface="Verdana"/>
              </a:rPr>
              <a:t>);</a:t>
            </a:r>
            <a:r>
              <a:rPr lang="en-US" dirty="0">
                <a:solidFill>
                  <a:srgbClr val="808080"/>
                </a:solidFill>
                <a:latin typeface="Verdana"/>
              </a:rPr>
              <a:t> </a:t>
            </a:r>
          </a:p>
          <a:p>
            <a:pPr marL="118872" indent="0">
              <a:buNone/>
            </a:pPr>
            <a:r>
              <a:rPr lang="pt-BR" dirty="0">
                <a:solidFill>
                  <a:srgbClr val="808080"/>
                </a:solidFill>
                <a:latin typeface="Verdana"/>
              </a:rPr>
              <a:t>   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}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</a:p>
          <a:p>
            <a:pPr marL="118872" indent="0">
              <a:buNone/>
            </a:pPr>
            <a:r>
              <a:rPr lang="pt-BR" b="1" dirty="0" smtClean="0">
                <a:solidFill>
                  <a:srgbClr val="000000"/>
                </a:solidFill>
                <a:latin typeface="Verdana"/>
              </a:rPr>
              <a:t>}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D7BA2C2-BAB6-44FC-BAA2-F6B037FB9DCF}" type="slidenum">
              <a:rPr lang="pt-BR" smtClean="0"/>
              <a:pPr>
                <a:defRPr/>
              </a:pPr>
              <a:t>48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9281931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Saída</a:t>
            </a:r>
            <a:endParaRPr lang="pt-BR" i="1" dirty="0"/>
          </a:p>
        </p:txBody>
      </p:sp>
      <p:sp>
        <p:nvSpPr>
          <p:cNvPr id="5" name="Espaço Reservado para Conteúdo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18872" indent="0">
              <a:buNone/>
            </a:pPr>
            <a:r>
              <a:rPr lang="en-US" sz="2200" dirty="0" err="1">
                <a:latin typeface="Courier New" pitchFamily="49" charset="0"/>
                <a:cs typeface="Courier New" pitchFamily="49" charset="0"/>
              </a:rPr>
              <a:t>doubleArray</a:t>
            </a:r>
            <a:r>
              <a:rPr lang="en-US" sz="2200" dirty="0">
                <a:latin typeface="Courier New" pitchFamily="49" charset="0"/>
                <a:cs typeface="Courier New" pitchFamily="49" charset="0"/>
              </a:rPr>
              <a:t>: 0.2 3.4 </a:t>
            </a:r>
            <a:r>
              <a:rPr lang="en-US" sz="2200" dirty="0" smtClean="0">
                <a:latin typeface="Courier New" pitchFamily="49" charset="0"/>
                <a:cs typeface="Courier New" pitchFamily="49" charset="0"/>
              </a:rPr>
              <a:t>79 </a:t>
            </a:r>
            <a:r>
              <a:rPr lang="en-US" sz="2200" dirty="0">
                <a:latin typeface="Courier New" pitchFamily="49" charset="0"/>
                <a:cs typeface="Courier New" pitchFamily="49" charset="0"/>
              </a:rPr>
              <a:t>8.4 9.3</a:t>
            </a:r>
          </a:p>
          <a:p>
            <a:pPr marL="118872" indent="0">
              <a:buNone/>
            </a:pPr>
            <a:r>
              <a:rPr lang="pt-BR" sz="2200" dirty="0" err="1">
                <a:latin typeface="Courier New" pitchFamily="49" charset="0"/>
                <a:cs typeface="Courier New" pitchFamily="49" charset="0"/>
              </a:rPr>
              <a:t>intArray</a:t>
            </a:r>
            <a:r>
              <a:rPr lang="pt-BR" sz="2200" dirty="0">
                <a:latin typeface="Courier New" pitchFamily="49" charset="0"/>
                <a:cs typeface="Courier New" pitchFamily="49" charset="0"/>
              </a:rPr>
              <a:t>: 1 2 3 4 5 6</a:t>
            </a:r>
          </a:p>
          <a:p>
            <a:pPr marL="118872" indent="0">
              <a:buNone/>
            </a:pPr>
            <a:r>
              <a:rPr lang="en-US" sz="2200" dirty="0" err="1">
                <a:latin typeface="Courier New" pitchFamily="49" charset="0"/>
                <a:cs typeface="Courier New" pitchFamily="49" charset="0"/>
              </a:rPr>
              <a:t>filledIntArray</a:t>
            </a:r>
            <a:r>
              <a:rPr lang="en-US" sz="2200" dirty="0">
                <a:latin typeface="Courier New" pitchFamily="49" charset="0"/>
                <a:cs typeface="Courier New" pitchFamily="49" charset="0"/>
              </a:rPr>
              <a:t>: 7 7 7 7 7 7 7 7 7 7</a:t>
            </a:r>
          </a:p>
          <a:p>
            <a:pPr marL="118872" indent="0">
              <a:buNone/>
            </a:pPr>
            <a:r>
              <a:rPr lang="pt-BR" sz="2200" dirty="0" err="1">
                <a:latin typeface="Courier New" pitchFamily="49" charset="0"/>
                <a:cs typeface="Courier New" pitchFamily="49" charset="0"/>
              </a:rPr>
              <a:t>intArrayCopy</a:t>
            </a:r>
            <a:r>
              <a:rPr lang="pt-BR" sz="2200" dirty="0">
                <a:latin typeface="Courier New" pitchFamily="49" charset="0"/>
                <a:cs typeface="Courier New" pitchFamily="49" charset="0"/>
              </a:rPr>
              <a:t>: 1 2 3 4 5 6</a:t>
            </a:r>
          </a:p>
          <a:p>
            <a:pPr marL="118872" indent="0">
              <a:buNone/>
            </a:pPr>
            <a:r>
              <a:rPr lang="pt-BR" sz="2200" dirty="0" err="1">
                <a:latin typeface="Courier New" pitchFamily="49" charset="0"/>
                <a:cs typeface="Courier New" pitchFamily="49" charset="0"/>
              </a:rPr>
              <a:t>intArray</a:t>
            </a:r>
            <a:r>
              <a:rPr lang="pt-BR" sz="2200" dirty="0">
                <a:latin typeface="Courier New" pitchFamily="49" charset="0"/>
                <a:cs typeface="Courier New" pitchFamily="49" charset="0"/>
              </a:rPr>
              <a:t> == </a:t>
            </a:r>
            <a:r>
              <a:rPr lang="pt-BR" sz="2200" dirty="0" err="1">
                <a:latin typeface="Courier New" pitchFamily="49" charset="0"/>
                <a:cs typeface="Courier New" pitchFamily="49" charset="0"/>
              </a:rPr>
              <a:t>intArrayCopy</a:t>
            </a:r>
            <a:endParaRPr lang="pt-BR" sz="2200" dirty="0">
              <a:latin typeface="Courier New" pitchFamily="49" charset="0"/>
              <a:cs typeface="Courier New" pitchFamily="49" charset="0"/>
            </a:endParaRPr>
          </a:p>
          <a:p>
            <a:pPr marL="118872" indent="0">
              <a:buNone/>
            </a:pPr>
            <a:r>
              <a:rPr lang="pt-BR" sz="2200" dirty="0" err="1">
                <a:latin typeface="Courier New" pitchFamily="49" charset="0"/>
                <a:cs typeface="Courier New" pitchFamily="49" charset="0"/>
              </a:rPr>
              <a:t>intArray</a:t>
            </a:r>
            <a:r>
              <a:rPr lang="pt-BR" sz="2200" dirty="0">
                <a:latin typeface="Courier New" pitchFamily="49" charset="0"/>
                <a:cs typeface="Courier New" pitchFamily="49" charset="0"/>
              </a:rPr>
              <a:t> != </a:t>
            </a:r>
            <a:r>
              <a:rPr lang="pt-BR" sz="2200" dirty="0" err="1">
                <a:latin typeface="Courier New" pitchFamily="49" charset="0"/>
                <a:cs typeface="Courier New" pitchFamily="49" charset="0"/>
              </a:rPr>
              <a:t>filledIntArray</a:t>
            </a:r>
            <a:endParaRPr lang="pt-BR" sz="2200" dirty="0">
              <a:latin typeface="Courier New" pitchFamily="49" charset="0"/>
              <a:cs typeface="Courier New" pitchFamily="49" charset="0"/>
            </a:endParaRPr>
          </a:p>
          <a:p>
            <a:pPr marL="118872" indent="0">
              <a:buNone/>
            </a:pPr>
            <a:r>
              <a:rPr lang="en-US" sz="2200" dirty="0">
                <a:latin typeface="Courier New" pitchFamily="49" charset="0"/>
                <a:cs typeface="Courier New" pitchFamily="49" charset="0"/>
              </a:rPr>
              <a:t>Found 5 at element 4 in </a:t>
            </a:r>
            <a:r>
              <a:rPr lang="en-US" sz="2200" dirty="0" err="1">
                <a:latin typeface="Courier New" pitchFamily="49" charset="0"/>
                <a:cs typeface="Courier New" pitchFamily="49" charset="0"/>
              </a:rPr>
              <a:t>intArray</a:t>
            </a:r>
            <a:endParaRPr lang="en-US" sz="2200" dirty="0">
              <a:latin typeface="Courier New" pitchFamily="49" charset="0"/>
              <a:cs typeface="Courier New" pitchFamily="49" charset="0"/>
            </a:endParaRPr>
          </a:p>
          <a:p>
            <a:pPr marL="118872" indent="0">
              <a:buNone/>
            </a:pPr>
            <a:r>
              <a:rPr lang="en-US" sz="2200" dirty="0">
                <a:latin typeface="Courier New" pitchFamily="49" charset="0"/>
                <a:cs typeface="Courier New" pitchFamily="49" charset="0"/>
              </a:rPr>
              <a:t>8763 not found in </a:t>
            </a:r>
            <a:r>
              <a:rPr lang="en-US" sz="2200" dirty="0" err="1">
                <a:latin typeface="Courier New" pitchFamily="49" charset="0"/>
                <a:cs typeface="Courier New" pitchFamily="49" charset="0"/>
              </a:rPr>
              <a:t>intArray</a:t>
            </a:r>
            <a:endParaRPr lang="pt-BR" sz="2200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3" name="Espaço Reservado para Número de Slid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3C667A4-C3F8-4683-B752-94A130921CF2}" type="slidenum">
              <a:rPr lang="pt-BR" smtClean="0"/>
              <a:pPr>
                <a:defRPr/>
              </a:pPr>
              <a:t>49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7042074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Na aula passada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pt-BR" dirty="0"/>
              <a:t>Tratamento de Exceções</a:t>
            </a:r>
          </a:p>
          <a:p>
            <a:r>
              <a:rPr lang="pt-BR" i="1" dirty="0" err="1"/>
              <a:t>try</a:t>
            </a:r>
            <a:r>
              <a:rPr lang="pt-BR" dirty="0"/>
              <a:t> e </a:t>
            </a:r>
            <a:r>
              <a:rPr lang="pt-BR" i="1" dirty="0"/>
              <a:t>catch</a:t>
            </a:r>
          </a:p>
          <a:p>
            <a:r>
              <a:rPr lang="pt-BR" dirty="0"/>
              <a:t>Modelo de Terminação</a:t>
            </a:r>
          </a:p>
          <a:p>
            <a:r>
              <a:rPr lang="pt-BR" dirty="0"/>
              <a:t>Cláusula </a:t>
            </a:r>
            <a:r>
              <a:rPr lang="pt-BR" i="1" dirty="0" err="1"/>
              <a:t>throws</a:t>
            </a:r>
            <a:endParaRPr lang="pt-BR" i="1" dirty="0"/>
          </a:p>
          <a:p>
            <a:r>
              <a:rPr lang="pt-BR" dirty="0"/>
              <a:t>Quando Utilizar Exceções?</a:t>
            </a:r>
          </a:p>
          <a:p>
            <a:r>
              <a:rPr lang="pt-BR" dirty="0"/>
              <a:t>Hierarquia de Exceções Java</a:t>
            </a:r>
          </a:p>
          <a:p>
            <a:r>
              <a:rPr lang="pt-BR" dirty="0"/>
              <a:t>Blocos </a:t>
            </a:r>
            <a:r>
              <a:rPr lang="pt-BR" i="1" dirty="0" err="1"/>
              <a:t>finally</a:t>
            </a:r>
            <a:endParaRPr lang="pt-BR" i="1" dirty="0"/>
          </a:p>
          <a:p>
            <a:r>
              <a:rPr lang="pt-BR" i="1" dirty="0" err="1"/>
              <a:t>throw</a:t>
            </a:r>
            <a:endParaRPr lang="pt-BR" i="1" dirty="0"/>
          </a:p>
          <a:p>
            <a:r>
              <a:rPr lang="pt-BR" dirty="0"/>
              <a:t>Desfazendo a Pilha</a:t>
            </a:r>
          </a:p>
          <a:p>
            <a:r>
              <a:rPr lang="pt-BR" i="1" dirty="0" err="1"/>
              <a:t>printStackTrace</a:t>
            </a:r>
            <a:r>
              <a:rPr lang="pt-BR" dirty="0"/>
              <a:t>, </a:t>
            </a:r>
            <a:r>
              <a:rPr lang="pt-BR" i="1" dirty="0" err="1"/>
              <a:t>getStackTrace</a:t>
            </a:r>
            <a:r>
              <a:rPr lang="pt-BR" dirty="0"/>
              <a:t> e </a:t>
            </a:r>
            <a:r>
              <a:rPr lang="pt-BR" i="1" dirty="0" err="1"/>
              <a:t>getMessage</a:t>
            </a:r>
            <a:endParaRPr lang="pt-BR" i="1" dirty="0"/>
          </a:p>
          <a:p>
            <a:r>
              <a:rPr lang="pt-BR" dirty="0"/>
              <a:t>Exceções Encadeadas</a:t>
            </a:r>
          </a:p>
          <a:p>
            <a:r>
              <a:rPr lang="pt-BR" dirty="0"/>
              <a:t>Declarando Novos Tipos de Exceções</a:t>
            </a:r>
          </a:p>
          <a:p>
            <a:r>
              <a:rPr lang="pt-BR" dirty="0"/>
              <a:t>Pré-Condições e Pós-Condições</a:t>
            </a:r>
          </a:p>
          <a:p>
            <a:r>
              <a:rPr lang="pt-BR" dirty="0" smtClean="0"/>
              <a:t>Asserções</a:t>
            </a:r>
            <a:endParaRPr lang="pt-BR" dirty="0"/>
          </a:p>
        </p:txBody>
      </p:sp>
      <p:sp>
        <p:nvSpPr>
          <p:cNvPr id="4" name="Marcador de Posição do Número do Diapositivo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4D28B9-9D4E-4259-95E5-1D3FE27B6872}" type="slidenum">
              <a:rPr lang="pt-BR"/>
              <a:pPr/>
              <a:t>5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2203104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Interface </a:t>
            </a:r>
            <a:r>
              <a:rPr lang="pt-BR" i="1" dirty="0" err="1" smtClean="0"/>
              <a:t>Collection</a:t>
            </a:r>
            <a:r>
              <a:rPr lang="pt-BR" dirty="0" smtClean="0"/>
              <a:t> e </a:t>
            </a:r>
            <a:br>
              <a:rPr lang="pt-BR" dirty="0" smtClean="0"/>
            </a:br>
            <a:r>
              <a:rPr lang="pt-BR" dirty="0" smtClean="0"/>
              <a:t>Classe </a:t>
            </a:r>
            <a:r>
              <a:rPr lang="pt-BR" i="1" dirty="0" err="1" smtClean="0"/>
              <a:t>Collections</a:t>
            </a:r>
            <a:endParaRPr lang="pt-BR" i="1" dirty="0"/>
          </a:p>
        </p:txBody>
      </p:sp>
      <p:sp>
        <p:nvSpPr>
          <p:cNvPr id="3" name="Espaço Reservado para Número de Slid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3C667A4-C3F8-4683-B752-94A130921CF2}" type="slidenum">
              <a:rPr lang="pt-BR" smtClean="0"/>
              <a:pPr>
                <a:defRPr/>
              </a:pPr>
              <a:t>50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9030197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/>
              <a:t>Interface </a:t>
            </a:r>
            <a:r>
              <a:rPr lang="pt-BR" i="1" dirty="0" err="1"/>
              <a:t>Collection</a:t>
            </a:r>
            <a:r>
              <a:rPr lang="pt-BR" dirty="0"/>
              <a:t> e </a:t>
            </a:r>
            <a:r>
              <a:rPr lang="pt-BR" dirty="0" smtClean="0"/>
              <a:t/>
            </a:r>
            <a:br>
              <a:rPr lang="pt-BR" dirty="0" smtClean="0"/>
            </a:br>
            <a:r>
              <a:rPr lang="pt-BR" dirty="0" smtClean="0"/>
              <a:t>Classe </a:t>
            </a:r>
            <a:r>
              <a:rPr lang="pt-BR" i="1" dirty="0" err="1"/>
              <a:t>Collections</a:t>
            </a:r>
            <a:endParaRPr lang="pt-BR" dirty="0"/>
          </a:p>
        </p:txBody>
      </p:sp>
      <p:sp>
        <p:nvSpPr>
          <p:cNvPr id="5" name="Espaço Reservado para Conteúdo 4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pt-BR" dirty="0" smtClean="0"/>
              <a:t>A </a:t>
            </a:r>
            <a:r>
              <a:rPr lang="pt-BR" b="1" dirty="0" smtClean="0"/>
              <a:t>interface </a:t>
            </a:r>
            <a:r>
              <a:rPr lang="pt-BR" b="1" i="1" dirty="0" err="1" smtClean="0"/>
              <a:t>Collection</a:t>
            </a:r>
            <a:r>
              <a:rPr lang="pt-BR" b="1" dirty="0" smtClean="0"/>
              <a:t> </a:t>
            </a:r>
            <a:r>
              <a:rPr lang="pt-BR" dirty="0" smtClean="0"/>
              <a:t>é a classe base da hierarquia de todas interfaces de coleções</a:t>
            </a:r>
          </a:p>
          <a:p>
            <a:pPr lvl="1"/>
            <a:r>
              <a:rPr lang="pt-BR" dirty="0" smtClean="0"/>
              <a:t>Contém operações realizadas em coleções inteiras (</a:t>
            </a:r>
            <a:r>
              <a:rPr lang="pt-BR" b="1" i="1" dirty="0" smtClean="0"/>
              <a:t>bulk </a:t>
            </a:r>
            <a:r>
              <a:rPr lang="pt-BR" b="1" i="1" dirty="0" err="1" smtClean="0"/>
              <a:t>operations</a:t>
            </a:r>
            <a:r>
              <a:rPr lang="pt-BR" dirty="0" smtClean="0"/>
              <a:t>)</a:t>
            </a:r>
          </a:p>
          <a:p>
            <a:pPr lvl="2"/>
            <a:r>
              <a:rPr lang="pt-BR" dirty="0" smtClean="0"/>
              <a:t>Adicionar elementos;</a:t>
            </a:r>
          </a:p>
          <a:p>
            <a:pPr lvl="2"/>
            <a:r>
              <a:rPr lang="pt-BR" dirty="0" smtClean="0"/>
              <a:t>Esvaziar;</a:t>
            </a:r>
          </a:p>
          <a:p>
            <a:pPr lvl="2"/>
            <a:r>
              <a:rPr lang="pt-BR" dirty="0" smtClean="0"/>
              <a:t>Comparar;</a:t>
            </a:r>
          </a:p>
          <a:p>
            <a:pPr lvl="2"/>
            <a:r>
              <a:rPr lang="pt-BR" dirty="0" smtClean="0"/>
              <a:t>Reter elementos.</a:t>
            </a:r>
          </a:p>
          <a:p>
            <a:pPr lvl="1"/>
            <a:r>
              <a:rPr lang="pt-BR" dirty="0" smtClean="0"/>
              <a:t>Também contém operações que retornam </a:t>
            </a:r>
            <a:r>
              <a:rPr lang="pt-BR" dirty="0" err="1" smtClean="0"/>
              <a:t>iteradores</a:t>
            </a:r>
            <a:r>
              <a:rPr lang="pt-BR" dirty="0" smtClean="0"/>
              <a:t> (objetos </a:t>
            </a:r>
            <a:r>
              <a:rPr lang="pt-BR" b="1" i="1" dirty="0" err="1" smtClean="0"/>
              <a:t>Iterator</a:t>
            </a:r>
            <a:r>
              <a:rPr lang="pt-BR" dirty="0" smtClean="0"/>
              <a:t>), que nos permitem percorrer uma coleção.</a:t>
            </a:r>
          </a:p>
          <a:p>
            <a:r>
              <a:rPr lang="pt-BR" dirty="0" smtClean="0"/>
              <a:t>Para permitir o comportamento polimórfico, geralmente os parâmetros de métodos são do tipo </a:t>
            </a:r>
            <a:r>
              <a:rPr lang="pt-BR" i="1" dirty="0" err="1" smtClean="0"/>
              <a:t>Collection</a:t>
            </a:r>
            <a:endParaRPr lang="pt-BR" i="1" dirty="0" smtClean="0"/>
          </a:p>
          <a:p>
            <a:pPr lvl="1"/>
            <a:r>
              <a:rPr lang="pt-BR" dirty="0" smtClean="0"/>
              <a:t>Além disto, uma coleção pode ser convertida em um vetor.</a:t>
            </a:r>
            <a:endParaRPr lang="pt-BR" dirty="0"/>
          </a:p>
        </p:txBody>
      </p:sp>
      <p:sp>
        <p:nvSpPr>
          <p:cNvPr id="3" name="Espaço Reservado para Número de Slid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3C667A4-C3F8-4683-B752-94A130921CF2}" type="slidenum">
              <a:rPr lang="pt-BR" smtClean="0"/>
              <a:pPr>
                <a:defRPr/>
              </a:pPr>
              <a:t>51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3899362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/>
              <a:t>Interface </a:t>
            </a:r>
            <a:r>
              <a:rPr lang="pt-BR" i="1" dirty="0" err="1"/>
              <a:t>Collection</a:t>
            </a:r>
            <a:r>
              <a:rPr lang="pt-BR" dirty="0"/>
              <a:t> e </a:t>
            </a:r>
            <a:r>
              <a:rPr lang="pt-BR" dirty="0" smtClean="0"/>
              <a:t/>
            </a:r>
            <a:br>
              <a:rPr lang="pt-BR" dirty="0" smtClean="0"/>
            </a:br>
            <a:r>
              <a:rPr lang="pt-BR" dirty="0" smtClean="0"/>
              <a:t>Classe </a:t>
            </a:r>
            <a:r>
              <a:rPr lang="pt-BR" i="1" dirty="0" err="1"/>
              <a:t>Collections</a:t>
            </a:r>
            <a:endParaRPr lang="pt-BR" dirty="0"/>
          </a:p>
        </p:txBody>
      </p:sp>
      <p:sp>
        <p:nvSpPr>
          <p:cNvPr id="5" name="Espaço Reservado para Conteúdo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A </a:t>
            </a:r>
            <a:r>
              <a:rPr lang="pt-BR" b="1" dirty="0" smtClean="0"/>
              <a:t>classe </a:t>
            </a:r>
            <a:r>
              <a:rPr lang="pt-BR" b="1" i="1" dirty="0" err="1" smtClean="0"/>
              <a:t>Collections</a:t>
            </a:r>
            <a:r>
              <a:rPr lang="pt-BR" dirty="0" smtClean="0"/>
              <a:t> fornece métodos que manipulam coleções </a:t>
            </a:r>
            <a:r>
              <a:rPr lang="pt-BR" dirty="0" err="1" smtClean="0"/>
              <a:t>polimorficamente</a:t>
            </a:r>
            <a:endParaRPr lang="pt-BR" dirty="0" smtClean="0"/>
          </a:p>
          <a:p>
            <a:pPr lvl="1"/>
            <a:r>
              <a:rPr lang="pt-BR" dirty="0" smtClean="0"/>
              <a:t>Implementam algoritmos para pesquisa e ordenação, entre outros;</a:t>
            </a:r>
          </a:p>
          <a:p>
            <a:pPr lvl="1"/>
            <a:r>
              <a:rPr lang="pt-BR" dirty="0" smtClean="0"/>
              <a:t>Também fornece </a:t>
            </a:r>
            <a:r>
              <a:rPr lang="pt-BR" b="1" dirty="0" smtClean="0"/>
              <a:t>métodos adaptadores</a:t>
            </a:r>
          </a:p>
          <a:p>
            <a:pPr lvl="2"/>
            <a:r>
              <a:rPr lang="pt-BR" dirty="0" smtClean="0"/>
              <a:t>Permitem que uma coleção seja tratada como </a:t>
            </a:r>
            <a:r>
              <a:rPr lang="pt-BR" b="1" dirty="0" smtClean="0"/>
              <a:t>sincronizada</a:t>
            </a:r>
            <a:r>
              <a:rPr lang="pt-BR" dirty="0" smtClean="0"/>
              <a:t> ou </a:t>
            </a:r>
            <a:r>
              <a:rPr lang="pt-BR" b="1" dirty="0" smtClean="0"/>
              <a:t>imutável</a:t>
            </a:r>
            <a:r>
              <a:rPr lang="pt-BR" dirty="0" smtClean="0"/>
              <a:t>.</a:t>
            </a:r>
            <a:endParaRPr lang="pt-BR" dirty="0"/>
          </a:p>
        </p:txBody>
      </p:sp>
      <p:sp>
        <p:nvSpPr>
          <p:cNvPr id="3" name="Espaço Reservado para Número de Slid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3C667A4-C3F8-4683-B752-94A130921CF2}" type="slidenum">
              <a:rPr lang="pt-BR" smtClean="0"/>
              <a:pPr>
                <a:defRPr/>
              </a:pPr>
              <a:t>52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5378222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>
                <a:solidFill>
                  <a:srgbClr val="FF0000"/>
                </a:solidFill>
              </a:rPr>
              <a:t>Listas</a:t>
            </a:r>
            <a:endParaRPr lang="pt-BR" dirty="0">
              <a:solidFill>
                <a:srgbClr val="FF0000"/>
              </a:solidFill>
            </a:endParaRPr>
          </a:p>
        </p:txBody>
      </p:sp>
      <p:sp>
        <p:nvSpPr>
          <p:cNvPr id="3" name="Espaço Reservado para Número de Slid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3C667A4-C3F8-4683-B752-94A130921CF2}" type="slidenum">
              <a:rPr lang="pt-BR" smtClean="0"/>
              <a:pPr>
                <a:defRPr/>
              </a:pPr>
              <a:t>53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9030197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Listas</a:t>
            </a:r>
            <a:endParaRPr lang="pt-BR" dirty="0"/>
          </a:p>
        </p:txBody>
      </p:sp>
      <p:sp>
        <p:nvSpPr>
          <p:cNvPr id="5" name="Espaço Reservado para Conteúdo 4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pt-BR" dirty="0" smtClean="0"/>
              <a:t>A interface </a:t>
            </a:r>
            <a:r>
              <a:rPr lang="pt-BR" b="1" i="1" dirty="0" err="1" smtClean="0"/>
              <a:t>List</a:t>
            </a:r>
            <a:r>
              <a:rPr lang="pt-BR" dirty="0" smtClean="0"/>
              <a:t> é implementada por diversas classes</a:t>
            </a:r>
          </a:p>
          <a:p>
            <a:pPr lvl="1"/>
            <a:r>
              <a:rPr lang="pt-BR" dirty="0" smtClean="0"/>
              <a:t>Incluindo </a:t>
            </a:r>
            <a:r>
              <a:rPr lang="pt-BR" b="1" i="1" dirty="0" err="1" smtClean="0"/>
              <a:t>ArrayList</a:t>
            </a:r>
            <a:r>
              <a:rPr lang="pt-BR" dirty="0" smtClean="0"/>
              <a:t>, </a:t>
            </a:r>
            <a:r>
              <a:rPr lang="pt-BR" b="1" i="1" dirty="0" err="1" smtClean="0"/>
              <a:t>LinkedList</a:t>
            </a:r>
            <a:r>
              <a:rPr lang="pt-BR" dirty="0"/>
              <a:t> </a:t>
            </a:r>
            <a:r>
              <a:rPr lang="pt-BR" dirty="0" smtClean="0"/>
              <a:t>e </a:t>
            </a:r>
            <a:r>
              <a:rPr lang="pt-BR" b="1" i="1" dirty="0" smtClean="0"/>
              <a:t>Vector</a:t>
            </a:r>
            <a:r>
              <a:rPr lang="pt-BR" dirty="0" smtClean="0"/>
              <a:t>;</a:t>
            </a:r>
          </a:p>
          <a:p>
            <a:pPr lvl="1"/>
            <a:r>
              <a:rPr lang="pt-BR" dirty="0" smtClean="0"/>
              <a:t>Novamente, ocorre </a:t>
            </a:r>
            <a:r>
              <a:rPr lang="pt-BR" i="1" dirty="0" err="1" smtClean="0"/>
              <a:t>autoboxing</a:t>
            </a:r>
            <a:r>
              <a:rPr lang="pt-BR" dirty="0" smtClean="0"/>
              <a:t> quando adicionamos elementos de tipos primitivos a estas coleções.</a:t>
            </a:r>
          </a:p>
          <a:p>
            <a:r>
              <a:rPr lang="pt-BR" i="1" dirty="0" err="1" smtClean="0"/>
              <a:t>Arraylists</a:t>
            </a:r>
            <a:r>
              <a:rPr lang="pt-BR" dirty="0" smtClean="0"/>
              <a:t> se comportam como os </a:t>
            </a:r>
            <a:r>
              <a:rPr lang="pt-BR" i="1" dirty="0" err="1" smtClean="0"/>
              <a:t>Vectors</a:t>
            </a:r>
            <a:endParaRPr lang="pt-BR" i="1" dirty="0" smtClean="0"/>
          </a:p>
          <a:p>
            <a:pPr lvl="1"/>
            <a:r>
              <a:rPr lang="pt-BR" dirty="0" smtClean="0"/>
              <a:t>No entanto, não são sincronizados</a:t>
            </a:r>
          </a:p>
          <a:p>
            <a:pPr lvl="2"/>
            <a:r>
              <a:rPr lang="pt-BR" dirty="0" smtClean="0"/>
              <a:t>Mais rápidos.</a:t>
            </a:r>
          </a:p>
          <a:p>
            <a:pPr lvl="1"/>
            <a:r>
              <a:rPr lang="pt-BR" dirty="0" smtClean="0"/>
              <a:t>Podem ser utilizados para criar pilhas, filas, árvores e deques</a:t>
            </a:r>
          </a:p>
          <a:p>
            <a:pPr lvl="2"/>
            <a:r>
              <a:rPr lang="pt-BR" dirty="0" smtClean="0"/>
              <a:t>O </a:t>
            </a:r>
            <a:r>
              <a:rPr lang="pt-BR" i="1" dirty="0" err="1" smtClean="0"/>
              <a:t>Collections</a:t>
            </a:r>
            <a:r>
              <a:rPr lang="pt-BR" i="1" dirty="0" smtClean="0"/>
              <a:t> Framework</a:t>
            </a:r>
            <a:r>
              <a:rPr lang="pt-BR" dirty="0" smtClean="0"/>
              <a:t> fornece algumas implementações destas estruturas.</a:t>
            </a:r>
            <a:endParaRPr lang="pt-BR" dirty="0"/>
          </a:p>
        </p:txBody>
      </p:sp>
      <p:sp>
        <p:nvSpPr>
          <p:cNvPr id="3" name="Espaço Reservado para Número de Slid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3C667A4-C3F8-4683-B752-94A130921CF2}" type="slidenum">
              <a:rPr lang="pt-BR" smtClean="0"/>
              <a:pPr>
                <a:defRPr/>
              </a:pPr>
              <a:t>54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3024443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i="1" dirty="0" err="1" smtClean="0"/>
              <a:t>ArrayList</a:t>
            </a:r>
            <a:r>
              <a:rPr lang="pt-BR" dirty="0" smtClean="0"/>
              <a:t> e </a:t>
            </a:r>
            <a:r>
              <a:rPr lang="pt-BR" i="1" dirty="0" err="1" smtClean="0"/>
              <a:t>Iterator</a:t>
            </a:r>
            <a:endParaRPr lang="pt-BR" i="1" dirty="0"/>
          </a:p>
        </p:txBody>
      </p:sp>
      <p:sp>
        <p:nvSpPr>
          <p:cNvPr id="3" name="Espaço Reservado para Número de Slid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3C667A4-C3F8-4683-B752-94A130921CF2}" type="slidenum">
              <a:rPr lang="pt-BR" smtClean="0"/>
              <a:pPr>
                <a:defRPr/>
              </a:pPr>
              <a:t>55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1796830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i="1" dirty="0" err="1"/>
              <a:t>ArrayList</a:t>
            </a:r>
            <a:r>
              <a:rPr lang="pt-BR" dirty="0"/>
              <a:t> e </a:t>
            </a:r>
            <a:r>
              <a:rPr lang="pt-BR" i="1" dirty="0" err="1"/>
              <a:t>Iterator</a:t>
            </a:r>
            <a:endParaRPr lang="pt-BR" dirty="0"/>
          </a:p>
        </p:txBody>
      </p:sp>
      <p:sp>
        <p:nvSpPr>
          <p:cNvPr id="5" name="Espaço Reservado para Conteúdo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O exemplo a seguir demonstra vários recursos da interface </a:t>
            </a:r>
            <a:r>
              <a:rPr lang="pt-BR" i="1" dirty="0" err="1" smtClean="0"/>
              <a:t>Collection</a:t>
            </a:r>
            <a:endParaRPr lang="pt-BR" i="1" dirty="0" smtClean="0"/>
          </a:p>
          <a:p>
            <a:pPr lvl="1"/>
            <a:r>
              <a:rPr lang="pt-BR" dirty="0" smtClean="0"/>
              <a:t>O programa insere dois vetores de objetos </a:t>
            </a:r>
            <a:r>
              <a:rPr lang="pt-BR" b="1" i="1" dirty="0" err="1" smtClean="0"/>
              <a:t>String</a:t>
            </a:r>
            <a:r>
              <a:rPr lang="pt-BR" b="1" i="1" dirty="0" smtClean="0"/>
              <a:t> </a:t>
            </a:r>
            <a:r>
              <a:rPr lang="pt-BR" dirty="0" smtClean="0"/>
              <a:t>em dois </a:t>
            </a:r>
            <a:r>
              <a:rPr lang="pt-BR" b="1" i="1" dirty="0" err="1" smtClean="0"/>
              <a:t>ArrayLists</a:t>
            </a:r>
            <a:r>
              <a:rPr lang="pt-BR" dirty="0" smtClean="0"/>
              <a:t> e usa </a:t>
            </a:r>
            <a:r>
              <a:rPr lang="pt-BR" b="1" i="1" dirty="0" err="1" smtClean="0"/>
              <a:t>iteradores</a:t>
            </a:r>
            <a:r>
              <a:rPr lang="pt-BR" dirty="0" smtClean="0"/>
              <a:t> para remover do primeiro </a:t>
            </a:r>
            <a:r>
              <a:rPr lang="pt-BR" b="1" i="1" dirty="0" err="1" smtClean="0"/>
              <a:t>ArrayList</a:t>
            </a:r>
            <a:r>
              <a:rPr lang="pt-BR" dirty="0" smtClean="0"/>
              <a:t> os elementos contidos no segundo </a:t>
            </a:r>
            <a:r>
              <a:rPr lang="pt-BR" b="1" i="1" dirty="0" err="1" smtClean="0"/>
              <a:t>ArrayList</a:t>
            </a:r>
            <a:r>
              <a:rPr lang="pt-BR" dirty="0" smtClean="0"/>
              <a:t>.</a:t>
            </a:r>
            <a:endParaRPr lang="pt-BR" dirty="0"/>
          </a:p>
        </p:txBody>
      </p:sp>
      <p:sp>
        <p:nvSpPr>
          <p:cNvPr id="3" name="Espaço Reservado para Número de Slid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3C667A4-C3F8-4683-B752-94A130921CF2}" type="slidenum">
              <a:rPr lang="pt-BR" smtClean="0"/>
              <a:pPr>
                <a:defRPr/>
              </a:pPr>
              <a:t>56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0909522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CollectionTest.java</a:t>
            </a:r>
            <a:endParaRPr lang="pt-BR" dirty="0"/>
          </a:p>
        </p:txBody>
      </p:sp>
      <p:sp>
        <p:nvSpPr>
          <p:cNvPr id="5" name="Espaço Reservado para Conteúdo 4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 marL="118872" indent="0">
              <a:buNone/>
            </a:pPr>
            <a:r>
              <a:rPr lang="pt-BR" b="1" dirty="0" err="1">
                <a:solidFill>
                  <a:srgbClr val="00007F"/>
                </a:solidFill>
                <a:latin typeface="Verdana"/>
              </a:rPr>
              <a:t>import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dirty="0" err="1">
                <a:solidFill>
                  <a:srgbClr val="000000"/>
                </a:solidFill>
                <a:latin typeface="Verdana"/>
              </a:rPr>
              <a:t>java</a:t>
            </a:r>
            <a:r>
              <a:rPr lang="pt-BR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pt-BR" dirty="0" err="1">
                <a:solidFill>
                  <a:srgbClr val="000000"/>
                </a:solidFill>
                <a:latin typeface="Verdana"/>
              </a:rPr>
              <a:t>util</a:t>
            </a:r>
            <a:r>
              <a:rPr lang="pt-BR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pt-BR" dirty="0" err="1">
                <a:solidFill>
                  <a:srgbClr val="000000"/>
                </a:solidFill>
                <a:latin typeface="Verdana"/>
              </a:rPr>
              <a:t>List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;</a:t>
            </a:r>
            <a:endParaRPr lang="pt-BR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b="1" dirty="0" err="1">
                <a:solidFill>
                  <a:srgbClr val="00007F"/>
                </a:solidFill>
                <a:latin typeface="Verdana"/>
              </a:rPr>
              <a:t>import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dirty="0" err="1">
                <a:solidFill>
                  <a:srgbClr val="000000"/>
                </a:solidFill>
                <a:latin typeface="Verdana"/>
              </a:rPr>
              <a:t>java</a:t>
            </a:r>
            <a:r>
              <a:rPr lang="pt-BR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pt-BR" dirty="0" err="1">
                <a:solidFill>
                  <a:srgbClr val="000000"/>
                </a:solidFill>
                <a:latin typeface="Verdana"/>
              </a:rPr>
              <a:t>util</a:t>
            </a:r>
            <a:r>
              <a:rPr lang="pt-BR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pt-BR" dirty="0" err="1">
                <a:solidFill>
                  <a:srgbClr val="000000"/>
                </a:solidFill>
                <a:latin typeface="Verdana"/>
              </a:rPr>
              <a:t>ArrayList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;</a:t>
            </a:r>
            <a:endParaRPr lang="pt-BR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b="1" dirty="0" err="1">
                <a:solidFill>
                  <a:srgbClr val="00007F"/>
                </a:solidFill>
                <a:latin typeface="Verdana"/>
              </a:rPr>
              <a:t>import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dirty="0" err="1">
                <a:solidFill>
                  <a:srgbClr val="000000"/>
                </a:solidFill>
                <a:latin typeface="Verdana"/>
              </a:rPr>
              <a:t>java</a:t>
            </a:r>
            <a:r>
              <a:rPr lang="pt-BR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pt-BR" dirty="0" err="1">
                <a:solidFill>
                  <a:srgbClr val="000000"/>
                </a:solidFill>
                <a:latin typeface="Verdana"/>
              </a:rPr>
              <a:t>util</a:t>
            </a:r>
            <a:r>
              <a:rPr lang="pt-BR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pt-BR" dirty="0" err="1">
                <a:solidFill>
                  <a:srgbClr val="000000"/>
                </a:solidFill>
                <a:latin typeface="Verdana"/>
              </a:rPr>
              <a:t>Collection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;</a:t>
            </a:r>
            <a:endParaRPr lang="pt-BR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b="1" dirty="0" err="1">
                <a:solidFill>
                  <a:srgbClr val="00007F"/>
                </a:solidFill>
                <a:latin typeface="Verdana"/>
              </a:rPr>
              <a:t>import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dirty="0" err="1">
                <a:solidFill>
                  <a:srgbClr val="000000"/>
                </a:solidFill>
                <a:latin typeface="Verdana"/>
              </a:rPr>
              <a:t>java</a:t>
            </a:r>
            <a:r>
              <a:rPr lang="pt-BR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pt-BR" dirty="0" err="1">
                <a:solidFill>
                  <a:srgbClr val="000000"/>
                </a:solidFill>
                <a:latin typeface="Verdana"/>
              </a:rPr>
              <a:t>util</a:t>
            </a:r>
            <a:r>
              <a:rPr lang="pt-BR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pt-BR" dirty="0" err="1">
                <a:solidFill>
                  <a:srgbClr val="000000"/>
                </a:solidFill>
                <a:latin typeface="Verdana"/>
              </a:rPr>
              <a:t>Iterator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;</a:t>
            </a:r>
            <a:endParaRPr lang="pt-BR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endParaRPr lang="pt-BR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b="1" dirty="0" err="1">
                <a:solidFill>
                  <a:srgbClr val="00007F"/>
                </a:solidFill>
                <a:latin typeface="Verdana"/>
              </a:rPr>
              <a:t>public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b="1" dirty="0" err="1">
                <a:solidFill>
                  <a:srgbClr val="00007F"/>
                </a:solidFill>
                <a:latin typeface="Verdana"/>
              </a:rPr>
              <a:t>class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dirty="0" err="1">
                <a:solidFill>
                  <a:srgbClr val="000000"/>
                </a:solidFill>
                <a:latin typeface="Verdana"/>
              </a:rPr>
              <a:t>CollectionTest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</a:p>
          <a:p>
            <a:pPr marL="118872" indent="0">
              <a:buNone/>
            </a:pPr>
            <a:r>
              <a:rPr lang="pt-BR" b="1" dirty="0">
                <a:solidFill>
                  <a:srgbClr val="000000"/>
                </a:solidFill>
                <a:latin typeface="Verdana"/>
              </a:rPr>
              <a:t>{</a:t>
            </a:r>
            <a:endParaRPr lang="pt-BR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en-US" dirty="0">
                <a:solidFill>
                  <a:srgbClr val="808080"/>
                </a:solidFill>
                <a:latin typeface="Verdana"/>
              </a:rPr>
              <a:t>   </a:t>
            </a:r>
            <a:r>
              <a:rPr lang="en-US" b="1" dirty="0">
                <a:solidFill>
                  <a:srgbClr val="00007F"/>
                </a:solidFill>
                <a:latin typeface="Verdana"/>
              </a:rPr>
              <a:t>private</a:t>
            </a:r>
            <a:r>
              <a:rPr lang="en-US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b="1" dirty="0">
                <a:solidFill>
                  <a:srgbClr val="00007F"/>
                </a:solidFill>
                <a:latin typeface="Verdana"/>
              </a:rPr>
              <a:t>static</a:t>
            </a:r>
            <a:r>
              <a:rPr lang="en-US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b="1" dirty="0">
                <a:solidFill>
                  <a:srgbClr val="00007F"/>
                </a:solidFill>
                <a:latin typeface="Verdana"/>
              </a:rPr>
              <a:t>final</a:t>
            </a:r>
            <a:r>
              <a:rPr lang="en-US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dirty="0">
                <a:solidFill>
                  <a:srgbClr val="000000"/>
                </a:solidFill>
                <a:latin typeface="Verdana"/>
              </a:rPr>
              <a:t>String</a:t>
            </a:r>
            <a:r>
              <a:rPr lang="en-US" b="1" dirty="0">
                <a:solidFill>
                  <a:srgbClr val="000000"/>
                </a:solidFill>
                <a:latin typeface="Verdana"/>
              </a:rPr>
              <a:t>[]</a:t>
            </a:r>
            <a:r>
              <a:rPr lang="en-US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dirty="0">
                <a:solidFill>
                  <a:srgbClr val="000000"/>
                </a:solidFill>
                <a:latin typeface="Verdana"/>
              </a:rPr>
              <a:t>colors</a:t>
            </a:r>
            <a:r>
              <a:rPr lang="en-US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b="1" dirty="0">
                <a:solidFill>
                  <a:srgbClr val="000000"/>
                </a:solidFill>
                <a:latin typeface="Verdana"/>
              </a:rPr>
              <a:t>=</a:t>
            </a:r>
            <a:r>
              <a:rPr lang="en-US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b="1" dirty="0">
                <a:solidFill>
                  <a:srgbClr val="000000"/>
                </a:solidFill>
                <a:latin typeface="Verdana"/>
              </a:rPr>
              <a:t>{</a:t>
            </a:r>
            <a:r>
              <a:rPr lang="en-US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dirty="0">
                <a:solidFill>
                  <a:srgbClr val="7F007F"/>
                </a:solidFill>
                <a:latin typeface="Verdana"/>
              </a:rPr>
              <a:t>"MAGENTA"</a:t>
            </a:r>
            <a:r>
              <a:rPr lang="en-US" b="1" dirty="0">
                <a:solidFill>
                  <a:srgbClr val="000000"/>
                </a:solidFill>
                <a:latin typeface="Verdana"/>
              </a:rPr>
              <a:t>,</a:t>
            </a:r>
            <a:r>
              <a:rPr lang="en-US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dirty="0">
                <a:solidFill>
                  <a:srgbClr val="7F007F"/>
                </a:solidFill>
                <a:latin typeface="Verdana"/>
              </a:rPr>
              <a:t>"RED"</a:t>
            </a:r>
            <a:r>
              <a:rPr lang="en-US" b="1" dirty="0">
                <a:solidFill>
                  <a:srgbClr val="000000"/>
                </a:solidFill>
                <a:latin typeface="Verdana"/>
              </a:rPr>
              <a:t>,</a:t>
            </a:r>
            <a:r>
              <a:rPr lang="en-US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dirty="0">
                <a:solidFill>
                  <a:srgbClr val="7F007F"/>
                </a:solidFill>
                <a:latin typeface="Verdana"/>
              </a:rPr>
              <a:t>"WHITE"</a:t>
            </a:r>
            <a:r>
              <a:rPr lang="en-US" b="1" dirty="0">
                <a:solidFill>
                  <a:srgbClr val="000000"/>
                </a:solidFill>
                <a:latin typeface="Verdana"/>
              </a:rPr>
              <a:t>,</a:t>
            </a:r>
            <a:r>
              <a:rPr lang="en-US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dirty="0">
                <a:solidFill>
                  <a:srgbClr val="7F007F"/>
                </a:solidFill>
                <a:latin typeface="Verdana"/>
              </a:rPr>
              <a:t>"BLUE"</a:t>
            </a:r>
            <a:r>
              <a:rPr lang="en-US" b="1" dirty="0">
                <a:solidFill>
                  <a:srgbClr val="000000"/>
                </a:solidFill>
                <a:latin typeface="Verdana"/>
              </a:rPr>
              <a:t>,</a:t>
            </a:r>
            <a:r>
              <a:rPr lang="en-US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dirty="0" smtClean="0">
                <a:solidFill>
                  <a:srgbClr val="808080"/>
                </a:solidFill>
                <a:latin typeface="Verdana"/>
              </a:rPr>
              <a:t>							          </a:t>
            </a:r>
            <a:r>
              <a:rPr lang="en-US" dirty="0" smtClean="0">
                <a:solidFill>
                  <a:srgbClr val="7F007F"/>
                </a:solidFill>
                <a:latin typeface="Verdana"/>
              </a:rPr>
              <a:t>"</a:t>
            </a:r>
            <a:r>
              <a:rPr lang="en-US" dirty="0">
                <a:solidFill>
                  <a:srgbClr val="7F007F"/>
                </a:solidFill>
                <a:latin typeface="Verdana"/>
              </a:rPr>
              <a:t>CYAN"</a:t>
            </a:r>
            <a:r>
              <a:rPr lang="en-US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b="1" dirty="0">
                <a:solidFill>
                  <a:srgbClr val="000000"/>
                </a:solidFill>
                <a:latin typeface="Verdana"/>
              </a:rPr>
              <a:t>};</a:t>
            </a:r>
            <a:endParaRPr lang="en-US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en-US" dirty="0">
                <a:solidFill>
                  <a:srgbClr val="808080"/>
                </a:solidFill>
                <a:latin typeface="Verdana"/>
              </a:rPr>
              <a:t>   </a:t>
            </a:r>
            <a:r>
              <a:rPr lang="en-US" b="1" dirty="0">
                <a:solidFill>
                  <a:srgbClr val="00007F"/>
                </a:solidFill>
                <a:latin typeface="Verdana"/>
              </a:rPr>
              <a:t>private</a:t>
            </a:r>
            <a:r>
              <a:rPr lang="en-US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b="1" dirty="0">
                <a:solidFill>
                  <a:srgbClr val="00007F"/>
                </a:solidFill>
                <a:latin typeface="Verdana"/>
              </a:rPr>
              <a:t>static</a:t>
            </a:r>
            <a:r>
              <a:rPr lang="en-US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b="1" dirty="0">
                <a:solidFill>
                  <a:srgbClr val="00007F"/>
                </a:solidFill>
                <a:latin typeface="Verdana"/>
              </a:rPr>
              <a:t>final</a:t>
            </a:r>
            <a:r>
              <a:rPr lang="en-US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dirty="0">
                <a:solidFill>
                  <a:srgbClr val="000000"/>
                </a:solidFill>
                <a:latin typeface="Verdana"/>
              </a:rPr>
              <a:t>String</a:t>
            </a:r>
            <a:r>
              <a:rPr lang="en-US" b="1" dirty="0">
                <a:solidFill>
                  <a:srgbClr val="000000"/>
                </a:solidFill>
                <a:latin typeface="Verdana"/>
              </a:rPr>
              <a:t>[]</a:t>
            </a:r>
            <a:r>
              <a:rPr lang="en-US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Verdana"/>
              </a:rPr>
              <a:t>removeColors</a:t>
            </a:r>
            <a:r>
              <a:rPr lang="en-US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b="1" dirty="0">
                <a:solidFill>
                  <a:srgbClr val="000000"/>
                </a:solidFill>
                <a:latin typeface="Verdana"/>
              </a:rPr>
              <a:t>=</a:t>
            </a:r>
            <a:r>
              <a:rPr lang="en-US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b="1" dirty="0">
                <a:solidFill>
                  <a:srgbClr val="000000"/>
                </a:solidFill>
                <a:latin typeface="Verdana"/>
              </a:rPr>
              <a:t>{</a:t>
            </a:r>
            <a:r>
              <a:rPr lang="en-US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dirty="0">
                <a:solidFill>
                  <a:srgbClr val="7F007F"/>
                </a:solidFill>
                <a:latin typeface="Verdana"/>
              </a:rPr>
              <a:t>"RED"</a:t>
            </a:r>
            <a:r>
              <a:rPr lang="en-US" b="1" dirty="0">
                <a:solidFill>
                  <a:srgbClr val="000000"/>
                </a:solidFill>
                <a:latin typeface="Verdana"/>
              </a:rPr>
              <a:t>,</a:t>
            </a:r>
            <a:r>
              <a:rPr lang="en-US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dirty="0">
                <a:solidFill>
                  <a:srgbClr val="7F007F"/>
                </a:solidFill>
                <a:latin typeface="Verdana"/>
              </a:rPr>
              <a:t>"WHITE"</a:t>
            </a:r>
            <a:r>
              <a:rPr lang="en-US" b="1" dirty="0">
                <a:solidFill>
                  <a:srgbClr val="000000"/>
                </a:solidFill>
                <a:latin typeface="Verdana"/>
              </a:rPr>
              <a:t>,</a:t>
            </a:r>
            <a:r>
              <a:rPr lang="en-US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dirty="0">
                <a:solidFill>
                  <a:srgbClr val="7F007F"/>
                </a:solidFill>
                <a:latin typeface="Verdana"/>
              </a:rPr>
              <a:t>"BLUE"</a:t>
            </a:r>
            <a:r>
              <a:rPr lang="en-US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b="1" dirty="0">
                <a:solidFill>
                  <a:srgbClr val="000000"/>
                </a:solidFill>
                <a:latin typeface="Verdana"/>
              </a:rPr>
              <a:t>};</a:t>
            </a:r>
            <a:endParaRPr lang="en-US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endParaRPr lang="pt-BR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dirty="0">
                <a:solidFill>
                  <a:srgbClr val="808080"/>
                </a:solidFill>
                <a:latin typeface="Verdana"/>
              </a:rPr>
              <a:t>   </a:t>
            </a:r>
            <a:r>
              <a:rPr lang="pt-BR" sz="2800" dirty="0">
                <a:solidFill>
                  <a:srgbClr val="007F00"/>
                </a:solidFill>
                <a:latin typeface="Comic Sans MS"/>
              </a:rPr>
              <a:t>// cria um </a:t>
            </a:r>
            <a:r>
              <a:rPr lang="pt-BR" sz="2800" dirty="0" err="1">
                <a:solidFill>
                  <a:srgbClr val="007F00"/>
                </a:solidFill>
                <a:latin typeface="Comic Sans MS"/>
              </a:rPr>
              <a:t>ArrayList</a:t>
            </a:r>
            <a:r>
              <a:rPr lang="pt-BR" sz="2800" dirty="0">
                <a:solidFill>
                  <a:srgbClr val="007F00"/>
                </a:solidFill>
                <a:latin typeface="Comic Sans MS"/>
              </a:rPr>
              <a:t>, adiciona cores e manipula</a:t>
            </a:r>
          </a:p>
          <a:p>
            <a:pPr marL="118872" indent="0">
              <a:buNone/>
            </a:pPr>
            <a:r>
              <a:rPr lang="pt-BR" dirty="0">
                <a:solidFill>
                  <a:srgbClr val="808080"/>
                </a:solidFill>
                <a:latin typeface="Verdana"/>
              </a:rPr>
              <a:t>   </a:t>
            </a:r>
            <a:r>
              <a:rPr lang="pt-BR" b="1" dirty="0" err="1">
                <a:solidFill>
                  <a:srgbClr val="00007F"/>
                </a:solidFill>
                <a:latin typeface="Verdana"/>
              </a:rPr>
              <a:t>public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dirty="0" err="1">
                <a:solidFill>
                  <a:srgbClr val="000000"/>
                </a:solidFill>
                <a:latin typeface="Verdana"/>
              </a:rPr>
              <a:t>CollectionTest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()</a:t>
            </a:r>
            <a:endParaRPr lang="pt-BR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dirty="0">
                <a:solidFill>
                  <a:srgbClr val="808080"/>
                </a:solidFill>
                <a:latin typeface="Verdana"/>
              </a:rPr>
              <a:t>   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{</a:t>
            </a:r>
            <a:endParaRPr lang="pt-BR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dirty="0">
                <a:solidFill>
                  <a:srgbClr val="808080"/>
                </a:solidFill>
                <a:latin typeface="Verdana"/>
              </a:rPr>
              <a:t>      </a:t>
            </a:r>
            <a:r>
              <a:rPr lang="pt-BR" dirty="0" err="1">
                <a:solidFill>
                  <a:srgbClr val="000000"/>
                </a:solidFill>
                <a:latin typeface="Verdana"/>
              </a:rPr>
              <a:t>List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&lt;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dirty="0" err="1">
                <a:solidFill>
                  <a:srgbClr val="000000"/>
                </a:solidFill>
                <a:latin typeface="Verdana"/>
              </a:rPr>
              <a:t>String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&gt;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dirty="0" err="1">
                <a:solidFill>
                  <a:srgbClr val="000000"/>
                </a:solidFill>
                <a:latin typeface="Verdana"/>
              </a:rPr>
              <a:t>list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=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b="1" dirty="0">
                <a:solidFill>
                  <a:srgbClr val="00007F"/>
                </a:solidFill>
                <a:latin typeface="Verdana"/>
              </a:rPr>
              <a:t>new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dirty="0" err="1">
                <a:solidFill>
                  <a:srgbClr val="000000"/>
                </a:solidFill>
                <a:latin typeface="Verdana"/>
              </a:rPr>
              <a:t>ArrayList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&lt;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dirty="0" err="1">
                <a:solidFill>
                  <a:srgbClr val="000000"/>
                </a:solidFill>
                <a:latin typeface="Verdana"/>
              </a:rPr>
              <a:t>String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&gt;();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     </a:t>
            </a:r>
          </a:p>
          <a:p>
            <a:pPr marL="118872" indent="0">
              <a:buNone/>
            </a:pPr>
            <a:r>
              <a:rPr lang="pt-BR" dirty="0">
                <a:solidFill>
                  <a:srgbClr val="808080"/>
                </a:solidFill>
                <a:latin typeface="Verdana"/>
              </a:rPr>
              <a:t>      </a:t>
            </a:r>
            <a:r>
              <a:rPr lang="pt-BR" dirty="0" err="1">
                <a:solidFill>
                  <a:srgbClr val="000000"/>
                </a:solidFill>
                <a:latin typeface="Verdana"/>
              </a:rPr>
              <a:t>List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&lt;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dirty="0" err="1">
                <a:solidFill>
                  <a:srgbClr val="000000"/>
                </a:solidFill>
                <a:latin typeface="Verdana"/>
              </a:rPr>
              <a:t>String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&gt;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dirty="0" err="1">
                <a:solidFill>
                  <a:srgbClr val="000000"/>
                </a:solidFill>
                <a:latin typeface="Verdana"/>
              </a:rPr>
              <a:t>removeList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=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b="1" dirty="0">
                <a:solidFill>
                  <a:srgbClr val="00007F"/>
                </a:solidFill>
                <a:latin typeface="Verdana"/>
              </a:rPr>
              <a:t>new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dirty="0" err="1">
                <a:solidFill>
                  <a:srgbClr val="000000"/>
                </a:solidFill>
                <a:latin typeface="Verdana"/>
              </a:rPr>
              <a:t>ArrayList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&lt;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dirty="0" err="1">
                <a:solidFill>
                  <a:srgbClr val="000000"/>
                </a:solidFill>
                <a:latin typeface="Verdana"/>
              </a:rPr>
              <a:t>String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&gt;();</a:t>
            </a:r>
            <a:endParaRPr lang="pt-BR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endParaRPr lang="pt-BR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dirty="0">
                <a:solidFill>
                  <a:srgbClr val="808080"/>
                </a:solidFill>
                <a:latin typeface="Verdana"/>
              </a:rPr>
              <a:t>      </a:t>
            </a:r>
            <a:r>
              <a:rPr lang="pt-BR" sz="2800" dirty="0">
                <a:solidFill>
                  <a:srgbClr val="007F00"/>
                </a:solidFill>
                <a:latin typeface="Comic Sans MS"/>
              </a:rPr>
              <a:t>// adiciona elementos a lista</a:t>
            </a:r>
          </a:p>
          <a:p>
            <a:pPr marL="118872" indent="0">
              <a:buNone/>
            </a:pPr>
            <a:r>
              <a:rPr lang="pt-BR" dirty="0">
                <a:solidFill>
                  <a:srgbClr val="808080"/>
                </a:solidFill>
                <a:latin typeface="Verdana"/>
              </a:rPr>
              <a:t>      </a:t>
            </a:r>
            <a:r>
              <a:rPr lang="pt-BR" b="1" dirty="0">
                <a:solidFill>
                  <a:srgbClr val="00007F"/>
                </a:solidFill>
                <a:latin typeface="Verdana"/>
              </a:rPr>
              <a:t>for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dirty="0" err="1">
                <a:solidFill>
                  <a:srgbClr val="000000"/>
                </a:solidFill>
                <a:latin typeface="Verdana"/>
              </a:rPr>
              <a:t>String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dirty="0">
                <a:solidFill>
                  <a:srgbClr val="000000"/>
                </a:solidFill>
                <a:latin typeface="Verdana"/>
              </a:rPr>
              <a:t>color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: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dirty="0" err="1">
                <a:solidFill>
                  <a:srgbClr val="000000"/>
                </a:solidFill>
                <a:latin typeface="Verdana"/>
              </a:rPr>
              <a:t>colors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)</a:t>
            </a:r>
            <a:endParaRPr lang="pt-BR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dirty="0">
                <a:solidFill>
                  <a:srgbClr val="808080"/>
                </a:solidFill>
                <a:latin typeface="Verdana"/>
              </a:rPr>
              <a:t>         </a:t>
            </a:r>
            <a:r>
              <a:rPr lang="pt-BR" dirty="0" err="1">
                <a:solidFill>
                  <a:srgbClr val="000000"/>
                </a:solidFill>
                <a:latin typeface="Verdana"/>
              </a:rPr>
              <a:t>list</a:t>
            </a:r>
            <a:r>
              <a:rPr lang="pt-BR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pt-BR" dirty="0" err="1">
                <a:solidFill>
                  <a:srgbClr val="000000"/>
                </a:solidFill>
                <a:latin typeface="Verdana"/>
              </a:rPr>
              <a:t>add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dirty="0">
                <a:solidFill>
                  <a:srgbClr val="000000"/>
                </a:solidFill>
                <a:latin typeface="Verdana"/>
              </a:rPr>
              <a:t>color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);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      </a:t>
            </a:r>
          </a:p>
          <a:p>
            <a:pPr marL="118872" indent="0">
              <a:buNone/>
            </a:pPr>
            <a:endParaRPr lang="pt-BR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dirty="0">
                <a:solidFill>
                  <a:srgbClr val="808080"/>
                </a:solidFill>
                <a:latin typeface="Verdana"/>
              </a:rPr>
              <a:t>      </a:t>
            </a:r>
            <a:r>
              <a:rPr lang="pt-BR" sz="2800" dirty="0">
                <a:solidFill>
                  <a:srgbClr val="007F00"/>
                </a:solidFill>
                <a:latin typeface="Comic Sans MS"/>
              </a:rPr>
              <a:t>// adiciona elementos a lista</a:t>
            </a:r>
          </a:p>
          <a:p>
            <a:pPr marL="118872" indent="0">
              <a:buNone/>
            </a:pPr>
            <a:r>
              <a:rPr lang="pt-BR" dirty="0">
                <a:solidFill>
                  <a:srgbClr val="808080"/>
                </a:solidFill>
                <a:latin typeface="Verdana"/>
              </a:rPr>
              <a:t>      </a:t>
            </a:r>
            <a:r>
              <a:rPr lang="pt-BR" b="1" dirty="0">
                <a:solidFill>
                  <a:srgbClr val="00007F"/>
                </a:solidFill>
                <a:latin typeface="Verdana"/>
              </a:rPr>
              <a:t>for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dirty="0" err="1">
                <a:solidFill>
                  <a:srgbClr val="000000"/>
                </a:solidFill>
                <a:latin typeface="Verdana"/>
              </a:rPr>
              <a:t>String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dirty="0">
                <a:solidFill>
                  <a:srgbClr val="000000"/>
                </a:solidFill>
                <a:latin typeface="Verdana"/>
              </a:rPr>
              <a:t>color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: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dirty="0" err="1">
                <a:solidFill>
                  <a:srgbClr val="000000"/>
                </a:solidFill>
                <a:latin typeface="Verdana"/>
              </a:rPr>
              <a:t>removeColors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)</a:t>
            </a:r>
            <a:endParaRPr lang="pt-BR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dirty="0">
                <a:solidFill>
                  <a:srgbClr val="808080"/>
                </a:solidFill>
                <a:latin typeface="Verdana"/>
              </a:rPr>
              <a:t>         </a:t>
            </a:r>
            <a:r>
              <a:rPr lang="pt-BR" dirty="0" err="1">
                <a:solidFill>
                  <a:srgbClr val="000000"/>
                </a:solidFill>
                <a:latin typeface="Verdana"/>
              </a:rPr>
              <a:t>removeList</a:t>
            </a:r>
            <a:r>
              <a:rPr lang="pt-BR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pt-BR" dirty="0" err="1">
                <a:solidFill>
                  <a:srgbClr val="000000"/>
                </a:solidFill>
                <a:latin typeface="Verdana"/>
              </a:rPr>
              <a:t>add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dirty="0">
                <a:solidFill>
                  <a:srgbClr val="000000"/>
                </a:solidFill>
                <a:latin typeface="Verdana"/>
              </a:rPr>
              <a:t>color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);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</a:p>
          <a:p>
            <a:pPr marL="118872" indent="0">
              <a:buNone/>
            </a:pPr>
            <a:endParaRPr lang="pt-BR" dirty="0"/>
          </a:p>
        </p:txBody>
      </p:sp>
      <p:sp>
        <p:nvSpPr>
          <p:cNvPr id="3" name="Espaço Reservado para Número de Slid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3C667A4-C3F8-4683-B752-94A130921CF2}" type="slidenum">
              <a:rPr lang="pt-BR" smtClean="0"/>
              <a:pPr>
                <a:defRPr/>
              </a:pPr>
              <a:t>57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1796830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CollectionTest.java</a:t>
            </a:r>
            <a:endParaRPr lang="pt-BR" dirty="0"/>
          </a:p>
        </p:txBody>
      </p:sp>
      <p:sp>
        <p:nvSpPr>
          <p:cNvPr id="5" name="Espaço Reservado para Conteúdo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smtClean="0">
                <a:solidFill>
                  <a:srgbClr val="808080"/>
                </a:solidFill>
                <a:latin typeface="Verdana"/>
              </a:rPr>
              <a:t>     </a:t>
            </a:r>
            <a:r>
              <a:rPr lang="pt-BR" sz="1500" dirty="0" err="1" smtClean="0">
                <a:solidFill>
                  <a:srgbClr val="000000"/>
                </a:solidFill>
                <a:latin typeface="Verdana"/>
              </a:rPr>
              <a:t>System</a:t>
            </a:r>
            <a:r>
              <a:rPr lang="pt-BR" sz="1500" b="1" dirty="0" err="1" smtClean="0">
                <a:solidFill>
                  <a:srgbClr val="000000"/>
                </a:solidFill>
                <a:latin typeface="Verdana"/>
              </a:rPr>
              <a:t>.</a:t>
            </a:r>
            <a:r>
              <a:rPr lang="pt-BR" sz="1500" dirty="0" err="1" smtClean="0">
                <a:solidFill>
                  <a:srgbClr val="000000"/>
                </a:solidFill>
                <a:latin typeface="Verdana"/>
              </a:rPr>
              <a:t>out</a:t>
            </a:r>
            <a:r>
              <a:rPr lang="pt-BR" sz="1500" b="1" dirty="0" err="1" smtClean="0">
                <a:solidFill>
                  <a:srgbClr val="000000"/>
                </a:solidFill>
                <a:latin typeface="Verdana"/>
              </a:rPr>
              <a:t>.</a:t>
            </a:r>
            <a:r>
              <a:rPr lang="pt-BR" sz="1500" dirty="0" err="1" smtClean="0">
                <a:solidFill>
                  <a:srgbClr val="000000"/>
                </a:solidFill>
                <a:latin typeface="Verdana"/>
              </a:rPr>
              <a:t>println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7F007F"/>
                </a:solidFill>
                <a:latin typeface="Verdana"/>
              </a:rPr>
              <a:t>"</a:t>
            </a:r>
            <a:r>
              <a:rPr lang="pt-BR" sz="1500" dirty="0" err="1">
                <a:solidFill>
                  <a:srgbClr val="7F007F"/>
                </a:solidFill>
                <a:latin typeface="Verdana"/>
              </a:rPr>
              <a:t>ArrayList</a:t>
            </a:r>
            <a:r>
              <a:rPr lang="pt-BR" sz="1500" dirty="0">
                <a:solidFill>
                  <a:srgbClr val="7F007F"/>
                </a:solidFill>
                <a:latin typeface="Verdana"/>
              </a:rPr>
              <a:t>: "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);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</a:t>
            </a:r>
            <a:r>
              <a:rPr lang="pt-BR" sz="1500" dirty="0">
                <a:solidFill>
                  <a:srgbClr val="007F00"/>
                </a:solidFill>
                <a:latin typeface="Comic Sans MS"/>
              </a:rPr>
              <a:t>// exibe o </a:t>
            </a:r>
            <a:r>
              <a:rPr lang="pt-BR" sz="1500" dirty="0" err="1">
                <a:solidFill>
                  <a:srgbClr val="007F00"/>
                </a:solidFill>
                <a:latin typeface="Comic Sans MS"/>
              </a:rPr>
              <a:t>conteudo</a:t>
            </a:r>
            <a:endParaRPr lang="pt-BR" sz="1500" dirty="0">
              <a:solidFill>
                <a:srgbClr val="007F00"/>
              </a:solidFill>
              <a:latin typeface="Comic Sans MS"/>
            </a:endParaRPr>
          </a:p>
          <a:p>
            <a:pPr marL="118872" indent="0">
              <a:buNone/>
            </a:pPr>
            <a:r>
              <a:rPr lang="en-US" sz="1500" dirty="0">
                <a:solidFill>
                  <a:srgbClr val="808080"/>
                </a:solidFill>
                <a:latin typeface="Verdana"/>
              </a:rPr>
              <a:t>      </a:t>
            </a:r>
            <a:r>
              <a:rPr lang="en-US" sz="1500" b="1" dirty="0">
                <a:solidFill>
                  <a:srgbClr val="00007F"/>
                </a:solidFill>
                <a:latin typeface="Verdana"/>
              </a:rPr>
              <a:t>for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b="1" dirty="0" err="1">
                <a:solidFill>
                  <a:srgbClr val="00007F"/>
                </a:solidFill>
                <a:latin typeface="Verdana"/>
              </a:rPr>
              <a:t>int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dirty="0">
                <a:solidFill>
                  <a:srgbClr val="000000"/>
                </a:solidFill>
                <a:latin typeface="Verdana"/>
              </a:rPr>
              <a:t>count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=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dirty="0">
                <a:solidFill>
                  <a:srgbClr val="007F7F"/>
                </a:solidFill>
                <a:latin typeface="Verdana"/>
              </a:rPr>
              <a:t>0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;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dirty="0">
                <a:solidFill>
                  <a:srgbClr val="000000"/>
                </a:solidFill>
                <a:latin typeface="Verdana"/>
              </a:rPr>
              <a:t>count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&lt;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dirty="0" err="1">
                <a:solidFill>
                  <a:srgbClr val="000000"/>
                </a:solidFill>
                <a:latin typeface="Verdana"/>
              </a:rPr>
              <a:t>list</a:t>
            </a:r>
            <a:r>
              <a:rPr lang="en-US" sz="1500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en-US" sz="1500" dirty="0" err="1">
                <a:solidFill>
                  <a:srgbClr val="000000"/>
                </a:solidFill>
                <a:latin typeface="Verdana"/>
              </a:rPr>
              <a:t>size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();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dirty="0">
                <a:solidFill>
                  <a:srgbClr val="000000"/>
                </a:solidFill>
                <a:latin typeface="Verdana"/>
              </a:rPr>
              <a:t>count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++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)</a:t>
            </a:r>
            <a:endParaRPr lang="en-US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 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System</a:t>
            </a:r>
            <a:r>
              <a:rPr lang="pt-BR" sz="1500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out</a:t>
            </a:r>
            <a:r>
              <a:rPr lang="pt-BR" sz="1500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printf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7F007F"/>
                </a:solidFill>
                <a:latin typeface="Verdana"/>
              </a:rPr>
              <a:t>"%s "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,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list</a:t>
            </a:r>
            <a:r>
              <a:rPr lang="pt-BR" sz="1500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get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count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)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);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</a:t>
            </a:r>
            <a:r>
              <a:rPr lang="pt-BR" sz="1500" dirty="0">
                <a:solidFill>
                  <a:srgbClr val="007F00"/>
                </a:solidFill>
                <a:latin typeface="Comic Sans MS"/>
              </a:rPr>
              <a:t>// remove elementos</a:t>
            </a: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removeColors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list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,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removeList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);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System</a:t>
            </a:r>
            <a:r>
              <a:rPr lang="pt-BR" sz="1500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out</a:t>
            </a:r>
            <a:r>
              <a:rPr lang="pt-BR" sz="1500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println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7F007F"/>
                </a:solidFill>
                <a:latin typeface="Verdana"/>
              </a:rPr>
              <a:t>"\n\</a:t>
            </a:r>
            <a:r>
              <a:rPr lang="pt-BR" sz="1500" dirty="0" err="1">
                <a:solidFill>
                  <a:srgbClr val="7F007F"/>
                </a:solidFill>
                <a:latin typeface="Verdana"/>
              </a:rPr>
              <a:t>nArrayList</a:t>
            </a:r>
            <a:r>
              <a:rPr lang="pt-BR" sz="1500" dirty="0">
                <a:solidFill>
                  <a:srgbClr val="7F007F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7F007F"/>
                </a:solidFill>
                <a:latin typeface="Verdana"/>
              </a:rPr>
              <a:t>after</a:t>
            </a:r>
            <a:r>
              <a:rPr lang="pt-BR" sz="1500" dirty="0">
                <a:solidFill>
                  <a:srgbClr val="7F007F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7F007F"/>
                </a:solidFill>
                <a:latin typeface="Verdana"/>
              </a:rPr>
              <a:t>calling</a:t>
            </a:r>
            <a:r>
              <a:rPr lang="pt-BR" sz="1500" dirty="0">
                <a:solidFill>
                  <a:srgbClr val="7F007F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7F007F"/>
                </a:solidFill>
                <a:latin typeface="Verdana"/>
              </a:rPr>
              <a:t>removeColors</a:t>
            </a:r>
            <a:r>
              <a:rPr lang="pt-BR" sz="1500" dirty="0">
                <a:solidFill>
                  <a:srgbClr val="7F007F"/>
                </a:solidFill>
                <a:latin typeface="Verdana"/>
              </a:rPr>
              <a:t>: "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);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</a:t>
            </a:r>
            <a:r>
              <a:rPr lang="pt-BR" sz="1500" dirty="0">
                <a:solidFill>
                  <a:srgbClr val="007F00"/>
                </a:solidFill>
                <a:latin typeface="Comic Sans MS"/>
              </a:rPr>
              <a:t>// exibe o </a:t>
            </a:r>
            <a:r>
              <a:rPr lang="pt-BR" sz="1500" dirty="0" err="1">
                <a:solidFill>
                  <a:srgbClr val="007F00"/>
                </a:solidFill>
                <a:latin typeface="Comic Sans MS"/>
              </a:rPr>
              <a:t>conteudo</a:t>
            </a:r>
            <a:endParaRPr lang="pt-BR" sz="1500" dirty="0">
              <a:solidFill>
                <a:srgbClr val="007F00"/>
              </a:solidFill>
              <a:latin typeface="Comic Sans MS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</a:t>
            </a:r>
            <a:r>
              <a:rPr lang="pt-BR" sz="1500" b="1" dirty="0">
                <a:solidFill>
                  <a:srgbClr val="00007F"/>
                </a:solidFill>
                <a:latin typeface="Verdana"/>
              </a:rPr>
              <a:t>for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String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000000"/>
                </a:solidFill>
                <a:latin typeface="Verdana"/>
              </a:rPr>
              <a:t>color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: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list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)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 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System</a:t>
            </a:r>
            <a:r>
              <a:rPr lang="pt-BR" sz="1500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out</a:t>
            </a:r>
            <a:r>
              <a:rPr lang="pt-BR" sz="1500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printf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7F007F"/>
                </a:solidFill>
                <a:latin typeface="Verdana"/>
              </a:rPr>
              <a:t>"%s "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,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000000"/>
                </a:solidFill>
                <a:latin typeface="Verdana"/>
              </a:rPr>
              <a:t>color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);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}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</a:p>
        </p:txBody>
      </p:sp>
      <p:sp>
        <p:nvSpPr>
          <p:cNvPr id="3" name="Espaço Reservado para Número de Slid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3C667A4-C3F8-4683-B752-94A130921CF2}" type="slidenum">
              <a:rPr lang="pt-BR" smtClean="0"/>
              <a:pPr>
                <a:defRPr/>
              </a:pPr>
              <a:t>58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90933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CollectionTest.java</a:t>
            </a:r>
            <a:endParaRPr lang="pt-BR" dirty="0"/>
          </a:p>
        </p:txBody>
      </p:sp>
      <p:sp>
        <p:nvSpPr>
          <p:cNvPr id="5" name="Espaço Reservado para Conteúdo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007F00"/>
                </a:solidFill>
                <a:latin typeface="Comic Sans MS"/>
              </a:rPr>
              <a:t>// remove elementos especificados em collection2 de collection1</a:t>
            </a: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</a:t>
            </a:r>
            <a:r>
              <a:rPr lang="pt-BR" sz="1500" b="1" dirty="0" err="1">
                <a:solidFill>
                  <a:srgbClr val="00007F"/>
                </a:solidFill>
                <a:latin typeface="Verdana"/>
              </a:rPr>
              <a:t>private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 err="1">
                <a:solidFill>
                  <a:srgbClr val="00007F"/>
                </a:solidFill>
                <a:latin typeface="Verdana"/>
              </a:rPr>
              <a:t>void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removeColors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</a:p>
          <a:p>
            <a:pPr marL="118872" indent="0">
              <a:buNone/>
            </a:pPr>
            <a:r>
              <a:rPr lang="en-US" sz="1500" dirty="0">
                <a:solidFill>
                  <a:srgbClr val="808080"/>
                </a:solidFill>
                <a:latin typeface="Verdana"/>
              </a:rPr>
              <a:t>      </a:t>
            </a:r>
            <a:r>
              <a:rPr lang="en-US" sz="1500" dirty="0" smtClean="0">
                <a:solidFill>
                  <a:srgbClr val="808080"/>
                </a:solidFill>
                <a:latin typeface="Verdana"/>
              </a:rPr>
              <a:t>                 </a:t>
            </a:r>
            <a:r>
              <a:rPr lang="en-US" sz="1500" dirty="0" smtClean="0">
                <a:solidFill>
                  <a:srgbClr val="000000"/>
                </a:solidFill>
                <a:latin typeface="Verdana"/>
              </a:rPr>
              <a:t>Collection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&lt;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dirty="0">
                <a:solidFill>
                  <a:srgbClr val="000000"/>
                </a:solidFill>
                <a:latin typeface="Verdana"/>
              </a:rPr>
              <a:t>String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&gt;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dirty="0">
                <a:solidFill>
                  <a:srgbClr val="000000"/>
                </a:solidFill>
                <a:latin typeface="Verdana"/>
              </a:rPr>
              <a:t>collection1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,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dirty="0">
                <a:solidFill>
                  <a:srgbClr val="000000"/>
                </a:solidFill>
                <a:latin typeface="Verdana"/>
              </a:rPr>
              <a:t>Collection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&lt;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dirty="0">
                <a:solidFill>
                  <a:srgbClr val="000000"/>
                </a:solidFill>
                <a:latin typeface="Verdana"/>
              </a:rPr>
              <a:t>String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&gt;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dirty="0">
                <a:solidFill>
                  <a:srgbClr val="000000"/>
                </a:solidFill>
                <a:latin typeface="Verdana"/>
              </a:rPr>
              <a:t>collection2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)</a:t>
            </a:r>
            <a:endParaRPr lang="en-US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{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</a:t>
            </a:r>
            <a:r>
              <a:rPr lang="pt-BR" sz="1500" dirty="0">
                <a:solidFill>
                  <a:srgbClr val="007F00"/>
                </a:solidFill>
                <a:latin typeface="Comic Sans MS"/>
              </a:rPr>
              <a:t>// retorna o </a:t>
            </a:r>
            <a:r>
              <a:rPr lang="pt-BR" sz="1500" dirty="0" err="1">
                <a:solidFill>
                  <a:srgbClr val="007F00"/>
                </a:solidFill>
                <a:latin typeface="Comic Sans MS"/>
              </a:rPr>
              <a:t>iterador</a:t>
            </a:r>
            <a:endParaRPr lang="pt-BR" sz="1500" dirty="0">
              <a:solidFill>
                <a:srgbClr val="007F00"/>
              </a:solidFill>
              <a:latin typeface="Comic Sans MS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Iterator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&lt;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String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&gt;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iterator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=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000000"/>
                </a:solidFill>
                <a:latin typeface="Verdana"/>
              </a:rPr>
              <a:t>collection1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.</a:t>
            </a:r>
            <a:r>
              <a:rPr lang="pt-BR" sz="1500" dirty="0">
                <a:solidFill>
                  <a:srgbClr val="000000"/>
                </a:solidFill>
                <a:latin typeface="Verdana"/>
              </a:rPr>
              <a:t>iterator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();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</a:p>
          <a:p>
            <a:pPr marL="118872" indent="0">
              <a:buNone/>
            </a:pP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</a:t>
            </a:r>
            <a:r>
              <a:rPr lang="pt-BR" sz="1500" dirty="0">
                <a:solidFill>
                  <a:srgbClr val="007F00"/>
                </a:solidFill>
                <a:latin typeface="Comic Sans MS"/>
              </a:rPr>
              <a:t>// percorre a </a:t>
            </a:r>
            <a:r>
              <a:rPr lang="pt-BR" sz="1500" dirty="0" err="1">
                <a:solidFill>
                  <a:srgbClr val="007F00"/>
                </a:solidFill>
                <a:latin typeface="Comic Sans MS"/>
              </a:rPr>
              <a:t>colecao</a:t>
            </a:r>
            <a:r>
              <a:rPr lang="pt-BR" sz="1500" dirty="0">
                <a:solidFill>
                  <a:srgbClr val="007F00"/>
                </a:solidFill>
                <a:latin typeface="Comic Sans MS"/>
              </a:rPr>
              <a:t> enquanto houverem itens</a:t>
            </a: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</a:t>
            </a:r>
            <a:r>
              <a:rPr lang="pt-BR" sz="1500" b="1" dirty="0" err="1">
                <a:solidFill>
                  <a:srgbClr val="00007F"/>
                </a:solidFill>
                <a:latin typeface="Verdana"/>
              </a:rPr>
              <a:t>while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iterator</a:t>
            </a:r>
            <a:r>
              <a:rPr lang="pt-BR" sz="1500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hasNext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()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)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        </a:t>
            </a:r>
          </a:p>
          <a:p>
            <a:pPr marL="118872" indent="0">
              <a:buNone/>
            </a:pP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  </a:t>
            </a:r>
            <a:r>
              <a:rPr lang="pt-BR" sz="1500" b="1" dirty="0" err="1">
                <a:solidFill>
                  <a:srgbClr val="00007F"/>
                </a:solidFill>
                <a:latin typeface="Verdana"/>
              </a:rPr>
              <a:t>if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000000"/>
                </a:solidFill>
                <a:latin typeface="Verdana"/>
              </a:rPr>
              <a:t>collection2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.</a:t>
            </a:r>
            <a:r>
              <a:rPr lang="pt-BR" sz="1500" dirty="0">
                <a:solidFill>
                  <a:srgbClr val="000000"/>
                </a:solidFill>
                <a:latin typeface="Verdana"/>
              </a:rPr>
              <a:t>contains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iterator</a:t>
            </a:r>
            <a:r>
              <a:rPr lang="pt-BR" sz="1500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next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()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)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)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    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iterator</a:t>
            </a:r>
            <a:r>
              <a:rPr lang="pt-BR" sz="1500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remove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();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007F00"/>
                </a:solidFill>
                <a:latin typeface="Comic Sans MS"/>
              </a:rPr>
              <a:t>// remove</a:t>
            </a: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}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</a:p>
          <a:p>
            <a:pPr marL="118872" indent="0">
              <a:buNone/>
            </a:pP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en-US" sz="1500" dirty="0">
                <a:solidFill>
                  <a:srgbClr val="808080"/>
                </a:solidFill>
                <a:latin typeface="Verdana"/>
              </a:rPr>
              <a:t>   </a:t>
            </a:r>
            <a:r>
              <a:rPr lang="en-US" sz="1500" b="1" dirty="0">
                <a:solidFill>
                  <a:srgbClr val="00007F"/>
                </a:solidFill>
                <a:latin typeface="Verdana"/>
              </a:rPr>
              <a:t>public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b="1" dirty="0">
                <a:solidFill>
                  <a:srgbClr val="00007F"/>
                </a:solidFill>
                <a:latin typeface="Verdana"/>
              </a:rPr>
              <a:t>static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b="1" dirty="0">
                <a:solidFill>
                  <a:srgbClr val="00007F"/>
                </a:solidFill>
                <a:latin typeface="Verdana"/>
              </a:rPr>
              <a:t>void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dirty="0">
                <a:solidFill>
                  <a:srgbClr val="000000"/>
                </a:solidFill>
                <a:latin typeface="Verdana"/>
              </a:rPr>
              <a:t>main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dirty="0">
                <a:solidFill>
                  <a:srgbClr val="000000"/>
                </a:solidFill>
                <a:latin typeface="Verdana"/>
              </a:rPr>
              <a:t>String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dirty="0" err="1">
                <a:solidFill>
                  <a:srgbClr val="000000"/>
                </a:solidFill>
                <a:latin typeface="Verdana"/>
              </a:rPr>
              <a:t>args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[]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)</a:t>
            </a:r>
            <a:endParaRPr lang="en-US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{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</a:t>
            </a:r>
            <a:r>
              <a:rPr lang="pt-BR" sz="1500" b="1" dirty="0">
                <a:solidFill>
                  <a:srgbClr val="00007F"/>
                </a:solidFill>
                <a:latin typeface="Verdana"/>
              </a:rPr>
              <a:t>new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CollectionTest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();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}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</a:p>
          <a:p>
            <a:pPr marL="118872" indent="0">
              <a:buNone/>
            </a:pPr>
            <a:r>
              <a:rPr lang="pt-BR" sz="1500" b="1" dirty="0">
                <a:solidFill>
                  <a:srgbClr val="000000"/>
                </a:solidFill>
                <a:latin typeface="Verdana"/>
              </a:rPr>
              <a:t>}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endParaRPr lang="pt-BR" sz="1500" dirty="0"/>
          </a:p>
        </p:txBody>
      </p:sp>
      <p:sp>
        <p:nvSpPr>
          <p:cNvPr id="3" name="Espaço Reservado para Número de Slid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3C667A4-C3F8-4683-B752-94A130921CF2}" type="slidenum">
              <a:rPr lang="pt-BR" smtClean="0"/>
              <a:pPr>
                <a:defRPr/>
              </a:pPr>
              <a:t>59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90933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BR" smtClean="0"/>
              <a:t>Na aula de hoje</a:t>
            </a:r>
          </a:p>
        </p:txBody>
      </p:sp>
      <p:sp>
        <p:nvSpPr>
          <p:cNvPr id="4100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556793"/>
            <a:ext cx="8229600" cy="5112568"/>
          </a:xfrm>
        </p:spPr>
        <p:txBody>
          <a:bodyPr>
            <a:normAutofit fontScale="62500" lnSpcReduction="20000"/>
          </a:bodyPr>
          <a:lstStyle/>
          <a:p>
            <a:pPr eaLnBrk="1" hangingPunct="1"/>
            <a:r>
              <a:rPr lang="pt-BR" dirty="0" smtClean="0"/>
              <a:t>Genéricos</a:t>
            </a:r>
          </a:p>
          <a:p>
            <a:pPr lvl="1"/>
            <a:r>
              <a:rPr lang="pt-BR" dirty="0"/>
              <a:t>Métodos Genéricos</a:t>
            </a:r>
          </a:p>
          <a:p>
            <a:pPr lvl="1"/>
            <a:r>
              <a:rPr lang="pt-BR" dirty="0"/>
              <a:t>Classes Genéricas</a:t>
            </a:r>
          </a:p>
          <a:p>
            <a:pPr lvl="1"/>
            <a:r>
              <a:rPr lang="pt-BR" dirty="0"/>
              <a:t>Tipos "Crus"</a:t>
            </a:r>
          </a:p>
          <a:p>
            <a:pPr lvl="1"/>
            <a:r>
              <a:rPr lang="pt-BR" dirty="0"/>
              <a:t>Coringas em Métodos Genéricos</a:t>
            </a:r>
          </a:p>
          <a:p>
            <a:pPr lvl="1"/>
            <a:r>
              <a:rPr lang="pt-BR" dirty="0"/>
              <a:t>Genéricos e Herança</a:t>
            </a:r>
            <a:endParaRPr lang="pt-BR" dirty="0" smtClean="0"/>
          </a:p>
          <a:p>
            <a:pPr eaLnBrk="1" hangingPunct="1"/>
            <a:r>
              <a:rPr lang="pt-BR" dirty="0" smtClean="0"/>
              <a:t>Coleções</a:t>
            </a:r>
          </a:p>
          <a:p>
            <a:pPr lvl="1"/>
            <a:r>
              <a:rPr lang="pt-BR" dirty="0"/>
              <a:t>Classe </a:t>
            </a:r>
            <a:r>
              <a:rPr lang="pt-BR" i="1" dirty="0" err="1"/>
              <a:t>Arrays</a:t>
            </a:r>
            <a:endParaRPr lang="pt-BR" i="1" dirty="0"/>
          </a:p>
          <a:p>
            <a:pPr lvl="1"/>
            <a:r>
              <a:rPr lang="pt-BR" dirty="0"/>
              <a:t>Interface </a:t>
            </a:r>
            <a:r>
              <a:rPr lang="pt-BR" i="1" dirty="0" err="1"/>
              <a:t>Collection</a:t>
            </a:r>
            <a:r>
              <a:rPr lang="pt-BR" dirty="0"/>
              <a:t> e Classe </a:t>
            </a:r>
            <a:r>
              <a:rPr lang="pt-BR" i="1" dirty="0" err="1"/>
              <a:t>Collections</a:t>
            </a:r>
            <a:endParaRPr lang="pt-BR" i="1" dirty="0"/>
          </a:p>
          <a:p>
            <a:pPr lvl="1"/>
            <a:r>
              <a:rPr lang="pt-BR" dirty="0"/>
              <a:t>Listas</a:t>
            </a:r>
          </a:p>
          <a:p>
            <a:pPr lvl="2"/>
            <a:r>
              <a:rPr lang="pt-BR" i="1" dirty="0" err="1" smtClean="0"/>
              <a:t>ArrayList</a:t>
            </a:r>
            <a:r>
              <a:rPr lang="pt-BR" dirty="0" smtClean="0"/>
              <a:t> </a:t>
            </a:r>
            <a:r>
              <a:rPr lang="pt-BR" dirty="0"/>
              <a:t>e </a:t>
            </a:r>
            <a:r>
              <a:rPr lang="pt-BR" i="1" dirty="0" err="1"/>
              <a:t>Iterator</a:t>
            </a:r>
            <a:endParaRPr lang="pt-BR" i="1" dirty="0"/>
          </a:p>
          <a:p>
            <a:pPr lvl="2"/>
            <a:r>
              <a:rPr lang="pt-BR" i="1" dirty="0" err="1"/>
              <a:t>LinkedList</a:t>
            </a:r>
            <a:endParaRPr lang="pt-BR" i="1" dirty="0"/>
          </a:p>
          <a:p>
            <a:pPr lvl="1"/>
            <a:r>
              <a:rPr lang="pt-BR" i="1" dirty="0"/>
              <a:t>Vector</a:t>
            </a:r>
          </a:p>
          <a:p>
            <a:pPr lvl="1"/>
            <a:r>
              <a:rPr lang="pt-BR" dirty="0"/>
              <a:t>Algoritmos</a:t>
            </a:r>
          </a:p>
          <a:p>
            <a:pPr lvl="1"/>
            <a:r>
              <a:rPr lang="pt-BR" dirty="0"/>
              <a:t>Pilhas</a:t>
            </a:r>
          </a:p>
          <a:p>
            <a:pPr lvl="1"/>
            <a:r>
              <a:rPr lang="pt-BR" dirty="0"/>
              <a:t>Filas de Prioridade</a:t>
            </a:r>
          </a:p>
          <a:p>
            <a:pPr lvl="1"/>
            <a:r>
              <a:rPr lang="pt-BR" dirty="0"/>
              <a:t>Conjuntos</a:t>
            </a:r>
          </a:p>
          <a:p>
            <a:pPr lvl="1"/>
            <a:r>
              <a:rPr lang="pt-BR" dirty="0"/>
              <a:t>Mapas</a:t>
            </a:r>
            <a:endParaRPr lang="pt-BR" dirty="0" smtClean="0"/>
          </a:p>
        </p:txBody>
      </p:sp>
      <p:sp>
        <p:nvSpPr>
          <p:cNvPr id="4098" name="Marcador de Posição do Número do Diapositivo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9D0E5D85-099B-4D71-A46B-281D3E89EB9E}" type="slidenum">
              <a:rPr lang="pt-BR"/>
              <a:pPr eaLnBrk="1" hangingPunct="1"/>
              <a:t>6</a:t>
            </a:fld>
            <a:endParaRPr lang="pt-BR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Saída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18872" indent="0">
              <a:buNone/>
            </a:pPr>
            <a:r>
              <a:rPr lang="pt-BR" sz="2200" dirty="0" err="1">
                <a:latin typeface="Courier New" pitchFamily="49" charset="0"/>
                <a:cs typeface="Courier New" pitchFamily="49" charset="0"/>
              </a:rPr>
              <a:t>ArrayList</a:t>
            </a:r>
            <a:r>
              <a:rPr lang="pt-BR" sz="2200" dirty="0">
                <a:latin typeface="Courier New" pitchFamily="49" charset="0"/>
                <a:cs typeface="Courier New" pitchFamily="49" charset="0"/>
              </a:rPr>
              <a:t>:</a:t>
            </a:r>
          </a:p>
          <a:p>
            <a:pPr marL="118872" indent="0">
              <a:buNone/>
            </a:pPr>
            <a:r>
              <a:rPr lang="en-US" sz="2200" dirty="0">
                <a:latin typeface="Courier New" pitchFamily="49" charset="0"/>
                <a:cs typeface="Courier New" pitchFamily="49" charset="0"/>
              </a:rPr>
              <a:t>MAGENTA RED WHITE BLUE CYAN</a:t>
            </a:r>
          </a:p>
          <a:p>
            <a:pPr marL="118872" indent="0">
              <a:buNone/>
            </a:pPr>
            <a:endParaRPr lang="pt-BR" sz="2200" dirty="0" smtClean="0">
              <a:latin typeface="Courier New" pitchFamily="49" charset="0"/>
              <a:cs typeface="Courier New" pitchFamily="49" charset="0"/>
            </a:endParaRPr>
          </a:p>
          <a:p>
            <a:pPr marL="118872" indent="0">
              <a:buNone/>
            </a:pPr>
            <a:r>
              <a:rPr lang="pt-BR" sz="2200" dirty="0" err="1" smtClean="0">
                <a:latin typeface="Courier New" pitchFamily="49" charset="0"/>
                <a:cs typeface="Courier New" pitchFamily="49" charset="0"/>
              </a:rPr>
              <a:t>ArrayList</a:t>
            </a:r>
            <a:r>
              <a:rPr lang="pt-BR" sz="22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pt-BR" sz="2200" dirty="0" err="1">
                <a:latin typeface="Courier New" pitchFamily="49" charset="0"/>
                <a:cs typeface="Courier New" pitchFamily="49" charset="0"/>
              </a:rPr>
              <a:t>after</a:t>
            </a:r>
            <a:r>
              <a:rPr lang="pt-BR" sz="22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pt-BR" sz="2200" dirty="0" err="1">
                <a:latin typeface="Courier New" pitchFamily="49" charset="0"/>
                <a:cs typeface="Courier New" pitchFamily="49" charset="0"/>
              </a:rPr>
              <a:t>calling</a:t>
            </a:r>
            <a:r>
              <a:rPr lang="pt-BR" sz="22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pt-BR" sz="2200" dirty="0" err="1">
                <a:latin typeface="Courier New" pitchFamily="49" charset="0"/>
                <a:cs typeface="Courier New" pitchFamily="49" charset="0"/>
              </a:rPr>
              <a:t>removeColors</a:t>
            </a:r>
            <a:r>
              <a:rPr lang="pt-BR" sz="2200" dirty="0">
                <a:latin typeface="Courier New" pitchFamily="49" charset="0"/>
                <a:cs typeface="Courier New" pitchFamily="49" charset="0"/>
              </a:rPr>
              <a:t>:</a:t>
            </a:r>
          </a:p>
          <a:p>
            <a:pPr marL="118872" indent="0">
              <a:buNone/>
            </a:pPr>
            <a:r>
              <a:rPr lang="pt-BR" sz="2200" dirty="0">
                <a:latin typeface="Courier New" pitchFamily="49" charset="0"/>
                <a:cs typeface="Courier New" pitchFamily="49" charset="0"/>
              </a:rPr>
              <a:t>MAGENTA CYAN</a:t>
            </a: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D7BA2C2-BAB6-44FC-BAA2-F6B037FB9DCF}" type="slidenum">
              <a:rPr lang="pt-BR" smtClean="0"/>
              <a:pPr>
                <a:defRPr/>
              </a:pPr>
              <a:t>60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3130672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i="1" dirty="0" err="1"/>
              <a:t>ArrayList</a:t>
            </a:r>
            <a:r>
              <a:rPr lang="pt-BR" dirty="0"/>
              <a:t> e </a:t>
            </a:r>
            <a:r>
              <a:rPr lang="pt-BR" i="1" dirty="0" err="1"/>
              <a:t>Iterator</a:t>
            </a:r>
            <a:endParaRPr lang="pt-BR" dirty="0"/>
          </a:p>
        </p:txBody>
      </p:sp>
      <p:sp>
        <p:nvSpPr>
          <p:cNvPr id="5" name="Espaço Reservado para Conteúdo 4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pt-BR" dirty="0" smtClean="0"/>
              <a:t>Note que </a:t>
            </a:r>
            <a:r>
              <a:rPr lang="pt-BR" i="1" dirty="0" err="1" smtClean="0"/>
              <a:t>ArrayList</a:t>
            </a:r>
            <a:r>
              <a:rPr lang="pt-BR" dirty="0" smtClean="0"/>
              <a:t> é uma classe genérica do Java</a:t>
            </a:r>
          </a:p>
          <a:p>
            <a:pPr lvl="1"/>
            <a:r>
              <a:rPr lang="pt-BR" dirty="0" smtClean="0"/>
              <a:t>Podemos especificar o tipo dos elementos como argumento.</a:t>
            </a:r>
          </a:p>
          <a:p>
            <a:r>
              <a:rPr lang="pt-BR" dirty="0" smtClean="0"/>
              <a:t>A classe </a:t>
            </a:r>
            <a:r>
              <a:rPr lang="pt-BR" b="1" i="1" dirty="0" err="1" smtClean="0"/>
              <a:t>Iterator</a:t>
            </a:r>
            <a:r>
              <a:rPr lang="pt-BR" dirty="0" smtClean="0"/>
              <a:t> também é genérica</a:t>
            </a:r>
          </a:p>
          <a:p>
            <a:pPr lvl="1"/>
            <a:r>
              <a:rPr lang="pt-BR" dirty="0" smtClean="0"/>
              <a:t>O método </a:t>
            </a:r>
            <a:r>
              <a:rPr lang="pt-BR" b="1" i="1" dirty="0" err="1" smtClean="0"/>
              <a:t>hasNext</a:t>
            </a:r>
            <a:r>
              <a:rPr lang="pt-BR" dirty="0" smtClean="0"/>
              <a:t> determina se há um próximo elemento na coleção;</a:t>
            </a:r>
          </a:p>
          <a:p>
            <a:pPr lvl="1"/>
            <a:r>
              <a:rPr lang="pt-BR" dirty="0" smtClean="0"/>
              <a:t>O método </a:t>
            </a:r>
            <a:r>
              <a:rPr lang="pt-BR" b="1" i="1" dirty="0" err="1" smtClean="0"/>
              <a:t>next</a:t>
            </a:r>
            <a:r>
              <a:rPr lang="pt-BR" dirty="0" smtClean="0"/>
              <a:t> obtém uma referência a este próximo elemento;</a:t>
            </a:r>
          </a:p>
          <a:p>
            <a:pPr lvl="1"/>
            <a:r>
              <a:rPr lang="pt-BR" dirty="0"/>
              <a:t>O método </a:t>
            </a:r>
            <a:r>
              <a:rPr lang="pt-BR" b="1" i="1" dirty="0"/>
              <a:t>remove</a:t>
            </a:r>
            <a:r>
              <a:rPr lang="pt-BR" dirty="0"/>
              <a:t> apaga o elemento da coleção</a:t>
            </a:r>
            <a:r>
              <a:rPr lang="pt-BR" dirty="0" smtClean="0"/>
              <a:t>.</a:t>
            </a:r>
          </a:p>
          <a:p>
            <a:r>
              <a:rPr lang="pt-BR" dirty="0" smtClean="0"/>
              <a:t>O método </a:t>
            </a:r>
            <a:r>
              <a:rPr lang="pt-BR" b="1" i="1" dirty="0" err="1" smtClean="0"/>
              <a:t>contains</a:t>
            </a:r>
            <a:r>
              <a:rPr lang="pt-BR" dirty="0" smtClean="0"/>
              <a:t> determina a pertinência de um elemento em uma coleção;</a:t>
            </a:r>
          </a:p>
          <a:p>
            <a:r>
              <a:rPr lang="pt-BR" dirty="0" smtClean="0"/>
              <a:t>Se uma coleção é alterada por um método próprio depois de ter sido criado um </a:t>
            </a:r>
            <a:r>
              <a:rPr lang="pt-BR" dirty="0" err="1" smtClean="0"/>
              <a:t>iterador</a:t>
            </a:r>
            <a:r>
              <a:rPr lang="pt-BR" dirty="0" smtClean="0"/>
              <a:t>, o mesmo se torna </a:t>
            </a:r>
            <a:r>
              <a:rPr lang="pt-BR" b="1" dirty="0" smtClean="0"/>
              <a:t>inválido</a:t>
            </a:r>
          </a:p>
          <a:p>
            <a:pPr lvl="1"/>
            <a:r>
              <a:rPr lang="pt-BR" dirty="0" smtClean="0"/>
              <a:t>Qualquer operação com o </a:t>
            </a:r>
            <a:r>
              <a:rPr lang="pt-BR" dirty="0" err="1" smtClean="0"/>
              <a:t>iterador</a:t>
            </a:r>
            <a:r>
              <a:rPr lang="pt-BR" dirty="0" smtClean="0"/>
              <a:t> gerará uma </a:t>
            </a:r>
            <a:r>
              <a:rPr lang="pt-BR" b="1" i="1" dirty="0" err="1" smtClean="0"/>
              <a:t>ConcurrentModificationException</a:t>
            </a:r>
            <a:r>
              <a:rPr lang="pt-BR" dirty="0" smtClean="0"/>
              <a:t>.</a:t>
            </a:r>
          </a:p>
        </p:txBody>
      </p:sp>
      <p:sp>
        <p:nvSpPr>
          <p:cNvPr id="3" name="Espaço Reservado para Número de Slid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3C667A4-C3F8-4683-B752-94A130921CF2}" type="slidenum">
              <a:rPr lang="pt-BR" smtClean="0"/>
              <a:pPr>
                <a:defRPr/>
              </a:pPr>
              <a:t>61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2115897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i="1" dirty="0" err="1" smtClean="0"/>
              <a:t>LinkedList</a:t>
            </a:r>
            <a:endParaRPr lang="pt-BR" i="1" dirty="0"/>
          </a:p>
        </p:txBody>
      </p:sp>
      <p:sp>
        <p:nvSpPr>
          <p:cNvPr id="3" name="Espaço Reservado para Número de Slid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3C667A4-C3F8-4683-B752-94A130921CF2}" type="slidenum">
              <a:rPr lang="pt-BR" smtClean="0"/>
              <a:pPr>
                <a:defRPr/>
              </a:pPr>
              <a:t>62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9030197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i="1" dirty="0" err="1" smtClean="0"/>
              <a:t>LinkedList</a:t>
            </a:r>
            <a:endParaRPr lang="pt-BR" dirty="0"/>
          </a:p>
        </p:txBody>
      </p:sp>
      <p:sp>
        <p:nvSpPr>
          <p:cNvPr id="5" name="Espaço Reservado para Conteúdo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O exemplo a seguir demonstra operações em </a:t>
            </a:r>
            <a:r>
              <a:rPr lang="pt-BR" b="1" i="1" dirty="0" err="1" smtClean="0"/>
              <a:t>LinkedLists</a:t>
            </a:r>
            <a:endParaRPr lang="pt-BR" b="1" i="1" dirty="0" smtClean="0"/>
          </a:p>
          <a:p>
            <a:pPr lvl="1"/>
            <a:r>
              <a:rPr lang="pt-BR" dirty="0" smtClean="0"/>
              <a:t>O programa cria duas </a:t>
            </a:r>
            <a:r>
              <a:rPr lang="pt-BR" i="1" dirty="0" err="1" smtClean="0"/>
              <a:t>LinkedLists</a:t>
            </a:r>
            <a:r>
              <a:rPr lang="pt-BR" dirty="0" smtClean="0"/>
              <a:t> que contém </a:t>
            </a:r>
            <a:r>
              <a:rPr lang="pt-BR" i="1" dirty="0" err="1" smtClean="0"/>
              <a:t>Strings</a:t>
            </a:r>
            <a:r>
              <a:rPr lang="pt-BR" dirty="0" smtClean="0"/>
              <a:t>;</a:t>
            </a:r>
          </a:p>
          <a:p>
            <a:pPr lvl="1"/>
            <a:r>
              <a:rPr lang="pt-BR" dirty="0" smtClean="0"/>
              <a:t>Os elementos de uma são adicionados à outra;</a:t>
            </a:r>
          </a:p>
          <a:p>
            <a:pPr lvl="1"/>
            <a:r>
              <a:rPr lang="pt-BR" dirty="0" smtClean="0"/>
              <a:t>Então todas as </a:t>
            </a:r>
            <a:r>
              <a:rPr lang="pt-BR" i="1" dirty="0" err="1" smtClean="0"/>
              <a:t>Strings</a:t>
            </a:r>
            <a:r>
              <a:rPr lang="pt-BR" dirty="0" smtClean="0"/>
              <a:t> são convertidas para letras maiúsculas, e um intervalo destes elementos é removido.</a:t>
            </a:r>
            <a:endParaRPr lang="pt-BR" dirty="0"/>
          </a:p>
        </p:txBody>
      </p:sp>
      <p:sp>
        <p:nvSpPr>
          <p:cNvPr id="3" name="Espaço Reservado para Número de Slid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3C667A4-C3F8-4683-B752-94A130921CF2}" type="slidenum">
              <a:rPr lang="pt-BR" smtClean="0"/>
              <a:pPr>
                <a:defRPr/>
              </a:pPr>
              <a:t>63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5910873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ListTest.java</a:t>
            </a:r>
            <a:endParaRPr lang="pt-BR" dirty="0"/>
          </a:p>
        </p:txBody>
      </p:sp>
      <p:sp>
        <p:nvSpPr>
          <p:cNvPr id="5" name="Espaço Reservado para Conteúdo 4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 marL="118872" indent="0">
              <a:buNone/>
            </a:pPr>
            <a:r>
              <a:rPr lang="pt-BR" b="1" dirty="0" err="1">
                <a:solidFill>
                  <a:srgbClr val="00007F"/>
                </a:solidFill>
                <a:latin typeface="Verdana"/>
              </a:rPr>
              <a:t>import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dirty="0" err="1">
                <a:solidFill>
                  <a:srgbClr val="000000"/>
                </a:solidFill>
                <a:latin typeface="Verdana"/>
              </a:rPr>
              <a:t>java</a:t>
            </a:r>
            <a:r>
              <a:rPr lang="pt-BR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pt-BR" dirty="0" err="1">
                <a:solidFill>
                  <a:srgbClr val="000000"/>
                </a:solidFill>
                <a:latin typeface="Verdana"/>
              </a:rPr>
              <a:t>util</a:t>
            </a:r>
            <a:r>
              <a:rPr lang="pt-BR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pt-BR" dirty="0" err="1">
                <a:solidFill>
                  <a:srgbClr val="000000"/>
                </a:solidFill>
                <a:latin typeface="Verdana"/>
              </a:rPr>
              <a:t>List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;</a:t>
            </a:r>
            <a:endParaRPr lang="pt-BR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b="1" dirty="0" err="1">
                <a:solidFill>
                  <a:srgbClr val="00007F"/>
                </a:solidFill>
                <a:latin typeface="Verdana"/>
              </a:rPr>
              <a:t>import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dirty="0" err="1">
                <a:solidFill>
                  <a:srgbClr val="000000"/>
                </a:solidFill>
                <a:latin typeface="Verdana"/>
              </a:rPr>
              <a:t>java</a:t>
            </a:r>
            <a:r>
              <a:rPr lang="pt-BR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pt-BR" dirty="0" err="1">
                <a:solidFill>
                  <a:srgbClr val="000000"/>
                </a:solidFill>
                <a:latin typeface="Verdana"/>
              </a:rPr>
              <a:t>util</a:t>
            </a:r>
            <a:r>
              <a:rPr lang="pt-BR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pt-BR" dirty="0" err="1">
                <a:solidFill>
                  <a:srgbClr val="000000"/>
                </a:solidFill>
                <a:latin typeface="Verdana"/>
              </a:rPr>
              <a:t>LinkedList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;</a:t>
            </a:r>
            <a:endParaRPr lang="pt-BR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b="1" dirty="0" err="1">
                <a:solidFill>
                  <a:srgbClr val="00007F"/>
                </a:solidFill>
                <a:latin typeface="Verdana"/>
              </a:rPr>
              <a:t>import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dirty="0" err="1">
                <a:solidFill>
                  <a:srgbClr val="000000"/>
                </a:solidFill>
                <a:latin typeface="Verdana"/>
              </a:rPr>
              <a:t>java</a:t>
            </a:r>
            <a:r>
              <a:rPr lang="pt-BR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pt-BR" dirty="0" err="1">
                <a:solidFill>
                  <a:srgbClr val="000000"/>
                </a:solidFill>
                <a:latin typeface="Verdana"/>
              </a:rPr>
              <a:t>util</a:t>
            </a:r>
            <a:r>
              <a:rPr lang="pt-BR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pt-BR" dirty="0" err="1">
                <a:solidFill>
                  <a:srgbClr val="000000"/>
                </a:solidFill>
                <a:latin typeface="Verdana"/>
              </a:rPr>
              <a:t>ListIterator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;</a:t>
            </a:r>
            <a:endParaRPr lang="pt-BR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endParaRPr lang="pt-BR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b="1" dirty="0" err="1">
                <a:solidFill>
                  <a:srgbClr val="00007F"/>
                </a:solidFill>
                <a:latin typeface="Verdana"/>
              </a:rPr>
              <a:t>public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b="1" dirty="0" err="1">
                <a:solidFill>
                  <a:srgbClr val="00007F"/>
                </a:solidFill>
                <a:latin typeface="Verdana"/>
              </a:rPr>
              <a:t>class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dirty="0" err="1">
                <a:solidFill>
                  <a:srgbClr val="000000"/>
                </a:solidFill>
                <a:latin typeface="Verdana"/>
              </a:rPr>
              <a:t>ListTest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</a:p>
          <a:p>
            <a:pPr marL="118872" indent="0">
              <a:buNone/>
            </a:pPr>
            <a:r>
              <a:rPr lang="pt-BR" b="1" dirty="0">
                <a:solidFill>
                  <a:srgbClr val="000000"/>
                </a:solidFill>
                <a:latin typeface="Verdana"/>
              </a:rPr>
              <a:t>{</a:t>
            </a:r>
            <a:endParaRPr lang="pt-BR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en-US" dirty="0">
                <a:solidFill>
                  <a:srgbClr val="808080"/>
                </a:solidFill>
                <a:latin typeface="Verdana"/>
              </a:rPr>
              <a:t>   </a:t>
            </a:r>
            <a:r>
              <a:rPr lang="en-US" b="1" dirty="0">
                <a:solidFill>
                  <a:srgbClr val="00007F"/>
                </a:solidFill>
                <a:latin typeface="Verdana"/>
              </a:rPr>
              <a:t>private</a:t>
            </a:r>
            <a:r>
              <a:rPr lang="en-US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b="1" dirty="0">
                <a:solidFill>
                  <a:srgbClr val="00007F"/>
                </a:solidFill>
                <a:latin typeface="Verdana"/>
              </a:rPr>
              <a:t>static</a:t>
            </a:r>
            <a:r>
              <a:rPr lang="en-US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b="1" dirty="0">
                <a:solidFill>
                  <a:srgbClr val="00007F"/>
                </a:solidFill>
                <a:latin typeface="Verdana"/>
              </a:rPr>
              <a:t>final</a:t>
            </a:r>
            <a:r>
              <a:rPr lang="en-US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dirty="0">
                <a:solidFill>
                  <a:srgbClr val="000000"/>
                </a:solidFill>
                <a:latin typeface="Verdana"/>
              </a:rPr>
              <a:t>String</a:t>
            </a:r>
            <a:r>
              <a:rPr lang="en-US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dirty="0">
                <a:solidFill>
                  <a:srgbClr val="000000"/>
                </a:solidFill>
                <a:latin typeface="Verdana"/>
              </a:rPr>
              <a:t>colors</a:t>
            </a:r>
            <a:r>
              <a:rPr lang="en-US" b="1" dirty="0">
                <a:solidFill>
                  <a:srgbClr val="000000"/>
                </a:solidFill>
                <a:latin typeface="Verdana"/>
              </a:rPr>
              <a:t>[]</a:t>
            </a:r>
            <a:r>
              <a:rPr lang="en-US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b="1" dirty="0">
                <a:solidFill>
                  <a:srgbClr val="000000"/>
                </a:solidFill>
                <a:latin typeface="Verdana"/>
              </a:rPr>
              <a:t>=</a:t>
            </a:r>
            <a:r>
              <a:rPr lang="en-US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b="1" dirty="0">
                <a:solidFill>
                  <a:srgbClr val="000000"/>
                </a:solidFill>
                <a:latin typeface="Verdana"/>
              </a:rPr>
              <a:t>{</a:t>
            </a:r>
            <a:r>
              <a:rPr lang="en-US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dirty="0">
                <a:solidFill>
                  <a:srgbClr val="7F007F"/>
                </a:solidFill>
                <a:latin typeface="Verdana"/>
              </a:rPr>
              <a:t>"black"</a:t>
            </a:r>
            <a:r>
              <a:rPr lang="en-US" b="1" dirty="0">
                <a:solidFill>
                  <a:srgbClr val="000000"/>
                </a:solidFill>
                <a:latin typeface="Verdana"/>
              </a:rPr>
              <a:t>,</a:t>
            </a:r>
            <a:r>
              <a:rPr lang="en-US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dirty="0">
                <a:solidFill>
                  <a:srgbClr val="7F007F"/>
                </a:solidFill>
                <a:latin typeface="Verdana"/>
              </a:rPr>
              <a:t>"yellow"</a:t>
            </a:r>
            <a:r>
              <a:rPr lang="en-US" b="1" dirty="0">
                <a:solidFill>
                  <a:srgbClr val="000000"/>
                </a:solidFill>
                <a:latin typeface="Verdana"/>
              </a:rPr>
              <a:t>,</a:t>
            </a:r>
            <a:r>
              <a:rPr lang="en-US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dirty="0">
                <a:solidFill>
                  <a:srgbClr val="7F007F"/>
                </a:solidFill>
                <a:latin typeface="Verdana"/>
              </a:rPr>
              <a:t>"green"</a:t>
            </a:r>
            <a:r>
              <a:rPr lang="en-US" b="1" dirty="0">
                <a:solidFill>
                  <a:srgbClr val="000000"/>
                </a:solidFill>
                <a:latin typeface="Verdana"/>
              </a:rPr>
              <a:t>,</a:t>
            </a:r>
            <a:r>
              <a:rPr lang="en-US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dirty="0">
                <a:solidFill>
                  <a:srgbClr val="7F007F"/>
                </a:solidFill>
                <a:latin typeface="Verdana"/>
              </a:rPr>
              <a:t>"blue"</a:t>
            </a:r>
            <a:r>
              <a:rPr lang="en-US" b="1" dirty="0">
                <a:solidFill>
                  <a:srgbClr val="000000"/>
                </a:solidFill>
                <a:latin typeface="Verdana"/>
              </a:rPr>
              <a:t>,</a:t>
            </a:r>
            <a:r>
              <a:rPr lang="en-US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dirty="0" smtClean="0">
                <a:solidFill>
                  <a:srgbClr val="808080"/>
                </a:solidFill>
                <a:latin typeface="Verdana"/>
              </a:rPr>
              <a:t>						            </a:t>
            </a:r>
            <a:r>
              <a:rPr lang="en-US" dirty="0" smtClean="0">
                <a:solidFill>
                  <a:srgbClr val="7F007F"/>
                </a:solidFill>
                <a:latin typeface="Verdana"/>
              </a:rPr>
              <a:t>"</a:t>
            </a:r>
            <a:r>
              <a:rPr lang="en-US" dirty="0">
                <a:solidFill>
                  <a:srgbClr val="7F007F"/>
                </a:solidFill>
                <a:latin typeface="Verdana"/>
              </a:rPr>
              <a:t>violet"</a:t>
            </a:r>
            <a:r>
              <a:rPr lang="en-US" b="1" dirty="0">
                <a:solidFill>
                  <a:srgbClr val="000000"/>
                </a:solidFill>
                <a:latin typeface="Verdana"/>
              </a:rPr>
              <a:t>,</a:t>
            </a:r>
            <a:r>
              <a:rPr lang="en-US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dirty="0">
                <a:solidFill>
                  <a:srgbClr val="7F007F"/>
                </a:solidFill>
                <a:latin typeface="Verdana"/>
              </a:rPr>
              <a:t>"silver"</a:t>
            </a:r>
            <a:r>
              <a:rPr lang="en-US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b="1" dirty="0">
                <a:solidFill>
                  <a:srgbClr val="000000"/>
                </a:solidFill>
                <a:latin typeface="Verdana"/>
              </a:rPr>
              <a:t>};</a:t>
            </a:r>
            <a:endParaRPr lang="en-US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en-US" dirty="0">
                <a:solidFill>
                  <a:srgbClr val="808080"/>
                </a:solidFill>
                <a:latin typeface="Verdana"/>
              </a:rPr>
              <a:t>   </a:t>
            </a:r>
            <a:r>
              <a:rPr lang="en-US" b="1" dirty="0">
                <a:solidFill>
                  <a:srgbClr val="00007F"/>
                </a:solidFill>
                <a:latin typeface="Verdana"/>
              </a:rPr>
              <a:t>private</a:t>
            </a:r>
            <a:r>
              <a:rPr lang="en-US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b="1" dirty="0">
                <a:solidFill>
                  <a:srgbClr val="00007F"/>
                </a:solidFill>
                <a:latin typeface="Verdana"/>
              </a:rPr>
              <a:t>static</a:t>
            </a:r>
            <a:r>
              <a:rPr lang="en-US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b="1" dirty="0">
                <a:solidFill>
                  <a:srgbClr val="00007F"/>
                </a:solidFill>
                <a:latin typeface="Verdana"/>
              </a:rPr>
              <a:t>final</a:t>
            </a:r>
            <a:r>
              <a:rPr lang="en-US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dirty="0">
                <a:solidFill>
                  <a:srgbClr val="000000"/>
                </a:solidFill>
                <a:latin typeface="Verdana"/>
              </a:rPr>
              <a:t>String</a:t>
            </a:r>
            <a:r>
              <a:rPr lang="en-US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dirty="0">
                <a:solidFill>
                  <a:srgbClr val="000000"/>
                </a:solidFill>
                <a:latin typeface="Verdana"/>
              </a:rPr>
              <a:t>colors2</a:t>
            </a:r>
            <a:r>
              <a:rPr lang="en-US" b="1" dirty="0">
                <a:solidFill>
                  <a:srgbClr val="000000"/>
                </a:solidFill>
                <a:latin typeface="Verdana"/>
              </a:rPr>
              <a:t>[]</a:t>
            </a:r>
            <a:r>
              <a:rPr lang="en-US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b="1" dirty="0">
                <a:solidFill>
                  <a:srgbClr val="000000"/>
                </a:solidFill>
                <a:latin typeface="Verdana"/>
              </a:rPr>
              <a:t>=</a:t>
            </a:r>
            <a:r>
              <a:rPr lang="en-US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b="1" dirty="0">
                <a:solidFill>
                  <a:srgbClr val="000000"/>
                </a:solidFill>
                <a:latin typeface="Verdana"/>
              </a:rPr>
              <a:t>{</a:t>
            </a:r>
            <a:r>
              <a:rPr lang="en-US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dirty="0">
                <a:solidFill>
                  <a:srgbClr val="7F007F"/>
                </a:solidFill>
                <a:latin typeface="Verdana"/>
              </a:rPr>
              <a:t>"gold"</a:t>
            </a:r>
            <a:r>
              <a:rPr lang="en-US" b="1" dirty="0">
                <a:solidFill>
                  <a:srgbClr val="000000"/>
                </a:solidFill>
                <a:latin typeface="Verdana"/>
              </a:rPr>
              <a:t>,</a:t>
            </a:r>
            <a:r>
              <a:rPr lang="en-US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dirty="0">
                <a:solidFill>
                  <a:srgbClr val="7F007F"/>
                </a:solidFill>
                <a:latin typeface="Verdana"/>
              </a:rPr>
              <a:t>"white"</a:t>
            </a:r>
            <a:r>
              <a:rPr lang="en-US" b="1" dirty="0">
                <a:solidFill>
                  <a:srgbClr val="000000"/>
                </a:solidFill>
                <a:latin typeface="Verdana"/>
              </a:rPr>
              <a:t>,</a:t>
            </a:r>
            <a:r>
              <a:rPr lang="en-US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dirty="0">
                <a:solidFill>
                  <a:srgbClr val="7F007F"/>
                </a:solidFill>
                <a:latin typeface="Verdana"/>
              </a:rPr>
              <a:t>"brown"</a:t>
            </a:r>
            <a:r>
              <a:rPr lang="en-US" b="1" dirty="0">
                <a:solidFill>
                  <a:srgbClr val="000000"/>
                </a:solidFill>
                <a:latin typeface="Verdana"/>
              </a:rPr>
              <a:t>,</a:t>
            </a:r>
            <a:r>
              <a:rPr lang="en-US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dirty="0">
                <a:solidFill>
                  <a:srgbClr val="7F007F"/>
                </a:solidFill>
                <a:latin typeface="Verdana"/>
              </a:rPr>
              <a:t>"blue"</a:t>
            </a:r>
            <a:r>
              <a:rPr lang="en-US" b="1" dirty="0">
                <a:solidFill>
                  <a:srgbClr val="000000"/>
                </a:solidFill>
                <a:latin typeface="Verdana"/>
              </a:rPr>
              <a:t>,</a:t>
            </a:r>
            <a:r>
              <a:rPr lang="en-US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dirty="0" smtClean="0">
                <a:solidFill>
                  <a:srgbClr val="808080"/>
                </a:solidFill>
                <a:latin typeface="Verdana"/>
              </a:rPr>
              <a:t>						             </a:t>
            </a:r>
            <a:r>
              <a:rPr lang="en-US" dirty="0" smtClean="0">
                <a:solidFill>
                  <a:srgbClr val="7F007F"/>
                </a:solidFill>
                <a:latin typeface="Verdana"/>
              </a:rPr>
              <a:t>"</a:t>
            </a:r>
            <a:r>
              <a:rPr lang="en-US" dirty="0">
                <a:solidFill>
                  <a:srgbClr val="7F007F"/>
                </a:solidFill>
                <a:latin typeface="Verdana"/>
              </a:rPr>
              <a:t>gray"</a:t>
            </a:r>
            <a:r>
              <a:rPr lang="en-US" b="1" dirty="0">
                <a:solidFill>
                  <a:srgbClr val="000000"/>
                </a:solidFill>
                <a:latin typeface="Verdana"/>
              </a:rPr>
              <a:t>,</a:t>
            </a:r>
            <a:r>
              <a:rPr lang="en-US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dirty="0">
                <a:solidFill>
                  <a:srgbClr val="7F007F"/>
                </a:solidFill>
                <a:latin typeface="Verdana"/>
              </a:rPr>
              <a:t>"silver"</a:t>
            </a:r>
            <a:r>
              <a:rPr lang="en-US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b="1" dirty="0">
                <a:solidFill>
                  <a:srgbClr val="000000"/>
                </a:solidFill>
                <a:latin typeface="Verdana"/>
              </a:rPr>
              <a:t>};</a:t>
            </a:r>
            <a:endParaRPr lang="en-US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dirty="0">
                <a:solidFill>
                  <a:srgbClr val="808080"/>
                </a:solidFill>
                <a:latin typeface="Verdana"/>
              </a:rPr>
              <a:t>                  </a:t>
            </a:r>
          </a:p>
          <a:p>
            <a:pPr marL="118872" indent="0">
              <a:buNone/>
            </a:pPr>
            <a:r>
              <a:rPr lang="pt-BR" dirty="0">
                <a:solidFill>
                  <a:srgbClr val="808080"/>
                </a:solidFill>
                <a:latin typeface="Verdana"/>
              </a:rPr>
              <a:t>   </a:t>
            </a:r>
            <a:r>
              <a:rPr lang="pt-BR" sz="2800" dirty="0">
                <a:solidFill>
                  <a:srgbClr val="007F00"/>
                </a:solidFill>
                <a:latin typeface="Comic Sans MS"/>
              </a:rPr>
              <a:t>// define e manipula objetos </a:t>
            </a:r>
            <a:r>
              <a:rPr lang="pt-BR" sz="2800" dirty="0" err="1">
                <a:solidFill>
                  <a:srgbClr val="007F00"/>
                </a:solidFill>
                <a:latin typeface="Comic Sans MS"/>
              </a:rPr>
              <a:t>LinkedList</a:t>
            </a:r>
            <a:endParaRPr lang="pt-BR" sz="2800" dirty="0">
              <a:solidFill>
                <a:srgbClr val="007F00"/>
              </a:solidFill>
              <a:latin typeface="Comic Sans MS"/>
            </a:endParaRPr>
          </a:p>
          <a:p>
            <a:pPr marL="118872" indent="0">
              <a:buNone/>
            </a:pPr>
            <a:r>
              <a:rPr lang="pt-BR" dirty="0">
                <a:solidFill>
                  <a:srgbClr val="808080"/>
                </a:solidFill>
                <a:latin typeface="Verdana"/>
              </a:rPr>
              <a:t>   </a:t>
            </a:r>
            <a:r>
              <a:rPr lang="pt-BR" b="1" dirty="0" err="1">
                <a:solidFill>
                  <a:srgbClr val="00007F"/>
                </a:solidFill>
                <a:latin typeface="Verdana"/>
              </a:rPr>
              <a:t>public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dirty="0" err="1">
                <a:solidFill>
                  <a:srgbClr val="000000"/>
                </a:solidFill>
                <a:latin typeface="Verdana"/>
              </a:rPr>
              <a:t>ListTest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()</a:t>
            </a:r>
            <a:endParaRPr lang="pt-BR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dirty="0">
                <a:solidFill>
                  <a:srgbClr val="808080"/>
                </a:solidFill>
                <a:latin typeface="Verdana"/>
              </a:rPr>
              <a:t>   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{</a:t>
            </a:r>
            <a:endParaRPr lang="pt-BR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dirty="0">
                <a:solidFill>
                  <a:srgbClr val="808080"/>
                </a:solidFill>
                <a:latin typeface="Verdana"/>
              </a:rPr>
              <a:t>      </a:t>
            </a:r>
            <a:r>
              <a:rPr lang="pt-BR" dirty="0" err="1">
                <a:solidFill>
                  <a:srgbClr val="000000"/>
                </a:solidFill>
                <a:latin typeface="Verdana"/>
              </a:rPr>
              <a:t>List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&lt;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dirty="0" err="1">
                <a:solidFill>
                  <a:srgbClr val="000000"/>
                </a:solidFill>
                <a:latin typeface="Verdana"/>
              </a:rPr>
              <a:t>String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&gt;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dirty="0">
                <a:solidFill>
                  <a:srgbClr val="000000"/>
                </a:solidFill>
                <a:latin typeface="Verdana"/>
              </a:rPr>
              <a:t>list1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=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b="1" dirty="0">
                <a:solidFill>
                  <a:srgbClr val="00007F"/>
                </a:solidFill>
                <a:latin typeface="Verdana"/>
              </a:rPr>
              <a:t>new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dirty="0" err="1">
                <a:solidFill>
                  <a:srgbClr val="000000"/>
                </a:solidFill>
                <a:latin typeface="Verdana"/>
              </a:rPr>
              <a:t>LinkedList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&lt;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dirty="0" err="1">
                <a:solidFill>
                  <a:srgbClr val="000000"/>
                </a:solidFill>
                <a:latin typeface="Verdana"/>
              </a:rPr>
              <a:t>String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&gt;();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</a:p>
          <a:p>
            <a:pPr marL="118872" indent="0">
              <a:buNone/>
            </a:pPr>
            <a:r>
              <a:rPr lang="pt-BR" dirty="0">
                <a:solidFill>
                  <a:srgbClr val="808080"/>
                </a:solidFill>
                <a:latin typeface="Verdana"/>
              </a:rPr>
              <a:t>      </a:t>
            </a:r>
            <a:r>
              <a:rPr lang="pt-BR" dirty="0" err="1">
                <a:solidFill>
                  <a:srgbClr val="000000"/>
                </a:solidFill>
                <a:latin typeface="Verdana"/>
              </a:rPr>
              <a:t>List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&lt;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dirty="0" err="1">
                <a:solidFill>
                  <a:srgbClr val="000000"/>
                </a:solidFill>
                <a:latin typeface="Verdana"/>
              </a:rPr>
              <a:t>String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&gt;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dirty="0">
                <a:solidFill>
                  <a:srgbClr val="000000"/>
                </a:solidFill>
                <a:latin typeface="Verdana"/>
              </a:rPr>
              <a:t>list2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=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b="1" dirty="0">
                <a:solidFill>
                  <a:srgbClr val="00007F"/>
                </a:solidFill>
                <a:latin typeface="Verdana"/>
              </a:rPr>
              <a:t>new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dirty="0" err="1">
                <a:solidFill>
                  <a:srgbClr val="000000"/>
                </a:solidFill>
                <a:latin typeface="Verdana"/>
              </a:rPr>
              <a:t>LinkedList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&lt;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dirty="0" err="1">
                <a:solidFill>
                  <a:srgbClr val="000000"/>
                </a:solidFill>
                <a:latin typeface="Verdana"/>
              </a:rPr>
              <a:t>String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&gt;();</a:t>
            </a:r>
            <a:endParaRPr lang="pt-BR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endParaRPr lang="pt-BR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dirty="0">
                <a:solidFill>
                  <a:srgbClr val="808080"/>
                </a:solidFill>
                <a:latin typeface="Verdana"/>
              </a:rPr>
              <a:t>      </a:t>
            </a:r>
            <a:r>
              <a:rPr lang="pt-BR" sz="2800" dirty="0">
                <a:solidFill>
                  <a:srgbClr val="007F00"/>
                </a:solidFill>
                <a:latin typeface="Comic Sans MS"/>
              </a:rPr>
              <a:t>// adiciona elementos</a:t>
            </a:r>
          </a:p>
          <a:p>
            <a:pPr marL="118872" indent="0">
              <a:buNone/>
            </a:pPr>
            <a:r>
              <a:rPr lang="pt-BR" dirty="0">
                <a:solidFill>
                  <a:srgbClr val="808080"/>
                </a:solidFill>
                <a:latin typeface="Verdana"/>
              </a:rPr>
              <a:t>      </a:t>
            </a:r>
            <a:r>
              <a:rPr lang="pt-BR" b="1" dirty="0">
                <a:solidFill>
                  <a:srgbClr val="00007F"/>
                </a:solidFill>
                <a:latin typeface="Verdana"/>
              </a:rPr>
              <a:t>for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dirty="0" err="1">
                <a:solidFill>
                  <a:srgbClr val="000000"/>
                </a:solidFill>
                <a:latin typeface="Verdana"/>
              </a:rPr>
              <a:t>String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dirty="0">
                <a:solidFill>
                  <a:srgbClr val="000000"/>
                </a:solidFill>
                <a:latin typeface="Verdana"/>
              </a:rPr>
              <a:t>color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: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dirty="0" err="1">
                <a:solidFill>
                  <a:srgbClr val="000000"/>
                </a:solidFill>
                <a:latin typeface="Verdana"/>
              </a:rPr>
              <a:t>colors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)</a:t>
            </a:r>
            <a:endParaRPr lang="pt-BR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dirty="0">
                <a:solidFill>
                  <a:srgbClr val="808080"/>
                </a:solidFill>
                <a:latin typeface="Verdana"/>
              </a:rPr>
              <a:t>         </a:t>
            </a:r>
            <a:r>
              <a:rPr lang="pt-BR" dirty="0">
                <a:solidFill>
                  <a:srgbClr val="000000"/>
                </a:solidFill>
                <a:latin typeface="Verdana"/>
              </a:rPr>
              <a:t>list1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.</a:t>
            </a:r>
            <a:r>
              <a:rPr lang="pt-BR" dirty="0">
                <a:solidFill>
                  <a:srgbClr val="000000"/>
                </a:solidFill>
                <a:latin typeface="Verdana"/>
              </a:rPr>
              <a:t>add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dirty="0">
                <a:solidFill>
                  <a:srgbClr val="000000"/>
                </a:solidFill>
                <a:latin typeface="Verdana"/>
              </a:rPr>
              <a:t>color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);</a:t>
            </a:r>
            <a:endParaRPr lang="pt-BR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endParaRPr lang="pt-BR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dirty="0">
                <a:solidFill>
                  <a:srgbClr val="808080"/>
                </a:solidFill>
                <a:latin typeface="Verdana"/>
              </a:rPr>
              <a:t>      </a:t>
            </a:r>
            <a:r>
              <a:rPr lang="pt-BR" sz="2800" dirty="0">
                <a:solidFill>
                  <a:srgbClr val="007F00"/>
                </a:solidFill>
                <a:latin typeface="Comic Sans MS"/>
              </a:rPr>
              <a:t>// adiciona elementos</a:t>
            </a:r>
          </a:p>
          <a:p>
            <a:pPr marL="118872" indent="0">
              <a:buNone/>
            </a:pPr>
            <a:r>
              <a:rPr lang="pt-BR" dirty="0">
                <a:solidFill>
                  <a:srgbClr val="808080"/>
                </a:solidFill>
                <a:latin typeface="Verdana"/>
              </a:rPr>
              <a:t>      </a:t>
            </a:r>
            <a:r>
              <a:rPr lang="pt-BR" b="1" dirty="0">
                <a:solidFill>
                  <a:srgbClr val="00007F"/>
                </a:solidFill>
                <a:latin typeface="Verdana"/>
              </a:rPr>
              <a:t>for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dirty="0" err="1">
                <a:solidFill>
                  <a:srgbClr val="000000"/>
                </a:solidFill>
                <a:latin typeface="Verdana"/>
              </a:rPr>
              <a:t>String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dirty="0">
                <a:solidFill>
                  <a:srgbClr val="000000"/>
                </a:solidFill>
                <a:latin typeface="Verdana"/>
              </a:rPr>
              <a:t>color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: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dirty="0">
                <a:solidFill>
                  <a:srgbClr val="000000"/>
                </a:solidFill>
                <a:latin typeface="Verdana"/>
              </a:rPr>
              <a:t>colors2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)</a:t>
            </a:r>
            <a:endParaRPr lang="pt-BR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dirty="0">
                <a:solidFill>
                  <a:srgbClr val="808080"/>
                </a:solidFill>
                <a:latin typeface="Verdana"/>
              </a:rPr>
              <a:t>         </a:t>
            </a:r>
            <a:r>
              <a:rPr lang="pt-BR" dirty="0">
                <a:solidFill>
                  <a:srgbClr val="000000"/>
                </a:solidFill>
                <a:latin typeface="Verdana"/>
              </a:rPr>
              <a:t>list2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.</a:t>
            </a:r>
            <a:r>
              <a:rPr lang="pt-BR" dirty="0">
                <a:solidFill>
                  <a:srgbClr val="000000"/>
                </a:solidFill>
                <a:latin typeface="Verdana"/>
              </a:rPr>
              <a:t>add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dirty="0">
                <a:solidFill>
                  <a:srgbClr val="000000"/>
                </a:solidFill>
                <a:latin typeface="Verdana"/>
              </a:rPr>
              <a:t>color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);</a:t>
            </a:r>
            <a:endParaRPr lang="pt-BR" dirty="0"/>
          </a:p>
        </p:txBody>
      </p:sp>
      <p:sp>
        <p:nvSpPr>
          <p:cNvPr id="3" name="Espaço Reservado para Número de Slid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3C667A4-C3F8-4683-B752-94A130921CF2}" type="slidenum">
              <a:rPr lang="pt-BR" smtClean="0"/>
              <a:pPr>
                <a:defRPr/>
              </a:pPr>
              <a:t>64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1796830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ListTest.java</a:t>
            </a:r>
            <a:endParaRPr lang="pt-BR" dirty="0"/>
          </a:p>
        </p:txBody>
      </p:sp>
      <p:sp>
        <p:nvSpPr>
          <p:cNvPr id="5" name="Espaço Reservado para Conteúdo 4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 marL="118872" indent="0">
              <a:buNone/>
            </a:pPr>
            <a:r>
              <a:rPr lang="en-US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dirty="0" smtClean="0">
                <a:solidFill>
                  <a:srgbClr val="808080"/>
                </a:solidFill>
                <a:latin typeface="Verdana"/>
              </a:rPr>
              <a:t>     </a:t>
            </a:r>
            <a:r>
              <a:rPr lang="en-US" dirty="0" smtClean="0">
                <a:solidFill>
                  <a:srgbClr val="000000"/>
                </a:solidFill>
                <a:latin typeface="Verdana"/>
              </a:rPr>
              <a:t>list1</a:t>
            </a:r>
            <a:r>
              <a:rPr lang="en-US" b="1" dirty="0" smtClean="0">
                <a:solidFill>
                  <a:srgbClr val="000000"/>
                </a:solidFill>
                <a:latin typeface="Verdana"/>
              </a:rPr>
              <a:t>.</a:t>
            </a:r>
            <a:r>
              <a:rPr lang="en-US" dirty="0" smtClean="0">
                <a:solidFill>
                  <a:srgbClr val="000000"/>
                </a:solidFill>
                <a:latin typeface="Verdana"/>
              </a:rPr>
              <a:t>addAll</a:t>
            </a:r>
            <a:r>
              <a:rPr lang="en-US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en-US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dirty="0">
                <a:solidFill>
                  <a:srgbClr val="000000"/>
                </a:solidFill>
                <a:latin typeface="Verdana"/>
              </a:rPr>
              <a:t>list2</a:t>
            </a:r>
            <a:r>
              <a:rPr lang="en-US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b="1" dirty="0">
                <a:solidFill>
                  <a:srgbClr val="000000"/>
                </a:solidFill>
                <a:latin typeface="Verdana"/>
              </a:rPr>
              <a:t>);</a:t>
            </a:r>
            <a:r>
              <a:rPr lang="en-US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2800" dirty="0">
                <a:solidFill>
                  <a:srgbClr val="007F00"/>
                </a:solidFill>
                <a:latin typeface="Comic Sans MS"/>
              </a:rPr>
              <a:t>// </a:t>
            </a:r>
            <a:r>
              <a:rPr lang="en-US" sz="2800" dirty="0" err="1">
                <a:solidFill>
                  <a:srgbClr val="007F00"/>
                </a:solidFill>
                <a:latin typeface="Comic Sans MS"/>
              </a:rPr>
              <a:t>concatena</a:t>
            </a:r>
            <a:r>
              <a:rPr lang="en-US" sz="2800" dirty="0">
                <a:solidFill>
                  <a:srgbClr val="007F00"/>
                </a:solidFill>
                <a:latin typeface="Comic Sans MS"/>
              </a:rPr>
              <a:t> as </a:t>
            </a:r>
            <a:r>
              <a:rPr lang="en-US" sz="2800" dirty="0" err="1">
                <a:solidFill>
                  <a:srgbClr val="007F00"/>
                </a:solidFill>
                <a:latin typeface="Comic Sans MS"/>
              </a:rPr>
              <a:t>listas</a:t>
            </a:r>
            <a:endParaRPr lang="en-US" sz="2800" dirty="0">
              <a:solidFill>
                <a:srgbClr val="007F00"/>
              </a:solidFill>
              <a:latin typeface="Comic Sans MS"/>
            </a:endParaRPr>
          </a:p>
          <a:p>
            <a:pPr marL="118872" indent="0">
              <a:buNone/>
            </a:pPr>
            <a:r>
              <a:rPr lang="pt-BR" dirty="0">
                <a:solidFill>
                  <a:srgbClr val="808080"/>
                </a:solidFill>
                <a:latin typeface="Verdana"/>
              </a:rPr>
              <a:t>      </a:t>
            </a:r>
            <a:r>
              <a:rPr lang="pt-BR" dirty="0">
                <a:solidFill>
                  <a:srgbClr val="000000"/>
                </a:solidFill>
                <a:latin typeface="Verdana"/>
              </a:rPr>
              <a:t>list2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=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dirty="0" err="1">
                <a:solidFill>
                  <a:srgbClr val="000000"/>
                </a:solidFill>
                <a:latin typeface="Verdana"/>
              </a:rPr>
              <a:t>null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;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2800" dirty="0">
                <a:solidFill>
                  <a:srgbClr val="007F00"/>
                </a:solidFill>
                <a:latin typeface="Comic Sans MS"/>
              </a:rPr>
              <a:t>// libera </a:t>
            </a:r>
          </a:p>
          <a:p>
            <a:pPr marL="118872" indent="0">
              <a:buNone/>
            </a:pPr>
            <a:r>
              <a:rPr lang="pt-BR" dirty="0">
                <a:solidFill>
                  <a:srgbClr val="808080"/>
                </a:solidFill>
                <a:latin typeface="Verdana"/>
              </a:rPr>
              <a:t>      </a:t>
            </a:r>
            <a:r>
              <a:rPr lang="pt-BR" dirty="0" err="1">
                <a:solidFill>
                  <a:srgbClr val="000000"/>
                </a:solidFill>
                <a:latin typeface="Verdana"/>
              </a:rPr>
              <a:t>printList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dirty="0">
                <a:solidFill>
                  <a:srgbClr val="000000"/>
                </a:solidFill>
                <a:latin typeface="Verdana"/>
              </a:rPr>
              <a:t>list1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);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2800" dirty="0">
                <a:solidFill>
                  <a:srgbClr val="007F00"/>
                </a:solidFill>
                <a:latin typeface="Comic Sans MS"/>
              </a:rPr>
              <a:t>// exibe os elementos</a:t>
            </a:r>
          </a:p>
          <a:p>
            <a:pPr marL="118872" indent="0">
              <a:buNone/>
            </a:pPr>
            <a:endParaRPr lang="pt-BR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dirty="0">
                <a:solidFill>
                  <a:srgbClr val="808080"/>
                </a:solidFill>
                <a:latin typeface="Verdana"/>
              </a:rPr>
              <a:t>      </a:t>
            </a:r>
            <a:r>
              <a:rPr lang="pt-BR" dirty="0" err="1">
                <a:solidFill>
                  <a:srgbClr val="000000"/>
                </a:solidFill>
                <a:latin typeface="Verdana"/>
              </a:rPr>
              <a:t>convertToUppercaseStrings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dirty="0">
                <a:solidFill>
                  <a:srgbClr val="000000"/>
                </a:solidFill>
                <a:latin typeface="Verdana"/>
              </a:rPr>
              <a:t>list1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);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2800" dirty="0">
                <a:solidFill>
                  <a:srgbClr val="007F00"/>
                </a:solidFill>
                <a:latin typeface="Comic Sans MS"/>
              </a:rPr>
              <a:t>// converte para </a:t>
            </a:r>
            <a:r>
              <a:rPr lang="pt-BR" sz="2800" dirty="0" err="1">
                <a:solidFill>
                  <a:srgbClr val="007F00"/>
                </a:solidFill>
                <a:latin typeface="Comic Sans MS"/>
              </a:rPr>
              <a:t>maiusculas</a:t>
            </a:r>
            <a:endParaRPr lang="pt-BR" sz="2800" dirty="0">
              <a:solidFill>
                <a:srgbClr val="007F00"/>
              </a:solidFill>
              <a:latin typeface="Comic Sans MS"/>
            </a:endParaRPr>
          </a:p>
          <a:p>
            <a:pPr marL="118872" indent="0">
              <a:buNone/>
            </a:pPr>
            <a:r>
              <a:rPr lang="pt-BR" dirty="0">
                <a:solidFill>
                  <a:srgbClr val="808080"/>
                </a:solidFill>
                <a:latin typeface="Verdana"/>
              </a:rPr>
              <a:t>      </a:t>
            </a:r>
            <a:r>
              <a:rPr lang="pt-BR" dirty="0" err="1">
                <a:solidFill>
                  <a:srgbClr val="000000"/>
                </a:solidFill>
                <a:latin typeface="Verdana"/>
              </a:rPr>
              <a:t>printList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dirty="0">
                <a:solidFill>
                  <a:srgbClr val="000000"/>
                </a:solidFill>
                <a:latin typeface="Verdana"/>
              </a:rPr>
              <a:t>list1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);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2800" dirty="0">
                <a:solidFill>
                  <a:srgbClr val="007F00"/>
                </a:solidFill>
                <a:latin typeface="Comic Sans MS"/>
              </a:rPr>
              <a:t>// exibe os elementos</a:t>
            </a:r>
          </a:p>
          <a:p>
            <a:pPr marL="118872" indent="0">
              <a:buNone/>
            </a:pPr>
            <a:endParaRPr lang="pt-BR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dirty="0">
                <a:solidFill>
                  <a:srgbClr val="808080"/>
                </a:solidFill>
                <a:latin typeface="Verdana"/>
              </a:rPr>
              <a:t>      </a:t>
            </a:r>
            <a:r>
              <a:rPr lang="pt-BR" dirty="0" err="1">
                <a:solidFill>
                  <a:srgbClr val="000000"/>
                </a:solidFill>
                <a:latin typeface="Verdana"/>
              </a:rPr>
              <a:t>System</a:t>
            </a:r>
            <a:r>
              <a:rPr lang="pt-BR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pt-BR" dirty="0" err="1">
                <a:solidFill>
                  <a:srgbClr val="000000"/>
                </a:solidFill>
                <a:latin typeface="Verdana"/>
              </a:rPr>
              <a:t>out</a:t>
            </a:r>
            <a:r>
              <a:rPr lang="pt-BR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pt-BR" dirty="0" err="1">
                <a:solidFill>
                  <a:srgbClr val="000000"/>
                </a:solidFill>
                <a:latin typeface="Verdana"/>
              </a:rPr>
              <a:t>print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dirty="0">
                <a:solidFill>
                  <a:srgbClr val="7F007F"/>
                </a:solidFill>
                <a:latin typeface="Verdana"/>
              </a:rPr>
              <a:t>"\</a:t>
            </a:r>
            <a:r>
              <a:rPr lang="pt-BR" dirty="0" err="1">
                <a:solidFill>
                  <a:srgbClr val="7F007F"/>
                </a:solidFill>
                <a:latin typeface="Verdana"/>
              </a:rPr>
              <a:t>nDeleting</a:t>
            </a:r>
            <a:r>
              <a:rPr lang="pt-BR" dirty="0">
                <a:solidFill>
                  <a:srgbClr val="7F007F"/>
                </a:solidFill>
                <a:latin typeface="Verdana"/>
              </a:rPr>
              <a:t> </a:t>
            </a:r>
            <a:r>
              <a:rPr lang="pt-BR" dirty="0" err="1">
                <a:solidFill>
                  <a:srgbClr val="7F007F"/>
                </a:solidFill>
                <a:latin typeface="Verdana"/>
              </a:rPr>
              <a:t>elements</a:t>
            </a:r>
            <a:r>
              <a:rPr lang="pt-BR" dirty="0">
                <a:solidFill>
                  <a:srgbClr val="7F007F"/>
                </a:solidFill>
                <a:latin typeface="Verdana"/>
              </a:rPr>
              <a:t> 4 </a:t>
            </a:r>
            <a:r>
              <a:rPr lang="pt-BR" dirty="0" err="1">
                <a:solidFill>
                  <a:srgbClr val="7F007F"/>
                </a:solidFill>
                <a:latin typeface="Verdana"/>
              </a:rPr>
              <a:t>to</a:t>
            </a:r>
            <a:r>
              <a:rPr lang="pt-BR" dirty="0">
                <a:solidFill>
                  <a:srgbClr val="7F007F"/>
                </a:solidFill>
                <a:latin typeface="Verdana"/>
              </a:rPr>
              <a:t> </a:t>
            </a:r>
            <a:r>
              <a:rPr lang="pt-BR" dirty="0" smtClean="0">
                <a:solidFill>
                  <a:srgbClr val="7F007F"/>
                </a:solidFill>
                <a:latin typeface="Verdana"/>
              </a:rPr>
              <a:t>7..."</a:t>
            </a:r>
            <a:r>
              <a:rPr lang="pt-BR" dirty="0" smtClean="0">
                <a:solidFill>
                  <a:srgbClr val="808080"/>
                </a:solidFill>
                <a:latin typeface="Verdana"/>
              </a:rPr>
              <a:t> 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);</a:t>
            </a:r>
            <a:endParaRPr lang="pt-BR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dirty="0">
                <a:solidFill>
                  <a:srgbClr val="808080"/>
                </a:solidFill>
                <a:latin typeface="Verdana"/>
              </a:rPr>
              <a:t>      </a:t>
            </a:r>
            <a:r>
              <a:rPr lang="pt-BR" dirty="0" err="1">
                <a:solidFill>
                  <a:srgbClr val="000000"/>
                </a:solidFill>
                <a:latin typeface="Verdana"/>
              </a:rPr>
              <a:t>removeItems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dirty="0">
                <a:solidFill>
                  <a:srgbClr val="000000"/>
                </a:solidFill>
                <a:latin typeface="Verdana"/>
              </a:rPr>
              <a:t>list1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,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dirty="0">
                <a:solidFill>
                  <a:srgbClr val="007F7F"/>
                </a:solidFill>
                <a:latin typeface="Verdana"/>
              </a:rPr>
              <a:t>4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,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dirty="0">
                <a:solidFill>
                  <a:srgbClr val="007F7F"/>
                </a:solidFill>
                <a:latin typeface="Verdana"/>
              </a:rPr>
              <a:t>7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);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2800" dirty="0">
                <a:solidFill>
                  <a:srgbClr val="007F00"/>
                </a:solidFill>
                <a:latin typeface="Comic Sans MS"/>
              </a:rPr>
              <a:t>// remove os itens 4-7 da lista</a:t>
            </a:r>
          </a:p>
          <a:p>
            <a:pPr marL="118872" indent="0">
              <a:buNone/>
            </a:pPr>
            <a:r>
              <a:rPr lang="pt-BR" dirty="0">
                <a:solidFill>
                  <a:srgbClr val="808080"/>
                </a:solidFill>
                <a:latin typeface="Verdana"/>
              </a:rPr>
              <a:t>      </a:t>
            </a:r>
            <a:r>
              <a:rPr lang="pt-BR" dirty="0" err="1">
                <a:solidFill>
                  <a:srgbClr val="000000"/>
                </a:solidFill>
                <a:latin typeface="Verdana"/>
              </a:rPr>
              <a:t>printList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dirty="0">
                <a:solidFill>
                  <a:srgbClr val="000000"/>
                </a:solidFill>
                <a:latin typeface="Verdana"/>
              </a:rPr>
              <a:t>list1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);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2800" dirty="0">
                <a:solidFill>
                  <a:srgbClr val="007F00"/>
                </a:solidFill>
                <a:latin typeface="Comic Sans MS"/>
              </a:rPr>
              <a:t>// exibe os elementos</a:t>
            </a:r>
          </a:p>
          <a:p>
            <a:pPr marL="118872" indent="0">
              <a:buNone/>
            </a:pPr>
            <a:r>
              <a:rPr lang="pt-BR" dirty="0">
                <a:solidFill>
                  <a:srgbClr val="808080"/>
                </a:solidFill>
                <a:latin typeface="Verdana"/>
              </a:rPr>
              <a:t>      </a:t>
            </a:r>
            <a:r>
              <a:rPr lang="pt-BR" dirty="0" err="1">
                <a:solidFill>
                  <a:srgbClr val="000000"/>
                </a:solidFill>
                <a:latin typeface="Verdana"/>
              </a:rPr>
              <a:t>printReversedList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dirty="0">
                <a:solidFill>
                  <a:srgbClr val="000000"/>
                </a:solidFill>
                <a:latin typeface="Verdana"/>
              </a:rPr>
              <a:t>list1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);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2800" dirty="0">
                <a:solidFill>
                  <a:srgbClr val="007F00"/>
                </a:solidFill>
                <a:latin typeface="Comic Sans MS"/>
              </a:rPr>
              <a:t>// exibe os elementos na ordem inversa</a:t>
            </a:r>
          </a:p>
          <a:p>
            <a:pPr marL="118872" indent="0">
              <a:buNone/>
            </a:pPr>
            <a:r>
              <a:rPr lang="pt-BR" dirty="0">
                <a:solidFill>
                  <a:srgbClr val="808080"/>
                </a:solidFill>
                <a:latin typeface="Verdana"/>
              </a:rPr>
              <a:t>   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}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</a:p>
          <a:p>
            <a:pPr marL="118872" indent="0">
              <a:buNone/>
            </a:pPr>
            <a:endParaRPr lang="pt-BR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dirty="0">
                <a:solidFill>
                  <a:srgbClr val="808080"/>
                </a:solidFill>
                <a:latin typeface="Verdana"/>
              </a:rPr>
              <a:t>   </a:t>
            </a:r>
            <a:r>
              <a:rPr lang="pt-BR" sz="2800" dirty="0">
                <a:solidFill>
                  <a:srgbClr val="007F00"/>
                </a:solidFill>
                <a:latin typeface="Comic Sans MS"/>
              </a:rPr>
              <a:t>// exibe os elementos da lista</a:t>
            </a:r>
          </a:p>
          <a:p>
            <a:pPr marL="118872" indent="0">
              <a:buNone/>
            </a:pPr>
            <a:r>
              <a:rPr lang="pt-BR" dirty="0">
                <a:solidFill>
                  <a:srgbClr val="808080"/>
                </a:solidFill>
                <a:latin typeface="Verdana"/>
              </a:rPr>
              <a:t>   </a:t>
            </a:r>
            <a:r>
              <a:rPr lang="pt-BR" b="1" dirty="0" err="1">
                <a:solidFill>
                  <a:srgbClr val="00007F"/>
                </a:solidFill>
                <a:latin typeface="Verdana"/>
              </a:rPr>
              <a:t>public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b="1" dirty="0" err="1">
                <a:solidFill>
                  <a:srgbClr val="00007F"/>
                </a:solidFill>
                <a:latin typeface="Verdana"/>
              </a:rPr>
              <a:t>void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dirty="0" err="1">
                <a:solidFill>
                  <a:srgbClr val="000000"/>
                </a:solidFill>
                <a:latin typeface="Verdana"/>
              </a:rPr>
              <a:t>printList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dirty="0" err="1">
                <a:solidFill>
                  <a:srgbClr val="000000"/>
                </a:solidFill>
                <a:latin typeface="Verdana"/>
              </a:rPr>
              <a:t>List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&lt;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dirty="0" err="1">
                <a:solidFill>
                  <a:srgbClr val="000000"/>
                </a:solidFill>
                <a:latin typeface="Verdana"/>
              </a:rPr>
              <a:t>String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&gt;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dirty="0" err="1">
                <a:solidFill>
                  <a:srgbClr val="000000"/>
                </a:solidFill>
                <a:latin typeface="Verdana"/>
              </a:rPr>
              <a:t>list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)</a:t>
            </a:r>
            <a:endParaRPr lang="pt-BR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dirty="0">
                <a:solidFill>
                  <a:srgbClr val="808080"/>
                </a:solidFill>
                <a:latin typeface="Verdana"/>
              </a:rPr>
              <a:t>   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{</a:t>
            </a:r>
            <a:endParaRPr lang="pt-BR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dirty="0">
                <a:solidFill>
                  <a:srgbClr val="808080"/>
                </a:solidFill>
                <a:latin typeface="Verdana"/>
              </a:rPr>
              <a:t>      </a:t>
            </a:r>
            <a:r>
              <a:rPr lang="pt-BR" dirty="0" err="1">
                <a:solidFill>
                  <a:srgbClr val="000000"/>
                </a:solidFill>
                <a:latin typeface="Verdana"/>
              </a:rPr>
              <a:t>System</a:t>
            </a:r>
            <a:r>
              <a:rPr lang="pt-BR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pt-BR" dirty="0" err="1">
                <a:solidFill>
                  <a:srgbClr val="000000"/>
                </a:solidFill>
                <a:latin typeface="Verdana"/>
              </a:rPr>
              <a:t>out</a:t>
            </a:r>
            <a:r>
              <a:rPr lang="pt-BR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pt-BR" dirty="0" err="1">
                <a:solidFill>
                  <a:srgbClr val="000000"/>
                </a:solidFill>
                <a:latin typeface="Verdana"/>
              </a:rPr>
              <a:t>println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dirty="0">
                <a:solidFill>
                  <a:srgbClr val="7F007F"/>
                </a:solidFill>
                <a:latin typeface="Verdana"/>
              </a:rPr>
              <a:t>"\</a:t>
            </a:r>
            <a:r>
              <a:rPr lang="pt-BR" dirty="0" err="1">
                <a:solidFill>
                  <a:srgbClr val="7F007F"/>
                </a:solidFill>
                <a:latin typeface="Verdana"/>
              </a:rPr>
              <a:t>nlist</a:t>
            </a:r>
            <a:r>
              <a:rPr lang="pt-BR" dirty="0">
                <a:solidFill>
                  <a:srgbClr val="7F007F"/>
                </a:solidFill>
                <a:latin typeface="Verdana"/>
              </a:rPr>
              <a:t>: "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);</a:t>
            </a:r>
            <a:endParaRPr lang="pt-BR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dirty="0">
                <a:solidFill>
                  <a:srgbClr val="808080"/>
                </a:solidFill>
                <a:latin typeface="Verdana"/>
              </a:rPr>
              <a:t>   </a:t>
            </a:r>
          </a:p>
          <a:p>
            <a:pPr marL="118872" indent="0">
              <a:buNone/>
            </a:pPr>
            <a:r>
              <a:rPr lang="pt-BR" dirty="0">
                <a:solidFill>
                  <a:srgbClr val="808080"/>
                </a:solidFill>
                <a:latin typeface="Verdana"/>
              </a:rPr>
              <a:t>      </a:t>
            </a:r>
            <a:r>
              <a:rPr lang="pt-BR" b="1" dirty="0">
                <a:solidFill>
                  <a:srgbClr val="00007F"/>
                </a:solidFill>
                <a:latin typeface="Verdana"/>
              </a:rPr>
              <a:t>for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dirty="0" err="1">
                <a:solidFill>
                  <a:srgbClr val="000000"/>
                </a:solidFill>
                <a:latin typeface="Verdana"/>
              </a:rPr>
              <a:t>String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dirty="0">
                <a:solidFill>
                  <a:srgbClr val="000000"/>
                </a:solidFill>
                <a:latin typeface="Verdana"/>
              </a:rPr>
              <a:t>color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: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dirty="0" err="1">
                <a:solidFill>
                  <a:srgbClr val="000000"/>
                </a:solidFill>
                <a:latin typeface="Verdana"/>
              </a:rPr>
              <a:t>list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)</a:t>
            </a:r>
            <a:endParaRPr lang="pt-BR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dirty="0">
                <a:solidFill>
                  <a:srgbClr val="808080"/>
                </a:solidFill>
                <a:latin typeface="Verdana"/>
              </a:rPr>
              <a:t>         </a:t>
            </a:r>
            <a:r>
              <a:rPr lang="pt-BR" dirty="0" err="1">
                <a:solidFill>
                  <a:srgbClr val="000000"/>
                </a:solidFill>
                <a:latin typeface="Verdana"/>
              </a:rPr>
              <a:t>System</a:t>
            </a:r>
            <a:r>
              <a:rPr lang="pt-BR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pt-BR" dirty="0" err="1">
                <a:solidFill>
                  <a:srgbClr val="000000"/>
                </a:solidFill>
                <a:latin typeface="Verdana"/>
              </a:rPr>
              <a:t>out</a:t>
            </a:r>
            <a:r>
              <a:rPr lang="pt-BR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pt-BR" dirty="0" err="1">
                <a:solidFill>
                  <a:srgbClr val="000000"/>
                </a:solidFill>
                <a:latin typeface="Verdana"/>
              </a:rPr>
              <a:t>printf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dirty="0">
                <a:solidFill>
                  <a:srgbClr val="7F007F"/>
                </a:solidFill>
                <a:latin typeface="Verdana"/>
              </a:rPr>
              <a:t>"%s "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,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dirty="0">
                <a:solidFill>
                  <a:srgbClr val="000000"/>
                </a:solidFill>
                <a:latin typeface="Verdana"/>
              </a:rPr>
              <a:t>color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);</a:t>
            </a:r>
            <a:endParaRPr lang="pt-BR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endParaRPr lang="pt-BR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dirty="0">
                <a:solidFill>
                  <a:srgbClr val="808080"/>
                </a:solidFill>
                <a:latin typeface="Verdana"/>
              </a:rPr>
              <a:t>      </a:t>
            </a:r>
            <a:r>
              <a:rPr lang="pt-BR" dirty="0" err="1">
                <a:solidFill>
                  <a:srgbClr val="000000"/>
                </a:solidFill>
                <a:latin typeface="Verdana"/>
              </a:rPr>
              <a:t>System</a:t>
            </a:r>
            <a:r>
              <a:rPr lang="pt-BR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pt-BR" dirty="0" err="1">
                <a:solidFill>
                  <a:srgbClr val="000000"/>
                </a:solidFill>
                <a:latin typeface="Verdana"/>
              </a:rPr>
              <a:t>out</a:t>
            </a:r>
            <a:r>
              <a:rPr lang="pt-BR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pt-BR" dirty="0" err="1">
                <a:solidFill>
                  <a:srgbClr val="000000"/>
                </a:solidFill>
                <a:latin typeface="Verdana"/>
              </a:rPr>
              <a:t>println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();</a:t>
            </a:r>
            <a:endParaRPr lang="pt-BR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dirty="0">
                <a:solidFill>
                  <a:srgbClr val="808080"/>
                </a:solidFill>
                <a:latin typeface="Verdana"/>
              </a:rPr>
              <a:t>   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}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endParaRPr lang="pt-BR" dirty="0"/>
          </a:p>
        </p:txBody>
      </p:sp>
      <p:sp>
        <p:nvSpPr>
          <p:cNvPr id="3" name="Espaço Reservado para Número de Slid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3C667A4-C3F8-4683-B752-94A130921CF2}" type="slidenum">
              <a:rPr lang="pt-BR" smtClean="0"/>
              <a:pPr>
                <a:defRPr/>
              </a:pPr>
              <a:t>65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5787170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ListTest.java</a:t>
            </a:r>
            <a:endParaRPr lang="pt-BR" dirty="0"/>
          </a:p>
        </p:txBody>
      </p:sp>
      <p:sp>
        <p:nvSpPr>
          <p:cNvPr id="5" name="Espaço Reservado para Conteúdo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18872" indent="0">
              <a:buNone/>
            </a:pPr>
            <a:r>
              <a:rPr lang="pt-BR" sz="1500" dirty="0" smtClean="0">
                <a:solidFill>
                  <a:srgbClr val="808080"/>
                </a:solidFill>
                <a:latin typeface="Verdana"/>
              </a:rPr>
              <a:t>  </a:t>
            </a:r>
            <a:r>
              <a:rPr lang="pt-BR" sz="1500" dirty="0">
                <a:solidFill>
                  <a:srgbClr val="007F00"/>
                </a:solidFill>
                <a:latin typeface="Comic Sans MS"/>
              </a:rPr>
              <a:t>// converte para </a:t>
            </a:r>
            <a:r>
              <a:rPr lang="pt-BR" sz="1500" dirty="0" err="1">
                <a:solidFill>
                  <a:srgbClr val="007F00"/>
                </a:solidFill>
                <a:latin typeface="Comic Sans MS"/>
              </a:rPr>
              <a:t>maiusculas</a:t>
            </a:r>
            <a:endParaRPr lang="pt-BR" sz="1500" dirty="0">
              <a:solidFill>
                <a:srgbClr val="007F00"/>
              </a:solidFill>
              <a:latin typeface="Comic Sans MS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</a:t>
            </a:r>
            <a:r>
              <a:rPr lang="pt-BR" sz="1500" b="1" dirty="0" err="1">
                <a:solidFill>
                  <a:srgbClr val="00007F"/>
                </a:solidFill>
                <a:latin typeface="Verdana"/>
              </a:rPr>
              <a:t>private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 err="1">
                <a:solidFill>
                  <a:srgbClr val="00007F"/>
                </a:solidFill>
                <a:latin typeface="Verdana"/>
              </a:rPr>
              <a:t>void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convertToUppercaseStrings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List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&lt;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String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&gt;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list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)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{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ListIterator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&lt;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String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&gt;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iterator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=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list</a:t>
            </a:r>
            <a:r>
              <a:rPr lang="pt-BR" sz="1500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listIterator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();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</a:t>
            </a:r>
            <a:r>
              <a:rPr lang="pt-BR" sz="1500" b="1" dirty="0" err="1">
                <a:solidFill>
                  <a:srgbClr val="00007F"/>
                </a:solidFill>
                <a:latin typeface="Verdana"/>
              </a:rPr>
              <a:t>while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iterator</a:t>
            </a:r>
            <a:r>
              <a:rPr lang="pt-BR" sz="1500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hasNext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()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)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{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en-US" sz="1500" dirty="0">
                <a:solidFill>
                  <a:srgbClr val="808080"/>
                </a:solidFill>
                <a:latin typeface="Verdana"/>
              </a:rPr>
              <a:t>         </a:t>
            </a:r>
            <a:r>
              <a:rPr lang="en-US" sz="1500" dirty="0">
                <a:solidFill>
                  <a:srgbClr val="000000"/>
                </a:solidFill>
                <a:latin typeface="Verdana"/>
              </a:rPr>
              <a:t>String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dirty="0">
                <a:solidFill>
                  <a:srgbClr val="000000"/>
                </a:solidFill>
                <a:latin typeface="Verdana"/>
              </a:rPr>
              <a:t>color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=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dirty="0" err="1">
                <a:solidFill>
                  <a:srgbClr val="000000"/>
                </a:solidFill>
                <a:latin typeface="Verdana"/>
              </a:rPr>
              <a:t>iterator</a:t>
            </a:r>
            <a:r>
              <a:rPr lang="en-US" sz="1500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en-US" sz="1500" dirty="0" err="1">
                <a:solidFill>
                  <a:srgbClr val="000000"/>
                </a:solidFill>
                <a:latin typeface="Verdana"/>
              </a:rPr>
              <a:t>next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();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 </a:t>
            </a:r>
            <a:r>
              <a:rPr lang="en-US" sz="1500" dirty="0">
                <a:solidFill>
                  <a:srgbClr val="007F00"/>
                </a:solidFill>
                <a:latin typeface="Comic Sans MS"/>
              </a:rPr>
              <a:t>// </a:t>
            </a:r>
            <a:r>
              <a:rPr lang="en-US" sz="1500" dirty="0" err="1">
                <a:solidFill>
                  <a:srgbClr val="007F00"/>
                </a:solidFill>
                <a:latin typeface="Comic Sans MS"/>
              </a:rPr>
              <a:t>retorna</a:t>
            </a:r>
            <a:r>
              <a:rPr lang="en-US" sz="1500" dirty="0">
                <a:solidFill>
                  <a:srgbClr val="007F00"/>
                </a:solidFill>
                <a:latin typeface="Comic Sans MS"/>
              </a:rPr>
              <a:t> o item</a:t>
            </a: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 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iterator</a:t>
            </a:r>
            <a:r>
              <a:rPr lang="pt-BR" sz="1500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set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color</a:t>
            </a:r>
            <a:r>
              <a:rPr lang="pt-BR" sz="1500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toUpperCase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()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);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007F00"/>
                </a:solidFill>
                <a:latin typeface="Comic Sans MS"/>
              </a:rPr>
              <a:t>// converte</a:t>
            </a: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}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}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</a:p>
          <a:p>
            <a:pPr marL="118872" indent="0">
              <a:buNone/>
            </a:pP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</a:t>
            </a:r>
            <a:r>
              <a:rPr lang="pt-BR" sz="1500" dirty="0">
                <a:solidFill>
                  <a:srgbClr val="007F00"/>
                </a:solidFill>
                <a:latin typeface="Comic Sans MS"/>
              </a:rPr>
              <a:t>// </a:t>
            </a:r>
            <a:r>
              <a:rPr lang="pt-BR" sz="1500" dirty="0" err="1">
                <a:solidFill>
                  <a:srgbClr val="007F00"/>
                </a:solidFill>
                <a:latin typeface="Comic Sans MS"/>
              </a:rPr>
              <a:t>obtem</a:t>
            </a:r>
            <a:r>
              <a:rPr lang="pt-BR" sz="1500" dirty="0">
                <a:solidFill>
                  <a:srgbClr val="007F00"/>
                </a:solidFill>
                <a:latin typeface="Comic Sans MS"/>
              </a:rPr>
              <a:t> a </a:t>
            </a:r>
            <a:r>
              <a:rPr lang="pt-BR" sz="1500" dirty="0" err="1">
                <a:solidFill>
                  <a:srgbClr val="007F00"/>
                </a:solidFill>
                <a:latin typeface="Comic Sans MS"/>
              </a:rPr>
              <a:t>sublista</a:t>
            </a:r>
            <a:r>
              <a:rPr lang="pt-BR" sz="1500" dirty="0">
                <a:solidFill>
                  <a:srgbClr val="007F00"/>
                </a:solidFill>
                <a:latin typeface="Comic Sans MS"/>
              </a:rPr>
              <a:t> e a deleta usando o </a:t>
            </a:r>
            <a:r>
              <a:rPr lang="pt-BR" sz="1500" dirty="0" err="1">
                <a:solidFill>
                  <a:srgbClr val="007F00"/>
                </a:solidFill>
                <a:latin typeface="Comic Sans MS"/>
              </a:rPr>
              <a:t>metodo</a:t>
            </a:r>
            <a:r>
              <a:rPr lang="pt-BR" sz="1500" dirty="0">
                <a:solidFill>
                  <a:srgbClr val="007F00"/>
                </a:solidFill>
                <a:latin typeface="Comic Sans MS"/>
              </a:rPr>
              <a:t> </a:t>
            </a:r>
            <a:r>
              <a:rPr lang="pt-BR" sz="1500" dirty="0" err="1">
                <a:solidFill>
                  <a:srgbClr val="007F00"/>
                </a:solidFill>
                <a:latin typeface="Comic Sans MS"/>
              </a:rPr>
              <a:t>clear</a:t>
            </a:r>
            <a:endParaRPr lang="pt-BR" sz="1500" dirty="0">
              <a:solidFill>
                <a:srgbClr val="007F00"/>
              </a:solidFill>
              <a:latin typeface="Comic Sans MS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</a:t>
            </a:r>
            <a:r>
              <a:rPr lang="pt-BR" sz="1500" b="1" dirty="0" err="1">
                <a:solidFill>
                  <a:srgbClr val="00007F"/>
                </a:solidFill>
                <a:latin typeface="Verdana"/>
              </a:rPr>
              <a:t>private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 err="1">
                <a:solidFill>
                  <a:srgbClr val="00007F"/>
                </a:solidFill>
                <a:latin typeface="Verdana"/>
              </a:rPr>
              <a:t>void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removeItems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List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&lt;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String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&gt;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list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,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 err="1">
                <a:solidFill>
                  <a:srgbClr val="00007F"/>
                </a:solidFill>
                <a:latin typeface="Verdana"/>
              </a:rPr>
              <a:t>int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000000"/>
                </a:solidFill>
                <a:latin typeface="Verdana"/>
              </a:rPr>
              <a:t>start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,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 err="1">
                <a:solidFill>
                  <a:srgbClr val="00007F"/>
                </a:solidFill>
                <a:latin typeface="Verdana"/>
              </a:rPr>
              <a:t>int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end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)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{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en-US" sz="1500" dirty="0">
                <a:solidFill>
                  <a:srgbClr val="808080"/>
                </a:solidFill>
                <a:latin typeface="Verdana"/>
              </a:rPr>
              <a:t>      </a:t>
            </a:r>
            <a:r>
              <a:rPr lang="en-US" sz="1500" dirty="0" err="1">
                <a:solidFill>
                  <a:srgbClr val="000000"/>
                </a:solidFill>
                <a:latin typeface="Verdana"/>
              </a:rPr>
              <a:t>list</a:t>
            </a:r>
            <a:r>
              <a:rPr lang="en-US" sz="1500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en-US" sz="1500" dirty="0" err="1">
                <a:solidFill>
                  <a:srgbClr val="000000"/>
                </a:solidFill>
                <a:latin typeface="Verdana"/>
              </a:rPr>
              <a:t>subList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dirty="0">
                <a:solidFill>
                  <a:srgbClr val="000000"/>
                </a:solidFill>
                <a:latin typeface="Verdana"/>
              </a:rPr>
              <a:t>start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,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dirty="0">
                <a:solidFill>
                  <a:srgbClr val="000000"/>
                </a:solidFill>
                <a:latin typeface="Verdana"/>
              </a:rPr>
              <a:t>end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).</a:t>
            </a:r>
            <a:r>
              <a:rPr lang="en-US" sz="1500" dirty="0">
                <a:solidFill>
                  <a:srgbClr val="000000"/>
                </a:solidFill>
                <a:latin typeface="Verdana"/>
              </a:rPr>
              <a:t>clear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();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 </a:t>
            </a:r>
            <a:r>
              <a:rPr lang="en-US" sz="1500" dirty="0">
                <a:solidFill>
                  <a:srgbClr val="007F00"/>
                </a:solidFill>
                <a:latin typeface="Comic Sans MS"/>
              </a:rPr>
              <a:t>// remove </a:t>
            </a:r>
            <a:r>
              <a:rPr lang="en-US" sz="1500" dirty="0" err="1">
                <a:solidFill>
                  <a:srgbClr val="007F00"/>
                </a:solidFill>
                <a:latin typeface="Comic Sans MS"/>
              </a:rPr>
              <a:t>os</a:t>
            </a:r>
            <a:r>
              <a:rPr lang="en-US" sz="1500" dirty="0">
                <a:solidFill>
                  <a:srgbClr val="007F00"/>
                </a:solidFill>
                <a:latin typeface="Comic Sans MS"/>
              </a:rPr>
              <a:t> </a:t>
            </a:r>
            <a:r>
              <a:rPr lang="en-US" sz="1500" dirty="0" err="1">
                <a:solidFill>
                  <a:srgbClr val="007F00"/>
                </a:solidFill>
                <a:latin typeface="Comic Sans MS"/>
              </a:rPr>
              <a:t>itens</a:t>
            </a:r>
            <a:endParaRPr lang="en-US" sz="1500" dirty="0">
              <a:solidFill>
                <a:srgbClr val="007F00"/>
              </a:solidFill>
              <a:latin typeface="Comic Sans MS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}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endParaRPr lang="pt-BR" sz="1500" dirty="0"/>
          </a:p>
        </p:txBody>
      </p:sp>
      <p:sp>
        <p:nvSpPr>
          <p:cNvPr id="3" name="Espaço Reservado para Número de Slid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3C667A4-C3F8-4683-B752-94A130921CF2}" type="slidenum">
              <a:rPr lang="pt-BR" smtClean="0"/>
              <a:pPr>
                <a:defRPr/>
              </a:pPr>
              <a:t>66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5787170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ListTest.java</a:t>
            </a:r>
            <a:endParaRPr lang="pt-BR" dirty="0"/>
          </a:p>
        </p:txBody>
      </p:sp>
      <p:sp>
        <p:nvSpPr>
          <p:cNvPr id="5" name="Espaço Reservado para Conteúdo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18872" indent="0">
              <a:buNone/>
            </a:pPr>
            <a:r>
              <a:rPr lang="pt-BR" sz="1500" dirty="0" smtClean="0">
                <a:solidFill>
                  <a:srgbClr val="808080"/>
                </a:solidFill>
                <a:latin typeface="Verdana"/>
              </a:rPr>
              <a:t>  </a:t>
            </a:r>
            <a:r>
              <a:rPr lang="pt-BR" sz="1500" dirty="0">
                <a:solidFill>
                  <a:srgbClr val="007F00"/>
                </a:solidFill>
                <a:latin typeface="Comic Sans MS"/>
              </a:rPr>
              <a:t>// imprime a lista invertida</a:t>
            </a:r>
          </a:p>
          <a:p>
            <a:pPr marL="118872" indent="0">
              <a:buNone/>
            </a:pPr>
            <a:r>
              <a:rPr lang="nb-NO" sz="1500" dirty="0">
                <a:solidFill>
                  <a:srgbClr val="808080"/>
                </a:solidFill>
                <a:latin typeface="Verdana"/>
              </a:rPr>
              <a:t>   </a:t>
            </a:r>
            <a:r>
              <a:rPr lang="nb-NO" sz="1500" b="1" dirty="0">
                <a:solidFill>
                  <a:srgbClr val="00007F"/>
                </a:solidFill>
                <a:latin typeface="Verdana"/>
              </a:rPr>
              <a:t>private</a:t>
            </a:r>
            <a:r>
              <a:rPr lang="nb-NO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nb-NO" sz="1500" b="1" dirty="0">
                <a:solidFill>
                  <a:srgbClr val="00007F"/>
                </a:solidFill>
                <a:latin typeface="Verdana"/>
              </a:rPr>
              <a:t>void</a:t>
            </a:r>
            <a:r>
              <a:rPr lang="nb-NO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nb-NO" sz="1500" dirty="0">
                <a:solidFill>
                  <a:srgbClr val="000000"/>
                </a:solidFill>
                <a:latin typeface="Verdana"/>
              </a:rPr>
              <a:t>printReversedList</a:t>
            </a:r>
            <a:r>
              <a:rPr lang="nb-NO" sz="1500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nb-NO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nb-NO" sz="1500" dirty="0">
                <a:solidFill>
                  <a:srgbClr val="000000"/>
                </a:solidFill>
                <a:latin typeface="Verdana"/>
              </a:rPr>
              <a:t>List</a:t>
            </a:r>
            <a:r>
              <a:rPr lang="nb-NO" sz="1500" b="1" dirty="0">
                <a:solidFill>
                  <a:srgbClr val="000000"/>
                </a:solidFill>
                <a:latin typeface="Verdana"/>
              </a:rPr>
              <a:t>&lt;</a:t>
            </a:r>
            <a:r>
              <a:rPr lang="nb-NO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nb-NO" sz="1500" dirty="0">
                <a:solidFill>
                  <a:srgbClr val="000000"/>
                </a:solidFill>
                <a:latin typeface="Verdana"/>
              </a:rPr>
              <a:t>String</a:t>
            </a:r>
            <a:r>
              <a:rPr lang="nb-NO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nb-NO" sz="1500" b="1" dirty="0">
                <a:solidFill>
                  <a:srgbClr val="000000"/>
                </a:solidFill>
                <a:latin typeface="Verdana"/>
              </a:rPr>
              <a:t>&gt;</a:t>
            </a:r>
            <a:r>
              <a:rPr lang="nb-NO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nb-NO" sz="1500" dirty="0">
                <a:solidFill>
                  <a:srgbClr val="000000"/>
                </a:solidFill>
                <a:latin typeface="Verdana"/>
              </a:rPr>
              <a:t>list</a:t>
            </a:r>
            <a:r>
              <a:rPr lang="nb-NO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nb-NO" sz="1500" b="1" dirty="0">
                <a:solidFill>
                  <a:srgbClr val="000000"/>
                </a:solidFill>
                <a:latin typeface="Verdana"/>
              </a:rPr>
              <a:t>)</a:t>
            </a:r>
            <a:endParaRPr lang="nb-NO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{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ListIterator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&lt;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String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&gt;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iterator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=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list</a:t>
            </a:r>
            <a:r>
              <a:rPr lang="pt-BR" sz="1500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listIterator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list</a:t>
            </a:r>
            <a:r>
              <a:rPr lang="pt-BR" sz="1500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size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()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);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System</a:t>
            </a:r>
            <a:r>
              <a:rPr lang="pt-BR" sz="1500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out</a:t>
            </a:r>
            <a:r>
              <a:rPr lang="pt-BR" sz="1500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println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7F007F"/>
                </a:solidFill>
                <a:latin typeface="Verdana"/>
              </a:rPr>
              <a:t>"\</a:t>
            </a:r>
            <a:r>
              <a:rPr lang="pt-BR" sz="1500" dirty="0" err="1">
                <a:solidFill>
                  <a:srgbClr val="7F007F"/>
                </a:solidFill>
                <a:latin typeface="Verdana"/>
              </a:rPr>
              <a:t>nReversed</a:t>
            </a:r>
            <a:r>
              <a:rPr lang="pt-BR" sz="1500" dirty="0">
                <a:solidFill>
                  <a:srgbClr val="7F007F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7F007F"/>
                </a:solidFill>
                <a:latin typeface="Verdana"/>
              </a:rPr>
              <a:t>List</a:t>
            </a:r>
            <a:r>
              <a:rPr lang="pt-BR" sz="1500" dirty="0">
                <a:solidFill>
                  <a:srgbClr val="7F007F"/>
                </a:solidFill>
                <a:latin typeface="Verdana"/>
              </a:rPr>
              <a:t>:"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);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</a:t>
            </a:r>
            <a:r>
              <a:rPr lang="pt-BR" sz="1500" dirty="0">
                <a:solidFill>
                  <a:srgbClr val="007F00"/>
                </a:solidFill>
                <a:latin typeface="Comic Sans MS"/>
              </a:rPr>
              <a:t>// imprime a lista invertida</a:t>
            </a: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</a:t>
            </a:r>
            <a:r>
              <a:rPr lang="pt-BR" sz="1500" b="1" dirty="0" err="1">
                <a:solidFill>
                  <a:srgbClr val="00007F"/>
                </a:solidFill>
                <a:latin typeface="Verdana"/>
              </a:rPr>
              <a:t>while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iterator</a:t>
            </a:r>
            <a:r>
              <a:rPr lang="pt-BR" sz="1500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hasPrevious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()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)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 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System</a:t>
            </a:r>
            <a:r>
              <a:rPr lang="pt-BR" sz="1500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out</a:t>
            </a:r>
            <a:r>
              <a:rPr lang="pt-BR" sz="1500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printf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7F007F"/>
                </a:solidFill>
                <a:latin typeface="Verdana"/>
              </a:rPr>
              <a:t>"%s "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,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iterator</a:t>
            </a:r>
            <a:r>
              <a:rPr lang="pt-BR" sz="1500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previous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()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);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}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</a:t>
            </a:r>
          </a:p>
          <a:p>
            <a:pPr marL="118872" indent="0">
              <a:buNone/>
            </a:pPr>
            <a:r>
              <a:rPr lang="en-US" sz="1500" dirty="0">
                <a:solidFill>
                  <a:srgbClr val="808080"/>
                </a:solidFill>
                <a:latin typeface="Verdana"/>
              </a:rPr>
              <a:t>   </a:t>
            </a:r>
            <a:r>
              <a:rPr lang="en-US" sz="1500" b="1" dirty="0">
                <a:solidFill>
                  <a:srgbClr val="00007F"/>
                </a:solidFill>
                <a:latin typeface="Verdana"/>
              </a:rPr>
              <a:t>public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b="1" dirty="0">
                <a:solidFill>
                  <a:srgbClr val="00007F"/>
                </a:solidFill>
                <a:latin typeface="Verdana"/>
              </a:rPr>
              <a:t>static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b="1" dirty="0">
                <a:solidFill>
                  <a:srgbClr val="00007F"/>
                </a:solidFill>
                <a:latin typeface="Verdana"/>
              </a:rPr>
              <a:t>void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dirty="0">
                <a:solidFill>
                  <a:srgbClr val="000000"/>
                </a:solidFill>
                <a:latin typeface="Verdana"/>
              </a:rPr>
              <a:t>main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dirty="0">
                <a:solidFill>
                  <a:srgbClr val="000000"/>
                </a:solidFill>
                <a:latin typeface="Verdana"/>
              </a:rPr>
              <a:t>String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dirty="0" err="1">
                <a:solidFill>
                  <a:srgbClr val="000000"/>
                </a:solidFill>
                <a:latin typeface="Verdana"/>
              </a:rPr>
              <a:t>args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[]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)</a:t>
            </a:r>
            <a:endParaRPr lang="en-US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{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</a:t>
            </a:r>
            <a:r>
              <a:rPr lang="pt-BR" sz="1500" b="1" dirty="0">
                <a:solidFill>
                  <a:srgbClr val="00007F"/>
                </a:solidFill>
                <a:latin typeface="Verdana"/>
              </a:rPr>
              <a:t>new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ListTest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();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}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</a:p>
          <a:p>
            <a:pPr marL="118872" indent="0">
              <a:buNone/>
            </a:pPr>
            <a:r>
              <a:rPr lang="pt-BR" sz="1500" b="1" dirty="0">
                <a:solidFill>
                  <a:srgbClr val="000000"/>
                </a:solidFill>
                <a:latin typeface="Verdana"/>
              </a:rPr>
              <a:t>}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endParaRPr lang="pt-BR" sz="1500" dirty="0"/>
          </a:p>
        </p:txBody>
      </p:sp>
      <p:sp>
        <p:nvSpPr>
          <p:cNvPr id="3" name="Espaço Reservado para Número de Slid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3C667A4-C3F8-4683-B752-94A130921CF2}" type="slidenum">
              <a:rPr lang="pt-BR" smtClean="0"/>
              <a:pPr>
                <a:defRPr/>
              </a:pPr>
              <a:t>67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5787170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Saída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18872" indent="0">
              <a:buNone/>
            </a:pPr>
            <a:r>
              <a:rPr lang="pt-BR" sz="1700" dirty="0" err="1">
                <a:latin typeface="Courier New" pitchFamily="49" charset="0"/>
                <a:cs typeface="Courier New" pitchFamily="49" charset="0"/>
              </a:rPr>
              <a:t>list</a:t>
            </a:r>
            <a:r>
              <a:rPr lang="pt-BR" sz="1700" dirty="0">
                <a:latin typeface="Courier New" pitchFamily="49" charset="0"/>
                <a:cs typeface="Courier New" pitchFamily="49" charset="0"/>
              </a:rPr>
              <a:t>:</a:t>
            </a:r>
          </a:p>
          <a:p>
            <a:pPr marL="118872" indent="0">
              <a:buNone/>
            </a:pPr>
            <a:r>
              <a:rPr lang="en-US" sz="1700" dirty="0">
                <a:latin typeface="Courier New" pitchFamily="49" charset="0"/>
                <a:cs typeface="Courier New" pitchFamily="49" charset="0"/>
              </a:rPr>
              <a:t>black yellow green blue violet silver gold white brown blue gray silver</a:t>
            </a:r>
          </a:p>
          <a:p>
            <a:pPr marL="118872" indent="0">
              <a:buNone/>
            </a:pPr>
            <a:endParaRPr lang="pt-BR" sz="1700" dirty="0" smtClean="0">
              <a:latin typeface="Courier New" pitchFamily="49" charset="0"/>
              <a:cs typeface="Courier New" pitchFamily="49" charset="0"/>
            </a:endParaRPr>
          </a:p>
          <a:p>
            <a:pPr marL="118872" indent="0">
              <a:buNone/>
            </a:pPr>
            <a:r>
              <a:rPr lang="pt-BR" sz="1700" dirty="0" err="1" smtClean="0">
                <a:latin typeface="Courier New" pitchFamily="49" charset="0"/>
                <a:cs typeface="Courier New" pitchFamily="49" charset="0"/>
              </a:rPr>
              <a:t>list</a:t>
            </a:r>
            <a:r>
              <a:rPr lang="pt-BR" sz="1700" dirty="0">
                <a:latin typeface="Courier New" pitchFamily="49" charset="0"/>
                <a:cs typeface="Courier New" pitchFamily="49" charset="0"/>
              </a:rPr>
              <a:t>:</a:t>
            </a:r>
          </a:p>
          <a:p>
            <a:pPr marL="118872" indent="0">
              <a:buNone/>
            </a:pPr>
            <a:r>
              <a:rPr lang="en-US" sz="1700" dirty="0">
                <a:latin typeface="Courier New" pitchFamily="49" charset="0"/>
                <a:cs typeface="Courier New" pitchFamily="49" charset="0"/>
              </a:rPr>
              <a:t>BLACK YELLOW GREEN BLUE VIOLET SILVER GOLD WHITE BROWN BLUE GRAY SILVER</a:t>
            </a:r>
          </a:p>
          <a:p>
            <a:pPr marL="118872" indent="0">
              <a:buNone/>
            </a:pPr>
            <a:endParaRPr lang="pt-BR" sz="1700" dirty="0" smtClean="0">
              <a:latin typeface="Courier New" pitchFamily="49" charset="0"/>
              <a:cs typeface="Courier New" pitchFamily="49" charset="0"/>
            </a:endParaRPr>
          </a:p>
          <a:p>
            <a:pPr marL="118872" indent="0">
              <a:buNone/>
            </a:pPr>
            <a:r>
              <a:rPr lang="pt-BR" sz="1700" dirty="0" err="1" smtClean="0">
                <a:latin typeface="Courier New" pitchFamily="49" charset="0"/>
                <a:cs typeface="Courier New" pitchFamily="49" charset="0"/>
              </a:rPr>
              <a:t>Deleting</a:t>
            </a:r>
            <a:r>
              <a:rPr lang="pt-BR" sz="17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pt-BR" sz="1700" dirty="0" err="1">
                <a:latin typeface="Courier New" pitchFamily="49" charset="0"/>
                <a:cs typeface="Courier New" pitchFamily="49" charset="0"/>
              </a:rPr>
              <a:t>elements</a:t>
            </a:r>
            <a:r>
              <a:rPr lang="pt-BR" sz="1700" dirty="0">
                <a:latin typeface="Courier New" pitchFamily="49" charset="0"/>
                <a:cs typeface="Courier New" pitchFamily="49" charset="0"/>
              </a:rPr>
              <a:t> 4 </a:t>
            </a:r>
            <a:r>
              <a:rPr lang="pt-BR" sz="1700" dirty="0" err="1">
                <a:latin typeface="Courier New" pitchFamily="49" charset="0"/>
                <a:cs typeface="Courier New" pitchFamily="49" charset="0"/>
              </a:rPr>
              <a:t>to</a:t>
            </a:r>
            <a:r>
              <a:rPr lang="pt-BR" sz="17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pt-BR" sz="1700" dirty="0" smtClean="0">
                <a:latin typeface="Courier New" pitchFamily="49" charset="0"/>
                <a:cs typeface="Courier New" pitchFamily="49" charset="0"/>
              </a:rPr>
              <a:t>7.</a:t>
            </a:r>
            <a:r>
              <a:rPr lang="pt-BR" sz="1700" dirty="0">
                <a:latin typeface="Courier New" pitchFamily="49" charset="0"/>
                <a:cs typeface="Courier New" pitchFamily="49" charset="0"/>
              </a:rPr>
              <a:t>..</a:t>
            </a:r>
          </a:p>
          <a:p>
            <a:pPr marL="118872" indent="0">
              <a:buNone/>
            </a:pPr>
            <a:r>
              <a:rPr lang="pt-BR" sz="1700" dirty="0" err="1" smtClean="0">
                <a:latin typeface="Courier New" pitchFamily="49" charset="0"/>
                <a:cs typeface="Courier New" pitchFamily="49" charset="0"/>
              </a:rPr>
              <a:t>list</a:t>
            </a:r>
            <a:r>
              <a:rPr lang="pt-BR" sz="1700" dirty="0">
                <a:latin typeface="Courier New" pitchFamily="49" charset="0"/>
                <a:cs typeface="Courier New" pitchFamily="49" charset="0"/>
              </a:rPr>
              <a:t>:</a:t>
            </a:r>
          </a:p>
          <a:p>
            <a:pPr marL="118872" indent="0">
              <a:buNone/>
            </a:pPr>
            <a:r>
              <a:rPr lang="en-US" sz="1700" dirty="0">
                <a:latin typeface="Courier New" pitchFamily="49" charset="0"/>
                <a:cs typeface="Courier New" pitchFamily="49" charset="0"/>
              </a:rPr>
              <a:t>BLACK YELLOW GREEN BLUE WHITE BROWN BLUE GRAY SILVER</a:t>
            </a:r>
          </a:p>
          <a:p>
            <a:pPr marL="118872" indent="0">
              <a:buNone/>
            </a:pPr>
            <a:endParaRPr lang="pt-BR" sz="1700" dirty="0" smtClean="0">
              <a:latin typeface="Courier New" pitchFamily="49" charset="0"/>
              <a:cs typeface="Courier New" pitchFamily="49" charset="0"/>
            </a:endParaRPr>
          </a:p>
          <a:p>
            <a:pPr marL="118872" indent="0">
              <a:buNone/>
            </a:pPr>
            <a:r>
              <a:rPr lang="pt-BR" sz="1700" dirty="0" err="1" smtClean="0">
                <a:latin typeface="Courier New" pitchFamily="49" charset="0"/>
                <a:cs typeface="Courier New" pitchFamily="49" charset="0"/>
              </a:rPr>
              <a:t>Reversed</a:t>
            </a:r>
            <a:r>
              <a:rPr lang="pt-BR" sz="17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pt-BR" sz="1700" dirty="0" err="1">
                <a:latin typeface="Courier New" pitchFamily="49" charset="0"/>
                <a:cs typeface="Courier New" pitchFamily="49" charset="0"/>
              </a:rPr>
              <a:t>List</a:t>
            </a:r>
            <a:r>
              <a:rPr lang="pt-BR" sz="1700" dirty="0">
                <a:latin typeface="Courier New" pitchFamily="49" charset="0"/>
                <a:cs typeface="Courier New" pitchFamily="49" charset="0"/>
              </a:rPr>
              <a:t>:</a:t>
            </a:r>
          </a:p>
          <a:p>
            <a:pPr marL="118872" indent="0">
              <a:buNone/>
            </a:pPr>
            <a:r>
              <a:rPr lang="en-US" sz="1700" dirty="0">
                <a:latin typeface="Courier New" pitchFamily="49" charset="0"/>
                <a:cs typeface="Courier New" pitchFamily="49" charset="0"/>
              </a:rPr>
              <a:t>SILVER GRAY BLUE BROWN WHITE BLUE GREEN YELLOW BLACK</a:t>
            </a:r>
            <a:endParaRPr lang="pt-BR" sz="1700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D7BA2C2-BAB6-44FC-BAA2-F6B037FB9DCF}" type="slidenum">
              <a:rPr lang="pt-BR" smtClean="0"/>
              <a:pPr>
                <a:defRPr/>
              </a:pPr>
              <a:t>68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7853878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i="1" dirty="0" err="1"/>
              <a:t>LinkedList</a:t>
            </a:r>
            <a:endParaRPr lang="pt-BR" dirty="0"/>
          </a:p>
        </p:txBody>
      </p:sp>
      <p:sp>
        <p:nvSpPr>
          <p:cNvPr id="5" name="Espaço Reservado para Conteúdo 4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pt-BR" dirty="0" smtClean="0"/>
              <a:t>O método </a:t>
            </a:r>
            <a:r>
              <a:rPr lang="pt-BR" b="1" i="1" dirty="0" err="1" smtClean="0"/>
              <a:t>AddAll</a:t>
            </a:r>
            <a:r>
              <a:rPr lang="pt-BR" dirty="0" smtClean="0"/>
              <a:t> adiciona todos os elementos ao final da lista;</a:t>
            </a:r>
          </a:p>
          <a:p>
            <a:r>
              <a:rPr lang="pt-BR" dirty="0" smtClean="0"/>
              <a:t>O </a:t>
            </a:r>
            <a:r>
              <a:rPr lang="pt-BR" b="1" i="1" dirty="0" smtClean="0"/>
              <a:t>método </a:t>
            </a:r>
            <a:r>
              <a:rPr lang="pt-BR" b="1" i="1" dirty="0" err="1" smtClean="0"/>
              <a:t>listIterator</a:t>
            </a:r>
            <a:r>
              <a:rPr lang="pt-BR" i="1" dirty="0" smtClean="0"/>
              <a:t> </a:t>
            </a:r>
            <a:r>
              <a:rPr lang="pt-BR" dirty="0" smtClean="0"/>
              <a:t>retorna um </a:t>
            </a:r>
            <a:r>
              <a:rPr lang="pt-BR" dirty="0" err="1" smtClean="0"/>
              <a:t>iterador</a:t>
            </a:r>
            <a:r>
              <a:rPr lang="pt-BR" dirty="0" smtClean="0"/>
              <a:t> bidirecional</a:t>
            </a:r>
          </a:p>
          <a:p>
            <a:pPr lvl="1"/>
            <a:r>
              <a:rPr lang="pt-BR" dirty="0" smtClean="0"/>
              <a:t>A </a:t>
            </a:r>
            <a:r>
              <a:rPr lang="pt-BR" b="1" i="1" dirty="0" smtClean="0"/>
              <a:t>classe </a:t>
            </a:r>
            <a:r>
              <a:rPr lang="pt-BR" b="1" i="1" dirty="0" err="1" smtClean="0"/>
              <a:t>ListIterator</a:t>
            </a:r>
            <a:r>
              <a:rPr lang="pt-BR" b="1" i="1" dirty="0" smtClean="0"/>
              <a:t> </a:t>
            </a:r>
            <a:r>
              <a:rPr lang="pt-BR" dirty="0" smtClean="0"/>
              <a:t>é uma classe genérica.</a:t>
            </a:r>
          </a:p>
          <a:p>
            <a:r>
              <a:rPr lang="pt-BR" dirty="0" smtClean="0"/>
              <a:t>O método </a:t>
            </a:r>
            <a:r>
              <a:rPr lang="pt-BR" b="1" i="1" dirty="0" smtClean="0"/>
              <a:t>set</a:t>
            </a:r>
            <a:r>
              <a:rPr lang="pt-BR" dirty="0" smtClean="0"/>
              <a:t> substitui um elemento da coleção por outro;</a:t>
            </a:r>
          </a:p>
          <a:p>
            <a:r>
              <a:rPr lang="pt-BR" dirty="0" smtClean="0"/>
              <a:t>Os </a:t>
            </a:r>
            <a:r>
              <a:rPr lang="pt-BR" dirty="0" err="1" smtClean="0"/>
              <a:t>iteradores</a:t>
            </a:r>
            <a:r>
              <a:rPr lang="pt-BR" dirty="0" smtClean="0"/>
              <a:t> também possuem métodos </a:t>
            </a:r>
            <a:r>
              <a:rPr lang="pt-BR" b="1" i="1" dirty="0" err="1" smtClean="0"/>
              <a:t>hasPrevious</a:t>
            </a:r>
            <a:r>
              <a:rPr lang="pt-BR" dirty="0" smtClean="0"/>
              <a:t> e </a:t>
            </a:r>
            <a:r>
              <a:rPr lang="pt-BR" b="1" i="1" dirty="0" err="1" smtClean="0"/>
              <a:t>previous</a:t>
            </a:r>
            <a:endParaRPr lang="pt-BR" b="1" i="1" dirty="0" smtClean="0"/>
          </a:p>
          <a:p>
            <a:pPr lvl="1"/>
            <a:r>
              <a:rPr lang="pt-BR" dirty="0" smtClean="0"/>
              <a:t>Determina se há algum elemento anterior e retorna este elemento, respectivamente.</a:t>
            </a:r>
          </a:p>
          <a:p>
            <a:r>
              <a:rPr lang="pt-BR" dirty="0" smtClean="0"/>
              <a:t>Na classe </a:t>
            </a:r>
            <a:r>
              <a:rPr lang="pt-BR" i="1" dirty="0" err="1" smtClean="0"/>
              <a:t>List</a:t>
            </a:r>
            <a:r>
              <a:rPr lang="pt-BR" dirty="0" smtClean="0"/>
              <a:t>, o método </a:t>
            </a:r>
            <a:r>
              <a:rPr lang="pt-BR" i="1" dirty="0" err="1" smtClean="0"/>
              <a:t>sublist</a:t>
            </a:r>
            <a:r>
              <a:rPr lang="pt-BR" dirty="0" smtClean="0"/>
              <a:t> obtém um intervalo de valores contidos na lista original</a:t>
            </a:r>
          </a:p>
          <a:p>
            <a:pPr lvl="1"/>
            <a:r>
              <a:rPr lang="pt-BR" dirty="0" smtClean="0"/>
              <a:t>Os parâmetros são o início e o final do intervalo, sendo que o final não está incluído entre os valores.</a:t>
            </a:r>
            <a:endParaRPr lang="pt-BR" dirty="0"/>
          </a:p>
        </p:txBody>
      </p:sp>
      <p:sp>
        <p:nvSpPr>
          <p:cNvPr id="3" name="Espaço Reservado para Número de Slid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3C667A4-C3F8-4683-B752-94A130921CF2}" type="slidenum">
              <a:rPr lang="pt-BR" smtClean="0"/>
              <a:pPr>
                <a:defRPr/>
              </a:pPr>
              <a:t>69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0615737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Genéricos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pt-BR" dirty="0" smtClean="0"/>
              <a:t>A programação de </a:t>
            </a:r>
            <a:r>
              <a:rPr lang="pt-BR" b="1" dirty="0" smtClean="0"/>
              <a:t>genéricos</a:t>
            </a:r>
            <a:r>
              <a:rPr lang="pt-BR" dirty="0" smtClean="0"/>
              <a:t> nos permite criar modelos genéricos</a:t>
            </a:r>
          </a:p>
          <a:p>
            <a:pPr lvl="1"/>
            <a:r>
              <a:rPr lang="pt-BR" dirty="0" smtClean="0"/>
              <a:t>Métodos genéricos especificam em uma única declaração um conjunto de métodos de relacionados;</a:t>
            </a:r>
          </a:p>
          <a:p>
            <a:pPr lvl="1"/>
            <a:r>
              <a:rPr lang="pt-BR" smtClean="0"/>
              <a:t>Classes genéricas </a:t>
            </a:r>
            <a:r>
              <a:rPr lang="pt-BR" dirty="0" smtClean="0"/>
              <a:t>especificam em uma única declaração  um conjunto de tipos relacionados;</a:t>
            </a:r>
          </a:p>
          <a:p>
            <a:pPr lvl="1"/>
            <a:r>
              <a:rPr lang="pt-BR" dirty="0" smtClean="0"/>
              <a:t>Também fornece </a:t>
            </a:r>
            <a:r>
              <a:rPr lang="pt-BR" b="1" dirty="0" smtClean="0"/>
              <a:t>segurança de tipo</a:t>
            </a:r>
            <a:r>
              <a:rPr lang="pt-BR" dirty="0" smtClean="0"/>
              <a:t> </a:t>
            </a:r>
            <a:endParaRPr lang="pt-BR" b="1" dirty="0" smtClean="0"/>
          </a:p>
          <a:p>
            <a:pPr lvl="2"/>
            <a:r>
              <a:rPr lang="pt-BR" dirty="0" smtClean="0"/>
              <a:t>Permite aos programadores detectar tipos inválidos em tempo de compilação.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D7BA2C2-BAB6-44FC-BAA2-F6B037FB9DCF}" type="slidenum">
              <a:rPr lang="pt-BR" smtClean="0"/>
              <a:pPr>
                <a:defRPr/>
              </a:pPr>
              <a:t>7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7699207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i="1" dirty="0" err="1" smtClean="0"/>
              <a:t>LinkedList</a:t>
            </a:r>
            <a:endParaRPr lang="pt-BR" dirty="0"/>
          </a:p>
        </p:txBody>
      </p:sp>
      <p:sp>
        <p:nvSpPr>
          <p:cNvPr id="5" name="Espaço Reservado para Conteúdo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2800" dirty="0" smtClean="0"/>
              <a:t>A classe </a:t>
            </a:r>
            <a:r>
              <a:rPr lang="pt-BR" sz="2800" i="1" dirty="0" err="1" smtClean="0"/>
              <a:t>Arrays</a:t>
            </a:r>
            <a:r>
              <a:rPr lang="pt-BR" sz="2800" dirty="0" smtClean="0"/>
              <a:t> fornece o método estático </a:t>
            </a:r>
            <a:r>
              <a:rPr lang="pt-BR" sz="2800" b="1" i="1" dirty="0" err="1" smtClean="0"/>
              <a:t>asList</a:t>
            </a:r>
            <a:r>
              <a:rPr lang="pt-BR" sz="2800" dirty="0" smtClean="0"/>
              <a:t> que permite ver um vetor como uma coleção </a:t>
            </a:r>
            <a:r>
              <a:rPr lang="pt-BR" sz="2800" i="1" dirty="0" err="1" smtClean="0"/>
              <a:t>List</a:t>
            </a:r>
            <a:endParaRPr lang="pt-BR" sz="2800" i="1" dirty="0" smtClean="0"/>
          </a:p>
          <a:p>
            <a:pPr lvl="1"/>
            <a:r>
              <a:rPr lang="pt-BR" sz="2400" dirty="0" smtClean="0"/>
              <a:t>Que encapsula o comportamento similar ao de uma lista encadeada.</a:t>
            </a:r>
          </a:p>
          <a:p>
            <a:r>
              <a:rPr lang="pt-BR" sz="2800" dirty="0" smtClean="0"/>
              <a:t>O exemplo a seguir demonstra como criar uma </a:t>
            </a:r>
            <a:r>
              <a:rPr lang="pt-BR" sz="2800" i="1" dirty="0" err="1" smtClean="0"/>
              <a:t>LinkedList</a:t>
            </a:r>
            <a:r>
              <a:rPr lang="pt-BR" sz="2800" dirty="0" smtClean="0"/>
              <a:t> a partir de um vetor visto como uma </a:t>
            </a:r>
            <a:r>
              <a:rPr lang="pt-BR" sz="2800" i="1" dirty="0" err="1" smtClean="0"/>
              <a:t>List</a:t>
            </a:r>
            <a:r>
              <a:rPr lang="pt-BR" sz="2800" dirty="0" smtClean="0"/>
              <a:t>.</a:t>
            </a:r>
            <a:endParaRPr lang="pt-BR" sz="2800" dirty="0"/>
          </a:p>
        </p:txBody>
      </p:sp>
      <p:sp>
        <p:nvSpPr>
          <p:cNvPr id="3" name="Espaço Reservado para Número de Slid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3C667A4-C3F8-4683-B752-94A130921CF2}" type="slidenum">
              <a:rPr lang="pt-BR" smtClean="0"/>
              <a:pPr>
                <a:defRPr/>
              </a:pPr>
              <a:t>70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1286942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UsingToArray.java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18872" indent="0">
              <a:buNone/>
            </a:pPr>
            <a:r>
              <a:rPr lang="pt-BR" sz="1500" b="1" dirty="0" err="1">
                <a:solidFill>
                  <a:srgbClr val="00007F"/>
                </a:solidFill>
                <a:latin typeface="Verdana"/>
              </a:rPr>
              <a:t>import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java</a:t>
            </a:r>
            <a:r>
              <a:rPr lang="pt-BR" sz="1500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util</a:t>
            </a:r>
            <a:r>
              <a:rPr lang="pt-BR" sz="1500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LinkedList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;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b="1" dirty="0" err="1">
                <a:solidFill>
                  <a:srgbClr val="00007F"/>
                </a:solidFill>
                <a:latin typeface="Verdana"/>
              </a:rPr>
              <a:t>import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java</a:t>
            </a:r>
            <a:r>
              <a:rPr lang="pt-BR" sz="1500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util</a:t>
            </a:r>
            <a:r>
              <a:rPr lang="pt-BR" sz="1500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Arrays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;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b="1" dirty="0" err="1">
                <a:solidFill>
                  <a:srgbClr val="00007F"/>
                </a:solidFill>
                <a:latin typeface="Verdana"/>
              </a:rPr>
              <a:t>public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 err="1">
                <a:solidFill>
                  <a:srgbClr val="00007F"/>
                </a:solidFill>
                <a:latin typeface="Verdana"/>
              </a:rPr>
              <a:t>class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UsingToArray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</a:p>
          <a:p>
            <a:pPr marL="118872" indent="0">
              <a:buNone/>
            </a:pPr>
            <a:r>
              <a:rPr lang="pt-BR" sz="1500" b="1" dirty="0">
                <a:solidFill>
                  <a:srgbClr val="000000"/>
                </a:solidFill>
                <a:latin typeface="Verdana"/>
              </a:rPr>
              <a:t>{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</a:t>
            </a:r>
            <a:r>
              <a:rPr lang="pt-BR" sz="1500" dirty="0">
                <a:solidFill>
                  <a:srgbClr val="007F00"/>
                </a:solidFill>
                <a:latin typeface="Comic Sans MS"/>
              </a:rPr>
              <a:t>// cria uma </a:t>
            </a:r>
            <a:r>
              <a:rPr lang="pt-BR" sz="1500" dirty="0" err="1">
                <a:solidFill>
                  <a:srgbClr val="007F00"/>
                </a:solidFill>
                <a:latin typeface="Comic Sans MS"/>
              </a:rPr>
              <a:t>LinkedList</a:t>
            </a:r>
            <a:r>
              <a:rPr lang="pt-BR" sz="1500" dirty="0">
                <a:solidFill>
                  <a:srgbClr val="007F00"/>
                </a:solidFill>
                <a:latin typeface="Comic Sans MS"/>
              </a:rPr>
              <a:t>, adiciona elementos e converte para um vetor</a:t>
            </a: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</a:t>
            </a:r>
            <a:r>
              <a:rPr lang="pt-BR" sz="1500" b="1" dirty="0" err="1">
                <a:solidFill>
                  <a:srgbClr val="00007F"/>
                </a:solidFill>
                <a:latin typeface="Verdana"/>
              </a:rPr>
              <a:t>public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UsingToArray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()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{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en-US" sz="1500" dirty="0">
                <a:solidFill>
                  <a:srgbClr val="808080"/>
                </a:solidFill>
                <a:latin typeface="Verdana"/>
              </a:rPr>
              <a:t>      </a:t>
            </a:r>
            <a:r>
              <a:rPr lang="en-US" sz="1500" dirty="0">
                <a:solidFill>
                  <a:srgbClr val="000000"/>
                </a:solidFill>
                <a:latin typeface="Verdana"/>
              </a:rPr>
              <a:t>String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dirty="0">
                <a:solidFill>
                  <a:srgbClr val="000000"/>
                </a:solidFill>
                <a:latin typeface="Verdana"/>
              </a:rPr>
              <a:t>colors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[]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=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{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dirty="0">
                <a:solidFill>
                  <a:srgbClr val="7F007F"/>
                </a:solidFill>
                <a:latin typeface="Verdana"/>
              </a:rPr>
              <a:t>"black"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,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dirty="0">
                <a:solidFill>
                  <a:srgbClr val="7F007F"/>
                </a:solidFill>
                <a:latin typeface="Verdana"/>
              </a:rPr>
              <a:t>"blue"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,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dirty="0">
                <a:solidFill>
                  <a:srgbClr val="7F007F"/>
                </a:solidFill>
                <a:latin typeface="Verdana"/>
              </a:rPr>
              <a:t>"yellow"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};</a:t>
            </a:r>
            <a:endParaRPr lang="en-US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</a:t>
            </a:r>
            <a:r>
              <a:rPr lang="pt-BR" sz="1500" dirty="0" err="1" smtClean="0">
                <a:solidFill>
                  <a:srgbClr val="000000"/>
                </a:solidFill>
                <a:latin typeface="Verdana"/>
              </a:rPr>
              <a:t>LinkedList</a:t>
            </a:r>
            <a:r>
              <a:rPr lang="pt-BR" sz="1500" b="1" dirty="0" smtClean="0">
                <a:solidFill>
                  <a:srgbClr val="000000"/>
                </a:solidFill>
                <a:latin typeface="Verdana"/>
              </a:rPr>
              <a:t>&lt;</a:t>
            </a:r>
            <a:r>
              <a:rPr lang="pt-BR" sz="1500" dirty="0" err="1" smtClean="0">
                <a:solidFill>
                  <a:srgbClr val="000000"/>
                </a:solidFill>
                <a:latin typeface="Verdana"/>
              </a:rPr>
              <a:t>String</a:t>
            </a:r>
            <a:r>
              <a:rPr lang="pt-BR" sz="1500" b="1" dirty="0" smtClean="0">
                <a:solidFill>
                  <a:srgbClr val="000000"/>
                </a:solidFill>
                <a:latin typeface="Verdana"/>
              </a:rPr>
              <a:t>&gt;</a:t>
            </a:r>
            <a:r>
              <a:rPr lang="pt-BR" sz="1500" dirty="0" smtClean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smtClean="0">
                <a:solidFill>
                  <a:srgbClr val="000000"/>
                </a:solidFill>
                <a:latin typeface="Verdana"/>
              </a:rPr>
              <a:t>links </a:t>
            </a:r>
            <a:r>
              <a:rPr lang="pt-BR" sz="1500" b="1" dirty="0" smtClean="0">
                <a:solidFill>
                  <a:srgbClr val="000000"/>
                </a:solidFill>
                <a:latin typeface="Verdana"/>
              </a:rPr>
              <a:t>= </a:t>
            </a:r>
            <a:r>
              <a:rPr lang="en-US" sz="1500" b="1" dirty="0" smtClean="0">
                <a:solidFill>
                  <a:srgbClr val="00007F"/>
                </a:solidFill>
                <a:latin typeface="Verdana"/>
              </a:rPr>
              <a:t>new</a:t>
            </a:r>
            <a:r>
              <a:rPr lang="en-US" sz="1500" dirty="0" smtClean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dirty="0" err="1">
                <a:solidFill>
                  <a:srgbClr val="000000"/>
                </a:solidFill>
                <a:latin typeface="Verdana"/>
              </a:rPr>
              <a:t>LinkedList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&lt;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dirty="0">
                <a:solidFill>
                  <a:srgbClr val="000000"/>
                </a:solidFill>
                <a:latin typeface="Verdana"/>
              </a:rPr>
              <a:t>String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b="1" dirty="0" smtClean="0">
                <a:solidFill>
                  <a:srgbClr val="000000"/>
                </a:solidFill>
                <a:latin typeface="Verdana"/>
              </a:rPr>
              <a:t>&gt;(</a:t>
            </a:r>
            <a:r>
              <a:rPr lang="en-US" sz="1500" dirty="0" err="1" smtClean="0">
                <a:solidFill>
                  <a:srgbClr val="000000"/>
                </a:solidFill>
                <a:latin typeface="Verdana"/>
              </a:rPr>
              <a:t>Arrays</a:t>
            </a:r>
            <a:r>
              <a:rPr lang="en-US" sz="1500" b="1" dirty="0" err="1" smtClean="0">
                <a:solidFill>
                  <a:srgbClr val="000000"/>
                </a:solidFill>
                <a:latin typeface="Verdana"/>
              </a:rPr>
              <a:t>.</a:t>
            </a:r>
            <a:r>
              <a:rPr lang="en-US" sz="1500" dirty="0" err="1" smtClean="0">
                <a:solidFill>
                  <a:srgbClr val="000000"/>
                </a:solidFill>
                <a:latin typeface="Verdana"/>
              </a:rPr>
              <a:t>asList</a:t>
            </a:r>
            <a:r>
              <a:rPr lang="en-US" sz="1500" b="1" dirty="0" smtClean="0">
                <a:solidFill>
                  <a:srgbClr val="000000"/>
                </a:solidFill>
                <a:latin typeface="Verdana"/>
              </a:rPr>
              <a:t>(</a:t>
            </a:r>
            <a:r>
              <a:rPr lang="en-US" sz="1500" dirty="0" smtClean="0">
                <a:solidFill>
                  <a:srgbClr val="000000"/>
                </a:solidFill>
                <a:latin typeface="Verdana"/>
              </a:rPr>
              <a:t>colors</a:t>
            </a:r>
            <a:r>
              <a:rPr lang="en-US" sz="1500" b="1" dirty="0" smtClean="0">
                <a:solidFill>
                  <a:srgbClr val="000000"/>
                </a:solidFill>
                <a:latin typeface="Verdana"/>
              </a:rPr>
              <a:t>));</a:t>
            </a:r>
            <a:endParaRPr lang="en-US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links</a:t>
            </a:r>
            <a:r>
              <a:rPr lang="pt-BR" sz="1500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addLast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7F007F"/>
                </a:solidFill>
                <a:latin typeface="Verdana"/>
              </a:rPr>
              <a:t>"</a:t>
            </a:r>
            <a:r>
              <a:rPr lang="pt-BR" sz="1500" dirty="0" err="1">
                <a:solidFill>
                  <a:srgbClr val="7F007F"/>
                </a:solidFill>
                <a:latin typeface="Verdana"/>
              </a:rPr>
              <a:t>red</a:t>
            </a:r>
            <a:r>
              <a:rPr lang="pt-BR" sz="1500" dirty="0">
                <a:solidFill>
                  <a:srgbClr val="7F007F"/>
                </a:solidFill>
                <a:latin typeface="Verdana"/>
              </a:rPr>
              <a:t>"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);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  </a:t>
            </a:r>
            <a:r>
              <a:rPr lang="pt-BR" sz="1500" dirty="0">
                <a:solidFill>
                  <a:srgbClr val="007F00"/>
                </a:solidFill>
                <a:latin typeface="Comic Sans MS"/>
              </a:rPr>
              <a:t>// adiciona o ultimo item</a:t>
            </a: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links</a:t>
            </a:r>
            <a:r>
              <a:rPr lang="pt-BR" sz="1500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add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7F007F"/>
                </a:solidFill>
                <a:latin typeface="Verdana"/>
              </a:rPr>
              <a:t>"</a:t>
            </a:r>
            <a:r>
              <a:rPr lang="pt-BR" sz="1500" dirty="0" err="1">
                <a:solidFill>
                  <a:srgbClr val="7F007F"/>
                </a:solidFill>
                <a:latin typeface="Verdana"/>
              </a:rPr>
              <a:t>pink</a:t>
            </a:r>
            <a:r>
              <a:rPr lang="pt-BR" sz="1500" dirty="0">
                <a:solidFill>
                  <a:srgbClr val="7F007F"/>
                </a:solidFill>
                <a:latin typeface="Verdana"/>
              </a:rPr>
              <a:t>"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);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     </a:t>
            </a:r>
            <a:r>
              <a:rPr lang="pt-BR" sz="1500" dirty="0">
                <a:solidFill>
                  <a:srgbClr val="007F00"/>
                </a:solidFill>
                <a:latin typeface="Comic Sans MS"/>
              </a:rPr>
              <a:t>// adiciona ao final</a:t>
            </a: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links</a:t>
            </a:r>
            <a:r>
              <a:rPr lang="pt-BR" sz="1500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add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007F7F"/>
                </a:solidFill>
                <a:latin typeface="Verdana"/>
              </a:rPr>
              <a:t>3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,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7F007F"/>
                </a:solidFill>
                <a:latin typeface="Verdana"/>
              </a:rPr>
              <a:t>"</a:t>
            </a:r>
            <a:r>
              <a:rPr lang="pt-BR" sz="1500" dirty="0" err="1">
                <a:solidFill>
                  <a:srgbClr val="7F007F"/>
                </a:solidFill>
                <a:latin typeface="Verdana"/>
              </a:rPr>
              <a:t>green</a:t>
            </a:r>
            <a:r>
              <a:rPr lang="pt-BR" sz="1500" dirty="0">
                <a:solidFill>
                  <a:srgbClr val="7F007F"/>
                </a:solidFill>
                <a:latin typeface="Verdana"/>
              </a:rPr>
              <a:t>"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);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 </a:t>
            </a:r>
            <a:r>
              <a:rPr lang="pt-BR" sz="1500" dirty="0">
                <a:solidFill>
                  <a:srgbClr val="007F00"/>
                </a:solidFill>
                <a:latin typeface="Comic Sans MS"/>
              </a:rPr>
              <a:t>// adiciona no </a:t>
            </a:r>
            <a:r>
              <a:rPr lang="pt-BR" sz="1500" dirty="0" err="1">
                <a:solidFill>
                  <a:srgbClr val="007F00"/>
                </a:solidFill>
                <a:latin typeface="Comic Sans MS"/>
              </a:rPr>
              <a:t>indice</a:t>
            </a:r>
            <a:r>
              <a:rPr lang="pt-BR" sz="1500" dirty="0">
                <a:solidFill>
                  <a:srgbClr val="007F00"/>
                </a:solidFill>
                <a:latin typeface="Comic Sans MS"/>
              </a:rPr>
              <a:t> 3</a:t>
            </a: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links</a:t>
            </a:r>
            <a:r>
              <a:rPr lang="pt-BR" sz="1500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addFirst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7F007F"/>
                </a:solidFill>
                <a:latin typeface="Verdana"/>
              </a:rPr>
              <a:t>"</a:t>
            </a:r>
            <a:r>
              <a:rPr lang="pt-BR" sz="1500" dirty="0" err="1">
                <a:solidFill>
                  <a:srgbClr val="7F007F"/>
                </a:solidFill>
                <a:latin typeface="Verdana"/>
              </a:rPr>
              <a:t>cyan</a:t>
            </a:r>
            <a:r>
              <a:rPr lang="pt-BR" sz="1500" dirty="0">
                <a:solidFill>
                  <a:srgbClr val="7F007F"/>
                </a:solidFill>
                <a:latin typeface="Verdana"/>
              </a:rPr>
              <a:t>"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);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007F00"/>
                </a:solidFill>
                <a:latin typeface="Comic Sans MS"/>
              </a:rPr>
              <a:t>// adiciona como primeiro item</a:t>
            </a:r>
          </a:p>
          <a:p>
            <a:pPr marL="118872" indent="0">
              <a:buNone/>
            </a:pPr>
            <a:endParaRPr lang="pt-BR" sz="1500" dirty="0">
              <a:solidFill>
                <a:srgbClr val="808080"/>
              </a:solidFill>
              <a:latin typeface="Verdana"/>
            </a:endParaRP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D7BA2C2-BAB6-44FC-BAA2-F6B037FB9DCF}" type="slidenum">
              <a:rPr lang="pt-BR" smtClean="0"/>
              <a:pPr>
                <a:defRPr/>
              </a:pPr>
              <a:t>71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0692776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UsingToArray.java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smtClean="0">
                <a:solidFill>
                  <a:srgbClr val="808080"/>
                </a:solidFill>
                <a:latin typeface="Verdana"/>
              </a:rPr>
              <a:t>     </a:t>
            </a:r>
            <a:r>
              <a:rPr lang="pt-BR" sz="1500" dirty="0" smtClean="0">
                <a:solidFill>
                  <a:srgbClr val="007F00"/>
                </a:solidFill>
                <a:latin typeface="Comic Sans MS"/>
              </a:rPr>
              <a:t>// </a:t>
            </a:r>
            <a:r>
              <a:rPr lang="pt-BR" sz="1500" dirty="0">
                <a:solidFill>
                  <a:srgbClr val="007F00"/>
                </a:solidFill>
                <a:latin typeface="Comic Sans MS"/>
              </a:rPr>
              <a:t>converte para um vetor</a:t>
            </a:r>
          </a:p>
          <a:p>
            <a:pPr marL="118872" indent="0">
              <a:buNone/>
            </a:pPr>
            <a:r>
              <a:rPr lang="en-US" sz="1500" dirty="0">
                <a:solidFill>
                  <a:srgbClr val="808080"/>
                </a:solidFill>
                <a:latin typeface="Verdana"/>
              </a:rPr>
              <a:t>      </a:t>
            </a:r>
            <a:r>
              <a:rPr lang="en-US" sz="1500" dirty="0">
                <a:solidFill>
                  <a:srgbClr val="000000"/>
                </a:solidFill>
                <a:latin typeface="Verdana"/>
              </a:rPr>
              <a:t>colors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=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dirty="0" err="1">
                <a:solidFill>
                  <a:srgbClr val="000000"/>
                </a:solidFill>
                <a:latin typeface="Verdana"/>
              </a:rPr>
              <a:t>links</a:t>
            </a:r>
            <a:r>
              <a:rPr lang="en-US" sz="1500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en-US" sz="1500" dirty="0" err="1">
                <a:solidFill>
                  <a:srgbClr val="000000"/>
                </a:solidFill>
                <a:latin typeface="Verdana"/>
              </a:rPr>
              <a:t>toArray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b="1" dirty="0">
                <a:solidFill>
                  <a:srgbClr val="00007F"/>
                </a:solidFill>
                <a:latin typeface="Verdana"/>
              </a:rPr>
              <a:t>new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dirty="0">
                <a:solidFill>
                  <a:srgbClr val="000000"/>
                </a:solidFill>
                <a:latin typeface="Verdana"/>
              </a:rPr>
              <a:t>String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[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dirty="0" err="1">
                <a:solidFill>
                  <a:srgbClr val="000000"/>
                </a:solidFill>
                <a:latin typeface="Verdana"/>
              </a:rPr>
              <a:t>links</a:t>
            </a:r>
            <a:r>
              <a:rPr lang="en-US" sz="1500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en-US" sz="1500" dirty="0" err="1">
                <a:solidFill>
                  <a:srgbClr val="000000"/>
                </a:solidFill>
                <a:latin typeface="Verdana"/>
              </a:rPr>
              <a:t>size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()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]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);</a:t>
            </a:r>
            <a:endParaRPr lang="en-US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System</a:t>
            </a:r>
            <a:r>
              <a:rPr lang="pt-BR" sz="1500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out</a:t>
            </a:r>
            <a:r>
              <a:rPr lang="pt-BR" sz="1500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println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7F007F"/>
                </a:solidFill>
                <a:latin typeface="Verdana"/>
              </a:rPr>
              <a:t>"</a:t>
            </a:r>
            <a:r>
              <a:rPr lang="pt-BR" sz="1500" dirty="0" err="1">
                <a:solidFill>
                  <a:srgbClr val="7F007F"/>
                </a:solidFill>
                <a:latin typeface="Verdana"/>
              </a:rPr>
              <a:t>colors</a:t>
            </a:r>
            <a:r>
              <a:rPr lang="pt-BR" sz="1500" dirty="0">
                <a:solidFill>
                  <a:srgbClr val="7F007F"/>
                </a:solidFill>
                <a:latin typeface="Verdana"/>
              </a:rPr>
              <a:t>: "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);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</a:t>
            </a:r>
            <a:r>
              <a:rPr lang="pt-BR" sz="1500" b="1" dirty="0">
                <a:solidFill>
                  <a:srgbClr val="00007F"/>
                </a:solidFill>
                <a:latin typeface="Verdana"/>
              </a:rPr>
              <a:t>for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String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000000"/>
                </a:solidFill>
                <a:latin typeface="Verdana"/>
              </a:rPr>
              <a:t>color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: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colors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)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 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System</a:t>
            </a:r>
            <a:r>
              <a:rPr lang="pt-BR" sz="1500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out</a:t>
            </a:r>
            <a:r>
              <a:rPr lang="pt-BR" sz="1500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println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000000"/>
                </a:solidFill>
                <a:latin typeface="Verdana"/>
              </a:rPr>
              <a:t>color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);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}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</a:p>
          <a:p>
            <a:pPr marL="118872" indent="0">
              <a:buNone/>
            </a:pP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en-US" sz="1500" dirty="0">
                <a:solidFill>
                  <a:srgbClr val="808080"/>
                </a:solidFill>
                <a:latin typeface="Verdana"/>
              </a:rPr>
              <a:t>   </a:t>
            </a:r>
            <a:r>
              <a:rPr lang="en-US" sz="1500" b="1" dirty="0">
                <a:solidFill>
                  <a:srgbClr val="00007F"/>
                </a:solidFill>
                <a:latin typeface="Verdana"/>
              </a:rPr>
              <a:t>public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b="1" dirty="0">
                <a:solidFill>
                  <a:srgbClr val="00007F"/>
                </a:solidFill>
                <a:latin typeface="Verdana"/>
              </a:rPr>
              <a:t>static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b="1" dirty="0">
                <a:solidFill>
                  <a:srgbClr val="00007F"/>
                </a:solidFill>
                <a:latin typeface="Verdana"/>
              </a:rPr>
              <a:t>void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dirty="0">
                <a:solidFill>
                  <a:srgbClr val="000000"/>
                </a:solidFill>
                <a:latin typeface="Verdana"/>
              </a:rPr>
              <a:t>main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dirty="0">
                <a:solidFill>
                  <a:srgbClr val="000000"/>
                </a:solidFill>
                <a:latin typeface="Verdana"/>
              </a:rPr>
              <a:t>String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dirty="0" err="1">
                <a:solidFill>
                  <a:srgbClr val="000000"/>
                </a:solidFill>
                <a:latin typeface="Verdana"/>
              </a:rPr>
              <a:t>args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[]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)</a:t>
            </a:r>
            <a:endParaRPr lang="en-US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{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</a:t>
            </a:r>
            <a:r>
              <a:rPr lang="pt-BR" sz="1500" b="1" dirty="0">
                <a:solidFill>
                  <a:srgbClr val="00007F"/>
                </a:solidFill>
                <a:latin typeface="Verdana"/>
              </a:rPr>
              <a:t>new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UsingToArray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();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}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</a:p>
          <a:p>
            <a:pPr marL="118872" indent="0">
              <a:buNone/>
            </a:pPr>
            <a:r>
              <a:rPr lang="pt-BR" sz="1500" b="1" dirty="0">
                <a:solidFill>
                  <a:srgbClr val="000000"/>
                </a:solidFill>
                <a:latin typeface="Verdana"/>
              </a:rPr>
              <a:t>}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endParaRPr lang="pt-BR" sz="1500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D7BA2C2-BAB6-44FC-BAA2-F6B037FB9DCF}" type="slidenum">
              <a:rPr lang="pt-BR" smtClean="0"/>
              <a:pPr>
                <a:defRPr/>
              </a:pPr>
              <a:t>72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3074983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Saída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18872" indent="0">
              <a:buNone/>
            </a:pPr>
            <a:r>
              <a:rPr lang="en-US" sz="2200" dirty="0">
                <a:latin typeface="Courier New" pitchFamily="49" charset="0"/>
                <a:cs typeface="Courier New" pitchFamily="49" charset="0"/>
              </a:rPr>
              <a:t>colors:</a:t>
            </a:r>
          </a:p>
          <a:p>
            <a:pPr marL="118872" indent="0">
              <a:buNone/>
            </a:pPr>
            <a:r>
              <a:rPr lang="en-US" sz="2200" dirty="0">
                <a:latin typeface="Courier New" pitchFamily="49" charset="0"/>
                <a:cs typeface="Courier New" pitchFamily="49" charset="0"/>
              </a:rPr>
              <a:t>cyan</a:t>
            </a:r>
          </a:p>
          <a:p>
            <a:pPr marL="118872" indent="0">
              <a:buNone/>
            </a:pPr>
            <a:r>
              <a:rPr lang="en-US" sz="2200" dirty="0">
                <a:latin typeface="Courier New" pitchFamily="49" charset="0"/>
                <a:cs typeface="Courier New" pitchFamily="49" charset="0"/>
              </a:rPr>
              <a:t>black</a:t>
            </a:r>
          </a:p>
          <a:p>
            <a:pPr marL="118872" indent="0">
              <a:buNone/>
            </a:pPr>
            <a:r>
              <a:rPr lang="en-US" sz="2200" dirty="0">
                <a:latin typeface="Courier New" pitchFamily="49" charset="0"/>
                <a:cs typeface="Courier New" pitchFamily="49" charset="0"/>
              </a:rPr>
              <a:t>blue</a:t>
            </a:r>
          </a:p>
          <a:p>
            <a:pPr marL="118872" indent="0">
              <a:buNone/>
            </a:pPr>
            <a:r>
              <a:rPr lang="en-US" sz="2200" dirty="0">
                <a:latin typeface="Courier New" pitchFamily="49" charset="0"/>
                <a:cs typeface="Courier New" pitchFamily="49" charset="0"/>
              </a:rPr>
              <a:t>yellow</a:t>
            </a:r>
          </a:p>
          <a:p>
            <a:pPr marL="118872" indent="0">
              <a:buNone/>
            </a:pPr>
            <a:r>
              <a:rPr lang="en-US" sz="2200" dirty="0">
                <a:latin typeface="Courier New" pitchFamily="49" charset="0"/>
                <a:cs typeface="Courier New" pitchFamily="49" charset="0"/>
              </a:rPr>
              <a:t>green</a:t>
            </a:r>
          </a:p>
          <a:p>
            <a:pPr marL="118872" indent="0">
              <a:buNone/>
            </a:pPr>
            <a:r>
              <a:rPr lang="en-US" sz="2200" dirty="0">
                <a:latin typeface="Courier New" pitchFamily="49" charset="0"/>
                <a:cs typeface="Courier New" pitchFamily="49" charset="0"/>
              </a:rPr>
              <a:t>red</a:t>
            </a:r>
          </a:p>
          <a:p>
            <a:pPr marL="118872" indent="0">
              <a:buNone/>
            </a:pPr>
            <a:r>
              <a:rPr lang="en-US" sz="2200" dirty="0">
                <a:latin typeface="Courier New" pitchFamily="49" charset="0"/>
                <a:cs typeface="Courier New" pitchFamily="49" charset="0"/>
              </a:rPr>
              <a:t>pink</a:t>
            </a:r>
            <a:endParaRPr lang="pt-BR" sz="2200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D7BA2C2-BAB6-44FC-BAA2-F6B037FB9DCF}" type="slidenum">
              <a:rPr lang="pt-BR" smtClean="0"/>
              <a:pPr>
                <a:defRPr/>
              </a:pPr>
              <a:t>73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3130672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i="1" dirty="0" err="1"/>
              <a:t>LinkedList</a:t>
            </a:r>
            <a:endParaRPr lang="pt-BR" dirty="0"/>
          </a:p>
        </p:txBody>
      </p:sp>
      <p:sp>
        <p:nvSpPr>
          <p:cNvPr id="5" name="Espaço Reservado para Conteúdo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2800" dirty="0" smtClean="0"/>
              <a:t>Uma vez que obtemos uma </a:t>
            </a:r>
            <a:r>
              <a:rPr lang="pt-BR" sz="2800" i="1" dirty="0" err="1" smtClean="0"/>
              <a:t>List</a:t>
            </a:r>
            <a:r>
              <a:rPr lang="pt-BR" sz="2800" dirty="0" smtClean="0"/>
              <a:t> criada pelo método </a:t>
            </a:r>
            <a:r>
              <a:rPr lang="pt-BR" sz="2800" i="1" dirty="0" err="1" smtClean="0"/>
              <a:t>asList</a:t>
            </a:r>
            <a:r>
              <a:rPr lang="pt-BR" sz="2800" dirty="0" smtClean="0"/>
              <a:t>, o único método de modificação que podemos utilizar é o </a:t>
            </a:r>
            <a:r>
              <a:rPr lang="pt-BR" sz="2800" b="1" i="1" dirty="0" smtClean="0"/>
              <a:t>set</a:t>
            </a:r>
            <a:endParaRPr lang="pt-BR" sz="2800" dirty="0"/>
          </a:p>
          <a:p>
            <a:pPr lvl="1"/>
            <a:r>
              <a:rPr lang="pt-BR" sz="2400" dirty="0" smtClean="0"/>
              <a:t>Qualquer outra tentativa de alteração gera </a:t>
            </a:r>
            <a:r>
              <a:rPr lang="pt-BR" sz="2400" b="1" i="1" dirty="0" err="1" smtClean="0"/>
              <a:t>UnsupportedOperationException</a:t>
            </a:r>
            <a:r>
              <a:rPr lang="pt-BR" sz="2400" dirty="0" smtClean="0"/>
              <a:t>;</a:t>
            </a:r>
          </a:p>
          <a:p>
            <a:pPr lvl="1"/>
            <a:r>
              <a:rPr lang="pt-BR" sz="2400" dirty="0" smtClean="0"/>
              <a:t>Como criamos uma </a:t>
            </a:r>
            <a:r>
              <a:rPr lang="pt-BR" sz="2400" i="1" dirty="0" err="1" smtClean="0"/>
              <a:t>LinkedList</a:t>
            </a:r>
            <a:r>
              <a:rPr lang="pt-BR" sz="2400" dirty="0" smtClean="0"/>
              <a:t> a partir do retorno do método </a:t>
            </a:r>
            <a:r>
              <a:rPr lang="pt-BR" sz="2400" i="1" dirty="0" err="1" smtClean="0"/>
              <a:t>asList</a:t>
            </a:r>
            <a:r>
              <a:rPr lang="pt-BR" sz="2400" dirty="0" smtClean="0"/>
              <a:t>, podemos alterá-la.</a:t>
            </a:r>
          </a:p>
          <a:p>
            <a:r>
              <a:rPr lang="pt-BR" sz="2800" dirty="0" smtClean="0"/>
              <a:t>A partir de uma </a:t>
            </a:r>
            <a:r>
              <a:rPr lang="pt-BR" sz="2800" i="1" dirty="0" err="1" smtClean="0"/>
              <a:t>List</a:t>
            </a:r>
            <a:r>
              <a:rPr lang="pt-BR" sz="2800" dirty="0" smtClean="0"/>
              <a:t> também podemos obter um vetor com os mesmos elementos</a:t>
            </a:r>
          </a:p>
          <a:p>
            <a:pPr lvl="1"/>
            <a:r>
              <a:rPr lang="pt-BR" sz="2400" dirty="0" smtClean="0"/>
              <a:t>Método </a:t>
            </a:r>
            <a:r>
              <a:rPr lang="pt-BR" sz="2400" b="1" i="1" dirty="0" err="1" smtClean="0"/>
              <a:t>toArray</a:t>
            </a:r>
            <a:r>
              <a:rPr lang="pt-BR" sz="2400" dirty="0"/>
              <a:t>.</a:t>
            </a:r>
          </a:p>
        </p:txBody>
      </p:sp>
      <p:sp>
        <p:nvSpPr>
          <p:cNvPr id="3" name="Espaço Reservado para Número de Slid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3C667A4-C3F8-4683-B752-94A130921CF2}" type="slidenum">
              <a:rPr lang="pt-BR" smtClean="0"/>
              <a:pPr>
                <a:defRPr/>
              </a:pPr>
              <a:t>74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8654019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i="1" dirty="0" smtClean="0"/>
              <a:t>Vector</a:t>
            </a:r>
            <a:endParaRPr lang="pt-BR" i="1" dirty="0"/>
          </a:p>
        </p:txBody>
      </p:sp>
      <p:sp>
        <p:nvSpPr>
          <p:cNvPr id="3" name="Espaço Reservado para Número de Slid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3C667A4-C3F8-4683-B752-94A130921CF2}" type="slidenum">
              <a:rPr lang="pt-BR" smtClean="0"/>
              <a:pPr>
                <a:defRPr/>
              </a:pPr>
              <a:t>75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9030197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i="1" dirty="0" smtClean="0"/>
              <a:t>Vector</a:t>
            </a:r>
            <a:endParaRPr lang="pt-BR" i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2800" dirty="0" smtClean="0"/>
              <a:t>Assim como </a:t>
            </a:r>
            <a:r>
              <a:rPr lang="pt-BR" sz="2800" i="1" dirty="0" err="1" smtClean="0"/>
              <a:t>ArrayLists</a:t>
            </a:r>
            <a:r>
              <a:rPr lang="pt-BR" sz="2800" dirty="0" smtClean="0"/>
              <a:t>, os </a:t>
            </a:r>
            <a:r>
              <a:rPr lang="pt-BR" sz="2800" b="1" i="1" dirty="0" err="1" smtClean="0"/>
              <a:t>Vectors</a:t>
            </a:r>
            <a:r>
              <a:rPr lang="pt-BR" sz="2800" dirty="0" smtClean="0"/>
              <a:t> fornecem uma estrutura parecida com um vetor, que pode se redimensionar automaticamente</a:t>
            </a:r>
          </a:p>
          <a:p>
            <a:pPr lvl="1"/>
            <a:r>
              <a:rPr lang="pt-BR" sz="2400" dirty="0" smtClean="0"/>
              <a:t>Embora o comportamento sejam similares, os </a:t>
            </a:r>
            <a:r>
              <a:rPr lang="pt-BR" sz="2400" i="1" dirty="0" err="1" smtClean="0"/>
              <a:t>Vectors</a:t>
            </a:r>
            <a:r>
              <a:rPr lang="pt-BR" sz="2400" dirty="0" smtClean="0"/>
              <a:t> são sincronizados</a:t>
            </a:r>
          </a:p>
          <a:p>
            <a:pPr lvl="2"/>
            <a:r>
              <a:rPr lang="pt-BR" sz="2000" dirty="0" smtClean="0"/>
              <a:t>Permitem operações que se valem do paralelismo de processamento.</a:t>
            </a:r>
          </a:p>
          <a:p>
            <a:r>
              <a:rPr lang="pt-BR" sz="2800" dirty="0" smtClean="0"/>
              <a:t>Vários dos métodos dos </a:t>
            </a:r>
            <a:r>
              <a:rPr lang="pt-BR" sz="2800" i="1" dirty="0" err="1" smtClean="0"/>
              <a:t>Vectors</a:t>
            </a:r>
            <a:r>
              <a:rPr lang="pt-BR" sz="2800" dirty="0" smtClean="0"/>
              <a:t> são demonstrados no exemplo a seguir.</a:t>
            </a:r>
            <a:endParaRPr lang="pt-BR" sz="2800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D7BA2C2-BAB6-44FC-BAA2-F6B037FB9DCF}" type="slidenum">
              <a:rPr lang="pt-BR" smtClean="0"/>
              <a:pPr>
                <a:defRPr/>
              </a:pPr>
              <a:t>76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2030317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VectorTest.java</a:t>
            </a:r>
            <a:endParaRPr lang="pt-BR" dirty="0"/>
          </a:p>
        </p:txBody>
      </p:sp>
      <p:sp>
        <p:nvSpPr>
          <p:cNvPr id="5" name="Espaço Reservado para Conteúdo 4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 marL="118872" indent="0">
              <a:buNone/>
            </a:pPr>
            <a:r>
              <a:rPr lang="pt-BR" b="1" dirty="0" err="1">
                <a:solidFill>
                  <a:srgbClr val="00007F"/>
                </a:solidFill>
                <a:latin typeface="Verdana"/>
              </a:rPr>
              <a:t>import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dirty="0" err="1">
                <a:solidFill>
                  <a:srgbClr val="000000"/>
                </a:solidFill>
                <a:latin typeface="Verdana"/>
              </a:rPr>
              <a:t>java</a:t>
            </a:r>
            <a:r>
              <a:rPr lang="pt-BR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pt-BR" dirty="0" err="1">
                <a:solidFill>
                  <a:srgbClr val="000000"/>
                </a:solidFill>
                <a:latin typeface="Verdana"/>
              </a:rPr>
              <a:t>util</a:t>
            </a:r>
            <a:r>
              <a:rPr lang="pt-BR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pt-BR" dirty="0" err="1">
                <a:solidFill>
                  <a:srgbClr val="000000"/>
                </a:solidFill>
                <a:latin typeface="Verdana"/>
              </a:rPr>
              <a:t>Vector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;</a:t>
            </a:r>
            <a:endParaRPr lang="pt-BR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b="1" dirty="0" err="1">
                <a:solidFill>
                  <a:srgbClr val="00007F"/>
                </a:solidFill>
                <a:latin typeface="Verdana"/>
              </a:rPr>
              <a:t>import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dirty="0" err="1">
                <a:solidFill>
                  <a:srgbClr val="000000"/>
                </a:solidFill>
                <a:latin typeface="Verdana"/>
              </a:rPr>
              <a:t>java</a:t>
            </a:r>
            <a:r>
              <a:rPr lang="pt-BR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pt-BR" dirty="0" err="1">
                <a:solidFill>
                  <a:srgbClr val="000000"/>
                </a:solidFill>
                <a:latin typeface="Verdana"/>
              </a:rPr>
              <a:t>util</a:t>
            </a:r>
            <a:r>
              <a:rPr lang="pt-BR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pt-BR" dirty="0" err="1">
                <a:solidFill>
                  <a:srgbClr val="000000"/>
                </a:solidFill>
                <a:latin typeface="Verdana"/>
              </a:rPr>
              <a:t>NoSuchElementException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;</a:t>
            </a:r>
            <a:endParaRPr lang="pt-BR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endParaRPr lang="pt-BR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b="1" dirty="0" err="1">
                <a:solidFill>
                  <a:srgbClr val="00007F"/>
                </a:solidFill>
                <a:latin typeface="Verdana"/>
              </a:rPr>
              <a:t>public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b="1" dirty="0" err="1">
                <a:solidFill>
                  <a:srgbClr val="00007F"/>
                </a:solidFill>
                <a:latin typeface="Verdana"/>
              </a:rPr>
              <a:t>class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dirty="0" err="1">
                <a:solidFill>
                  <a:srgbClr val="000000"/>
                </a:solidFill>
                <a:latin typeface="Verdana"/>
              </a:rPr>
              <a:t>VectorTest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</a:p>
          <a:p>
            <a:pPr marL="118872" indent="0">
              <a:buNone/>
            </a:pPr>
            <a:r>
              <a:rPr lang="pt-BR" b="1" dirty="0">
                <a:solidFill>
                  <a:srgbClr val="000000"/>
                </a:solidFill>
                <a:latin typeface="Verdana"/>
              </a:rPr>
              <a:t>{</a:t>
            </a:r>
            <a:endParaRPr lang="pt-BR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en-US" dirty="0">
                <a:solidFill>
                  <a:srgbClr val="808080"/>
                </a:solidFill>
                <a:latin typeface="Verdana"/>
              </a:rPr>
              <a:t>   </a:t>
            </a:r>
            <a:r>
              <a:rPr lang="en-US" b="1" dirty="0">
                <a:solidFill>
                  <a:srgbClr val="00007F"/>
                </a:solidFill>
                <a:latin typeface="Verdana"/>
              </a:rPr>
              <a:t>private</a:t>
            </a:r>
            <a:r>
              <a:rPr lang="en-US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b="1" dirty="0">
                <a:solidFill>
                  <a:srgbClr val="00007F"/>
                </a:solidFill>
                <a:latin typeface="Verdana"/>
              </a:rPr>
              <a:t>static</a:t>
            </a:r>
            <a:r>
              <a:rPr lang="en-US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b="1" dirty="0">
                <a:solidFill>
                  <a:srgbClr val="00007F"/>
                </a:solidFill>
                <a:latin typeface="Verdana"/>
              </a:rPr>
              <a:t>final</a:t>
            </a:r>
            <a:r>
              <a:rPr lang="en-US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dirty="0">
                <a:solidFill>
                  <a:srgbClr val="000000"/>
                </a:solidFill>
                <a:latin typeface="Verdana"/>
              </a:rPr>
              <a:t>String</a:t>
            </a:r>
            <a:r>
              <a:rPr lang="en-US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dirty="0">
                <a:solidFill>
                  <a:srgbClr val="000000"/>
                </a:solidFill>
                <a:latin typeface="Verdana"/>
              </a:rPr>
              <a:t>colors</a:t>
            </a:r>
            <a:r>
              <a:rPr lang="en-US" b="1" dirty="0">
                <a:solidFill>
                  <a:srgbClr val="000000"/>
                </a:solidFill>
                <a:latin typeface="Verdana"/>
              </a:rPr>
              <a:t>[]</a:t>
            </a:r>
            <a:r>
              <a:rPr lang="en-US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b="1" dirty="0">
                <a:solidFill>
                  <a:srgbClr val="000000"/>
                </a:solidFill>
                <a:latin typeface="Verdana"/>
              </a:rPr>
              <a:t>=</a:t>
            </a:r>
            <a:r>
              <a:rPr lang="en-US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b="1" dirty="0">
                <a:solidFill>
                  <a:srgbClr val="000000"/>
                </a:solidFill>
                <a:latin typeface="Verdana"/>
              </a:rPr>
              <a:t>{</a:t>
            </a:r>
            <a:r>
              <a:rPr lang="en-US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dirty="0">
                <a:solidFill>
                  <a:srgbClr val="7F007F"/>
                </a:solidFill>
                <a:latin typeface="Verdana"/>
              </a:rPr>
              <a:t>"red"</a:t>
            </a:r>
            <a:r>
              <a:rPr lang="en-US" b="1" dirty="0">
                <a:solidFill>
                  <a:srgbClr val="000000"/>
                </a:solidFill>
                <a:latin typeface="Verdana"/>
              </a:rPr>
              <a:t>,</a:t>
            </a:r>
            <a:r>
              <a:rPr lang="en-US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dirty="0">
                <a:solidFill>
                  <a:srgbClr val="7F007F"/>
                </a:solidFill>
                <a:latin typeface="Verdana"/>
              </a:rPr>
              <a:t>"white"</a:t>
            </a:r>
            <a:r>
              <a:rPr lang="en-US" b="1" dirty="0">
                <a:solidFill>
                  <a:srgbClr val="000000"/>
                </a:solidFill>
                <a:latin typeface="Verdana"/>
              </a:rPr>
              <a:t>,</a:t>
            </a:r>
            <a:r>
              <a:rPr lang="en-US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dirty="0">
                <a:solidFill>
                  <a:srgbClr val="7F007F"/>
                </a:solidFill>
                <a:latin typeface="Verdana"/>
              </a:rPr>
              <a:t>"blue"</a:t>
            </a:r>
            <a:r>
              <a:rPr lang="en-US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b="1" dirty="0">
                <a:solidFill>
                  <a:srgbClr val="000000"/>
                </a:solidFill>
                <a:latin typeface="Verdana"/>
              </a:rPr>
              <a:t>};</a:t>
            </a:r>
            <a:endParaRPr lang="en-US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endParaRPr lang="pt-BR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dirty="0">
                <a:solidFill>
                  <a:srgbClr val="808080"/>
                </a:solidFill>
                <a:latin typeface="Verdana"/>
              </a:rPr>
              <a:t>   </a:t>
            </a:r>
            <a:r>
              <a:rPr lang="pt-BR" b="1" dirty="0" err="1">
                <a:solidFill>
                  <a:srgbClr val="00007F"/>
                </a:solidFill>
                <a:latin typeface="Verdana"/>
              </a:rPr>
              <a:t>public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dirty="0" err="1">
                <a:solidFill>
                  <a:srgbClr val="000000"/>
                </a:solidFill>
                <a:latin typeface="Verdana"/>
              </a:rPr>
              <a:t>VectorTest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()</a:t>
            </a:r>
            <a:endParaRPr lang="pt-BR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dirty="0">
                <a:solidFill>
                  <a:srgbClr val="808080"/>
                </a:solidFill>
                <a:latin typeface="Verdana"/>
              </a:rPr>
              <a:t>   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{</a:t>
            </a:r>
            <a:endParaRPr lang="pt-BR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dirty="0">
                <a:solidFill>
                  <a:srgbClr val="808080"/>
                </a:solidFill>
                <a:latin typeface="Verdana"/>
              </a:rPr>
              <a:t>      </a:t>
            </a:r>
            <a:r>
              <a:rPr lang="pt-BR" dirty="0">
                <a:solidFill>
                  <a:srgbClr val="000000"/>
                </a:solidFill>
                <a:latin typeface="Verdana"/>
              </a:rPr>
              <a:t>Vector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&lt;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dirty="0" err="1">
                <a:solidFill>
                  <a:srgbClr val="000000"/>
                </a:solidFill>
                <a:latin typeface="Verdana"/>
              </a:rPr>
              <a:t>String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&gt;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dirty="0">
                <a:solidFill>
                  <a:srgbClr val="000000"/>
                </a:solidFill>
                <a:latin typeface="Verdana"/>
              </a:rPr>
              <a:t>vector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=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b="1" dirty="0">
                <a:solidFill>
                  <a:srgbClr val="00007F"/>
                </a:solidFill>
                <a:latin typeface="Verdana"/>
              </a:rPr>
              <a:t>new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dirty="0">
                <a:solidFill>
                  <a:srgbClr val="000000"/>
                </a:solidFill>
                <a:latin typeface="Verdana"/>
              </a:rPr>
              <a:t>Vector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&lt;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dirty="0" err="1">
                <a:solidFill>
                  <a:srgbClr val="000000"/>
                </a:solidFill>
                <a:latin typeface="Verdana"/>
              </a:rPr>
              <a:t>String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&gt;();</a:t>
            </a:r>
            <a:endParaRPr lang="pt-BR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dirty="0">
                <a:solidFill>
                  <a:srgbClr val="808080"/>
                </a:solidFill>
                <a:latin typeface="Verdana"/>
              </a:rPr>
              <a:t>      </a:t>
            </a:r>
            <a:r>
              <a:rPr lang="pt-BR" dirty="0" err="1">
                <a:solidFill>
                  <a:srgbClr val="000000"/>
                </a:solidFill>
                <a:latin typeface="Verdana"/>
              </a:rPr>
              <a:t>printVector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dirty="0">
                <a:solidFill>
                  <a:srgbClr val="000000"/>
                </a:solidFill>
                <a:latin typeface="Verdana"/>
              </a:rPr>
              <a:t>vector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);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</a:p>
          <a:p>
            <a:pPr marL="118872" indent="0">
              <a:buNone/>
            </a:pPr>
            <a:endParaRPr lang="pt-BR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dirty="0">
                <a:solidFill>
                  <a:srgbClr val="808080"/>
                </a:solidFill>
                <a:latin typeface="Verdana"/>
              </a:rPr>
              <a:t>      </a:t>
            </a:r>
            <a:r>
              <a:rPr lang="pt-BR" sz="2800" dirty="0">
                <a:solidFill>
                  <a:srgbClr val="007F00"/>
                </a:solidFill>
                <a:latin typeface="Comic Sans MS"/>
              </a:rPr>
              <a:t>// adiciona elementos</a:t>
            </a:r>
          </a:p>
          <a:p>
            <a:pPr marL="118872" indent="0">
              <a:buNone/>
            </a:pPr>
            <a:r>
              <a:rPr lang="pt-BR" dirty="0">
                <a:solidFill>
                  <a:srgbClr val="808080"/>
                </a:solidFill>
                <a:latin typeface="Verdana"/>
              </a:rPr>
              <a:t>      </a:t>
            </a:r>
            <a:r>
              <a:rPr lang="pt-BR" b="1" dirty="0">
                <a:solidFill>
                  <a:srgbClr val="00007F"/>
                </a:solidFill>
                <a:latin typeface="Verdana"/>
              </a:rPr>
              <a:t>for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dirty="0" err="1">
                <a:solidFill>
                  <a:srgbClr val="000000"/>
                </a:solidFill>
                <a:latin typeface="Verdana"/>
              </a:rPr>
              <a:t>String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dirty="0">
                <a:solidFill>
                  <a:srgbClr val="000000"/>
                </a:solidFill>
                <a:latin typeface="Verdana"/>
              </a:rPr>
              <a:t>color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: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dirty="0" err="1">
                <a:solidFill>
                  <a:srgbClr val="000000"/>
                </a:solidFill>
                <a:latin typeface="Verdana"/>
              </a:rPr>
              <a:t>colors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)</a:t>
            </a:r>
            <a:endParaRPr lang="pt-BR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dirty="0">
                <a:solidFill>
                  <a:srgbClr val="808080"/>
                </a:solidFill>
                <a:latin typeface="Verdana"/>
              </a:rPr>
              <a:t>         </a:t>
            </a:r>
            <a:r>
              <a:rPr lang="pt-BR" dirty="0" err="1">
                <a:solidFill>
                  <a:srgbClr val="000000"/>
                </a:solidFill>
                <a:latin typeface="Verdana"/>
              </a:rPr>
              <a:t>vector</a:t>
            </a:r>
            <a:r>
              <a:rPr lang="pt-BR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pt-BR" dirty="0" err="1">
                <a:solidFill>
                  <a:srgbClr val="000000"/>
                </a:solidFill>
                <a:latin typeface="Verdana"/>
              </a:rPr>
              <a:t>add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dirty="0">
                <a:solidFill>
                  <a:srgbClr val="000000"/>
                </a:solidFill>
                <a:latin typeface="Verdana"/>
              </a:rPr>
              <a:t>color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);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  </a:t>
            </a:r>
          </a:p>
          <a:p>
            <a:pPr marL="118872" indent="0">
              <a:buNone/>
            </a:pPr>
            <a:endParaRPr lang="pt-BR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dirty="0">
                <a:solidFill>
                  <a:srgbClr val="808080"/>
                </a:solidFill>
                <a:latin typeface="Verdana"/>
              </a:rPr>
              <a:t>      </a:t>
            </a:r>
            <a:r>
              <a:rPr lang="pt-BR" dirty="0" err="1">
                <a:solidFill>
                  <a:srgbClr val="000000"/>
                </a:solidFill>
                <a:latin typeface="Verdana"/>
              </a:rPr>
              <a:t>printVector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dirty="0">
                <a:solidFill>
                  <a:srgbClr val="000000"/>
                </a:solidFill>
                <a:latin typeface="Verdana"/>
              </a:rPr>
              <a:t>vector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);</a:t>
            </a:r>
            <a:endParaRPr lang="pt-BR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dirty="0">
                <a:solidFill>
                  <a:srgbClr val="808080"/>
                </a:solidFill>
                <a:latin typeface="Verdana"/>
              </a:rPr>
              <a:t>      </a:t>
            </a:r>
          </a:p>
          <a:p>
            <a:pPr marL="118872" indent="0">
              <a:buNone/>
            </a:pPr>
            <a:r>
              <a:rPr lang="pt-BR" dirty="0">
                <a:solidFill>
                  <a:srgbClr val="808080"/>
                </a:solidFill>
                <a:latin typeface="Verdana"/>
              </a:rPr>
              <a:t>      </a:t>
            </a:r>
            <a:r>
              <a:rPr lang="pt-BR" sz="2800" dirty="0">
                <a:solidFill>
                  <a:srgbClr val="007F00"/>
                </a:solidFill>
                <a:latin typeface="Comic Sans MS"/>
              </a:rPr>
              <a:t>// imprime o primeiro e o ultimo elementos</a:t>
            </a:r>
          </a:p>
          <a:p>
            <a:pPr marL="118872" indent="0">
              <a:buNone/>
            </a:pPr>
            <a:r>
              <a:rPr lang="pt-BR" dirty="0">
                <a:solidFill>
                  <a:srgbClr val="808080"/>
                </a:solidFill>
                <a:latin typeface="Verdana"/>
              </a:rPr>
              <a:t>      </a:t>
            </a:r>
            <a:r>
              <a:rPr lang="pt-BR" b="1" dirty="0" err="1">
                <a:solidFill>
                  <a:srgbClr val="00007F"/>
                </a:solidFill>
                <a:latin typeface="Verdana"/>
              </a:rPr>
              <a:t>try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</a:p>
          <a:p>
            <a:pPr marL="118872" indent="0">
              <a:buNone/>
            </a:pPr>
            <a:r>
              <a:rPr lang="pt-BR" dirty="0">
                <a:solidFill>
                  <a:srgbClr val="808080"/>
                </a:solidFill>
                <a:latin typeface="Verdana"/>
              </a:rPr>
              <a:t>      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{</a:t>
            </a:r>
            <a:endParaRPr lang="pt-BR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en-US" dirty="0">
                <a:solidFill>
                  <a:srgbClr val="808080"/>
                </a:solidFill>
                <a:latin typeface="Verdana"/>
              </a:rPr>
              <a:t>         </a:t>
            </a:r>
            <a:r>
              <a:rPr lang="en-US" dirty="0" err="1">
                <a:solidFill>
                  <a:srgbClr val="000000"/>
                </a:solidFill>
                <a:latin typeface="Verdana"/>
              </a:rPr>
              <a:t>System</a:t>
            </a:r>
            <a:r>
              <a:rPr lang="en-US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en-US" dirty="0" err="1">
                <a:solidFill>
                  <a:srgbClr val="000000"/>
                </a:solidFill>
                <a:latin typeface="Verdana"/>
              </a:rPr>
              <a:t>out</a:t>
            </a:r>
            <a:r>
              <a:rPr lang="en-US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en-US" dirty="0" err="1">
                <a:solidFill>
                  <a:srgbClr val="000000"/>
                </a:solidFill>
                <a:latin typeface="Verdana"/>
              </a:rPr>
              <a:t>printf</a:t>
            </a:r>
            <a:r>
              <a:rPr lang="en-US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en-US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dirty="0">
                <a:solidFill>
                  <a:srgbClr val="7F007F"/>
                </a:solidFill>
                <a:latin typeface="Verdana"/>
              </a:rPr>
              <a:t>"First element: %s\n"</a:t>
            </a:r>
            <a:r>
              <a:rPr lang="en-US" b="1" dirty="0">
                <a:solidFill>
                  <a:srgbClr val="000000"/>
                </a:solidFill>
                <a:latin typeface="Verdana"/>
              </a:rPr>
              <a:t>,</a:t>
            </a:r>
            <a:r>
              <a:rPr lang="en-US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Verdana"/>
              </a:rPr>
              <a:t>vector</a:t>
            </a:r>
            <a:r>
              <a:rPr lang="en-US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en-US" dirty="0" err="1">
                <a:solidFill>
                  <a:srgbClr val="000000"/>
                </a:solidFill>
                <a:latin typeface="Verdana"/>
              </a:rPr>
              <a:t>firstElement</a:t>
            </a:r>
            <a:r>
              <a:rPr lang="en-US" b="1" dirty="0">
                <a:solidFill>
                  <a:srgbClr val="000000"/>
                </a:solidFill>
                <a:latin typeface="Verdana"/>
              </a:rPr>
              <a:t>());</a:t>
            </a:r>
            <a:endParaRPr lang="en-US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dirty="0">
                <a:solidFill>
                  <a:srgbClr val="808080"/>
                </a:solidFill>
                <a:latin typeface="Verdana"/>
              </a:rPr>
              <a:t>         </a:t>
            </a:r>
            <a:r>
              <a:rPr lang="pt-BR" dirty="0" err="1">
                <a:solidFill>
                  <a:srgbClr val="000000"/>
                </a:solidFill>
                <a:latin typeface="Verdana"/>
              </a:rPr>
              <a:t>System</a:t>
            </a:r>
            <a:r>
              <a:rPr lang="pt-BR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pt-BR" dirty="0" err="1">
                <a:solidFill>
                  <a:srgbClr val="000000"/>
                </a:solidFill>
                <a:latin typeface="Verdana"/>
              </a:rPr>
              <a:t>out</a:t>
            </a:r>
            <a:r>
              <a:rPr lang="pt-BR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pt-BR" dirty="0" err="1">
                <a:solidFill>
                  <a:srgbClr val="000000"/>
                </a:solidFill>
                <a:latin typeface="Verdana"/>
              </a:rPr>
              <a:t>printf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dirty="0">
                <a:solidFill>
                  <a:srgbClr val="7F007F"/>
                </a:solidFill>
                <a:latin typeface="Verdana"/>
              </a:rPr>
              <a:t>"</a:t>
            </a:r>
            <a:r>
              <a:rPr lang="pt-BR" dirty="0" err="1">
                <a:solidFill>
                  <a:srgbClr val="7F007F"/>
                </a:solidFill>
                <a:latin typeface="Verdana"/>
              </a:rPr>
              <a:t>Last</a:t>
            </a:r>
            <a:r>
              <a:rPr lang="pt-BR" dirty="0">
                <a:solidFill>
                  <a:srgbClr val="7F007F"/>
                </a:solidFill>
                <a:latin typeface="Verdana"/>
              </a:rPr>
              <a:t> </a:t>
            </a:r>
            <a:r>
              <a:rPr lang="pt-BR" dirty="0" err="1">
                <a:solidFill>
                  <a:srgbClr val="7F007F"/>
                </a:solidFill>
                <a:latin typeface="Verdana"/>
              </a:rPr>
              <a:t>element</a:t>
            </a:r>
            <a:r>
              <a:rPr lang="pt-BR" dirty="0">
                <a:solidFill>
                  <a:srgbClr val="7F007F"/>
                </a:solidFill>
                <a:latin typeface="Verdana"/>
              </a:rPr>
              <a:t>: %s\n"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,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dirty="0" err="1">
                <a:solidFill>
                  <a:srgbClr val="000000"/>
                </a:solidFill>
                <a:latin typeface="Verdana"/>
              </a:rPr>
              <a:t>vector</a:t>
            </a:r>
            <a:r>
              <a:rPr lang="pt-BR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pt-BR" dirty="0" err="1">
                <a:solidFill>
                  <a:srgbClr val="000000"/>
                </a:solidFill>
                <a:latin typeface="Verdana"/>
              </a:rPr>
              <a:t>lastElement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()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);</a:t>
            </a:r>
            <a:endParaRPr lang="pt-BR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dirty="0">
                <a:solidFill>
                  <a:srgbClr val="808080"/>
                </a:solidFill>
                <a:latin typeface="Verdana"/>
              </a:rPr>
              <a:t>      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}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</a:p>
        </p:txBody>
      </p:sp>
      <p:sp>
        <p:nvSpPr>
          <p:cNvPr id="3" name="Espaço Reservado para Número de Slid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3C667A4-C3F8-4683-B752-94A130921CF2}" type="slidenum">
              <a:rPr lang="pt-BR" smtClean="0"/>
              <a:pPr>
                <a:defRPr/>
              </a:pPr>
              <a:t>77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1796830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VectorTest.java</a:t>
            </a:r>
            <a:endParaRPr lang="pt-BR" dirty="0"/>
          </a:p>
        </p:txBody>
      </p:sp>
      <p:sp>
        <p:nvSpPr>
          <p:cNvPr id="5" name="Espaço Reservado para Conteúdo 4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 marL="118872" indent="0">
              <a:buNone/>
            </a:pPr>
            <a:r>
              <a:rPr lang="pt-BR" b="1" dirty="0" smtClean="0">
                <a:solidFill>
                  <a:srgbClr val="00007F"/>
                </a:solidFill>
                <a:latin typeface="Verdana"/>
              </a:rPr>
              <a:t>      catch</a:t>
            </a:r>
            <a:r>
              <a:rPr lang="pt-BR" dirty="0" smtClean="0">
                <a:solidFill>
                  <a:srgbClr val="808080"/>
                </a:solidFill>
                <a:latin typeface="Verdana"/>
              </a:rPr>
              <a:t> 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dirty="0" err="1">
                <a:solidFill>
                  <a:srgbClr val="000000"/>
                </a:solidFill>
                <a:latin typeface="Verdana"/>
              </a:rPr>
              <a:t>NoSuchElementException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dirty="0" err="1">
                <a:solidFill>
                  <a:srgbClr val="000000"/>
                </a:solidFill>
                <a:latin typeface="Verdana"/>
              </a:rPr>
              <a:t>exception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)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</a:p>
          <a:p>
            <a:pPr marL="118872" indent="0">
              <a:buNone/>
            </a:pPr>
            <a:r>
              <a:rPr lang="pt-BR" dirty="0">
                <a:solidFill>
                  <a:srgbClr val="808080"/>
                </a:solidFill>
                <a:latin typeface="Verdana"/>
              </a:rPr>
              <a:t>      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{</a:t>
            </a:r>
            <a:endParaRPr lang="pt-BR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dirty="0">
                <a:solidFill>
                  <a:srgbClr val="808080"/>
                </a:solidFill>
                <a:latin typeface="Verdana"/>
              </a:rPr>
              <a:t>         </a:t>
            </a:r>
            <a:r>
              <a:rPr lang="pt-BR" dirty="0" err="1">
                <a:solidFill>
                  <a:srgbClr val="000000"/>
                </a:solidFill>
                <a:latin typeface="Verdana"/>
              </a:rPr>
              <a:t>exception</a:t>
            </a:r>
            <a:r>
              <a:rPr lang="pt-BR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pt-BR" dirty="0" err="1">
                <a:solidFill>
                  <a:srgbClr val="000000"/>
                </a:solidFill>
                <a:latin typeface="Verdana"/>
              </a:rPr>
              <a:t>printStackTrace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();</a:t>
            </a:r>
            <a:endParaRPr lang="pt-BR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dirty="0">
                <a:solidFill>
                  <a:srgbClr val="808080"/>
                </a:solidFill>
                <a:latin typeface="Verdana"/>
              </a:rPr>
              <a:t>      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}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</a:p>
          <a:p>
            <a:pPr marL="118872" indent="0">
              <a:buNone/>
            </a:pPr>
            <a:r>
              <a:rPr lang="pt-BR" dirty="0">
                <a:solidFill>
                  <a:srgbClr val="808080"/>
                </a:solidFill>
                <a:latin typeface="Verdana"/>
              </a:rPr>
              <a:t>      </a:t>
            </a:r>
          </a:p>
          <a:p>
            <a:pPr marL="118872" indent="0">
              <a:buNone/>
            </a:pPr>
            <a:r>
              <a:rPr lang="pt-BR" dirty="0">
                <a:solidFill>
                  <a:srgbClr val="808080"/>
                </a:solidFill>
                <a:latin typeface="Verdana"/>
              </a:rPr>
              <a:t>      </a:t>
            </a:r>
            <a:r>
              <a:rPr lang="pt-BR" sz="2800" dirty="0">
                <a:solidFill>
                  <a:srgbClr val="007F00"/>
                </a:solidFill>
                <a:latin typeface="Comic Sans MS"/>
              </a:rPr>
              <a:t>// testa se o vetor contem "</a:t>
            </a:r>
            <a:r>
              <a:rPr lang="pt-BR" sz="2800" dirty="0" err="1">
                <a:solidFill>
                  <a:srgbClr val="007F00"/>
                </a:solidFill>
                <a:latin typeface="Comic Sans MS"/>
              </a:rPr>
              <a:t>red</a:t>
            </a:r>
            <a:r>
              <a:rPr lang="pt-BR" sz="2800" dirty="0">
                <a:solidFill>
                  <a:srgbClr val="007F00"/>
                </a:solidFill>
                <a:latin typeface="Comic Sans MS"/>
              </a:rPr>
              <a:t>"</a:t>
            </a:r>
          </a:p>
          <a:p>
            <a:pPr marL="118872" indent="0">
              <a:buNone/>
            </a:pPr>
            <a:r>
              <a:rPr lang="pt-BR" dirty="0">
                <a:solidFill>
                  <a:srgbClr val="808080"/>
                </a:solidFill>
                <a:latin typeface="Verdana"/>
              </a:rPr>
              <a:t>      </a:t>
            </a:r>
            <a:r>
              <a:rPr lang="pt-BR" b="1" dirty="0" err="1">
                <a:solidFill>
                  <a:srgbClr val="00007F"/>
                </a:solidFill>
                <a:latin typeface="Verdana"/>
              </a:rPr>
              <a:t>if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dirty="0" err="1">
                <a:solidFill>
                  <a:srgbClr val="000000"/>
                </a:solidFill>
                <a:latin typeface="Verdana"/>
              </a:rPr>
              <a:t>vector</a:t>
            </a:r>
            <a:r>
              <a:rPr lang="pt-BR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pt-BR" dirty="0" err="1">
                <a:solidFill>
                  <a:srgbClr val="000000"/>
                </a:solidFill>
                <a:latin typeface="Verdana"/>
              </a:rPr>
              <a:t>contains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dirty="0">
                <a:solidFill>
                  <a:srgbClr val="7F007F"/>
                </a:solidFill>
                <a:latin typeface="Verdana"/>
              </a:rPr>
              <a:t>"</a:t>
            </a:r>
            <a:r>
              <a:rPr lang="pt-BR" dirty="0" err="1">
                <a:solidFill>
                  <a:srgbClr val="7F007F"/>
                </a:solidFill>
                <a:latin typeface="Verdana"/>
              </a:rPr>
              <a:t>red</a:t>
            </a:r>
            <a:r>
              <a:rPr lang="pt-BR" dirty="0">
                <a:solidFill>
                  <a:srgbClr val="7F007F"/>
                </a:solidFill>
                <a:latin typeface="Verdana"/>
              </a:rPr>
              <a:t>"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)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)</a:t>
            </a:r>
            <a:endParaRPr lang="pt-BR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dirty="0" smtClean="0">
                <a:solidFill>
                  <a:srgbClr val="808080"/>
                </a:solidFill>
                <a:latin typeface="Verdana"/>
              </a:rPr>
              <a:t>       </a:t>
            </a:r>
            <a:r>
              <a:rPr lang="pt-BR" dirty="0" err="1">
                <a:solidFill>
                  <a:srgbClr val="000000"/>
                </a:solidFill>
                <a:latin typeface="Verdana"/>
              </a:rPr>
              <a:t>System</a:t>
            </a:r>
            <a:r>
              <a:rPr lang="pt-BR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pt-BR" dirty="0" err="1">
                <a:solidFill>
                  <a:srgbClr val="000000"/>
                </a:solidFill>
                <a:latin typeface="Verdana"/>
              </a:rPr>
              <a:t>out</a:t>
            </a:r>
            <a:r>
              <a:rPr lang="pt-BR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pt-BR" dirty="0" err="1">
                <a:solidFill>
                  <a:srgbClr val="000000"/>
                </a:solidFill>
                <a:latin typeface="Verdana"/>
              </a:rPr>
              <a:t>printf</a:t>
            </a:r>
            <a:r>
              <a:rPr lang="pt-BR" b="1" dirty="0" smtClean="0">
                <a:solidFill>
                  <a:srgbClr val="000000"/>
                </a:solidFill>
                <a:latin typeface="Verdana"/>
              </a:rPr>
              <a:t>(</a:t>
            </a:r>
            <a:r>
              <a:rPr lang="pt-BR" dirty="0" smtClean="0">
                <a:solidFill>
                  <a:srgbClr val="7F007F"/>
                </a:solidFill>
                <a:latin typeface="Verdana"/>
              </a:rPr>
              <a:t>"\</a:t>
            </a:r>
            <a:r>
              <a:rPr lang="pt-BR" dirty="0">
                <a:solidFill>
                  <a:srgbClr val="7F007F"/>
                </a:solidFill>
                <a:latin typeface="Verdana"/>
              </a:rPr>
              <a:t>n\"</a:t>
            </a:r>
            <a:r>
              <a:rPr lang="pt-BR" dirty="0" err="1">
                <a:solidFill>
                  <a:srgbClr val="7F007F"/>
                </a:solidFill>
                <a:latin typeface="Verdana"/>
              </a:rPr>
              <a:t>red</a:t>
            </a:r>
            <a:r>
              <a:rPr lang="pt-BR" dirty="0">
                <a:solidFill>
                  <a:srgbClr val="7F007F"/>
                </a:solidFill>
                <a:latin typeface="Verdana"/>
              </a:rPr>
              <a:t>\" </a:t>
            </a:r>
            <a:r>
              <a:rPr lang="pt-BR" dirty="0" err="1">
                <a:solidFill>
                  <a:srgbClr val="7F007F"/>
                </a:solidFill>
                <a:latin typeface="Verdana"/>
              </a:rPr>
              <a:t>found</a:t>
            </a:r>
            <a:r>
              <a:rPr lang="pt-BR" dirty="0">
                <a:solidFill>
                  <a:srgbClr val="7F007F"/>
                </a:solidFill>
                <a:latin typeface="Verdana"/>
              </a:rPr>
              <a:t> </a:t>
            </a:r>
            <a:r>
              <a:rPr lang="pt-BR" dirty="0" err="1">
                <a:solidFill>
                  <a:srgbClr val="7F007F"/>
                </a:solidFill>
                <a:latin typeface="Verdana"/>
              </a:rPr>
              <a:t>at</a:t>
            </a:r>
            <a:r>
              <a:rPr lang="pt-BR" dirty="0">
                <a:solidFill>
                  <a:srgbClr val="7F007F"/>
                </a:solidFill>
                <a:latin typeface="Verdana"/>
              </a:rPr>
              <a:t> index %d\n\n"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,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dirty="0" err="1" smtClean="0">
                <a:solidFill>
                  <a:srgbClr val="000000"/>
                </a:solidFill>
                <a:latin typeface="Verdana"/>
              </a:rPr>
              <a:t>vector</a:t>
            </a:r>
            <a:r>
              <a:rPr lang="pt-BR" b="1" dirty="0" err="1" smtClean="0">
                <a:solidFill>
                  <a:srgbClr val="000000"/>
                </a:solidFill>
                <a:latin typeface="Verdana"/>
              </a:rPr>
              <a:t>.</a:t>
            </a:r>
            <a:r>
              <a:rPr lang="pt-BR" dirty="0" err="1" smtClean="0">
                <a:solidFill>
                  <a:srgbClr val="000000"/>
                </a:solidFill>
                <a:latin typeface="Verdana"/>
              </a:rPr>
              <a:t>indexOf</a:t>
            </a:r>
            <a:r>
              <a:rPr lang="pt-BR" b="1" dirty="0" smtClean="0">
                <a:solidFill>
                  <a:srgbClr val="000000"/>
                </a:solidFill>
                <a:latin typeface="Verdana"/>
              </a:rPr>
              <a:t>(</a:t>
            </a:r>
            <a:r>
              <a:rPr lang="pt-BR" dirty="0" smtClean="0">
                <a:solidFill>
                  <a:srgbClr val="7F007F"/>
                </a:solidFill>
                <a:latin typeface="Verdana"/>
              </a:rPr>
              <a:t>"</a:t>
            </a:r>
            <a:r>
              <a:rPr lang="pt-BR" dirty="0" err="1">
                <a:solidFill>
                  <a:srgbClr val="7F007F"/>
                </a:solidFill>
                <a:latin typeface="Verdana"/>
              </a:rPr>
              <a:t>red</a:t>
            </a:r>
            <a:r>
              <a:rPr lang="pt-BR" dirty="0" smtClean="0">
                <a:solidFill>
                  <a:srgbClr val="7F007F"/>
                </a:solidFill>
                <a:latin typeface="Verdana"/>
              </a:rPr>
              <a:t>"</a:t>
            </a:r>
            <a:r>
              <a:rPr lang="pt-BR" b="1" dirty="0" smtClean="0">
                <a:solidFill>
                  <a:srgbClr val="000000"/>
                </a:solidFill>
                <a:latin typeface="Verdana"/>
              </a:rPr>
              <a:t>));</a:t>
            </a:r>
            <a:endParaRPr lang="pt-BR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dirty="0">
                <a:solidFill>
                  <a:srgbClr val="808080"/>
                </a:solidFill>
                <a:latin typeface="Verdana"/>
              </a:rPr>
              <a:t>      </a:t>
            </a:r>
            <a:r>
              <a:rPr lang="pt-BR" b="1" dirty="0" err="1">
                <a:solidFill>
                  <a:srgbClr val="00007F"/>
                </a:solidFill>
                <a:latin typeface="Verdana"/>
              </a:rPr>
              <a:t>else</a:t>
            </a:r>
            <a:endParaRPr lang="pt-BR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en-US" dirty="0">
                <a:solidFill>
                  <a:srgbClr val="808080"/>
                </a:solidFill>
                <a:latin typeface="Verdana"/>
              </a:rPr>
              <a:t>         </a:t>
            </a:r>
            <a:r>
              <a:rPr lang="en-US" dirty="0" err="1">
                <a:solidFill>
                  <a:srgbClr val="000000"/>
                </a:solidFill>
                <a:latin typeface="Verdana"/>
              </a:rPr>
              <a:t>System</a:t>
            </a:r>
            <a:r>
              <a:rPr lang="en-US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en-US" dirty="0" err="1">
                <a:solidFill>
                  <a:srgbClr val="000000"/>
                </a:solidFill>
                <a:latin typeface="Verdana"/>
              </a:rPr>
              <a:t>out</a:t>
            </a:r>
            <a:r>
              <a:rPr lang="en-US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en-US" dirty="0" err="1">
                <a:solidFill>
                  <a:srgbClr val="000000"/>
                </a:solidFill>
                <a:latin typeface="Verdana"/>
              </a:rPr>
              <a:t>println</a:t>
            </a:r>
            <a:r>
              <a:rPr lang="en-US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en-US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dirty="0">
                <a:solidFill>
                  <a:srgbClr val="7F007F"/>
                </a:solidFill>
                <a:latin typeface="Verdana"/>
              </a:rPr>
              <a:t>"\n\"red\" not found\n"</a:t>
            </a:r>
            <a:r>
              <a:rPr lang="en-US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b="1" dirty="0">
                <a:solidFill>
                  <a:srgbClr val="000000"/>
                </a:solidFill>
                <a:latin typeface="Verdana"/>
              </a:rPr>
              <a:t>);</a:t>
            </a:r>
            <a:endParaRPr lang="en-US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dirty="0">
                <a:solidFill>
                  <a:srgbClr val="808080"/>
                </a:solidFill>
                <a:latin typeface="Verdana"/>
              </a:rPr>
              <a:t>      </a:t>
            </a:r>
          </a:p>
          <a:p>
            <a:pPr marL="118872" indent="0">
              <a:buNone/>
            </a:pPr>
            <a:r>
              <a:rPr lang="en-US" dirty="0">
                <a:solidFill>
                  <a:srgbClr val="808080"/>
                </a:solidFill>
                <a:latin typeface="Verdana"/>
              </a:rPr>
              <a:t>      </a:t>
            </a:r>
            <a:r>
              <a:rPr lang="en-US" dirty="0" err="1">
                <a:solidFill>
                  <a:srgbClr val="000000"/>
                </a:solidFill>
                <a:latin typeface="Verdana"/>
              </a:rPr>
              <a:t>vector</a:t>
            </a:r>
            <a:r>
              <a:rPr lang="en-US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en-US" dirty="0" err="1">
                <a:solidFill>
                  <a:srgbClr val="000000"/>
                </a:solidFill>
                <a:latin typeface="Verdana"/>
              </a:rPr>
              <a:t>remove</a:t>
            </a:r>
            <a:r>
              <a:rPr lang="en-US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en-US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dirty="0">
                <a:solidFill>
                  <a:srgbClr val="7F007F"/>
                </a:solidFill>
                <a:latin typeface="Verdana"/>
              </a:rPr>
              <a:t>"red"</a:t>
            </a:r>
            <a:r>
              <a:rPr lang="en-US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b="1" dirty="0">
                <a:solidFill>
                  <a:srgbClr val="000000"/>
                </a:solidFill>
                <a:latin typeface="Verdana"/>
              </a:rPr>
              <a:t>);</a:t>
            </a:r>
            <a:r>
              <a:rPr lang="en-US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2800" dirty="0">
                <a:solidFill>
                  <a:srgbClr val="007F00"/>
                </a:solidFill>
                <a:latin typeface="Comic Sans MS"/>
              </a:rPr>
              <a:t>// remove a string "red"</a:t>
            </a:r>
          </a:p>
          <a:p>
            <a:pPr marL="118872" indent="0">
              <a:buNone/>
            </a:pPr>
            <a:r>
              <a:rPr lang="en-US" dirty="0">
                <a:solidFill>
                  <a:srgbClr val="808080"/>
                </a:solidFill>
                <a:latin typeface="Verdana"/>
              </a:rPr>
              <a:t>      </a:t>
            </a:r>
            <a:r>
              <a:rPr lang="en-US" dirty="0" err="1">
                <a:solidFill>
                  <a:srgbClr val="000000"/>
                </a:solidFill>
                <a:latin typeface="Verdana"/>
              </a:rPr>
              <a:t>System</a:t>
            </a:r>
            <a:r>
              <a:rPr lang="en-US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en-US" dirty="0" err="1">
                <a:solidFill>
                  <a:srgbClr val="000000"/>
                </a:solidFill>
                <a:latin typeface="Verdana"/>
              </a:rPr>
              <a:t>out</a:t>
            </a:r>
            <a:r>
              <a:rPr lang="en-US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en-US" dirty="0" err="1">
                <a:solidFill>
                  <a:srgbClr val="000000"/>
                </a:solidFill>
                <a:latin typeface="Verdana"/>
              </a:rPr>
              <a:t>println</a:t>
            </a:r>
            <a:r>
              <a:rPr lang="en-US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en-US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dirty="0">
                <a:solidFill>
                  <a:srgbClr val="7F007F"/>
                </a:solidFill>
                <a:latin typeface="Verdana"/>
              </a:rPr>
              <a:t>"\"red\" has been removed"</a:t>
            </a:r>
            <a:r>
              <a:rPr lang="en-US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b="1" dirty="0">
                <a:solidFill>
                  <a:srgbClr val="000000"/>
                </a:solidFill>
                <a:latin typeface="Verdana"/>
              </a:rPr>
              <a:t>);</a:t>
            </a:r>
            <a:endParaRPr lang="en-US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dirty="0">
                <a:solidFill>
                  <a:srgbClr val="808080"/>
                </a:solidFill>
                <a:latin typeface="Verdana"/>
              </a:rPr>
              <a:t>      </a:t>
            </a:r>
            <a:r>
              <a:rPr lang="pt-BR" dirty="0" err="1">
                <a:solidFill>
                  <a:srgbClr val="000000"/>
                </a:solidFill>
                <a:latin typeface="Verdana"/>
              </a:rPr>
              <a:t>printVector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dirty="0">
                <a:solidFill>
                  <a:srgbClr val="000000"/>
                </a:solidFill>
                <a:latin typeface="Verdana"/>
              </a:rPr>
              <a:t>vector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);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2800" dirty="0">
                <a:solidFill>
                  <a:srgbClr val="007F00"/>
                </a:solidFill>
                <a:latin typeface="Comic Sans MS"/>
              </a:rPr>
              <a:t>//</a:t>
            </a:r>
          </a:p>
          <a:p>
            <a:pPr marL="118872" indent="0">
              <a:buNone/>
            </a:pPr>
            <a:r>
              <a:rPr lang="pt-BR" dirty="0">
                <a:solidFill>
                  <a:srgbClr val="808080"/>
                </a:solidFill>
                <a:latin typeface="Verdana"/>
              </a:rPr>
              <a:t>      </a:t>
            </a:r>
          </a:p>
          <a:p>
            <a:pPr marL="118872" indent="0">
              <a:buNone/>
            </a:pPr>
            <a:r>
              <a:rPr lang="pt-BR" dirty="0">
                <a:solidFill>
                  <a:srgbClr val="808080"/>
                </a:solidFill>
                <a:latin typeface="Verdana"/>
              </a:rPr>
              <a:t>      </a:t>
            </a:r>
            <a:r>
              <a:rPr lang="pt-BR" sz="2800" dirty="0">
                <a:solidFill>
                  <a:srgbClr val="007F00"/>
                </a:solidFill>
                <a:latin typeface="Comic Sans MS"/>
              </a:rPr>
              <a:t>// testa se o vetor contem "</a:t>
            </a:r>
            <a:r>
              <a:rPr lang="pt-BR" sz="2800" dirty="0" err="1">
                <a:solidFill>
                  <a:srgbClr val="007F00"/>
                </a:solidFill>
                <a:latin typeface="Comic Sans MS"/>
              </a:rPr>
              <a:t>red</a:t>
            </a:r>
            <a:r>
              <a:rPr lang="pt-BR" sz="2800" dirty="0">
                <a:solidFill>
                  <a:srgbClr val="007F00"/>
                </a:solidFill>
                <a:latin typeface="Comic Sans MS"/>
              </a:rPr>
              <a:t>" depois da </a:t>
            </a:r>
            <a:r>
              <a:rPr lang="pt-BR" sz="2800" dirty="0" err="1">
                <a:solidFill>
                  <a:srgbClr val="007F00"/>
                </a:solidFill>
                <a:latin typeface="Comic Sans MS"/>
              </a:rPr>
              <a:t>remocao</a:t>
            </a:r>
            <a:endParaRPr lang="pt-BR" sz="2800" dirty="0">
              <a:solidFill>
                <a:srgbClr val="007F00"/>
              </a:solidFill>
              <a:latin typeface="Comic Sans MS"/>
            </a:endParaRPr>
          </a:p>
          <a:p>
            <a:pPr marL="118872" indent="0">
              <a:buNone/>
            </a:pPr>
            <a:r>
              <a:rPr lang="pt-BR" dirty="0">
                <a:solidFill>
                  <a:srgbClr val="808080"/>
                </a:solidFill>
                <a:latin typeface="Verdana"/>
              </a:rPr>
              <a:t>      </a:t>
            </a:r>
            <a:r>
              <a:rPr lang="pt-BR" b="1" dirty="0" err="1">
                <a:solidFill>
                  <a:srgbClr val="00007F"/>
                </a:solidFill>
                <a:latin typeface="Verdana"/>
              </a:rPr>
              <a:t>if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dirty="0" err="1">
                <a:solidFill>
                  <a:srgbClr val="000000"/>
                </a:solidFill>
                <a:latin typeface="Verdana"/>
              </a:rPr>
              <a:t>vector</a:t>
            </a:r>
            <a:r>
              <a:rPr lang="pt-BR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pt-BR" dirty="0" err="1">
                <a:solidFill>
                  <a:srgbClr val="000000"/>
                </a:solidFill>
                <a:latin typeface="Verdana"/>
              </a:rPr>
              <a:t>contains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dirty="0">
                <a:solidFill>
                  <a:srgbClr val="7F007F"/>
                </a:solidFill>
                <a:latin typeface="Verdana"/>
              </a:rPr>
              <a:t>"</a:t>
            </a:r>
            <a:r>
              <a:rPr lang="pt-BR" dirty="0" err="1">
                <a:solidFill>
                  <a:srgbClr val="7F007F"/>
                </a:solidFill>
                <a:latin typeface="Verdana"/>
              </a:rPr>
              <a:t>red</a:t>
            </a:r>
            <a:r>
              <a:rPr lang="pt-BR" dirty="0">
                <a:solidFill>
                  <a:srgbClr val="7F007F"/>
                </a:solidFill>
                <a:latin typeface="Verdana"/>
              </a:rPr>
              <a:t>"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)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)</a:t>
            </a:r>
            <a:endParaRPr lang="pt-BR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dirty="0">
                <a:solidFill>
                  <a:srgbClr val="808080"/>
                </a:solidFill>
                <a:latin typeface="Verdana"/>
              </a:rPr>
              <a:t>         </a:t>
            </a:r>
            <a:r>
              <a:rPr lang="pt-BR" dirty="0" err="1">
                <a:solidFill>
                  <a:srgbClr val="000000"/>
                </a:solidFill>
                <a:latin typeface="Verdana"/>
              </a:rPr>
              <a:t>System</a:t>
            </a:r>
            <a:r>
              <a:rPr lang="pt-BR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pt-BR" dirty="0" err="1">
                <a:solidFill>
                  <a:srgbClr val="000000"/>
                </a:solidFill>
                <a:latin typeface="Verdana"/>
              </a:rPr>
              <a:t>out</a:t>
            </a:r>
            <a:r>
              <a:rPr lang="pt-BR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pt-BR" dirty="0" err="1">
                <a:solidFill>
                  <a:srgbClr val="000000"/>
                </a:solidFill>
                <a:latin typeface="Verdana"/>
              </a:rPr>
              <a:t>printf</a:t>
            </a:r>
            <a:r>
              <a:rPr lang="pt-BR" b="1" dirty="0" smtClean="0">
                <a:solidFill>
                  <a:srgbClr val="000000"/>
                </a:solidFill>
                <a:latin typeface="Verdana"/>
              </a:rPr>
              <a:t>(</a:t>
            </a:r>
            <a:r>
              <a:rPr lang="en-US" dirty="0" smtClean="0">
                <a:solidFill>
                  <a:srgbClr val="7F007F"/>
                </a:solidFill>
                <a:latin typeface="Verdana"/>
              </a:rPr>
              <a:t>"\"</a:t>
            </a:r>
            <a:r>
              <a:rPr lang="en-US" dirty="0">
                <a:solidFill>
                  <a:srgbClr val="7F007F"/>
                </a:solidFill>
                <a:latin typeface="Verdana"/>
              </a:rPr>
              <a:t>red\" found at index %d\n"</a:t>
            </a:r>
            <a:r>
              <a:rPr lang="en-US" b="1" dirty="0">
                <a:solidFill>
                  <a:srgbClr val="000000"/>
                </a:solidFill>
                <a:latin typeface="Verdana"/>
              </a:rPr>
              <a:t>,</a:t>
            </a:r>
            <a:r>
              <a:rPr lang="en-US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Verdana"/>
              </a:rPr>
              <a:t>vector</a:t>
            </a:r>
            <a:r>
              <a:rPr lang="en-US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en-US" dirty="0" err="1">
                <a:solidFill>
                  <a:srgbClr val="000000"/>
                </a:solidFill>
                <a:latin typeface="Verdana"/>
              </a:rPr>
              <a:t>indexOf</a:t>
            </a:r>
            <a:r>
              <a:rPr lang="en-US" b="1" dirty="0" smtClean="0">
                <a:solidFill>
                  <a:srgbClr val="000000"/>
                </a:solidFill>
                <a:latin typeface="Verdana"/>
              </a:rPr>
              <a:t>(</a:t>
            </a:r>
            <a:r>
              <a:rPr lang="en-US" dirty="0" smtClean="0">
                <a:solidFill>
                  <a:srgbClr val="7F007F"/>
                </a:solidFill>
                <a:latin typeface="Verdana"/>
              </a:rPr>
              <a:t>"</a:t>
            </a:r>
            <a:r>
              <a:rPr lang="en-US" dirty="0">
                <a:solidFill>
                  <a:srgbClr val="7F007F"/>
                </a:solidFill>
                <a:latin typeface="Verdana"/>
              </a:rPr>
              <a:t>red</a:t>
            </a:r>
            <a:r>
              <a:rPr lang="en-US" dirty="0" smtClean="0">
                <a:solidFill>
                  <a:srgbClr val="7F007F"/>
                </a:solidFill>
                <a:latin typeface="Verdana"/>
              </a:rPr>
              <a:t>"</a:t>
            </a:r>
            <a:r>
              <a:rPr lang="en-US" b="1" dirty="0" smtClean="0">
                <a:solidFill>
                  <a:srgbClr val="000000"/>
                </a:solidFill>
                <a:latin typeface="Verdana"/>
              </a:rPr>
              <a:t>));</a:t>
            </a:r>
            <a:endParaRPr lang="en-US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dirty="0">
                <a:solidFill>
                  <a:srgbClr val="808080"/>
                </a:solidFill>
                <a:latin typeface="Verdana"/>
              </a:rPr>
              <a:t>      </a:t>
            </a:r>
            <a:r>
              <a:rPr lang="pt-BR" b="1" dirty="0" err="1">
                <a:solidFill>
                  <a:srgbClr val="00007F"/>
                </a:solidFill>
                <a:latin typeface="Verdana"/>
              </a:rPr>
              <a:t>else</a:t>
            </a:r>
            <a:endParaRPr lang="pt-BR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dirty="0">
                <a:solidFill>
                  <a:srgbClr val="808080"/>
                </a:solidFill>
                <a:latin typeface="Verdana"/>
              </a:rPr>
              <a:t>         </a:t>
            </a:r>
            <a:r>
              <a:rPr lang="pt-BR" dirty="0" err="1">
                <a:solidFill>
                  <a:srgbClr val="000000"/>
                </a:solidFill>
                <a:latin typeface="Verdana"/>
              </a:rPr>
              <a:t>System</a:t>
            </a:r>
            <a:r>
              <a:rPr lang="pt-BR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pt-BR" dirty="0" err="1">
                <a:solidFill>
                  <a:srgbClr val="000000"/>
                </a:solidFill>
                <a:latin typeface="Verdana"/>
              </a:rPr>
              <a:t>out</a:t>
            </a:r>
            <a:r>
              <a:rPr lang="pt-BR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pt-BR" dirty="0" err="1">
                <a:solidFill>
                  <a:srgbClr val="000000"/>
                </a:solidFill>
                <a:latin typeface="Verdana"/>
              </a:rPr>
              <a:t>println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dirty="0">
                <a:solidFill>
                  <a:srgbClr val="7F007F"/>
                </a:solidFill>
                <a:latin typeface="Verdana"/>
              </a:rPr>
              <a:t>"\"</a:t>
            </a:r>
            <a:r>
              <a:rPr lang="pt-BR" dirty="0" err="1">
                <a:solidFill>
                  <a:srgbClr val="7F007F"/>
                </a:solidFill>
                <a:latin typeface="Verdana"/>
              </a:rPr>
              <a:t>red</a:t>
            </a:r>
            <a:r>
              <a:rPr lang="pt-BR" dirty="0">
                <a:solidFill>
                  <a:srgbClr val="7F007F"/>
                </a:solidFill>
                <a:latin typeface="Verdana"/>
              </a:rPr>
              <a:t>\" </a:t>
            </a:r>
            <a:r>
              <a:rPr lang="pt-BR" dirty="0" err="1">
                <a:solidFill>
                  <a:srgbClr val="7F007F"/>
                </a:solidFill>
                <a:latin typeface="Verdana"/>
              </a:rPr>
              <a:t>not</a:t>
            </a:r>
            <a:r>
              <a:rPr lang="pt-BR" dirty="0">
                <a:solidFill>
                  <a:srgbClr val="7F007F"/>
                </a:solidFill>
                <a:latin typeface="Verdana"/>
              </a:rPr>
              <a:t> </a:t>
            </a:r>
            <a:r>
              <a:rPr lang="pt-BR" dirty="0" err="1">
                <a:solidFill>
                  <a:srgbClr val="7F007F"/>
                </a:solidFill>
                <a:latin typeface="Verdana"/>
              </a:rPr>
              <a:t>found</a:t>
            </a:r>
            <a:r>
              <a:rPr lang="pt-BR" dirty="0">
                <a:solidFill>
                  <a:srgbClr val="7F007F"/>
                </a:solidFill>
                <a:latin typeface="Verdana"/>
              </a:rPr>
              <a:t>"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);</a:t>
            </a:r>
            <a:endParaRPr lang="pt-BR" dirty="0"/>
          </a:p>
        </p:txBody>
      </p:sp>
      <p:sp>
        <p:nvSpPr>
          <p:cNvPr id="3" name="Espaço Reservado para Número de Slid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3C667A4-C3F8-4683-B752-94A130921CF2}" type="slidenum">
              <a:rPr lang="pt-BR" smtClean="0"/>
              <a:pPr>
                <a:defRPr/>
              </a:pPr>
              <a:t>78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7606201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VectorTest.java</a:t>
            </a:r>
            <a:endParaRPr lang="pt-BR" dirty="0"/>
          </a:p>
        </p:txBody>
      </p:sp>
      <p:sp>
        <p:nvSpPr>
          <p:cNvPr id="5" name="Espaço Reservado para Conteúdo 4"/>
          <p:cNvSpPr>
            <a:spLocks noGrp="1"/>
          </p:cNvSpPr>
          <p:nvPr>
            <p:ph idx="1"/>
          </p:nvPr>
        </p:nvSpPr>
        <p:spPr>
          <a:xfrm>
            <a:off x="457200" y="1844824"/>
            <a:ext cx="8229600" cy="4625609"/>
          </a:xfrm>
        </p:spPr>
        <p:txBody>
          <a:bodyPr>
            <a:noAutofit/>
          </a:bodyPr>
          <a:lstStyle/>
          <a:p>
            <a:pPr marL="118872" indent="0">
              <a:buNone/>
            </a:pPr>
            <a:r>
              <a:rPr lang="pt-BR" sz="14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400" dirty="0" err="1">
                <a:solidFill>
                  <a:srgbClr val="000000"/>
                </a:solidFill>
                <a:latin typeface="Verdana"/>
              </a:rPr>
              <a:t>System</a:t>
            </a:r>
            <a:r>
              <a:rPr lang="pt-BR" sz="1400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pt-BR" sz="1400" dirty="0" err="1">
                <a:solidFill>
                  <a:srgbClr val="000000"/>
                </a:solidFill>
                <a:latin typeface="Verdana"/>
              </a:rPr>
              <a:t>out</a:t>
            </a:r>
            <a:r>
              <a:rPr lang="pt-BR" sz="1400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pt-BR" sz="1400" dirty="0" err="1">
                <a:solidFill>
                  <a:srgbClr val="000000"/>
                </a:solidFill>
                <a:latin typeface="Verdana"/>
              </a:rPr>
              <a:t>printf</a:t>
            </a:r>
            <a:r>
              <a:rPr lang="pt-BR" sz="1400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pt-BR" sz="14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400" dirty="0">
                <a:solidFill>
                  <a:srgbClr val="7F007F"/>
                </a:solidFill>
                <a:latin typeface="Verdana"/>
              </a:rPr>
              <a:t>"\</a:t>
            </a:r>
            <a:r>
              <a:rPr lang="pt-BR" sz="1400" dirty="0" err="1">
                <a:solidFill>
                  <a:srgbClr val="7F007F"/>
                </a:solidFill>
                <a:latin typeface="Verdana"/>
              </a:rPr>
              <a:t>nSize</a:t>
            </a:r>
            <a:r>
              <a:rPr lang="pt-BR" sz="1400" dirty="0">
                <a:solidFill>
                  <a:srgbClr val="7F007F"/>
                </a:solidFill>
                <a:latin typeface="Verdana"/>
              </a:rPr>
              <a:t>: %d\</a:t>
            </a:r>
            <a:r>
              <a:rPr lang="pt-BR" sz="1400" dirty="0" err="1">
                <a:solidFill>
                  <a:srgbClr val="7F007F"/>
                </a:solidFill>
                <a:latin typeface="Verdana"/>
              </a:rPr>
              <a:t>nCapacity</a:t>
            </a:r>
            <a:r>
              <a:rPr lang="pt-BR" sz="1400" dirty="0">
                <a:solidFill>
                  <a:srgbClr val="7F007F"/>
                </a:solidFill>
                <a:latin typeface="Verdana"/>
              </a:rPr>
              <a:t>: %d\n"</a:t>
            </a:r>
            <a:r>
              <a:rPr lang="pt-BR" sz="1400" b="1" dirty="0">
                <a:solidFill>
                  <a:srgbClr val="000000"/>
                </a:solidFill>
                <a:latin typeface="Verdana"/>
              </a:rPr>
              <a:t>,</a:t>
            </a:r>
            <a:r>
              <a:rPr lang="pt-BR" sz="14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400" dirty="0" err="1">
                <a:solidFill>
                  <a:srgbClr val="000000"/>
                </a:solidFill>
                <a:latin typeface="Verdana"/>
              </a:rPr>
              <a:t>vector</a:t>
            </a:r>
            <a:r>
              <a:rPr lang="pt-BR" sz="1400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pt-BR" sz="1400" dirty="0" err="1">
                <a:solidFill>
                  <a:srgbClr val="000000"/>
                </a:solidFill>
                <a:latin typeface="Verdana"/>
              </a:rPr>
              <a:t>size</a:t>
            </a:r>
            <a:r>
              <a:rPr lang="pt-BR" sz="1400" b="1" dirty="0">
                <a:solidFill>
                  <a:srgbClr val="000000"/>
                </a:solidFill>
                <a:latin typeface="Verdana"/>
              </a:rPr>
              <a:t>(),</a:t>
            </a:r>
            <a:r>
              <a:rPr lang="pt-BR" sz="14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400" dirty="0" err="1">
                <a:solidFill>
                  <a:srgbClr val="000000"/>
                </a:solidFill>
                <a:latin typeface="Verdana"/>
              </a:rPr>
              <a:t>vector</a:t>
            </a:r>
            <a:r>
              <a:rPr lang="pt-BR" sz="1400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pt-BR" sz="1400" dirty="0" err="1">
                <a:solidFill>
                  <a:srgbClr val="000000"/>
                </a:solidFill>
                <a:latin typeface="Verdana"/>
              </a:rPr>
              <a:t>capacity</a:t>
            </a:r>
            <a:r>
              <a:rPr lang="pt-BR" sz="1400" b="1" dirty="0">
                <a:solidFill>
                  <a:srgbClr val="000000"/>
                </a:solidFill>
                <a:latin typeface="Verdana"/>
              </a:rPr>
              <a:t>()</a:t>
            </a:r>
            <a:r>
              <a:rPr lang="pt-BR" sz="14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400" b="1" dirty="0">
                <a:solidFill>
                  <a:srgbClr val="000000"/>
                </a:solidFill>
                <a:latin typeface="Verdana"/>
              </a:rPr>
              <a:t>);</a:t>
            </a:r>
            <a:endParaRPr lang="pt-BR" sz="14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400" b="1" dirty="0" smtClean="0">
                <a:solidFill>
                  <a:srgbClr val="000000"/>
                </a:solidFill>
                <a:latin typeface="Verdana"/>
              </a:rPr>
              <a:t>}</a:t>
            </a:r>
            <a:r>
              <a:rPr lang="pt-BR" sz="1400" dirty="0" smtClean="0">
                <a:solidFill>
                  <a:srgbClr val="808080"/>
                </a:solidFill>
                <a:latin typeface="Verdana"/>
              </a:rPr>
              <a:t> </a:t>
            </a:r>
            <a:endParaRPr lang="pt-BR" sz="14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400" dirty="0">
                <a:solidFill>
                  <a:srgbClr val="808080"/>
                </a:solidFill>
                <a:latin typeface="Verdana"/>
              </a:rPr>
              <a:t>   </a:t>
            </a:r>
          </a:p>
          <a:p>
            <a:pPr marL="118872" indent="0">
              <a:buNone/>
            </a:pPr>
            <a:r>
              <a:rPr lang="pt-BR" sz="1400" dirty="0">
                <a:solidFill>
                  <a:srgbClr val="808080"/>
                </a:solidFill>
                <a:latin typeface="Verdana"/>
              </a:rPr>
              <a:t>   </a:t>
            </a:r>
            <a:r>
              <a:rPr lang="pt-BR" sz="1400" b="1" dirty="0" err="1">
                <a:solidFill>
                  <a:srgbClr val="00007F"/>
                </a:solidFill>
                <a:latin typeface="Verdana"/>
              </a:rPr>
              <a:t>private</a:t>
            </a:r>
            <a:r>
              <a:rPr lang="pt-BR" sz="14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400" b="1" dirty="0" err="1">
                <a:solidFill>
                  <a:srgbClr val="00007F"/>
                </a:solidFill>
                <a:latin typeface="Verdana"/>
              </a:rPr>
              <a:t>void</a:t>
            </a:r>
            <a:r>
              <a:rPr lang="pt-BR" sz="14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400" dirty="0" err="1">
                <a:solidFill>
                  <a:srgbClr val="000000"/>
                </a:solidFill>
                <a:latin typeface="Verdana"/>
              </a:rPr>
              <a:t>printVector</a:t>
            </a:r>
            <a:r>
              <a:rPr lang="pt-BR" sz="1400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pt-BR" sz="14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400" dirty="0">
                <a:solidFill>
                  <a:srgbClr val="000000"/>
                </a:solidFill>
                <a:latin typeface="Verdana"/>
              </a:rPr>
              <a:t>Vector</a:t>
            </a:r>
            <a:r>
              <a:rPr lang="pt-BR" sz="1400" b="1" dirty="0">
                <a:solidFill>
                  <a:srgbClr val="000000"/>
                </a:solidFill>
                <a:latin typeface="Verdana"/>
              </a:rPr>
              <a:t>&lt;</a:t>
            </a:r>
            <a:r>
              <a:rPr lang="pt-BR" sz="14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400" dirty="0" err="1">
                <a:solidFill>
                  <a:srgbClr val="000000"/>
                </a:solidFill>
                <a:latin typeface="Verdana"/>
              </a:rPr>
              <a:t>String</a:t>
            </a:r>
            <a:r>
              <a:rPr lang="pt-BR" sz="14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400" b="1" dirty="0">
                <a:solidFill>
                  <a:srgbClr val="000000"/>
                </a:solidFill>
                <a:latin typeface="Verdana"/>
              </a:rPr>
              <a:t>&gt;</a:t>
            </a:r>
            <a:r>
              <a:rPr lang="pt-BR" sz="14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400" dirty="0" err="1">
                <a:solidFill>
                  <a:srgbClr val="000000"/>
                </a:solidFill>
                <a:latin typeface="Verdana"/>
              </a:rPr>
              <a:t>vectorToOutput</a:t>
            </a:r>
            <a:r>
              <a:rPr lang="pt-BR" sz="14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400" b="1" dirty="0">
                <a:solidFill>
                  <a:srgbClr val="000000"/>
                </a:solidFill>
                <a:latin typeface="Verdana"/>
              </a:rPr>
              <a:t>)</a:t>
            </a:r>
            <a:endParaRPr lang="pt-BR" sz="14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400" dirty="0">
                <a:solidFill>
                  <a:srgbClr val="808080"/>
                </a:solidFill>
                <a:latin typeface="Verdana"/>
              </a:rPr>
              <a:t>   </a:t>
            </a:r>
            <a:r>
              <a:rPr lang="pt-BR" sz="1400" b="1" dirty="0">
                <a:solidFill>
                  <a:srgbClr val="000000"/>
                </a:solidFill>
                <a:latin typeface="Verdana"/>
              </a:rPr>
              <a:t>{</a:t>
            </a:r>
            <a:endParaRPr lang="pt-BR" sz="14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400" dirty="0">
                <a:solidFill>
                  <a:srgbClr val="808080"/>
                </a:solidFill>
                <a:latin typeface="Verdana"/>
              </a:rPr>
              <a:t>      </a:t>
            </a:r>
            <a:r>
              <a:rPr lang="pt-BR" sz="1400" b="1" dirty="0" err="1">
                <a:solidFill>
                  <a:srgbClr val="00007F"/>
                </a:solidFill>
                <a:latin typeface="Verdana"/>
              </a:rPr>
              <a:t>if</a:t>
            </a:r>
            <a:r>
              <a:rPr lang="pt-BR" sz="14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400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pt-BR" sz="14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400" dirty="0" err="1">
                <a:solidFill>
                  <a:srgbClr val="000000"/>
                </a:solidFill>
                <a:latin typeface="Verdana"/>
              </a:rPr>
              <a:t>vectorToOutput</a:t>
            </a:r>
            <a:r>
              <a:rPr lang="pt-BR" sz="1400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pt-BR" sz="1400" dirty="0" err="1">
                <a:solidFill>
                  <a:srgbClr val="000000"/>
                </a:solidFill>
                <a:latin typeface="Verdana"/>
              </a:rPr>
              <a:t>isEmpty</a:t>
            </a:r>
            <a:r>
              <a:rPr lang="pt-BR" sz="1400" b="1" dirty="0">
                <a:solidFill>
                  <a:srgbClr val="000000"/>
                </a:solidFill>
                <a:latin typeface="Verdana"/>
              </a:rPr>
              <a:t>()</a:t>
            </a:r>
            <a:r>
              <a:rPr lang="pt-BR" sz="14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400" b="1" dirty="0">
                <a:solidFill>
                  <a:srgbClr val="000000"/>
                </a:solidFill>
                <a:latin typeface="Verdana"/>
              </a:rPr>
              <a:t>)</a:t>
            </a:r>
            <a:r>
              <a:rPr lang="pt-BR" sz="1400" dirty="0">
                <a:solidFill>
                  <a:srgbClr val="808080"/>
                </a:solidFill>
                <a:latin typeface="Verdana"/>
              </a:rPr>
              <a:t> </a:t>
            </a:r>
          </a:p>
          <a:p>
            <a:pPr marL="118872" indent="0">
              <a:buNone/>
            </a:pPr>
            <a:r>
              <a:rPr lang="pt-BR" sz="1400" dirty="0">
                <a:solidFill>
                  <a:srgbClr val="808080"/>
                </a:solidFill>
                <a:latin typeface="Verdana"/>
              </a:rPr>
              <a:t>         </a:t>
            </a:r>
            <a:r>
              <a:rPr lang="pt-BR" sz="1400" dirty="0" err="1">
                <a:solidFill>
                  <a:srgbClr val="000000"/>
                </a:solidFill>
                <a:latin typeface="Verdana"/>
              </a:rPr>
              <a:t>System</a:t>
            </a:r>
            <a:r>
              <a:rPr lang="pt-BR" sz="1400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pt-BR" sz="1400" dirty="0" err="1">
                <a:solidFill>
                  <a:srgbClr val="000000"/>
                </a:solidFill>
                <a:latin typeface="Verdana"/>
              </a:rPr>
              <a:t>out</a:t>
            </a:r>
            <a:r>
              <a:rPr lang="pt-BR" sz="1400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pt-BR" sz="1400" dirty="0" err="1">
                <a:solidFill>
                  <a:srgbClr val="000000"/>
                </a:solidFill>
                <a:latin typeface="Verdana"/>
              </a:rPr>
              <a:t>print</a:t>
            </a:r>
            <a:r>
              <a:rPr lang="pt-BR" sz="1400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pt-BR" sz="14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400" dirty="0">
                <a:solidFill>
                  <a:srgbClr val="7F007F"/>
                </a:solidFill>
                <a:latin typeface="Verdana"/>
              </a:rPr>
              <a:t>"vector </a:t>
            </a:r>
            <a:r>
              <a:rPr lang="pt-BR" sz="1400" dirty="0" err="1">
                <a:solidFill>
                  <a:srgbClr val="7F007F"/>
                </a:solidFill>
                <a:latin typeface="Verdana"/>
              </a:rPr>
              <a:t>is</a:t>
            </a:r>
            <a:r>
              <a:rPr lang="pt-BR" sz="1400" dirty="0">
                <a:solidFill>
                  <a:srgbClr val="7F007F"/>
                </a:solidFill>
                <a:latin typeface="Verdana"/>
              </a:rPr>
              <a:t> </a:t>
            </a:r>
            <a:r>
              <a:rPr lang="pt-BR" sz="1400" dirty="0" err="1">
                <a:solidFill>
                  <a:srgbClr val="7F007F"/>
                </a:solidFill>
                <a:latin typeface="Verdana"/>
              </a:rPr>
              <a:t>empty</a:t>
            </a:r>
            <a:r>
              <a:rPr lang="pt-BR" sz="1400" dirty="0">
                <a:solidFill>
                  <a:srgbClr val="7F007F"/>
                </a:solidFill>
                <a:latin typeface="Verdana"/>
              </a:rPr>
              <a:t>"</a:t>
            </a:r>
            <a:r>
              <a:rPr lang="pt-BR" sz="14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400" b="1" dirty="0">
                <a:solidFill>
                  <a:srgbClr val="000000"/>
                </a:solidFill>
                <a:latin typeface="Verdana"/>
              </a:rPr>
              <a:t>);</a:t>
            </a:r>
            <a:r>
              <a:rPr lang="pt-BR" sz="1400" dirty="0">
                <a:solidFill>
                  <a:srgbClr val="808080"/>
                </a:solidFill>
                <a:latin typeface="Verdana"/>
              </a:rPr>
              <a:t> </a:t>
            </a:r>
          </a:p>
          <a:p>
            <a:pPr marL="118872" indent="0">
              <a:buNone/>
            </a:pPr>
            <a:r>
              <a:rPr lang="pt-BR" sz="1400" dirty="0">
                <a:solidFill>
                  <a:srgbClr val="808080"/>
                </a:solidFill>
                <a:latin typeface="Verdana"/>
              </a:rPr>
              <a:t>      </a:t>
            </a:r>
            <a:r>
              <a:rPr lang="pt-BR" sz="1400" b="1" dirty="0" err="1">
                <a:solidFill>
                  <a:srgbClr val="00007F"/>
                </a:solidFill>
                <a:latin typeface="Verdana"/>
              </a:rPr>
              <a:t>else</a:t>
            </a:r>
            <a:r>
              <a:rPr lang="pt-BR" sz="1400" dirty="0">
                <a:solidFill>
                  <a:srgbClr val="808080"/>
                </a:solidFill>
                <a:latin typeface="Verdana"/>
              </a:rPr>
              <a:t>  </a:t>
            </a:r>
            <a:r>
              <a:rPr lang="pt-BR" sz="1400" dirty="0">
                <a:solidFill>
                  <a:srgbClr val="007F00"/>
                </a:solidFill>
                <a:latin typeface="Comic Sans MS"/>
              </a:rPr>
              <a:t>// itera pelos elementos</a:t>
            </a:r>
          </a:p>
          <a:p>
            <a:pPr marL="118872" indent="0">
              <a:buNone/>
            </a:pPr>
            <a:r>
              <a:rPr lang="pt-BR" sz="1400" dirty="0">
                <a:solidFill>
                  <a:srgbClr val="808080"/>
                </a:solidFill>
                <a:latin typeface="Verdana"/>
              </a:rPr>
              <a:t>      </a:t>
            </a:r>
            <a:r>
              <a:rPr lang="pt-BR" sz="1400" b="1" dirty="0">
                <a:solidFill>
                  <a:srgbClr val="000000"/>
                </a:solidFill>
                <a:latin typeface="Verdana"/>
              </a:rPr>
              <a:t>{</a:t>
            </a:r>
            <a:r>
              <a:rPr lang="pt-BR" sz="1400" dirty="0">
                <a:solidFill>
                  <a:srgbClr val="808080"/>
                </a:solidFill>
                <a:latin typeface="Verdana"/>
              </a:rPr>
              <a:t> </a:t>
            </a:r>
          </a:p>
          <a:p>
            <a:pPr marL="118872" indent="0">
              <a:buNone/>
            </a:pPr>
            <a:r>
              <a:rPr lang="pt-BR" sz="1400" dirty="0">
                <a:solidFill>
                  <a:srgbClr val="808080"/>
                </a:solidFill>
                <a:latin typeface="Verdana"/>
              </a:rPr>
              <a:t>         </a:t>
            </a:r>
            <a:r>
              <a:rPr lang="pt-BR" sz="1400" dirty="0" err="1">
                <a:solidFill>
                  <a:srgbClr val="000000"/>
                </a:solidFill>
                <a:latin typeface="Verdana"/>
              </a:rPr>
              <a:t>System</a:t>
            </a:r>
            <a:r>
              <a:rPr lang="pt-BR" sz="1400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pt-BR" sz="1400" dirty="0" err="1">
                <a:solidFill>
                  <a:srgbClr val="000000"/>
                </a:solidFill>
                <a:latin typeface="Verdana"/>
              </a:rPr>
              <a:t>out</a:t>
            </a:r>
            <a:r>
              <a:rPr lang="pt-BR" sz="1400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pt-BR" sz="1400" dirty="0" err="1">
                <a:solidFill>
                  <a:srgbClr val="000000"/>
                </a:solidFill>
                <a:latin typeface="Verdana"/>
              </a:rPr>
              <a:t>print</a:t>
            </a:r>
            <a:r>
              <a:rPr lang="pt-BR" sz="1400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pt-BR" sz="14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400" dirty="0">
                <a:solidFill>
                  <a:srgbClr val="7F007F"/>
                </a:solidFill>
                <a:latin typeface="Verdana"/>
              </a:rPr>
              <a:t>"vector </a:t>
            </a:r>
            <a:r>
              <a:rPr lang="pt-BR" sz="1400" dirty="0" err="1">
                <a:solidFill>
                  <a:srgbClr val="7F007F"/>
                </a:solidFill>
                <a:latin typeface="Verdana"/>
              </a:rPr>
              <a:t>contains</a:t>
            </a:r>
            <a:r>
              <a:rPr lang="pt-BR" sz="1400" dirty="0">
                <a:solidFill>
                  <a:srgbClr val="7F007F"/>
                </a:solidFill>
                <a:latin typeface="Verdana"/>
              </a:rPr>
              <a:t>: "</a:t>
            </a:r>
            <a:r>
              <a:rPr lang="pt-BR" sz="14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400" b="1" dirty="0">
                <a:solidFill>
                  <a:srgbClr val="000000"/>
                </a:solidFill>
                <a:latin typeface="Verdana"/>
              </a:rPr>
              <a:t>);</a:t>
            </a:r>
            <a:r>
              <a:rPr lang="pt-BR" sz="1400" dirty="0">
                <a:solidFill>
                  <a:srgbClr val="808080"/>
                </a:solidFill>
                <a:latin typeface="Verdana"/>
              </a:rPr>
              <a:t>      </a:t>
            </a:r>
          </a:p>
          <a:p>
            <a:pPr marL="118872" indent="0">
              <a:buNone/>
            </a:pPr>
            <a:endParaRPr lang="pt-BR" sz="14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400" dirty="0">
                <a:solidFill>
                  <a:srgbClr val="808080"/>
                </a:solidFill>
                <a:latin typeface="Verdana"/>
              </a:rPr>
              <a:t>         </a:t>
            </a:r>
            <a:r>
              <a:rPr lang="pt-BR" sz="1400" dirty="0">
                <a:solidFill>
                  <a:srgbClr val="007F00"/>
                </a:solidFill>
                <a:latin typeface="Comic Sans MS"/>
              </a:rPr>
              <a:t>//exibe os elementos</a:t>
            </a:r>
          </a:p>
          <a:p>
            <a:pPr marL="118872" indent="0">
              <a:buNone/>
            </a:pPr>
            <a:r>
              <a:rPr lang="pt-BR" sz="1400" dirty="0">
                <a:solidFill>
                  <a:srgbClr val="808080"/>
                </a:solidFill>
                <a:latin typeface="Verdana"/>
              </a:rPr>
              <a:t>         </a:t>
            </a:r>
            <a:r>
              <a:rPr lang="pt-BR" sz="1400" b="1" dirty="0">
                <a:solidFill>
                  <a:srgbClr val="00007F"/>
                </a:solidFill>
                <a:latin typeface="Verdana"/>
              </a:rPr>
              <a:t>for</a:t>
            </a:r>
            <a:r>
              <a:rPr lang="pt-BR" sz="14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400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pt-BR" sz="14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400" dirty="0" err="1">
                <a:solidFill>
                  <a:srgbClr val="000000"/>
                </a:solidFill>
                <a:latin typeface="Verdana"/>
              </a:rPr>
              <a:t>String</a:t>
            </a:r>
            <a:r>
              <a:rPr lang="pt-BR" sz="14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400" dirty="0" err="1">
                <a:solidFill>
                  <a:srgbClr val="000000"/>
                </a:solidFill>
                <a:latin typeface="Verdana"/>
              </a:rPr>
              <a:t>element</a:t>
            </a:r>
            <a:r>
              <a:rPr lang="pt-BR" sz="14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400" b="1" dirty="0">
                <a:solidFill>
                  <a:srgbClr val="000000"/>
                </a:solidFill>
                <a:latin typeface="Verdana"/>
              </a:rPr>
              <a:t>:</a:t>
            </a:r>
            <a:r>
              <a:rPr lang="pt-BR" sz="14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400" dirty="0" err="1">
                <a:solidFill>
                  <a:srgbClr val="000000"/>
                </a:solidFill>
                <a:latin typeface="Verdana"/>
              </a:rPr>
              <a:t>vectorToOutput</a:t>
            </a:r>
            <a:r>
              <a:rPr lang="pt-BR" sz="14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400" b="1" dirty="0">
                <a:solidFill>
                  <a:srgbClr val="000000"/>
                </a:solidFill>
                <a:latin typeface="Verdana"/>
              </a:rPr>
              <a:t>)</a:t>
            </a:r>
            <a:endParaRPr lang="pt-BR" sz="14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400" dirty="0">
                <a:solidFill>
                  <a:srgbClr val="808080"/>
                </a:solidFill>
                <a:latin typeface="Verdana"/>
              </a:rPr>
              <a:t>            </a:t>
            </a:r>
            <a:r>
              <a:rPr lang="pt-BR" sz="1400" dirty="0" err="1">
                <a:solidFill>
                  <a:srgbClr val="000000"/>
                </a:solidFill>
                <a:latin typeface="Verdana"/>
              </a:rPr>
              <a:t>System</a:t>
            </a:r>
            <a:r>
              <a:rPr lang="pt-BR" sz="1400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pt-BR" sz="1400" dirty="0" err="1">
                <a:solidFill>
                  <a:srgbClr val="000000"/>
                </a:solidFill>
                <a:latin typeface="Verdana"/>
              </a:rPr>
              <a:t>out</a:t>
            </a:r>
            <a:r>
              <a:rPr lang="pt-BR" sz="1400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pt-BR" sz="1400" dirty="0" err="1">
                <a:solidFill>
                  <a:srgbClr val="000000"/>
                </a:solidFill>
                <a:latin typeface="Verdana"/>
              </a:rPr>
              <a:t>printf</a:t>
            </a:r>
            <a:r>
              <a:rPr lang="pt-BR" sz="1400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pt-BR" sz="14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400" dirty="0">
                <a:solidFill>
                  <a:srgbClr val="7F007F"/>
                </a:solidFill>
                <a:latin typeface="Verdana"/>
              </a:rPr>
              <a:t>"%s "</a:t>
            </a:r>
            <a:r>
              <a:rPr lang="pt-BR" sz="1400" b="1" dirty="0">
                <a:solidFill>
                  <a:srgbClr val="000000"/>
                </a:solidFill>
                <a:latin typeface="Verdana"/>
              </a:rPr>
              <a:t>,</a:t>
            </a:r>
            <a:r>
              <a:rPr lang="pt-BR" sz="14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400" dirty="0" err="1">
                <a:solidFill>
                  <a:srgbClr val="000000"/>
                </a:solidFill>
                <a:latin typeface="Verdana"/>
              </a:rPr>
              <a:t>element</a:t>
            </a:r>
            <a:r>
              <a:rPr lang="pt-BR" sz="14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400" b="1" dirty="0">
                <a:solidFill>
                  <a:srgbClr val="000000"/>
                </a:solidFill>
                <a:latin typeface="Verdana"/>
              </a:rPr>
              <a:t>);</a:t>
            </a:r>
            <a:endParaRPr lang="pt-BR" sz="14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400" dirty="0">
                <a:solidFill>
                  <a:srgbClr val="808080"/>
                </a:solidFill>
                <a:latin typeface="Verdana"/>
              </a:rPr>
              <a:t>      </a:t>
            </a:r>
            <a:r>
              <a:rPr lang="pt-BR" sz="1400" b="1" dirty="0">
                <a:solidFill>
                  <a:srgbClr val="000000"/>
                </a:solidFill>
                <a:latin typeface="Verdana"/>
              </a:rPr>
              <a:t>}</a:t>
            </a:r>
            <a:r>
              <a:rPr lang="pt-BR" sz="1400" dirty="0">
                <a:solidFill>
                  <a:srgbClr val="808080"/>
                </a:solidFill>
                <a:latin typeface="Verdana"/>
              </a:rPr>
              <a:t> </a:t>
            </a:r>
          </a:p>
          <a:p>
            <a:pPr marL="118872" indent="0">
              <a:buNone/>
            </a:pPr>
            <a:r>
              <a:rPr lang="pt-BR" sz="1400" dirty="0">
                <a:solidFill>
                  <a:srgbClr val="808080"/>
                </a:solidFill>
                <a:latin typeface="Verdana"/>
              </a:rPr>
              <a:t>      </a:t>
            </a:r>
          </a:p>
          <a:p>
            <a:pPr marL="118872" indent="0">
              <a:buNone/>
            </a:pPr>
            <a:r>
              <a:rPr lang="pt-BR" sz="1400" dirty="0">
                <a:solidFill>
                  <a:srgbClr val="808080"/>
                </a:solidFill>
                <a:latin typeface="Verdana"/>
              </a:rPr>
              <a:t>      </a:t>
            </a:r>
            <a:r>
              <a:rPr lang="pt-BR" sz="1400" dirty="0" err="1">
                <a:solidFill>
                  <a:srgbClr val="000000"/>
                </a:solidFill>
                <a:latin typeface="Verdana"/>
              </a:rPr>
              <a:t>System</a:t>
            </a:r>
            <a:r>
              <a:rPr lang="pt-BR" sz="1400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pt-BR" sz="1400" dirty="0" err="1">
                <a:solidFill>
                  <a:srgbClr val="000000"/>
                </a:solidFill>
                <a:latin typeface="Verdana"/>
              </a:rPr>
              <a:t>out</a:t>
            </a:r>
            <a:r>
              <a:rPr lang="pt-BR" sz="1400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pt-BR" sz="1400" dirty="0" err="1">
                <a:solidFill>
                  <a:srgbClr val="000000"/>
                </a:solidFill>
                <a:latin typeface="Verdana"/>
              </a:rPr>
              <a:t>println</a:t>
            </a:r>
            <a:r>
              <a:rPr lang="pt-BR" sz="1400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pt-BR" sz="14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400" dirty="0">
                <a:solidFill>
                  <a:srgbClr val="7F007F"/>
                </a:solidFill>
                <a:latin typeface="Verdana"/>
              </a:rPr>
              <a:t>"\n"</a:t>
            </a:r>
            <a:r>
              <a:rPr lang="pt-BR" sz="14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400" b="1" dirty="0">
                <a:solidFill>
                  <a:srgbClr val="000000"/>
                </a:solidFill>
                <a:latin typeface="Verdana"/>
              </a:rPr>
              <a:t>);</a:t>
            </a:r>
            <a:r>
              <a:rPr lang="pt-BR" sz="1400" dirty="0">
                <a:solidFill>
                  <a:srgbClr val="808080"/>
                </a:solidFill>
                <a:latin typeface="Verdana"/>
              </a:rPr>
              <a:t> </a:t>
            </a:r>
          </a:p>
          <a:p>
            <a:pPr marL="118872" indent="0">
              <a:buNone/>
            </a:pPr>
            <a:r>
              <a:rPr lang="pt-BR" sz="1400" dirty="0">
                <a:solidFill>
                  <a:srgbClr val="808080"/>
                </a:solidFill>
                <a:latin typeface="Verdana"/>
              </a:rPr>
              <a:t>   </a:t>
            </a:r>
            <a:r>
              <a:rPr lang="pt-BR" sz="1400" b="1" dirty="0">
                <a:solidFill>
                  <a:srgbClr val="000000"/>
                </a:solidFill>
                <a:latin typeface="Verdana"/>
              </a:rPr>
              <a:t>}</a:t>
            </a:r>
            <a:r>
              <a:rPr lang="pt-BR" sz="1400" dirty="0">
                <a:solidFill>
                  <a:srgbClr val="808080"/>
                </a:solidFill>
                <a:latin typeface="Verdana"/>
              </a:rPr>
              <a:t> </a:t>
            </a:r>
          </a:p>
          <a:p>
            <a:pPr marL="118872" indent="0">
              <a:buNone/>
            </a:pPr>
            <a:endParaRPr lang="pt-BR" sz="14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en-US" sz="1400" dirty="0">
                <a:solidFill>
                  <a:srgbClr val="808080"/>
                </a:solidFill>
                <a:latin typeface="Verdana"/>
              </a:rPr>
              <a:t>   </a:t>
            </a:r>
            <a:r>
              <a:rPr lang="en-US" sz="1400" b="1" dirty="0">
                <a:solidFill>
                  <a:srgbClr val="00007F"/>
                </a:solidFill>
                <a:latin typeface="Verdana"/>
              </a:rPr>
              <a:t>public</a:t>
            </a:r>
            <a:r>
              <a:rPr lang="en-US" sz="14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400" b="1" dirty="0">
                <a:solidFill>
                  <a:srgbClr val="00007F"/>
                </a:solidFill>
                <a:latin typeface="Verdana"/>
              </a:rPr>
              <a:t>static</a:t>
            </a:r>
            <a:r>
              <a:rPr lang="en-US" sz="14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400" b="1" dirty="0">
                <a:solidFill>
                  <a:srgbClr val="00007F"/>
                </a:solidFill>
                <a:latin typeface="Verdana"/>
              </a:rPr>
              <a:t>void</a:t>
            </a:r>
            <a:r>
              <a:rPr lang="en-US" sz="14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400" dirty="0">
                <a:solidFill>
                  <a:srgbClr val="000000"/>
                </a:solidFill>
                <a:latin typeface="Verdana"/>
              </a:rPr>
              <a:t>main</a:t>
            </a:r>
            <a:r>
              <a:rPr lang="en-US" sz="1400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en-US" sz="14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400" dirty="0">
                <a:solidFill>
                  <a:srgbClr val="000000"/>
                </a:solidFill>
                <a:latin typeface="Verdana"/>
              </a:rPr>
              <a:t>String</a:t>
            </a:r>
            <a:r>
              <a:rPr lang="en-US" sz="14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400" dirty="0" err="1">
                <a:solidFill>
                  <a:srgbClr val="000000"/>
                </a:solidFill>
                <a:latin typeface="Verdana"/>
              </a:rPr>
              <a:t>args</a:t>
            </a:r>
            <a:r>
              <a:rPr lang="en-US" sz="1400" b="1" dirty="0">
                <a:solidFill>
                  <a:srgbClr val="000000"/>
                </a:solidFill>
                <a:latin typeface="Verdana"/>
              </a:rPr>
              <a:t>[]</a:t>
            </a:r>
            <a:r>
              <a:rPr lang="en-US" sz="14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400" b="1" dirty="0">
                <a:solidFill>
                  <a:srgbClr val="000000"/>
                </a:solidFill>
                <a:latin typeface="Verdana"/>
              </a:rPr>
              <a:t>)</a:t>
            </a:r>
            <a:endParaRPr lang="en-US" sz="14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400" dirty="0">
                <a:solidFill>
                  <a:srgbClr val="808080"/>
                </a:solidFill>
                <a:latin typeface="Verdana"/>
              </a:rPr>
              <a:t>   </a:t>
            </a:r>
            <a:r>
              <a:rPr lang="pt-BR" sz="1400" b="1" dirty="0">
                <a:solidFill>
                  <a:srgbClr val="000000"/>
                </a:solidFill>
                <a:latin typeface="Verdana"/>
              </a:rPr>
              <a:t>{</a:t>
            </a:r>
            <a:endParaRPr lang="pt-BR" sz="14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400" dirty="0">
                <a:solidFill>
                  <a:srgbClr val="808080"/>
                </a:solidFill>
                <a:latin typeface="Verdana"/>
              </a:rPr>
              <a:t>      </a:t>
            </a:r>
            <a:r>
              <a:rPr lang="pt-BR" sz="1400" b="1" dirty="0">
                <a:solidFill>
                  <a:srgbClr val="00007F"/>
                </a:solidFill>
                <a:latin typeface="Verdana"/>
              </a:rPr>
              <a:t>new</a:t>
            </a:r>
            <a:r>
              <a:rPr lang="pt-BR" sz="14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400" dirty="0" err="1">
                <a:solidFill>
                  <a:srgbClr val="000000"/>
                </a:solidFill>
                <a:latin typeface="Verdana"/>
              </a:rPr>
              <a:t>VectorTest</a:t>
            </a:r>
            <a:r>
              <a:rPr lang="pt-BR" sz="1400" b="1" dirty="0">
                <a:solidFill>
                  <a:srgbClr val="000000"/>
                </a:solidFill>
                <a:latin typeface="Verdana"/>
              </a:rPr>
              <a:t>();</a:t>
            </a:r>
            <a:r>
              <a:rPr lang="pt-BR" sz="1400" dirty="0">
                <a:solidFill>
                  <a:srgbClr val="808080"/>
                </a:solidFill>
                <a:latin typeface="Verdana"/>
              </a:rPr>
              <a:t> </a:t>
            </a:r>
          </a:p>
          <a:p>
            <a:pPr marL="118872" indent="0">
              <a:buNone/>
            </a:pPr>
            <a:r>
              <a:rPr lang="pt-BR" sz="1400" dirty="0">
                <a:solidFill>
                  <a:srgbClr val="808080"/>
                </a:solidFill>
                <a:latin typeface="Verdana"/>
              </a:rPr>
              <a:t>   </a:t>
            </a:r>
            <a:r>
              <a:rPr lang="pt-BR" sz="1400" b="1" dirty="0">
                <a:solidFill>
                  <a:srgbClr val="000000"/>
                </a:solidFill>
                <a:latin typeface="Verdana"/>
              </a:rPr>
              <a:t>}</a:t>
            </a:r>
            <a:r>
              <a:rPr lang="pt-BR" sz="1400" dirty="0">
                <a:solidFill>
                  <a:srgbClr val="808080"/>
                </a:solidFill>
                <a:latin typeface="Verdana"/>
              </a:rPr>
              <a:t> </a:t>
            </a:r>
          </a:p>
          <a:p>
            <a:pPr marL="118872" indent="0">
              <a:buNone/>
            </a:pPr>
            <a:r>
              <a:rPr lang="pt-BR" sz="1400" b="1" dirty="0">
                <a:solidFill>
                  <a:srgbClr val="000000"/>
                </a:solidFill>
                <a:latin typeface="Verdana"/>
              </a:rPr>
              <a:t>}</a:t>
            </a:r>
            <a:r>
              <a:rPr lang="pt-BR" sz="1400" dirty="0">
                <a:solidFill>
                  <a:srgbClr val="808080"/>
                </a:solidFill>
                <a:latin typeface="Verdana"/>
              </a:rPr>
              <a:t> </a:t>
            </a:r>
            <a:endParaRPr lang="pt-BR" sz="1400" dirty="0"/>
          </a:p>
        </p:txBody>
      </p:sp>
      <p:sp>
        <p:nvSpPr>
          <p:cNvPr id="3" name="Espaço Reservado para Número de Slid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3C667A4-C3F8-4683-B752-94A130921CF2}" type="slidenum">
              <a:rPr lang="pt-BR" smtClean="0"/>
              <a:pPr>
                <a:defRPr/>
              </a:pPr>
              <a:t>79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7606201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Métodos Genéricos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D7BA2C2-BAB6-44FC-BAA2-F6B037FB9DCF}" type="slidenum">
              <a:rPr lang="pt-BR" smtClean="0"/>
              <a:pPr>
                <a:defRPr/>
              </a:pPr>
              <a:t>8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4036405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Saída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118872" indent="0">
              <a:buNone/>
            </a:pPr>
            <a:r>
              <a:rPr lang="pt-BR" sz="2200" dirty="0">
                <a:latin typeface="Courier New" pitchFamily="49" charset="0"/>
                <a:cs typeface="Courier New" pitchFamily="49" charset="0"/>
              </a:rPr>
              <a:t>vector </a:t>
            </a:r>
            <a:r>
              <a:rPr lang="pt-BR" sz="2200" dirty="0" err="1">
                <a:latin typeface="Courier New" pitchFamily="49" charset="0"/>
                <a:cs typeface="Courier New" pitchFamily="49" charset="0"/>
              </a:rPr>
              <a:t>is</a:t>
            </a:r>
            <a:r>
              <a:rPr lang="pt-BR" sz="22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pt-BR" sz="2200" dirty="0" err="1">
                <a:latin typeface="Courier New" pitchFamily="49" charset="0"/>
                <a:cs typeface="Courier New" pitchFamily="49" charset="0"/>
              </a:rPr>
              <a:t>empty</a:t>
            </a:r>
            <a:endParaRPr lang="pt-BR" sz="2200" dirty="0">
              <a:latin typeface="Courier New" pitchFamily="49" charset="0"/>
              <a:cs typeface="Courier New" pitchFamily="49" charset="0"/>
            </a:endParaRPr>
          </a:p>
          <a:p>
            <a:pPr marL="118872" indent="0">
              <a:buNone/>
            </a:pPr>
            <a:endParaRPr lang="en-US" sz="2200" dirty="0" smtClean="0">
              <a:latin typeface="Courier New" pitchFamily="49" charset="0"/>
              <a:cs typeface="Courier New" pitchFamily="49" charset="0"/>
            </a:endParaRPr>
          </a:p>
          <a:p>
            <a:pPr marL="118872" indent="0">
              <a:buNone/>
            </a:pPr>
            <a:r>
              <a:rPr lang="en-US" sz="2200" dirty="0" smtClean="0">
                <a:latin typeface="Courier New" pitchFamily="49" charset="0"/>
                <a:cs typeface="Courier New" pitchFamily="49" charset="0"/>
              </a:rPr>
              <a:t>vector </a:t>
            </a:r>
            <a:r>
              <a:rPr lang="en-US" sz="2200" dirty="0">
                <a:latin typeface="Courier New" pitchFamily="49" charset="0"/>
                <a:cs typeface="Courier New" pitchFamily="49" charset="0"/>
              </a:rPr>
              <a:t>contains: red white blue</a:t>
            </a:r>
          </a:p>
          <a:p>
            <a:pPr marL="118872" indent="0">
              <a:buNone/>
            </a:pPr>
            <a:endParaRPr lang="pt-BR" sz="2200" dirty="0" smtClean="0">
              <a:latin typeface="Courier New" pitchFamily="49" charset="0"/>
              <a:cs typeface="Courier New" pitchFamily="49" charset="0"/>
            </a:endParaRPr>
          </a:p>
          <a:p>
            <a:pPr marL="118872" indent="0">
              <a:buNone/>
            </a:pPr>
            <a:r>
              <a:rPr lang="pt-BR" sz="2200" dirty="0" err="1" smtClean="0">
                <a:latin typeface="Courier New" pitchFamily="49" charset="0"/>
                <a:cs typeface="Courier New" pitchFamily="49" charset="0"/>
              </a:rPr>
              <a:t>First</a:t>
            </a:r>
            <a:r>
              <a:rPr lang="pt-BR" sz="22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pt-BR" sz="2200" dirty="0" err="1">
                <a:latin typeface="Courier New" pitchFamily="49" charset="0"/>
                <a:cs typeface="Courier New" pitchFamily="49" charset="0"/>
              </a:rPr>
              <a:t>element</a:t>
            </a:r>
            <a:r>
              <a:rPr lang="pt-BR" sz="2200" dirty="0">
                <a:latin typeface="Courier New" pitchFamily="49" charset="0"/>
                <a:cs typeface="Courier New" pitchFamily="49" charset="0"/>
              </a:rPr>
              <a:t>: </a:t>
            </a:r>
            <a:r>
              <a:rPr lang="pt-BR" sz="2200" dirty="0" err="1">
                <a:latin typeface="Courier New" pitchFamily="49" charset="0"/>
                <a:cs typeface="Courier New" pitchFamily="49" charset="0"/>
              </a:rPr>
              <a:t>red</a:t>
            </a:r>
            <a:endParaRPr lang="pt-BR" sz="2200" dirty="0">
              <a:latin typeface="Courier New" pitchFamily="49" charset="0"/>
              <a:cs typeface="Courier New" pitchFamily="49" charset="0"/>
            </a:endParaRPr>
          </a:p>
          <a:p>
            <a:pPr marL="118872" indent="0">
              <a:buNone/>
            </a:pPr>
            <a:r>
              <a:rPr lang="pt-BR" sz="2200" dirty="0" err="1">
                <a:latin typeface="Courier New" pitchFamily="49" charset="0"/>
                <a:cs typeface="Courier New" pitchFamily="49" charset="0"/>
              </a:rPr>
              <a:t>Last</a:t>
            </a:r>
            <a:r>
              <a:rPr lang="pt-BR" sz="22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pt-BR" sz="2200" dirty="0" err="1">
                <a:latin typeface="Courier New" pitchFamily="49" charset="0"/>
                <a:cs typeface="Courier New" pitchFamily="49" charset="0"/>
              </a:rPr>
              <a:t>element</a:t>
            </a:r>
            <a:r>
              <a:rPr lang="pt-BR" sz="2200" dirty="0">
                <a:latin typeface="Courier New" pitchFamily="49" charset="0"/>
                <a:cs typeface="Courier New" pitchFamily="49" charset="0"/>
              </a:rPr>
              <a:t>: blue</a:t>
            </a:r>
          </a:p>
          <a:p>
            <a:pPr marL="118872" indent="0">
              <a:buNone/>
            </a:pPr>
            <a:endParaRPr lang="en-US" sz="2200" dirty="0" smtClean="0">
              <a:latin typeface="Courier New" pitchFamily="49" charset="0"/>
              <a:cs typeface="Courier New" pitchFamily="49" charset="0"/>
            </a:endParaRPr>
          </a:p>
          <a:p>
            <a:pPr marL="118872" indent="0">
              <a:buNone/>
            </a:pPr>
            <a:r>
              <a:rPr lang="en-US" sz="2200" dirty="0" smtClean="0">
                <a:latin typeface="Courier New" pitchFamily="49" charset="0"/>
                <a:cs typeface="Courier New" pitchFamily="49" charset="0"/>
              </a:rPr>
              <a:t>"</a:t>
            </a:r>
            <a:r>
              <a:rPr lang="en-US" sz="2200" dirty="0">
                <a:latin typeface="Courier New" pitchFamily="49" charset="0"/>
                <a:cs typeface="Courier New" pitchFamily="49" charset="0"/>
              </a:rPr>
              <a:t>red" found at index 0</a:t>
            </a:r>
          </a:p>
          <a:p>
            <a:pPr marL="118872" indent="0">
              <a:buNone/>
            </a:pPr>
            <a:endParaRPr lang="pt-BR" sz="2200" dirty="0" smtClean="0">
              <a:latin typeface="Courier New" pitchFamily="49" charset="0"/>
              <a:cs typeface="Courier New" pitchFamily="49" charset="0"/>
            </a:endParaRPr>
          </a:p>
          <a:p>
            <a:pPr marL="118872" indent="0">
              <a:buNone/>
            </a:pPr>
            <a:r>
              <a:rPr lang="pt-BR" sz="2200" dirty="0" smtClean="0">
                <a:latin typeface="Courier New" pitchFamily="49" charset="0"/>
                <a:cs typeface="Courier New" pitchFamily="49" charset="0"/>
              </a:rPr>
              <a:t>"</a:t>
            </a:r>
            <a:r>
              <a:rPr lang="pt-BR" sz="2200" dirty="0" err="1">
                <a:latin typeface="Courier New" pitchFamily="49" charset="0"/>
                <a:cs typeface="Courier New" pitchFamily="49" charset="0"/>
              </a:rPr>
              <a:t>red</a:t>
            </a:r>
            <a:r>
              <a:rPr lang="pt-BR" sz="2200" dirty="0">
                <a:latin typeface="Courier New" pitchFamily="49" charset="0"/>
                <a:cs typeface="Courier New" pitchFamily="49" charset="0"/>
              </a:rPr>
              <a:t>" </a:t>
            </a:r>
            <a:r>
              <a:rPr lang="pt-BR" sz="2200" dirty="0" err="1">
                <a:latin typeface="Courier New" pitchFamily="49" charset="0"/>
                <a:cs typeface="Courier New" pitchFamily="49" charset="0"/>
              </a:rPr>
              <a:t>has</a:t>
            </a:r>
            <a:r>
              <a:rPr lang="pt-BR" sz="22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pt-BR" sz="2200" dirty="0" err="1">
                <a:latin typeface="Courier New" pitchFamily="49" charset="0"/>
                <a:cs typeface="Courier New" pitchFamily="49" charset="0"/>
              </a:rPr>
              <a:t>been</a:t>
            </a:r>
            <a:r>
              <a:rPr lang="pt-BR" sz="22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pt-BR" sz="2200" dirty="0" err="1">
                <a:latin typeface="Courier New" pitchFamily="49" charset="0"/>
                <a:cs typeface="Courier New" pitchFamily="49" charset="0"/>
              </a:rPr>
              <a:t>removed</a:t>
            </a:r>
            <a:endParaRPr lang="pt-BR" sz="2200" dirty="0">
              <a:latin typeface="Courier New" pitchFamily="49" charset="0"/>
              <a:cs typeface="Courier New" pitchFamily="49" charset="0"/>
            </a:endParaRPr>
          </a:p>
          <a:p>
            <a:pPr marL="118872" indent="0">
              <a:buNone/>
            </a:pPr>
            <a:r>
              <a:rPr lang="pt-BR" sz="2200" dirty="0">
                <a:latin typeface="Courier New" pitchFamily="49" charset="0"/>
                <a:cs typeface="Courier New" pitchFamily="49" charset="0"/>
              </a:rPr>
              <a:t>vector </a:t>
            </a:r>
            <a:r>
              <a:rPr lang="pt-BR" sz="2200" dirty="0" err="1">
                <a:latin typeface="Courier New" pitchFamily="49" charset="0"/>
                <a:cs typeface="Courier New" pitchFamily="49" charset="0"/>
              </a:rPr>
              <a:t>contains</a:t>
            </a:r>
            <a:r>
              <a:rPr lang="pt-BR" sz="2200" dirty="0">
                <a:latin typeface="Courier New" pitchFamily="49" charset="0"/>
                <a:cs typeface="Courier New" pitchFamily="49" charset="0"/>
              </a:rPr>
              <a:t>: </a:t>
            </a:r>
            <a:r>
              <a:rPr lang="pt-BR" sz="2200" dirty="0" err="1">
                <a:latin typeface="Courier New" pitchFamily="49" charset="0"/>
                <a:cs typeface="Courier New" pitchFamily="49" charset="0"/>
              </a:rPr>
              <a:t>white</a:t>
            </a:r>
            <a:r>
              <a:rPr lang="pt-BR" sz="2200" dirty="0">
                <a:latin typeface="Courier New" pitchFamily="49" charset="0"/>
                <a:cs typeface="Courier New" pitchFamily="49" charset="0"/>
              </a:rPr>
              <a:t> blue</a:t>
            </a:r>
          </a:p>
          <a:p>
            <a:pPr marL="118872" indent="0">
              <a:buNone/>
            </a:pPr>
            <a:endParaRPr lang="pt-BR" sz="2200" dirty="0" smtClean="0">
              <a:latin typeface="Courier New" pitchFamily="49" charset="0"/>
              <a:cs typeface="Courier New" pitchFamily="49" charset="0"/>
            </a:endParaRPr>
          </a:p>
          <a:p>
            <a:pPr marL="118872" indent="0">
              <a:buNone/>
            </a:pPr>
            <a:r>
              <a:rPr lang="pt-BR" sz="2200" dirty="0" smtClean="0">
                <a:latin typeface="Courier New" pitchFamily="49" charset="0"/>
                <a:cs typeface="Courier New" pitchFamily="49" charset="0"/>
              </a:rPr>
              <a:t>"</a:t>
            </a:r>
            <a:r>
              <a:rPr lang="pt-BR" sz="2200" dirty="0" err="1">
                <a:latin typeface="Courier New" pitchFamily="49" charset="0"/>
                <a:cs typeface="Courier New" pitchFamily="49" charset="0"/>
              </a:rPr>
              <a:t>red</a:t>
            </a:r>
            <a:r>
              <a:rPr lang="pt-BR" sz="2200" dirty="0">
                <a:latin typeface="Courier New" pitchFamily="49" charset="0"/>
                <a:cs typeface="Courier New" pitchFamily="49" charset="0"/>
              </a:rPr>
              <a:t>" </a:t>
            </a:r>
            <a:r>
              <a:rPr lang="pt-BR" sz="2200" dirty="0" err="1">
                <a:latin typeface="Courier New" pitchFamily="49" charset="0"/>
                <a:cs typeface="Courier New" pitchFamily="49" charset="0"/>
              </a:rPr>
              <a:t>not</a:t>
            </a:r>
            <a:r>
              <a:rPr lang="pt-BR" sz="22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pt-BR" sz="2200" dirty="0" err="1">
                <a:latin typeface="Courier New" pitchFamily="49" charset="0"/>
                <a:cs typeface="Courier New" pitchFamily="49" charset="0"/>
              </a:rPr>
              <a:t>found</a:t>
            </a:r>
            <a:endParaRPr lang="pt-BR" sz="2200" dirty="0">
              <a:latin typeface="Courier New" pitchFamily="49" charset="0"/>
              <a:cs typeface="Courier New" pitchFamily="49" charset="0"/>
            </a:endParaRPr>
          </a:p>
          <a:p>
            <a:pPr marL="118872" indent="0">
              <a:buNone/>
            </a:pPr>
            <a:endParaRPr lang="pt-BR" sz="2200" dirty="0" smtClean="0">
              <a:latin typeface="Courier New" pitchFamily="49" charset="0"/>
              <a:cs typeface="Courier New" pitchFamily="49" charset="0"/>
            </a:endParaRPr>
          </a:p>
          <a:p>
            <a:pPr marL="118872" indent="0">
              <a:buNone/>
            </a:pPr>
            <a:r>
              <a:rPr lang="pt-BR" sz="2200" dirty="0" err="1" smtClean="0">
                <a:latin typeface="Courier New" pitchFamily="49" charset="0"/>
                <a:cs typeface="Courier New" pitchFamily="49" charset="0"/>
              </a:rPr>
              <a:t>Size</a:t>
            </a:r>
            <a:r>
              <a:rPr lang="pt-BR" sz="2200" dirty="0">
                <a:latin typeface="Courier New" pitchFamily="49" charset="0"/>
                <a:cs typeface="Courier New" pitchFamily="49" charset="0"/>
              </a:rPr>
              <a:t>: 2</a:t>
            </a:r>
          </a:p>
          <a:p>
            <a:pPr marL="118872" indent="0">
              <a:buNone/>
            </a:pPr>
            <a:r>
              <a:rPr lang="pt-BR" sz="2200" dirty="0" err="1">
                <a:latin typeface="Courier New" pitchFamily="49" charset="0"/>
                <a:cs typeface="Courier New" pitchFamily="49" charset="0"/>
              </a:rPr>
              <a:t>Capacity</a:t>
            </a:r>
            <a:r>
              <a:rPr lang="pt-BR" sz="2200" dirty="0">
                <a:latin typeface="Courier New" pitchFamily="49" charset="0"/>
                <a:cs typeface="Courier New" pitchFamily="49" charset="0"/>
              </a:rPr>
              <a:t>: 10</a:t>
            </a: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D7BA2C2-BAB6-44FC-BAA2-F6B037FB9DCF}" type="slidenum">
              <a:rPr lang="pt-BR" smtClean="0"/>
              <a:pPr>
                <a:defRPr/>
              </a:pPr>
              <a:t>80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3130672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Algoritmos</a:t>
            </a:r>
            <a:endParaRPr lang="pt-BR" dirty="0"/>
          </a:p>
        </p:txBody>
      </p:sp>
      <p:sp>
        <p:nvSpPr>
          <p:cNvPr id="3" name="Espaço Reservado para Número de Slid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3C667A4-C3F8-4683-B752-94A130921CF2}" type="slidenum">
              <a:rPr lang="pt-BR" smtClean="0"/>
              <a:pPr>
                <a:defRPr/>
              </a:pPr>
              <a:t>81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9030197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Algoritmos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pt-BR" dirty="0" smtClean="0"/>
              <a:t>O </a:t>
            </a:r>
            <a:r>
              <a:rPr lang="pt-BR" i="1" dirty="0" smtClean="0"/>
              <a:t>Java </a:t>
            </a:r>
            <a:r>
              <a:rPr lang="pt-BR" i="1" dirty="0" err="1" smtClean="0"/>
              <a:t>Collections</a:t>
            </a:r>
            <a:r>
              <a:rPr lang="pt-BR" i="1" dirty="0" smtClean="0"/>
              <a:t> Framework </a:t>
            </a:r>
            <a:r>
              <a:rPr lang="pt-BR" dirty="0" smtClean="0"/>
              <a:t>fornece vários algoritmos de alta performance para manipular elementos de uma coleção</a:t>
            </a:r>
          </a:p>
          <a:p>
            <a:pPr lvl="1"/>
            <a:r>
              <a:rPr lang="pt-BR" dirty="0" smtClean="0"/>
              <a:t>Alguns operam em </a:t>
            </a:r>
            <a:r>
              <a:rPr lang="pt-BR" i="1" dirty="0" err="1" smtClean="0"/>
              <a:t>Lists</a:t>
            </a:r>
            <a:r>
              <a:rPr lang="pt-BR" dirty="0" smtClean="0"/>
              <a:t>, outros em </a:t>
            </a:r>
            <a:r>
              <a:rPr lang="pt-BR" i="1" dirty="0" err="1" smtClean="0"/>
              <a:t>Collections</a:t>
            </a:r>
            <a:r>
              <a:rPr lang="pt-BR" dirty="0" smtClean="0"/>
              <a:t>;</a:t>
            </a:r>
          </a:p>
          <a:p>
            <a:pPr lvl="1"/>
            <a:r>
              <a:rPr lang="pt-BR" dirty="0" smtClean="0"/>
              <a:t>Todos os algoritmos são polimórficos</a:t>
            </a:r>
          </a:p>
          <a:p>
            <a:pPr lvl="2"/>
            <a:r>
              <a:rPr lang="pt-BR" dirty="0" smtClean="0"/>
              <a:t>Ou seja, podem ser aplicados a objetos de classes que implementam interfaces específicas, independente de detalhes internos.</a:t>
            </a:r>
          </a:p>
          <a:p>
            <a:r>
              <a:rPr lang="pt-BR" dirty="0" smtClean="0"/>
              <a:t>Alguns algoritmos utilizam um recurso chamado </a:t>
            </a:r>
            <a:r>
              <a:rPr lang="pt-BR" b="1" dirty="0" smtClean="0"/>
              <a:t>comparador</a:t>
            </a:r>
            <a:r>
              <a:rPr lang="pt-BR" dirty="0" smtClean="0"/>
              <a:t> (</a:t>
            </a:r>
            <a:r>
              <a:rPr lang="pt-BR" b="1" i="1" dirty="0" err="1" smtClean="0"/>
              <a:t>comparator</a:t>
            </a:r>
            <a:r>
              <a:rPr lang="pt-BR" dirty="0" smtClean="0"/>
              <a:t>)</a:t>
            </a:r>
          </a:p>
          <a:p>
            <a:pPr lvl="1"/>
            <a:r>
              <a:rPr lang="pt-BR" dirty="0" smtClean="0"/>
              <a:t>Objeto de uma classe que implementa a interface </a:t>
            </a:r>
            <a:r>
              <a:rPr lang="pt-BR" b="1" i="1" dirty="0" err="1" smtClean="0"/>
              <a:t>Comparator</a:t>
            </a:r>
            <a:r>
              <a:rPr lang="pt-BR" dirty="0" smtClean="0"/>
              <a:t>, um tipo genérico que recebe um parâmetro;</a:t>
            </a:r>
          </a:p>
          <a:p>
            <a:pPr lvl="1"/>
            <a:r>
              <a:rPr lang="pt-BR" dirty="0" smtClean="0"/>
              <a:t>O método </a:t>
            </a:r>
            <a:r>
              <a:rPr lang="pt-BR" b="1" i="1" dirty="0" smtClean="0"/>
              <a:t>compare</a:t>
            </a:r>
            <a:r>
              <a:rPr lang="pt-BR" dirty="0" smtClean="0"/>
              <a:t> deve ser implementado</a:t>
            </a:r>
          </a:p>
          <a:p>
            <a:pPr lvl="2"/>
            <a:r>
              <a:rPr lang="pt-BR" dirty="0" smtClean="0"/>
              <a:t>Retorna um valor positivo se o primeiro elemento for maior ou um valor negativo se o primeiro elemento for menor;</a:t>
            </a:r>
          </a:p>
          <a:p>
            <a:pPr lvl="2"/>
            <a:r>
              <a:rPr lang="pt-BR" dirty="0" smtClean="0"/>
              <a:t>Caso contrário retorna zero.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D7BA2C2-BAB6-44FC-BAA2-F6B037FB9DCF}" type="slidenum">
              <a:rPr lang="pt-BR" smtClean="0"/>
              <a:pPr>
                <a:defRPr/>
              </a:pPr>
              <a:t>82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2045622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Algoritmos</a:t>
            </a:r>
            <a:endParaRPr lang="pt-BR" dirty="0"/>
          </a:p>
        </p:txBody>
      </p:sp>
      <p:graphicFrame>
        <p:nvGraphicFramePr>
          <p:cNvPr id="2" name="Espaço Reservado para Conteúdo 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85883025"/>
              </p:ext>
            </p:extLst>
          </p:nvPr>
        </p:nvGraphicFramePr>
        <p:xfrm>
          <a:off x="107504" y="1628800"/>
          <a:ext cx="8136904" cy="498856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1576560"/>
                <a:gridCol w="6560344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Algoritmo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Descrição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i="1" dirty="0" err="1" smtClean="0"/>
                        <a:t>sort</a:t>
                      </a:r>
                      <a:endParaRPr lang="pt-BR" i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Ordena</a:t>
                      </a:r>
                      <a:r>
                        <a:rPr lang="pt-BR" baseline="0" dirty="0" smtClean="0"/>
                        <a:t> os elementos de um </a:t>
                      </a:r>
                      <a:r>
                        <a:rPr lang="pt-BR" i="1" baseline="0" dirty="0" err="1" smtClean="0"/>
                        <a:t>List</a:t>
                      </a:r>
                      <a:r>
                        <a:rPr lang="pt-BR" baseline="0" dirty="0" smtClean="0"/>
                        <a:t>.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i="1" dirty="0" err="1" smtClean="0"/>
                        <a:t>binarySearch</a:t>
                      </a:r>
                      <a:endParaRPr lang="pt-BR" i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Pesquisa um objeto de um </a:t>
                      </a:r>
                      <a:r>
                        <a:rPr lang="pt-BR" i="1" dirty="0" err="1" smtClean="0"/>
                        <a:t>List</a:t>
                      </a:r>
                      <a:r>
                        <a:rPr lang="pt-BR" dirty="0" smtClean="0"/>
                        <a:t>.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i="1" dirty="0" smtClean="0"/>
                        <a:t>reverse</a:t>
                      </a:r>
                      <a:endParaRPr lang="pt-BR" i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Inverte as posições</a:t>
                      </a:r>
                      <a:r>
                        <a:rPr lang="pt-BR" baseline="0" dirty="0" smtClean="0"/>
                        <a:t> dos objetos de </a:t>
                      </a:r>
                      <a:r>
                        <a:rPr lang="pt-BR" dirty="0" smtClean="0"/>
                        <a:t>um </a:t>
                      </a:r>
                      <a:r>
                        <a:rPr lang="pt-BR" i="1" dirty="0" err="1" smtClean="0"/>
                        <a:t>List</a:t>
                      </a:r>
                      <a:r>
                        <a:rPr lang="pt-BR" dirty="0" smtClean="0"/>
                        <a:t>.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i="1" dirty="0" err="1" smtClean="0"/>
                        <a:t>shuffle</a:t>
                      </a:r>
                      <a:endParaRPr lang="pt-BR" i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Embaralha os elementos de um </a:t>
                      </a:r>
                      <a:r>
                        <a:rPr lang="pt-BR" i="1" dirty="0" err="1" smtClean="0"/>
                        <a:t>List</a:t>
                      </a:r>
                      <a:r>
                        <a:rPr lang="pt-BR" dirty="0" smtClean="0"/>
                        <a:t>.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i="1" dirty="0" err="1" smtClean="0"/>
                        <a:t>fill</a:t>
                      </a:r>
                      <a:endParaRPr lang="pt-BR" i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Define</a:t>
                      </a:r>
                      <a:r>
                        <a:rPr lang="pt-BR" baseline="0" dirty="0" smtClean="0"/>
                        <a:t> que cada elemento de um </a:t>
                      </a:r>
                      <a:r>
                        <a:rPr lang="pt-BR" i="1" baseline="0" dirty="0" err="1" smtClean="0"/>
                        <a:t>List</a:t>
                      </a:r>
                      <a:r>
                        <a:rPr lang="pt-BR" baseline="0" dirty="0" smtClean="0"/>
                        <a:t> referencia um objeto especificado.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i="1" dirty="0" err="1" smtClean="0"/>
                        <a:t>copy</a:t>
                      </a:r>
                      <a:endParaRPr lang="pt-BR" i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Copia</a:t>
                      </a:r>
                      <a:r>
                        <a:rPr lang="pt-BR" baseline="0" dirty="0" smtClean="0"/>
                        <a:t> as referências de um </a:t>
                      </a:r>
                      <a:r>
                        <a:rPr lang="pt-BR" i="1" baseline="0" dirty="0" err="1" smtClean="0"/>
                        <a:t>List</a:t>
                      </a:r>
                      <a:r>
                        <a:rPr lang="pt-BR" baseline="0" dirty="0" smtClean="0"/>
                        <a:t> para outro.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i="1" dirty="0" smtClean="0"/>
                        <a:t>min</a:t>
                      </a:r>
                      <a:endParaRPr lang="pt-BR" i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Retorna</a:t>
                      </a:r>
                      <a:r>
                        <a:rPr lang="pt-BR" baseline="0" dirty="0" smtClean="0"/>
                        <a:t> o menor elemento de uma coleção.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i="1" dirty="0" err="1" smtClean="0"/>
                        <a:t>max</a:t>
                      </a:r>
                      <a:endParaRPr lang="pt-BR" i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dirty="0" smtClean="0"/>
                        <a:t>Retorna</a:t>
                      </a:r>
                      <a:r>
                        <a:rPr lang="pt-BR" baseline="0" dirty="0" smtClean="0"/>
                        <a:t> o maior elemento de uma coleção.</a:t>
                      </a:r>
                      <a:endParaRPr lang="pt-BR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i="1" dirty="0" err="1" smtClean="0"/>
                        <a:t>addAll</a:t>
                      </a:r>
                      <a:endParaRPr lang="pt-BR" i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Adiciona todos os elementos de um vetor a</a:t>
                      </a:r>
                      <a:r>
                        <a:rPr lang="pt-BR" baseline="0" dirty="0" smtClean="0"/>
                        <a:t> uma coleção.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i="1" dirty="0" err="1" smtClean="0"/>
                        <a:t>frequency</a:t>
                      </a:r>
                      <a:endParaRPr lang="pt-BR" i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Calcula quantos elementos de uma coleção são iguais ao elemento especificado.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i="1" dirty="0" err="1" smtClean="0"/>
                        <a:t>disjoint</a:t>
                      </a:r>
                      <a:endParaRPr lang="pt-BR" i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Determina se duas coleções não possuem elementos em comum.</a:t>
                      </a:r>
                      <a:endParaRPr lang="pt-BR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Espaço Reservado para Número de Slid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3C667A4-C3F8-4683-B752-94A130921CF2}" type="slidenum">
              <a:rPr lang="pt-BR" smtClean="0"/>
              <a:pPr>
                <a:defRPr/>
              </a:pPr>
              <a:t>83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1796830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Pilhas</a:t>
            </a:r>
            <a:endParaRPr lang="pt-BR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Espaço Reservado para Número de Slid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3C667A4-C3F8-4683-B752-94A130921CF2}" type="slidenum">
              <a:rPr lang="pt-BR" smtClean="0"/>
              <a:pPr>
                <a:defRPr/>
              </a:pPr>
              <a:t>84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771620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Pilhas</a:t>
            </a:r>
            <a:endParaRPr lang="pt-BR" dirty="0"/>
          </a:p>
        </p:txBody>
      </p:sp>
      <p:sp>
        <p:nvSpPr>
          <p:cNvPr id="5" name="Espaço Reservado para Conteúdo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2800" dirty="0" smtClean="0"/>
              <a:t>A classe </a:t>
            </a:r>
            <a:r>
              <a:rPr lang="pt-BR" sz="2800" b="1" i="1" dirty="0" err="1" smtClean="0"/>
              <a:t>Stack</a:t>
            </a:r>
            <a:r>
              <a:rPr lang="pt-BR" sz="2800" dirty="0" smtClean="0"/>
              <a:t> estende a classe </a:t>
            </a:r>
            <a:r>
              <a:rPr lang="pt-BR" sz="2800" i="1" dirty="0" smtClean="0"/>
              <a:t>Vector</a:t>
            </a:r>
            <a:r>
              <a:rPr lang="pt-BR" sz="2800" dirty="0" smtClean="0"/>
              <a:t> para implementar a estrutura de dados pilha</a:t>
            </a:r>
          </a:p>
          <a:p>
            <a:pPr lvl="1"/>
            <a:r>
              <a:rPr lang="pt-BR" sz="2400" dirty="0" smtClean="0"/>
              <a:t>Ocorre </a:t>
            </a:r>
            <a:r>
              <a:rPr lang="pt-BR" sz="2400" i="1" dirty="0" err="1" smtClean="0"/>
              <a:t>autoboxing</a:t>
            </a:r>
            <a:r>
              <a:rPr lang="pt-BR" sz="2400" dirty="0" smtClean="0"/>
              <a:t> quando adicionamos um tipo primitivo a uma </a:t>
            </a:r>
            <a:r>
              <a:rPr lang="pt-BR" sz="2400" i="1" dirty="0" err="1" smtClean="0"/>
              <a:t>Stack</a:t>
            </a:r>
            <a:r>
              <a:rPr lang="pt-BR" sz="2400" dirty="0" smtClean="0"/>
              <a:t>;</a:t>
            </a:r>
          </a:p>
          <a:p>
            <a:pPr lvl="1"/>
            <a:r>
              <a:rPr lang="pt-BR" sz="2400" dirty="0" smtClean="0"/>
              <a:t>Só armazena referências a objetos.</a:t>
            </a:r>
          </a:p>
          <a:p>
            <a:r>
              <a:rPr lang="pt-BR" sz="2800" dirty="0" smtClean="0"/>
              <a:t>O exemplo a seguir demonstra vários métodos da classe </a:t>
            </a:r>
            <a:r>
              <a:rPr lang="pt-BR" sz="2800" i="1" dirty="0" err="1" smtClean="0"/>
              <a:t>Stack</a:t>
            </a:r>
            <a:r>
              <a:rPr lang="pt-BR" sz="2800" dirty="0" smtClean="0"/>
              <a:t>.</a:t>
            </a:r>
            <a:endParaRPr lang="pt-BR" sz="2800" dirty="0"/>
          </a:p>
        </p:txBody>
      </p:sp>
      <p:sp>
        <p:nvSpPr>
          <p:cNvPr id="3" name="Espaço Reservado para Número de Slid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3C667A4-C3F8-4683-B752-94A130921CF2}" type="slidenum">
              <a:rPr lang="pt-BR" smtClean="0"/>
              <a:pPr>
                <a:defRPr/>
              </a:pPr>
              <a:t>85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9661019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StackTest.java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 marL="118872" indent="0">
              <a:buNone/>
            </a:pPr>
            <a:r>
              <a:rPr lang="pt-BR" b="1" dirty="0" err="1">
                <a:solidFill>
                  <a:srgbClr val="00007F"/>
                </a:solidFill>
                <a:latin typeface="Verdana"/>
              </a:rPr>
              <a:t>import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dirty="0" err="1">
                <a:solidFill>
                  <a:srgbClr val="000000"/>
                </a:solidFill>
                <a:latin typeface="Verdana"/>
              </a:rPr>
              <a:t>java</a:t>
            </a:r>
            <a:r>
              <a:rPr lang="pt-BR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pt-BR" dirty="0" err="1">
                <a:solidFill>
                  <a:srgbClr val="000000"/>
                </a:solidFill>
                <a:latin typeface="Verdana"/>
              </a:rPr>
              <a:t>util</a:t>
            </a:r>
            <a:r>
              <a:rPr lang="pt-BR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pt-BR" dirty="0" err="1">
                <a:solidFill>
                  <a:srgbClr val="000000"/>
                </a:solidFill>
                <a:latin typeface="Verdana"/>
              </a:rPr>
              <a:t>Stack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;</a:t>
            </a:r>
            <a:endParaRPr lang="pt-BR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b="1" dirty="0" err="1">
                <a:solidFill>
                  <a:srgbClr val="00007F"/>
                </a:solidFill>
                <a:latin typeface="Verdana"/>
              </a:rPr>
              <a:t>import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dirty="0" err="1">
                <a:solidFill>
                  <a:srgbClr val="000000"/>
                </a:solidFill>
                <a:latin typeface="Verdana"/>
              </a:rPr>
              <a:t>java</a:t>
            </a:r>
            <a:r>
              <a:rPr lang="pt-BR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pt-BR" dirty="0" err="1">
                <a:solidFill>
                  <a:srgbClr val="000000"/>
                </a:solidFill>
                <a:latin typeface="Verdana"/>
              </a:rPr>
              <a:t>util</a:t>
            </a:r>
            <a:r>
              <a:rPr lang="pt-BR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pt-BR" dirty="0" err="1">
                <a:solidFill>
                  <a:srgbClr val="000000"/>
                </a:solidFill>
                <a:latin typeface="Verdana"/>
              </a:rPr>
              <a:t>EmptyStackException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;</a:t>
            </a:r>
            <a:endParaRPr lang="pt-BR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endParaRPr lang="pt-BR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b="1" dirty="0" err="1">
                <a:solidFill>
                  <a:srgbClr val="00007F"/>
                </a:solidFill>
                <a:latin typeface="Verdana"/>
              </a:rPr>
              <a:t>public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b="1" dirty="0" err="1">
                <a:solidFill>
                  <a:srgbClr val="00007F"/>
                </a:solidFill>
                <a:latin typeface="Verdana"/>
              </a:rPr>
              <a:t>class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dirty="0" err="1">
                <a:solidFill>
                  <a:srgbClr val="000000"/>
                </a:solidFill>
                <a:latin typeface="Verdana"/>
              </a:rPr>
              <a:t>StackTest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</a:p>
          <a:p>
            <a:pPr marL="118872" indent="0">
              <a:buNone/>
            </a:pPr>
            <a:r>
              <a:rPr lang="pt-BR" b="1" dirty="0">
                <a:solidFill>
                  <a:srgbClr val="000000"/>
                </a:solidFill>
                <a:latin typeface="Verdana"/>
              </a:rPr>
              <a:t>{</a:t>
            </a:r>
            <a:endParaRPr lang="pt-BR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dirty="0">
                <a:solidFill>
                  <a:srgbClr val="808080"/>
                </a:solidFill>
                <a:latin typeface="Verdana"/>
              </a:rPr>
              <a:t>   </a:t>
            </a:r>
            <a:r>
              <a:rPr lang="pt-BR" b="1" dirty="0" err="1">
                <a:solidFill>
                  <a:srgbClr val="00007F"/>
                </a:solidFill>
                <a:latin typeface="Verdana"/>
              </a:rPr>
              <a:t>public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dirty="0" err="1">
                <a:solidFill>
                  <a:srgbClr val="000000"/>
                </a:solidFill>
                <a:latin typeface="Verdana"/>
              </a:rPr>
              <a:t>StackTest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()</a:t>
            </a:r>
            <a:endParaRPr lang="pt-BR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dirty="0">
                <a:solidFill>
                  <a:srgbClr val="808080"/>
                </a:solidFill>
                <a:latin typeface="Verdana"/>
              </a:rPr>
              <a:t>   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{</a:t>
            </a:r>
            <a:endParaRPr lang="pt-BR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en-US" dirty="0">
                <a:solidFill>
                  <a:srgbClr val="808080"/>
                </a:solidFill>
                <a:latin typeface="Verdana"/>
              </a:rPr>
              <a:t>      </a:t>
            </a:r>
            <a:r>
              <a:rPr lang="en-US" dirty="0">
                <a:solidFill>
                  <a:srgbClr val="000000"/>
                </a:solidFill>
                <a:latin typeface="Verdana"/>
              </a:rPr>
              <a:t>Stack</a:t>
            </a:r>
            <a:r>
              <a:rPr lang="en-US" b="1" dirty="0">
                <a:solidFill>
                  <a:srgbClr val="000000"/>
                </a:solidFill>
                <a:latin typeface="Verdana"/>
              </a:rPr>
              <a:t>&lt;</a:t>
            </a:r>
            <a:r>
              <a:rPr lang="en-US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dirty="0">
                <a:solidFill>
                  <a:srgbClr val="000000"/>
                </a:solidFill>
                <a:latin typeface="Verdana"/>
              </a:rPr>
              <a:t>Number</a:t>
            </a:r>
            <a:r>
              <a:rPr lang="en-US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b="1" dirty="0">
                <a:solidFill>
                  <a:srgbClr val="000000"/>
                </a:solidFill>
                <a:latin typeface="Verdana"/>
              </a:rPr>
              <a:t>&gt;</a:t>
            </a:r>
            <a:r>
              <a:rPr lang="en-US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dirty="0">
                <a:solidFill>
                  <a:srgbClr val="000000"/>
                </a:solidFill>
                <a:latin typeface="Verdana"/>
              </a:rPr>
              <a:t>stack</a:t>
            </a:r>
            <a:r>
              <a:rPr lang="en-US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b="1" dirty="0">
                <a:solidFill>
                  <a:srgbClr val="000000"/>
                </a:solidFill>
                <a:latin typeface="Verdana"/>
              </a:rPr>
              <a:t>=</a:t>
            </a:r>
            <a:r>
              <a:rPr lang="en-US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b="1" dirty="0">
                <a:solidFill>
                  <a:srgbClr val="00007F"/>
                </a:solidFill>
                <a:latin typeface="Verdana"/>
              </a:rPr>
              <a:t>new</a:t>
            </a:r>
            <a:r>
              <a:rPr lang="en-US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dirty="0">
                <a:solidFill>
                  <a:srgbClr val="000000"/>
                </a:solidFill>
                <a:latin typeface="Verdana"/>
              </a:rPr>
              <a:t>Stack</a:t>
            </a:r>
            <a:r>
              <a:rPr lang="en-US" b="1" dirty="0">
                <a:solidFill>
                  <a:srgbClr val="000000"/>
                </a:solidFill>
                <a:latin typeface="Verdana"/>
              </a:rPr>
              <a:t>&lt;</a:t>
            </a:r>
            <a:r>
              <a:rPr lang="en-US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dirty="0">
                <a:solidFill>
                  <a:srgbClr val="000000"/>
                </a:solidFill>
                <a:latin typeface="Verdana"/>
              </a:rPr>
              <a:t>Number</a:t>
            </a:r>
            <a:r>
              <a:rPr lang="en-US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b="1" dirty="0">
                <a:solidFill>
                  <a:srgbClr val="000000"/>
                </a:solidFill>
                <a:latin typeface="Verdana"/>
              </a:rPr>
              <a:t>&gt;();</a:t>
            </a:r>
            <a:r>
              <a:rPr lang="en-US" dirty="0">
                <a:solidFill>
                  <a:srgbClr val="808080"/>
                </a:solidFill>
                <a:latin typeface="Verdana"/>
              </a:rPr>
              <a:t>  </a:t>
            </a:r>
          </a:p>
          <a:p>
            <a:pPr marL="118872" indent="0">
              <a:buNone/>
            </a:pPr>
            <a:endParaRPr lang="pt-BR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dirty="0">
                <a:solidFill>
                  <a:srgbClr val="808080"/>
                </a:solidFill>
                <a:latin typeface="Verdana"/>
              </a:rPr>
              <a:t>      </a:t>
            </a:r>
            <a:r>
              <a:rPr lang="pt-BR" sz="2800" dirty="0">
                <a:solidFill>
                  <a:srgbClr val="007F00"/>
                </a:solidFill>
                <a:latin typeface="Comic Sans MS"/>
              </a:rPr>
              <a:t>// cria os </a:t>
            </a:r>
            <a:r>
              <a:rPr lang="pt-BR" sz="2800" dirty="0" err="1">
                <a:solidFill>
                  <a:srgbClr val="007F00"/>
                </a:solidFill>
                <a:latin typeface="Comic Sans MS"/>
              </a:rPr>
              <a:t>numeros</a:t>
            </a:r>
            <a:r>
              <a:rPr lang="pt-BR" sz="2800" dirty="0">
                <a:solidFill>
                  <a:srgbClr val="007F00"/>
                </a:solidFill>
                <a:latin typeface="Comic Sans MS"/>
              </a:rPr>
              <a:t> a serem armazenados na pilha</a:t>
            </a:r>
          </a:p>
          <a:p>
            <a:pPr marL="118872" indent="0">
              <a:buNone/>
            </a:pPr>
            <a:r>
              <a:rPr lang="pt-BR" dirty="0">
                <a:solidFill>
                  <a:srgbClr val="808080"/>
                </a:solidFill>
                <a:latin typeface="Verdana"/>
              </a:rPr>
              <a:t>      </a:t>
            </a:r>
            <a:r>
              <a:rPr lang="pt-BR" dirty="0" err="1">
                <a:solidFill>
                  <a:srgbClr val="000000"/>
                </a:solidFill>
                <a:latin typeface="Verdana"/>
              </a:rPr>
              <a:t>Long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dirty="0" err="1">
                <a:solidFill>
                  <a:srgbClr val="000000"/>
                </a:solidFill>
                <a:latin typeface="Verdana"/>
              </a:rPr>
              <a:t>longNumber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=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dirty="0">
                <a:solidFill>
                  <a:srgbClr val="007F7F"/>
                </a:solidFill>
                <a:latin typeface="Verdana"/>
              </a:rPr>
              <a:t>12L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;</a:t>
            </a:r>
            <a:endParaRPr lang="pt-BR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dirty="0">
                <a:solidFill>
                  <a:srgbClr val="808080"/>
                </a:solidFill>
                <a:latin typeface="Verdana"/>
              </a:rPr>
              <a:t>      </a:t>
            </a:r>
            <a:r>
              <a:rPr lang="pt-BR" dirty="0" err="1">
                <a:solidFill>
                  <a:srgbClr val="000000"/>
                </a:solidFill>
                <a:latin typeface="Verdana"/>
              </a:rPr>
              <a:t>Integer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dirty="0" err="1">
                <a:solidFill>
                  <a:srgbClr val="000000"/>
                </a:solidFill>
                <a:latin typeface="Verdana"/>
              </a:rPr>
              <a:t>intNumber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=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dirty="0">
                <a:solidFill>
                  <a:srgbClr val="007F7F"/>
                </a:solidFill>
                <a:latin typeface="Verdana"/>
              </a:rPr>
              <a:t>34567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;</a:t>
            </a:r>
            <a:endParaRPr lang="pt-BR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dirty="0">
                <a:solidFill>
                  <a:srgbClr val="808080"/>
                </a:solidFill>
                <a:latin typeface="Verdana"/>
              </a:rPr>
              <a:t>      </a:t>
            </a:r>
            <a:r>
              <a:rPr lang="pt-BR" dirty="0" err="1">
                <a:solidFill>
                  <a:srgbClr val="000000"/>
                </a:solidFill>
                <a:latin typeface="Verdana"/>
              </a:rPr>
              <a:t>Float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dirty="0" err="1">
                <a:solidFill>
                  <a:srgbClr val="000000"/>
                </a:solidFill>
                <a:latin typeface="Verdana"/>
              </a:rPr>
              <a:t>floatNumber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=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dirty="0">
                <a:solidFill>
                  <a:srgbClr val="007F7F"/>
                </a:solidFill>
                <a:latin typeface="Verdana"/>
              </a:rPr>
              <a:t>1.0F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;</a:t>
            </a:r>
            <a:endParaRPr lang="pt-BR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dirty="0">
                <a:solidFill>
                  <a:srgbClr val="808080"/>
                </a:solidFill>
                <a:latin typeface="Verdana"/>
              </a:rPr>
              <a:t>      </a:t>
            </a:r>
            <a:r>
              <a:rPr lang="pt-BR" dirty="0">
                <a:solidFill>
                  <a:srgbClr val="000000"/>
                </a:solidFill>
                <a:latin typeface="Verdana"/>
              </a:rPr>
              <a:t>Double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dirty="0" err="1">
                <a:solidFill>
                  <a:srgbClr val="000000"/>
                </a:solidFill>
                <a:latin typeface="Verdana"/>
              </a:rPr>
              <a:t>doubleNumber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=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dirty="0">
                <a:solidFill>
                  <a:srgbClr val="007F7F"/>
                </a:solidFill>
                <a:latin typeface="Verdana"/>
              </a:rPr>
              <a:t>1234.5678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;</a:t>
            </a:r>
            <a:endParaRPr lang="pt-BR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endParaRPr lang="pt-BR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dirty="0">
                <a:solidFill>
                  <a:srgbClr val="808080"/>
                </a:solidFill>
                <a:latin typeface="Verdana"/>
              </a:rPr>
              <a:t>      </a:t>
            </a:r>
            <a:r>
              <a:rPr lang="pt-BR" sz="2800" dirty="0">
                <a:solidFill>
                  <a:srgbClr val="007F00"/>
                </a:solidFill>
                <a:latin typeface="Comic Sans MS"/>
              </a:rPr>
              <a:t>// usa o </a:t>
            </a:r>
            <a:r>
              <a:rPr lang="pt-BR" sz="2800" dirty="0" err="1">
                <a:solidFill>
                  <a:srgbClr val="007F00"/>
                </a:solidFill>
                <a:latin typeface="Comic Sans MS"/>
              </a:rPr>
              <a:t>metodo</a:t>
            </a:r>
            <a:r>
              <a:rPr lang="pt-BR" sz="2800" dirty="0">
                <a:solidFill>
                  <a:srgbClr val="007F00"/>
                </a:solidFill>
                <a:latin typeface="Comic Sans MS"/>
              </a:rPr>
              <a:t> </a:t>
            </a:r>
            <a:r>
              <a:rPr lang="pt-BR" sz="2800" dirty="0" err="1">
                <a:solidFill>
                  <a:srgbClr val="007F00"/>
                </a:solidFill>
                <a:latin typeface="Comic Sans MS"/>
              </a:rPr>
              <a:t>push</a:t>
            </a:r>
            <a:endParaRPr lang="pt-BR" sz="2800" dirty="0">
              <a:solidFill>
                <a:srgbClr val="007F00"/>
              </a:solidFill>
              <a:latin typeface="Comic Sans MS"/>
            </a:endParaRPr>
          </a:p>
          <a:p>
            <a:pPr marL="118872" indent="0">
              <a:buNone/>
            </a:pPr>
            <a:r>
              <a:rPr lang="pt-BR" dirty="0">
                <a:solidFill>
                  <a:srgbClr val="808080"/>
                </a:solidFill>
                <a:latin typeface="Verdana"/>
              </a:rPr>
              <a:t>      </a:t>
            </a:r>
            <a:r>
              <a:rPr lang="pt-BR" dirty="0" err="1">
                <a:solidFill>
                  <a:srgbClr val="000000"/>
                </a:solidFill>
                <a:latin typeface="Verdana"/>
              </a:rPr>
              <a:t>stack</a:t>
            </a:r>
            <a:r>
              <a:rPr lang="pt-BR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pt-BR" dirty="0" err="1">
                <a:solidFill>
                  <a:srgbClr val="000000"/>
                </a:solidFill>
                <a:latin typeface="Verdana"/>
              </a:rPr>
              <a:t>push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dirty="0" err="1">
                <a:solidFill>
                  <a:srgbClr val="000000"/>
                </a:solidFill>
                <a:latin typeface="Verdana"/>
              </a:rPr>
              <a:t>longNumber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);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</a:p>
          <a:p>
            <a:pPr marL="118872" indent="0">
              <a:buNone/>
            </a:pPr>
            <a:r>
              <a:rPr lang="pt-BR" dirty="0">
                <a:solidFill>
                  <a:srgbClr val="808080"/>
                </a:solidFill>
                <a:latin typeface="Verdana"/>
              </a:rPr>
              <a:t>      </a:t>
            </a:r>
            <a:r>
              <a:rPr lang="pt-BR" dirty="0" err="1">
                <a:solidFill>
                  <a:srgbClr val="000000"/>
                </a:solidFill>
                <a:latin typeface="Verdana"/>
              </a:rPr>
              <a:t>printStack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dirty="0" err="1">
                <a:solidFill>
                  <a:srgbClr val="000000"/>
                </a:solidFill>
                <a:latin typeface="Verdana"/>
              </a:rPr>
              <a:t>stack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);</a:t>
            </a:r>
            <a:endParaRPr lang="pt-BR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dirty="0">
                <a:solidFill>
                  <a:srgbClr val="808080"/>
                </a:solidFill>
                <a:latin typeface="Verdana"/>
              </a:rPr>
              <a:t>      </a:t>
            </a:r>
            <a:r>
              <a:rPr lang="pt-BR" dirty="0" err="1">
                <a:solidFill>
                  <a:srgbClr val="000000"/>
                </a:solidFill>
                <a:latin typeface="Verdana"/>
              </a:rPr>
              <a:t>stack</a:t>
            </a:r>
            <a:r>
              <a:rPr lang="pt-BR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pt-BR" dirty="0" err="1">
                <a:solidFill>
                  <a:srgbClr val="000000"/>
                </a:solidFill>
                <a:latin typeface="Verdana"/>
              </a:rPr>
              <a:t>push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dirty="0" err="1">
                <a:solidFill>
                  <a:srgbClr val="000000"/>
                </a:solidFill>
                <a:latin typeface="Verdana"/>
              </a:rPr>
              <a:t>intNumber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);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</a:p>
          <a:p>
            <a:pPr marL="118872" indent="0">
              <a:buNone/>
            </a:pPr>
            <a:r>
              <a:rPr lang="pt-BR" dirty="0">
                <a:solidFill>
                  <a:srgbClr val="808080"/>
                </a:solidFill>
                <a:latin typeface="Verdana"/>
              </a:rPr>
              <a:t>      </a:t>
            </a:r>
            <a:r>
              <a:rPr lang="pt-BR" dirty="0" err="1">
                <a:solidFill>
                  <a:srgbClr val="000000"/>
                </a:solidFill>
                <a:latin typeface="Verdana"/>
              </a:rPr>
              <a:t>printStack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dirty="0" err="1">
                <a:solidFill>
                  <a:srgbClr val="000000"/>
                </a:solidFill>
                <a:latin typeface="Verdana"/>
              </a:rPr>
              <a:t>stack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);</a:t>
            </a:r>
            <a:endParaRPr lang="pt-BR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dirty="0">
                <a:solidFill>
                  <a:srgbClr val="808080"/>
                </a:solidFill>
                <a:latin typeface="Verdana"/>
              </a:rPr>
              <a:t>      </a:t>
            </a:r>
            <a:r>
              <a:rPr lang="pt-BR" dirty="0" err="1">
                <a:solidFill>
                  <a:srgbClr val="000000"/>
                </a:solidFill>
                <a:latin typeface="Verdana"/>
              </a:rPr>
              <a:t>stack</a:t>
            </a:r>
            <a:r>
              <a:rPr lang="pt-BR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pt-BR" dirty="0" err="1">
                <a:solidFill>
                  <a:srgbClr val="000000"/>
                </a:solidFill>
                <a:latin typeface="Verdana"/>
              </a:rPr>
              <a:t>push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dirty="0" err="1">
                <a:solidFill>
                  <a:srgbClr val="000000"/>
                </a:solidFill>
                <a:latin typeface="Verdana"/>
              </a:rPr>
              <a:t>floatNumber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);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</a:p>
          <a:p>
            <a:pPr marL="118872" indent="0">
              <a:buNone/>
            </a:pPr>
            <a:r>
              <a:rPr lang="pt-BR" dirty="0">
                <a:solidFill>
                  <a:srgbClr val="808080"/>
                </a:solidFill>
                <a:latin typeface="Verdana"/>
              </a:rPr>
              <a:t>      </a:t>
            </a:r>
            <a:r>
              <a:rPr lang="pt-BR" dirty="0" err="1">
                <a:solidFill>
                  <a:srgbClr val="000000"/>
                </a:solidFill>
                <a:latin typeface="Verdana"/>
              </a:rPr>
              <a:t>printStack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dirty="0" err="1">
                <a:solidFill>
                  <a:srgbClr val="000000"/>
                </a:solidFill>
                <a:latin typeface="Verdana"/>
              </a:rPr>
              <a:t>stack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);</a:t>
            </a:r>
            <a:endParaRPr lang="pt-BR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dirty="0">
                <a:solidFill>
                  <a:srgbClr val="808080"/>
                </a:solidFill>
                <a:latin typeface="Verdana"/>
              </a:rPr>
              <a:t>      </a:t>
            </a:r>
            <a:r>
              <a:rPr lang="pt-BR" dirty="0" err="1">
                <a:solidFill>
                  <a:srgbClr val="000000"/>
                </a:solidFill>
                <a:latin typeface="Verdana"/>
              </a:rPr>
              <a:t>stack</a:t>
            </a:r>
            <a:r>
              <a:rPr lang="pt-BR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pt-BR" dirty="0" err="1">
                <a:solidFill>
                  <a:srgbClr val="000000"/>
                </a:solidFill>
                <a:latin typeface="Verdana"/>
              </a:rPr>
              <a:t>push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dirty="0" err="1">
                <a:solidFill>
                  <a:srgbClr val="000000"/>
                </a:solidFill>
                <a:latin typeface="Verdana"/>
              </a:rPr>
              <a:t>doubleNumber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);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</a:p>
          <a:p>
            <a:pPr marL="118872" indent="0">
              <a:buNone/>
            </a:pPr>
            <a:r>
              <a:rPr lang="pt-BR" dirty="0">
                <a:solidFill>
                  <a:srgbClr val="808080"/>
                </a:solidFill>
                <a:latin typeface="Verdana"/>
              </a:rPr>
              <a:t>      </a:t>
            </a:r>
            <a:r>
              <a:rPr lang="pt-BR" dirty="0" err="1">
                <a:solidFill>
                  <a:srgbClr val="000000"/>
                </a:solidFill>
                <a:latin typeface="Verdana"/>
              </a:rPr>
              <a:t>printStack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dirty="0" err="1">
                <a:solidFill>
                  <a:srgbClr val="000000"/>
                </a:solidFill>
                <a:latin typeface="Verdana"/>
              </a:rPr>
              <a:t>stack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);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D7BA2C2-BAB6-44FC-BAA2-F6B037FB9DCF}" type="slidenum">
              <a:rPr lang="pt-BR" smtClean="0"/>
              <a:pPr>
                <a:defRPr/>
              </a:pPr>
              <a:t>86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7629988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StackTest.java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18872" indent="0">
              <a:buNone/>
            </a:pPr>
            <a:r>
              <a:rPr lang="pt-BR" sz="1500" dirty="0" smtClean="0">
                <a:solidFill>
                  <a:srgbClr val="007F00"/>
                </a:solidFill>
                <a:latin typeface="Comic Sans MS"/>
              </a:rPr>
              <a:t>      // </a:t>
            </a:r>
            <a:r>
              <a:rPr lang="pt-BR" sz="1500" dirty="0">
                <a:solidFill>
                  <a:srgbClr val="007F00"/>
                </a:solidFill>
                <a:latin typeface="Comic Sans MS"/>
              </a:rPr>
              <a:t>remove os itens da pilha</a:t>
            </a: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</a:t>
            </a:r>
            <a:r>
              <a:rPr lang="pt-BR" sz="1500" b="1" dirty="0" err="1">
                <a:solidFill>
                  <a:srgbClr val="00007F"/>
                </a:solidFill>
                <a:latin typeface="Verdana"/>
              </a:rPr>
              <a:t>try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{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 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Number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removedObject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=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null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;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  </a:t>
            </a:r>
            <a:r>
              <a:rPr lang="pt-BR" sz="1500" b="1" dirty="0" err="1">
                <a:solidFill>
                  <a:srgbClr val="00007F"/>
                </a:solidFill>
                <a:latin typeface="Verdana"/>
              </a:rPr>
              <a:t>while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true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)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 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{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    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removedObject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=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stack</a:t>
            </a:r>
            <a:r>
              <a:rPr lang="pt-BR" sz="1500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pop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();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    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System</a:t>
            </a:r>
            <a:r>
              <a:rPr lang="pt-BR" sz="1500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out</a:t>
            </a:r>
            <a:r>
              <a:rPr lang="pt-BR" sz="1500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printf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7F007F"/>
                </a:solidFill>
                <a:latin typeface="Verdana"/>
              </a:rPr>
              <a:t>"%s </a:t>
            </a:r>
            <a:r>
              <a:rPr lang="pt-BR" sz="1500" dirty="0" err="1">
                <a:solidFill>
                  <a:srgbClr val="7F007F"/>
                </a:solidFill>
                <a:latin typeface="Verdana"/>
              </a:rPr>
              <a:t>popped</a:t>
            </a:r>
            <a:r>
              <a:rPr lang="pt-BR" sz="1500" dirty="0">
                <a:solidFill>
                  <a:srgbClr val="7F007F"/>
                </a:solidFill>
                <a:latin typeface="Verdana"/>
              </a:rPr>
              <a:t>\n"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,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removedObject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);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    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printStack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stack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);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 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}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}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</a:t>
            </a:r>
            <a:r>
              <a:rPr lang="pt-BR" sz="1500" b="1" dirty="0">
                <a:solidFill>
                  <a:srgbClr val="00007F"/>
                </a:solidFill>
                <a:latin typeface="Verdana"/>
              </a:rPr>
              <a:t>catch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EmptyStackException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emptyStackException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)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{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 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emptyStackException</a:t>
            </a:r>
            <a:r>
              <a:rPr lang="pt-BR" sz="1500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printStackTrace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();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}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}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endParaRPr lang="pt-BR" sz="1500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D7BA2C2-BAB6-44FC-BAA2-F6B037FB9DCF}" type="slidenum">
              <a:rPr lang="pt-BR" smtClean="0"/>
              <a:pPr>
                <a:defRPr/>
              </a:pPr>
              <a:t>87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4493845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StackTest.java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 marL="118872" indent="0">
              <a:buNone/>
            </a:pPr>
            <a:r>
              <a:rPr lang="en-US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b="1" dirty="0">
                <a:solidFill>
                  <a:srgbClr val="00007F"/>
                </a:solidFill>
                <a:latin typeface="Verdana"/>
              </a:rPr>
              <a:t>private</a:t>
            </a:r>
            <a:r>
              <a:rPr lang="en-US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b="1" dirty="0">
                <a:solidFill>
                  <a:srgbClr val="00007F"/>
                </a:solidFill>
                <a:latin typeface="Verdana"/>
              </a:rPr>
              <a:t>void</a:t>
            </a:r>
            <a:r>
              <a:rPr lang="en-US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Verdana"/>
              </a:rPr>
              <a:t>printStack</a:t>
            </a:r>
            <a:r>
              <a:rPr lang="en-US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en-US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dirty="0">
                <a:solidFill>
                  <a:srgbClr val="000000"/>
                </a:solidFill>
                <a:latin typeface="Verdana"/>
              </a:rPr>
              <a:t>Stack</a:t>
            </a:r>
            <a:r>
              <a:rPr lang="en-US" b="1" dirty="0">
                <a:solidFill>
                  <a:srgbClr val="000000"/>
                </a:solidFill>
                <a:latin typeface="Verdana"/>
              </a:rPr>
              <a:t>&lt;</a:t>
            </a:r>
            <a:r>
              <a:rPr lang="en-US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dirty="0">
                <a:solidFill>
                  <a:srgbClr val="000000"/>
                </a:solidFill>
                <a:latin typeface="Verdana"/>
              </a:rPr>
              <a:t>Number</a:t>
            </a:r>
            <a:r>
              <a:rPr lang="en-US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b="1" dirty="0">
                <a:solidFill>
                  <a:srgbClr val="000000"/>
                </a:solidFill>
                <a:latin typeface="Verdana"/>
              </a:rPr>
              <a:t>&gt;</a:t>
            </a:r>
            <a:r>
              <a:rPr lang="en-US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dirty="0">
                <a:solidFill>
                  <a:srgbClr val="000000"/>
                </a:solidFill>
                <a:latin typeface="Verdana"/>
              </a:rPr>
              <a:t>stack</a:t>
            </a:r>
            <a:r>
              <a:rPr lang="en-US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b="1" dirty="0">
                <a:solidFill>
                  <a:srgbClr val="000000"/>
                </a:solidFill>
                <a:latin typeface="Verdana"/>
              </a:rPr>
              <a:t>)</a:t>
            </a:r>
            <a:endParaRPr lang="en-US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dirty="0">
                <a:solidFill>
                  <a:srgbClr val="808080"/>
                </a:solidFill>
                <a:latin typeface="Verdana"/>
              </a:rPr>
              <a:t>   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{</a:t>
            </a:r>
            <a:endParaRPr lang="pt-BR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dirty="0">
                <a:solidFill>
                  <a:srgbClr val="808080"/>
                </a:solidFill>
                <a:latin typeface="Verdana"/>
              </a:rPr>
              <a:t>      </a:t>
            </a:r>
            <a:r>
              <a:rPr lang="pt-BR" b="1" dirty="0" err="1">
                <a:solidFill>
                  <a:srgbClr val="00007F"/>
                </a:solidFill>
                <a:latin typeface="Verdana"/>
              </a:rPr>
              <a:t>if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dirty="0" err="1">
                <a:solidFill>
                  <a:srgbClr val="000000"/>
                </a:solidFill>
                <a:latin typeface="Verdana"/>
              </a:rPr>
              <a:t>stack</a:t>
            </a:r>
            <a:r>
              <a:rPr lang="pt-BR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pt-BR" dirty="0" err="1">
                <a:solidFill>
                  <a:srgbClr val="000000"/>
                </a:solidFill>
                <a:latin typeface="Verdana"/>
              </a:rPr>
              <a:t>isEmpty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()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)</a:t>
            </a:r>
            <a:endParaRPr lang="pt-BR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dirty="0">
                <a:solidFill>
                  <a:srgbClr val="808080"/>
                </a:solidFill>
                <a:latin typeface="Verdana"/>
              </a:rPr>
              <a:t>         </a:t>
            </a:r>
            <a:r>
              <a:rPr lang="pt-BR" dirty="0" err="1">
                <a:solidFill>
                  <a:srgbClr val="000000"/>
                </a:solidFill>
                <a:latin typeface="Verdana"/>
              </a:rPr>
              <a:t>System</a:t>
            </a:r>
            <a:r>
              <a:rPr lang="pt-BR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pt-BR" dirty="0" err="1">
                <a:solidFill>
                  <a:srgbClr val="000000"/>
                </a:solidFill>
                <a:latin typeface="Verdana"/>
              </a:rPr>
              <a:t>out</a:t>
            </a:r>
            <a:r>
              <a:rPr lang="pt-BR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pt-BR" dirty="0" err="1">
                <a:solidFill>
                  <a:srgbClr val="000000"/>
                </a:solidFill>
                <a:latin typeface="Verdana"/>
              </a:rPr>
              <a:t>print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dirty="0">
                <a:solidFill>
                  <a:srgbClr val="7F007F"/>
                </a:solidFill>
                <a:latin typeface="Verdana"/>
              </a:rPr>
              <a:t>"</a:t>
            </a:r>
            <a:r>
              <a:rPr lang="pt-BR" dirty="0" err="1">
                <a:solidFill>
                  <a:srgbClr val="7F007F"/>
                </a:solidFill>
                <a:latin typeface="Verdana"/>
              </a:rPr>
              <a:t>stack</a:t>
            </a:r>
            <a:r>
              <a:rPr lang="pt-BR" dirty="0">
                <a:solidFill>
                  <a:srgbClr val="7F007F"/>
                </a:solidFill>
                <a:latin typeface="Verdana"/>
              </a:rPr>
              <a:t> </a:t>
            </a:r>
            <a:r>
              <a:rPr lang="pt-BR" dirty="0" err="1">
                <a:solidFill>
                  <a:srgbClr val="7F007F"/>
                </a:solidFill>
                <a:latin typeface="Verdana"/>
              </a:rPr>
              <a:t>is</a:t>
            </a:r>
            <a:r>
              <a:rPr lang="pt-BR" dirty="0">
                <a:solidFill>
                  <a:srgbClr val="7F007F"/>
                </a:solidFill>
                <a:latin typeface="Verdana"/>
              </a:rPr>
              <a:t> </a:t>
            </a:r>
            <a:r>
              <a:rPr lang="pt-BR" dirty="0" err="1">
                <a:solidFill>
                  <a:srgbClr val="7F007F"/>
                </a:solidFill>
                <a:latin typeface="Verdana"/>
              </a:rPr>
              <a:t>empty</a:t>
            </a:r>
            <a:r>
              <a:rPr lang="pt-BR" dirty="0">
                <a:solidFill>
                  <a:srgbClr val="7F007F"/>
                </a:solidFill>
                <a:latin typeface="Verdana"/>
              </a:rPr>
              <a:t>\n\n"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);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2800" dirty="0">
                <a:solidFill>
                  <a:srgbClr val="007F00"/>
                </a:solidFill>
                <a:latin typeface="Comic Sans MS"/>
              </a:rPr>
              <a:t>// pilha vazia</a:t>
            </a:r>
          </a:p>
          <a:p>
            <a:pPr marL="118872" indent="0">
              <a:buNone/>
            </a:pPr>
            <a:r>
              <a:rPr lang="pt-BR" dirty="0">
                <a:solidFill>
                  <a:srgbClr val="808080"/>
                </a:solidFill>
                <a:latin typeface="Verdana"/>
              </a:rPr>
              <a:t>      </a:t>
            </a:r>
            <a:r>
              <a:rPr lang="pt-BR" b="1" dirty="0" err="1">
                <a:solidFill>
                  <a:srgbClr val="00007F"/>
                </a:solidFill>
                <a:latin typeface="Verdana"/>
              </a:rPr>
              <a:t>else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 </a:t>
            </a:r>
          </a:p>
          <a:p>
            <a:pPr marL="118872" indent="0">
              <a:buNone/>
            </a:pPr>
            <a:r>
              <a:rPr lang="pt-BR" dirty="0">
                <a:solidFill>
                  <a:srgbClr val="808080"/>
                </a:solidFill>
                <a:latin typeface="Verdana"/>
              </a:rPr>
              <a:t>      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{</a:t>
            </a:r>
            <a:endParaRPr lang="pt-BR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dirty="0">
                <a:solidFill>
                  <a:srgbClr val="808080"/>
                </a:solidFill>
                <a:latin typeface="Verdana"/>
              </a:rPr>
              <a:t>         </a:t>
            </a:r>
            <a:r>
              <a:rPr lang="pt-BR" dirty="0" err="1">
                <a:solidFill>
                  <a:srgbClr val="000000"/>
                </a:solidFill>
                <a:latin typeface="Verdana"/>
              </a:rPr>
              <a:t>System</a:t>
            </a:r>
            <a:r>
              <a:rPr lang="pt-BR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pt-BR" dirty="0" err="1">
                <a:solidFill>
                  <a:srgbClr val="000000"/>
                </a:solidFill>
                <a:latin typeface="Verdana"/>
              </a:rPr>
              <a:t>out</a:t>
            </a:r>
            <a:r>
              <a:rPr lang="pt-BR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pt-BR" dirty="0" err="1">
                <a:solidFill>
                  <a:srgbClr val="000000"/>
                </a:solidFill>
                <a:latin typeface="Verdana"/>
              </a:rPr>
              <a:t>print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dirty="0">
                <a:solidFill>
                  <a:srgbClr val="7F007F"/>
                </a:solidFill>
                <a:latin typeface="Verdana"/>
              </a:rPr>
              <a:t>"</a:t>
            </a:r>
            <a:r>
              <a:rPr lang="pt-BR" dirty="0" err="1">
                <a:solidFill>
                  <a:srgbClr val="7F007F"/>
                </a:solidFill>
                <a:latin typeface="Verdana"/>
              </a:rPr>
              <a:t>stack</a:t>
            </a:r>
            <a:r>
              <a:rPr lang="pt-BR" dirty="0">
                <a:solidFill>
                  <a:srgbClr val="7F007F"/>
                </a:solidFill>
                <a:latin typeface="Verdana"/>
              </a:rPr>
              <a:t> </a:t>
            </a:r>
            <a:r>
              <a:rPr lang="pt-BR" dirty="0" err="1">
                <a:solidFill>
                  <a:srgbClr val="7F007F"/>
                </a:solidFill>
                <a:latin typeface="Verdana"/>
              </a:rPr>
              <a:t>contains</a:t>
            </a:r>
            <a:r>
              <a:rPr lang="pt-BR" dirty="0">
                <a:solidFill>
                  <a:srgbClr val="7F007F"/>
                </a:solidFill>
                <a:latin typeface="Verdana"/>
              </a:rPr>
              <a:t>: "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);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     </a:t>
            </a:r>
          </a:p>
          <a:p>
            <a:pPr marL="118872" indent="0">
              <a:buNone/>
            </a:pPr>
            <a:r>
              <a:rPr lang="pt-BR" dirty="0">
                <a:solidFill>
                  <a:srgbClr val="808080"/>
                </a:solidFill>
                <a:latin typeface="Verdana"/>
              </a:rPr>
              <a:t>         </a:t>
            </a:r>
          </a:p>
          <a:p>
            <a:pPr marL="118872" indent="0">
              <a:buNone/>
            </a:pPr>
            <a:r>
              <a:rPr lang="pt-BR" dirty="0">
                <a:solidFill>
                  <a:srgbClr val="808080"/>
                </a:solidFill>
                <a:latin typeface="Verdana"/>
              </a:rPr>
              <a:t>         </a:t>
            </a:r>
            <a:r>
              <a:rPr lang="pt-BR" sz="2800" dirty="0">
                <a:solidFill>
                  <a:srgbClr val="007F00"/>
                </a:solidFill>
                <a:latin typeface="Comic Sans MS"/>
              </a:rPr>
              <a:t>// itera </a:t>
            </a:r>
            <a:r>
              <a:rPr lang="pt-BR" sz="2800" dirty="0" err="1">
                <a:solidFill>
                  <a:srgbClr val="007F00"/>
                </a:solidFill>
                <a:latin typeface="Comic Sans MS"/>
              </a:rPr>
              <a:t>atraves</a:t>
            </a:r>
            <a:r>
              <a:rPr lang="pt-BR" sz="2800" dirty="0">
                <a:solidFill>
                  <a:srgbClr val="007F00"/>
                </a:solidFill>
                <a:latin typeface="Comic Sans MS"/>
              </a:rPr>
              <a:t> dos elementos</a:t>
            </a:r>
          </a:p>
          <a:p>
            <a:pPr marL="118872" indent="0">
              <a:buNone/>
            </a:pPr>
            <a:r>
              <a:rPr lang="pt-BR" dirty="0">
                <a:solidFill>
                  <a:srgbClr val="808080"/>
                </a:solidFill>
                <a:latin typeface="Verdana"/>
              </a:rPr>
              <a:t>         </a:t>
            </a:r>
            <a:r>
              <a:rPr lang="pt-BR" b="1" dirty="0">
                <a:solidFill>
                  <a:srgbClr val="00007F"/>
                </a:solidFill>
                <a:latin typeface="Verdana"/>
              </a:rPr>
              <a:t>for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dirty="0" err="1">
                <a:solidFill>
                  <a:srgbClr val="000000"/>
                </a:solidFill>
                <a:latin typeface="Verdana"/>
              </a:rPr>
              <a:t>Number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dirty="0" err="1">
                <a:solidFill>
                  <a:srgbClr val="000000"/>
                </a:solidFill>
                <a:latin typeface="Verdana"/>
              </a:rPr>
              <a:t>number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: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dirty="0" err="1">
                <a:solidFill>
                  <a:srgbClr val="000000"/>
                </a:solidFill>
                <a:latin typeface="Verdana"/>
              </a:rPr>
              <a:t>stack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)</a:t>
            </a:r>
            <a:endParaRPr lang="pt-BR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dirty="0">
                <a:solidFill>
                  <a:srgbClr val="808080"/>
                </a:solidFill>
                <a:latin typeface="Verdana"/>
              </a:rPr>
              <a:t>            </a:t>
            </a:r>
            <a:r>
              <a:rPr lang="pt-BR" dirty="0" err="1">
                <a:solidFill>
                  <a:srgbClr val="000000"/>
                </a:solidFill>
                <a:latin typeface="Verdana"/>
              </a:rPr>
              <a:t>System</a:t>
            </a:r>
            <a:r>
              <a:rPr lang="pt-BR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pt-BR" dirty="0" err="1">
                <a:solidFill>
                  <a:srgbClr val="000000"/>
                </a:solidFill>
                <a:latin typeface="Verdana"/>
              </a:rPr>
              <a:t>out</a:t>
            </a:r>
            <a:r>
              <a:rPr lang="pt-BR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pt-BR" dirty="0" err="1">
                <a:solidFill>
                  <a:srgbClr val="000000"/>
                </a:solidFill>
                <a:latin typeface="Verdana"/>
              </a:rPr>
              <a:t>printf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dirty="0">
                <a:solidFill>
                  <a:srgbClr val="7F007F"/>
                </a:solidFill>
                <a:latin typeface="Verdana"/>
              </a:rPr>
              <a:t>"%s "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,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dirty="0" err="1">
                <a:solidFill>
                  <a:srgbClr val="000000"/>
                </a:solidFill>
                <a:latin typeface="Verdana"/>
              </a:rPr>
              <a:t>number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);</a:t>
            </a:r>
            <a:endParaRPr lang="pt-BR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dirty="0">
                <a:solidFill>
                  <a:srgbClr val="808080"/>
                </a:solidFill>
                <a:latin typeface="Verdana"/>
              </a:rPr>
              <a:t>      </a:t>
            </a:r>
          </a:p>
          <a:p>
            <a:pPr marL="118872" indent="0">
              <a:buNone/>
            </a:pPr>
            <a:r>
              <a:rPr lang="pt-BR" dirty="0">
                <a:solidFill>
                  <a:srgbClr val="808080"/>
                </a:solidFill>
                <a:latin typeface="Verdana"/>
              </a:rPr>
              <a:t>         </a:t>
            </a:r>
            <a:r>
              <a:rPr lang="pt-BR" dirty="0" err="1">
                <a:solidFill>
                  <a:srgbClr val="000000"/>
                </a:solidFill>
                <a:latin typeface="Verdana"/>
              </a:rPr>
              <a:t>System</a:t>
            </a:r>
            <a:r>
              <a:rPr lang="pt-BR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pt-BR" dirty="0" err="1">
                <a:solidFill>
                  <a:srgbClr val="000000"/>
                </a:solidFill>
                <a:latin typeface="Verdana"/>
              </a:rPr>
              <a:t>out</a:t>
            </a:r>
            <a:r>
              <a:rPr lang="pt-BR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pt-BR" dirty="0" err="1">
                <a:solidFill>
                  <a:srgbClr val="000000"/>
                </a:solidFill>
                <a:latin typeface="Verdana"/>
              </a:rPr>
              <a:t>print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dirty="0">
                <a:solidFill>
                  <a:srgbClr val="7F007F"/>
                </a:solidFill>
                <a:latin typeface="Verdana"/>
              </a:rPr>
              <a:t>"(top) \n\n"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);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2800" dirty="0">
                <a:solidFill>
                  <a:srgbClr val="007F00"/>
                </a:solidFill>
                <a:latin typeface="Comic Sans MS"/>
              </a:rPr>
              <a:t>// indica o topo da pilha</a:t>
            </a:r>
          </a:p>
          <a:p>
            <a:pPr marL="118872" indent="0">
              <a:buNone/>
            </a:pPr>
            <a:r>
              <a:rPr lang="pt-BR" dirty="0">
                <a:solidFill>
                  <a:srgbClr val="808080"/>
                </a:solidFill>
                <a:latin typeface="Verdana"/>
              </a:rPr>
              <a:t>      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}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</a:p>
          <a:p>
            <a:pPr marL="118872" indent="0">
              <a:buNone/>
            </a:pPr>
            <a:r>
              <a:rPr lang="pt-BR" dirty="0">
                <a:solidFill>
                  <a:srgbClr val="808080"/>
                </a:solidFill>
                <a:latin typeface="Verdana"/>
              </a:rPr>
              <a:t>   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}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</a:p>
          <a:p>
            <a:pPr marL="118872" indent="0">
              <a:buNone/>
            </a:pPr>
            <a:r>
              <a:rPr lang="pt-BR" dirty="0">
                <a:solidFill>
                  <a:srgbClr val="808080"/>
                </a:solidFill>
                <a:latin typeface="Verdana"/>
              </a:rPr>
              <a:t>   </a:t>
            </a:r>
          </a:p>
          <a:p>
            <a:pPr marL="118872" indent="0">
              <a:buNone/>
            </a:pPr>
            <a:r>
              <a:rPr lang="en-US" dirty="0">
                <a:solidFill>
                  <a:srgbClr val="808080"/>
                </a:solidFill>
                <a:latin typeface="Verdana"/>
              </a:rPr>
              <a:t>   </a:t>
            </a:r>
            <a:r>
              <a:rPr lang="en-US" b="1" dirty="0">
                <a:solidFill>
                  <a:srgbClr val="00007F"/>
                </a:solidFill>
                <a:latin typeface="Verdana"/>
              </a:rPr>
              <a:t>public</a:t>
            </a:r>
            <a:r>
              <a:rPr lang="en-US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b="1" dirty="0">
                <a:solidFill>
                  <a:srgbClr val="00007F"/>
                </a:solidFill>
                <a:latin typeface="Verdana"/>
              </a:rPr>
              <a:t>static</a:t>
            </a:r>
            <a:r>
              <a:rPr lang="en-US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b="1" dirty="0">
                <a:solidFill>
                  <a:srgbClr val="00007F"/>
                </a:solidFill>
                <a:latin typeface="Verdana"/>
              </a:rPr>
              <a:t>void</a:t>
            </a:r>
            <a:r>
              <a:rPr lang="en-US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dirty="0">
                <a:solidFill>
                  <a:srgbClr val="000000"/>
                </a:solidFill>
                <a:latin typeface="Verdana"/>
              </a:rPr>
              <a:t>main</a:t>
            </a:r>
            <a:r>
              <a:rPr lang="en-US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en-US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dirty="0">
                <a:solidFill>
                  <a:srgbClr val="000000"/>
                </a:solidFill>
                <a:latin typeface="Verdana"/>
              </a:rPr>
              <a:t>String</a:t>
            </a:r>
            <a:r>
              <a:rPr lang="en-US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Verdana"/>
              </a:rPr>
              <a:t>args</a:t>
            </a:r>
            <a:r>
              <a:rPr lang="en-US" b="1" dirty="0">
                <a:solidFill>
                  <a:srgbClr val="000000"/>
                </a:solidFill>
                <a:latin typeface="Verdana"/>
              </a:rPr>
              <a:t>[]</a:t>
            </a:r>
            <a:r>
              <a:rPr lang="en-US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b="1" dirty="0">
                <a:solidFill>
                  <a:srgbClr val="000000"/>
                </a:solidFill>
                <a:latin typeface="Verdana"/>
              </a:rPr>
              <a:t>)</a:t>
            </a:r>
            <a:endParaRPr lang="en-US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dirty="0">
                <a:solidFill>
                  <a:srgbClr val="808080"/>
                </a:solidFill>
                <a:latin typeface="Verdana"/>
              </a:rPr>
              <a:t>   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{</a:t>
            </a:r>
            <a:endParaRPr lang="pt-BR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dirty="0">
                <a:solidFill>
                  <a:srgbClr val="808080"/>
                </a:solidFill>
                <a:latin typeface="Verdana"/>
              </a:rPr>
              <a:t>      </a:t>
            </a:r>
            <a:r>
              <a:rPr lang="pt-BR" b="1" dirty="0">
                <a:solidFill>
                  <a:srgbClr val="00007F"/>
                </a:solidFill>
                <a:latin typeface="Verdana"/>
              </a:rPr>
              <a:t>new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dirty="0" err="1">
                <a:solidFill>
                  <a:srgbClr val="000000"/>
                </a:solidFill>
                <a:latin typeface="Verdana"/>
              </a:rPr>
              <a:t>StackTest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();</a:t>
            </a:r>
            <a:endParaRPr lang="pt-BR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dirty="0">
                <a:solidFill>
                  <a:srgbClr val="808080"/>
                </a:solidFill>
                <a:latin typeface="Verdana"/>
              </a:rPr>
              <a:t>   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}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</a:p>
          <a:p>
            <a:pPr marL="118872" indent="0">
              <a:buNone/>
            </a:pPr>
            <a:r>
              <a:rPr lang="pt-BR" b="1" dirty="0">
                <a:solidFill>
                  <a:srgbClr val="000000"/>
                </a:solidFill>
                <a:latin typeface="Verdana"/>
              </a:rPr>
              <a:t>}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D7BA2C2-BAB6-44FC-BAA2-F6B037FB9DCF}" type="slidenum">
              <a:rPr lang="pt-BR" smtClean="0"/>
              <a:pPr>
                <a:defRPr/>
              </a:pPr>
              <a:t>88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4493845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Saída</a:t>
            </a:r>
            <a:endParaRPr lang="pt-BR" dirty="0"/>
          </a:p>
        </p:txBody>
      </p:sp>
      <p:sp>
        <p:nvSpPr>
          <p:cNvPr id="5" name="Espaço Reservado para Conteúdo 4"/>
          <p:cNvSpPr>
            <a:spLocks noGrp="1"/>
          </p:cNvSpPr>
          <p:nvPr>
            <p:ph idx="1"/>
          </p:nvPr>
        </p:nvSpPr>
        <p:spPr>
          <a:xfrm>
            <a:off x="457200" y="1628801"/>
            <a:ext cx="8229600" cy="4896544"/>
          </a:xfrm>
        </p:spPr>
        <p:txBody>
          <a:bodyPr>
            <a:normAutofit fontScale="47500" lnSpcReduction="20000"/>
          </a:bodyPr>
          <a:lstStyle/>
          <a:p>
            <a:pPr marL="118872" indent="0">
              <a:buNone/>
            </a:pPr>
            <a:r>
              <a:rPr lang="pt-BR" dirty="0" err="1">
                <a:latin typeface="Courier New" pitchFamily="49" charset="0"/>
                <a:cs typeface="Courier New" pitchFamily="49" charset="0"/>
              </a:rPr>
              <a:t>stack</a:t>
            </a:r>
            <a:r>
              <a:rPr lang="pt-BR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pt-BR" dirty="0" err="1">
                <a:latin typeface="Courier New" pitchFamily="49" charset="0"/>
                <a:cs typeface="Courier New" pitchFamily="49" charset="0"/>
              </a:rPr>
              <a:t>contains</a:t>
            </a:r>
            <a:r>
              <a:rPr lang="pt-BR" dirty="0">
                <a:latin typeface="Courier New" pitchFamily="49" charset="0"/>
                <a:cs typeface="Courier New" pitchFamily="49" charset="0"/>
              </a:rPr>
              <a:t>: 12 (top)</a:t>
            </a:r>
          </a:p>
          <a:p>
            <a:pPr marL="118872" indent="0">
              <a:buNone/>
            </a:pPr>
            <a:endParaRPr lang="en-US" dirty="0" smtClean="0">
              <a:latin typeface="Courier New" pitchFamily="49" charset="0"/>
              <a:cs typeface="Courier New" pitchFamily="49" charset="0"/>
            </a:endParaRPr>
          </a:p>
          <a:p>
            <a:pPr marL="118872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stack 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contains: 12 34567 (top)</a:t>
            </a:r>
          </a:p>
          <a:p>
            <a:pPr marL="118872" indent="0">
              <a:buNone/>
            </a:pPr>
            <a:endParaRPr lang="en-US" dirty="0" smtClean="0">
              <a:latin typeface="Courier New" pitchFamily="49" charset="0"/>
              <a:cs typeface="Courier New" pitchFamily="49" charset="0"/>
            </a:endParaRPr>
          </a:p>
          <a:p>
            <a:pPr marL="118872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stack 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contains: 12 34567 1.0 (top)</a:t>
            </a:r>
          </a:p>
          <a:p>
            <a:pPr marL="118872" indent="0">
              <a:buNone/>
            </a:pPr>
            <a:endParaRPr lang="en-US" dirty="0" smtClean="0">
              <a:latin typeface="Courier New" pitchFamily="49" charset="0"/>
              <a:cs typeface="Courier New" pitchFamily="49" charset="0"/>
            </a:endParaRPr>
          </a:p>
          <a:p>
            <a:pPr marL="118872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stack 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contains: 12 34567 1.0 1234.5678 (top)</a:t>
            </a:r>
          </a:p>
          <a:p>
            <a:pPr marL="118872" indent="0">
              <a:buNone/>
            </a:pPr>
            <a:endParaRPr lang="pt-BR" dirty="0" smtClean="0">
              <a:latin typeface="Courier New" pitchFamily="49" charset="0"/>
              <a:cs typeface="Courier New" pitchFamily="49" charset="0"/>
            </a:endParaRPr>
          </a:p>
          <a:p>
            <a:pPr marL="118872" indent="0">
              <a:buNone/>
            </a:pPr>
            <a:r>
              <a:rPr lang="pt-BR" dirty="0" smtClean="0">
                <a:latin typeface="Courier New" pitchFamily="49" charset="0"/>
                <a:cs typeface="Courier New" pitchFamily="49" charset="0"/>
              </a:rPr>
              <a:t>1234.5678 </a:t>
            </a:r>
            <a:r>
              <a:rPr lang="pt-BR" dirty="0" err="1">
                <a:latin typeface="Courier New" pitchFamily="49" charset="0"/>
                <a:cs typeface="Courier New" pitchFamily="49" charset="0"/>
              </a:rPr>
              <a:t>popped</a:t>
            </a:r>
            <a:endParaRPr lang="pt-BR" dirty="0">
              <a:latin typeface="Courier New" pitchFamily="49" charset="0"/>
              <a:cs typeface="Courier New" pitchFamily="49" charset="0"/>
            </a:endParaRPr>
          </a:p>
          <a:p>
            <a:pPr marL="118872" indent="0">
              <a:buNone/>
            </a:pPr>
            <a:r>
              <a:rPr lang="en-US" dirty="0">
                <a:latin typeface="Courier New" pitchFamily="49" charset="0"/>
                <a:cs typeface="Courier New" pitchFamily="49" charset="0"/>
              </a:rPr>
              <a:t>stack contains: 12 34567 1.0 (top)</a:t>
            </a:r>
          </a:p>
          <a:p>
            <a:pPr marL="118872" indent="0">
              <a:buNone/>
            </a:pPr>
            <a:endParaRPr lang="pt-BR" dirty="0" smtClean="0">
              <a:latin typeface="Courier New" pitchFamily="49" charset="0"/>
              <a:cs typeface="Courier New" pitchFamily="49" charset="0"/>
            </a:endParaRPr>
          </a:p>
          <a:p>
            <a:pPr marL="118872" indent="0">
              <a:buNone/>
            </a:pPr>
            <a:r>
              <a:rPr lang="pt-BR" dirty="0" smtClean="0">
                <a:latin typeface="Courier New" pitchFamily="49" charset="0"/>
                <a:cs typeface="Courier New" pitchFamily="49" charset="0"/>
              </a:rPr>
              <a:t>1.0 </a:t>
            </a:r>
            <a:r>
              <a:rPr lang="pt-BR" dirty="0" err="1">
                <a:latin typeface="Courier New" pitchFamily="49" charset="0"/>
                <a:cs typeface="Courier New" pitchFamily="49" charset="0"/>
              </a:rPr>
              <a:t>popped</a:t>
            </a:r>
            <a:endParaRPr lang="pt-BR" dirty="0">
              <a:latin typeface="Courier New" pitchFamily="49" charset="0"/>
              <a:cs typeface="Courier New" pitchFamily="49" charset="0"/>
            </a:endParaRPr>
          </a:p>
          <a:p>
            <a:pPr marL="118872" indent="0">
              <a:buNone/>
            </a:pPr>
            <a:r>
              <a:rPr lang="en-US" dirty="0">
                <a:latin typeface="Courier New" pitchFamily="49" charset="0"/>
                <a:cs typeface="Courier New" pitchFamily="49" charset="0"/>
              </a:rPr>
              <a:t>stack contains: 12 34567 (top)</a:t>
            </a:r>
          </a:p>
          <a:p>
            <a:pPr marL="118872" indent="0">
              <a:buNone/>
            </a:pPr>
            <a:endParaRPr lang="pt-BR" dirty="0" smtClean="0">
              <a:latin typeface="Courier New" pitchFamily="49" charset="0"/>
              <a:cs typeface="Courier New" pitchFamily="49" charset="0"/>
            </a:endParaRPr>
          </a:p>
          <a:p>
            <a:pPr marL="118872" indent="0">
              <a:buNone/>
            </a:pPr>
            <a:r>
              <a:rPr lang="pt-BR" dirty="0" smtClean="0">
                <a:latin typeface="Courier New" pitchFamily="49" charset="0"/>
                <a:cs typeface="Courier New" pitchFamily="49" charset="0"/>
              </a:rPr>
              <a:t>34567 </a:t>
            </a:r>
            <a:r>
              <a:rPr lang="pt-BR" dirty="0" err="1">
                <a:latin typeface="Courier New" pitchFamily="49" charset="0"/>
                <a:cs typeface="Courier New" pitchFamily="49" charset="0"/>
              </a:rPr>
              <a:t>popped</a:t>
            </a:r>
            <a:endParaRPr lang="pt-BR" dirty="0">
              <a:latin typeface="Courier New" pitchFamily="49" charset="0"/>
              <a:cs typeface="Courier New" pitchFamily="49" charset="0"/>
            </a:endParaRPr>
          </a:p>
          <a:p>
            <a:pPr marL="118872" indent="0">
              <a:buNone/>
            </a:pPr>
            <a:r>
              <a:rPr lang="pt-BR" dirty="0" err="1">
                <a:latin typeface="Courier New" pitchFamily="49" charset="0"/>
                <a:cs typeface="Courier New" pitchFamily="49" charset="0"/>
              </a:rPr>
              <a:t>stack</a:t>
            </a:r>
            <a:r>
              <a:rPr lang="pt-BR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pt-BR" dirty="0" err="1">
                <a:latin typeface="Courier New" pitchFamily="49" charset="0"/>
                <a:cs typeface="Courier New" pitchFamily="49" charset="0"/>
              </a:rPr>
              <a:t>contains</a:t>
            </a:r>
            <a:r>
              <a:rPr lang="pt-BR" dirty="0">
                <a:latin typeface="Courier New" pitchFamily="49" charset="0"/>
                <a:cs typeface="Courier New" pitchFamily="49" charset="0"/>
              </a:rPr>
              <a:t>: 12 (top)</a:t>
            </a:r>
          </a:p>
          <a:p>
            <a:pPr marL="118872" indent="0">
              <a:buNone/>
            </a:pPr>
            <a:endParaRPr lang="pt-BR" dirty="0" smtClean="0">
              <a:latin typeface="Courier New" pitchFamily="49" charset="0"/>
              <a:cs typeface="Courier New" pitchFamily="49" charset="0"/>
            </a:endParaRPr>
          </a:p>
          <a:p>
            <a:pPr marL="118872" indent="0">
              <a:buNone/>
            </a:pPr>
            <a:r>
              <a:rPr lang="pt-BR" dirty="0" smtClean="0">
                <a:latin typeface="Courier New" pitchFamily="49" charset="0"/>
                <a:cs typeface="Courier New" pitchFamily="49" charset="0"/>
              </a:rPr>
              <a:t>12 </a:t>
            </a:r>
            <a:r>
              <a:rPr lang="pt-BR" dirty="0" err="1">
                <a:latin typeface="Courier New" pitchFamily="49" charset="0"/>
                <a:cs typeface="Courier New" pitchFamily="49" charset="0"/>
              </a:rPr>
              <a:t>popped</a:t>
            </a:r>
            <a:endParaRPr lang="pt-BR" dirty="0">
              <a:latin typeface="Courier New" pitchFamily="49" charset="0"/>
              <a:cs typeface="Courier New" pitchFamily="49" charset="0"/>
            </a:endParaRPr>
          </a:p>
          <a:p>
            <a:pPr marL="118872" indent="0">
              <a:buNone/>
            </a:pPr>
            <a:endParaRPr lang="pt-BR" dirty="0" smtClean="0">
              <a:latin typeface="Courier New" pitchFamily="49" charset="0"/>
              <a:cs typeface="Courier New" pitchFamily="49" charset="0"/>
            </a:endParaRPr>
          </a:p>
          <a:p>
            <a:pPr marL="118872" indent="0">
              <a:buNone/>
            </a:pPr>
            <a:r>
              <a:rPr lang="pt-BR" dirty="0" err="1" smtClean="0">
                <a:latin typeface="Courier New" pitchFamily="49" charset="0"/>
                <a:cs typeface="Courier New" pitchFamily="49" charset="0"/>
              </a:rPr>
              <a:t>stack</a:t>
            </a:r>
            <a:r>
              <a:rPr lang="pt-BR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pt-BR" dirty="0" err="1">
                <a:latin typeface="Courier New" pitchFamily="49" charset="0"/>
                <a:cs typeface="Courier New" pitchFamily="49" charset="0"/>
              </a:rPr>
              <a:t>is</a:t>
            </a:r>
            <a:r>
              <a:rPr lang="pt-BR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pt-BR" dirty="0" err="1">
                <a:latin typeface="Courier New" pitchFamily="49" charset="0"/>
                <a:cs typeface="Courier New" pitchFamily="49" charset="0"/>
              </a:rPr>
              <a:t>empty</a:t>
            </a:r>
            <a:endParaRPr lang="pt-BR" dirty="0">
              <a:latin typeface="Courier New" pitchFamily="49" charset="0"/>
              <a:cs typeface="Courier New" pitchFamily="49" charset="0"/>
            </a:endParaRPr>
          </a:p>
          <a:p>
            <a:pPr marL="118872" indent="0">
              <a:buNone/>
            </a:pPr>
            <a:r>
              <a:rPr lang="pt-BR" dirty="0" err="1">
                <a:latin typeface="Courier New" pitchFamily="49" charset="0"/>
                <a:cs typeface="Courier New" pitchFamily="49" charset="0"/>
              </a:rPr>
              <a:t>java.util.EmptyStackException</a:t>
            </a:r>
            <a:endParaRPr lang="pt-BR" dirty="0">
              <a:latin typeface="Courier New" pitchFamily="49" charset="0"/>
              <a:cs typeface="Courier New" pitchFamily="49" charset="0"/>
            </a:endParaRPr>
          </a:p>
          <a:p>
            <a:pPr marL="118872" indent="0">
              <a:buNone/>
            </a:pPr>
            <a:r>
              <a:rPr lang="pt-BR" dirty="0" err="1">
                <a:latin typeface="Courier New" pitchFamily="49" charset="0"/>
                <a:cs typeface="Courier New" pitchFamily="49" charset="0"/>
              </a:rPr>
              <a:t>at</a:t>
            </a:r>
            <a:r>
              <a:rPr lang="pt-BR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pt-BR" dirty="0" err="1">
                <a:latin typeface="Courier New" pitchFamily="49" charset="0"/>
                <a:cs typeface="Courier New" pitchFamily="49" charset="0"/>
              </a:rPr>
              <a:t>java.util.Stack.peek</a:t>
            </a:r>
            <a:r>
              <a:rPr lang="pt-BR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pt-BR" dirty="0" err="1">
                <a:latin typeface="Courier New" pitchFamily="49" charset="0"/>
                <a:cs typeface="Courier New" pitchFamily="49" charset="0"/>
              </a:rPr>
              <a:t>Unknown</a:t>
            </a:r>
            <a:r>
              <a:rPr lang="pt-BR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pt-BR" dirty="0" err="1">
                <a:latin typeface="Courier New" pitchFamily="49" charset="0"/>
                <a:cs typeface="Courier New" pitchFamily="49" charset="0"/>
              </a:rPr>
              <a:t>Source</a:t>
            </a:r>
            <a:r>
              <a:rPr lang="pt-BR" dirty="0">
                <a:latin typeface="Courier New" pitchFamily="49" charset="0"/>
                <a:cs typeface="Courier New" pitchFamily="49" charset="0"/>
              </a:rPr>
              <a:t>)</a:t>
            </a:r>
          </a:p>
          <a:p>
            <a:pPr marL="118872" indent="0">
              <a:buNone/>
            </a:pPr>
            <a:r>
              <a:rPr lang="pt-BR" dirty="0" err="1">
                <a:latin typeface="Courier New" pitchFamily="49" charset="0"/>
                <a:cs typeface="Courier New" pitchFamily="49" charset="0"/>
              </a:rPr>
              <a:t>at</a:t>
            </a:r>
            <a:r>
              <a:rPr lang="pt-BR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pt-BR" dirty="0" err="1">
                <a:latin typeface="Courier New" pitchFamily="49" charset="0"/>
                <a:cs typeface="Courier New" pitchFamily="49" charset="0"/>
              </a:rPr>
              <a:t>java.util.Stack.pop</a:t>
            </a:r>
            <a:r>
              <a:rPr lang="pt-BR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pt-BR" dirty="0" err="1">
                <a:latin typeface="Courier New" pitchFamily="49" charset="0"/>
                <a:cs typeface="Courier New" pitchFamily="49" charset="0"/>
              </a:rPr>
              <a:t>Unknown</a:t>
            </a:r>
            <a:r>
              <a:rPr lang="pt-BR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pt-BR" dirty="0" err="1">
                <a:latin typeface="Courier New" pitchFamily="49" charset="0"/>
                <a:cs typeface="Courier New" pitchFamily="49" charset="0"/>
              </a:rPr>
              <a:t>Source</a:t>
            </a:r>
            <a:r>
              <a:rPr lang="pt-BR" dirty="0">
                <a:latin typeface="Courier New" pitchFamily="49" charset="0"/>
                <a:cs typeface="Courier New" pitchFamily="49" charset="0"/>
              </a:rPr>
              <a:t>)</a:t>
            </a:r>
          </a:p>
          <a:p>
            <a:pPr marL="118872" indent="0">
              <a:buNone/>
            </a:pPr>
            <a:r>
              <a:rPr lang="pt-BR" dirty="0" err="1">
                <a:latin typeface="Courier New" pitchFamily="49" charset="0"/>
                <a:cs typeface="Courier New" pitchFamily="49" charset="0"/>
              </a:rPr>
              <a:t>at</a:t>
            </a:r>
            <a:r>
              <a:rPr lang="pt-BR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pt-BR" dirty="0" err="1">
                <a:latin typeface="Courier New" pitchFamily="49" charset="0"/>
                <a:cs typeface="Courier New" pitchFamily="49" charset="0"/>
              </a:rPr>
              <a:t>StackTest</a:t>
            </a:r>
            <a:r>
              <a:rPr lang="pt-BR" dirty="0">
                <a:latin typeface="Courier New" pitchFamily="49" charset="0"/>
                <a:cs typeface="Courier New" pitchFamily="49" charset="0"/>
              </a:rPr>
              <a:t>.&lt;</a:t>
            </a:r>
            <a:r>
              <a:rPr lang="pt-BR" dirty="0" err="1">
                <a:latin typeface="Courier New" pitchFamily="49" charset="0"/>
                <a:cs typeface="Courier New" pitchFamily="49" charset="0"/>
              </a:rPr>
              <a:t>init</a:t>
            </a:r>
            <a:r>
              <a:rPr lang="pt-BR" dirty="0">
                <a:latin typeface="Courier New" pitchFamily="49" charset="0"/>
                <a:cs typeface="Courier New" pitchFamily="49" charset="0"/>
              </a:rPr>
              <a:t>&gt;(StackTest.java:36)</a:t>
            </a:r>
          </a:p>
          <a:p>
            <a:pPr marL="118872" indent="0">
              <a:buNone/>
            </a:pPr>
            <a:r>
              <a:rPr lang="pt-BR" dirty="0" err="1">
                <a:latin typeface="Courier New" pitchFamily="49" charset="0"/>
                <a:cs typeface="Courier New" pitchFamily="49" charset="0"/>
              </a:rPr>
              <a:t>at</a:t>
            </a:r>
            <a:r>
              <a:rPr lang="pt-BR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pt-BR" dirty="0" err="1">
                <a:latin typeface="Courier New" pitchFamily="49" charset="0"/>
                <a:cs typeface="Courier New" pitchFamily="49" charset="0"/>
              </a:rPr>
              <a:t>StackTest.main</a:t>
            </a:r>
            <a:r>
              <a:rPr lang="pt-BR" dirty="0">
                <a:latin typeface="Courier New" pitchFamily="49" charset="0"/>
                <a:cs typeface="Courier New" pitchFamily="49" charset="0"/>
              </a:rPr>
              <a:t>(StackTest.java:65)</a:t>
            </a:r>
          </a:p>
        </p:txBody>
      </p:sp>
      <p:sp>
        <p:nvSpPr>
          <p:cNvPr id="3" name="Espaço Reservado para Número de Slid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3C667A4-C3F8-4683-B752-94A130921CF2}" type="slidenum">
              <a:rPr lang="pt-BR" smtClean="0"/>
              <a:pPr>
                <a:defRPr/>
              </a:pPr>
              <a:t>89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6895368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Métodos Genéricos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pt-BR" dirty="0" smtClean="0"/>
              <a:t>Se as operações realizadas por diversos métodos sobrecarregados são idênticas para todos os tipos de argumentos, tais métodos podem ser mais convenientemente codificados</a:t>
            </a:r>
          </a:p>
          <a:p>
            <a:pPr lvl="1"/>
            <a:r>
              <a:rPr lang="pt-BR" dirty="0" smtClean="0"/>
              <a:t>Usando um </a:t>
            </a:r>
            <a:r>
              <a:rPr lang="pt-BR" b="1" dirty="0" smtClean="0"/>
              <a:t>método genérico</a:t>
            </a:r>
            <a:r>
              <a:rPr lang="pt-BR" dirty="0" smtClean="0"/>
              <a:t>;</a:t>
            </a:r>
          </a:p>
          <a:p>
            <a:pPr lvl="1"/>
            <a:r>
              <a:rPr lang="pt-BR" dirty="0" smtClean="0"/>
              <a:t>Uma mesma declaração pode ser invocada com diferentes parâmetros;</a:t>
            </a:r>
          </a:p>
          <a:p>
            <a:pPr lvl="1"/>
            <a:r>
              <a:rPr lang="pt-BR" dirty="0" smtClean="0"/>
              <a:t>O compilador trata cada chamada ao método de acordo com os parâmetros enviados.</a:t>
            </a:r>
          </a:p>
          <a:p>
            <a:r>
              <a:rPr lang="pt-BR" dirty="0" smtClean="0"/>
              <a:t>O exemplo a seguir imprime o conteúdo de vetores, não importando o tipo dos elementos.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D7BA2C2-BAB6-44FC-BAA2-F6B037FB9DCF}" type="slidenum">
              <a:rPr lang="pt-BR" smtClean="0"/>
              <a:pPr>
                <a:defRPr/>
              </a:pPr>
              <a:t>9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7699207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Filas de Prioridade</a:t>
            </a:r>
            <a:endParaRPr lang="pt-BR" dirty="0"/>
          </a:p>
        </p:txBody>
      </p:sp>
      <p:sp>
        <p:nvSpPr>
          <p:cNvPr id="3" name="Espaço Reservado para Número de Slid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3C667A4-C3F8-4683-B752-94A130921CF2}" type="slidenum">
              <a:rPr lang="pt-BR" smtClean="0"/>
              <a:pPr>
                <a:defRPr/>
              </a:pPr>
              <a:t>90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1463958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Filas </a:t>
            </a:r>
            <a:r>
              <a:rPr lang="pt-BR" dirty="0"/>
              <a:t>de Prioridade</a:t>
            </a:r>
          </a:p>
        </p:txBody>
      </p:sp>
      <p:sp>
        <p:nvSpPr>
          <p:cNvPr id="5" name="Espaço Reservado para Conteúdo 4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pt-BR" dirty="0" smtClean="0"/>
              <a:t>A interface </a:t>
            </a:r>
            <a:r>
              <a:rPr lang="pt-BR" i="1" dirty="0" err="1" smtClean="0"/>
              <a:t>Queue</a:t>
            </a:r>
            <a:r>
              <a:rPr lang="pt-BR" dirty="0" smtClean="0"/>
              <a:t> estende </a:t>
            </a:r>
            <a:r>
              <a:rPr lang="pt-BR" i="1" dirty="0" err="1" smtClean="0"/>
              <a:t>Collection</a:t>
            </a:r>
            <a:r>
              <a:rPr lang="pt-BR" dirty="0" smtClean="0"/>
              <a:t> e adiciona novos métodos para inserir, remover e inspecionar elementos de uma fila</a:t>
            </a:r>
          </a:p>
          <a:p>
            <a:pPr lvl="1"/>
            <a:r>
              <a:rPr lang="pt-BR" dirty="0" smtClean="0"/>
              <a:t>A classe </a:t>
            </a:r>
            <a:r>
              <a:rPr lang="pt-BR" b="1" i="1" dirty="0" err="1" smtClean="0"/>
              <a:t>PriorityQueue</a:t>
            </a:r>
            <a:r>
              <a:rPr lang="pt-BR" dirty="0" smtClean="0"/>
              <a:t> implementa esta interface e ordena os elementos de acordo com o método </a:t>
            </a:r>
            <a:r>
              <a:rPr lang="pt-BR" i="1" dirty="0" err="1" smtClean="0"/>
              <a:t>compareTo</a:t>
            </a:r>
            <a:r>
              <a:rPr lang="pt-BR" dirty="0" smtClean="0"/>
              <a:t> (</a:t>
            </a:r>
            <a:r>
              <a:rPr lang="pt-BR" i="1" dirty="0" err="1" smtClean="0"/>
              <a:t>Comparable</a:t>
            </a:r>
            <a:r>
              <a:rPr lang="pt-BR" dirty="0" smtClean="0"/>
              <a:t>) ou um objeto </a:t>
            </a:r>
            <a:r>
              <a:rPr lang="pt-BR" i="1" dirty="0" err="1" smtClean="0"/>
              <a:t>Comparator</a:t>
            </a:r>
            <a:r>
              <a:rPr lang="pt-BR" dirty="0" smtClean="0"/>
              <a:t>;</a:t>
            </a:r>
          </a:p>
          <a:p>
            <a:pPr lvl="1"/>
            <a:r>
              <a:rPr lang="pt-BR" dirty="0" smtClean="0"/>
              <a:t>As inserções são ordenadas e as remoções são realizadas no início da estrutura</a:t>
            </a:r>
          </a:p>
          <a:p>
            <a:pPr lvl="2"/>
            <a:r>
              <a:rPr lang="pt-BR" dirty="0" smtClean="0"/>
              <a:t>O primeiro elemento é o de maior prioridade.</a:t>
            </a:r>
          </a:p>
          <a:p>
            <a:r>
              <a:rPr lang="pt-BR" dirty="0" smtClean="0"/>
              <a:t>As operações mais comuns são:</a:t>
            </a:r>
          </a:p>
          <a:p>
            <a:pPr lvl="1"/>
            <a:r>
              <a:rPr lang="pt-BR" b="1" i="1" dirty="0" err="1" smtClean="0"/>
              <a:t>offer</a:t>
            </a:r>
            <a:r>
              <a:rPr lang="pt-BR" dirty="0" smtClean="0"/>
              <a:t>: insere um elemento na posição apropriada de acordo com sua prioridade;</a:t>
            </a:r>
          </a:p>
          <a:p>
            <a:pPr lvl="1"/>
            <a:r>
              <a:rPr lang="pt-BR" b="1" i="1" dirty="0" err="1" smtClean="0"/>
              <a:t>poll</a:t>
            </a:r>
            <a:r>
              <a:rPr lang="pt-BR" dirty="0" smtClean="0"/>
              <a:t>: remove o elemento de maior prioridade;</a:t>
            </a:r>
          </a:p>
          <a:p>
            <a:pPr lvl="1"/>
            <a:r>
              <a:rPr lang="pt-BR" b="1" i="1" dirty="0" err="1" smtClean="0"/>
              <a:t>peek</a:t>
            </a:r>
            <a:r>
              <a:rPr lang="pt-BR" dirty="0" smtClean="0"/>
              <a:t>: retorna uma referência ao objeto de maior prioridade, sem removê-lo;</a:t>
            </a:r>
          </a:p>
          <a:p>
            <a:pPr lvl="1"/>
            <a:r>
              <a:rPr lang="pt-BR" b="1" i="1" dirty="0" err="1" smtClean="0"/>
              <a:t>clear</a:t>
            </a:r>
            <a:r>
              <a:rPr lang="pt-BR" dirty="0" smtClean="0"/>
              <a:t>: remove todos os elementos;</a:t>
            </a:r>
          </a:p>
          <a:p>
            <a:pPr lvl="1"/>
            <a:r>
              <a:rPr lang="pt-BR" b="1" i="1" dirty="0" err="1" smtClean="0"/>
              <a:t>size</a:t>
            </a:r>
            <a:r>
              <a:rPr lang="pt-BR" dirty="0" smtClean="0"/>
              <a:t>: retorna o número de elementos.</a:t>
            </a:r>
            <a:endParaRPr lang="pt-BR" dirty="0"/>
          </a:p>
        </p:txBody>
      </p:sp>
      <p:sp>
        <p:nvSpPr>
          <p:cNvPr id="3" name="Espaço Reservado para Número de Slid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3C667A4-C3F8-4683-B752-94A130921CF2}" type="slidenum">
              <a:rPr lang="pt-BR" smtClean="0"/>
              <a:pPr>
                <a:defRPr/>
              </a:pPr>
              <a:t>91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4725983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PriorityQueueTest.java 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 marL="118872" indent="0">
              <a:buNone/>
            </a:pPr>
            <a:r>
              <a:rPr lang="pt-BR" b="1" dirty="0" err="1">
                <a:solidFill>
                  <a:srgbClr val="00007F"/>
                </a:solidFill>
                <a:latin typeface="Verdana"/>
              </a:rPr>
              <a:t>import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dirty="0" err="1">
                <a:solidFill>
                  <a:srgbClr val="000000"/>
                </a:solidFill>
                <a:latin typeface="Verdana"/>
              </a:rPr>
              <a:t>java</a:t>
            </a:r>
            <a:r>
              <a:rPr lang="pt-BR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pt-BR" dirty="0" err="1">
                <a:solidFill>
                  <a:srgbClr val="000000"/>
                </a:solidFill>
                <a:latin typeface="Verdana"/>
              </a:rPr>
              <a:t>util</a:t>
            </a:r>
            <a:r>
              <a:rPr lang="pt-BR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pt-BR" dirty="0" err="1">
                <a:solidFill>
                  <a:srgbClr val="000000"/>
                </a:solidFill>
                <a:latin typeface="Verdana"/>
              </a:rPr>
              <a:t>PriorityQueue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;</a:t>
            </a:r>
            <a:endParaRPr lang="pt-BR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endParaRPr lang="pt-BR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b="1" dirty="0" err="1">
                <a:solidFill>
                  <a:srgbClr val="00007F"/>
                </a:solidFill>
                <a:latin typeface="Verdana"/>
              </a:rPr>
              <a:t>public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b="1" dirty="0" err="1">
                <a:solidFill>
                  <a:srgbClr val="00007F"/>
                </a:solidFill>
                <a:latin typeface="Verdana"/>
              </a:rPr>
              <a:t>class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dirty="0" err="1">
                <a:solidFill>
                  <a:srgbClr val="000000"/>
                </a:solidFill>
                <a:latin typeface="Verdana"/>
              </a:rPr>
              <a:t>PriorityQueueTest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</a:p>
          <a:p>
            <a:pPr marL="118872" indent="0">
              <a:buNone/>
            </a:pPr>
            <a:r>
              <a:rPr lang="pt-BR" b="1" dirty="0">
                <a:solidFill>
                  <a:srgbClr val="000000"/>
                </a:solidFill>
                <a:latin typeface="Verdana"/>
              </a:rPr>
              <a:t>{</a:t>
            </a:r>
            <a:endParaRPr lang="pt-BR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en-US" dirty="0">
                <a:solidFill>
                  <a:srgbClr val="808080"/>
                </a:solidFill>
                <a:latin typeface="Verdana"/>
              </a:rPr>
              <a:t>   </a:t>
            </a:r>
            <a:r>
              <a:rPr lang="en-US" b="1" dirty="0">
                <a:solidFill>
                  <a:srgbClr val="00007F"/>
                </a:solidFill>
                <a:latin typeface="Verdana"/>
              </a:rPr>
              <a:t>public</a:t>
            </a:r>
            <a:r>
              <a:rPr lang="en-US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b="1" dirty="0">
                <a:solidFill>
                  <a:srgbClr val="00007F"/>
                </a:solidFill>
                <a:latin typeface="Verdana"/>
              </a:rPr>
              <a:t>static</a:t>
            </a:r>
            <a:r>
              <a:rPr lang="en-US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b="1" dirty="0">
                <a:solidFill>
                  <a:srgbClr val="00007F"/>
                </a:solidFill>
                <a:latin typeface="Verdana"/>
              </a:rPr>
              <a:t>void</a:t>
            </a:r>
            <a:r>
              <a:rPr lang="en-US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dirty="0">
                <a:solidFill>
                  <a:srgbClr val="000000"/>
                </a:solidFill>
                <a:latin typeface="Verdana"/>
              </a:rPr>
              <a:t>main</a:t>
            </a:r>
            <a:r>
              <a:rPr lang="en-US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en-US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dirty="0">
                <a:solidFill>
                  <a:srgbClr val="000000"/>
                </a:solidFill>
                <a:latin typeface="Verdana"/>
              </a:rPr>
              <a:t>String</a:t>
            </a:r>
            <a:r>
              <a:rPr lang="en-US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Verdana"/>
              </a:rPr>
              <a:t>args</a:t>
            </a:r>
            <a:r>
              <a:rPr lang="en-US" b="1" dirty="0">
                <a:solidFill>
                  <a:srgbClr val="000000"/>
                </a:solidFill>
                <a:latin typeface="Verdana"/>
              </a:rPr>
              <a:t>[]</a:t>
            </a:r>
            <a:r>
              <a:rPr lang="en-US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b="1" dirty="0">
                <a:solidFill>
                  <a:srgbClr val="000000"/>
                </a:solidFill>
                <a:latin typeface="Verdana"/>
              </a:rPr>
              <a:t>)</a:t>
            </a:r>
            <a:r>
              <a:rPr lang="en-US" dirty="0">
                <a:solidFill>
                  <a:srgbClr val="808080"/>
                </a:solidFill>
                <a:latin typeface="Verdana"/>
              </a:rPr>
              <a:t> </a:t>
            </a:r>
          </a:p>
          <a:p>
            <a:pPr marL="118872" indent="0">
              <a:buNone/>
            </a:pPr>
            <a:r>
              <a:rPr lang="pt-BR" dirty="0">
                <a:solidFill>
                  <a:srgbClr val="808080"/>
                </a:solidFill>
                <a:latin typeface="Verdana"/>
              </a:rPr>
              <a:t>   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{</a:t>
            </a:r>
            <a:endParaRPr lang="pt-BR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dirty="0">
                <a:solidFill>
                  <a:srgbClr val="808080"/>
                </a:solidFill>
                <a:latin typeface="Verdana"/>
              </a:rPr>
              <a:t>      </a:t>
            </a:r>
            <a:r>
              <a:rPr lang="pt-BR" sz="2800" dirty="0">
                <a:solidFill>
                  <a:srgbClr val="007F00"/>
                </a:solidFill>
                <a:latin typeface="Comic Sans MS"/>
              </a:rPr>
              <a:t>// fila de capacidade 11</a:t>
            </a:r>
          </a:p>
          <a:p>
            <a:pPr marL="118872" indent="0">
              <a:buNone/>
            </a:pPr>
            <a:r>
              <a:rPr lang="fr-FR" dirty="0">
                <a:solidFill>
                  <a:srgbClr val="808080"/>
                </a:solidFill>
                <a:latin typeface="Verdana"/>
              </a:rPr>
              <a:t>      </a:t>
            </a:r>
            <a:r>
              <a:rPr lang="fr-FR" dirty="0">
                <a:solidFill>
                  <a:srgbClr val="000000"/>
                </a:solidFill>
                <a:latin typeface="Verdana"/>
              </a:rPr>
              <a:t>PriorityQueue</a:t>
            </a:r>
            <a:r>
              <a:rPr lang="fr-FR" b="1" dirty="0">
                <a:solidFill>
                  <a:srgbClr val="000000"/>
                </a:solidFill>
                <a:latin typeface="Verdana"/>
              </a:rPr>
              <a:t>&lt;</a:t>
            </a:r>
            <a:r>
              <a:rPr lang="fr-FR" dirty="0">
                <a:solidFill>
                  <a:srgbClr val="808080"/>
                </a:solidFill>
                <a:latin typeface="Verdana"/>
              </a:rPr>
              <a:t> </a:t>
            </a:r>
            <a:r>
              <a:rPr lang="fr-FR" dirty="0">
                <a:solidFill>
                  <a:srgbClr val="000000"/>
                </a:solidFill>
                <a:latin typeface="Verdana"/>
              </a:rPr>
              <a:t>Double</a:t>
            </a:r>
            <a:r>
              <a:rPr lang="fr-FR" dirty="0">
                <a:solidFill>
                  <a:srgbClr val="808080"/>
                </a:solidFill>
                <a:latin typeface="Verdana"/>
              </a:rPr>
              <a:t> </a:t>
            </a:r>
            <a:r>
              <a:rPr lang="fr-FR" b="1" dirty="0">
                <a:solidFill>
                  <a:srgbClr val="000000"/>
                </a:solidFill>
                <a:latin typeface="Verdana"/>
              </a:rPr>
              <a:t>&gt;</a:t>
            </a:r>
            <a:r>
              <a:rPr lang="fr-FR" dirty="0">
                <a:solidFill>
                  <a:srgbClr val="808080"/>
                </a:solidFill>
                <a:latin typeface="Verdana"/>
              </a:rPr>
              <a:t> </a:t>
            </a:r>
            <a:r>
              <a:rPr lang="fr-FR" dirty="0">
                <a:solidFill>
                  <a:srgbClr val="000000"/>
                </a:solidFill>
                <a:latin typeface="Verdana"/>
              </a:rPr>
              <a:t>queue</a:t>
            </a:r>
            <a:r>
              <a:rPr lang="fr-FR" dirty="0">
                <a:solidFill>
                  <a:srgbClr val="808080"/>
                </a:solidFill>
                <a:latin typeface="Verdana"/>
              </a:rPr>
              <a:t> </a:t>
            </a:r>
            <a:r>
              <a:rPr lang="fr-FR" b="1" dirty="0">
                <a:solidFill>
                  <a:srgbClr val="000000"/>
                </a:solidFill>
                <a:latin typeface="Verdana"/>
              </a:rPr>
              <a:t>=</a:t>
            </a:r>
            <a:r>
              <a:rPr lang="fr-FR" dirty="0">
                <a:solidFill>
                  <a:srgbClr val="808080"/>
                </a:solidFill>
                <a:latin typeface="Verdana"/>
              </a:rPr>
              <a:t> </a:t>
            </a:r>
            <a:r>
              <a:rPr lang="fr-FR" b="1" dirty="0">
                <a:solidFill>
                  <a:srgbClr val="00007F"/>
                </a:solidFill>
                <a:latin typeface="Verdana"/>
              </a:rPr>
              <a:t>new</a:t>
            </a:r>
            <a:r>
              <a:rPr lang="fr-FR" dirty="0">
                <a:solidFill>
                  <a:srgbClr val="808080"/>
                </a:solidFill>
                <a:latin typeface="Verdana"/>
              </a:rPr>
              <a:t> </a:t>
            </a:r>
            <a:r>
              <a:rPr lang="fr-FR" dirty="0">
                <a:solidFill>
                  <a:srgbClr val="000000"/>
                </a:solidFill>
                <a:latin typeface="Verdana"/>
              </a:rPr>
              <a:t>PriorityQueue</a:t>
            </a:r>
            <a:r>
              <a:rPr lang="fr-FR" b="1" dirty="0">
                <a:solidFill>
                  <a:srgbClr val="000000"/>
                </a:solidFill>
                <a:latin typeface="Verdana"/>
              </a:rPr>
              <a:t>&lt;</a:t>
            </a:r>
            <a:r>
              <a:rPr lang="fr-FR" dirty="0">
                <a:solidFill>
                  <a:srgbClr val="808080"/>
                </a:solidFill>
                <a:latin typeface="Verdana"/>
              </a:rPr>
              <a:t> </a:t>
            </a:r>
            <a:r>
              <a:rPr lang="fr-FR" dirty="0">
                <a:solidFill>
                  <a:srgbClr val="000000"/>
                </a:solidFill>
                <a:latin typeface="Verdana"/>
              </a:rPr>
              <a:t>Double</a:t>
            </a:r>
            <a:r>
              <a:rPr lang="fr-FR" dirty="0">
                <a:solidFill>
                  <a:srgbClr val="808080"/>
                </a:solidFill>
                <a:latin typeface="Verdana"/>
              </a:rPr>
              <a:t> </a:t>
            </a:r>
            <a:r>
              <a:rPr lang="fr-FR" b="1" dirty="0">
                <a:solidFill>
                  <a:srgbClr val="000000"/>
                </a:solidFill>
                <a:latin typeface="Verdana"/>
              </a:rPr>
              <a:t>&gt;();</a:t>
            </a:r>
            <a:endParaRPr lang="fr-FR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endParaRPr lang="pt-BR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dirty="0">
                <a:solidFill>
                  <a:srgbClr val="808080"/>
                </a:solidFill>
                <a:latin typeface="Verdana"/>
              </a:rPr>
              <a:t>      </a:t>
            </a:r>
            <a:r>
              <a:rPr lang="pt-BR" sz="2800" dirty="0">
                <a:solidFill>
                  <a:srgbClr val="007F00"/>
                </a:solidFill>
                <a:latin typeface="Comic Sans MS"/>
              </a:rPr>
              <a:t>// insere os elementos na fila</a:t>
            </a:r>
          </a:p>
          <a:p>
            <a:pPr marL="118872" indent="0">
              <a:buNone/>
            </a:pPr>
            <a:r>
              <a:rPr lang="pt-BR" dirty="0">
                <a:solidFill>
                  <a:srgbClr val="808080"/>
                </a:solidFill>
                <a:latin typeface="Verdana"/>
              </a:rPr>
              <a:t>      </a:t>
            </a:r>
            <a:r>
              <a:rPr lang="pt-BR" dirty="0" err="1">
                <a:solidFill>
                  <a:srgbClr val="000000"/>
                </a:solidFill>
                <a:latin typeface="Verdana"/>
              </a:rPr>
              <a:t>queue</a:t>
            </a:r>
            <a:r>
              <a:rPr lang="pt-BR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pt-BR" dirty="0" err="1">
                <a:solidFill>
                  <a:srgbClr val="000000"/>
                </a:solidFill>
                <a:latin typeface="Verdana"/>
              </a:rPr>
              <a:t>offer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dirty="0">
                <a:solidFill>
                  <a:srgbClr val="007F7F"/>
                </a:solidFill>
                <a:latin typeface="Verdana"/>
              </a:rPr>
              <a:t>3.2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);</a:t>
            </a:r>
            <a:endParaRPr lang="pt-BR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dirty="0">
                <a:solidFill>
                  <a:srgbClr val="808080"/>
                </a:solidFill>
                <a:latin typeface="Verdana"/>
              </a:rPr>
              <a:t>      </a:t>
            </a:r>
            <a:r>
              <a:rPr lang="pt-BR" dirty="0" err="1">
                <a:solidFill>
                  <a:srgbClr val="000000"/>
                </a:solidFill>
                <a:latin typeface="Verdana"/>
              </a:rPr>
              <a:t>queue</a:t>
            </a:r>
            <a:r>
              <a:rPr lang="pt-BR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pt-BR" dirty="0" err="1">
                <a:solidFill>
                  <a:srgbClr val="000000"/>
                </a:solidFill>
                <a:latin typeface="Verdana"/>
              </a:rPr>
              <a:t>offer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dirty="0">
                <a:solidFill>
                  <a:srgbClr val="007F7F"/>
                </a:solidFill>
                <a:latin typeface="Verdana"/>
              </a:rPr>
              <a:t>9.8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);</a:t>
            </a:r>
            <a:endParaRPr lang="pt-BR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dirty="0">
                <a:solidFill>
                  <a:srgbClr val="808080"/>
                </a:solidFill>
                <a:latin typeface="Verdana"/>
              </a:rPr>
              <a:t>      </a:t>
            </a:r>
            <a:r>
              <a:rPr lang="pt-BR" dirty="0" err="1">
                <a:solidFill>
                  <a:srgbClr val="000000"/>
                </a:solidFill>
                <a:latin typeface="Verdana"/>
              </a:rPr>
              <a:t>queue</a:t>
            </a:r>
            <a:r>
              <a:rPr lang="pt-BR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pt-BR" dirty="0" err="1">
                <a:solidFill>
                  <a:srgbClr val="000000"/>
                </a:solidFill>
                <a:latin typeface="Verdana"/>
              </a:rPr>
              <a:t>offer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dirty="0">
                <a:solidFill>
                  <a:srgbClr val="007F7F"/>
                </a:solidFill>
                <a:latin typeface="Verdana"/>
              </a:rPr>
              <a:t>5.4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);</a:t>
            </a:r>
            <a:endParaRPr lang="pt-BR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endParaRPr lang="pt-BR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dirty="0">
                <a:solidFill>
                  <a:srgbClr val="808080"/>
                </a:solidFill>
                <a:latin typeface="Verdana"/>
              </a:rPr>
              <a:t>      </a:t>
            </a:r>
            <a:r>
              <a:rPr lang="pt-BR" dirty="0" err="1">
                <a:solidFill>
                  <a:srgbClr val="000000"/>
                </a:solidFill>
                <a:latin typeface="Verdana"/>
              </a:rPr>
              <a:t>System</a:t>
            </a:r>
            <a:r>
              <a:rPr lang="pt-BR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pt-BR" dirty="0" err="1">
                <a:solidFill>
                  <a:srgbClr val="000000"/>
                </a:solidFill>
                <a:latin typeface="Verdana"/>
              </a:rPr>
              <a:t>out</a:t>
            </a:r>
            <a:r>
              <a:rPr lang="pt-BR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pt-BR" dirty="0" err="1">
                <a:solidFill>
                  <a:srgbClr val="000000"/>
                </a:solidFill>
                <a:latin typeface="Verdana"/>
              </a:rPr>
              <a:t>print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dirty="0">
                <a:solidFill>
                  <a:srgbClr val="7F007F"/>
                </a:solidFill>
                <a:latin typeface="Verdana"/>
              </a:rPr>
              <a:t>"</a:t>
            </a:r>
            <a:r>
              <a:rPr lang="pt-BR" dirty="0" err="1">
                <a:solidFill>
                  <a:srgbClr val="7F007F"/>
                </a:solidFill>
                <a:latin typeface="Verdana"/>
              </a:rPr>
              <a:t>Polling</a:t>
            </a:r>
            <a:r>
              <a:rPr lang="pt-BR" dirty="0">
                <a:solidFill>
                  <a:srgbClr val="7F007F"/>
                </a:solidFill>
                <a:latin typeface="Verdana"/>
              </a:rPr>
              <a:t> </a:t>
            </a:r>
            <a:r>
              <a:rPr lang="pt-BR" dirty="0" err="1">
                <a:solidFill>
                  <a:srgbClr val="7F007F"/>
                </a:solidFill>
                <a:latin typeface="Verdana"/>
              </a:rPr>
              <a:t>from</a:t>
            </a:r>
            <a:r>
              <a:rPr lang="pt-BR" dirty="0">
                <a:solidFill>
                  <a:srgbClr val="7F007F"/>
                </a:solidFill>
                <a:latin typeface="Verdana"/>
              </a:rPr>
              <a:t> </a:t>
            </a:r>
            <a:r>
              <a:rPr lang="pt-BR" dirty="0" err="1">
                <a:solidFill>
                  <a:srgbClr val="7F007F"/>
                </a:solidFill>
                <a:latin typeface="Verdana"/>
              </a:rPr>
              <a:t>queue</a:t>
            </a:r>
            <a:r>
              <a:rPr lang="pt-BR" dirty="0">
                <a:solidFill>
                  <a:srgbClr val="7F007F"/>
                </a:solidFill>
                <a:latin typeface="Verdana"/>
              </a:rPr>
              <a:t>: "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);</a:t>
            </a:r>
            <a:endParaRPr lang="pt-BR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endParaRPr lang="pt-BR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dirty="0">
                <a:solidFill>
                  <a:srgbClr val="808080"/>
                </a:solidFill>
                <a:latin typeface="Verdana"/>
              </a:rPr>
              <a:t>      </a:t>
            </a:r>
            <a:r>
              <a:rPr lang="pt-BR" sz="2800" dirty="0">
                <a:solidFill>
                  <a:srgbClr val="007F00"/>
                </a:solidFill>
                <a:latin typeface="Comic Sans MS"/>
              </a:rPr>
              <a:t>// exibe os elementos da fila</a:t>
            </a:r>
          </a:p>
          <a:p>
            <a:pPr marL="118872" indent="0">
              <a:buNone/>
            </a:pPr>
            <a:r>
              <a:rPr lang="pt-BR" dirty="0">
                <a:solidFill>
                  <a:srgbClr val="808080"/>
                </a:solidFill>
                <a:latin typeface="Verdana"/>
              </a:rPr>
              <a:t>      </a:t>
            </a:r>
            <a:r>
              <a:rPr lang="pt-BR" b="1" dirty="0" err="1">
                <a:solidFill>
                  <a:srgbClr val="00007F"/>
                </a:solidFill>
                <a:latin typeface="Verdana"/>
              </a:rPr>
              <a:t>while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dirty="0" err="1">
                <a:solidFill>
                  <a:srgbClr val="000000"/>
                </a:solidFill>
                <a:latin typeface="Verdana"/>
              </a:rPr>
              <a:t>queue</a:t>
            </a:r>
            <a:r>
              <a:rPr lang="pt-BR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pt-BR" dirty="0" err="1">
                <a:solidFill>
                  <a:srgbClr val="000000"/>
                </a:solidFill>
                <a:latin typeface="Verdana"/>
              </a:rPr>
              <a:t>size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()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&gt;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dirty="0">
                <a:solidFill>
                  <a:srgbClr val="007F7F"/>
                </a:solidFill>
                <a:latin typeface="Verdana"/>
              </a:rPr>
              <a:t>0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)</a:t>
            </a:r>
            <a:endParaRPr lang="pt-BR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dirty="0">
                <a:solidFill>
                  <a:srgbClr val="808080"/>
                </a:solidFill>
                <a:latin typeface="Verdana"/>
              </a:rPr>
              <a:t>      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{</a:t>
            </a:r>
            <a:endParaRPr lang="pt-BR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dirty="0">
                <a:solidFill>
                  <a:srgbClr val="808080"/>
                </a:solidFill>
                <a:latin typeface="Verdana"/>
              </a:rPr>
              <a:t>         </a:t>
            </a:r>
            <a:r>
              <a:rPr lang="pt-BR" dirty="0" err="1">
                <a:solidFill>
                  <a:srgbClr val="000000"/>
                </a:solidFill>
                <a:latin typeface="Verdana"/>
              </a:rPr>
              <a:t>System</a:t>
            </a:r>
            <a:r>
              <a:rPr lang="pt-BR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pt-BR" dirty="0" err="1">
                <a:solidFill>
                  <a:srgbClr val="000000"/>
                </a:solidFill>
                <a:latin typeface="Verdana"/>
              </a:rPr>
              <a:t>out</a:t>
            </a:r>
            <a:r>
              <a:rPr lang="pt-BR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pt-BR" dirty="0" err="1">
                <a:solidFill>
                  <a:srgbClr val="000000"/>
                </a:solidFill>
                <a:latin typeface="Verdana"/>
              </a:rPr>
              <a:t>printf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dirty="0">
                <a:solidFill>
                  <a:srgbClr val="7F007F"/>
                </a:solidFill>
                <a:latin typeface="Verdana"/>
              </a:rPr>
              <a:t>"%.1f "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,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dirty="0" err="1">
                <a:solidFill>
                  <a:srgbClr val="000000"/>
                </a:solidFill>
                <a:latin typeface="Verdana"/>
              </a:rPr>
              <a:t>queue</a:t>
            </a:r>
            <a:r>
              <a:rPr lang="pt-BR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pt-BR" dirty="0" err="1">
                <a:solidFill>
                  <a:srgbClr val="000000"/>
                </a:solidFill>
                <a:latin typeface="Verdana"/>
              </a:rPr>
              <a:t>peek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()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);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2800" dirty="0">
                <a:solidFill>
                  <a:srgbClr val="007F00"/>
                </a:solidFill>
                <a:latin typeface="Comic Sans MS"/>
              </a:rPr>
              <a:t>// exibe o elemento do topo</a:t>
            </a:r>
          </a:p>
          <a:p>
            <a:pPr marL="118872" indent="0">
              <a:buNone/>
            </a:pPr>
            <a:r>
              <a:rPr lang="pt-BR" dirty="0">
                <a:solidFill>
                  <a:srgbClr val="808080"/>
                </a:solidFill>
                <a:latin typeface="Verdana"/>
              </a:rPr>
              <a:t>         </a:t>
            </a:r>
            <a:r>
              <a:rPr lang="pt-BR" dirty="0" err="1">
                <a:solidFill>
                  <a:srgbClr val="000000"/>
                </a:solidFill>
                <a:latin typeface="Verdana"/>
              </a:rPr>
              <a:t>queue</a:t>
            </a:r>
            <a:r>
              <a:rPr lang="pt-BR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pt-BR" dirty="0" err="1">
                <a:solidFill>
                  <a:srgbClr val="000000"/>
                </a:solidFill>
                <a:latin typeface="Verdana"/>
              </a:rPr>
              <a:t>poll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();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2800" dirty="0">
                <a:solidFill>
                  <a:srgbClr val="007F00"/>
                </a:solidFill>
                <a:latin typeface="Comic Sans MS"/>
              </a:rPr>
              <a:t>// remove o elemento do topo</a:t>
            </a:r>
          </a:p>
          <a:p>
            <a:pPr marL="118872" indent="0">
              <a:buNone/>
            </a:pPr>
            <a:r>
              <a:rPr lang="pt-BR" dirty="0">
                <a:solidFill>
                  <a:srgbClr val="808080"/>
                </a:solidFill>
                <a:latin typeface="Verdana"/>
              </a:rPr>
              <a:t>      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}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</a:p>
          <a:p>
            <a:pPr marL="118872" indent="0">
              <a:buNone/>
            </a:pPr>
            <a:r>
              <a:rPr lang="pt-BR" dirty="0">
                <a:solidFill>
                  <a:srgbClr val="808080"/>
                </a:solidFill>
                <a:latin typeface="Verdana"/>
              </a:rPr>
              <a:t>   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}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</a:p>
          <a:p>
            <a:pPr marL="118872" indent="0">
              <a:buNone/>
            </a:pPr>
            <a:r>
              <a:rPr lang="pt-BR" b="1" dirty="0">
                <a:solidFill>
                  <a:srgbClr val="000000"/>
                </a:solidFill>
                <a:latin typeface="Verdana"/>
              </a:rPr>
              <a:t>}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D7BA2C2-BAB6-44FC-BAA2-F6B037FB9DCF}" type="slidenum">
              <a:rPr lang="pt-BR" smtClean="0"/>
              <a:pPr>
                <a:defRPr/>
              </a:pPr>
              <a:t>92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1965079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Saída</a:t>
            </a:r>
            <a:endParaRPr lang="pt-BR" dirty="0"/>
          </a:p>
        </p:txBody>
      </p:sp>
      <p:sp>
        <p:nvSpPr>
          <p:cNvPr id="5" name="Espaço Reservado para Conteúdo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18872" indent="0">
              <a:buNone/>
            </a:pPr>
            <a:r>
              <a:rPr lang="en-US" sz="2200" dirty="0">
                <a:latin typeface="Courier New" pitchFamily="49" charset="0"/>
                <a:cs typeface="Courier New" pitchFamily="49" charset="0"/>
              </a:rPr>
              <a:t>Polling from queue: 3.2 5.4 9.8</a:t>
            </a:r>
            <a:endParaRPr lang="pt-BR" sz="2200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3" name="Espaço Reservado para Número de Slid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3C667A4-C3F8-4683-B752-94A130921CF2}" type="slidenum">
              <a:rPr lang="pt-BR" smtClean="0"/>
              <a:pPr>
                <a:defRPr/>
              </a:pPr>
              <a:t>93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6895368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Conjuntos</a:t>
            </a:r>
            <a:endParaRPr lang="pt-BR" dirty="0"/>
          </a:p>
        </p:txBody>
      </p:sp>
      <p:sp>
        <p:nvSpPr>
          <p:cNvPr id="3" name="Espaço Reservado para Número de Slid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3C667A4-C3F8-4683-B752-94A130921CF2}" type="slidenum">
              <a:rPr lang="pt-BR" smtClean="0"/>
              <a:pPr>
                <a:defRPr/>
              </a:pPr>
              <a:t>94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1463958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Conjuntos</a:t>
            </a:r>
          </a:p>
        </p:txBody>
      </p:sp>
      <p:sp>
        <p:nvSpPr>
          <p:cNvPr id="5" name="Espaço Reservado para Conteúdo 4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lnSpc>
                <a:spcPct val="90000"/>
              </a:lnSpc>
            </a:pPr>
            <a:r>
              <a:rPr lang="pt-BR" sz="2800" dirty="0" smtClean="0"/>
              <a:t>O </a:t>
            </a:r>
            <a:r>
              <a:rPr lang="pt-BR" sz="2800" i="1" dirty="0" smtClean="0"/>
              <a:t>Java </a:t>
            </a:r>
            <a:r>
              <a:rPr lang="pt-BR" sz="2800" i="1" dirty="0" err="1" smtClean="0"/>
              <a:t>Collections</a:t>
            </a:r>
            <a:r>
              <a:rPr lang="pt-BR" sz="2800" i="1" dirty="0" smtClean="0"/>
              <a:t> Framework </a:t>
            </a:r>
            <a:r>
              <a:rPr lang="pt-BR" sz="2800" dirty="0" smtClean="0"/>
              <a:t>possui diversas implementações da interface </a:t>
            </a:r>
            <a:r>
              <a:rPr lang="pt-BR" sz="2800" b="1" i="1" dirty="0" smtClean="0"/>
              <a:t>Set</a:t>
            </a:r>
            <a:r>
              <a:rPr lang="pt-BR" sz="2800" dirty="0" smtClean="0"/>
              <a:t>, incluindo</a:t>
            </a:r>
          </a:p>
          <a:p>
            <a:pPr lvl="1">
              <a:lnSpc>
                <a:spcPct val="90000"/>
              </a:lnSpc>
            </a:pPr>
            <a:r>
              <a:rPr lang="pt-BR" sz="2400" b="1" i="1" dirty="0" err="1" smtClean="0"/>
              <a:t>HashSet</a:t>
            </a:r>
            <a:r>
              <a:rPr lang="pt-BR" sz="2400" dirty="0" smtClean="0"/>
              <a:t>:  armazena os elementos em uma tabela </a:t>
            </a:r>
            <a:r>
              <a:rPr lang="pt-BR" sz="2400" i="1" dirty="0" err="1" smtClean="0"/>
              <a:t>hash</a:t>
            </a:r>
            <a:r>
              <a:rPr lang="pt-BR" sz="2400" dirty="0" smtClean="0"/>
              <a:t>;</a:t>
            </a:r>
          </a:p>
          <a:p>
            <a:pPr lvl="1">
              <a:lnSpc>
                <a:spcPct val="90000"/>
              </a:lnSpc>
            </a:pPr>
            <a:r>
              <a:rPr lang="pt-BR" sz="2400" b="1" i="1" dirty="0" err="1" smtClean="0"/>
              <a:t>TreeSet</a:t>
            </a:r>
            <a:r>
              <a:rPr lang="pt-BR" sz="2400" dirty="0" smtClean="0"/>
              <a:t>: armazena os elementos em uma árvore.</a:t>
            </a:r>
          </a:p>
          <a:p>
            <a:pPr>
              <a:lnSpc>
                <a:spcPct val="90000"/>
              </a:lnSpc>
            </a:pPr>
            <a:r>
              <a:rPr lang="pt-BR" sz="2800" dirty="0" smtClean="0"/>
              <a:t>Uma interface interessante que também implementa a interface </a:t>
            </a:r>
            <a:r>
              <a:rPr lang="pt-BR" sz="2800" b="1" i="1" dirty="0" smtClean="0"/>
              <a:t>Set</a:t>
            </a:r>
            <a:r>
              <a:rPr lang="pt-BR" sz="2800" dirty="0" smtClean="0"/>
              <a:t>:</a:t>
            </a:r>
          </a:p>
          <a:p>
            <a:pPr lvl="1">
              <a:lnSpc>
                <a:spcPct val="90000"/>
              </a:lnSpc>
            </a:pPr>
            <a:r>
              <a:rPr lang="pt-BR" sz="2400" b="1" i="1" dirty="0" err="1" smtClean="0"/>
              <a:t>SortedSet</a:t>
            </a:r>
            <a:r>
              <a:rPr lang="pt-BR" sz="2400" dirty="0" smtClean="0"/>
              <a:t>: mantém os elementos ordenados, seja pela ordem natural dos tipos primitivos, seja pelo uso de comparadores.</a:t>
            </a:r>
          </a:p>
          <a:p>
            <a:pPr>
              <a:lnSpc>
                <a:spcPct val="90000"/>
              </a:lnSpc>
            </a:pPr>
            <a:r>
              <a:rPr lang="pt-BR" sz="2800" dirty="0" smtClean="0"/>
              <a:t>O exemplo a seguir utiliza </a:t>
            </a:r>
            <a:r>
              <a:rPr lang="pt-BR" sz="2800" i="1" dirty="0" err="1" smtClean="0"/>
              <a:t>HashSet</a:t>
            </a:r>
            <a:r>
              <a:rPr lang="pt-BR" sz="2800" dirty="0" smtClean="0"/>
              <a:t> para remover </a:t>
            </a:r>
            <a:r>
              <a:rPr lang="pt-BR" sz="2800" i="1" dirty="0" err="1" smtClean="0"/>
              <a:t>Strings</a:t>
            </a:r>
            <a:r>
              <a:rPr lang="pt-BR" sz="2800" dirty="0" smtClean="0"/>
              <a:t> duplicadas de uma </a:t>
            </a:r>
            <a:r>
              <a:rPr lang="pt-BR" sz="2800" i="1" dirty="0" err="1" smtClean="0"/>
              <a:t>List</a:t>
            </a:r>
            <a:r>
              <a:rPr lang="pt-BR" sz="2800" dirty="0" smtClean="0"/>
              <a:t>.</a:t>
            </a:r>
            <a:endParaRPr lang="pt-BR" sz="2800" dirty="0"/>
          </a:p>
        </p:txBody>
      </p:sp>
      <p:sp>
        <p:nvSpPr>
          <p:cNvPr id="3" name="Espaço Reservado para Número de Slid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3C667A4-C3F8-4683-B752-94A130921CF2}" type="slidenum">
              <a:rPr lang="pt-BR" smtClean="0"/>
              <a:pPr>
                <a:defRPr/>
              </a:pPr>
              <a:t>95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4725983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SetTest.java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118872" indent="0">
              <a:buNone/>
            </a:pPr>
            <a:r>
              <a:rPr lang="pt-BR" sz="1500" b="1" dirty="0" err="1">
                <a:solidFill>
                  <a:srgbClr val="00007F"/>
                </a:solidFill>
                <a:latin typeface="Verdana"/>
              </a:rPr>
              <a:t>import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java</a:t>
            </a:r>
            <a:r>
              <a:rPr lang="pt-BR" sz="1500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util</a:t>
            </a:r>
            <a:r>
              <a:rPr lang="pt-BR" sz="1500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List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;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b="1" dirty="0" err="1">
                <a:solidFill>
                  <a:srgbClr val="00007F"/>
                </a:solidFill>
                <a:latin typeface="Verdana"/>
              </a:rPr>
              <a:t>import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java</a:t>
            </a:r>
            <a:r>
              <a:rPr lang="pt-BR" sz="1500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util</a:t>
            </a:r>
            <a:r>
              <a:rPr lang="pt-BR" sz="1500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Arrays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;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b="1" dirty="0" err="1">
                <a:solidFill>
                  <a:srgbClr val="00007F"/>
                </a:solidFill>
                <a:latin typeface="Verdana"/>
              </a:rPr>
              <a:t>import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java</a:t>
            </a:r>
            <a:r>
              <a:rPr lang="pt-BR" sz="1500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util</a:t>
            </a:r>
            <a:r>
              <a:rPr lang="pt-BR" sz="1500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HashSet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;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b="1" dirty="0" err="1">
                <a:solidFill>
                  <a:srgbClr val="00007F"/>
                </a:solidFill>
                <a:latin typeface="Verdana"/>
              </a:rPr>
              <a:t>import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java</a:t>
            </a:r>
            <a:r>
              <a:rPr lang="pt-BR" sz="1500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util</a:t>
            </a:r>
            <a:r>
              <a:rPr lang="pt-BR" sz="1500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Set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;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b="1" dirty="0" err="1">
                <a:solidFill>
                  <a:srgbClr val="00007F"/>
                </a:solidFill>
                <a:latin typeface="Verdana"/>
              </a:rPr>
              <a:t>import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java</a:t>
            </a:r>
            <a:r>
              <a:rPr lang="pt-BR" sz="1500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util</a:t>
            </a:r>
            <a:r>
              <a:rPr lang="pt-BR" sz="1500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Collection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;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b="1" dirty="0" err="1">
                <a:solidFill>
                  <a:srgbClr val="00007F"/>
                </a:solidFill>
                <a:latin typeface="Verdana"/>
              </a:rPr>
              <a:t>public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 err="1">
                <a:solidFill>
                  <a:srgbClr val="00007F"/>
                </a:solidFill>
                <a:latin typeface="Verdana"/>
              </a:rPr>
              <a:t>class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SetTest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</a:p>
          <a:p>
            <a:pPr marL="118872" indent="0">
              <a:buNone/>
            </a:pPr>
            <a:r>
              <a:rPr lang="pt-BR" sz="1500" b="1" dirty="0">
                <a:solidFill>
                  <a:srgbClr val="000000"/>
                </a:solidFill>
                <a:latin typeface="Verdana"/>
              </a:rPr>
              <a:t>{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en-US" sz="1500" dirty="0">
                <a:solidFill>
                  <a:srgbClr val="808080"/>
                </a:solidFill>
                <a:latin typeface="Verdana"/>
              </a:rPr>
              <a:t>   </a:t>
            </a:r>
            <a:r>
              <a:rPr lang="en-US" sz="1500" b="1" dirty="0">
                <a:solidFill>
                  <a:srgbClr val="00007F"/>
                </a:solidFill>
                <a:latin typeface="Verdana"/>
              </a:rPr>
              <a:t>private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b="1" dirty="0">
                <a:solidFill>
                  <a:srgbClr val="00007F"/>
                </a:solidFill>
                <a:latin typeface="Verdana"/>
              </a:rPr>
              <a:t>static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b="1" dirty="0">
                <a:solidFill>
                  <a:srgbClr val="00007F"/>
                </a:solidFill>
                <a:latin typeface="Verdana"/>
              </a:rPr>
              <a:t>final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dirty="0">
                <a:solidFill>
                  <a:srgbClr val="000000"/>
                </a:solidFill>
                <a:latin typeface="Verdana"/>
              </a:rPr>
              <a:t>String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dirty="0">
                <a:solidFill>
                  <a:srgbClr val="000000"/>
                </a:solidFill>
                <a:latin typeface="Verdana"/>
              </a:rPr>
              <a:t>colors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[]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=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{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dirty="0">
                <a:solidFill>
                  <a:srgbClr val="7F007F"/>
                </a:solidFill>
                <a:latin typeface="Verdana"/>
              </a:rPr>
              <a:t>"red"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,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dirty="0">
                <a:solidFill>
                  <a:srgbClr val="7F007F"/>
                </a:solidFill>
                <a:latin typeface="Verdana"/>
              </a:rPr>
              <a:t>"white"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,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dirty="0">
                <a:solidFill>
                  <a:srgbClr val="7F007F"/>
                </a:solidFill>
                <a:latin typeface="Verdana"/>
              </a:rPr>
              <a:t>"blue"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,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dirty="0">
                <a:solidFill>
                  <a:srgbClr val="7F007F"/>
                </a:solidFill>
                <a:latin typeface="Verdana"/>
              </a:rPr>
              <a:t>"green"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,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dirty="0">
                <a:solidFill>
                  <a:srgbClr val="7F007F"/>
                </a:solidFill>
                <a:latin typeface="Verdana"/>
              </a:rPr>
              <a:t>"gray"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,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dirty="0" smtClean="0">
                <a:solidFill>
                  <a:srgbClr val="808080"/>
                </a:solidFill>
                <a:latin typeface="Verdana"/>
              </a:rPr>
              <a:t>   		     </a:t>
            </a:r>
            <a:r>
              <a:rPr lang="en-US" sz="1500" dirty="0" smtClean="0">
                <a:solidFill>
                  <a:srgbClr val="7F007F"/>
                </a:solidFill>
                <a:latin typeface="Verdana"/>
              </a:rPr>
              <a:t>"</a:t>
            </a:r>
            <a:r>
              <a:rPr lang="en-US" sz="1500" dirty="0">
                <a:solidFill>
                  <a:srgbClr val="7F007F"/>
                </a:solidFill>
                <a:latin typeface="Verdana"/>
              </a:rPr>
              <a:t>orange"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,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dirty="0">
                <a:solidFill>
                  <a:srgbClr val="7F007F"/>
                </a:solidFill>
                <a:latin typeface="Verdana"/>
              </a:rPr>
              <a:t>"tan"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,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dirty="0">
                <a:solidFill>
                  <a:srgbClr val="7F007F"/>
                </a:solidFill>
                <a:latin typeface="Verdana"/>
              </a:rPr>
              <a:t>"white"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,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dirty="0">
                <a:solidFill>
                  <a:srgbClr val="7F007F"/>
                </a:solidFill>
                <a:latin typeface="Verdana"/>
              </a:rPr>
              <a:t>"cyan"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,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dirty="0">
                <a:solidFill>
                  <a:srgbClr val="7F007F"/>
                </a:solidFill>
                <a:latin typeface="Verdana"/>
              </a:rPr>
              <a:t>"peach"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,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dirty="0">
                <a:solidFill>
                  <a:srgbClr val="7F007F"/>
                </a:solidFill>
                <a:latin typeface="Verdana"/>
              </a:rPr>
              <a:t>"gray"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,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dirty="0">
                <a:solidFill>
                  <a:srgbClr val="7F007F"/>
                </a:solidFill>
                <a:latin typeface="Verdana"/>
              </a:rPr>
              <a:t>"orange"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};</a:t>
            </a:r>
            <a:endParaRPr lang="en-US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           </a:t>
            </a: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</a:t>
            </a:r>
            <a:r>
              <a:rPr lang="pt-BR" sz="1500" dirty="0">
                <a:solidFill>
                  <a:srgbClr val="007F00"/>
                </a:solidFill>
                <a:latin typeface="Comic Sans MS"/>
              </a:rPr>
              <a:t>// cria e exibe o </a:t>
            </a:r>
            <a:r>
              <a:rPr lang="pt-BR" sz="1500" dirty="0" err="1">
                <a:solidFill>
                  <a:srgbClr val="007F00"/>
                </a:solidFill>
                <a:latin typeface="Comic Sans MS"/>
              </a:rPr>
              <a:t>ArrayList</a:t>
            </a:r>
            <a:endParaRPr lang="pt-BR" sz="1500" dirty="0">
              <a:solidFill>
                <a:srgbClr val="007F00"/>
              </a:solidFill>
              <a:latin typeface="Comic Sans MS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</a:t>
            </a:r>
            <a:r>
              <a:rPr lang="pt-BR" sz="1500" b="1" dirty="0" err="1">
                <a:solidFill>
                  <a:srgbClr val="00007F"/>
                </a:solidFill>
                <a:latin typeface="Verdana"/>
              </a:rPr>
              <a:t>public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SetTest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()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{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en-US" sz="1500" dirty="0">
                <a:solidFill>
                  <a:srgbClr val="808080"/>
                </a:solidFill>
                <a:latin typeface="Verdana"/>
              </a:rPr>
              <a:t>      </a:t>
            </a:r>
            <a:r>
              <a:rPr lang="en-US" sz="1500" dirty="0">
                <a:solidFill>
                  <a:srgbClr val="000000"/>
                </a:solidFill>
                <a:latin typeface="Verdana"/>
              </a:rPr>
              <a:t>List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&lt;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dirty="0">
                <a:solidFill>
                  <a:srgbClr val="000000"/>
                </a:solidFill>
                <a:latin typeface="Verdana"/>
              </a:rPr>
              <a:t>String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&gt;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dirty="0">
                <a:solidFill>
                  <a:srgbClr val="000000"/>
                </a:solidFill>
                <a:latin typeface="Verdana"/>
              </a:rPr>
              <a:t>list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=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dirty="0" err="1">
                <a:solidFill>
                  <a:srgbClr val="000000"/>
                </a:solidFill>
                <a:latin typeface="Verdana"/>
              </a:rPr>
              <a:t>Arrays</a:t>
            </a:r>
            <a:r>
              <a:rPr lang="en-US" sz="1500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en-US" sz="1500" dirty="0" err="1">
                <a:solidFill>
                  <a:srgbClr val="000000"/>
                </a:solidFill>
                <a:latin typeface="Verdana"/>
              </a:rPr>
              <a:t>asList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dirty="0">
                <a:solidFill>
                  <a:srgbClr val="000000"/>
                </a:solidFill>
                <a:latin typeface="Verdana"/>
              </a:rPr>
              <a:t>colors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);</a:t>
            </a:r>
            <a:endParaRPr lang="en-US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System</a:t>
            </a:r>
            <a:r>
              <a:rPr lang="pt-BR" sz="1500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out</a:t>
            </a:r>
            <a:r>
              <a:rPr lang="pt-BR" sz="1500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printf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7F007F"/>
                </a:solidFill>
                <a:latin typeface="Verdana"/>
              </a:rPr>
              <a:t>"</a:t>
            </a:r>
            <a:r>
              <a:rPr lang="pt-BR" sz="1500" dirty="0" err="1">
                <a:solidFill>
                  <a:srgbClr val="7F007F"/>
                </a:solidFill>
                <a:latin typeface="Verdana"/>
              </a:rPr>
              <a:t>ArrayList</a:t>
            </a:r>
            <a:r>
              <a:rPr lang="pt-BR" sz="1500" dirty="0">
                <a:solidFill>
                  <a:srgbClr val="7F007F"/>
                </a:solidFill>
                <a:latin typeface="Verdana"/>
              </a:rPr>
              <a:t>: %s\n"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,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list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);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printNonDuplicates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list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);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}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D7BA2C2-BAB6-44FC-BAA2-F6B037FB9DCF}" type="slidenum">
              <a:rPr lang="pt-BR" smtClean="0"/>
              <a:pPr>
                <a:defRPr/>
              </a:pPr>
              <a:t>96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9087420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SetTest.java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18872" indent="0">
              <a:buNone/>
            </a:pPr>
            <a:r>
              <a:rPr lang="pt-BR" sz="1500" dirty="0" smtClean="0">
                <a:solidFill>
                  <a:srgbClr val="808080"/>
                </a:solidFill>
                <a:latin typeface="Verdana"/>
              </a:rPr>
              <a:t>   </a:t>
            </a:r>
            <a:r>
              <a:rPr lang="pt-BR" sz="1500" dirty="0" smtClean="0">
                <a:solidFill>
                  <a:srgbClr val="007F00"/>
                </a:solidFill>
                <a:latin typeface="Comic Sans MS"/>
              </a:rPr>
              <a:t>//</a:t>
            </a:r>
            <a:r>
              <a:rPr lang="pt-BR" sz="1500" dirty="0">
                <a:solidFill>
                  <a:srgbClr val="007F00"/>
                </a:solidFill>
                <a:latin typeface="Comic Sans MS"/>
              </a:rPr>
              <a:t>cria o conjunto a partir do vetor, para eliminar duplicatas</a:t>
            </a: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</a:t>
            </a:r>
            <a:r>
              <a:rPr lang="pt-BR" sz="1500" b="1" dirty="0" err="1">
                <a:solidFill>
                  <a:srgbClr val="00007F"/>
                </a:solidFill>
                <a:latin typeface="Verdana"/>
              </a:rPr>
              <a:t>private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 err="1">
                <a:solidFill>
                  <a:srgbClr val="00007F"/>
                </a:solidFill>
                <a:latin typeface="Verdana"/>
              </a:rPr>
              <a:t>void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printNonDuplicates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Collection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&lt;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String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&gt;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collection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)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{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</a:t>
            </a:r>
            <a:r>
              <a:rPr lang="pt-BR" sz="1500" dirty="0">
                <a:solidFill>
                  <a:srgbClr val="007F00"/>
                </a:solidFill>
                <a:latin typeface="Comic Sans MS"/>
              </a:rPr>
              <a:t>// cria o </a:t>
            </a:r>
            <a:r>
              <a:rPr lang="pt-BR" sz="1500" dirty="0" err="1">
                <a:solidFill>
                  <a:srgbClr val="007F00"/>
                </a:solidFill>
                <a:latin typeface="Comic Sans MS"/>
              </a:rPr>
              <a:t>HashSet</a:t>
            </a:r>
            <a:r>
              <a:rPr lang="pt-BR" sz="1500" dirty="0">
                <a:solidFill>
                  <a:srgbClr val="007F00"/>
                </a:solidFill>
                <a:latin typeface="Comic Sans MS"/>
              </a:rPr>
              <a:t> </a:t>
            </a:r>
          </a:p>
          <a:p>
            <a:pPr marL="118872" indent="0">
              <a:buNone/>
            </a:pPr>
            <a:r>
              <a:rPr lang="en-US" sz="1500" dirty="0">
                <a:solidFill>
                  <a:srgbClr val="808080"/>
                </a:solidFill>
                <a:latin typeface="Verdana"/>
              </a:rPr>
              <a:t>      </a:t>
            </a:r>
            <a:r>
              <a:rPr lang="en-US" sz="1500" dirty="0">
                <a:solidFill>
                  <a:srgbClr val="000000"/>
                </a:solidFill>
                <a:latin typeface="Verdana"/>
              </a:rPr>
              <a:t>Set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&lt;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dirty="0">
                <a:solidFill>
                  <a:srgbClr val="000000"/>
                </a:solidFill>
                <a:latin typeface="Verdana"/>
              </a:rPr>
              <a:t>String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&gt;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dirty="0">
                <a:solidFill>
                  <a:srgbClr val="000000"/>
                </a:solidFill>
                <a:latin typeface="Verdana"/>
              </a:rPr>
              <a:t>set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=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b="1" dirty="0">
                <a:solidFill>
                  <a:srgbClr val="00007F"/>
                </a:solidFill>
                <a:latin typeface="Verdana"/>
              </a:rPr>
              <a:t>new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dirty="0" err="1">
                <a:solidFill>
                  <a:srgbClr val="000000"/>
                </a:solidFill>
                <a:latin typeface="Verdana"/>
              </a:rPr>
              <a:t>HashSet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&lt;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dirty="0">
                <a:solidFill>
                  <a:srgbClr val="000000"/>
                </a:solidFill>
                <a:latin typeface="Verdana"/>
              </a:rPr>
              <a:t>String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&gt;(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dirty="0">
                <a:solidFill>
                  <a:srgbClr val="000000"/>
                </a:solidFill>
                <a:latin typeface="Verdana"/>
              </a:rPr>
              <a:t>collection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);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  </a:t>
            </a:r>
          </a:p>
          <a:p>
            <a:pPr marL="118872" indent="0">
              <a:buNone/>
            </a:pP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System</a:t>
            </a:r>
            <a:r>
              <a:rPr lang="pt-BR" sz="1500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out</a:t>
            </a:r>
            <a:r>
              <a:rPr lang="pt-BR" sz="1500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println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7F007F"/>
                </a:solidFill>
                <a:latin typeface="Verdana"/>
              </a:rPr>
              <a:t>"\</a:t>
            </a:r>
            <a:r>
              <a:rPr lang="pt-BR" sz="1500" dirty="0" err="1">
                <a:solidFill>
                  <a:srgbClr val="7F007F"/>
                </a:solidFill>
                <a:latin typeface="Verdana"/>
              </a:rPr>
              <a:t>nNonduplicates</a:t>
            </a:r>
            <a:r>
              <a:rPr lang="pt-BR" sz="1500" dirty="0">
                <a:solidFill>
                  <a:srgbClr val="7F007F"/>
                </a:solidFill>
                <a:latin typeface="Verdana"/>
              </a:rPr>
              <a:t> are: "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);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</a:t>
            </a:r>
            <a:r>
              <a:rPr lang="pt-BR" sz="1500" b="1" dirty="0">
                <a:solidFill>
                  <a:srgbClr val="00007F"/>
                </a:solidFill>
                <a:latin typeface="Verdana"/>
              </a:rPr>
              <a:t>for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String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000000"/>
                </a:solidFill>
                <a:latin typeface="Verdana"/>
              </a:rPr>
              <a:t>s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: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000000"/>
                </a:solidFill>
                <a:latin typeface="Verdana"/>
              </a:rPr>
              <a:t>set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)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 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System</a:t>
            </a:r>
            <a:r>
              <a:rPr lang="pt-BR" sz="1500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out</a:t>
            </a:r>
            <a:r>
              <a:rPr lang="pt-BR" sz="1500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printf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7F007F"/>
                </a:solidFill>
                <a:latin typeface="Verdana"/>
              </a:rPr>
              <a:t>"%s "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,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000000"/>
                </a:solidFill>
                <a:latin typeface="Verdana"/>
              </a:rPr>
              <a:t>s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);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System</a:t>
            </a:r>
            <a:r>
              <a:rPr lang="pt-BR" sz="1500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out</a:t>
            </a:r>
            <a:r>
              <a:rPr lang="pt-BR" sz="1500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println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();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}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</a:p>
          <a:p>
            <a:pPr marL="118872" indent="0">
              <a:buNone/>
            </a:pP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en-US" sz="1500" dirty="0">
                <a:solidFill>
                  <a:srgbClr val="808080"/>
                </a:solidFill>
                <a:latin typeface="Verdana"/>
              </a:rPr>
              <a:t>   </a:t>
            </a:r>
            <a:r>
              <a:rPr lang="en-US" sz="1500" b="1" dirty="0">
                <a:solidFill>
                  <a:srgbClr val="00007F"/>
                </a:solidFill>
                <a:latin typeface="Verdana"/>
              </a:rPr>
              <a:t>public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b="1" dirty="0">
                <a:solidFill>
                  <a:srgbClr val="00007F"/>
                </a:solidFill>
                <a:latin typeface="Verdana"/>
              </a:rPr>
              <a:t>static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b="1" dirty="0">
                <a:solidFill>
                  <a:srgbClr val="00007F"/>
                </a:solidFill>
                <a:latin typeface="Verdana"/>
              </a:rPr>
              <a:t>void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dirty="0">
                <a:solidFill>
                  <a:srgbClr val="000000"/>
                </a:solidFill>
                <a:latin typeface="Verdana"/>
              </a:rPr>
              <a:t>main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dirty="0">
                <a:solidFill>
                  <a:srgbClr val="000000"/>
                </a:solidFill>
                <a:latin typeface="Verdana"/>
              </a:rPr>
              <a:t>String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dirty="0" err="1">
                <a:solidFill>
                  <a:srgbClr val="000000"/>
                </a:solidFill>
                <a:latin typeface="Verdana"/>
              </a:rPr>
              <a:t>args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[]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)</a:t>
            </a:r>
            <a:endParaRPr lang="en-US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{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</a:t>
            </a:r>
            <a:r>
              <a:rPr lang="pt-BR" sz="1500" b="1" dirty="0">
                <a:solidFill>
                  <a:srgbClr val="00007F"/>
                </a:solidFill>
                <a:latin typeface="Verdana"/>
              </a:rPr>
              <a:t>new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SetTest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();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}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</a:p>
          <a:p>
            <a:pPr marL="118872" indent="0">
              <a:buNone/>
            </a:pPr>
            <a:r>
              <a:rPr lang="pt-BR" sz="1500" b="1" dirty="0">
                <a:solidFill>
                  <a:srgbClr val="000000"/>
                </a:solidFill>
                <a:latin typeface="Verdana"/>
              </a:rPr>
              <a:t>}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endParaRPr lang="pt-BR" sz="1500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D7BA2C2-BAB6-44FC-BAA2-F6B037FB9DCF}" type="slidenum">
              <a:rPr lang="pt-BR" smtClean="0"/>
              <a:pPr>
                <a:defRPr/>
              </a:pPr>
              <a:t>97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5615088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Saída</a:t>
            </a:r>
            <a:endParaRPr lang="pt-BR" dirty="0"/>
          </a:p>
        </p:txBody>
      </p:sp>
      <p:sp>
        <p:nvSpPr>
          <p:cNvPr id="5" name="Espaço Reservado para Conteúdo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18872" indent="0">
              <a:buNone/>
            </a:pPr>
            <a:r>
              <a:rPr lang="en-US" sz="2200" dirty="0" err="1">
                <a:latin typeface="Courier New" pitchFamily="49" charset="0"/>
                <a:cs typeface="Courier New" pitchFamily="49" charset="0"/>
              </a:rPr>
              <a:t>ArrayList</a:t>
            </a:r>
            <a:r>
              <a:rPr lang="en-US" sz="2200" dirty="0">
                <a:latin typeface="Courier New" pitchFamily="49" charset="0"/>
                <a:cs typeface="Courier New" pitchFamily="49" charset="0"/>
              </a:rPr>
              <a:t>: [red, white, blue, green, gray, orange, tan, white, cyan, </a:t>
            </a:r>
            <a:r>
              <a:rPr lang="en-US" sz="2200" dirty="0" smtClean="0">
                <a:latin typeface="Courier New" pitchFamily="49" charset="0"/>
                <a:cs typeface="Courier New" pitchFamily="49" charset="0"/>
              </a:rPr>
              <a:t>peach,</a:t>
            </a:r>
            <a:r>
              <a:rPr lang="pt-BR" sz="2200" dirty="0" err="1" smtClean="0">
                <a:latin typeface="Courier New" pitchFamily="49" charset="0"/>
                <a:cs typeface="Courier New" pitchFamily="49" charset="0"/>
              </a:rPr>
              <a:t>gray</a:t>
            </a:r>
            <a:r>
              <a:rPr lang="pt-BR" sz="2200" dirty="0">
                <a:latin typeface="Courier New" pitchFamily="49" charset="0"/>
                <a:cs typeface="Courier New" pitchFamily="49" charset="0"/>
              </a:rPr>
              <a:t>, </a:t>
            </a:r>
            <a:r>
              <a:rPr lang="pt-BR" sz="2200" dirty="0" err="1">
                <a:latin typeface="Courier New" pitchFamily="49" charset="0"/>
                <a:cs typeface="Courier New" pitchFamily="49" charset="0"/>
              </a:rPr>
              <a:t>orange</a:t>
            </a:r>
            <a:r>
              <a:rPr lang="pt-BR" sz="2200" dirty="0">
                <a:latin typeface="Courier New" pitchFamily="49" charset="0"/>
                <a:cs typeface="Courier New" pitchFamily="49" charset="0"/>
              </a:rPr>
              <a:t>]</a:t>
            </a:r>
          </a:p>
          <a:p>
            <a:pPr marL="118872" indent="0">
              <a:buNone/>
            </a:pPr>
            <a:endParaRPr lang="pt-BR" sz="2200" dirty="0" smtClean="0">
              <a:latin typeface="Courier New" pitchFamily="49" charset="0"/>
              <a:cs typeface="Courier New" pitchFamily="49" charset="0"/>
            </a:endParaRPr>
          </a:p>
          <a:p>
            <a:pPr marL="118872" indent="0">
              <a:buNone/>
            </a:pPr>
            <a:r>
              <a:rPr lang="pt-BR" sz="2200" dirty="0" err="1" smtClean="0">
                <a:latin typeface="Courier New" pitchFamily="49" charset="0"/>
                <a:cs typeface="Courier New" pitchFamily="49" charset="0"/>
              </a:rPr>
              <a:t>Nonduplicates</a:t>
            </a:r>
            <a:r>
              <a:rPr lang="pt-BR" sz="22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pt-BR" sz="2200" dirty="0">
                <a:latin typeface="Courier New" pitchFamily="49" charset="0"/>
                <a:cs typeface="Courier New" pitchFamily="49" charset="0"/>
              </a:rPr>
              <a:t>are:</a:t>
            </a:r>
          </a:p>
          <a:p>
            <a:pPr marL="118872" indent="0">
              <a:buNone/>
            </a:pPr>
            <a:r>
              <a:rPr lang="en-US" sz="2200" dirty="0">
                <a:latin typeface="Courier New" pitchFamily="49" charset="0"/>
                <a:cs typeface="Courier New" pitchFamily="49" charset="0"/>
              </a:rPr>
              <a:t>red cyan white tan gray green orange blue peach</a:t>
            </a:r>
            <a:endParaRPr lang="pt-BR" sz="2200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3" name="Espaço Reservado para Número de Slid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3C667A4-C3F8-4683-B752-94A130921CF2}" type="slidenum">
              <a:rPr lang="pt-BR" smtClean="0"/>
              <a:pPr>
                <a:defRPr/>
              </a:pPr>
              <a:t>98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6895368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Mapas</a:t>
            </a:r>
            <a:endParaRPr lang="pt-BR" dirty="0"/>
          </a:p>
        </p:txBody>
      </p:sp>
      <p:sp>
        <p:nvSpPr>
          <p:cNvPr id="3" name="Espaço Reservado para Número de Slid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3C667A4-C3F8-4683-B752-94A130921CF2}" type="slidenum">
              <a:rPr lang="pt-BR" smtClean="0"/>
              <a:pPr>
                <a:defRPr/>
              </a:pPr>
              <a:t>99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2781157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ódulo">
  <a:themeElements>
    <a:clrScheme name="Módulo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ódulo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ódul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5275</TotalTime>
  <Words>7812</Words>
  <Application>Microsoft Macintosh PowerPoint</Application>
  <PresentationFormat>On-screen Show (4:3)</PresentationFormat>
  <Paragraphs>1293</Paragraphs>
  <Slides>108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108</vt:i4>
      </vt:variant>
    </vt:vector>
  </HeadingPairs>
  <TitlesOfParts>
    <vt:vector size="109" baseType="lpstr">
      <vt:lpstr>Módulo</vt:lpstr>
      <vt:lpstr>PowerPoint Presentation</vt:lpstr>
      <vt:lpstr>Endereços Importantes</vt:lpstr>
      <vt:lpstr>PowerPoint Presentation</vt:lpstr>
      <vt:lpstr>Avisos</vt:lpstr>
      <vt:lpstr>Na aula passada</vt:lpstr>
      <vt:lpstr>Na aula de hoje</vt:lpstr>
      <vt:lpstr>Genéricos</vt:lpstr>
      <vt:lpstr>Métodos Genéricos</vt:lpstr>
      <vt:lpstr>Métodos Genéricos</vt:lpstr>
      <vt:lpstr>Métodos Genéricos</vt:lpstr>
      <vt:lpstr>Métodos Genéricos</vt:lpstr>
      <vt:lpstr>GenericMethodTest.java</vt:lpstr>
      <vt:lpstr>Métodos Genéricos</vt:lpstr>
      <vt:lpstr>Métodos Genéricos</vt:lpstr>
      <vt:lpstr>Métodos Genéricos</vt:lpstr>
      <vt:lpstr>Métodos Genéricos</vt:lpstr>
      <vt:lpstr>Classes Genéricas</vt:lpstr>
      <vt:lpstr>Classes Genéricas</vt:lpstr>
      <vt:lpstr>Classes Genéricas</vt:lpstr>
      <vt:lpstr>Classes Genéricas</vt:lpstr>
      <vt:lpstr>Classes Genéricas</vt:lpstr>
      <vt:lpstr>Stack.java</vt:lpstr>
      <vt:lpstr>Stack.java</vt:lpstr>
      <vt:lpstr>Classes Genéricas</vt:lpstr>
      <vt:lpstr>Classes Genéricas</vt:lpstr>
      <vt:lpstr>StackTest.java</vt:lpstr>
      <vt:lpstr>StackTest2.java</vt:lpstr>
      <vt:lpstr>StackTest2.java</vt:lpstr>
      <vt:lpstr>StackTest2.java</vt:lpstr>
      <vt:lpstr>Tipos “Crus”</vt:lpstr>
      <vt:lpstr>Tipos “Crus”</vt:lpstr>
      <vt:lpstr>Tipos “Crus”</vt:lpstr>
      <vt:lpstr>Coringas em Métodos Genéricos</vt:lpstr>
      <vt:lpstr>Coringas em Métodos Genéricos</vt:lpstr>
      <vt:lpstr>Coringas em Métodos Genéricos</vt:lpstr>
      <vt:lpstr>Coringas em Métodos Genéricos</vt:lpstr>
      <vt:lpstr>Genéricos e Herança</vt:lpstr>
      <vt:lpstr>Genéricos e Herança</vt:lpstr>
      <vt:lpstr>Coleções</vt:lpstr>
      <vt:lpstr>Coleções</vt:lpstr>
      <vt:lpstr>Coleções</vt:lpstr>
      <vt:lpstr>Coleções</vt:lpstr>
      <vt:lpstr>Classe Arrays</vt:lpstr>
      <vt:lpstr>Classe Arrays</vt:lpstr>
      <vt:lpstr>UsingArrays.java</vt:lpstr>
      <vt:lpstr>UsingArrays.java</vt:lpstr>
      <vt:lpstr>UsingArrays.java</vt:lpstr>
      <vt:lpstr>UsingArrays.java</vt:lpstr>
      <vt:lpstr>Saída</vt:lpstr>
      <vt:lpstr>Interface Collection e  Classe Collections</vt:lpstr>
      <vt:lpstr>Interface Collection e  Classe Collections</vt:lpstr>
      <vt:lpstr>Interface Collection e  Classe Collections</vt:lpstr>
      <vt:lpstr>Listas</vt:lpstr>
      <vt:lpstr>Listas</vt:lpstr>
      <vt:lpstr>ArrayList e Iterator</vt:lpstr>
      <vt:lpstr>ArrayList e Iterator</vt:lpstr>
      <vt:lpstr>CollectionTest.java</vt:lpstr>
      <vt:lpstr>CollectionTest.java</vt:lpstr>
      <vt:lpstr>CollectionTest.java</vt:lpstr>
      <vt:lpstr>Saída</vt:lpstr>
      <vt:lpstr>ArrayList e Iterator</vt:lpstr>
      <vt:lpstr>LinkedList</vt:lpstr>
      <vt:lpstr>LinkedList</vt:lpstr>
      <vt:lpstr>ListTest.java</vt:lpstr>
      <vt:lpstr>ListTest.java</vt:lpstr>
      <vt:lpstr>ListTest.java</vt:lpstr>
      <vt:lpstr>ListTest.java</vt:lpstr>
      <vt:lpstr>Saída</vt:lpstr>
      <vt:lpstr>LinkedList</vt:lpstr>
      <vt:lpstr>LinkedList</vt:lpstr>
      <vt:lpstr>UsingToArray.java</vt:lpstr>
      <vt:lpstr>UsingToArray.java</vt:lpstr>
      <vt:lpstr>Saída</vt:lpstr>
      <vt:lpstr>LinkedList</vt:lpstr>
      <vt:lpstr>Vector</vt:lpstr>
      <vt:lpstr>Vector</vt:lpstr>
      <vt:lpstr>VectorTest.java</vt:lpstr>
      <vt:lpstr>VectorTest.java</vt:lpstr>
      <vt:lpstr>VectorTest.java</vt:lpstr>
      <vt:lpstr>Saída</vt:lpstr>
      <vt:lpstr>Algoritmos</vt:lpstr>
      <vt:lpstr>Algoritmos</vt:lpstr>
      <vt:lpstr>Algoritmos</vt:lpstr>
      <vt:lpstr>Pilhas</vt:lpstr>
      <vt:lpstr>Pilhas</vt:lpstr>
      <vt:lpstr>StackTest.java</vt:lpstr>
      <vt:lpstr>StackTest.java</vt:lpstr>
      <vt:lpstr>StackTest.java</vt:lpstr>
      <vt:lpstr>Saída</vt:lpstr>
      <vt:lpstr>Filas de Prioridade</vt:lpstr>
      <vt:lpstr>Filas de Prioridade</vt:lpstr>
      <vt:lpstr>PriorityQueueTest.java </vt:lpstr>
      <vt:lpstr>Saída</vt:lpstr>
      <vt:lpstr>Conjuntos</vt:lpstr>
      <vt:lpstr>Conjuntos</vt:lpstr>
      <vt:lpstr>SetTest.java</vt:lpstr>
      <vt:lpstr>SetTest.java</vt:lpstr>
      <vt:lpstr>Saída</vt:lpstr>
      <vt:lpstr>Mapas</vt:lpstr>
      <vt:lpstr>Mapas</vt:lpstr>
      <vt:lpstr>WordTypeCount.java</vt:lpstr>
      <vt:lpstr>WordTypeCount.java</vt:lpstr>
      <vt:lpstr>WordTypeCount.java</vt:lpstr>
      <vt:lpstr>Saída</vt:lpstr>
      <vt:lpstr>Mapas</vt:lpstr>
      <vt:lpstr>PowerPoint Presentation</vt:lpstr>
      <vt:lpstr>Na próxima aula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Marco Antonio</dc:creator>
  <cp:lastModifiedBy>Marco Antonio Carvalho</cp:lastModifiedBy>
  <cp:revision>243</cp:revision>
  <cp:lastPrinted>2011-11-30T12:59:45Z</cp:lastPrinted>
  <dcterms:created xsi:type="dcterms:W3CDTF">2010-07-17T22:15:25Z</dcterms:created>
  <dcterms:modified xsi:type="dcterms:W3CDTF">2014-07-28T17:28:54Z</dcterms:modified>
</cp:coreProperties>
</file>