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32" r:id="rId1"/>
  </p:sldMasterIdLst>
  <p:notesMasterIdLst>
    <p:notesMasterId r:id="rId89"/>
  </p:notesMasterIdLst>
  <p:sldIdLst>
    <p:sldId id="338" r:id="rId2"/>
    <p:sldId id="426" r:id="rId3"/>
    <p:sldId id="339" r:id="rId4"/>
    <p:sldId id="340" r:id="rId5"/>
    <p:sldId id="341" r:id="rId6"/>
    <p:sldId id="257" r:id="rId7"/>
    <p:sldId id="342" r:id="rId8"/>
    <p:sldId id="343" r:id="rId9"/>
    <p:sldId id="344" r:id="rId10"/>
    <p:sldId id="349" r:id="rId11"/>
    <p:sldId id="348" r:id="rId12"/>
    <p:sldId id="351" r:id="rId13"/>
    <p:sldId id="350" r:id="rId14"/>
    <p:sldId id="352" r:id="rId15"/>
    <p:sldId id="353" r:id="rId16"/>
    <p:sldId id="354" r:id="rId17"/>
    <p:sldId id="345" r:id="rId18"/>
    <p:sldId id="347" r:id="rId19"/>
    <p:sldId id="346" r:id="rId20"/>
    <p:sldId id="355" r:id="rId21"/>
    <p:sldId id="356" r:id="rId22"/>
    <p:sldId id="357" r:id="rId23"/>
    <p:sldId id="358" r:id="rId24"/>
    <p:sldId id="359" r:id="rId25"/>
    <p:sldId id="360" r:id="rId26"/>
    <p:sldId id="361" r:id="rId27"/>
    <p:sldId id="420" r:id="rId28"/>
    <p:sldId id="362" r:id="rId29"/>
    <p:sldId id="363" r:id="rId30"/>
    <p:sldId id="365" r:id="rId31"/>
    <p:sldId id="366" r:id="rId32"/>
    <p:sldId id="367" r:id="rId33"/>
    <p:sldId id="368" r:id="rId34"/>
    <p:sldId id="369" r:id="rId35"/>
    <p:sldId id="421" r:id="rId36"/>
    <p:sldId id="422" r:id="rId37"/>
    <p:sldId id="423" r:id="rId38"/>
    <p:sldId id="424" r:id="rId39"/>
    <p:sldId id="425" r:id="rId40"/>
    <p:sldId id="370" r:id="rId41"/>
    <p:sldId id="371" r:id="rId42"/>
    <p:sldId id="372" r:id="rId43"/>
    <p:sldId id="373" r:id="rId44"/>
    <p:sldId id="374" r:id="rId45"/>
    <p:sldId id="375" r:id="rId46"/>
    <p:sldId id="376" r:id="rId47"/>
    <p:sldId id="377" r:id="rId48"/>
    <p:sldId id="381" r:id="rId49"/>
    <p:sldId id="378" r:id="rId50"/>
    <p:sldId id="380" r:id="rId51"/>
    <p:sldId id="382" r:id="rId52"/>
    <p:sldId id="383" r:id="rId53"/>
    <p:sldId id="384" r:id="rId54"/>
    <p:sldId id="385" r:id="rId55"/>
    <p:sldId id="386" r:id="rId56"/>
    <p:sldId id="387" r:id="rId57"/>
    <p:sldId id="388" r:id="rId58"/>
    <p:sldId id="389" r:id="rId59"/>
    <p:sldId id="391" r:id="rId60"/>
    <p:sldId id="392" r:id="rId61"/>
    <p:sldId id="394" r:id="rId62"/>
    <p:sldId id="390" r:id="rId63"/>
    <p:sldId id="393" r:id="rId64"/>
    <p:sldId id="395" r:id="rId65"/>
    <p:sldId id="396" r:id="rId66"/>
    <p:sldId id="397" r:id="rId67"/>
    <p:sldId id="398" r:id="rId68"/>
    <p:sldId id="401" r:id="rId69"/>
    <p:sldId id="402" r:id="rId70"/>
    <p:sldId id="403" r:id="rId71"/>
    <p:sldId id="404" r:id="rId72"/>
    <p:sldId id="407" r:id="rId73"/>
    <p:sldId id="405" r:id="rId74"/>
    <p:sldId id="406" r:id="rId75"/>
    <p:sldId id="412" r:id="rId76"/>
    <p:sldId id="409" r:id="rId77"/>
    <p:sldId id="410" r:id="rId78"/>
    <p:sldId id="408" r:id="rId79"/>
    <p:sldId id="416" r:id="rId80"/>
    <p:sldId id="413" r:id="rId81"/>
    <p:sldId id="414" r:id="rId82"/>
    <p:sldId id="415" r:id="rId83"/>
    <p:sldId id="417" r:id="rId84"/>
    <p:sldId id="418" r:id="rId85"/>
    <p:sldId id="288" r:id="rId86"/>
    <p:sldId id="258" r:id="rId87"/>
    <p:sldId id="337" r:id="rId88"/>
  </p:sldIdLst>
  <p:sldSz cx="9144000" cy="6858000" type="screen4x3"/>
  <p:notesSz cx="7099300" cy="10234613"/>
  <p:defaultTextStyle>
    <a:defPPr>
      <a:defRPr lang="pt-BR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0033CC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-198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70" Type="http://schemas.openxmlformats.org/officeDocument/2006/relationships/slide" Target="slides/slide69.xml"/><Relationship Id="rId71" Type="http://schemas.openxmlformats.org/officeDocument/2006/relationships/slide" Target="slides/slide70.xml"/><Relationship Id="rId72" Type="http://schemas.openxmlformats.org/officeDocument/2006/relationships/slide" Target="slides/slide71.xml"/><Relationship Id="rId73" Type="http://schemas.openxmlformats.org/officeDocument/2006/relationships/slide" Target="slides/slide72.xml"/><Relationship Id="rId74" Type="http://schemas.openxmlformats.org/officeDocument/2006/relationships/slide" Target="slides/slide73.xml"/><Relationship Id="rId75" Type="http://schemas.openxmlformats.org/officeDocument/2006/relationships/slide" Target="slides/slide74.xml"/><Relationship Id="rId76" Type="http://schemas.openxmlformats.org/officeDocument/2006/relationships/slide" Target="slides/slide75.xml"/><Relationship Id="rId77" Type="http://schemas.openxmlformats.org/officeDocument/2006/relationships/slide" Target="slides/slide76.xml"/><Relationship Id="rId78" Type="http://schemas.openxmlformats.org/officeDocument/2006/relationships/slide" Target="slides/slide77.xml"/><Relationship Id="rId79" Type="http://schemas.openxmlformats.org/officeDocument/2006/relationships/slide" Target="slides/slide78.xml"/><Relationship Id="rId90" Type="http://schemas.openxmlformats.org/officeDocument/2006/relationships/printerSettings" Target="printerSettings/printerSettings1.bin"/><Relationship Id="rId91" Type="http://schemas.openxmlformats.org/officeDocument/2006/relationships/presProps" Target="presProps.xml"/><Relationship Id="rId92" Type="http://schemas.openxmlformats.org/officeDocument/2006/relationships/viewProps" Target="viewProps.xml"/><Relationship Id="rId93" Type="http://schemas.openxmlformats.org/officeDocument/2006/relationships/theme" Target="theme/theme1.xml"/><Relationship Id="rId94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slide" Target="slides/slide66.xml"/><Relationship Id="rId68" Type="http://schemas.openxmlformats.org/officeDocument/2006/relationships/slide" Target="slides/slide67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1" Type="http://schemas.openxmlformats.org/officeDocument/2006/relationships/slide" Target="slides/slide80.xml"/><Relationship Id="rId82" Type="http://schemas.openxmlformats.org/officeDocument/2006/relationships/slide" Target="slides/slide81.xml"/><Relationship Id="rId83" Type="http://schemas.openxmlformats.org/officeDocument/2006/relationships/slide" Target="slides/slide82.xml"/><Relationship Id="rId84" Type="http://schemas.openxmlformats.org/officeDocument/2006/relationships/slide" Target="slides/slide83.xml"/><Relationship Id="rId85" Type="http://schemas.openxmlformats.org/officeDocument/2006/relationships/slide" Target="slides/slide84.xml"/><Relationship Id="rId86" Type="http://schemas.openxmlformats.org/officeDocument/2006/relationships/slide" Target="slides/slide85.xml"/><Relationship Id="rId87" Type="http://schemas.openxmlformats.org/officeDocument/2006/relationships/slide" Target="slides/slide86.xml"/><Relationship Id="rId88" Type="http://schemas.openxmlformats.org/officeDocument/2006/relationships/slide" Target="slides/slide87.xml"/><Relationship Id="rId8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363" cy="51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l"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294" y="0"/>
            <a:ext cx="3076363" cy="51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49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03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930" y="4861441"/>
            <a:ext cx="5679440" cy="4605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Clique para editar os estilos do texto mestre</a:t>
            </a:r>
          </a:p>
          <a:p>
            <a:pPr lvl="1"/>
            <a:r>
              <a:rPr lang="en-US" noProof="0" smtClean="0"/>
              <a:t>Segundo nível</a:t>
            </a:r>
          </a:p>
          <a:p>
            <a:pPr lvl="2"/>
            <a:r>
              <a:rPr lang="en-US" noProof="0" smtClean="0"/>
              <a:t>Terceiro nível</a:t>
            </a:r>
          </a:p>
          <a:p>
            <a:pPr lvl="3"/>
            <a:r>
              <a:rPr lang="en-US" noProof="0" smtClean="0"/>
              <a:t>Quarto nível</a:t>
            </a:r>
          </a:p>
          <a:p>
            <a:pPr lvl="4"/>
            <a:r>
              <a:rPr lang="en-US" noProof="0" smtClean="0"/>
              <a:t>Quinto nível</a:t>
            </a:r>
          </a:p>
        </p:txBody>
      </p:sp>
      <p:sp>
        <p:nvSpPr>
          <p:cNvPr id="1003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106"/>
            <a:ext cx="3076363" cy="51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l"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03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294" y="9721106"/>
            <a:ext cx="3076363" cy="51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>
              <a:defRPr sz="1300" smtClean="0"/>
            </a:lvl1pPr>
          </a:lstStyle>
          <a:p>
            <a:pPr>
              <a:defRPr/>
            </a:pPr>
            <a:fld id="{664753BC-DE57-4E43-9A28-6B9B7DA799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5223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3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 palavra </a:t>
            </a:r>
            <a:r>
              <a:rPr lang="pt-BR" dirty="0" err="1" smtClean="0"/>
              <a:t>throws</a:t>
            </a:r>
            <a:r>
              <a:rPr lang="pt-BR" dirty="0" smtClean="0"/>
              <a:t> é usada para transferir a responsabilidade do tratamento do erro para o chamador de tais métodos. </a:t>
            </a:r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64753BC-DE57-4E43-9A28-6B9B7DA7997E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4435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Apesar</a:t>
            </a:r>
            <a:r>
              <a:rPr lang="pt-BR" baseline="0" dirty="0" smtClean="0"/>
              <a:t> do nome, é uma classe, e não uma interface.</a:t>
            </a:r>
          </a:p>
          <a:p>
            <a:r>
              <a:rPr lang="pt-BR" baseline="0" dirty="0" smtClean="0"/>
              <a:t>Implementa a interface </a:t>
            </a:r>
            <a:r>
              <a:rPr lang="pt-BR" baseline="0" dirty="0" err="1" smtClean="0"/>
              <a:t>serializable</a:t>
            </a:r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64753BC-DE57-4E43-9A28-6B9B7DA7997E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0959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Exemplo de</a:t>
            </a:r>
            <a:r>
              <a:rPr lang="pt-BR" baseline="0" dirty="0" smtClean="0"/>
              <a:t> </a:t>
            </a:r>
            <a:r>
              <a:rPr lang="pt-BR" baseline="0" dirty="0" err="1" smtClean="0"/>
              <a:t>IOException</a:t>
            </a:r>
            <a:r>
              <a:rPr lang="pt-BR" baseline="0" dirty="0" smtClean="0"/>
              <a:t>: tentar utilizar uma impressora de rede que não está conectada.</a:t>
            </a:r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64753BC-DE57-4E43-9A28-6B9B7DA7997E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2379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Retirado</a:t>
            </a:r>
            <a:r>
              <a:rPr lang="pt-BR" baseline="0" dirty="0" smtClean="0"/>
              <a:t> da documentação oficial</a:t>
            </a:r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64753BC-DE57-4E43-9A28-6B9B7DA7997E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9094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err="1" smtClean="0"/>
              <a:t>FileNotFoundException</a:t>
            </a:r>
            <a:r>
              <a:rPr lang="pt-BR" dirty="0" smtClean="0"/>
              <a:t>, </a:t>
            </a:r>
            <a:r>
              <a:rPr lang="pt-BR" dirty="0" err="1" smtClean="0"/>
              <a:t>ClassNotFoundException</a:t>
            </a:r>
            <a:r>
              <a:rPr lang="pt-BR" dirty="0" smtClean="0"/>
              <a:t> e </a:t>
            </a:r>
            <a:r>
              <a:rPr lang="pt-BR" dirty="0" err="1" smtClean="0"/>
              <a:t>IOException</a:t>
            </a:r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64753BC-DE57-4E43-9A28-6B9B7DA7997E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8853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t-BR" dirty="0" smtClean="0"/>
              <a:t>Por padrão, toda as classes de exceções terminam com </a:t>
            </a:r>
            <a:r>
              <a:rPr lang="pt-BR" i="1" dirty="0" err="1" smtClean="0"/>
              <a:t>Exception</a:t>
            </a:r>
            <a:r>
              <a:rPr lang="pt-BR" dirty="0" smtClean="0"/>
              <a:t>.</a:t>
            </a:r>
          </a:p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64753BC-DE57-4E43-9A28-6B9B7DA7997E}" type="slidenum">
              <a:rPr lang="en-US" smtClean="0"/>
              <a:pPr>
                <a:defRPr/>
              </a:pPr>
              <a:t>73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8089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34C3A1-D3BB-4DE0-999C-D224BF434D20}" type="slidenum">
              <a:rPr lang="en-US" smtClean="0"/>
              <a:pPr/>
              <a:t>87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8894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4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ângulo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pt-PT" smtClean="0"/>
              <a:t>Faça clique para editar o estilo</a:t>
            </a:r>
            <a:endParaRPr kumimoji="0"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" name="Rectângulo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pic>
        <p:nvPicPr>
          <p:cNvPr id="11" name="Picture 8" descr="Panorâmica_de_Ouro_Preto (Large)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26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9" descr="Logo_UFOP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6524" y="5181600"/>
            <a:ext cx="715327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22" name="Picture 2" descr="http://www.decom.ufop.br/bob/decom.JP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5373216"/>
            <a:ext cx="1465397" cy="113562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28/07/14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BF81EA-CE38-4579-B9E4-8815E16446CE}" type="slidenum">
              <a:rPr lang="pt-BR" smtClean="0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ângulo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ângulo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28/07/14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4A33F1-07E2-4D47-98DB-3D952DF3E092}" type="slidenum">
              <a:rPr lang="pt-BR" smtClean="0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ítulo e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5888"/>
            <a:ext cx="7715250" cy="1143000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BR"/>
          </a:p>
        </p:txBody>
      </p:sp>
      <p:sp>
        <p:nvSpPr>
          <p:cNvPr id="3" name="Marcador de Posição da Tabela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pt-BR" noProof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8D021D-1092-4F36-9CF9-5D9B0354C1F6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9808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7888778" cy="1252728"/>
          </a:xfrm>
        </p:spPr>
        <p:txBody>
          <a:bodyPr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 anchor="ctr"/>
          <a:lstStyle>
            <a:extLst/>
          </a:lstStyle>
          <a:p>
            <a:pPr lvl="0" eaLnBrk="1" latinLnBrk="0" hangingPunct="1"/>
            <a:r>
              <a:rPr lang="pt-PT" dirty="0" smtClean="0"/>
              <a:t>Clique para editar os estilos</a:t>
            </a:r>
          </a:p>
          <a:p>
            <a:pPr lvl="1" eaLnBrk="1" latinLnBrk="0" hangingPunct="1"/>
            <a:r>
              <a:rPr lang="pt-PT" dirty="0" smtClean="0"/>
              <a:t>Segundo nível</a:t>
            </a:r>
          </a:p>
          <a:p>
            <a:pPr lvl="2" eaLnBrk="1" latinLnBrk="0" hangingPunct="1"/>
            <a:r>
              <a:rPr lang="pt-PT" dirty="0" smtClean="0"/>
              <a:t>Terceiro nível</a:t>
            </a:r>
          </a:p>
          <a:p>
            <a:pPr lvl="3" eaLnBrk="1" latinLnBrk="0" hangingPunct="1"/>
            <a:r>
              <a:rPr lang="pt-PT" dirty="0" smtClean="0"/>
              <a:t>Quarto nível</a:t>
            </a:r>
          </a:p>
          <a:p>
            <a:pPr lvl="4" eaLnBrk="1" latinLnBrk="0" hangingPunct="1"/>
            <a:r>
              <a:rPr lang="pt-PT" dirty="0" smtClean="0"/>
              <a:t>Quinto nível</a:t>
            </a:r>
            <a:endParaRPr kumimoji="0" lang="en-US" dirty="0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28/07/14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abeçalho da Sec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ângulo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ângulo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2483648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pt-PT" dirty="0" smtClean="0"/>
              <a:t>Clique para editar o estilo</a:t>
            </a:r>
            <a:endParaRPr kumimoji="0" lang="en-US" dirty="0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28/07/14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‹#›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28/07/14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85256C-4B0F-4873-AD8C-C231AE918512}" type="slidenum">
              <a:rPr lang="pt-BR" smtClean="0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28/07/14</a:t>
            </a:fld>
            <a:endParaRPr lang="en-US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74429B-B486-4632-A1BB-C1E06BDD6A3D}" type="slidenum">
              <a:rPr lang="pt-BR" smtClean="0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28/07/14</a:t>
            </a:fld>
            <a:endParaRPr lang="en-US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911062-8DC2-4B6E-A640-4B1AA0E76A14}" type="slidenum">
              <a:rPr lang="pt-BR" smtClean="0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28/07/14</a:t>
            </a:fld>
            <a:endParaRPr lang="en-US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8E2926-F179-4AEE-98F2-6F67DA9453BA}" type="slidenum">
              <a:rPr lang="pt-BR" smtClean="0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28/07/14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F71061-82F2-42FA-9E25-872DD074B971}" type="slidenum">
              <a:rPr lang="pt-BR" smtClean="0"/>
              <a:pPr>
                <a:defRPr/>
              </a:pPr>
              <a:t>‹#›</a:t>
            </a:fld>
            <a:endParaRPr lang="pt-BR"/>
          </a:p>
        </p:txBody>
      </p:sp>
      <p:sp>
        <p:nvSpPr>
          <p:cNvPr id="12" name="Rectângulo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ângulo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pt-PT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D7C3A134-F1C3-464B-BF47-54DC2DE08F52}" type="datetimeFigureOut">
              <a:rPr lang="en-US" smtClean="0"/>
              <a:t>28/07/14</a:t>
            </a:fld>
            <a:endParaRPr lang="en-US" dirty="0"/>
          </a:p>
        </p:txBody>
      </p:sp>
      <p:sp>
        <p:nvSpPr>
          <p:cNvPr id="11" name="Rectângulo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ângulo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pPr>
              <a:defRPr/>
            </a:pPr>
            <a:fld id="{37EB0FA5-0238-4E62-9A29-744D385C5452}" type="slidenum">
              <a:rPr lang="pt-BR" smtClean="0"/>
              <a:pPr>
                <a:defRPr/>
              </a:pPr>
              <a:t>‹#›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ângulo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ângulo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878763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 anchor="ctr">
            <a:normAutofit/>
          </a:bodyPr>
          <a:lstStyle>
            <a:extLst/>
          </a:lstStyle>
          <a:p>
            <a:pPr lvl="0" eaLnBrk="1" latinLnBrk="0" hangingPunct="1"/>
            <a:r>
              <a:rPr kumimoji="0" lang="pt-PT" dirty="0" smtClean="0"/>
              <a:t>Clique para editar os estilos</a:t>
            </a:r>
          </a:p>
          <a:p>
            <a:pPr lvl="1" eaLnBrk="1" latinLnBrk="0" hangingPunct="1"/>
            <a:r>
              <a:rPr kumimoji="0" lang="pt-PT" dirty="0" smtClean="0"/>
              <a:t>Segundo nível</a:t>
            </a:r>
          </a:p>
          <a:p>
            <a:pPr lvl="2" eaLnBrk="1" latinLnBrk="0" hangingPunct="1"/>
            <a:r>
              <a:rPr kumimoji="0" lang="pt-PT" dirty="0" smtClean="0"/>
              <a:t>Terceiro nível</a:t>
            </a:r>
          </a:p>
          <a:p>
            <a:pPr lvl="3" eaLnBrk="1" latinLnBrk="0" hangingPunct="1"/>
            <a:r>
              <a:rPr kumimoji="0" lang="pt-PT" dirty="0" smtClean="0"/>
              <a:t>Quarto nível</a:t>
            </a:r>
          </a:p>
          <a:p>
            <a:pPr lvl="4" eaLnBrk="1" latinLnBrk="0" hangingPunct="1"/>
            <a:r>
              <a:rPr kumimoji="0" lang="pt-PT" dirty="0" smtClean="0"/>
              <a:t>Quinto nível</a:t>
            </a:r>
            <a:endParaRPr kumimoji="0" lang="en-US" dirty="0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7C3A134-F1C3-464B-BF47-54DC2DE08F52}" type="datetimeFigureOut">
              <a:rPr lang="en-US" smtClean="0"/>
              <a:t>28/07/14</a:t>
            </a:fld>
            <a:endParaRPr lang="en-US" dirty="0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fld id="{D15AF7FD-F4AC-45BF-83C3-6FF3A852C8A4}" type="slidenum">
              <a:rPr lang="pt-BR" smtClean="0"/>
              <a:pPr>
                <a:defRPr/>
              </a:pPr>
              <a:t>‹#›</a:t>
            </a:fld>
            <a:endParaRPr lang="pt-BR"/>
          </a:p>
        </p:txBody>
      </p:sp>
      <p:pic>
        <p:nvPicPr>
          <p:cNvPr id="9" name="Picture 7" descr="Logo_UFOP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5963" y="0"/>
            <a:ext cx="808037" cy="18939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5" r:id="rId12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ecom.ufop.br/moodle" TargetMode="External"/><Relationship Id="rId4" Type="http://schemas.openxmlformats.org/officeDocument/2006/relationships/hyperlink" Target="mailto:bcc221-decom@googlegroups.com" TargetMode="External"/><Relationship Id="rId5" Type="http://schemas.openxmlformats.org/officeDocument/2006/relationships/hyperlink" Target="http://groups.google.com/group/bcc221-decom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decom.ufop.br/marco/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emf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8.pn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eg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685800" y="2276872"/>
            <a:ext cx="7772400" cy="1973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l"/>
            <a:r>
              <a:rPr lang="pt-BR" sz="3800" b="1" dirty="0" smtClean="0">
                <a:solidFill>
                  <a:schemeClr val="tx2"/>
                </a:solidFill>
              </a:rPr>
              <a:t>BCC221 </a:t>
            </a:r>
            <a:r>
              <a:rPr lang="pt-BR" sz="3800" b="1" dirty="0">
                <a:solidFill>
                  <a:schemeClr val="tx2"/>
                </a:solidFill>
              </a:rPr>
              <a:t/>
            </a:r>
            <a:br>
              <a:rPr lang="pt-BR" sz="3800" b="1" dirty="0">
                <a:solidFill>
                  <a:schemeClr val="tx2"/>
                </a:solidFill>
              </a:rPr>
            </a:br>
            <a:r>
              <a:rPr lang="pt-BR" sz="3600" b="1" dirty="0" smtClean="0">
                <a:solidFill>
                  <a:schemeClr val="tx2"/>
                </a:solidFill>
              </a:rPr>
              <a:t>Programação Orientada a Objetos</a:t>
            </a:r>
            <a:endParaRPr lang="pt-BR" sz="3600" b="1" dirty="0">
              <a:solidFill>
                <a:schemeClr val="tx2"/>
              </a:solidFill>
            </a:endParaRP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684213" y="4005064"/>
            <a:ext cx="7088187" cy="107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l">
              <a:lnSpc>
                <a:spcPct val="90000"/>
              </a:lnSpc>
              <a:spcBef>
                <a:spcPct val="20000"/>
              </a:spcBef>
            </a:pPr>
            <a:r>
              <a:rPr lang="pt-BR" sz="3200" b="1" dirty="0"/>
              <a:t>Prof. Marco Antonio M. Carvalho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</a:pPr>
            <a:r>
              <a:rPr lang="pt-BR" sz="3200" b="1"/>
              <a:t>2014</a:t>
            </a:r>
            <a:r>
              <a:rPr lang="pt-BR" sz="3200" b="1" smtClean="0"/>
              <a:t>/2</a:t>
            </a:r>
            <a:endParaRPr lang="pt-BR" sz="32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4667873" y="-692811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874658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Entrada e Saída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r>
              <a:rPr lang="pt-BR" sz="2000" dirty="0" err="1">
                <a:latin typeface="Courier New" pitchFamily="49" charset="0"/>
                <a:cs typeface="Courier New" pitchFamily="49" charset="0"/>
              </a:rPr>
              <a:t>Please</a:t>
            </a:r>
            <a:r>
              <a:rPr lang="pt-BR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000" dirty="0" err="1">
                <a:latin typeface="Courier New" pitchFamily="49" charset="0"/>
                <a:cs typeface="Courier New" pitchFamily="49" charset="0"/>
              </a:rPr>
              <a:t>enter</a:t>
            </a:r>
            <a:r>
              <a:rPr lang="pt-BR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000" dirty="0" err="1">
                <a:latin typeface="Courier New" pitchFamily="49" charset="0"/>
                <a:cs typeface="Courier New" pitchFamily="49" charset="0"/>
              </a:rPr>
              <a:t>an</a:t>
            </a:r>
            <a:r>
              <a:rPr lang="pt-BR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000" dirty="0" err="1">
                <a:latin typeface="Courier New" pitchFamily="49" charset="0"/>
                <a:cs typeface="Courier New" pitchFamily="49" charset="0"/>
              </a:rPr>
              <a:t>integer</a:t>
            </a:r>
            <a:r>
              <a:rPr lang="pt-BR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000" dirty="0" err="1">
                <a:latin typeface="Courier New" pitchFamily="49" charset="0"/>
                <a:cs typeface="Courier New" pitchFamily="49" charset="0"/>
              </a:rPr>
              <a:t>numerator</a:t>
            </a:r>
            <a:r>
              <a:rPr lang="pt-BR" sz="2000" dirty="0">
                <a:latin typeface="Courier New" pitchFamily="49" charset="0"/>
                <a:cs typeface="Courier New" pitchFamily="49" charset="0"/>
              </a:rPr>
              <a:t>: 100</a:t>
            </a:r>
          </a:p>
          <a:p>
            <a:pPr marL="118872" indent="0">
              <a:buNone/>
            </a:pPr>
            <a:r>
              <a:rPr lang="pt-BR" sz="2000" dirty="0" err="1">
                <a:latin typeface="Courier New" pitchFamily="49" charset="0"/>
                <a:cs typeface="Courier New" pitchFamily="49" charset="0"/>
              </a:rPr>
              <a:t>Please</a:t>
            </a:r>
            <a:r>
              <a:rPr lang="pt-BR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000" dirty="0" err="1">
                <a:latin typeface="Courier New" pitchFamily="49" charset="0"/>
                <a:cs typeface="Courier New" pitchFamily="49" charset="0"/>
              </a:rPr>
              <a:t>enter</a:t>
            </a:r>
            <a:r>
              <a:rPr lang="pt-BR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000" dirty="0" err="1">
                <a:latin typeface="Courier New" pitchFamily="49" charset="0"/>
                <a:cs typeface="Courier New" pitchFamily="49" charset="0"/>
              </a:rPr>
              <a:t>an</a:t>
            </a:r>
            <a:r>
              <a:rPr lang="pt-BR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000" dirty="0" err="1">
                <a:latin typeface="Courier New" pitchFamily="49" charset="0"/>
                <a:cs typeface="Courier New" pitchFamily="49" charset="0"/>
              </a:rPr>
              <a:t>integer</a:t>
            </a:r>
            <a:r>
              <a:rPr lang="pt-BR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000" dirty="0" err="1">
                <a:latin typeface="Courier New" pitchFamily="49" charset="0"/>
                <a:cs typeface="Courier New" pitchFamily="49" charset="0"/>
              </a:rPr>
              <a:t>denominator</a:t>
            </a:r>
            <a:r>
              <a:rPr lang="pt-BR" sz="2000" dirty="0">
                <a:latin typeface="Courier New" pitchFamily="49" charset="0"/>
                <a:cs typeface="Courier New" pitchFamily="49" charset="0"/>
              </a:rPr>
              <a:t>: 0</a:t>
            </a:r>
          </a:p>
          <a:p>
            <a:pPr marL="118872" indent="0">
              <a:buNone/>
            </a:pPr>
            <a:r>
              <a:rPr lang="pt-BR" sz="2000" dirty="0" err="1">
                <a:latin typeface="Courier New" pitchFamily="49" charset="0"/>
                <a:cs typeface="Courier New" pitchFamily="49" charset="0"/>
              </a:rPr>
              <a:t>Exception</a:t>
            </a:r>
            <a:r>
              <a:rPr lang="pt-BR" sz="2000" dirty="0">
                <a:latin typeface="Courier New" pitchFamily="49" charset="0"/>
                <a:cs typeface="Courier New" pitchFamily="49" charset="0"/>
              </a:rPr>
              <a:t> in thread "</a:t>
            </a:r>
            <a:r>
              <a:rPr lang="pt-BR" sz="2000" dirty="0" err="1">
                <a:latin typeface="Courier New" pitchFamily="49" charset="0"/>
                <a:cs typeface="Courier New" pitchFamily="49" charset="0"/>
              </a:rPr>
              <a:t>main</a:t>
            </a:r>
            <a:r>
              <a:rPr lang="pt-BR" sz="2000" dirty="0">
                <a:latin typeface="Courier New" pitchFamily="49" charset="0"/>
                <a:cs typeface="Courier New" pitchFamily="49" charset="0"/>
              </a:rPr>
              <a:t>" </a:t>
            </a:r>
            <a:r>
              <a:rPr lang="pt-BR" sz="2000" b="1" dirty="0" err="1">
                <a:latin typeface="Courier New" pitchFamily="49" charset="0"/>
                <a:cs typeface="Courier New" pitchFamily="49" charset="0"/>
              </a:rPr>
              <a:t>java.lang.ArithmeticException</a:t>
            </a:r>
            <a:r>
              <a:rPr lang="pt-BR" sz="2000" dirty="0">
                <a:latin typeface="Courier New" pitchFamily="49" charset="0"/>
                <a:cs typeface="Courier New" pitchFamily="49" charset="0"/>
              </a:rPr>
              <a:t>: / </a:t>
            </a:r>
            <a:r>
              <a:rPr lang="pt-BR" sz="2000" dirty="0" err="1">
                <a:latin typeface="Courier New" pitchFamily="49" charset="0"/>
                <a:cs typeface="Courier New" pitchFamily="49" charset="0"/>
              </a:rPr>
              <a:t>by</a:t>
            </a:r>
            <a:r>
              <a:rPr lang="pt-BR" sz="2000" dirty="0">
                <a:latin typeface="Courier New" pitchFamily="49" charset="0"/>
                <a:cs typeface="Courier New" pitchFamily="49" charset="0"/>
              </a:rPr>
              <a:t> zero</a:t>
            </a:r>
          </a:p>
          <a:p>
            <a:pPr marL="118872" indent="0">
              <a:buNone/>
            </a:pPr>
            <a:r>
              <a:rPr lang="pt-BR" sz="2000" dirty="0" err="1">
                <a:latin typeface="Courier New" pitchFamily="49" charset="0"/>
                <a:cs typeface="Courier New" pitchFamily="49" charset="0"/>
              </a:rPr>
              <a:t>at</a:t>
            </a:r>
            <a:r>
              <a:rPr lang="pt-BR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000" dirty="0" err="1" smtClean="0">
                <a:latin typeface="Courier New" pitchFamily="49" charset="0"/>
                <a:cs typeface="Courier New" pitchFamily="49" charset="0"/>
              </a:rPr>
              <a:t>DivideByZeroNoExceptionHandling.quotient</a:t>
            </a:r>
            <a:r>
              <a:rPr lang="pt-BR" sz="2000" dirty="0">
                <a:latin typeface="Courier New" pitchFamily="49" charset="0"/>
                <a:cs typeface="Courier New" pitchFamily="49" charset="0"/>
              </a:rPr>
              <a:t>(</a:t>
            </a:r>
          </a:p>
          <a:p>
            <a:pPr marL="457200" lvl="1" indent="0">
              <a:buNone/>
            </a:pPr>
            <a:r>
              <a:rPr lang="pt-BR" sz="2000" dirty="0">
                <a:latin typeface="Courier New" pitchFamily="49" charset="0"/>
                <a:cs typeface="Courier New" pitchFamily="49" charset="0"/>
              </a:rPr>
              <a:t>DivideByZeroNoExceptionHandling.java:10)</a:t>
            </a:r>
          </a:p>
          <a:p>
            <a:pPr marL="118872" indent="0">
              <a:buNone/>
            </a:pPr>
            <a:r>
              <a:rPr lang="pt-BR" sz="2000" dirty="0" err="1">
                <a:latin typeface="Courier New" pitchFamily="49" charset="0"/>
                <a:cs typeface="Courier New" pitchFamily="49" charset="0"/>
              </a:rPr>
              <a:t>at</a:t>
            </a:r>
            <a:r>
              <a:rPr lang="pt-BR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000" dirty="0" err="1">
                <a:latin typeface="Courier New" pitchFamily="49" charset="0"/>
                <a:cs typeface="Courier New" pitchFamily="49" charset="0"/>
              </a:rPr>
              <a:t>DivideByZeroNoExceptionHandling.main</a:t>
            </a:r>
            <a:r>
              <a:rPr lang="pt-BR" sz="2000" dirty="0">
                <a:latin typeface="Courier New" pitchFamily="49" charset="0"/>
                <a:cs typeface="Courier New" pitchFamily="49" charset="0"/>
              </a:rPr>
              <a:t>(</a:t>
            </a:r>
          </a:p>
          <a:p>
            <a:pPr marL="457200" lvl="1" indent="0">
              <a:buNone/>
            </a:pPr>
            <a:r>
              <a:rPr lang="pt-BR" sz="2000" dirty="0">
                <a:latin typeface="Courier New" pitchFamily="49" charset="0"/>
                <a:cs typeface="Courier New" pitchFamily="49" charset="0"/>
              </a:rPr>
              <a:t>DivideByZeroNoExceptionHandling.java:22)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1986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Tratamento de Exceções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556793"/>
            <a:ext cx="8229600" cy="4968552"/>
          </a:xfrm>
        </p:spPr>
        <p:txBody>
          <a:bodyPr>
            <a:normAutofit fontScale="77500" lnSpcReduction="20000"/>
          </a:bodyPr>
          <a:lstStyle/>
          <a:p>
            <a:r>
              <a:rPr lang="pt-BR" dirty="0" smtClean="0"/>
              <a:t>Quando o denominador é nulo, várias linhas de informação são exibidas em resposta à entrada inválida</a:t>
            </a:r>
          </a:p>
          <a:p>
            <a:pPr lvl="1"/>
            <a:r>
              <a:rPr lang="pt-BR" dirty="0" smtClean="0"/>
              <a:t>Esta informação é chamada de </a:t>
            </a:r>
            <a:r>
              <a:rPr lang="pt-BR" b="1" i="1" dirty="0" err="1" smtClean="0"/>
              <a:t>Stack</a:t>
            </a:r>
            <a:r>
              <a:rPr lang="pt-BR" b="1" i="1" dirty="0" smtClean="0"/>
              <a:t> Trace</a:t>
            </a:r>
            <a:r>
              <a:rPr lang="pt-BR" dirty="0" smtClean="0"/>
              <a:t>;</a:t>
            </a:r>
          </a:p>
          <a:p>
            <a:pPr lvl="1"/>
            <a:r>
              <a:rPr lang="pt-BR" dirty="0" smtClean="0"/>
              <a:t>Inclui o nome da exceção em uma mensagem descritiva que indica o problema ocorrido e também a </a:t>
            </a:r>
            <a:r>
              <a:rPr lang="pt-BR" b="1" dirty="0" smtClean="0"/>
              <a:t>cadeia de chamadas aos métodos </a:t>
            </a:r>
            <a:r>
              <a:rPr lang="pt-BR" dirty="0" smtClean="0"/>
              <a:t>(</a:t>
            </a:r>
            <a:r>
              <a:rPr lang="pt-BR" b="1" i="1" dirty="0" err="1" smtClean="0"/>
              <a:t>method-call</a:t>
            </a:r>
            <a:r>
              <a:rPr lang="pt-BR" b="1" i="1" dirty="0" smtClean="0"/>
              <a:t> </a:t>
            </a:r>
            <a:r>
              <a:rPr lang="pt-BR" b="1" i="1" dirty="0" err="1" smtClean="0"/>
              <a:t>stack</a:t>
            </a:r>
            <a:r>
              <a:rPr lang="pt-BR" dirty="0" smtClean="0"/>
              <a:t>) no momento em que ocorreu o erro;</a:t>
            </a:r>
          </a:p>
          <a:p>
            <a:pPr lvl="1"/>
            <a:r>
              <a:rPr lang="pt-BR" dirty="0" smtClean="0"/>
              <a:t>O </a:t>
            </a:r>
            <a:r>
              <a:rPr lang="pt-BR" i="1" dirty="0" err="1" smtClean="0"/>
              <a:t>stack</a:t>
            </a:r>
            <a:r>
              <a:rPr lang="pt-BR" i="1" dirty="0" smtClean="0"/>
              <a:t> trace</a:t>
            </a:r>
            <a:r>
              <a:rPr lang="pt-BR" dirty="0" smtClean="0"/>
              <a:t> inclui o caminho da execução que levou a exceção método por método;</a:t>
            </a:r>
          </a:p>
          <a:p>
            <a:r>
              <a:rPr lang="pt-BR" dirty="0" smtClean="0"/>
              <a:t>A segunda linha indica que ocorreu uma exceção </a:t>
            </a:r>
            <a:r>
              <a:rPr lang="pt-BR" b="1" i="1" dirty="0" err="1" smtClean="0"/>
              <a:t>ArithmeticException</a:t>
            </a:r>
            <a:endParaRPr lang="pt-BR" b="1" i="1" dirty="0" smtClean="0"/>
          </a:p>
          <a:p>
            <a:pPr lvl="1"/>
            <a:r>
              <a:rPr lang="pt-BR" dirty="0" smtClean="0"/>
              <a:t>Pode ser lançada por diferentes problemas aritméticos;</a:t>
            </a:r>
          </a:p>
          <a:p>
            <a:pPr lvl="1"/>
            <a:r>
              <a:rPr lang="pt-BR" dirty="0" smtClean="0"/>
              <a:t>A próxima linha indica que essa exceção ocorreu como resultado de uma divisão por zero.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258258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Tratamento de Exceções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400" dirty="0" smtClean="0"/>
              <a:t>A partir da última linha do </a:t>
            </a:r>
            <a:r>
              <a:rPr lang="pt-BR" sz="2400" i="1" dirty="0" err="1" smtClean="0"/>
              <a:t>stack</a:t>
            </a:r>
            <a:r>
              <a:rPr lang="pt-BR" sz="2400" i="1" dirty="0" smtClean="0"/>
              <a:t> trace</a:t>
            </a:r>
            <a:r>
              <a:rPr lang="pt-BR" sz="2400" dirty="0" smtClean="0"/>
              <a:t>, vemos que a exceção foi detectada inicialmente na linha 22 do </a:t>
            </a:r>
            <a:r>
              <a:rPr lang="pt-BR" sz="2400" i="1" dirty="0" err="1" smtClean="0"/>
              <a:t>main</a:t>
            </a:r>
            <a:endParaRPr lang="pt-BR" sz="2400" i="1" dirty="0" smtClean="0"/>
          </a:p>
          <a:p>
            <a:pPr lvl="1"/>
            <a:r>
              <a:rPr lang="pt-BR" sz="2000" dirty="0" smtClean="0"/>
              <a:t>Cada linha contém o nome da classe e o método, seguidos pelo nome do arquivo e o número da linha;</a:t>
            </a:r>
          </a:p>
          <a:p>
            <a:r>
              <a:rPr lang="pt-BR" sz="2400" dirty="0" smtClean="0"/>
              <a:t>Na linha acima, a exceção ocorre na linha 10, no método </a:t>
            </a:r>
            <a:r>
              <a:rPr lang="pt-BR" sz="2400" i="1" dirty="0" err="1" smtClean="0"/>
              <a:t>quotient</a:t>
            </a:r>
            <a:r>
              <a:rPr lang="pt-BR" sz="2400" dirty="0" smtClean="0"/>
              <a:t>;</a:t>
            </a:r>
          </a:p>
          <a:p>
            <a:r>
              <a:rPr lang="pt-BR" sz="2400" dirty="0" smtClean="0"/>
              <a:t>A linha do topo da cadeia de chamadas indica o ponto de disparo</a:t>
            </a:r>
          </a:p>
          <a:p>
            <a:pPr lvl="1"/>
            <a:r>
              <a:rPr lang="pt-BR" sz="2000" dirty="0" smtClean="0"/>
              <a:t>O ponto inicial em que ocorreu a exceção;</a:t>
            </a:r>
          </a:p>
          <a:p>
            <a:pPr lvl="1"/>
            <a:r>
              <a:rPr lang="pt-BR" sz="2000" dirty="0" smtClean="0"/>
              <a:t>Linha 10 do método </a:t>
            </a:r>
            <a:r>
              <a:rPr lang="pt-BR" sz="2000" i="1" dirty="0" err="1" smtClean="0"/>
              <a:t>quotient</a:t>
            </a:r>
            <a:r>
              <a:rPr lang="pt-BR" sz="2000" dirty="0" smtClean="0"/>
              <a:t>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71391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Entrada e Saída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r>
              <a:rPr lang="pt-BR" sz="2000" dirty="0" err="1">
                <a:latin typeface="Courier New" pitchFamily="49" charset="0"/>
                <a:cs typeface="Courier New" pitchFamily="49" charset="0"/>
              </a:rPr>
              <a:t>Please</a:t>
            </a:r>
            <a:r>
              <a:rPr lang="pt-BR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000" dirty="0" err="1">
                <a:latin typeface="Courier New" pitchFamily="49" charset="0"/>
                <a:cs typeface="Courier New" pitchFamily="49" charset="0"/>
              </a:rPr>
              <a:t>enter</a:t>
            </a:r>
            <a:r>
              <a:rPr lang="pt-BR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000" dirty="0" err="1">
                <a:latin typeface="Courier New" pitchFamily="49" charset="0"/>
                <a:cs typeface="Courier New" pitchFamily="49" charset="0"/>
              </a:rPr>
              <a:t>an</a:t>
            </a:r>
            <a:r>
              <a:rPr lang="pt-BR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000" dirty="0" err="1">
                <a:latin typeface="Courier New" pitchFamily="49" charset="0"/>
                <a:cs typeface="Courier New" pitchFamily="49" charset="0"/>
              </a:rPr>
              <a:t>integer</a:t>
            </a:r>
            <a:r>
              <a:rPr lang="pt-BR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000" dirty="0" err="1">
                <a:latin typeface="Courier New" pitchFamily="49" charset="0"/>
                <a:cs typeface="Courier New" pitchFamily="49" charset="0"/>
              </a:rPr>
              <a:t>numerator</a:t>
            </a:r>
            <a:r>
              <a:rPr lang="pt-BR" sz="2000" dirty="0">
                <a:latin typeface="Courier New" pitchFamily="49" charset="0"/>
                <a:cs typeface="Courier New" pitchFamily="49" charset="0"/>
              </a:rPr>
              <a:t>: 100</a:t>
            </a:r>
          </a:p>
          <a:p>
            <a:pPr marL="118872" indent="0">
              <a:buNone/>
            </a:pPr>
            <a:r>
              <a:rPr lang="pt-BR" sz="2000" dirty="0" err="1">
                <a:latin typeface="Courier New" pitchFamily="49" charset="0"/>
                <a:cs typeface="Courier New" pitchFamily="49" charset="0"/>
              </a:rPr>
              <a:t>Please</a:t>
            </a:r>
            <a:r>
              <a:rPr lang="pt-BR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000" dirty="0" err="1">
                <a:latin typeface="Courier New" pitchFamily="49" charset="0"/>
                <a:cs typeface="Courier New" pitchFamily="49" charset="0"/>
              </a:rPr>
              <a:t>enter</a:t>
            </a:r>
            <a:r>
              <a:rPr lang="pt-BR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000" dirty="0" err="1">
                <a:latin typeface="Courier New" pitchFamily="49" charset="0"/>
                <a:cs typeface="Courier New" pitchFamily="49" charset="0"/>
              </a:rPr>
              <a:t>an</a:t>
            </a:r>
            <a:r>
              <a:rPr lang="pt-BR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000" dirty="0" err="1">
                <a:latin typeface="Courier New" pitchFamily="49" charset="0"/>
                <a:cs typeface="Courier New" pitchFamily="49" charset="0"/>
              </a:rPr>
              <a:t>integer</a:t>
            </a:r>
            <a:r>
              <a:rPr lang="pt-BR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000" dirty="0" err="1">
                <a:latin typeface="Courier New" pitchFamily="49" charset="0"/>
                <a:cs typeface="Courier New" pitchFamily="49" charset="0"/>
              </a:rPr>
              <a:t>denominator</a:t>
            </a:r>
            <a:r>
              <a:rPr lang="pt-BR" sz="2000" dirty="0">
                <a:latin typeface="Courier New" pitchFamily="49" charset="0"/>
                <a:cs typeface="Courier New" pitchFamily="49" charset="0"/>
              </a:rPr>
              <a:t>: </a:t>
            </a:r>
            <a:r>
              <a:rPr lang="pt-BR" sz="2000" dirty="0" err="1">
                <a:latin typeface="Courier New" pitchFamily="49" charset="0"/>
                <a:cs typeface="Courier New" pitchFamily="49" charset="0"/>
              </a:rPr>
              <a:t>hello</a:t>
            </a:r>
            <a:endParaRPr lang="pt-BR" sz="2000" dirty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pt-BR" sz="2000" dirty="0" err="1">
                <a:latin typeface="Courier New" pitchFamily="49" charset="0"/>
                <a:cs typeface="Courier New" pitchFamily="49" charset="0"/>
              </a:rPr>
              <a:t>Exception</a:t>
            </a:r>
            <a:r>
              <a:rPr lang="pt-BR" sz="2000" dirty="0">
                <a:latin typeface="Courier New" pitchFamily="49" charset="0"/>
                <a:cs typeface="Courier New" pitchFamily="49" charset="0"/>
              </a:rPr>
              <a:t> in thread "</a:t>
            </a:r>
            <a:r>
              <a:rPr lang="pt-BR" sz="2000" dirty="0" err="1">
                <a:latin typeface="Courier New" pitchFamily="49" charset="0"/>
                <a:cs typeface="Courier New" pitchFamily="49" charset="0"/>
              </a:rPr>
              <a:t>main</a:t>
            </a:r>
            <a:r>
              <a:rPr lang="pt-BR" sz="2000" dirty="0">
                <a:latin typeface="Courier New" pitchFamily="49" charset="0"/>
                <a:cs typeface="Courier New" pitchFamily="49" charset="0"/>
              </a:rPr>
              <a:t>" </a:t>
            </a:r>
            <a:r>
              <a:rPr lang="pt-BR" sz="2000" b="1" dirty="0" err="1">
                <a:latin typeface="Courier New" pitchFamily="49" charset="0"/>
                <a:cs typeface="Courier New" pitchFamily="49" charset="0"/>
              </a:rPr>
              <a:t>java.util.InputMismatchException</a:t>
            </a:r>
            <a:endParaRPr lang="pt-BR" sz="2000" b="1" dirty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pt-BR" sz="20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pt-BR" sz="2000" dirty="0" err="1" smtClean="0">
                <a:latin typeface="Courier New" pitchFamily="49" charset="0"/>
                <a:cs typeface="Courier New" pitchFamily="49" charset="0"/>
              </a:rPr>
              <a:t>at</a:t>
            </a:r>
            <a:r>
              <a:rPr lang="pt-BR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000" dirty="0" err="1">
                <a:latin typeface="Courier New" pitchFamily="49" charset="0"/>
                <a:cs typeface="Courier New" pitchFamily="49" charset="0"/>
              </a:rPr>
              <a:t>java.util.Scanner.throwFor</a:t>
            </a:r>
            <a:r>
              <a:rPr lang="pt-BR" sz="20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pt-BR" sz="2000" dirty="0" err="1">
                <a:latin typeface="Courier New" pitchFamily="49" charset="0"/>
                <a:cs typeface="Courier New" pitchFamily="49" charset="0"/>
              </a:rPr>
              <a:t>Unknown</a:t>
            </a:r>
            <a:r>
              <a:rPr lang="pt-BR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000" dirty="0" err="1">
                <a:latin typeface="Courier New" pitchFamily="49" charset="0"/>
                <a:cs typeface="Courier New" pitchFamily="49" charset="0"/>
              </a:rPr>
              <a:t>Source</a:t>
            </a:r>
            <a:r>
              <a:rPr lang="pt-BR" sz="2000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118872" indent="0">
              <a:buNone/>
            </a:pPr>
            <a:r>
              <a:rPr lang="pt-BR" sz="20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pt-BR" sz="2000" dirty="0" err="1" smtClean="0">
                <a:latin typeface="Courier New" pitchFamily="49" charset="0"/>
                <a:cs typeface="Courier New" pitchFamily="49" charset="0"/>
              </a:rPr>
              <a:t>at</a:t>
            </a:r>
            <a:r>
              <a:rPr lang="pt-BR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000" dirty="0" err="1">
                <a:latin typeface="Courier New" pitchFamily="49" charset="0"/>
                <a:cs typeface="Courier New" pitchFamily="49" charset="0"/>
              </a:rPr>
              <a:t>java.util.Scanner.next</a:t>
            </a:r>
            <a:r>
              <a:rPr lang="pt-BR" sz="20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pt-BR" sz="2000" dirty="0" err="1">
                <a:latin typeface="Courier New" pitchFamily="49" charset="0"/>
                <a:cs typeface="Courier New" pitchFamily="49" charset="0"/>
              </a:rPr>
              <a:t>Unknown</a:t>
            </a:r>
            <a:r>
              <a:rPr lang="pt-BR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000" dirty="0" err="1">
                <a:latin typeface="Courier New" pitchFamily="49" charset="0"/>
                <a:cs typeface="Courier New" pitchFamily="49" charset="0"/>
              </a:rPr>
              <a:t>Source</a:t>
            </a:r>
            <a:r>
              <a:rPr lang="pt-BR" sz="2000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118872" indent="0">
              <a:buNone/>
            </a:pPr>
            <a:r>
              <a:rPr lang="pt-BR" sz="20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pt-BR" sz="2000" dirty="0" err="1" smtClean="0">
                <a:latin typeface="Courier New" pitchFamily="49" charset="0"/>
                <a:cs typeface="Courier New" pitchFamily="49" charset="0"/>
              </a:rPr>
              <a:t>at</a:t>
            </a:r>
            <a:r>
              <a:rPr lang="pt-BR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000" dirty="0" err="1">
                <a:latin typeface="Courier New" pitchFamily="49" charset="0"/>
                <a:cs typeface="Courier New" pitchFamily="49" charset="0"/>
              </a:rPr>
              <a:t>java.util.Scanner.nextInt</a:t>
            </a:r>
            <a:r>
              <a:rPr lang="pt-BR" sz="20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pt-BR" sz="2000" dirty="0" err="1">
                <a:latin typeface="Courier New" pitchFamily="49" charset="0"/>
                <a:cs typeface="Courier New" pitchFamily="49" charset="0"/>
              </a:rPr>
              <a:t>Unknown</a:t>
            </a:r>
            <a:r>
              <a:rPr lang="pt-BR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000" dirty="0" err="1">
                <a:latin typeface="Courier New" pitchFamily="49" charset="0"/>
                <a:cs typeface="Courier New" pitchFamily="49" charset="0"/>
              </a:rPr>
              <a:t>Source</a:t>
            </a:r>
            <a:r>
              <a:rPr lang="pt-BR" sz="2000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118872" indent="0">
              <a:buNone/>
            </a:pPr>
            <a:r>
              <a:rPr lang="pt-BR" sz="20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pt-BR" sz="2000" dirty="0" err="1" smtClean="0">
                <a:latin typeface="Courier New" pitchFamily="49" charset="0"/>
                <a:cs typeface="Courier New" pitchFamily="49" charset="0"/>
              </a:rPr>
              <a:t>at</a:t>
            </a:r>
            <a:r>
              <a:rPr lang="pt-BR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000" dirty="0" err="1">
                <a:latin typeface="Courier New" pitchFamily="49" charset="0"/>
                <a:cs typeface="Courier New" pitchFamily="49" charset="0"/>
              </a:rPr>
              <a:t>java.util.Scanner.nextInt</a:t>
            </a:r>
            <a:r>
              <a:rPr lang="pt-BR" sz="20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pt-BR" sz="2000" dirty="0" err="1">
                <a:latin typeface="Courier New" pitchFamily="49" charset="0"/>
                <a:cs typeface="Courier New" pitchFamily="49" charset="0"/>
              </a:rPr>
              <a:t>Unknown</a:t>
            </a:r>
            <a:r>
              <a:rPr lang="pt-BR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000" dirty="0" err="1">
                <a:latin typeface="Courier New" pitchFamily="49" charset="0"/>
                <a:cs typeface="Courier New" pitchFamily="49" charset="0"/>
              </a:rPr>
              <a:t>Source</a:t>
            </a:r>
            <a:r>
              <a:rPr lang="pt-BR" sz="2000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118872" indent="0">
              <a:buNone/>
            </a:pPr>
            <a:r>
              <a:rPr lang="pt-BR" sz="20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pt-BR" sz="2000" dirty="0" err="1" smtClean="0">
                <a:latin typeface="Courier New" pitchFamily="49" charset="0"/>
                <a:cs typeface="Courier New" pitchFamily="49" charset="0"/>
              </a:rPr>
              <a:t>at</a:t>
            </a:r>
            <a:r>
              <a:rPr lang="pt-BR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000" dirty="0" err="1">
                <a:latin typeface="Courier New" pitchFamily="49" charset="0"/>
                <a:cs typeface="Courier New" pitchFamily="49" charset="0"/>
              </a:rPr>
              <a:t>DivideByZeroNoExceptionHandling.main</a:t>
            </a:r>
            <a:r>
              <a:rPr lang="pt-BR" sz="2000" dirty="0">
                <a:latin typeface="Courier New" pitchFamily="49" charset="0"/>
                <a:cs typeface="Courier New" pitchFamily="49" charset="0"/>
              </a:rPr>
              <a:t>(</a:t>
            </a:r>
          </a:p>
          <a:p>
            <a:pPr marL="118872" indent="0">
              <a:buNone/>
            </a:pPr>
            <a:r>
              <a:rPr lang="pt-BR" sz="2000" dirty="0" smtClean="0">
                <a:latin typeface="Courier New" pitchFamily="49" charset="0"/>
                <a:cs typeface="Courier New" pitchFamily="49" charset="0"/>
              </a:rPr>
              <a:t>		DivideByZeroNoExceptionHandling.java:20</a:t>
            </a:r>
            <a:r>
              <a:rPr lang="pt-BR" sz="2000" dirty="0">
                <a:latin typeface="Courier New" pitchFamily="49" charset="0"/>
                <a:cs typeface="Courier New" pitchFamily="49" charset="0"/>
              </a:rPr>
              <a:t>)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13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067906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Tratamento de Exceções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t-BR" dirty="0" smtClean="0"/>
              <a:t>Ao informarmos um tipo diferente do esperado, uma exceção </a:t>
            </a:r>
            <a:r>
              <a:rPr lang="pt-BR" b="1" i="1" dirty="0" err="1" smtClean="0"/>
              <a:t>InputMismatchException</a:t>
            </a:r>
            <a:r>
              <a:rPr lang="pt-BR" dirty="0" smtClean="0"/>
              <a:t> é lançada;</a:t>
            </a:r>
          </a:p>
          <a:p>
            <a:r>
              <a:rPr lang="pt-BR" dirty="0" smtClean="0"/>
              <a:t>A partir do final do </a:t>
            </a:r>
            <a:r>
              <a:rPr lang="pt-BR" i="1" dirty="0" err="1" smtClean="0"/>
              <a:t>stack</a:t>
            </a:r>
            <a:r>
              <a:rPr lang="pt-BR" i="1" dirty="0" smtClean="0"/>
              <a:t> trace</a:t>
            </a:r>
            <a:r>
              <a:rPr lang="pt-BR" dirty="0" smtClean="0"/>
              <a:t>, vemos que a exceção foi detectada na linha 20 do </a:t>
            </a:r>
            <a:r>
              <a:rPr lang="pt-BR" i="1" dirty="0" err="1" smtClean="0"/>
              <a:t>main</a:t>
            </a:r>
            <a:r>
              <a:rPr lang="pt-BR" dirty="0" smtClean="0"/>
              <a:t>;</a:t>
            </a:r>
          </a:p>
          <a:p>
            <a:r>
              <a:rPr lang="pt-BR" dirty="0" smtClean="0"/>
              <a:t>Na linha superior, a exceção ocorre no método </a:t>
            </a:r>
            <a:r>
              <a:rPr lang="pt-BR" i="1" dirty="0" err="1" smtClean="0"/>
              <a:t>nextInt</a:t>
            </a:r>
            <a:endParaRPr lang="pt-BR" i="1" dirty="0" smtClean="0"/>
          </a:p>
          <a:p>
            <a:pPr lvl="1"/>
            <a:r>
              <a:rPr lang="pt-BR" dirty="0" smtClean="0"/>
              <a:t>Ao invés de aparecer o nome do arquivo e número da linha, aparece o texto “</a:t>
            </a:r>
            <a:r>
              <a:rPr lang="pt-BR" i="1" dirty="0" err="1" smtClean="0"/>
              <a:t>Unknown</a:t>
            </a:r>
            <a:r>
              <a:rPr lang="pt-BR" i="1" dirty="0" smtClean="0"/>
              <a:t> </a:t>
            </a:r>
            <a:r>
              <a:rPr lang="pt-BR" i="1" dirty="0" err="1" smtClean="0"/>
              <a:t>Source</a:t>
            </a:r>
            <a:r>
              <a:rPr lang="pt-BR" dirty="0" smtClean="0"/>
              <a:t>”;</a:t>
            </a:r>
          </a:p>
          <a:p>
            <a:pPr lvl="1"/>
            <a:r>
              <a:rPr lang="pt-BR" dirty="0" smtClean="0"/>
              <a:t>Significa que a JVM não possui acesso ao código fonte em que ocorreu a exceção.</a:t>
            </a:r>
          </a:p>
          <a:p>
            <a:r>
              <a:rPr lang="pt-BR" dirty="0" smtClean="0"/>
              <a:t>Nestes exemplos, a execução do programa foi interrompida pelas exceções</a:t>
            </a:r>
          </a:p>
          <a:p>
            <a:pPr lvl="1"/>
            <a:r>
              <a:rPr lang="pt-BR" dirty="0" smtClean="0"/>
              <a:t>Nem sempre este é o caso.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14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83943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i="1" dirty="0" err="1" smtClean="0"/>
              <a:t>try</a:t>
            </a:r>
            <a:r>
              <a:rPr lang="pt-BR" i="1" dirty="0" smtClean="0"/>
              <a:t> </a:t>
            </a:r>
            <a:r>
              <a:rPr lang="pt-BR" dirty="0" smtClean="0"/>
              <a:t>e</a:t>
            </a:r>
            <a:r>
              <a:rPr lang="pt-BR" i="1" dirty="0" smtClean="0"/>
              <a:t> catch</a:t>
            </a:r>
            <a:endParaRPr lang="pt-BR" i="1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15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638968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i="1" dirty="0" err="1" smtClean="0"/>
              <a:t>try</a:t>
            </a:r>
            <a:r>
              <a:rPr lang="pt-BR" i="1" dirty="0" smtClean="0"/>
              <a:t> </a:t>
            </a:r>
            <a:r>
              <a:rPr lang="pt-BR" dirty="0" smtClean="0"/>
              <a:t>e</a:t>
            </a:r>
            <a:r>
              <a:rPr lang="pt-BR" i="1" dirty="0" smtClean="0"/>
              <a:t> catch</a:t>
            </a:r>
            <a:endParaRPr lang="pt-BR" i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O exemplo a seguir utiliza o tratamento de exceções para processar quaisquer exceções  </a:t>
            </a:r>
            <a:r>
              <a:rPr lang="pt-BR" i="1" dirty="0" err="1" smtClean="0"/>
              <a:t>ArithmeticException</a:t>
            </a:r>
            <a:r>
              <a:rPr lang="pt-BR" dirty="0" smtClean="0"/>
              <a:t> e </a:t>
            </a:r>
            <a:r>
              <a:rPr lang="pt-BR" i="1" dirty="0" err="1" smtClean="0"/>
              <a:t>InputMismatchException</a:t>
            </a:r>
            <a:endParaRPr lang="pt-BR" i="1" dirty="0" smtClean="0"/>
          </a:p>
          <a:p>
            <a:pPr lvl="1"/>
            <a:r>
              <a:rPr lang="pt-BR" dirty="0" smtClean="0"/>
              <a:t>Se o usuário cometer um erro, o programa </a:t>
            </a:r>
            <a:r>
              <a:rPr lang="pt-BR" b="1" dirty="0" smtClean="0"/>
              <a:t>captura</a:t>
            </a:r>
            <a:r>
              <a:rPr lang="pt-BR" dirty="0" smtClean="0"/>
              <a:t> e </a:t>
            </a:r>
            <a:r>
              <a:rPr lang="pt-BR" b="1" dirty="0" smtClean="0"/>
              <a:t>trata</a:t>
            </a:r>
            <a:r>
              <a:rPr lang="pt-BR" dirty="0" smtClean="0"/>
              <a:t> a exceção;</a:t>
            </a:r>
          </a:p>
          <a:p>
            <a:pPr lvl="1"/>
            <a:r>
              <a:rPr lang="pt-BR" dirty="0" smtClean="0"/>
              <a:t>Neste caso, permite que o usuário informe os dados novamente.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16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07968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300" dirty="0" smtClean="0"/>
              <a:t>DivideByZeroWithExceptionHandling.java</a:t>
            </a:r>
            <a:endParaRPr lang="pt-BR" sz="33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import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java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util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InputMismatchException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import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java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util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Scanner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class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DivideByZeroWithExceptionHandling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//demonstra o disparo de uma exceção quando ocorre uma divisão por zero</a:t>
            </a: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public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static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 err="1">
                <a:solidFill>
                  <a:srgbClr val="00007F"/>
                </a:solidFill>
                <a:latin typeface="Verdana"/>
              </a:rPr>
              <a:t>int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quotient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 err="1">
                <a:solidFill>
                  <a:srgbClr val="00007F"/>
                </a:solidFill>
                <a:latin typeface="Verdana"/>
              </a:rPr>
              <a:t>int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numerator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 err="1">
                <a:solidFill>
                  <a:srgbClr val="00007F"/>
                </a:solidFill>
                <a:latin typeface="Verdana"/>
              </a:rPr>
              <a:t>int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denominator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)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throws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smtClean="0">
                <a:solidFill>
                  <a:srgbClr val="808080"/>
                </a:solidFill>
                <a:latin typeface="Verdana"/>
              </a:rPr>
              <a:t>							          </a:t>
            </a:r>
            <a:r>
              <a:rPr lang="en-US" sz="1500" dirty="0" err="1" smtClean="0">
                <a:solidFill>
                  <a:srgbClr val="000000"/>
                </a:solidFill>
                <a:latin typeface="Verdana"/>
              </a:rPr>
              <a:t>ArithmeticException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return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numerator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/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denominator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possivel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divisao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 por zero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public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static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main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args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[]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)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Scanner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scanner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new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Scanner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in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boolean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continueLoop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true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determina se e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necessario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 mais entrada</a:t>
            </a:r>
            <a:endParaRPr lang="pt-BR" sz="15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17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246272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300" dirty="0"/>
              <a:t>DivideByZeroWithExceptionHandling.java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r>
              <a:rPr lang="pt-BR" sz="1500" b="1" dirty="0">
                <a:solidFill>
                  <a:srgbClr val="00007F"/>
                </a:solidFill>
                <a:latin typeface="Verdana"/>
              </a:rPr>
              <a:t>do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try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le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 dois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numeros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 e calcula a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divisao</a:t>
            </a:r>
            <a:endParaRPr lang="pt-BR" sz="15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print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</a:t>
            </a:r>
            <a:r>
              <a:rPr lang="pt-BR" sz="1500" dirty="0" err="1">
                <a:solidFill>
                  <a:srgbClr val="7F007F"/>
                </a:solidFill>
                <a:latin typeface="Verdana"/>
              </a:rPr>
              <a:t>Please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7F007F"/>
                </a:solidFill>
                <a:latin typeface="Verdana"/>
              </a:rPr>
              <a:t>enter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7F007F"/>
                </a:solidFill>
                <a:latin typeface="Verdana"/>
              </a:rPr>
              <a:t>an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7F007F"/>
                </a:solidFill>
                <a:latin typeface="Verdana"/>
              </a:rPr>
              <a:t>integer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7F007F"/>
                </a:solidFill>
                <a:latin typeface="Verdana"/>
              </a:rPr>
              <a:t>numerator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: "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int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numerator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scanner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nextInt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print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</a:t>
            </a:r>
            <a:r>
              <a:rPr lang="pt-BR" sz="1500" dirty="0" err="1">
                <a:solidFill>
                  <a:srgbClr val="7F007F"/>
                </a:solidFill>
                <a:latin typeface="Verdana"/>
              </a:rPr>
              <a:t>Please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7F007F"/>
                </a:solidFill>
                <a:latin typeface="Verdana"/>
              </a:rPr>
              <a:t>enter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7F007F"/>
                </a:solidFill>
                <a:latin typeface="Verdana"/>
              </a:rPr>
              <a:t>an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7F007F"/>
                </a:solidFill>
                <a:latin typeface="Verdana"/>
              </a:rPr>
              <a:t>integer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7F007F"/>
                </a:solidFill>
                <a:latin typeface="Verdana"/>
              </a:rPr>
              <a:t>denominator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: "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int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denominator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scanner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nextInt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int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result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quotient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numerator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denominator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300" dirty="0">
                <a:solidFill>
                  <a:srgbClr val="808080"/>
                </a:solidFill>
                <a:latin typeface="Verdana"/>
              </a:rPr>
              <a:t>            </a:t>
            </a:r>
            <a:r>
              <a:rPr lang="pt-BR" sz="13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300" dirty="0" err="1" smtClean="0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sz="1300" b="1" dirty="0" err="1" smtClean="0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300" dirty="0" err="1" smtClean="0">
                <a:solidFill>
                  <a:srgbClr val="000000"/>
                </a:solidFill>
                <a:latin typeface="Verdana"/>
              </a:rPr>
              <a:t>out</a:t>
            </a:r>
            <a:r>
              <a:rPr lang="pt-BR" sz="1300" b="1" dirty="0" err="1" smtClean="0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300" dirty="0" err="1" smtClean="0">
                <a:solidFill>
                  <a:srgbClr val="000000"/>
                </a:solidFill>
                <a:latin typeface="Verdana"/>
              </a:rPr>
              <a:t>printf</a:t>
            </a:r>
            <a:r>
              <a:rPr lang="pt-BR" sz="13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300" dirty="0">
                <a:solidFill>
                  <a:srgbClr val="7F007F"/>
                </a:solidFill>
                <a:latin typeface="Verdana"/>
              </a:rPr>
              <a:t>"\</a:t>
            </a:r>
            <a:r>
              <a:rPr lang="pt-BR" sz="1300" dirty="0" err="1">
                <a:solidFill>
                  <a:srgbClr val="7F007F"/>
                </a:solidFill>
                <a:latin typeface="Verdana"/>
              </a:rPr>
              <a:t>nResult</a:t>
            </a:r>
            <a:r>
              <a:rPr lang="pt-BR" sz="1300" dirty="0">
                <a:solidFill>
                  <a:srgbClr val="7F007F"/>
                </a:solidFill>
                <a:latin typeface="Verdana"/>
              </a:rPr>
              <a:t>: %d / %d = %d\n"</a:t>
            </a:r>
            <a:r>
              <a:rPr lang="pt-BR" sz="13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300" dirty="0" err="1">
                <a:solidFill>
                  <a:srgbClr val="000000"/>
                </a:solidFill>
                <a:latin typeface="Verdana"/>
              </a:rPr>
              <a:t>numerator</a:t>
            </a:r>
            <a:r>
              <a:rPr lang="pt-BR" sz="1300" b="1" dirty="0" smtClean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3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300" dirty="0" err="1" smtClean="0">
                <a:solidFill>
                  <a:srgbClr val="000000"/>
                </a:solidFill>
                <a:latin typeface="Verdana"/>
              </a:rPr>
              <a:t>denominator</a:t>
            </a:r>
            <a:r>
              <a:rPr lang="pt-BR" sz="13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300" dirty="0" err="1" smtClean="0">
                <a:solidFill>
                  <a:srgbClr val="000000"/>
                </a:solidFill>
                <a:latin typeface="Verdana"/>
              </a:rPr>
              <a:t>result</a:t>
            </a:r>
            <a:r>
              <a:rPr lang="pt-BR" sz="1300" b="1" dirty="0" smtClean="0">
                <a:solidFill>
                  <a:srgbClr val="000000"/>
                </a:solidFill>
                <a:latin typeface="Verdana"/>
              </a:rPr>
              <a:t>);</a:t>
            </a:r>
            <a:endParaRPr lang="pt-BR" sz="13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continueLoop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false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entrada ok, fim do loop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18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60732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300" dirty="0"/>
              <a:t>DivideByZeroWithExceptionHandling.java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r>
              <a:rPr lang="pt-BR" sz="1500" b="1" dirty="0" smtClean="0">
                <a:solidFill>
                  <a:srgbClr val="00007F"/>
                </a:solidFill>
                <a:latin typeface="Verdana"/>
              </a:rPr>
              <a:t>        catch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InputMismatchException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inputMismatchException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err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printf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"\</a:t>
            </a:r>
            <a:r>
              <a:rPr lang="pt-BR" sz="1500" dirty="0" err="1">
                <a:solidFill>
                  <a:srgbClr val="7F007F"/>
                </a:solidFill>
                <a:latin typeface="Verdana"/>
              </a:rPr>
              <a:t>nException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: %s\n"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inputMismatchException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scanner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nextLine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descarta a entrada para o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usuario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 tentar de novo</a:t>
            </a: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        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en-US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en-US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println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"You must enter integers. Please try again.\n"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catch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ArithmeticException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arithmeticException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err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printf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"\</a:t>
            </a:r>
            <a:r>
              <a:rPr lang="pt-BR" sz="1500" dirty="0" err="1">
                <a:solidFill>
                  <a:srgbClr val="7F007F"/>
                </a:solidFill>
                <a:latin typeface="Verdana"/>
              </a:rPr>
              <a:t>nException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: %s\n"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arithmeticException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        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en-US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en-US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println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"Zero is an invalid denominator. Please try again.\n"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while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continueLoop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19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12631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Endereços Importantes</a:t>
            </a:r>
            <a:endParaRPr lang="pt-BR" dirty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Site da </a:t>
            </a:r>
            <a:r>
              <a:rPr lang="en-US" dirty="0" err="1"/>
              <a:t>d</a:t>
            </a:r>
            <a:r>
              <a:rPr lang="en-US" dirty="0" err="1" smtClean="0"/>
              <a:t>isciplina</a:t>
            </a:r>
            <a:r>
              <a:rPr lang="en-US" dirty="0"/>
              <a:t>: </a:t>
            </a:r>
            <a:endParaRPr lang="en-US" dirty="0" smtClean="0"/>
          </a:p>
          <a:p>
            <a:pPr marL="118872" indent="0" algn="ctr">
              <a:buNone/>
            </a:pPr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://www.decom.ufop.br/marco/</a:t>
            </a:r>
          </a:p>
          <a:p>
            <a:endParaRPr lang="en-US" dirty="0" smtClean="0"/>
          </a:p>
          <a:p>
            <a:r>
              <a:rPr lang="en-US" i="1" dirty="0" smtClean="0"/>
              <a:t>Moodle</a:t>
            </a:r>
            <a:r>
              <a:rPr lang="en-US" dirty="0"/>
              <a:t>: </a:t>
            </a:r>
            <a:endParaRPr lang="en-US" dirty="0" smtClean="0"/>
          </a:p>
          <a:p>
            <a:pPr marL="118872" indent="0" algn="ctr">
              <a:buNone/>
            </a:pPr>
            <a:r>
              <a:rPr lang="en-US" u="sng" dirty="0" smtClean="0">
                <a:hlinkClick r:id="rId3"/>
              </a:rPr>
              <a:t>www.decom.ufop.br</a:t>
            </a:r>
            <a:r>
              <a:rPr lang="en-US" u="sng" dirty="0">
                <a:hlinkClick r:id="rId3"/>
              </a:rPr>
              <a:t>/</a:t>
            </a:r>
            <a:r>
              <a:rPr lang="en-US" u="sng" dirty="0" smtClean="0">
                <a:hlinkClick r:id="rId3"/>
              </a:rPr>
              <a:t>moodle</a:t>
            </a:r>
            <a:endParaRPr lang="en-US" u="sng" dirty="0" smtClean="0"/>
          </a:p>
          <a:p>
            <a:pPr marL="118872" indent="0" algn="ctr">
              <a:buNone/>
            </a:pPr>
            <a:endParaRPr lang="en-US" u="sng" dirty="0" smtClean="0"/>
          </a:p>
          <a:p>
            <a:r>
              <a:rPr lang="en-US" dirty="0" err="1" smtClean="0"/>
              <a:t>Lista</a:t>
            </a:r>
            <a:r>
              <a:rPr lang="en-US" dirty="0" smtClean="0"/>
              <a:t> </a:t>
            </a:r>
            <a:r>
              <a:rPr lang="en-US" dirty="0"/>
              <a:t>de </a:t>
            </a:r>
            <a:r>
              <a:rPr lang="en-US" dirty="0" smtClean="0"/>
              <a:t>e-</a:t>
            </a:r>
            <a:r>
              <a:rPr lang="en-US" dirty="0"/>
              <a:t>mails: </a:t>
            </a:r>
            <a:endParaRPr lang="en-US" dirty="0" smtClean="0"/>
          </a:p>
          <a:p>
            <a:pPr marL="118872" indent="0" algn="ctr">
              <a:buNone/>
            </a:pPr>
            <a:r>
              <a:rPr lang="en-US" u="sng" dirty="0">
                <a:hlinkClick r:id="rId4"/>
              </a:rPr>
              <a:t>bcc221-d</a:t>
            </a:r>
            <a:r>
              <a:rPr lang="en-US" u="sng" dirty="0" smtClean="0">
                <a:hlinkClick r:id="rId4"/>
              </a:rPr>
              <a:t>ecom</a:t>
            </a:r>
            <a:r>
              <a:rPr lang="en-US" u="sng" dirty="0">
                <a:hlinkClick r:id="rId4"/>
              </a:rPr>
              <a:t>@</a:t>
            </a:r>
            <a:r>
              <a:rPr lang="en-US" u="sng" dirty="0" smtClean="0">
                <a:hlinkClick r:id="rId4"/>
              </a:rPr>
              <a:t>googlegroups.com</a:t>
            </a:r>
            <a:endParaRPr lang="en-US" u="sng" dirty="0" smtClean="0"/>
          </a:p>
          <a:p>
            <a:pPr marL="118872" indent="0" algn="ctr">
              <a:buNone/>
            </a:pPr>
            <a:endParaRPr lang="en-US" u="sng" dirty="0"/>
          </a:p>
          <a:p>
            <a:r>
              <a:rPr lang="en-US" dirty="0"/>
              <a:t>Para </a:t>
            </a:r>
            <a:r>
              <a:rPr lang="en-US" dirty="0" err="1"/>
              <a:t>solicitar</a:t>
            </a:r>
            <a:r>
              <a:rPr lang="en-US" dirty="0"/>
              <a:t> </a:t>
            </a:r>
            <a:r>
              <a:rPr lang="en-US" dirty="0" err="1"/>
              <a:t>acesso</a:t>
            </a:r>
            <a:r>
              <a:rPr lang="en-US" dirty="0"/>
              <a:t>: </a:t>
            </a:r>
            <a:endParaRPr lang="en-US" dirty="0" smtClean="0"/>
          </a:p>
          <a:p>
            <a:pPr marL="118872" indent="0" algn="ctr">
              <a:buNone/>
            </a:pPr>
            <a:r>
              <a:rPr lang="en-US" u="sng" dirty="0" smtClean="0">
                <a:hlinkClick r:id="rId5"/>
              </a:rPr>
              <a:t>http</a:t>
            </a:r>
            <a:r>
              <a:rPr lang="en-US" u="sng" dirty="0">
                <a:hlinkClick r:id="rId5"/>
              </a:rPr>
              <a:t>://groups.google.com/group/bcc221-</a:t>
            </a:r>
            <a:r>
              <a:rPr lang="en-US" u="sng" dirty="0" smtClean="0">
                <a:hlinkClick r:id="rId5"/>
              </a:rPr>
              <a:t>decom</a:t>
            </a:r>
            <a:endParaRPr lang="en-US" u="sng" dirty="0" smtClean="0"/>
          </a:p>
        </p:txBody>
      </p:sp>
      <p:sp>
        <p:nvSpPr>
          <p:cNvPr id="4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4B420-66F5-4D75-AE77-317938182C39}" type="slidenum">
              <a:rPr lang="pt-BR"/>
              <a:pPr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54037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Entrada e Saída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118872" indent="0">
              <a:buNone/>
            </a:pPr>
            <a:r>
              <a:rPr lang="pt-BR" dirty="0" err="1">
                <a:latin typeface="Courier New" pitchFamily="49" charset="0"/>
                <a:cs typeface="Courier New" pitchFamily="49" charset="0"/>
              </a:rPr>
              <a:t>Please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enter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an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integer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numerator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: </a:t>
            </a:r>
            <a:r>
              <a:rPr lang="pt-BR" b="1" dirty="0">
                <a:latin typeface="Courier New" pitchFamily="49" charset="0"/>
                <a:cs typeface="Courier New" pitchFamily="49" charset="0"/>
              </a:rPr>
              <a:t>100</a:t>
            </a:r>
          </a:p>
          <a:p>
            <a:pPr marL="118872" indent="0">
              <a:buNone/>
            </a:pPr>
            <a:r>
              <a:rPr lang="pt-BR" dirty="0" err="1">
                <a:latin typeface="Courier New" pitchFamily="49" charset="0"/>
                <a:cs typeface="Courier New" pitchFamily="49" charset="0"/>
              </a:rPr>
              <a:t>Please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enter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an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integer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denominator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: </a:t>
            </a:r>
            <a:r>
              <a:rPr lang="pt-BR" b="1" dirty="0">
                <a:latin typeface="Courier New" pitchFamily="49" charset="0"/>
                <a:cs typeface="Courier New" pitchFamily="49" charset="0"/>
              </a:rPr>
              <a:t>0</a:t>
            </a:r>
          </a:p>
          <a:p>
            <a:pPr marL="118872" indent="0">
              <a:buNone/>
            </a:pPr>
            <a:endParaRPr lang="pt-BR" dirty="0" smtClean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Exception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: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java.lang.ArithmeticException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: /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by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zero</a:t>
            </a:r>
          </a:p>
          <a:p>
            <a:pPr marL="118872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Zero is an invalid denominator. Please try again.</a:t>
            </a:r>
          </a:p>
          <a:p>
            <a:pPr marL="118872" indent="0">
              <a:buNone/>
            </a:pPr>
            <a:endParaRPr lang="pt-BR" dirty="0" smtClean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Please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enter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an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integer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numerator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: </a:t>
            </a:r>
            <a:r>
              <a:rPr lang="pt-BR" b="1" dirty="0">
                <a:latin typeface="Courier New" pitchFamily="49" charset="0"/>
                <a:cs typeface="Courier New" pitchFamily="49" charset="0"/>
              </a:rPr>
              <a:t>100</a:t>
            </a:r>
          </a:p>
          <a:p>
            <a:pPr marL="118872" indent="0">
              <a:buNone/>
            </a:pPr>
            <a:r>
              <a:rPr lang="pt-BR" dirty="0" err="1">
                <a:latin typeface="Courier New" pitchFamily="49" charset="0"/>
                <a:cs typeface="Courier New" pitchFamily="49" charset="0"/>
              </a:rPr>
              <a:t>Please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enter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an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integer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denominator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: </a:t>
            </a:r>
            <a:r>
              <a:rPr lang="pt-BR" b="1" dirty="0">
                <a:latin typeface="Courier New" pitchFamily="49" charset="0"/>
                <a:cs typeface="Courier New" pitchFamily="49" charset="0"/>
              </a:rPr>
              <a:t>7</a:t>
            </a:r>
          </a:p>
          <a:p>
            <a:pPr marL="118872" indent="0">
              <a:buNone/>
            </a:pPr>
            <a:endParaRPr lang="pt-BR" dirty="0" smtClean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Result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: 100 / 7 = 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14</a:t>
            </a:r>
          </a:p>
          <a:p>
            <a:pPr marL="118872" indent="0">
              <a:buNone/>
            </a:pPr>
            <a:endParaRPr lang="pt-BR" dirty="0" smtClean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Please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enter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an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integer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numerator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: </a:t>
            </a:r>
            <a:r>
              <a:rPr lang="pt-BR" b="1" dirty="0">
                <a:latin typeface="Courier New" pitchFamily="49" charset="0"/>
                <a:cs typeface="Courier New" pitchFamily="49" charset="0"/>
              </a:rPr>
              <a:t>100</a:t>
            </a:r>
          </a:p>
          <a:p>
            <a:pPr marL="118872" indent="0">
              <a:buNone/>
            </a:pPr>
            <a:r>
              <a:rPr lang="pt-BR" dirty="0" err="1">
                <a:latin typeface="Courier New" pitchFamily="49" charset="0"/>
                <a:cs typeface="Courier New" pitchFamily="49" charset="0"/>
              </a:rPr>
              <a:t>Please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enter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an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integer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denominator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: </a:t>
            </a:r>
            <a:r>
              <a:rPr lang="pt-BR" b="1" dirty="0" err="1">
                <a:latin typeface="Courier New" pitchFamily="49" charset="0"/>
                <a:cs typeface="Courier New" pitchFamily="49" charset="0"/>
              </a:rPr>
              <a:t>hello</a:t>
            </a:r>
            <a:endParaRPr lang="pt-BR" b="1" dirty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endParaRPr lang="pt-BR" dirty="0" smtClean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Exception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: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java.util.InputMismatchException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You must enter integers. Please try again.</a:t>
            </a:r>
          </a:p>
          <a:p>
            <a:pPr marL="118872" indent="0">
              <a:buNone/>
            </a:pPr>
            <a:endParaRPr lang="pt-BR" dirty="0" smtClean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Please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enter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an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integer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numerator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: </a:t>
            </a:r>
            <a:r>
              <a:rPr lang="pt-BR" b="1" dirty="0">
                <a:latin typeface="Courier New" pitchFamily="49" charset="0"/>
                <a:cs typeface="Courier New" pitchFamily="49" charset="0"/>
              </a:rPr>
              <a:t>100</a:t>
            </a:r>
          </a:p>
          <a:p>
            <a:pPr marL="118872" indent="0">
              <a:buNone/>
            </a:pPr>
            <a:r>
              <a:rPr lang="pt-BR" dirty="0" err="1">
                <a:latin typeface="Courier New" pitchFamily="49" charset="0"/>
                <a:cs typeface="Courier New" pitchFamily="49" charset="0"/>
              </a:rPr>
              <a:t>Please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enter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an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integer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denominator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: </a:t>
            </a:r>
            <a:r>
              <a:rPr lang="pt-BR" b="1" dirty="0">
                <a:latin typeface="Courier New" pitchFamily="49" charset="0"/>
                <a:cs typeface="Courier New" pitchFamily="49" charset="0"/>
              </a:rPr>
              <a:t>7</a:t>
            </a:r>
          </a:p>
          <a:p>
            <a:pPr marL="118872" indent="0">
              <a:buNone/>
            </a:pPr>
            <a:endParaRPr lang="pt-BR" dirty="0" smtClean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Result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: 100 / 7 = 14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20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07968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i="1" dirty="0" err="1" smtClean="0"/>
              <a:t>try</a:t>
            </a:r>
            <a:r>
              <a:rPr lang="pt-BR" i="1" dirty="0" smtClean="0"/>
              <a:t> </a:t>
            </a:r>
            <a:r>
              <a:rPr lang="pt-BR" dirty="0" smtClean="0"/>
              <a:t>e</a:t>
            </a:r>
            <a:r>
              <a:rPr lang="pt-BR" i="1" dirty="0" smtClean="0"/>
              <a:t> catch</a:t>
            </a:r>
            <a:endParaRPr lang="pt-BR" i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800" dirty="0" smtClean="0"/>
              <a:t>A classe </a:t>
            </a:r>
            <a:r>
              <a:rPr lang="pt-BR" sz="2800" b="1" i="1" dirty="0" err="1" smtClean="0"/>
              <a:t>ArithmeticException</a:t>
            </a:r>
            <a:r>
              <a:rPr lang="pt-BR" sz="2800" dirty="0" smtClean="0"/>
              <a:t> não precisa ser importada porque está localizada no pacote </a:t>
            </a:r>
            <a:r>
              <a:rPr lang="pt-BR" sz="2800" i="1" dirty="0" err="1" smtClean="0"/>
              <a:t>java.lang</a:t>
            </a:r>
            <a:endParaRPr lang="pt-BR" sz="2800" i="1" dirty="0" smtClean="0"/>
          </a:p>
          <a:p>
            <a:pPr lvl="1"/>
            <a:r>
              <a:rPr lang="pt-BR" sz="2400" dirty="0" smtClean="0"/>
              <a:t>A classe </a:t>
            </a:r>
            <a:r>
              <a:rPr lang="pt-BR" sz="2400" b="1" i="1" dirty="0" err="1" smtClean="0"/>
              <a:t>InputMismatchException</a:t>
            </a:r>
            <a:r>
              <a:rPr lang="pt-BR" sz="2400" dirty="0" smtClean="0"/>
              <a:t> precisa ser importada.</a:t>
            </a:r>
          </a:p>
          <a:p>
            <a:r>
              <a:rPr lang="pt-BR" sz="2800" dirty="0" smtClean="0"/>
              <a:t>O bloco </a:t>
            </a:r>
            <a:r>
              <a:rPr lang="pt-BR" sz="2800" b="1" i="1" dirty="0" err="1" smtClean="0"/>
              <a:t>try</a:t>
            </a:r>
            <a:r>
              <a:rPr lang="pt-BR" sz="2800" dirty="0" smtClean="0"/>
              <a:t> neste exemplo é seguido de dois blocos </a:t>
            </a:r>
            <a:r>
              <a:rPr lang="pt-BR" sz="2800" b="1" i="1" dirty="0" smtClean="0"/>
              <a:t>catch</a:t>
            </a:r>
          </a:p>
          <a:p>
            <a:pPr lvl="1"/>
            <a:r>
              <a:rPr lang="pt-BR" sz="2400" dirty="0" smtClean="0"/>
              <a:t>Um para cada tipo de exceção.</a:t>
            </a:r>
            <a:endParaRPr lang="pt-BR" sz="24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21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07968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i="1" dirty="0" err="1" smtClean="0"/>
              <a:t>try</a:t>
            </a:r>
            <a:r>
              <a:rPr lang="pt-BR" i="1" dirty="0" smtClean="0"/>
              <a:t> </a:t>
            </a:r>
            <a:r>
              <a:rPr lang="pt-BR" dirty="0" smtClean="0"/>
              <a:t>e</a:t>
            </a:r>
            <a:r>
              <a:rPr lang="pt-BR" i="1" dirty="0" smtClean="0"/>
              <a:t> catch</a:t>
            </a:r>
            <a:endParaRPr lang="pt-BR" i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Um </a:t>
            </a:r>
            <a:r>
              <a:rPr lang="pt-BR" i="1" dirty="0" smtClean="0"/>
              <a:t>bloco </a:t>
            </a:r>
            <a:r>
              <a:rPr lang="pt-BR" i="1" dirty="0" err="1" smtClean="0"/>
              <a:t>try</a:t>
            </a:r>
            <a:r>
              <a:rPr lang="pt-BR" i="1" dirty="0" smtClean="0"/>
              <a:t> </a:t>
            </a:r>
            <a:r>
              <a:rPr lang="pt-BR" dirty="0" smtClean="0"/>
              <a:t>engloba o código que possa disparar uma exceção</a:t>
            </a:r>
          </a:p>
          <a:p>
            <a:pPr lvl="1"/>
            <a:r>
              <a:rPr lang="pt-BR" dirty="0" smtClean="0"/>
              <a:t>Consiste da palavra </a:t>
            </a:r>
            <a:r>
              <a:rPr lang="pt-BR" i="1" dirty="0" err="1" smtClean="0"/>
              <a:t>try</a:t>
            </a:r>
            <a:r>
              <a:rPr lang="pt-BR" dirty="0" smtClean="0"/>
              <a:t> e de um bloco de código delimitado por </a:t>
            </a:r>
            <a:r>
              <a:rPr lang="pt-BR" dirty="0" smtClean="0">
                <a:solidFill>
                  <a:srgbClr val="FF0000"/>
                </a:solidFill>
              </a:rPr>
              <a:t>{</a:t>
            </a:r>
            <a:r>
              <a:rPr lang="pt-BR" dirty="0" smtClean="0"/>
              <a:t> e </a:t>
            </a:r>
            <a:r>
              <a:rPr lang="pt-BR" dirty="0" smtClean="0">
                <a:solidFill>
                  <a:srgbClr val="FF0000"/>
                </a:solidFill>
              </a:rPr>
              <a:t>}</a:t>
            </a:r>
            <a:r>
              <a:rPr lang="pt-BR" dirty="0" smtClean="0"/>
              <a:t>;</a:t>
            </a:r>
          </a:p>
          <a:p>
            <a:pPr lvl="1"/>
            <a:r>
              <a:rPr lang="pt-BR" dirty="0" smtClean="0"/>
              <a:t>No exemplo, o método </a:t>
            </a:r>
            <a:r>
              <a:rPr lang="pt-BR" i="1" dirty="0" err="1" smtClean="0"/>
              <a:t>nextInt</a:t>
            </a:r>
            <a:r>
              <a:rPr lang="pt-BR" dirty="0" smtClean="0"/>
              <a:t> lança uma exceção </a:t>
            </a:r>
            <a:r>
              <a:rPr lang="pt-BR" i="1" dirty="0" err="1" smtClean="0"/>
              <a:t>InputMismatchException</a:t>
            </a:r>
            <a:r>
              <a:rPr lang="pt-BR" dirty="0" smtClean="0"/>
              <a:t> se o valor lido não for um inteiro;</a:t>
            </a:r>
          </a:p>
          <a:p>
            <a:pPr lvl="1"/>
            <a:r>
              <a:rPr lang="pt-BR" dirty="0" smtClean="0"/>
              <a:t>No método </a:t>
            </a:r>
            <a:r>
              <a:rPr lang="pt-BR" i="1" dirty="0" err="1" smtClean="0"/>
              <a:t>quotient</a:t>
            </a:r>
            <a:r>
              <a:rPr lang="pt-BR" dirty="0" smtClean="0"/>
              <a:t>, a JVM lança uma exceção </a:t>
            </a:r>
            <a:r>
              <a:rPr lang="pt-BR" i="1" dirty="0" err="1" smtClean="0"/>
              <a:t>AirthmeticException</a:t>
            </a:r>
            <a:r>
              <a:rPr lang="pt-BR" dirty="0" smtClean="0"/>
              <a:t> caso o denominador seja nulo.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22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07968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i="1" dirty="0" err="1" smtClean="0"/>
              <a:t>try</a:t>
            </a:r>
            <a:r>
              <a:rPr lang="pt-BR" i="1" dirty="0" smtClean="0"/>
              <a:t> </a:t>
            </a:r>
            <a:r>
              <a:rPr lang="pt-BR" dirty="0" smtClean="0"/>
              <a:t>e</a:t>
            </a:r>
            <a:r>
              <a:rPr lang="pt-BR" i="1" dirty="0" smtClean="0"/>
              <a:t> catch</a:t>
            </a:r>
            <a:endParaRPr lang="pt-BR" i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t-BR" dirty="0" smtClean="0"/>
              <a:t>Um </a:t>
            </a:r>
            <a:r>
              <a:rPr lang="pt-BR" i="1" dirty="0" smtClean="0"/>
              <a:t>bloco catch </a:t>
            </a:r>
            <a:r>
              <a:rPr lang="pt-BR" dirty="0" smtClean="0"/>
              <a:t>captura e trata uma exceção</a:t>
            </a:r>
          </a:p>
          <a:p>
            <a:pPr lvl="1"/>
            <a:r>
              <a:rPr lang="pt-BR" dirty="0" smtClean="0"/>
              <a:t>Começa com a palavra </a:t>
            </a:r>
            <a:r>
              <a:rPr lang="pt-BR" i="1" dirty="0" smtClean="0"/>
              <a:t>catch</a:t>
            </a:r>
            <a:r>
              <a:rPr lang="pt-BR" dirty="0" smtClean="0"/>
              <a:t>, seguido por um único parâmetro entre parênteses e um bloco de código entre </a:t>
            </a:r>
            <a:r>
              <a:rPr lang="pt-BR" dirty="0" smtClean="0">
                <a:solidFill>
                  <a:srgbClr val="FF0000"/>
                </a:solidFill>
              </a:rPr>
              <a:t>{</a:t>
            </a:r>
            <a:r>
              <a:rPr lang="pt-BR" dirty="0" smtClean="0"/>
              <a:t> e </a:t>
            </a:r>
            <a:r>
              <a:rPr lang="pt-BR" dirty="0" smtClean="0">
                <a:solidFill>
                  <a:srgbClr val="FF0000"/>
                </a:solidFill>
              </a:rPr>
              <a:t>}</a:t>
            </a:r>
            <a:r>
              <a:rPr lang="pt-BR" dirty="0" smtClean="0"/>
              <a:t>;</a:t>
            </a:r>
          </a:p>
          <a:p>
            <a:pPr lvl="1"/>
            <a:r>
              <a:rPr lang="pt-BR" dirty="0" smtClean="0"/>
              <a:t>O parâmetro especifica o tipo da exceção a ser capturada.</a:t>
            </a:r>
          </a:p>
          <a:p>
            <a:r>
              <a:rPr lang="pt-BR" dirty="0" smtClean="0"/>
              <a:t>Pelo menos um </a:t>
            </a:r>
            <a:r>
              <a:rPr lang="pt-BR" i="1" dirty="0" smtClean="0"/>
              <a:t>bloco catch</a:t>
            </a:r>
            <a:r>
              <a:rPr lang="pt-BR" dirty="0" smtClean="0"/>
              <a:t> ou um </a:t>
            </a:r>
            <a:r>
              <a:rPr lang="pt-BR" i="1" dirty="0" smtClean="0"/>
              <a:t>bloco </a:t>
            </a:r>
            <a:r>
              <a:rPr lang="pt-BR" i="1" dirty="0" err="1" smtClean="0"/>
              <a:t>finally</a:t>
            </a:r>
            <a:r>
              <a:rPr lang="pt-BR" dirty="0" smtClean="0"/>
              <a:t> devem seguir imediatamente um </a:t>
            </a:r>
            <a:r>
              <a:rPr lang="pt-BR" i="1" dirty="0" smtClean="0"/>
              <a:t>bloco </a:t>
            </a:r>
            <a:r>
              <a:rPr lang="pt-BR" i="1" dirty="0" err="1" smtClean="0"/>
              <a:t>try</a:t>
            </a:r>
            <a:endParaRPr lang="pt-BR" i="1" dirty="0" smtClean="0"/>
          </a:p>
          <a:p>
            <a:pPr lvl="1"/>
            <a:r>
              <a:rPr lang="pt-BR" dirty="0" smtClean="0"/>
              <a:t>O bloco cujo objeto parâmetro seja do mesmo tipo ao da exceção lançada será executado;</a:t>
            </a:r>
          </a:p>
          <a:p>
            <a:pPr lvl="1"/>
            <a:r>
              <a:rPr lang="pt-BR" dirty="0" smtClean="0"/>
              <a:t>O bloco executado pode interagir com o objeto da exceção</a:t>
            </a:r>
          </a:p>
          <a:p>
            <a:pPr lvl="2"/>
            <a:r>
              <a:rPr lang="pt-BR" dirty="0" smtClean="0"/>
              <a:t>Como no exemplo, invocar o método </a:t>
            </a:r>
            <a:r>
              <a:rPr lang="pt-BR" i="1" dirty="0" err="1" smtClean="0"/>
              <a:t>toString</a:t>
            </a:r>
            <a:r>
              <a:rPr lang="pt-BR" dirty="0" smtClean="0"/>
              <a:t>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23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07968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i="1" dirty="0" err="1" smtClean="0"/>
              <a:t>try</a:t>
            </a:r>
            <a:r>
              <a:rPr lang="pt-BR" i="1" dirty="0" smtClean="0"/>
              <a:t> </a:t>
            </a:r>
            <a:r>
              <a:rPr lang="pt-BR" dirty="0" smtClean="0"/>
              <a:t>e</a:t>
            </a:r>
            <a:r>
              <a:rPr lang="pt-BR" i="1" dirty="0" smtClean="0"/>
              <a:t> catch</a:t>
            </a:r>
            <a:endParaRPr lang="pt-BR" i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800" dirty="0" smtClean="0"/>
              <a:t>Uma </a:t>
            </a:r>
            <a:r>
              <a:rPr lang="pt-BR" sz="2800" b="1" dirty="0" smtClean="0"/>
              <a:t>exceção não capturada</a:t>
            </a:r>
            <a:r>
              <a:rPr lang="pt-BR" sz="2800" dirty="0" smtClean="0"/>
              <a:t> é uma exceção que ocorre e não há bloco </a:t>
            </a:r>
            <a:r>
              <a:rPr lang="pt-BR" sz="2800" i="1" dirty="0" smtClean="0"/>
              <a:t>catch</a:t>
            </a:r>
            <a:r>
              <a:rPr lang="pt-BR" sz="2800" dirty="0"/>
              <a:t> </a:t>
            </a:r>
            <a:r>
              <a:rPr lang="pt-BR" sz="2800" dirty="0" smtClean="0"/>
              <a:t>correspondente</a:t>
            </a:r>
          </a:p>
          <a:p>
            <a:pPr lvl="1"/>
            <a:r>
              <a:rPr lang="pt-BR" sz="2400" dirty="0" smtClean="0"/>
              <a:t>Java utiliza um modelo de diversas linhas de execução para programas </a:t>
            </a:r>
            <a:r>
              <a:rPr lang="pt-BR" sz="2400" dirty="0"/>
              <a:t>(</a:t>
            </a:r>
            <a:r>
              <a:rPr lang="pt-BR" sz="2400" i="1" dirty="0" err="1"/>
              <a:t>multithread</a:t>
            </a:r>
            <a:r>
              <a:rPr lang="pt-BR" sz="2400" dirty="0" smtClean="0"/>
              <a:t>);</a:t>
            </a:r>
          </a:p>
          <a:p>
            <a:pPr lvl="1"/>
            <a:r>
              <a:rPr lang="pt-BR" sz="2400" dirty="0" smtClean="0"/>
              <a:t>Se uma destas linhas de execução (</a:t>
            </a:r>
            <a:r>
              <a:rPr lang="pt-BR" sz="2400" i="1" dirty="0" smtClean="0"/>
              <a:t>thread</a:t>
            </a:r>
            <a:r>
              <a:rPr lang="pt-BR" sz="2400" dirty="0" smtClean="0"/>
              <a:t>) lançar uma exceção não capturada, somente ela será suspensa;</a:t>
            </a:r>
          </a:p>
          <a:p>
            <a:pPr lvl="1"/>
            <a:r>
              <a:rPr lang="pt-BR" sz="2400" dirty="0" smtClean="0"/>
              <a:t>Pode haver </a:t>
            </a:r>
            <a:r>
              <a:rPr lang="pt-BR" sz="2400" dirty="0" err="1" smtClean="0"/>
              <a:t>cascateamento</a:t>
            </a:r>
            <a:r>
              <a:rPr lang="pt-BR" sz="2400" dirty="0" smtClean="0"/>
              <a:t> da suspensão ou comportamento inesperado do programa.</a:t>
            </a:r>
            <a:endParaRPr lang="pt-BR" sz="24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24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07968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Modelo de Terminação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25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72352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Modelo de Terminação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dirty="0" smtClean="0"/>
              <a:t>Se uma exceção ocorre em um bloco </a:t>
            </a:r>
            <a:r>
              <a:rPr lang="pt-BR" i="1" dirty="0" err="1" smtClean="0"/>
              <a:t>try</a:t>
            </a:r>
            <a:r>
              <a:rPr lang="pt-BR" dirty="0" smtClean="0"/>
              <a:t>, o mesmo é interrompido e o controle do programa é transferido para o bloco </a:t>
            </a:r>
            <a:r>
              <a:rPr lang="pt-BR" i="1" dirty="0" smtClean="0"/>
              <a:t>catch</a:t>
            </a:r>
            <a:r>
              <a:rPr lang="pt-BR" dirty="0" smtClean="0"/>
              <a:t> adequado ou para o bloco </a:t>
            </a:r>
            <a:r>
              <a:rPr lang="pt-BR" dirty="0" err="1" smtClean="0"/>
              <a:t>f</a:t>
            </a:r>
            <a:r>
              <a:rPr lang="pt-BR" i="1" dirty="0" err="1" smtClean="0"/>
              <a:t>inally</a:t>
            </a:r>
            <a:r>
              <a:rPr lang="pt-BR" i="1" dirty="0" smtClean="0"/>
              <a:t>, </a:t>
            </a:r>
            <a:r>
              <a:rPr lang="pt-BR" dirty="0" smtClean="0"/>
              <a:t>se disponível;</a:t>
            </a:r>
          </a:p>
          <a:p>
            <a:r>
              <a:rPr lang="pt-BR" dirty="0" smtClean="0"/>
              <a:t>Depois do tratamento da exceção, o controle do programa não retorna ao ponto de ocorrência da exceção</a:t>
            </a:r>
          </a:p>
          <a:p>
            <a:pPr lvl="1"/>
            <a:r>
              <a:rPr lang="pt-BR" dirty="0" smtClean="0"/>
              <a:t>O bloco </a:t>
            </a:r>
            <a:r>
              <a:rPr lang="pt-BR" i="1" dirty="0" err="1" smtClean="0"/>
              <a:t>try</a:t>
            </a:r>
            <a:r>
              <a:rPr lang="pt-BR" dirty="0" smtClean="0"/>
              <a:t> expirou, inclusive perdendo as variáveis locais.</a:t>
            </a:r>
          </a:p>
          <a:p>
            <a:r>
              <a:rPr lang="pt-BR" dirty="0" smtClean="0"/>
              <a:t>O controle passa para a instrução seguinte ao último bloco </a:t>
            </a:r>
            <a:r>
              <a:rPr lang="pt-BR" i="1" dirty="0" smtClean="0"/>
              <a:t>catch</a:t>
            </a:r>
            <a:r>
              <a:rPr lang="pt-BR" dirty="0" smtClean="0"/>
              <a:t>/</a:t>
            </a:r>
            <a:r>
              <a:rPr lang="pt-BR" i="1" dirty="0" err="1" smtClean="0"/>
              <a:t>finally</a:t>
            </a:r>
            <a:endParaRPr lang="pt-BR" i="1" dirty="0" smtClean="0"/>
          </a:p>
          <a:p>
            <a:pPr lvl="1"/>
            <a:r>
              <a:rPr lang="pt-BR" dirty="0" smtClean="0"/>
              <a:t>Chamado de </a:t>
            </a:r>
            <a:r>
              <a:rPr lang="pt-BR" b="1" dirty="0" smtClean="0"/>
              <a:t>Modelo de Terminação</a:t>
            </a:r>
            <a:r>
              <a:rPr lang="pt-BR" dirty="0" smtClean="0"/>
              <a:t>.</a:t>
            </a:r>
          </a:p>
          <a:p>
            <a:r>
              <a:rPr lang="pt-BR" dirty="0" smtClean="0"/>
              <a:t>Se nenhuma exceção ocorrer, todos os blocos </a:t>
            </a:r>
            <a:r>
              <a:rPr lang="pt-BR" i="1" dirty="0" smtClean="0"/>
              <a:t>catch</a:t>
            </a:r>
            <a:r>
              <a:rPr lang="pt-BR" dirty="0" smtClean="0"/>
              <a:t> e o</a:t>
            </a:r>
            <a:r>
              <a:rPr lang="pt-BR" i="1" dirty="0" smtClean="0"/>
              <a:t> </a:t>
            </a:r>
            <a:r>
              <a:rPr lang="pt-BR" i="1" dirty="0" err="1" smtClean="0"/>
              <a:t>finally</a:t>
            </a:r>
            <a:r>
              <a:rPr lang="pt-BR" dirty="0" smtClean="0"/>
              <a:t> são ignorados.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26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50692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Modelo de Terminação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27</a:t>
            </a:fld>
            <a:endParaRPr lang="pt-BR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55776" y="1485960"/>
            <a:ext cx="3168351" cy="5339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200877" y="5373216"/>
            <a:ext cx="659155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pt-BR" sz="1400" dirty="0" err="1" smtClean="0"/>
              <a:t>finally</a:t>
            </a:r>
            <a:endParaRPr lang="pt-BR" sz="1400" dirty="0"/>
          </a:p>
        </p:txBody>
      </p:sp>
    </p:spTree>
    <p:extLst>
      <p:ext uri="{BB962C8B-B14F-4D97-AF65-F5344CB8AC3E}">
        <p14:creationId xmlns:p14="http://schemas.microsoft.com/office/powerpoint/2010/main" val="15261793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Cláusula </a:t>
            </a:r>
            <a:r>
              <a:rPr lang="pt-BR" i="1" dirty="0" err="1" smtClean="0"/>
              <a:t>throws</a:t>
            </a:r>
            <a:endParaRPr lang="pt-BR" i="1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28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50692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Cláusula </a:t>
            </a:r>
            <a:r>
              <a:rPr lang="pt-BR" i="1" dirty="0" err="1" smtClean="0"/>
              <a:t>throws</a:t>
            </a:r>
            <a:endParaRPr lang="pt-BR" i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t-BR" dirty="0" smtClean="0"/>
              <a:t>Uma cláusula </a:t>
            </a:r>
            <a:r>
              <a:rPr lang="pt-BR" i="1" dirty="0" err="1" smtClean="0"/>
              <a:t>throws</a:t>
            </a:r>
            <a:r>
              <a:rPr lang="pt-BR" dirty="0" smtClean="0"/>
              <a:t> especifica as exceções que um método lança</a:t>
            </a:r>
          </a:p>
          <a:p>
            <a:pPr lvl="1"/>
            <a:r>
              <a:rPr lang="pt-BR" dirty="0" smtClean="0"/>
              <a:t>Aparece entre a lista de parâmetros e o corpo do método;</a:t>
            </a:r>
          </a:p>
          <a:p>
            <a:pPr lvl="1"/>
            <a:r>
              <a:rPr lang="pt-BR" dirty="0" smtClean="0"/>
              <a:t>Contém uma lista de valores separados por vírgula, em que cada valor é um tipo de exceção;</a:t>
            </a:r>
          </a:p>
          <a:p>
            <a:pPr lvl="1"/>
            <a:r>
              <a:rPr lang="pt-BR" dirty="0" smtClean="0"/>
              <a:t>As exceções podem ser lançadas explicitamente dentro do próprio método ou por outros métodos chamados dentro do primeiro.</a:t>
            </a:r>
          </a:p>
          <a:p>
            <a:r>
              <a:rPr lang="pt-BR" dirty="0" smtClean="0"/>
              <a:t>Se sabemos que um método pode lançar exceções, devemos incluir o código de tratamento de exceções adequado</a:t>
            </a:r>
          </a:p>
          <a:p>
            <a:pPr lvl="1"/>
            <a:r>
              <a:rPr lang="pt-BR" dirty="0" smtClean="0"/>
              <a:t>O próprio método não tratará a exceção;</a:t>
            </a:r>
          </a:p>
          <a:p>
            <a:pPr lvl="1"/>
            <a:r>
              <a:rPr lang="pt-BR" dirty="0" smtClean="0"/>
              <a:t>A documentação do método deve fornecer maiores detalhes sobre as causas do lançamento de exceções.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29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637584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827584" y="1999381"/>
            <a:ext cx="7402016" cy="4525963"/>
          </a:xfrm>
        </p:spPr>
        <p:txBody>
          <a:bodyPr/>
          <a:lstStyle/>
          <a:p>
            <a:pPr algn="ctr">
              <a:buFontTx/>
              <a:buNone/>
            </a:pPr>
            <a:endParaRPr lang="pt-BR" sz="6600" b="1" dirty="0"/>
          </a:p>
          <a:p>
            <a:pPr algn="ctr">
              <a:buFontTx/>
              <a:buNone/>
            </a:pPr>
            <a:endParaRPr lang="pt-BR" sz="6600" b="1" dirty="0"/>
          </a:p>
          <a:p>
            <a:pPr algn="ctr">
              <a:buFontTx/>
              <a:buNone/>
            </a:pPr>
            <a:r>
              <a:rPr lang="pt-BR" sz="6600" b="1" dirty="0"/>
              <a:t>Avisos</a:t>
            </a: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501EA-555E-46B3-80C1-84FBBEDCD8D0}" type="slidenum">
              <a:rPr lang="pt-BR"/>
              <a:pPr/>
              <a:t>3</a:t>
            </a:fld>
            <a:endParaRPr lang="pt-BR"/>
          </a:p>
        </p:txBody>
      </p:sp>
      <p:pic>
        <p:nvPicPr>
          <p:cNvPr id="18442" name="Picture 10" descr="http://www.floridacharts.com/FLQuery/Images/warning-ico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1880828"/>
            <a:ext cx="3240360" cy="2700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65050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Quando Utilizar Exceções?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30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33521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Quando </a:t>
            </a:r>
            <a:r>
              <a:rPr lang="pt-BR" dirty="0" smtClean="0"/>
              <a:t>Utilizar </a:t>
            </a:r>
            <a:r>
              <a:rPr lang="pt-BR" dirty="0"/>
              <a:t>Exceções?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dirty="0" smtClean="0"/>
              <a:t>Erros síncronos (na execução de uma instrução)</a:t>
            </a:r>
          </a:p>
          <a:p>
            <a:pPr lvl="1"/>
            <a:r>
              <a:rPr lang="pt-BR" dirty="0" smtClean="0"/>
              <a:t>Índice de vetor fora dos limites;</a:t>
            </a:r>
          </a:p>
          <a:p>
            <a:pPr lvl="1"/>
            <a:r>
              <a:rPr lang="pt-BR" i="1" dirty="0" smtClean="0"/>
              <a:t>Overflow</a:t>
            </a:r>
            <a:r>
              <a:rPr lang="pt-BR" dirty="0" smtClean="0"/>
              <a:t> aritmético (valor fora dos limites do tipo);</a:t>
            </a:r>
          </a:p>
          <a:p>
            <a:pPr lvl="1"/>
            <a:r>
              <a:rPr lang="pt-BR" dirty="0" smtClean="0"/>
              <a:t>Divisão por zero;</a:t>
            </a:r>
          </a:p>
          <a:p>
            <a:pPr lvl="1"/>
            <a:r>
              <a:rPr lang="pt-BR" dirty="0" smtClean="0"/>
              <a:t>Parâmetros inválidos;</a:t>
            </a:r>
          </a:p>
          <a:p>
            <a:pPr lvl="1"/>
            <a:r>
              <a:rPr lang="pt-BR" dirty="0" smtClean="0"/>
              <a:t>Alocação de memória excessiva ou indisponível.</a:t>
            </a:r>
          </a:p>
          <a:p>
            <a:r>
              <a:rPr lang="pt-BR" dirty="0" smtClean="0"/>
              <a:t>Exceções não devem ser utilizadas para erros assíncronos (</a:t>
            </a:r>
            <a:r>
              <a:rPr lang="pt-BR" dirty="0" err="1" smtClean="0"/>
              <a:t>pararelos</a:t>
            </a:r>
            <a:r>
              <a:rPr lang="pt-BR" dirty="0" smtClean="0"/>
              <a:t> à execução do programa)</a:t>
            </a:r>
          </a:p>
          <a:p>
            <a:pPr lvl="1"/>
            <a:r>
              <a:rPr lang="pt-BR" dirty="0" smtClean="0"/>
              <a:t>Erros de I/O;</a:t>
            </a:r>
          </a:p>
          <a:p>
            <a:pPr lvl="1"/>
            <a:r>
              <a:rPr lang="pt-BR" dirty="0" smtClean="0"/>
              <a:t>Cliques de mouse e pressionamento de teclas.</a:t>
            </a:r>
          </a:p>
          <a:p>
            <a:r>
              <a:rPr lang="pt-BR" dirty="0" smtClean="0"/>
              <a:t>Obviamente, exceções não tratam erros em </a:t>
            </a:r>
            <a:r>
              <a:rPr lang="pt-BR" b="1" dirty="0" smtClean="0"/>
              <a:t>tempo de compilação</a:t>
            </a:r>
            <a:r>
              <a:rPr lang="pt-BR" dirty="0" smtClean="0"/>
              <a:t>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31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79044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Hierarquia da Exceções Java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32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687698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Hierarquia da Exceções Java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dirty="0" smtClean="0"/>
              <a:t>Todas as classes de exceção Java herdam direta ou indiretamente da classe </a:t>
            </a:r>
            <a:r>
              <a:rPr lang="pt-BR" b="1" i="1" dirty="0" err="1" smtClean="0"/>
              <a:t>Exception</a:t>
            </a:r>
            <a:endParaRPr lang="pt-BR" b="1" i="1" dirty="0" smtClean="0"/>
          </a:p>
          <a:p>
            <a:pPr lvl="1"/>
            <a:r>
              <a:rPr lang="pt-BR" dirty="0" smtClean="0"/>
              <a:t>É possível estender esta hierarquia para criar nossas próprias classes de exceção;</a:t>
            </a:r>
          </a:p>
          <a:p>
            <a:pPr lvl="1"/>
            <a:r>
              <a:rPr lang="pt-BR" dirty="0" smtClean="0"/>
              <a:t>A hierarquia específica é iniciada pela classe </a:t>
            </a:r>
            <a:r>
              <a:rPr lang="pt-BR" b="1" i="1" dirty="0" err="1" smtClean="0"/>
              <a:t>Throwable</a:t>
            </a:r>
            <a:r>
              <a:rPr lang="pt-BR" dirty="0" smtClean="0"/>
              <a:t> (uma subclasse de </a:t>
            </a:r>
            <a:r>
              <a:rPr lang="pt-BR" i="1" dirty="0" err="1" smtClean="0"/>
              <a:t>Object</a:t>
            </a:r>
            <a:r>
              <a:rPr lang="pt-BR" dirty="0" smtClean="0"/>
              <a:t>)</a:t>
            </a:r>
          </a:p>
          <a:p>
            <a:pPr lvl="2"/>
            <a:r>
              <a:rPr lang="pt-BR" dirty="0" smtClean="0"/>
              <a:t>Somente objetos </a:t>
            </a:r>
            <a:r>
              <a:rPr lang="pt-BR" i="1" dirty="0" err="1" smtClean="0"/>
              <a:t>Throwable</a:t>
            </a:r>
            <a:r>
              <a:rPr lang="pt-BR" dirty="0" smtClean="0"/>
              <a:t> podem ser utilizados com o mecanismo de tratamento de exceções.</a:t>
            </a:r>
          </a:p>
          <a:p>
            <a:pPr lvl="1"/>
            <a:r>
              <a:rPr lang="pt-BR" dirty="0" smtClean="0"/>
              <a:t>A classe </a:t>
            </a:r>
            <a:r>
              <a:rPr lang="pt-BR" b="1" i="1" dirty="0" err="1" smtClean="0"/>
              <a:t>Exception</a:t>
            </a:r>
            <a:r>
              <a:rPr lang="pt-BR" dirty="0" smtClean="0"/>
              <a:t> e suas subclasses representam situações excepcionais que ocorrem em um programa e que podem ser capturadas por ele próprio;</a:t>
            </a:r>
          </a:p>
          <a:p>
            <a:pPr lvl="1"/>
            <a:r>
              <a:rPr lang="pt-BR" dirty="0" smtClean="0"/>
              <a:t>A classe </a:t>
            </a:r>
            <a:r>
              <a:rPr lang="pt-BR" b="1" i="1" dirty="0" err="1" smtClean="0"/>
              <a:t>Error</a:t>
            </a:r>
            <a:r>
              <a:rPr lang="pt-BR" dirty="0" smtClean="0"/>
              <a:t> e suas subclasses representam situações anormais que podem acontecer na JVM.</a:t>
            </a:r>
            <a:endParaRPr lang="pt-BR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33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943012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Hierarquia da Exceções Java</a:t>
            </a: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34</a:t>
            </a:fld>
            <a:endParaRPr lang="pt-B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7783" y="1916832"/>
            <a:ext cx="7286625" cy="431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740224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i="1" dirty="0"/>
              <a:t>catch-</a:t>
            </a:r>
            <a:r>
              <a:rPr lang="pt-BR" i="1" dirty="0" err="1"/>
              <a:t>or</a:t>
            </a:r>
            <a:r>
              <a:rPr lang="pt-BR" i="1" dirty="0"/>
              <a:t>-declare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35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817524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i="1" dirty="0"/>
              <a:t>catch-</a:t>
            </a:r>
            <a:r>
              <a:rPr lang="pt-BR" i="1" dirty="0" err="1"/>
              <a:t>or</a:t>
            </a:r>
            <a:r>
              <a:rPr lang="pt-BR" i="1" dirty="0"/>
              <a:t>-declare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Códigos “válidos” em Java deve honrar o requisito </a:t>
            </a:r>
            <a:r>
              <a:rPr lang="pt-BR" i="1" dirty="0"/>
              <a:t>catch-</a:t>
            </a:r>
            <a:r>
              <a:rPr lang="pt-BR" i="1" dirty="0" err="1"/>
              <a:t>or</a:t>
            </a:r>
            <a:r>
              <a:rPr lang="pt-BR" i="1" dirty="0"/>
              <a:t>-</a:t>
            </a:r>
            <a:r>
              <a:rPr lang="pt-BR" i="1" dirty="0" smtClean="0"/>
              <a:t>declare </a:t>
            </a:r>
          </a:p>
          <a:p>
            <a:pPr lvl="1"/>
            <a:r>
              <a:rPr lang="pt-BR" dirty="0" smtClean="0"/>
              <a:t>Ou (</a:t>
            </a:r>
            <a:r>
              <a:rPr lang="pt-BR" i="1" dirty="0" smtClean="0"/>
              <a:t>catch</a:t>
            </a:r>
            <a:r>
              <a:rPr lang="pt-BR" i="1" dirty="0"/>
              <a:t>-</a:t>
            </a:r>
            <a:r>
              <a:rPr lang="pt-BR" i="1" dirty="0" err="1"/>
              <a:t>or</a:t>
            </a:r>
            <a:r>
              <a:rPr lang="pt-BR" i="1" dirty="0" smtClean="0"/>
              <a:t>-</a:t>
            </a:r>
            <a:r>
              <a:rPr lang="pt-BR" i="1" dirty="0" err="1" smtClean="0"/>
              <a:t>specify</a:t>
            </a:r>
            <a:r>
              <a:rPr lang="pt-BR" dirty="0" smtClean="0"/>
              <a:t>).</a:t>
            </a:r>
          </a:p>
          <a:p>
            <a:r>
              <a:rPr lang="pt-BR" dirty="0" smtClean="0"/>
              <a:t>Códigos que possam lançar certas exceções devem cumprir com uma das opções abaixo:</a:t>
            </a:r>
          </a:p>
          <a:p>
            <a:pPr lvl="1"/>
            <a:r>
              <a:rPr lang="pt-BR" dirty="0" smtClean="0"/>
              <a:t>Possuir uma estrutura </a:t>
            </a:r>
            <a:r>
              <a:rPr lang="pt-BR" i="1" dirty="0" err="1" smtClean="0"/>
              <a:t>try</a:t>
            </a:r>
            <a:r>
              <a:rPr lang="pt-BR" i="1" dirty="0" smtClean="0"/>
              <a:t>/catch</a:t>
            </a:r>
            <a:r>
              <a:rPr lang="pt-BR" dirty="0" smtClean="0"/>
              <a:t> que manipule a exceção;</a:t>
            </a:r>
            <a:endParaRPr lang="pt-BR" dirty="0"/>
          </a:p>
          <a:p>
            <a:pPr lvl="1"/>
            <a:r>
              <a:rPr lang="pt-BR" dirty="0" smtClean="0"/>
              <a:t>Declarar que o método correspondente pode lançar exceções, através de uma cláusula </a:t>
            </a:r>
            <a:r>
              <a:rPr lang="pt-BR" i="1" dirty="0" err="1" smtClean="0"/>
              <a:t>throws</a:t>
            </a:r>
            <a:r>
              <a:rPr lang="pt-BR" dirty="0" smtClean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36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00735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i="1" dirty="0"/>
              <a:t>catch-</a:t>
            </a:r>
            <a:r>
              <a:rPr lang="pt-BR" i="1" dirty="0" err="1"/>
              <a:t>or</a:t>
            </a:r>
            <a:r>
              <a:rPr lang="pt-BR" i="1" dirty="0"/>
              <a:t>-declare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 smtClean="0"/>
              <a:t>Códigos que não honrem o </a:t>
            </a:r>
            <a:r>
              <a:rPr lang="pt-BR" i="1" dirty="0"/>
              <a:t>catch-</a:t>
            </a:r>
            <a:r>
              <a:rPr lang="pt-BR" i="1" dirty="0" err="1"/>
              <a:t>or</a:t>
            </a:r>
            <a:r>
              <a:rPr lang="pt-BR" i="1" dirty="0"/>
              <a:t>-</a:t>
            </a:r>
            <a:r>
              <a:rPr lang="pt-BR" i="1" dirty="0" smtClean="0"/>
              <a:t>declare</a:t>
            </a:r>
            <a:r>
              <a:rPr lang="pt-BR" dirty="0" smtClean="0"/>
              <a:t> não compilam</a:t>
            </a:r>
          </a:p>
          <a:p>
            <a:pPr lvl="1"/>
            <a:r>
              <a:rPr lang="pt-BR" dirty="0" smtClean="0"/>
              <a:t>Nem todas exceções estão sujeitas ao </a:t>
            </a:r>
            <a:r>
              <a:rPr lang="pt-BR" i="1" dirty="0"/>
              <a:t>catch-</a:t>
            </a:r>
            <a:r>
              <a:rPr lang="pt-BR" i="1" dirty="0" err="1"/>
              <a:t>or</a:t>
            </a:r>
            <a:r>
              <a:rPr lang="pt-BR" i="1" dirty="0"/>
              <a:t>-</a:t>
            </a:r>
            <a:r>
              <a:rPr lang="pt-BR" i="1" dirty="0" smtClean="0"/>
              <a:t>declare</a:t>
            </a:r>
            <a:r>
              <a:rPr lang="pt-BR" dirty="0" smtClean="0"/>
              <a:t>.</a:t>
            </a:r>
          </a:p>
          <a:p>
            <a:r>
              <a:rPr lang="pt-BR" dirty="0"/>
              <a:t>Java distingue entre </a:t>
            </a:r>
            <a:r>
              <a:rPr lang="pt-BR" dirty="0" smtClean="0"/>
              <a:t>três categorias </a:t>
            </a:r>
            <a:r>
              <a:rPr lang="pt-BR" dirty="0"/>
              <a:t>de exceções:</a:t>
            </a:r>
          </a:p>
          <a:p>
            <a:pPr lvl="1"/>
            <a:r>
              <a:rPr lang="pt-BR" b="1" dirty="0"/>
              <a:t>Exceções verificadas</a:t>
            </a:r>
            <a:endParaRPr lang="pt-BR" dirty="0"/>
          </a:p>
          <a:p>
            <a:pPr lvl="2"/>
            <a:r>
              <a:rPr lang="pt-BR" dirty="0"/>
              <a:t>Precisam ser listadas na cláusula </a:t>
            </a:r>
            <a:r>
              <a:rPr lang="pt-BR" i="1" dirty="0" err="1"/>
              <a:t>throws</a:t>
            </a:r>
            <a:r>
              <a:rPr lang="pt-BR" dirty="0"/>
              <a:t>.</a:t>
            </a:r>
          </a:p>
          <a:p>
            <a:pPr lvl="1"/>
            <a:r>
              <a:rPr lang="pt-BR" b="1" dirty="0" smtClean="0"/>
              <a:t>Erros </a:t>
            </a:r>
            <a:r>
              <a:rPr lang="pt-BR" dirty="0" smtClean="0"/>
              <a:t>ou </a:t>
            </a:r>
            <a:r>
              <a:rPr lang="pt-BR" b="1" dirty="0" smtClean="0"/>
              <a:t>Exceções </a:t>
            </a:r>
            <a:r>
              <a:rPr lang="pt-BR" b="1" dirty="0"/>
              <a:t>não verificadas</a:t>
            </a:r>
            <a:endParaRPr lang="pt-BR" dirty="0"/>
          </a:p>
          <a:p>
            <a:pPr lvl="2"/>
            <a:r>
              <a:rPr lang="pt-BR" dirty="0"/>
              <a:t>Não precisam ser listadas na cláusula </a:t>
            </a:r>
            <a:r>
              <a:rPr lang="pt-BR" i="1" dirty="0" err="1"/>
              <a:t>throws</a:t>
            </a:r>
            <a:r>
              <a:rPr lang="pt-BR" dirty="0" smtClean="0"/>
              <a:t>.</a:t>
            </a:r>
          </a:p>
          <a:p>
            <a:pPr lvl="1"/>
            <a:r>
              <a:rPr lang="pt-BR" b="1" dirty="0" smtClean="0"/>
              <a:t>Exceções em tempo de execução</a:t>
            </a:r>
          </a:p>
          <a:p>
            <a:pPr lvl="2"/>
            <a:r>
              <a:rPr lang="pt-BR" dirty="0" smtClean="0"/>
              <a:t>Não </a:t>
            </a:r>
            <a:r>
              <a:rPr lang="pt-BR" dirty="0"/>
              <a:t>precisam ser listadas na cláusula </a:t>
            </a:r>
            <a:r>
              <a:rPr lang="pt-BR" i="1" dirty="0" err="1"/>
              <a:t>throws</a:t>
            </a:r>
            <a:r>
              <a:rPr lang="pt-BR" dirty="0" smtClean="0"/>
              <a:t>.</a:t>
            </a:r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37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26724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i="1" dirty="0"/>
              <a:t>catch-</a:t>
            </a:r>
            <a:r>
              <a:rPr lang="pt-BR" i="1" dirty="0" err="1"/>
              <a:t>or</a:t>
            </a:r>
            <a:r>
              <a:rPr lang="pt-BR" i="1" dirty="0"/>
              <a:t>-declare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b="1" dirty="0"/>
              <a:t>Exceções verificadas</a:t>
            </a:r>
            <a:endParaRPr lang="pt-BR" dirty="0"/>
          </a:p>
          <a:p>
            <a:pPr lvl="1"/>
            <a:r>
              <a:rPr lang="pt-BR" dirty="0" smtClean="0"/>
              <a:t>Um código bem escrito pode antecipá-las e se recuperar.</a:t>
            </a:r>
            <a:endParaRPr lang="pt-BR" dirty="0"/>
          </a:p>
          <a:p>
            <a:r>
              <a:rPr lang="pt-BR" b="1" dirty="0"/>
              <a:t>Erros </a:t>
            </a:r>
            <a:r>
              <a:rPr lang="pt-BR" dirty="0"/>
              <a:t>ou </a:t>
            </a:r>
            <a:r>
              <a:rPr lang="pt-BR" b="1" dirty="0"/>
              <a:t>Exceções não verificadas</a:t>
            </a:r>
            <a:endParaRPr lang="pt-BR" dirty="0"/>
          </a:p>
          <a:p>
            <a:pPr lvl="1"/>
            <a:r>
              <a:rPr lang="pt-BR" dirty="0" smtClean="0"/>
              <a:t>Condições excepcionais externas ao código;</a:t>
            </a:r>
          </a:p>
          <a:p>
            <a:pPr lvl="1"/>
            <a:r>
              <a:rPr lang="pt-BR" dirty="0" smtClean="0"/>
              <a:t>Não é possível antecipá-las ou recuperar-se.</a:t>
            </a:r>
            <a:endParaRPr lang="pt-BR" dirty="0"/>
          </a:p>
          <a:p>
            <a:r>
              <a:rPr lang="pt-BR" b="1" dirty="0"/>
              <a:t>Exceções em tempo de execução</a:t>
            </a:r>
          </a:p>
          <a:p>
            <a:pPr lvl="1"/>
            <a:r>
              <a:rPr lang="pt-BR" dirty="0" smtClean="0"/>
              <a:t>Condições excepcionais internas ao código.</a:t>
            </a:r>
          </a:p>
          <a:p>
            <a:pPr lvl="1"/>
            <a:r>
              <a:rPr lang="pt-BR" i="1" dirty="0" smtClean="0"/>
              <a:t>Bugs</a:t>
            </a:r>
            <a:r>
              <a:rPr lang="pt-BR" dirty="0" smtClean="0"/>
              <a:t>.</a:t>
            </a:r>
          </a:p>
          <a:p>
            <a:pPr lvl="1"/>
            <a:r>
              <a:rPr lang="pt-BR" dirty="0" smtClean="0"/>
              <a:t>Devem ser corrigidas no próprio código para evitar a exceção.</a:t>
            </a:r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38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927541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i="1" dirty="0"/>
              <a:t>catch-</a:t>
            </a:r>
            <a:r>
              <a:rPr lang="pt-BR" i="1" dirty="0" err="1"/>
              <a:t>or</a:t>
            </a:r>
            <a:r>
              <a:rPr lang="pt-BR" i="1" dirty="0"/>
              <a:t>-declare</a:t>
            </a:r>
            <a:endParaRPr lang="pt-BR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395536" y="1773936"/>
            <a:ext cx="4248472" cy="4623816"/>
          </a:xfrm>
        </p:spPr>
        <p:txBody>
          <a:bodyPr>
            <a:normAutofit lnSpcReduction="10000"/>
          </a:bodyPr>
          <a:lstStyle/>
          <a:p>
            <a:pPr marL="118872" indent="0">
              <a:buNone/>
            </a:pPr>
            <a:r>
              <a:rPr lang="pt-BR" b="1" dirty="0" smtClean="0"/>
              <a:t>Não Verificadas</a:t>
            </a:r>
          </a:p>
          <a:p>
            <a:pPr marL="118872" indent="0">
              <a:buNone/>
            </a:pPr>
            <a:endParaRPr lang="pt-BR" b="1" dirty="0" smtClean="0"/>
          </a:p>
          <a:p>
            <a:pPr marL="118872" indent="0">
              <a:buNone/>
            </a:pPr>
            <a:endParaRPr lang="pt-BR" b="1" dirty="0"/>
          </a:p>
          <a:p>
            <a:r>
              <a:rPr lang="pt-BR" sz="1900" dirty="0" err="1" smtClean="0"/>
              <a:t>ArrayIndexOutOfBoundsException</a:t>
            </a:r>
            <a:endParaRPr lang="pt-BR" sz="1900" dirty="0"/>
          </a:p>
          <a:p>
            <a:r>
              <a:rPr lang="pt-BR" sz="2200" dirty="0" err="1"/>
              <a:t>ClassCastException</a:t>
            </a:r>
            <a:r>
              <a:rPr lang="pt-BR" sz="2200" dirty="0"/>
              <a:t> </a:t>
            </a:r>
          </a:p>
          <a:p>
            <a:r>
              <a:rPr lang="pt-BR" sz="2200" dirty="0" err="1"/>
              <a:t>IllegalArgumentException</a:t>
            </a:r>
            <a:r>
              <a:rPr lang="pt-BR" sz="2200" dirty="0"/>
              <a:t> </a:t>
            </a:r>
          </a:p>
          <a:p>
            <a:r>
              <a:rPr lang="pt-BR" sz="2200" dirty="0" err="1"/>
              <a:t>IllegalStateException</a:t>
            </a:r>
            <a:r>
              <a:rPr lang="pt-BR" sz="2200" dirty="0"/>
              <a:t> </a:t>
            </a:r>
          </a:p>
          <a:p>
            <a:r>
              <a:rPr lang="pt-BR" sz="2200" dirty="0" err="1"/>
              <a:t>NullPointerException</a:t>
            </a:r>
            <a:r>
              <a:rPr lang="pt-BR" sz="2200" dirty="0"/>
              <a:t> </a:t>
            </a:r>
          </a:p>
          <a:p>
            <a:r>
              <a:rPr lang="pt-BR" sz="2200" dirty="0" err="1"/>
              <a:t>NumberFormatException</a:t>
            </a:r>
            <a:r>
              <a:rPr lang="pt-BR" sz="2200" dirty="0"/>
              <a:t> </a:t>
            </a:r>
          </a:p>
          <a:p>
            <a:r>
              <a:rPr lang="pt-BR" sz="2200" dirty="0" err="1"/>
              <a:t>AssertionError</a:t>
            </a:r>
            <a:r>
              <a:rPr lang="pt-BR" sz="2200" dirty="0"/>
              <a:t> </a:t>
            </a:r>
          </a:p>
          <a:p>
            <a:r>
              <a:rPr lang="pt-BR" sz="2200" dirty="0" err="1"/>
              <a:t>ExceptionInInitializerError</a:t>
            </a:r>
            <a:r>
              <a:rPr lang="pt-BR" sz="2200" dirty="0"/>
              <a:t> </a:t>
            </a:r>
          </a:p>
          <a:p>
            <a:r>
              <a:rPr lang="pt-BR" sz="2200" dirty="0" err="1"/>
              <a:t>StackOverflowError</a:t>
            </a:r>
            <a:r>
              <a:rPr lang="pt-BR" sz="2200" dirty="0"/>
              <a:t> </a:t>
            </a:r>
          </a:p>
          <a:p>
            <a:r>
              <a:rPr lang="pt-BR" sz="2200" dirty="0" err="1"/>
              <a:t>NoClassDefFoundError</a:t>
            </a:r>
            <a:r>
              <a:rPr lang="pt-BR" sz="2200" dirty="0"/>
              <a:t> 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172272" cy="4623816"/>
          </a:xfrm>
        </p:spPr>
        <p:txBody>
          <a:bodyPr>
            <a:normAutofit lnSpcReduction="10000"/>
          </a:bodyPr>
          <a:lstStyle/>
          <a:p>
            <a:pPr marL="118872" indent="0">
              <a:buNone/>
            </a:pPr>
            <a:r>
              <a:rPr lang="pt-BR" b="1" dirty="0" smtClean="0"/>
              <a:t>Verificadas</a:t>
            </a:r>
          </a:p>
          <a:p>
            <a:pPr marL="118872" indent="0">
              <a:buNone/>
            </a:pPr>
            <a:endParaRPr lang="pt-BR" b="1" dirty="0"/>
          </a:p>
          <a:p>
            <a:r>
              <a:rPr lang="pt-BR" sz="2400" dirty="0" err="1"/>
              <a:t>Exception</a:t>
            </a:r>
            <a:r>
              <a:rPr lang="pt-BR" sz="2400" dirty="0"/>
              <a:t> </a:t>
            </a:r>
          </a:p>
          <a:p>
            <a:r>
              <a:rPr lang="pt-BR" sz="2400" dirty="0" err="1"/>
              <a:t>IOException</a:t>
            </a:r>
            <a:r>
              <a:rPr lang="pt-BR" sz="2400" dirty="0"/>
              <a:t> </a:t>
            </a:r>
          </a:p>
          <a:p>
            <a:r>
              <a:rPr lang="pt-BR" sz="2400" dirty="0" err="1"/>
              <a:t>FileNotFoundException</a:t>
            </a:r>
            <a:r>
              <a:rPr lang="pt-BR" sz="2400" dirty="0"/>
              <a:t> </a:t>
            </a:r>
          </a:p>
          <a:p>
            <a:r>
              <a:rPr lang="pt-BR" sz="2400" dirty="0" err="1"/>
              <a:t>ParseException</a:t>
            </a:r>
            <a:r>
              <a:rPr lang="pt-BR" sz="2400" dirty="0"/>
              <a:t> </a:t>
            </a:r>
          </a:p>
          <a:p>
            <a:r>
              <a:rPr lang="pt-BR" sz="2400" dirty="0" err="1"/>
              <a:t>ClassNotFoundException</a:t>
            </a:r>
            <a:r>
              <a:rPr lang="pt-BR" sz="2400" dirty="0"/>
              <a:t> </a:t>
            </a:r>
          </a:p>
          <a:p>
            <a:r>
              <a:rPr lang="pt-BR" sz="2200" dirty="0" err="1"/>
              <a:t>CloneNotSupportedException</a:t>
            </a:r>
            <a:r>
              <a:rPr lang="pt-BR" sz="2200" dirty="0"/>
              <a:t> </a:t>
            </a:r>
          </a:p>
          <a:p>
            <a:r>
              <a:rPr lang="pt-BR" sz="2400" dirty="0" err="1"/>
              <a:t>InstantiationException</a:t>
            </a:r>
            <a:r>
              <a:rPr lang="pt-BR" sz="2400" dirty="0"/>
              <a:t> </a:t>
            </a:r>
          </a:p>
          <a:p>
            <a:r>
              <a:rPr lang="pt-BR" sz="2400" dirty="0" err="1"/>
              <a:t>InterruptedException</a:t>
            </a:r>
            <a:r>
              <a:rPr lang="pt-BR" sz="2400" dirty="0"/>
              <a:t>	</a:t>
            </a:r>
          </a:p>
          <a:p>
            <a:r>
              <a:rPr lang="pt-BR" sz="2400" dirty="0" err="1" smtClean="0"/>
              <a:t>NoSuchMethodException</a:t>
            </a:r>
            <a:endParaRPr lang="pt-BR" sz="2400" dirty="0"/>
          </a:p>
          <a:p>
            <a:r>
              <a:rPr lang="pt-BR" sz="2400" dirty="0" err="1"/>
              <a:t>NoSuchFieldException</a:t>
            </a:r>
            <a:endParaRPr lang="pt-BR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39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5324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Avisos</a:t>
            </a:r>
            <a:endParaRPr lang="pt-BR" dirty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matéria</a:t>
            </a:r>
            <a:r>
              <a:rPr lang="en-US" dirty="0" smtClean="0"/>
              <a:t> da </a:t>
            </a:r>
            <a:r>
              <a:rPr lang="en-US" dirty="0" err="1" smtClean="0"/>
              <a:t>última</a:t>
            </a:r>
            <a:r>
              <a:rPr lang="en-US" dirty="0" smtClean="0"/>
              <a:t> </a:t>
            </a:r>
            <a:r>
              <a:rPr lang="en-US" dirty="0" err="1" smtClean="0"/>
              <a:t>prova</a:t>
            </a:r>
            <a:r>
              <a:rPr lang="en-US" dirty="0" smtClean="0"/>
              <a:t> </a:t>
            </a:r>
            <a:r>
              <a:rPr lang="en-US" dirty="0" err="1" smtClean="0"/>
              <a:t>começa</a:t>
            </a:r>
            <a:r>
              <a:rPr lang="en-US" dirty="0" smtClean="0"/>
              <a:t> </a:t>
            </a:r>
            <a:r>
              <a:rPr lang="en-US" dirty="0" err="1" smtClean="0"/>
              <a:t>hoje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4B420-66F5-4D75-AE77-317938182C39}" type="slidenum">
              <a:rPr lang="pt-BR"/>
              <a:pPr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98487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i="1" dirty="0"/>
              <a:t>c</a:t>
            </a:r>
            <a:r>
              <a:rPr lang="pt-BR" i="1" dirty="0" smtClean="0"/>
              <a:t>atch-</a:t>
            </a:r>
            <a:r>
              <a:rPr lang="pt-BR" i="1" dirty="0" err="1" smtClean="0"/>
              <a:t>or</a:t>
            </a:r>
            <a:r>
              <a:rPr lang="pt-BR" i="1" dirty="0" smtClean="0"/>
              <a:t>-declare</a:t>
            </a:r>
            <a:endParaRPr lang="pt-BR" i="1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800" dirty="0" smtClean="0"/>
              <a:t>Esta distinção é importante, porque o compilador Java força o </a:t>
            </a:r>
            <a:r>
              <a:rPr lang="pt-BR" sz="2800" b="1" i="1" dirty="0" smtClean="0"/>
              <a:t>catch-</a:t>
            </a:r>
            <a:r>
              <a:rPr lang="pt-BR" sz="2800" b="1" i="1" dirty="0" err="1" smtClean="0"/>
              <a:t>or</a:t>
            </a:r>
            <a:r>
              <a:rPr lang="pt-BR" sz="2800" b="1" i="1" dirty="0" smtClean="0"/>
              <a:t>-declare</a:t>
            </a:r>
            <a:r>
              <a:rPr lang="pt-BR" sz="2800" dirty="0" smtClean="0"/>
              <a:t> para exceções verificadas</a:t>
            </a:r>
          </a:p>
          <a:p>
            <a:r>
              <a:rPr lang="pt-BR" sz="2800" dirty="0" smtClean="0"/>
              <a:t>O tipo da exceção determina quando uma exceção é verificada ou não</a:t>
            </a:r>
          </a:p>
          <a:p>
            <a:pPr lvl="1"/>
            <a:r>
              <a:rPr lang="pt-BR" sz="2400" dirty="0" smtClean="0"/>
              <a:t>Todas as exceções que herdam direta ou indiretamente da classe </a:t>
            </a:r>
            <a:r>
              <a:rPr lang="pt-BR" sz="2400" b="1" i="1" dirty="0" err="1" smtClean="0"/>
              <a:t>RuntimeException</a:t>
            </a:r>
            <a:r>
              <a:rPr lang="pt-BR" sz="2400" dirty="0" smtClean="0"/>
              <a:t> são exceções não verificadas;</a:t>
            </a:r>
          </a:p>
          <a:p>
            <a:pPr lvl="1"/>
            <a:r>
              <a:rPr lang="pt-BR" sz="2400" dirty="0"/>
              <a:t>Todas as exceções que herdam direta ou indiretamente da classe </a:t>
            </a:r>
            <a:r>
              <a:rPr lang="pt-BR" sz="2400" b="1" i="1" dirty="0" err="1" smtClean="0"/>
              <a:t>Exception</a:t>
            </a:r>
            <a:r>
              <a:rPr lang="pt-BR" sz="2400" dirty="0" smtClean="0"/>
              <a:t> mas não da classe </a:t>
            </a:r>
            <a:r>
              <a:rPr lang="pt-BR" sz="2400" b="1" i="1" dirty="0" err="1" smtClean="0"/>
              <a:t>RuntimeException</a:t>
            </a:r>
            <a:r>
              <a:rPr lang="pt-BR" sz="2400" dirty="0" smtClean="0"/>
              <a:t> são </a:t>
            </a:r>
            <a:r>
              <a:rPr lang="pt-BR" sz="2400" dirty="0"/>
              <a:t>exceções </a:t>
            </a:r>
            <a:r>
              <a:rPr lang="pt-BR" sz="2400" dirty="0" smtClean="0"/>
              <a:t>verificadas</a:t>
            </a:r>
            <a:r>
              <a:rPr lang="pt-BR" sz="2400" dirty="0"/>
              <a:t>.</a:t>
            </a: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40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740224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i="1" dirty="0"/>
              <a:t>catch-</a:t>
            </a:r>
            <a:r>
              <a:rPr lang="pt-BR" i="1" dirty="0" err="1"/>
              <a:t>or</a:t>
            </a:r>
            <a:r>
              <a:rPr lang="pt-BR" i="1" dirty="0"/>
              <a:t>-declare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800" dirty="0" smtClean="0"/>
              <a:t>O compilador verifica cada declaração e chamada a método para determinar se ele lança alguma exceção</a:t>
            </a:r>
          </a:p>
          <a:p>
            <a:pPr lvl="1"/>
            <a:r>
              <a:rPr lang="pt-BR" sz="2400" dirty="0" smtClean="0"/>
              <a:t>Caso positivo, o compilador confere se a exceção verificada é capturada ou declarada na cláusula </a:t>
            </a:r>
            <a:r>
              <a:rPr lang="pt-BR" sz="2400" i="1" dirty="0" err="1" smtClean="0"/>
              <a:t>throws</a:t>
            </a:r>
            <a:r>
              <a:rPr lang="pt-BR" sz="2400" dirty="0" smtClean="0"/>
              <a:t>;</a:t>
            </a:r>
          </a:p>
          <a:p>
            <a:pPr lvl="1"/>
            <a:r>
              <a:rPr lang="pt-BR" sz="2400" dirty="0" smtClean="0"/>
              <a:t>Se o requerimento </a:t>
            </a:r>
            <a:r>
              <a:rPr lang="pt-BR" sz="2400" i="1" dirty="0" smtClean="0"/>
              <a:t>catch-</a:t>
            </a:r>
            <a:r>
              <a:rPr lang="pt-BR" sz="2400" i="1" dirty="0" err="1" smtClean="0"/>
              <a:t>or</a:t>
            </a:r>
            <a:r>
              <a:rPr lang="pt-BR" sz="2400" i="1" dirty="0" smtClean="0"/>
              <a:t>-declare</a:t>
            </a:r>
            <a:r>
              <a:rPr lang="pt-BR" sz="2400" dirty="0" smtClean="0"/>
              <a:t> não for satisfeito, o compilador gerará um erro.</a:t>
            </a:r>
          </a:p>
          <a:p>
            <a:r>
              <a:rPr lang="pt-BR" sz="2800" dirty="0" smtClean="0"/>
              <a:t>Se a exceção é não verificada, não ocorre esta verificação.</a:t>
            </a: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41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740224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Blocos </a:t>
            </a:r>
            <a:r>
              <a:rPr lang="pt-BR" i="1" dirty="0" err="1" smtClean="0"/>
              <a:t>finally</a:t>
            </a:r>
            <a:endParaRPr lang="pt-BR" i="1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42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740224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Blocos </a:t>
            </a:r>
            <a:r>
              <a:rPr lang="pt-BR" i="1" dirty="0" err="1" smtClean="0"/>
              <a:t>finally</a:t>
            </a:r>
            <a:endParaRPr lang="pt-BR" i="1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t-BR" dirty="0" smtClean="0"/>
              <a:t>Programas que obtêm certos tipos de recursos devem devolvê-los aos sistema explicitamente para evitar a perda dos mesmos (</a:t>
            </a:r>
            <a:r>
              <a:rPr lang="pt-BR" b="1" i="1" dirty="0" err="1" smtClean="0"/>
              <a:t>resource</a:t>
            </a:r>
            <a:r>
              <a:rPr lang="pt-BR" b="1" i="1" dirty="0" smtClean="0"/>
              <a:t> </a:t>
            </a:r>
            <a:r>
              <a:rPr lang="pt-BR" b="1" i="1" dirty="0" err="1" smtClean="0"/>
              <a:t>leaks</a:t>
            </a:r>
            <a:r>
              <a:rPr lang="pt-BR" dirty="0" smtClean="0"/>
              <a:t>);</a:t>
            </a:r>
          </a:p>
          <a:p>
            <a:r>
              <a:rPr lang="pt-BR" dirty="0" smtClean="0"/>
              <a:t>O </a:t>
            </a:r>
            <a:r>
              <a:rPr lang="pt-BR" b="1" i="1" dirty="0" smtClean="0"/>
              <a:t>bloco </a:t>
            </a:r>
            <a:r>
              <a:rPr lang="pt-BR" b="1" i="1" dirty="0" err="1" smtClean="0"/>
              <a:t>finally</a:t>
            </a:r>
            <a:r>
              <a:rPr lang="pt-BR" b="1" dirty="0" smtClean="0"/>
              <a:t> </a:t>
            </a:r>
            <a:r>
              <a:rPr lang="pt-BR" dirty="0" smtClean="0"/>
              <a:t>é opcional, e se presente, é colocado depois do último bloco </a:t>
            </a:r>
            <a:r>
              <a:rPr lang="pt-BR" i="1" dirty="0" smtClean="0"/>
              <a:t>catch</a:t>
            </a:r>
          </a:p>
          <a:p>
            <a:pPr lvl="1"/>
            <a:r>
              <a:rPr lang="pt-BR" dirty="0" smtClean="0"/>
              <a:t>Consiste da palavra </a:t>
            </a:r>
            <a:r>
              <a:rPr lang="pt-BR" i="1" dirty="0" err="1" smtClean="0"/>
              <a:t>finally</a:t>
            </a:r>
            <a:r>
              <a:rPr lang="pt-BR" dirty="0"/>
              <a:t> </a:t>
            </a:r>
            <a:r>
              <a:rPr lang="pt-BR" dirty="0" smtClean="0"/>
              <a:t>seguida por um bloco de comandos entre </a:t>
            </a:r>
            <a:r>
              <a:rPr lang="pt-BR" dirty="0" smtClean="0">
                <a:solidFill>
                  <a:srgbClr val="FF0000"/>
                </a:solidFill>
              </a:rPr>
              <a:t>{</a:t>
            </a:r>
            <a:r>
              <a:rPr lang="pt-BR" dirty="0" smtClean="0"/>
              <a:t> e </a:t>
            </a:r>
            <a:r>
              <a:rPr lang="pt-BR" dirty="0" smtClean="0">
                <a:solidFill>
                  <a:srgbClr val="FF0000"/>
                </a:solidFill>
              </a:rPr>
              <a:t>}</a:t>
            </a:r>
            <a:r>
              <a:rPr lang="pt-BR" dirty="0" smtClean="0"/>
              <a:t>.</a:t>
            </a:r>
          </a:p>
          <a:p>
            <a:r>
              <a:rPr lang="pt-BR" dirty="0" smtClean="0"/>
              <a:t>Se houver um bloco </a:t>
            </a:r>
            <a:r>
              <a:rPr lang="pt-BR" i="1" dirty="0" err="1" smtClean="0"/>
              <a:t>finally</a:t>
            </a:r>
            <a:r>
              <a:rPr lang="pt-BR" dirty="0" smtClean="0"/>
              <a:t>, Java garante que ele será executado</a:t>
            </a:r>
          </a:p>
          <a:p>
            <a:pPr lvl="1"/>
            <a:r>
              <a:rPr lang="pt-BR" dirty="0" smtClean="0"/>
              <a:t>Independentemente de qualquer exceção ser ou não disparada no bloco </a:t>
            </a:r>
            <a:r>
              <a:rPr lang="pt-BR" i="1" dirty="0" err="1" smtClean="0"/>
              <a:t>try</a:t>
            </a:r>
            <a:r>
              <a:rPr lang="pt-BR" dirty="0" smtClean="0"/>
              <a:t> correspondente;</a:t>
            </a:r>
          </a:p>
          <a:p>
            <a:pPr lvl="1"/>
            <a:r>
              <a:rPr lang="pt-BR" dirty="0" smtClean="0"/>
              <a:t>Também será executado se um bloco </a:t>
            </a:r>
            <a:r>
              <a:rPr lang="pt-BR" i="1" dirty="0" err="1" smtClean="0"/>
              <a:t>try</a:t>
            </a:r>
            <a:r>
              <a:rPr lang="pt-BR" dirty="0" smtClean="0"/>
              <a:t> for encerrado com uma instrução </a:t>
            </a:r>
            <a:r>
              <a:rPr lang="pt-BR" i="1" dirty="0" err="1" smtClean="0"/>
              <a:t>return</a:t>
            </a:r>
            <a:r>
              <a:rPr lang="pt-BR" dirty="0" smtClean="0"/>
              <a:t>, </a:t>
            </a:r>
            <a:r>
              <a:rPr lang="pt-BR" i="1" dirty="0" smtClean="0"/>
              <a:t>break</a:t>
            </a:r>
            <a:r>
              <a:rPr lang="pt-BR" dirty="0" smtClean="0"/>
              <a:t> ou </a:t>
            </a:r>
            <a:r>
              <a:rPr lang="pt-BR" i="1" dirty="0" smtClean="0"/>
              <a:t>continue</a:t>
            </a:r>
            <a:r>
              <a:rPr lang="pt-BR" dirty="0" smtClean="0"/>
              <a:t>;</a:t>
            </a:r>
          </a:p>
          <a:p>
            <a:pPr lvl="1"/>
            <a:r>
              <a:rPr lang="pt-BR" dirty="0" smtClean="0"/>
              <a:t>Porém, não executará se o método </a:t>
            </a:r>
            <a:r>
              <a:rPr lang="pt-BR" b="1" i="1" dirty="0" err="1" smtClean="0"/>
              <a:t>System.exit</a:t>
            </a:r>
            <a:r>
              <a:rPr lang="pt-BR" dirty="0" smtClean="0"/>
              <a:t> for invocado.</a:t>
            </a:r>
            <a:endParaRPr lang="pt-BR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43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12028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Blocos </a:t>
            </a:r>
            <a:r>
              <a:rPr lang="pt-BR" i="1" dirty="0" err="1" smtClean="0"/>
              <a:t>finally</a:t>
            </a:r>
            <a:endParaRPr lang="pt-BR" i="1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800" dirty="0" smtClean="0"/>
              <a:t>Justamente por quase sempre se executado, um bloco </a:t>
            </a:r>
            <a:r>
              <a:rPr lang="pt-BR" sz="2800" i="1" dirty="0" err="1" smtClean="0"/>
              <a:t>finally</a:t>
            </a:r>
            <a:r>
              <a:rPr lang="pt-BR" sz="2800" dirty="0" smtClean="0"/>
              <a:t> contém códigos de liberação de recursos</a:t>
            </a:r>
          </a:p>
          <a:p>
            <a:pPr lvl="1"/>
            <a:r>
              <a:rPr lang="pt-BR" sz="2400" dirty="0" smtClean="0"/>
              <a:t>Por exemplo, fechar conexões de rede, arquivos, etc.</a:t>
            </a:r>
          </a:p>
          <a:p>
            <a:r>
              <a:rPr lang="pt-BR" sz="2800" dirty="0" smtClean="0"/>
              <a:t>O exemplo a seguir demonstra a execução de um bloco </a:t>
            </a:r>
            <a:r>
              <a:rPr lang="pt-BR" sz="2800" i="1" dirty="0" err="1" smtClean="0"/>
              <a:t>finally</a:t>
            </a:r>
            <a:r>
              <a:rPr lang="pt-BR" sz="2800" dirty="0" smtClean="0"/>
              <a:t> mesmo uma exceção não sendo lançada no bloco </a:t>
            </a:r>
            <a:r>
              <a:rPr lang="pt-BR" sz="2800" i="1" dirty="0" err="1" smtClean="0"/>
              <a:t>try</a:t>
            </a:r>
            <a:r>
              <a:rPr lang="pt-BR" sz="2800" dirty="0" smtClean="0"/>
              <a:t> correspondente.</a:t>
            </a:r>
            <a:endParaRPr lang="pt-BR" sz="2800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44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12028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UsingExceptions.java</a:t>
            </a:r>
            <a:endParaRPr lang="pt-BR" i="1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class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UsingExceptions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public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static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main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args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[]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)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try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throwException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catch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Exception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exception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)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7F00"/>
                </a:solidFill>
                <a:latin typeface="Comic Sans MS"/>
              </a:rPr>
              <a:t>// </a:t>
            </a:r>
            <a:r>
              <a:rPr lang="en-US" sz="1500" dirty="0" err="1">
                <a:solidFill>
                  <a:srgbClr val="007F00"/>
                </a:solidFill>
                <a:latin typeface="Comic Sans MS"/>
              </a:rPr>
              <a:t>excecao</a:t>
            </a:r>
            <a:r>
              <a:rPr lang="en-US" sz="1500" dirty="0">
                <a:solidFill>
                  <a:srgbClr val="007F00"/>
                </a:solidFill>
                <a:latin typeface="Comic Sans MS"/>
              </a:rPr>
              <a:t> </a:t>
            </a:r>
            <a:r>
              <a:rPr lang="en-US" sz="1500" dirty="0" err="1">
                <a:solidFill>
                  <a:srgbClr val="007F00"/>
                </a:solidFill>
                <a:latin typeface="Comic Sans MS"/>
              </a:rPr>
              <a:t>lancada</a:t>
            </a:r>
            <a:r>
              <a:rPr lang="en-US" sz="1500" dirty="0">
                <a:solidFill>
                  <a:srgbClr val="007F00"/>
                </a:solidFill>
                <a:latin typeface="Comic Sans MS"/>
              </a:rPr>
              <a:t> </a:t>
            </a:r>
            <a:r>
              <a:rPr lang="en-US" sz="1500" dirty="0" err="1">
                <a:solidFill>
                  <a:srgbClr val="007F00"/>
                </a:solidFill>
                <a:latin typeface="Comic Sans MS"/>
              </a:rPr>
              <a:t>por</a:t>
            </a:r>
            <a:r>
              <a:rPr lang="en-US" sz="1500" dirty="0">
                <a:solidFill>
                  <a:srgbClr val="007F00"/>
                </a:solidFill>
                <a:latin typeface="Comic Sans MS"/>
              </a:rPr>
              <a:t> </a:t>
            </a:r>
            <a:r>
              <a:rPr lang="en-US" sz="1500" dirty="0" err="1">
                <a:solidFill>
                  <a:srgbClr val="007F00"/>
                </a:solidFill>
                <a:latin typeface="Comic Sans MS"/>
              </a:rPr>
              <a:t>throwException</a:t>
            </a:r>
            <a:endParaRPr lang="en-US" sz="15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en-US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err</a:t>
            </a:r>
            <a:r>
              <a:rPr lang="en-US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println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"Exception handled in main"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doesNotThrowException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endParaRPr lang="pt-BR" sz="1500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45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12028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UsingExceptions.java</a:t>
            </a:r>
            <a:endParaRPr lang="pt-BR" i="1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118872" indent="0">
              <a:buNone/>
            </a:pPr>
            <a:r>
              <a:rPr lang="pt-BR" dirty="0">
                <a:solidFill>
                  <a:srgbClr val="007F00"/>
                </a:solidFill>
                <a:latin typeface="Comic Sans MS"/>
              </a:rPr>
              <a:t>// demonstra </a:t>
            </a:r>
            <a:r>
              <a:rPr lang="pt-BR" dirty="0" err="1">
                <a:solidFill>
                  <a:srgbClr val="007F00"/>
                </a:solidFill>
                <a:latin typeface="Comic Sans MS"/>
              </a:rPr>
              <a:t>try</a:t>
            </a:r>
            <a:r>
              <a:rPr lang="pt-BR" dirty="0">
                <a:solidFill>
                  <a:srgbClr val="007F00"/>
                </a:solidFill>
                <a:latin typeface="Comic Sans MS"/>
              </a:rPr>
              <a:t>...catch...</a:t>
            </a:r>
            <a:r>
              <a:rPr lang="pt-BR" dirty="0" err="1">
                <a:solidFill>
                  <a:srgbClr val="007F00"/>
                </a:solidFill>
                <a:latin typeface="Comic Sans MS"/>
              </a:rPr>
              <a:t>finally</a:t>
            </a:r>
            <a:endParaRPr lang="pt-BR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en-US" sz="36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en-US" sz="3600" b="1" dirty="0">
                <a:solidFill>
                  <a:srgbClr val="00007F"/>
                </a:solidFill>
                <a:latin typeface="Verdana"/>
              </a:rPr>
              <a:t>public</a:t>
            </a:r>
            <a:r>
              <a:rPr lang="en-US" sz="3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3600" b="1" dirty="0">
                <a:solidFill>
                  <a:srgbClr val="00007F"/>
                </a:solidFill>
                <a:latin typeface="Verdana"/>
              </a:rPr>
              <a:t>static</a:t>
            </a:r>
            <a:r>
              <a:rPr lang="en-US" sz="3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3600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en-US" sz="3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Verdana"/>
              </a:rPr>
              <a:t>throwException</a:t>
            </a:r>
            <a:r>
              <a:rPr lang="en-US" sz="3600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en-US" sz="3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3600" b="1" dirty="0">
                <a:solidFill>
                  <a:srgbClr val="00007F"/>
                </a:solidFill>
                <a:latin typeface="Verdana"/>
              </a:rPr>
              <a:t>throws</a:t>
            </a:r>
            <a:r>
              <a:rPr lang="en-US" sz="3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3600" dirty="0">
                <a:solidFill>
                  <a:srgbClr val="000000"/>
                </a:solidFill>
                <a:latin typeface="Verdana"/>
              </a:rPr>
              <a:t>Exception</a:t>
            </a:r>
            <a:endParaRPr lang="en-US" sz="36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36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36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36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36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3600" b="1" dirty="0" err="1">
                <a:solidFill>
                  <a:srgbClr val="00007F"/>
                </a:solidFill>
                <a:latin typeface="Verdana"/>
              </a:rPr>
              <a:t>try</a:t>
            </a:r>
            <a:r>
              <a:rPr lang="pt-BR" sz="3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7F00"/>
                </a:solidFill>
                <a:latin typeface="Comic Sans MS"/>
              </a:rPr>
              <a:t>// </a:t>
            </a:r>
            <a:r>
              <a:rPr lang="pt-BR" dirty="0" err="1">
                <a:solidFill>
                  <a:srgbClr val="007F00"/>
                </a:solidFill>
                <a:latin typeface="Comic Sans MS"/>
              </a:rPr>
              <a:t>lanca</a:t>
            </a:r>
            <a:r>
              <a:rPr lang="pt-BR" dirty="0">
                <a:solidFill>
                  <a:srgbClr val="007F00"/>
                </a:solidFill>
                <a:latin typeface="Comic Sans MS"/>
              </a:rPr>
              <a:t> uma </a:t>
            </a:r>
            <a:r>
              <a:rPr lang="pt-BR" dirty="0" err="1">
                <a:solidFill>
                  <a:srgbClr val="007F00"/>
                </a:solidFill>
                <a:latin typeface="Comic Sans MS"/>
              </a:rPr>
              <a:t>excecao</a:t>
            </a:r>
            <a:r>
              <a:rPr lang="pt-BR" dirty="0">
                <a:solidFill>
                  <a:srgbClr val="007F00"/>
                </a:solidFill>
                <a:latin typeface="Comic Sans MS"/>
              </a:rPr>
              <a:t> e imediatamente a captura</a:t>
            </a:r>
          </a:p>
          <a:p>
            <a:pPr marL="118872" indent="0">
              <a:buNone/>
            </a:pPr>
            <a:r>
              <a:rPr lang="pt-BR" sz="36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3600" b="1" dirty="0">
                <a:solidFill>
                  <a:srgbClr val="000000"/>
                </a:solidFill>
                <a:latin typeface="Verdana"/>
              </a:rPr>
              <a:t>{</a:t>
            </a:r>
            <a:r>
              <a:rPr lang="pt-BR" sz="36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3600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pt-BR" sz="3600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sz="36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3600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pt-BR" sz="36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3600" dirty="0" err="1">
                <a:solidFill>
                  <a:srgbClr val="000000"/>
                </a:solidFill>
                <a:latin typeface="Verdana"/>
              </a:rPr>
              <a:t>println</a:t>
            </a:r>
            <a:r>
              <a:rPr lang="pt-BR" sz="36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3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3600" dirty="0">
                <a:solidFill>
                  <a:srgbClr val="7F007F"/>
                </a:solidFill>
                <a:latin typeface="Verdana"/>
              </a:rPr>
              <a:t>"</a:t>
            </a:r>
            <a:r>
              <a:rPr lang="pt-BR" sz="3600" dirty="0" err="1">
                <a:solidFill>
                  <a:srgbClr val="7F007F"/>
                </a:solidFill>
                <a:latin typeface="Verdana"/>
              </a:rPr>
              <a:t>Method</a:t>
            </a:r>
            <a:r>
              <a:rPr lang="pt-BR" sz="3600" dirty="0">
                <a:solidFill>
                  <a:srgbClr val="7F007F"/>
                </a:solidFill>
                <a:latin typeface="Verdana"/>
              </a:rPr>
              <a:t> </a:t>
            </a:r>
            <a:r>
              <a:rPr lang="pt-BR" sz="3600" dirty="0" err="1">
                <a:solidFill>
                  <a:srgbClr val="7F007F"/>
                </a:solidFill>
                <a:latin typeface="Verdana"/>
              </a:rPr>
              <a:t>throwException</a:t>
            </a:r>
            <a:r>
              <a:rPr lang="pt-BR" sz="3600" dirty="0">
                <a:solidFill>
                  <a:srgbClr val="7F007F"/>
                </a:solidFill>
                <a:latin typeface="Verdana"/>
              </a:rPr>
              <a:t>"</a:t>
            </a:r>
            <a:r>
              <a:rPr lang="pt-BR" sz="3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36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36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sz="3600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en-US" sz="3600" b="1" dirty="0">
                <a:solidFill>
                  <a:srgbClr val="00007F"/>
                </a:solidFill>
                <a:latin typeface="Verdana"/>
              </a:rPr>
              <a:t>throw</a:t>
            </a:r>
            <a:r>
              <a:rPr lang="en-US" sz="3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3600" b="1" dirty="0">
                <a:solidFill>
                  <a:srgbClr val="00007F"/>
                </a:solidFill>
                <a:latin typeface="Verdana"/>
              </a:rPr>
              <a:t>new</a:t>
            </a:r>
            <a:r>
              <a:rPr lang="en-US" sz="3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3600" dirty="0">
                <a:solidFill>
                  <a:srgbClr val="000000"/>
                </a:solidFill>
                <a:latin typeface="Verdana"/>
              </a:rPr>
              <a:t>Exception</a:t>
            </a:r>
            <a:r>
              <a:rPr lang="en-US" sz="3600" b="1" dirty="0">
                <a:solidFill>
                  <a:srgbClr val="000000"/>
                </a:solidFill>
                <a:latin typeface="Verdana"/>
              </a:rPr>
              <a:t>();</a:t>
            </a:r>
            <a:r>
              <a:rPr lang="en-US" sz="3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7F00"/>
                </a:solidFill>
                <a:latin typeface="Comic Sans MS"/>
              </a:rPr>
              <a:t>// </a:t>
            </a:r>
            <a:r>
              <a:rPr lang="en-US" dirty="0" err="1">
                <a:solidFill>
                  <a:srgbClr val="007F00"/>
                </a:solidFill>
                <a:latin typeface="Comic Sans MS"/>
              </a:rPr>
              <a:t>gera</a:t>
            </a:r>
            <a:r>
              <a:rPr lang="en-US" dirty="0">
                <a:solidFill>
                  <a:srgbClr val="007F00"/>
                </a:solidFill>
                <a:latin typeface="Comic Sans MS"/>
              </a:rPr>
              <a:t> a </a:t>
            </a:r>
            <a:r>
              <a:rPr lang="en-US" dirty="0" err="1">
                <a:solidFill>
                  <a:srgbClr val="007F00"/>
                </a:solidFill>
                <a:latin typeface="Comic Sans MS"/>
              </a:rPr>
              <a:t>excecao</a:t>
            </a:r>
            <a:endParaRPr lang="en-US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pt-BR" sz="36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36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36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36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3600" b="1" dirty="0">
                <a:solidFill>
                  <a:srgbClr val="00007F"/>
                </a:solidFill>
                <a:latin typeface="Verdana"/>
              </a:rPr>
              <a:t>catch</a:t>
            </a:r>
            <a:r>
              <a:rPr lang="pt-BR" sz="3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36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3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3600" dirty="0" err="1">
                <a:solidFill>
                  <a:srgbClr val="000000"/>
                </a:solidFill>
                <a:latin typeface="Verdana"/>
              </a:rPr>
              <a:t>Exception</a:t>
            </a:r>
            <a:r>
              <a:rPr lang="pt-BR" sz="3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3600" dirty="0" err="1">
                <a:solidFill>
                  <a:srgbClr val="000000"/>
                </a:solidFill>
                <a:latin typeface="Verdana"/>
              </a:rPr>
              <a:t>exception</a:t>
            </a:r>
            <a:r>
              <a:rPr lang="pt-BR" sz="3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3600" b="1" dirty="0">
                <a:solidFill>
                  <a:srgbClr val="000000"/>
                </a:solidFill>
                <a:latin typeface="Verdana"/>
              </a:rPr>
              <a:t>)</a:t>
            </a:r>
            <a:r>
              <a:rPr lang="pt-BR" sz="3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7F00"/>
                </a:solidFill>
                <a:latin typeface="Comic Sans MS"/>
              </a:rPr>
              <a:t>// captura a </a:t>
            </a:r>
            <a:r>
              <a:rPr lang="pt-BR" dirty="0" err="1">
                <a:solidFill>
                  <a:srgbClr val="007F00"/>
                </a:solidFill>
                <a:latin typeface="Comic Sans MS"/>
              </a:rPr>
              <a:t>excecao</a:t>
            </a:r>
            <a:r>
              <a:rPr lang="pt-BR" dirty="0">
                <a:solidFill>
                  <a:srgbClr val="007F00"/>
                </a:solidFill>
                <a:latin typeface="Comic Sans MS"/>
              </a:rPr>
              <a:t> </a:t>
            </a:r>
            <a:r>
              <a:rPr lang="pt-BR" dirty="0" err="1">
                <a:solidFill>
                  <a:srgbClr val="007F00"/>
                </a:solidFill>
                <a:latin typeface="Comic Sans MS"/>
              </a:rPr>
              <a:t>lancada</a:t>
            </a:r>
            <a:r>
              <a:rPr lang="pt-BR" dirty="0">
                <a:solidFill>
                  <a:srgbClr val="007F00"/>
                </a:solidFill>
                <a:latin typeface="Comic Sans MS"/>
              </a:rPr>
              <a:t> no </a:t>
            </a:r>
            <a:r>
              <a:rPr lang="pt-BR" dirty="0" err="1">
                <a:solidFill>
                  <a:srgbClr val="007F00"/>
                </a:solidFill>
                <a:latin typeface="Comic Sans MS"/>
              </a:rPr>
              <a:t>try</a:t>
            </a:r>
            <a:endParaRPr lang="pt-BR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pt-BR" sz="36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36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36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sz="3600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en-US" sz="3600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en-US" sz="36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en-US" sz="3600" dirty="0" err="1">
                <a:solidFill>
                  <a:srgbClr val="000000"/>
                </a:solidFill>
                <a:latin typeface="Verdana"/>
              </a:rPr>
              <a:t>err</a:t>
            </a:r>
            <a:r>
              <a:rPr lang="en-US" sz="36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en-US" sz="3600" dirty="0" err="1">
                <a:solidFill>
                  <a:srgbClr val="000000"/>
                </a:solidFill>
                <a:latin typeface="Verdana"/>
              </a:rPr>
              <a:t>println</a:t>
            </a:r>
            <a:r>
              <a:rPr lang="en-US" sz="36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3600" dirty="0">
                <a:solidFill>
                  <a:srgbClr val="7F007F"/>
                </a:solidFill>
                <a:latin typeface="Verdana"/>
              </a:rPr>
              <a:t>"Exception handled in method </a:t>
            </a:r>
            <a:r>
              <a:rPr lang="en-US" sz="3600" dirty="0" err="1">
                <a:solidFill>
                  <a:srgbClr val="7F007F"/>
                </a:solidFill>
                <a:latin typeface="Verdana"/>
              </a:rPr>
              <a:t>throwException</a:t>
            </a:r>
            <a:r>
              <a:rPr lang="en-US" sz="3600" dirty="0">
                <a:solidFill>
                  <a:srgbClr val="7F007F"/>
                </a:solidFill>
                <a:latin typeface="Verdana"/>
              </a:rPr>
              <a:t>"</a:t>
            </a:r>
            <a:r>
              <a:rPr lang="en-US" sz="3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3600" b="1" dirty="0">
                <a:solidFill>
                  <a:srgbClr val="000000"/>
                </a:solidFill>
                <a:latin typeface="Verdana"/>
              </a:rPr>
              <a:t>);</a:t>
            </a:r>
            <a:endParaRPr lang="en-US" sz="36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3600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pt-BR" sz="3600" b="1" dirty="0" err="1">
                <a:solidFill>
                  <a:srgbClr val="00007F"/>
                </a:solidFill>
                <a:latin typeface="Verdana"/>
              </a:rPr>
              <a:t>throw</a:t>
            </a:r>
            <a:r>
              <a:rPr lang="pt-BR" sz="3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3600" dirty="0" err="1">
                <a:solidFill>
                  <a:srgbClr val="000000"/>
                </a:solidFill>
                <a:latin typeface="Verdana"/>
              </a:rPr>
              <a:t>exception</a:t>
            </a:r>
            <a:r>
              <a:rPr lang="pt-BR" sz="3600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sz="3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7F00"/>
                </a:solidFill>
                <a:latin typeface="Comic Sans MS"/>
              </a:rPr>
              <a:t>// </a:t>
            </a:r>
            <a:r>
              <a:rPr lang="pt-BR" dirty="0" err="1">
                <a:solidFill>
                  <a:srgbClr val="007F00"/>
                </a:solidFill>
                <a:latin typeface="Comic Sans MS"/>
              </a:rPr>
              <a:t>lanca</a:t>
            </a:r>
            <a:r>
              <a:rPr lang="pt-BR" dirty="0">
                <a:solidFill>
                  <a:srgbClr val="007F00"/>
                </a:solidFill>
                <a:latin typeface="Comic Sans MS"/>
              </a:rPr>
              <a:t> novamente para mais processamento</a:t>
            </a:r>
          </a:p>
          <a:p>
            <a:pPr marL="118872" indent="0">
              <a:buNone/>
            </a:pPr>
            <a:endParaRPr lang="pt-BR" sz="36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3600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pt-BR" dirty="0">
                <a:solidFill>
                  <a:srgbClr val="007F00"/>
                </a:solidFill>
                <a:latin typeface="Comic Sans MS"/>
              </a:rPr>
              <a:t>// qualquer </a:t>
            </a:r>
            <a:r>
              <a:rPr lang="pt-BR" dirty="0" err="1">
                <a:solidFill>
                  <a:srgbClr val="007F00"/>
                </a:solidFill>
                <a:latin typeface="Comic Sans MS"/>
              </a:rPr>
              <a:t>codigo</a:t>
            </a:r>
            <a:r>
              <a:rPr lang="pt-BR" dirty="0">
                <a:solidFill>
                  <a:srgbClr val="007F00"/>
                </a:solidFill>
                <a:latin typeface="Comic Sans MS"/>
              </a:rPr>
              <a:t> aqui </a:t>
            </a:r>
            <a:r>
              <a:rPr lang="pt-BR" dirty="0" err="1">
                <a:solidFill>
                  <a:srgbClr val="007F00"/>
                </a:solidFill>
                <a:latin typeface="Comic Sans MS"/>
              </a:rPr>
              <a:t>serua</a:t>
            </a:r>
            <a:r>
              <a:rPr lang="pt-BR" dirty="0">
                <a:solidFill>
                  <a:srgbClr val="007F00"/>
                </a:solidFill>
                <a:latin typeface="Comic Sans MS"/>
              </a:rPr>
              <a:t> </a:t>
            </a:r>
            <a:r>
              <a:rPr lang="pt-BR" dirty="0" err="1">
                <a:solidFill>
                  <a:srgbClr val="007F00"/>
                </a:solidFill>
                <a:latin typeface="Comic Sans MS"/>
              </a:rPr>
              <a:t>inatingivel</a:t>
            </a:r>
            <a:endParaRPr lang="pt-BR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pt-BR" sz="36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36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36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36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3600" b="1" dirty="0" err="1">
                <a:solidFill>
                  <a:srgbClr val="00007F"/>
                </a:solidFill>
                <a:latin typeface="Verdana"/>
              </a:rPr>
              <a:t>finally</a:t>
            </a:r>
            <a:r>
              <a:rPr lang="pt-BR" sz="3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7F00"/>
                </a:solidFill>
                <a:latin typeface="Comic Sans MS"/>
              </a:rPr>
              <a:t>// executa independentemente do que ocorre no </a:t>
            </a:r>
            <a:r>
              <a:rPr lang="pt-BR" dirty="0" err="1">
                <a:solidFill>
                  <a:srgbClr val="007F00"/>
                </a:solidFill>
                <a:latin typeface="Comic Sans MS"/>
              </a:rPr>
              <a:t>try</a:t>
            </a:r>
            <a:r>
              <a:rPr lang="pt-BR" dirty="0">
                <a:solidFill>
                  <a:srgbClr val="007F00"/>
                </a:solidFill>
                <a:latin typeface="Comic Sans MS"/>
              </a:rPr>
              <a:t>...catch</a:t>
            </a:r>
          </a:p>
          <a:p>
            <a:pPr marL="118872" indent="0">
              <a:buNone/>
            </a:pPr>
            <a:r>
              <a:rPr lang="pt-BR" sz="36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36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36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sz="3600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en-US" sz="3600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en-US" sz="36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en-US" sz="3600" dirty="0" err="1">
                <a:solidFill>
                  <a:srgbClr val="000000"/>
                </a:solidFill>
                <a:latin typeface="Verdana"/>
              </a:rPr>
              <a:t>err</a:t>
            </a:r>
            <a:r>
              <a:rPr lang="en-US" sz="36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en-US" sz="3600" dirty="0" err="1">
                <a:solidFill>
                  <a:srgbClr val="000000"/>
                </a:solidFill>
                <a:latin typeface="Verdana"/>
              </a:rPr>
              <a:t>println</a:t>
            </a:r>
            <a:r>
              <a:rPr lang="en-US" sz="36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3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3600" dirty="0">
                <a:solidFill>
                  <a:srgbClr val="7F007F"/>
                </a:solidFill>
                <a:latin typeface="Verdana"/>
              </a:rPr>
              <a:t>"Finally executed in </a:t>
            </a:r>
            <a:r>
              <a:rPr lang="en-US" sz="3600" dirty="0" err="1">
                <a:solidFill>
                  <a:srgbClr val="7F007F"/>
                </a:solidFill>
                <a:latin typeface="Verdana"/>
              </a:rPr>
              <a:t>throwException</a:t>
            </a:r>
            <a:r>
              <a:rPr lang="en-US" sz="3600" dirty="0">
                <a:solidFill>
                  <a:srgbClr val="7F007F"/>
                </a:solidFill>
                <a:latin typeface="Verdana"/>
              </a:rPr>
              <a:t>"</a:t>
            </a:r>
            <a:r>
              <a:rPr lang="en-US" sz="3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3600" b="1" dirty="0">
                <a:solidFill>
                  <a:srgbClr val="000000"/>
                </a:solidFill>
                <a:latin typeface="Verdana"/>
              </a:rPr>
              <a:t>);</a:t>
            </a:r>
            <a:endParaRPr lang="en-US" sz="36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36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36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36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endParaRPr lang="pt-BR" sz="36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36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dirty="0">
                <a:solidFill>
                  <a:srgbClr val="007F00"/>
                </a:solidFill>
                <a:latin typeface="Comic Sans MS"/>
              </a:rPr>
              <a:t>// qualquer </a:t>
            </a:r>
            <a:r>
              <a:rPr lang="pt-BR" dirty="0" err="1">
                <a:solidFill>
                  <a:srgbClr val="007F00"/>
                </a:solidFill>
                <a:latin typeface="Comic Sans MS"/>
              </a:rPr>
              <a:t>codigo</a:t>
            </a:r>
            <a:r>
              <a:rPr lang="pt-BR" dirty="0">
                <a:solidFill>
                  <a:srgbClr val="007F00"/>
                </a:solidFill>
                <a:latin typeface="Comic Sans MS"/>
              </a:rPr>
              <a:t> aqui </a:t>
            </a:r>
            <a:r>
              <a:rPr lang="pt-BR" dirty="0" smtClean="0">
                <a:solidFill>
                  <a:srgbClr val="007F00"/>
                </a:solidFill>
                <a:latin typeface="Comic Sans MS"/>
              </a:rPr>
              <a:t>seria </a:t>
            </a:r>
            <a:r>
              <a:rPr lang="pt-BR" dirty="0" err="1">
                <a:solidFill>
                  <a:srgbClr val="007F00"/>
                </a:solidFill>
                <a:latin typeface="Comic Sans MS"/>
              </a:rPr>
              <a:t>inatingivel</a:t>
            </a:r>
            <a:endParaRPr lang="pt-BR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pt-BR" sz="36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36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3600" dirty="0">
                <a:solidFill>
                  <a:srgbClr val="808080"/>
                </a:solidFill>
                <a:latin typeface="Verdana"/>
              </a:rPr>
              <a:t> </a:t>
            </a: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46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12028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UsingExceptions.java</a:t>
            </a:r>
            <a:endParaRPr lang="pt-BR" i="1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demonstra o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finally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 quando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nao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 ocorre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excecao</a:t>
            </a:r>
            <a:endParaRPr lang="pt-BR" sz="15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static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void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doesNotThrowException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try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o bloco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try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nao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lanca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excecoes</a:t>
            </a:r>
            <a:endParaRPr lang="pt-BR" sz="15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println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</a:t>
            </a:r>
            <a:r>
              <a:rPr lang="pt-BR" sz="1500" dirty="0" err="1">
                <a:solidFill>
                  <a:srgbClr val="7F007F"/>
                </a:solidFill>
                <a:latin typeface="Verdana"/>
              </a:rPr>
              <a:t>Method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7F007F"/>
                </a:solidFill>
                <a:latin typeface="Verdana"/>
              </a:rPr>
              <a:t>doesNotThrowException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catch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Exception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exception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nao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 e executado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err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println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exception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finally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executa independentemente do que ocorre no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try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...catch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en-US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err</a:t>
            </a:r>
            <a:r>
              <a:rPr lang="en-US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println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"Finally executed in </a:t>
            </a:r>
            <a:r>
              <a:rPr lang="en-US" sz="1500" dirty="0" err="1">
                <a:solidFill>
                  <a:srgbClr val="7F007F"/>
                </a:solidFill>
                <a:latin typeface="Verdana"/>
              </a:rPr>
              <a:t>doesNotThrowException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"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en-US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en-US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println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"End of method </a:t>
            </a:r>
            <a:r>
              <a:rPr lang="en-US" sz="1500" dirty="0" err="1">
                <a:solidFill>
                  <a:srgbClr val="7F007F"/>
                </a:solidFill>
                <a:latin typeface="Verdana"/>
              </a:rPr>
              <a:t>doesNotThrowException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"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endParaRPr lang="pt-BR" sz="1500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47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12028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Saída</a:t>
            </a:r>
            <a:endParaRPr lang="pt-BR" i="1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r>
              <a:rPr lang="pt-BR" sz="2000" dirty="0" err="1">
                <a:latin typeface="Courier New" pitchFamily="49" charset="0"/>
                <a:cs typeface="Courier New" pitchFamily="49" charset="0"/>
              </a:rPr>
              <a:t>Method</a:t>
            </a:r>
            <a:r>
              <a:rPr lang="pt-BR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000" dirty="0" err="1">
                <a:latin typeface="Courier New" pitchFamily="49" charset="0"/>
                <a:cs typeface="Courier New" pitchFamily="49" charset="0"/>
              </a:rPr>
              <a:t>throwException</a:t>
            </a:r>
            <a:endParaRPr lang="pt-BR" sz="2000" dirty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Exception handled in method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throwException</a:t>
            </a:r>
            <a:endParaRPr lang="en-US" sz="2000" dirty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pt-BR" sz="2000" dirty="0" err="1">
                <a:latin typeface="Courier New" pitchFamily="49" charset="0"/>
                <a:cs typeface="Courier New" pitchFamily="49" charset="0"/>
              </a:rPr>
              <a:t>Finally</a:t>
            </a:r>
            <a:r>
              <a:rPr lang="pt-BR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000" dirty="0" err="1">
                <a:latin typeface="Courier New" pitchFamily="49" charset="0"/>
                <a:cs typeface="Courier New" pitchFamily="49" charset="0"/>
              </a:rPr>
              <a:t>executed</a:t>
            </a:r>
            <a:r>
              <a:rPr lang="pt-BR" sz="2000" dirty="0">
                <a:latin typeface="Courier New" pitchFamily="49" charset="0"/>
                <a:cs typeface="Courier New" pitchFamily="49" charset="0"/>
              </a:rPr>
              <a:t> in </a:t>
            </a:r>
            <a:r>
              <a:rPr lang="pt-BR" sz="2000" dirty="0" err="1">
                <a:latin typeface="Courier New" pitchFamily="49" charset="0"/>
                <a:cs typeface="Courier New" pitchFamily="49" charset="0"/>
              </a:rPr>
              <a:t>throwException</a:t>
            </a:r>
            <a:endParaRPr lang="pt-BR" sz="2000" dirty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pt-BR" sz="2000" dirty="0" err="1">
                <a:latin typeface="Courier New" pitchFamily="49" charset="0"/>
                <a:cs typeface="Courier New" pitchFamily="49" charset="0"/>
              </a:rPr>
              <a:t>Exception</a:t>
            </a:r>
            <a:r>
              <a:rPr lang="pt-BR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000" dirty="0" err="1">
                <a:latin typeface="Courier New" pitchFamily="49" charset="0"/>
                <a:cs typeface="Courier New" pitchFamily="49" charset="0"/>
              </a:rPr>
              <a:t>handled</a:t>
            </a:r>
            <a:r>
              <a:rPr lang="pt-BR" sz="2000" dirty="0">
                <a:latin typeface="Courier New" pitchFamily="49" charset="0"/>
                <a:cs typeface="Courier New" pitchFamily="49" charset="0"/>
              </a:rPr>
              <a:t> in </a:t>
            </a:r>
            <a:r>
              <a:rPr lang="pt-BR" sz="2000" dirty="0" err="1">
                <a:latin typeface="Courier New" pitchFamily="49" charset="0"/>
                <a:cs typeface="Courier New" pitchFamily="49" charset="0"/>
              </a:rPr>
              <a:t>main</a:t>
            </a:r>
            <a:endParaRPr lang="pt-BR" sz="2000" dirty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pt-BR" sz="2000" dirty="0" err="1">
                <a:latin typeface="Courier New" pitchFamily="49" charset="0"/>
                <a:cs typeface="Courier New" pitchFamily="49" charset="0"/>
              </a:rPr>
              <a:t>Method</a:t>
            </a:r>
            <a:r>
              <a:rPr lang="pt-BR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000" dirty="0" err="1">
                <a:latin typeface="Courier New" pitchFamily="49" charset="0"/>
                <a:cs typeface="Courier New" pitchFamily="49" charset="0"/>
              </a:rPr>
              <a:t>doesNotThrowException</a:t>
            </a:r>
            <a:endParaRPr lang="pt-BR" sz="2000" dirty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pt-BR" sz="2000" dirty="0" err="1">
                <a:latin typeface="Courier New" pitchFamily="49" charset="0"/>
                <a:cs typeface="Courier New" pitchFamily="49" charset="0"/>
              </a:rPr>
              <a:t>Finally</a:t>
            </a:r>
            <a:r>
              <a:rPr lang="pt-BR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000" dirty="0" err="1">
                <a:latin typeface="Courier New" pitchFamily="49" charset="0"/>
                <a:cs typeface="Courier New" pitchFamily="49" charset="0"/>
              </a:rPr>
              <a:t>executed</a:t>
            </a:r>
            <a:r>
              <a:rPr lang="pt-BR" sz="2000" dirty="0">
                <a:latin typeface="Courier New" pitchFamily="49" charset="0"/>
                <a:cs typeface="Courier New" pitchFamily="49" charset="0"/>
              </a:rPr>
              <a:t> in </a:t>
            </a:r>
            <a:r>
              <a:rPr lang="pt-BR" sz="2000" dirty="0" err="1">
                <a:latin typeface="Courier New" pitchFamily="49" charset="0"/>
                <a:cs typeface="Courier New" pitchFamily="49" charset="0"/>
              </a:rPr>
              <a:t>doesNotThrowException</a:t>
            </a:r>
            <a:endParaRPr lang="pt-BR" sz="2000" dirty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pt-BR" sz="2000" dirty="0" err="1">
                <a:latin typeface="Courier New" pitchFamily="49" charset="0"/>
                <a:cs typeface="Courier New" pitchFamily="49" charset="0"/>
              </a:rPr>
              <a:t>End</a:t>
            </a:r>
            <a:r>
              <a:rPr lang="pt-BR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000" dirty="0" err="1">
                <a:latin typeface="Courier New" pitchFamily="49" charset="0"/>
                <a:cs typeface="Courier New" pitchFamily="49" charset="0"/>
              </a:rPr>
              <a:t>of</a:t>
            </a:r>
            <a:r>
              <a:rPr lang="pt-BR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000" dirty="0" err="1">
                <a:latin typeface="Courier New" pitchFamily="49" charset="0"/>
                <a:cs typeface="Courier New" pitchFamily="49" charset="0"/>
              </a:rPr>
              <a:t>method</a:t>
            </a:r>
            <a:r>
              <a:rPr lang="pt-BR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000" dirty="0" err="1">
                <a:latin typeface="Courier New" pitchFamily="49" charset="0"/>
                <a:cs typeface="Courier New" pitchFamily="49" charset="0"/>
              </a:rPr>
              <a:t>doesNotThrowException</a:t>
            </a:r>
            <a:endParaRPr lang="pt-BR" sz="20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48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10758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Blocos </a:t>
            </a:r>
            <a:r>
              <a:rPr lang="pt-BR" i="1" dirty="0" err="1" smtClean="0"/>
              <a:t>finally</a:t>
            </a:r>
            <a:endParaRPr lang="pt-BR" i="1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800" dirty="0" smtClean="0"/>
              <a:t>Note o uso de </a:t>
            </a:r>
            <a:r>
              <a:rPr lang="pt-BR" sz="2800" b="1" i="1" dirty="0" err="1" smtClean="0"/>
              <a:t>System.err</a:t>
            </a:r>
            <a:r>
              <a:rPr lang="pt-BR" sz="2800" dirty="0" smtClean="0"/>
              <a:t> para exibir os dados</a:t>
            </a:r>
          </a:p>
          <a:p>
            <a:pPr lvl="1"/>
            <a:r>
              <a:rPr lang="pt-BR" sz="2400" dirty="0" smtClean="0"/>
              <a:t>Direciona o conteúdo para a fluxo padrão de erros;</a:t>
            </a:r>
          </a:p>
          <a:p>
            <a:pPr lvl="1"/>
            <a:r>
              <a:rPr lang="pt-BR" sz="2400" dirty="0" smtClean="0"/>
              <a:t>Se não for redirecionado, os dados serão exibidos no </a:t>
            </a:r>
            <a:r>
              <a:rPr lang="pt-BR" sz="2400" i="1" dirty="0" err="1" smtClean="0"/>
              <a:t>prompt</a:t>
            </a:r>
            <a:r>
              <a:rPr lang="pt-BR" sz="2400" dirty="0" smtClean="0"/>
              <a:t> de comando.</a:t>
            </a: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49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12028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Na aula passada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pt-BR" sz="1800" dirty="0"/>
              <a:t>Caixas de Diálogo</a:t>
            </a:r>
          </a:p>
          <a:p>
            <a:pPr>
              <a:lnSpc>
                <a:spcPct val="80000"/>
              </a:lnSpc>
            </a:pPr>
            <a:r>
              <a:rPr lang="pt-BR" sz="1800" dirty="0"/>
              <a:t>Componentes Swing</a:t>
            </a:r>
          </a:p>
          <a:p>
            <a:pPr>
              <a:lnSpc>
                <a:spcPct val="80000"/>
              </a:lnSpc>
            </a:pPr>
            <a:r>
              <a:rPr lang="pt-BR" sz="1800" dirty="0"/>
              <a:t>Swing vs. AWT</a:t>
            </a:r>
          </a:p>
          <a:p>
            <a:pPr>
              <a:lnSpc>
                <a:spcPct val="80000"/>
              </a:lnSpc>
            </a:pPr>
            <a:r>
              <a:rPr lang="pt-BR" sz="1800" dirty="0"/>
              <a:t>Componentes Leves e Pesados</a:t>
            </a:r>
          </a:p>
          <a:p>
            <a:pPr>
              <a:lnSpc>
                <a:spcPct val="80000"/>
              </a:lnSpc>
            </a:pPr>
            <a:r>
              <a:rPr lang="pt-BR" sz="1800" dirty="0"/>
              <a:t>Exibindo Textos e Imagens em uma Janela</a:t>
            </a:r>
          </a:p>
          <a:p>
            <a:pPr>
              <a:lnSpc>
                <a:spcPct val="80000"/>
              </a:lnSpc>
            </a:pPr>
            <a:r>
              <a:rPr lang="pt-BR" sz="1800" dirty="0"/>
              <a:t>Especificando o Leiaute</a:t>
            </a:r>
          </a:p>
          <a:p>
            <a:pPr>
              <a:lnSpc>
                <a:spcPct val="80000"/>
              </a:lnSpc>
            </a:pPr>
            <a:r>
              <a:rPr lang="pt-BR" sz="1800" dirty="0"/>
              <a:t>Criando </a:t>
            </a:r>
            <a:r>
              <a:rPr lang="pt-BR" sz="1800" dirty="0" err="1"/>
              <a:t>Labels</a:t>
            </a:r>
            <a:endParaRPr lang="pt-BR" sz="1800" dirty="0"/>
          </a:p>
          <a:p>
            <a:pPr>
              <a:lnSpc>
                <a:spcPct val="80000"/>
              </a:lnSpc>
            </a:pPr>
            <a:r>
              <a:rPr lang="pt-BR" sz="1800" dirty="0"/>
              <a:t>Campos de Texto e Introdução à Manipulação de Eventos</a:t>
            </a:r>
          </a:p>
          <a:p>
            <a:pPr>
              <a:lnSpc>
                <a:spcPct val="80000"/>
              </a:lnSpc>
            </a:pPr>
            <a:r>
              <a:rPr lang="pt-BR" sz="1800" dirty="0"/>
              <a:t>Tipos Comuns de Eventos e </a:t>
            </a:r>
            <a:r>
              <a:rPr lang="pt-BR" sz="1800" dirty="0" err="1"/>
              <a:t>Listener</a:t>
            </a:r>
            <a:r>
              <a:rPr lang="pt-BR" sz="1800" dirty="0"/>
              <a:t> Interfaces</a:t>
            </a:r>
          </a:p>
          <a:p>
            <a:pPr>
              <a:lnSpc>
                <a:spcPct val="80000"/>
              </a:lnSpc>
            </a:pPr>
            <a:r>
              <a:rPr lang="pt-BR" sz="1800" dirty="0"/>
              <a:t>Botões</a:t>
            </a:r>
          </a:p>
          <a:p>
            <a:pPr lvl="1">
              <a:lnSpc>
                <a:spcPct val="80000"/>
              </a:lnSpc>
            </a:pPr>
            <a:r>
              <a:rPr lang="pt-BR" sz="1600" dirty="0"/>
              <a:t>Botões que Mantêm seu Estado</a:t>
            </a:r>
          </a:p>
          <a:p>
            <a:pPr>
              <a:lnSpc>
                <a:spcPct val="80000"/>
              </a:lnSpc>
            </a:pPr>
            <a:r>
              <a:rPr lang="pt-BR" sz="1800" dirty="0"/>
              <a:t>Caixas de Marcação</a:t>
            </a:r>
          </a:p>
          <a:p>
            <a:pPr>
              <a:lnSpc>
                <a:spcPct val="80000"/>
              </a:lnSpc>
            </a:pPr>
            <a:r>
              <a:rPr lang="pt-BR" sz="1800" dirty="0"/>
              <a:t>Botões de Opção</a:t>
            </a:r>
          </a:p>
          <a:p>
            <a:pPr>
              <a:lnSpc>
                <a:spcPct val="80000"/>
              </a:lnSpc>
            </a:pPr>
            <a:r>
              <a:rPr lang="pt-BR" sz="1800" dirty="0"/>
              <a:t>Caixas de Combinação</a:t>
            </a:r>
          </a:p>
          <a:p>
            <a:pPr>
              <a:lnSpc>
                <a:spcPct val="80000"/>
              </a:lnSpc>
            </a:pPr>
            <a:r>
              <a:rPr lang="pt-BR" sz="1800" dirty="0"/>
              <a:t>Listas</a:t>
            </a:r>
          </a:p>
          <a:p>
            <a:pPr lvl="1">
              <a:lnSpc>
                <a:spcPct val="80000"/>
              </a:lnSpc>
            </a:pPr>
            <a:r>
              <a:rPr lang="pt-BR" sz="1600" dirty="0"/>
              <a:t>Listas de Seleções Múltiplas</a:t>
            </a:r>
          </a:p>
          <a:p>
            <a:pPr>
              <a:lnSpc>
                <a:spcPct val="80000"/>
              </a:lnSpc>
            </a:pPr>
            <a:r>
              <a:rPr lang="pt-BR" sz="1800" dirty="0"/>
              <a:t>Manipulação de Eventos do Mouse</a:t>
            </a:r>
          </a:p>
          <a:p>
            <a:pPr>
              <a:lnSpc>
                <a:spcPct val="80000"/>
              </a:lnSpc>
            </a:pPr>
            <a:r>
              <a:rPr lang="pt-BR" sz="1800" dirty="0"/>
              <a:t>Classes Adaptadoras</a:t>
            </a:r>
          </a:p>
          <a:p>
            <a:pPr>
              <a:lnSpc>
                <a:spcPct val="80000"/>
              </a:lnSpc>
            </a:pPr>
            <a:r>
              <a:rPr lang="pt-BR" sz="1800" dirty="0"/>
              <a:t>Subclasse </a:t>
            </a:r>
            <a:r>
              <a:rPr lang="pt-BR" sz="1800" dirty="0" err="1"/>
              <a:t>JPanel</a:t>
            </a:r>
            <a:r>
              <a:rPr lang="pt-BR" sz="1800" dirty="0"/>
              <a:t> para Desenhar com o Mouse</a:t>
            </a:r>
          </a:p>
          <a:p>
            <a:pPr>
              <a:lnSpc>
                <a:spcPct val="80000"/>
              </a:lnSpc>
            </a:pPr>
            <a:r>
              <a:rPr lang="pt-BR" sz="1800" dirty="0"/>
              <a:t>Manipulação de Eventos do Teclado</a:t>
            </a:r>
          </a:p>
          <a:p>
            <a:pPr>
              <a:lnSpc>
                <a:spcPct val="80000"/>
              </a:lnSpc>
            </a:pPr>
            <a:r>
              <a:rPr lang="pt-BR" sz="1800" dirty="0"/>
              <a:t>Gerenciadores de Leiaute</a:t>
            </a:r>
          </a:p>
          <a:p>
            <a:pPr>
              <a:lnSpc>
                <a:spcPct val="80000"/>
              </a:lnSpc>
            </a:pPr>
            <a:r>
              <a:rPr lang="pt-BR" sz="1800" dirty="0"/>
              <a:t>Áreas de </a:t>
            </a:r>
            <a:r>
              <a:rPr lang="pt-BR" sz="1800" dirty="0" smtClean="0"/>
              <a:t>Texto</a:t>
            </a:r>
            <a:endParaRPr lang="pt-BR" sz="1800" dirty="0"/>
          </a:p>
        </p:txBody>
      </p:sp>
      <p:sp>
        <p:nvSpPr>
          <p:cNvPr id="4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D28B9-9D4E-4259-95E5-1D3FE27B6872}" type="slidenum">
              <a:rPr lang="pt-BR"/>
              <a:pPr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20310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i="1" dirty="0" err="1" smtClean="0"/>
              <a:t>throw</a:t>
            </a:r>
            <a:endParaRPr lang="pt-BR" i="1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50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10758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i="1" dirty="0" err="1" smtClean="0"/>
              <a:t>throw</a:t>
            </a:r>
            <a:endParaRPr lang="pt-BR" i="1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dirty="0" smtClean="0"/>
              <a:t>A instrução </a:t>
            </a:r>
            <a:r>
              <a:rPr lang="pt-BR" b="1" i="1" dirty="0" err="1" smtClean="0"/>
              <a:t>throw</a:t>
            </a:r>
            <a:r>
              <a:rPr lang="pt-BR" dirty="0" smtClean="0"/>
              <a:t> é executada para indicar que ocorreu uma exceção</a:t>
            </a:r>
          </a:p>
          <a:p>
            <a:pPr lvl="1"/>
            <a:r>
              <a:rPr lang="pt-BR" dirty="0" smtClean="0"/>
              <a:t>Lança uma exceção.</a:t>
            </a:r>
          </a:p>
          <a:p>
            <a:r>
              <a:rPr lang="pt-BR" dirty="0" smtClean="0"/>
              <a:t>Até aqui tratamos exceções lançadas por outros métodos</a:t>
            </a:r>
          </a:p>
          <a:p>
            <a:pPr lvl="1"/>
            <a:r>
              <a:rPr lang="pt-BR" dirty="0" smtClean="0"/>
              <a:t>Podemos lançar as nossas próprias;</a:t>
            </a:r>
          </a:p>
          <a:p>
            <a:pPr lvl="1"/>
            <a:r>
              <a:rPr lang="pt-BR" dirty="0" smtClean="0"/>
              <a:t>Deve ser especificado um objeto a ser lançado</a:t>
            </a:r>
          </a:p>
          <a:p>
            <a:pPr lvl="2"/>
            <a:r>
              <a:rPr lang="pt-BR" dirty="0" smtClean="0"/>
              <a:t>De qualquer classe derivada da classe </a:t>
            </a:r>
            <a:r>
              <a:rPr lang="pt-BR" i="1" dirty="0" err="1" smtClean="0"/>
              <a:t>Throwable</a:t>
            </a:r>
            <a:r>
              <a:rPr lang="pt-BR" dirty="0" smtClean="0"/>
              <a:t>.</a:t>
            </a:r>
          </a:p>
          <a:p>
            <a:r>
              <a:rPr lang="pt-BR" dirty="0" smtClean="0"/>
              <a:t>Exceções podem ser relançadas</a:t>
            </a:r>
          </a:p>
          <a:p>
            <a:pPr lvl="1"/>
            <a:r>
              <a:rPr lang="pt-BR" dirty="0" smtClean="0"/>
              <a:t>Quando um bloco </a:t>
            </a:r>
            <a:r>
              <a:rPr lang="pt-BR" i="1" dirty="0" smtClean="0"/>
              <a:t>catch</a:t>
            </a:r>
            <a:r>
              <a:rPr lang="pt-BR" dirty="0" smtClean="0"/>
              <a:t> recebe uma exceção, mas é incapaz de processá-la totalmente, ele pode relançá-la para outro bloco </a:t>
            </a:r>
            <a:r>
              <a:rPr lang="pt-BR" i="1" dirty="0" err="1" smtClean="0"/>
              <a:t>try</a:t>
            </a:r>
            <a:r>
              <a:rPr lang="pt-BR" i="1" dirty="0" smtClean="0"/>
              <a:t>-catch</a:t>
            </a:r>
            <a:r>
              <a:rPr lang="pt-BR" dirty="0" smtClean="0"/>
              <a:t> mais externo;</a:t>
            </a:r>
          </a:p>
          <a:p>
            <a:pPr lvl="1"/>
            <a:r>
              <a:rPr lang="pt-BR" dirty="0" smtClean="0"/>
              <a:t>Blocos </a:t>
            </a:r>
            <a:r>
              <a:rPr lang="pt-BR" i="1" dirty="0" err="1" smtClean="0"/>
              <a:t>finally</a:t>
            </a:r>
            <a:r>
              <a:rPr lang="pt-BR" dirty="0" smtClean="0"/>
              <a:t> não podem relançar exceções.</a:t>
            </a:r>
            <a:endParaRPr lang="pt-BR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51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966892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Desfazendo a Pilha</a:t>
            </a:r>
            <a:endParaRPr lang="pt-BR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52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966892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Desfazendo a Pilha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800" dirty="0" smtClean="0"/>
              <a:t>Quando uma exceção é lançada mas não capturada em um determinado escopo, a pilha de chamadas de métodos é desfeita passo a passo</a:t>
            </a:r>
          </a:p>
          <a:p>
            <a:pPr lvl="1"/>
            <a:r>
              <a:rPr lang="pt-BR" sz="2400" dirty="0" smtClean="0"/>
              <a:t>A cada passo, tenta-se capturar a exceção;</a:t>
            </a:r>
          </a:p>
          <a:p>
            <a:pPr lvl="1"/>
            <a:r>
              <a:rPr lang="pt-BR" sz="2400" dirty="0" smtClean="0"/>
              <a:t>Este processo é chamado de </a:t>
            </a:r>
            <a:r>
              <a:rPr lang="pt-BR" sz="2400" b="1" i="1" dirty="0" err="1" smtClean="0"/>
              <a:t>stack</a:t>
            </a:r>
            <a:r>
              <a:rPr lang="pt-BR" sz="2400" b="1" i="1" dirty="0" smtClean="0"/>
              <a:t> </a:t>
            </a:r>
            <a:r>
              <a:rPr lang="pt-BR" sz="2400" b="1" i="1" dirty="0" err="1" smtClean="0"/>
              <a:t>unwinding</a:t>
            </a:r>
            <a:r>
              <a:rPr lang="pt-BR" sz="2400" dirty="0" smtClean="0"/>
              <a:t>.</a:t>
            </a:r>
          </a:p>
          <a:p>
            <a:r>
              <a:rPr lang="pt-BR" sz="2800" dirty="0" smtClean="0"/>
              <a:t>O exemplo a seguir demonstra este processo.</a:t>
            </a:r>
            <a:endParaRPr lang="pt-BR" sz="2800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53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530584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UsingExceptions.java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18872" indent="0">
              <a:buNone/>
            </a:pP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class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UsingExceptions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public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static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main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args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[]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)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try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throwException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catch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Exception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exception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exceção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lancada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 em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throwException</a:t>
            </a:r>
            <a:endParaRPr lang="pt-BR" sz="15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en-US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err</a:t>
            </a:r>
            <a:r>
              <a:rPr lang="en-US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println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"Exception handled in main"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54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530584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UsingExceptions.java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 </a:t>
            </a:r>
            <a:r>
              <a:rPr lang="pt-BR" sz="1500" dirty="0" smtClean="0">
                <a:solidFill>
                  <a:srgbClr val="007F00"/>
                </a:solidFill>
                <a:latin typeface="Comic Sans MS"/>
              </a:rPr>
              <a:t>//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throwException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lanca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 uma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excecao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 que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nao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 e capturada neste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metodo</a:t>
            </a:r>
            <a:endParaRPr lang="pt-BR" sz="15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public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static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throwException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throws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Exception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try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lanca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 uma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excecao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 e a captura no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main</a:t>
            </a:r>
            <a:endParaRPr lang="pt-BR" sz="15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println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</a:t>
            </a:r>
            <a:r>
              <a:rPr lang="pt-BR" sz="1500" dirty="0" err="1">
                <a:solidFill>
                  <a:srgbClr val="7F007F"/>
                </a:solidFill>
                <a:latin typeface="Verdana"/>
              </a:rPr>
              <a:t>Method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7F007F"/>
                </a:solidFill>
                <a:latin typeface="Verdana"/>
              </a:rPr>
              <a:t>throwException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throw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new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Exception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();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7F00"/>
                </a:solidFill>
                <a:latin typeface="Comic Sans MS"/>
              </a:rPr>
              <a:t>// </a:t>
            </a:r>
            <a:r>
              <a:rPr lang="en-US" sz="1500" dirty="0" err="1">
                <a:solidFill>
                  <a:srgbClr val="007F00"/>
                </a:solidFill>
                <a:latin typeface="Comic Sans MS"/>
              </a:rPr>
              <a:t>gera</a:t>
            </a:r>
            <a:r>
              <a:rPr lang="en-US" sz="1500" dirty="0">
                <a:solidFill>
                  <a:srgbClr val="007F00"/>
                </a:solidFill>
                <a:latin typeface="Comic Sans MS"/>
              </a:rPr>
              <a:t> a </a:t>
            </a:r>
            <a:r>
              <a:rPr lang="en-US" sz="1500" dirty="0" err="1">
                <a:solidFill>
                  <a:srgbClr val="007F00"/>
                </a:solidFill>
                <a:latin typeface="Comic Sans MS"/>
              </a:rPr>
              <a:t>excecao</a:t>
            </a:r>
            <a:endParaRPr lang="en-US" sz="15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catch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RuntimeException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runtimeException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captura o tipo incorreto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en-US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err</a:t>
            </a:r>
            <a:r>
              <a:rPr lang="en-US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println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"Exception handled in method </a:t>
            </a:r>
            <a:r>
              <a:rPr lang="en-US" sz="1500" dirty="0" err="1">
                <a:solidFill>
                  <a:srgbClr val="7F007F"/>
                </a:solidFill>
                <a:latin typeface="Verdana"/>
              </a:rPr>
              <a:t>throwException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"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finally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sempre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sera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 executado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en-US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err</a:t>
            </a:r>
            <a:r>
              <a:rPr lang="en-US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println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"Finally is always executed"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endParaRPr lang="pt-BR" sz="1500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55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530584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Saída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r>
              <a:rPr lang="pt-BR" sz="2200" dirty="0" err="1">
                <a:latin typeface="Courier New" pitchFamily="49" charset="0"/>
                <a:cs typeface="Courier New" pitchFamily="49" charset="0"/>
              </a:rPr>
              <a:t>Method</a:t>
            </a:r>
            <a:r>
              <a:rPr lang="pt-BR" sz="22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200" dirty="0" err="1">
                <a:latin typeface="Courier New" pitchFamily="49" charset="0"/>
                <a:cs typeface="Courier New" pitchFamily="49" charset="0"/>
              </a:rPr>
              <a:t>throwException</a:t>
            </a:r>
            <a:endParaRPr lang="pt-BR" sz="2200" dirty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pt-BR" sz="2200" dirty="0" err="1">
                <a:latin typeface="Courier New" pitchFamily="49" charset="0"/>
                <a:cs typeface="Courier New" pitchFamily="49" charset="0"/>
              </a:rPr>
              <a:t>Finally</a:t>
            </a:r>
            <a:r>
              <a:rPr lang="pt-BR" sz="22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200" dirty="0" err="1">
                <a:latin typeface="Courier New" pitchFamily="49" charset="0"/>
                <a:cs typeface="Courier New" pitchFamily="49" charset="0"/>
              </a:rPr>
              <a:t>is</a:t>
            </a:r>
            <a:r>
              <a:rPr lang="pt-BR" sz="22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200" dirty="0" err="1">
                <a:latin typeface="Courier New" pitchFamily="49" charset="0"/>
                <a:cs typeface="Courier New" pitchFamily="49" charset="0"/>
              </a:rPr>
              <a:t>always</a:t>
            </a:r>
            <a:r>
              <a:rPr lang="pt-BR" sz="22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200" dirty="0" err="1">
                <a:latin typeface="Courier New" pitchFamily="49" charset="0"/>
                <a:cs typeface="Courier New" pitchFamily="49" charset="0"/>
              </a:rPr>
              <a:t>executed</a:t>
            </a:r>
            <a:endParaRPr lang="pt-BR" sz="2200" dirty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pt-BR" sz="2200" dirty="0" err="1">
                <a:latin typeface="Courier New" pitchFamily="49" charset="0"/>
                <a:cs typeface="Courier New" pitchFamily="49" charset="0"/>
              </a:rPr>
              <a:t>Exception</a:t>
            </a:r>
            <a:r>
              <a:rPr lang="pt-BR" sz="22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200" dirty="0" err="1">
                <a:latin typeface="Courier New" pitchFamily="49" charset="0"/>
                <a:cs typeface="Courier New" pitchFamily="49" charset="0"/>
              </a:rPr>
              <a:t>handled</a:t>
            </a:r>
            <a:r>
              <a:rPr lang="pt-BR" sz="2200" dirty="0">
                <a:latin typeface="Courier New" pitchFamily="49" charset="0"/>
                <a:cs typeface="Courier New" pitchFamily="49" charset="0"/>
              </a:rPr>
              <a:t> in </a:t>
            </a:r>
            <a:r>
              <a:rPr lang="pt-BR" sz="2200" dirty="0" err="1">
                <a:latin typeface="Courier New" pitchFamily="49" charset="0"/>
                <a:cs typeface="Courier New" pitchFamily="49" charset="0"/>
              </a:rPr>
              <a:t>main</a:t>
            </a:r>
            <a:endParaRPr lang="pt-BR" sz="22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56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530584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Desfazendo a Pilha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800" dirty="0" smtClean="0"/>
              <a:t>O método </a:t>
            </a:r>
            <a:r>
              <a:rPr lang="pt-BR" sz="2800" i="1" dirty="0" err="1" smtClean="0"/>
              <a:t>main</a:t>
            </a:r>
            <a:r>
              <a:rPr lang="pt-BR" sz="2800" dirty="0" smtClean="0"/>
              <a:t> invoca o método </a:t>
            </a:r>
            <a:r>
              <a:rPr lang="pt-BR" sz="2800" i="1" dirty="0" err="1" smtClean="0"/>
              <a:t>throwException</a:t>
            </a:r>
            <a:r>
              <a:rPr lang="pt-BR" sz="2800" dirty="0" smtClean="0"/>
              <a:t> dentro de um bloco </a:t>
            </a:r>
            <a:r>
              <a:rPr lang="pt-BR" sz="2800" i="1" dirty="0" err="1" smtClean="0"/>
              <a:t>try</a:t>
            </a:r>
            <a:r>
              <a:rPr lang="pt-BR" sz="2800" i="1" dirty="0" smtClean="0"/>
              <a:t>...catch</a:t>
            </a:r>
          </a:p>
          <a:p>
            <a:pPr lvl="1"/>
            <a:r>
              <a:rPr lang="pt-BR" sz="2400" dirty="0" smtClean="0"/>
              <a:t>Por sua vez, o método lança uma exceção em seu próprio bloco </a:t>
            </a:r>
            <a:r>
              <a:rPr lang="pt-BR" sz="2400" i="1" dirty="0" err="1" smtClean="0"/>
              <a:t>try</a:t>
            </a:r>
            <a:r>
              <a:rPr lang="pt-BR" sz="2400" i="1" dirty="0" smtClean="0"/>
              <a:t>...catch</a:t>
            </a:r>
            <a:r>
              <a:rPr lang="pt-BR" sz="2400" dirty="0" smtClean="0"/>
              <a:t>;</a:t>
            </a:r>
          </a:p>
          <a:p>
            <a:pPr lvl="1"/>
            <a:r>
              <a:rPr lang="pt-BR" sz="2400" dirty="0" smtClean="0"/>
              <a:t>No entanto, o </a:t>
            </a:r>
            <a:r>
              <a:rPr lang="pt-BR" sz="2400" i="1" dirty="0" smtClean="0"/>
              <a:t>catch</a:t>
            </a:r>
            <a:r>
              <a:rPr lang="pt-BR" sz="2400" dirty="0" smtClean="0"/>
              <a:t> não captura a exceção, pois o tipo não é adequado;</a:t>
            </a:r>
          </a:p>
          <a:p>
            <a:pPr lvl="1"/>
            <a:r>
              <a:rPr lang="pt-BR" sz="2400" dirty="0" smtClean="0"/>
              <a:t>A pilha é desfeita, volta-se ao </a:t>
            </a:r>
            <a:r>
              <a:rPr lang="pt-BR" sz="2400" i="1" dirty="0" err="1" smtClean="0"/>
              <a:t>main</a:t>
            </a:r>
            <a:r>
              <a:rPr lang="pt-BR" sz="2400" dirty="0" smtClean="0"/>
              <a:t> e então o bloco </a:t>
            </a:r>
            <a:r>
              <a:rPr lang="pt-BR" sz="2400" i="1" dirty="0" smtClean="0"/>
              <a:t>catch</a:t>
            </a:r>
            <a:r>
              <a:rPr lang="pt-BR" sz="2400" dirty="0" smtClean="0"/>
              <a:t> captura a exceção.</a:t>
            </a:r>
            <a:endParaRPr lang="pt-BR" sz="2400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57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530584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i="1" dirty="0" err="1" smtClean="0"/>
              <a:t>printStackTrace</a:t>
            </a:r>
            <a:r>
              <a:rPr lang="pt-BR" dirty="0" smtClean="0"/>
              <a:t>, </a:t>
            </a:r>
            <a:r>
              <a:rPr lang="pt-BR" i="1" dirty="0" err="1" smtClean="0"/>
              <a:t>getStackTrace</a:t>
            </a:r>
            <a:r>
              <a:rPr lang="pt-BR" dirty="0" smtClean="0"/>
              <a:t> e </a:t>
            </a:r>
            <a:r>
              <a:rPr lang="pt-BR" i="1" dirty="0" err="1" smtClean="0"/>
              <a:t>getMessage</a:t>
            </a:r>
            <a:endParaRPr lang="pt-BR" i="1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58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51148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i="1" dirty="0" err="1" smtClean="0"/>
              <a:t>printStackTrace</a:t>
            </a:r>
            <a:r>
              <a:rPr lang="pt-BR" dirty="0" smtClean="0"/>
              <a:t>, </a:t>
            </a:r>
            <a:r>
              <a:rPr lang="pt-BR" i="1" dirty="0" err="1" smtClean="0"/>
              <a:t>getStackTrace</a:t>
            </a:r>
            <a:r>
              <a:rPr lang="pt-BR" dirty="0" smtClean="0"/>
              <a:t> e </a:t>
            </a:r>
            <a:r>
              <a:rPr lang="pt-BR" i="1" dirty="0" err="1" smtClean="0"/>
              <a:t>getMessage</a:t>
            </a:r>
            <a:endParaRPr lang="pt-BR" i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pt-BR" sz="2800" dirty="0" smtClean="0"/>
              <a:t>A classe </a:t>
            </a:r>
            <a:r>
              <a:rPr lang="pt-BR" sz="2800" b="1" i="1" dirty="0" err="1" smtClean="0"/>
              <a:t>Throwable</a:t>
            </a:r>
            <a:r>
              <a:rPr lang="pt-BR" sz="2800" dirty="0" smtClean="0"/>
              <a:t> fornece três métodos para obtermos informações sobre exceções:</a:t>
            </a:r>
          </a:p>
          <a:p>
            <a:pPr lvl="1">
              <a:lnSpc>
                <a:spcPct val="90000"/>
              </a:lnSpc>
            </a:pPr>
            <a:r>
              <a:rPr lang="pt-BR" sz="2400" i="1" dirty="0" err="1" smtClean="0"/>
              <a:t>printStackTrace</a:t>
            </a:r>
            <a:r>
              <a:rPr lang="pt-BR" sz="2400" dirty="0" smtClean="0"/>
              <a:t>: exibe a </a:t>
            </a:r>
            <a:r>
              <a:rPr lang="pt-BR" sz="2400" i="1" dirty="0" err="1" smtClean="0"/>
              <a:t>stack</a:t>
            </a:r>
            <a:r>
              <a:rPr lang="pt-BR" sz="2400" i="1" dirty="0" smtClean="0"/>
              <a:t> trace</a:t>
            </a:r>
            <a:r>
              <a:rPr lang="pt-BR" sz="2400" dirty="0" smtClean="0"/>
              <a:t> no fluxo de erro padrão; </a:t>
            </a:r>
          </a:p>
          <a:p>
            <a:pPr lvl="1">
              <a:lnSpc>
                <a:spcPct val="90000"/>
              </a:lnSpc>
            </a:pPr>
            <a:r>
              <a:rPr lang="pt-BR" sz="2400" i="1" dirty="0" err="1" smtClean="0"/>
              <a:t>getStackTrace</a:t>
            </a:r>
            <a:r>
              <a:rPr lang="pt-BR" sz="2400" dirty="0" smtClean="0"/>
              <a:t>: retorna os dados que serão exibidos pelo método anterior;</a:t>
            </a:r>
          </a:p>
          <a:p>
            <a:pPr lvl="1">
              <a:lnSpc>
                <a:spcPct val="90000"/>
              </a:lnSpc>
            </a:pPr>
            <a:r>
              <a:rPr lang="pt-BR" sz="2400" i="1" dirty="0" err="1" smtClean="0"/>
              <a:t>getMessage</a:t>
            </a:r>
            <a:r>
              <a:rPr lang="pt-BR" sz="2400" dirty="0" smtClean="0"/>
              <a:t>: retorna uma </a:t>
            </a:r>
            <a:r>
              <a:rPr lang="pt-BR" sz="2400" i="1" dirty="0" err="1" smtClean="0"/>
              <a:t>string</a:t>
            </a:r>
            <a:r>
              <a:rPr lang="pt-BR" sz="2400" dirty="0" smtClean="0"/>
              <a:t> descritiva armazenada na exceção.</a:t>
            </a:r>
          </a:p>
          <a:p>
            <a:pPr>
              <a:lnSpc>
                <a:spcPct val="90000"/>
              </a:lnSpc>
            </a:pPr>
            <a:r>
              <a:rPr lang="pt-BR" sz="2800" dirty="0" smtClean="0"/>
              <a:t>O exemplo a seguir demonstra a utilização destes métodos.</a:t>
            </a:r>
            <a:endParaRPr lang="pt-BR" sz="28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59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65380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mtClean="0"/>
              <a:t>Na aula de hoje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eaLnBrk="1" hangingPunct="1"/>
            <a:r>
              <a:rPr lang="pt-BR" dirty="0" smtClean="0"/>
              <a:t>Tratamento de Exceções</a:t>
            </a:r>
          </a:p>
          <a:p>
            <a:r>
              <a:rPr lang="pt-BR" i="1" dirty="0" err="1"/>
              <a:t>try</a:t>
            </a:r>
            <a:r>
              <a:rPr lang="pt-BR" dirty="0"/>
              <a:t> e </a:t>
            </a:r>
            <a:r>
              <a:rPr lang="pt-BR" i="1" dirty="0"/>
              <a:t>catch</a:t>
            </a:r>
          </a:p>
          <a:p>
            <a:r>
              <a:rPr lang="pt-BR" dirty="0"/>
              <a:t>Modelo de Terminação</a:t>
            </a:r>
          </a:p>
          <a:p>
            <a:r>
              <a:rPr lang="pt-BR" dirty="0"/>
              <a:t>Cláusula </a:t>
            </a:r>
            <a:r>
              <a:rPr lang="pt-BR" i="1" dirty="0" err="1"/>
              <a:t>throws</a:t>
            </a:r>
            <a:endParaRPr lang="pt-BR" i="1" dirty="0"/>
          </a:p>
          <a:p>
            <a:r>
              <a:rPr lang="pt-BR" dirty="0"/>
              <a:t>Quando Utilizar Exceções?</a:t>
            </a:r>
          </a:p>
          <a:p>
            <a:r>
              <a:rPr lang="pt-BR" dirty="0"/>
              <a:t>Hierarquia de Exceções Java</a:t>
            </a:r>
          </a:p>
          <a:p>
            <a:r>
              <a:rPr lang="pt-BR" dirty="0"/>
              <a:t>Blocos </a:t>
            </a:r>
            <a:r>
              <a:rPr lang="pt-BR" i="1" dirty="0" err="1"/>
              <a:t>finally</a:t>
            </a:r>
            <a:endParaRPr lang="pt-BR" i="1" dirty="0"/>
          </a:p>
          <a:p>
            <a:r>
              <a:rPr lang="pt-BR" i="1" dirty="0" err="1"/>
              <a:t>throw</a:t>
            </a:r>
            <a:endParaRPr lang="pt-BR" i="1" dirty="0"/>
          </a:p>
          <a:p>
            <a:r>
              <a:rPr lang="pt-BR" dirty="0"/>
              <a:t>Desfazendo a Pilha</a:t>
            </a:r>
          </a:p>
          <a:p>
            <a:r>
              <a:rPr lang="pt-BR" i="1" dirty="0" err="1"/>
              <a:t>printStackTrace</a:t>
            </a:r>
            <a:r>
              <a:rPr lang="pt-BR" dirty="0"/>
              <a:t>, </a:t>
            </a:r>
            <a:r>
              <a:rPr lang="pt-BR" i="1" dirty="0" err="1"/>
              <a:t>getStackTrace</a:t>
            </a:r>
            <a:r>
              <a:rPr lang="pt-BR" dirty="0"/>
              <a:t> e </a:t>
            </a:r>
            <a:r>
              <a:rPr lang="pt-BR" i="1" dirty="0" err="1"/>
              <a:t>getMessage</a:t>
            </a:r>
            <a:endParaRPr lang="pt-BR" i="1" dirty="0"/>
          </a:p>
          <a:p>
            <a:r>
              <a:rPr lang="pt-BR" dirty="0"/>
              <a:t>Exceções Encadeadas</a:t>
            </a:r>
          </a:p>
          <a:p>
            <a:r>
              <a:rPr lang="pt-BR" dirty="0"/>
              <a:t>Declarando Novos Tipos de Exceções</a:t>
            </a:r>
          </a:p>
          <a:p>
            <a:r>
              <a:rPr lang="pt-BR" dirty="0"/>
              <a:t>Pré-Condições e Pós-Condições</a:t>
            </a:r>
          </a:p>
          <a:p>
            <a:r>
              <a:rPr lang="pt-BR" dirty="0"/>
              <a:t>Asserções</a:t>
            </a:r>
            <a:endParaRPr lang="pt-BR" dirty="0" smtClean="0"/>
          </a:p>
        </p:txBody>
      </p:sp>
      <p:sp>
        <p:nvSpPr>
          <p:cNvPr id="4098" name="Marcador de Posição do Número do Diapositivo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D0E5D85-099B-4D71-A46B-281D3E89EB9E}" type="slidenum">
              <a:rPr lang="pt-BR"/>
              <a:pPr eaLnBrk="1" hangingPunct="1"/>
              <a:t>6</a:t>
            </a:fld>
            <a:endParaRPr lang="pt-BR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UsingExceptions.java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18872" indent="0">
              <a:buNone/>
            </a:pP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class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UsingExceptions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public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static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main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args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[]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)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try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method1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catch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Exception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exception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captura a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excecao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lancada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 emmethod1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err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printf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"%s\n\n"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exception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getMessage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exception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printStackTrace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imprime o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stack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 trace</a:t>
            </a: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obtem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 a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informacao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 do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stack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 trace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StackTraceElement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[]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traceElements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exception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getStackTrace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</a:t>
            </a: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en-US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en-US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println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"\</a:t>
            </a:r>
            <a:r>
              <a:rPr lang="en-US" sz="1500" dirty="0" err="1">
                <a:solidFill>
                  <a:srgbClr val="7F007F"/>
                </a:solidFill>
                <a:latin typeface="Verdana"/>
              </a:rPr>
              <a:t>nStack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 trace from </a:t>
            </a:r>
            <a:r>
              <a:rPr lang="en-US" sz="1500" dirty="0" err="1">
                <a:solidFill>
                  <a:srgbClr val="7F007F"/>
                </a:solidFill>
                <a:latin typeface="Verdana"/>
              </a:rPr>
              <a:t>getStackTrace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:"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println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</a:t>
            </a:r>
            <a:r>
              <a:rPr lang="pt-BR" sz="1500" dirty="0" err="1">
                <a:solidFill>
                  <a:srgbClr val="7F007F"/>
                </a:solidFill>
                <a:latin typeface="Verdana"/>
              </a:rPr>
              <a:t>Class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\t\</a:t>
            </a:r>
            <a:r>
              <a:rPr lang="pt-BR" sz="1500" dirty="0" err="1">
                <a:solidFill>
                  <a:srgbClr val="7F007F"/>
                </a:solidFill>
                <a:latin typeface="Verdana"/>
              </a:rPr>
              <a:t>tFile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\t\t\</a:t>
            </a:r>
            <a:r>
              <a:rPr lang="pt-BR" sz="1500" dirty="0" err="1">
                <a:solidFill>
                  <a:srgbClr val="7F007F"/>
                </a:solidFill>
                <a:latin typeface="Verdana"/>
              </a:rPr>
              <a:t>tLine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\</a:t>
            </a:r>
            <a:r>
              <a:rPr lang="pt-BR" sz="1500" dirty="0" err="1">
                <a:solidFill>
                  <a:srgbClr val="7F007F"/>
                </a:solidFill>
                <a:latin typeface="Verdana"/>
              </a:rPr>
              <a:t>tMethod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60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65380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UsingExceptions.java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    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itera pelos elementos para obter a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descricao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 da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excecao</a:t>
            </a:r>
            <a:endParaRPr lang="pt-BR" sz="15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for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StackTraceElement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element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: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traceElements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printf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"%s\t"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element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getClassName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printf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"%s\t"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element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getFileName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printf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"%s\t"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element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getLineNumber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printf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"%s\n"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element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getMethodName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endParaRPr lang="pt-BR" sz="15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61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1227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UsingExceptions.java</a:t>
            </a:r>
            <a:endParaRPr lang="pt-BR" i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lanca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 a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excecao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 de volta para o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main</a:t>
            </a:r>
            <a:endParaRPr lang="pt-BR" sz="15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public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static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method1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throws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Exception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method2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lanca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 a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excecao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 de volta para o method1</a:t>
            </a: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public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static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method2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throws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Exception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method3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lanca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 a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excecao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 de volta para o method2</a:t>
            </a: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public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static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method3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throws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Exception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throw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new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Exception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"Exception thrown in method3"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endParaRPr lang="pt-BR" sz="15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62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65380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Saída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r>
              <a:rPr lang="pt-BR" sz="1500" dirty="0" err="1">
                <a:latin typeface="Courier New" pitchFamily="49" charset="0"/>
                <a:cs typeface="Courier New" pitchFamily="49" charset="0"/>
              </a:rPr>
              <a:t>Exception</a:t>
            </a:r>
            <a:r>
              <a:rPr lang="pt-BR" sz="15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500" dirty="0" err="1">
                <a:latin typeface="Courier New" pitchFamily="49" charset="0"/>
                <a:cs typeface="Courier New" pitchFamily="49" charset="0"/>
              </a:rPr>
              <a:t>thrown</a:t>
            </a:r>
            <a:r>
              <a:rPr lang="pt-BR" sz="1500" dirty="0">
                <a:latin typeface="Courier New" pitchFamily="49" charset="0"/>
                <a:cs typeface="Courier New" pitchFamily="49" charset="0"/>
              </a:rPr>
              <a:t> in method3</a:t>
            </a:r>
          </a:p>
          <a:p>
            <a:pPr marL="118872" indent="0">
              <a:buNone/>
            </a:pPr>
            <a:endParaRPr lang="en-US" sz="1500" dirty="0" smtClean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en-US" sz="1500" dirty="0" err="1" smtClean="0">
                <a:latin typeface="Courier New" pitchFamily="49" charset="0"/>
                <a:cs typeface="Courier New" pitchFamily="49" charset="0"/>
              </a:rPr>
              <a:t>java.lang.Exception</a:t>
            </a:r>
            <a:r>
              <a:rPr lang="en-US" sz="1500" dirty="0">
                <a:latin typeface="Courier New" pitchFamily="49" charset="0"/>
                <a:cs typeface="Courier New" pitchFamily="49" charset="0"/>
              </a:rPr>
              <a:t>: Exception thrown in method3</a:t>
            </a:r>
          </a:p>
          <a:p>
            <a:pPr marL="118872" indent="0">
              <a:buNone/>
            </a:pPr>
            <a:r>
              <a:rPr lang="pt-BR" sz="15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pt-BR" sz="1500" dirty="0" err="1" smtClean="0">
                <a:latin typeface="Courier New" pitchFamily="49" charset="0"/>
                <a:cs typeface="Courier New" pitchFamily="49" charset="0"/>
              </a:rPr>
              <a:t>at</a:t>
            </a:r>
            <a:r>
              <a:rPr lang="pt-BR" sz="15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500" dirty="0">
                <a:latin typeface="Courier New" pitchFamily="49" charset="0"/>
                <a:cs typeface="Courier New" pitchFamily="49" charset="0"/>
              </a:rPr>
              <a:t>UsingExceptions.method3(UsingExceptions.java:49)</a:t>
            </a:r>
          </a:p>
          <a:p>
            <a:pPr marL="118872" indent="0">
              <a:buNone/>
            </a:pPr>
            <a:r>
              <a:rPr lang="pt-BR" sz="15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pt-BR" sz="1500" dirty="0" err="1" smtClean="0">
                <a:latin typeface="Courier New" pitchFamily="49" charset="0"/>
                <a:cs typeface="Courier New" pitchFamily="49" charset="0"/>
              </a:rPr>
              <a:t>at</a:t>
            </a:r>
            <a:r>
              <a:rPr lang="pt-BR" sz="15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500" dirty="0">
                <a:latin typeface="Courier New" pitchFamily="49" charset="0"/>
                <a:cs typeface="Courier New" pitchFamily="49" charset="0"/>
              </a:rPr>
              <a:t>UsingExceptions.method2(UsingExceptions.java:43)</a:t>
            </a:r>
          </a:p>
          <a:p>
            <a:pPr marL="118872" indent="0">
              <a:buNone/>
            </a:pPr>
            <a:r>
              <a:rPr lang="pt-BR" sz="15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pt-BR" sz="1500" dirty="0" err="1" smtClean="0">
                <a:latin typeface="Courier New" pitchFamily="49" charset="0"/>
                <a:cs typeface="Courier New" pitchFamily="49" charset="0"/>
              </a:rPr>
              <a:t>at</a:t>
            </a:r>
            <a:r>
              <a:rPr lang="pt-BR" sz="15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500" dirty="0">
                <a:latin typeface="Courier New" pitchFamily="49" charset="0"/>
                <a:cs typeface="Courier New" pitchFamily="49" charset="0"/>
              </a:rPr>
              <a:t>UsingExceptions.method1(UsingExceptions.java:37)</a:t>
            </a:r>
          </a:p>
          <a:p>
            <a:pPr marL="118872" indent="0">
              <a:buNone/>
            </a:pPr>
            <a:r>
              <a:rPr lang="pt-BR" sz="15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pt-BR" sz="1500" dirty="0" err="1" smtClean="0">
                <a:latin typeface="Courier New" pitchFamily="49" charset="0"/>
                <a:cs typeface="Courier New" pitchFamily="49" charset="0"/>
              </a:rPr>
              <a:t>at</a:t>
            </a:r>
            <a:r>
              <a:rPr lang="pt-BR" sz="15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500" dirty="0" err="1">
                <a:latin typeface="Courier New" pitchFamily="49" charset="0"/>
                <a:cs typeface="Courier New" pitchFamily="49" charset="0"/>
              </a:rPr>
              <a:t>UsingExceptions.main</a:t>
            </a:r>
            <a:r>
              <a:rPr lang="pt-BR" sz="1500" dirty="0">
                <a:latin typeface="Courier New" pitchFamily="49" charset="0"/>
                <a:cs typeface="Courier New" pitchFamily="49" charset="0"/>
              </a:rPr>
              <a:t>(UsingExceptions.java:10)</a:t>
            </a:r>
          </a:p>
          <a:p>
            <a:pPr marL="118872" indent="0">
              <a:buNone/>
            </a:pPr>
            <a:endParaRPr lang="pt-BR" sz="1500" dirty="0" smtClean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pt-BR" sz="1500" dirty="0" err="1" smtClean="0">
                <a:latin typeface="Courier New" pitchFamily="49" charset="0"/>
                <a:cs typeface="Courier New" pitchFamily="49" charset="0"/>
              </a:rPr>
              <a:t>Stack</a:t>
            </a:r>
            <a:r>
              <a:rPr lang="pt-BR" sz="15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500" dirty="0">
                <a:latin typeface="Courier New" pitchFamily="49" charset="0"/>
                <a:cs typeface="Courier New" pitchFamily="49" charset="0"/>
              </a:rPr>
              <a:t>trace </a:t>
            </a:r>
            <a:r>
              <a:rPr lang="pt-BR" sz="1500" dirty="0" err="1">
                <a:latin typeface="Courier New" pitchFamily="49" charset="0"/>
                <a:cs typeface="Courier New" pitchFamily="49" charset="0"/>
              </a:rPr>
              <a:t>from</a:t>
            </a:r>
            <a:r>
              <a:rPr lang="pt-BR" sz="15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500" dirty="0" err="1">
                <a:latin typeface="Courier New" pitchFamily="49" charset="0"/>
                <a:cs typeface="Courier New" pitchFamily="49" charset="0"/>
              </a:rPr>
              <a:t>getStackTrace</a:t>
            </a:r>
            <a:r>
              <a:rPr lang="pt-BR" sz="1500" dirty="0">
                <a:latin typeface="Courier New" pitchFamily="49" charset="0"/>
                <a:cs typeface="Courier New" pitchFamily="49" charset="0"/>
              </a:rPr>
              <a:t>:</a:t>
            </a:r>
          </a:p>
          <a:p>
            <a:pPr marL="118872" indent="0">
              <a:buNone/>
            </a:pPr>
            <a:r>
              <a:rPr lang="pt-BR" sz="1500" dirty="0" err="1">
                <a:latin typeface="Courier New" pitchFamily="49" charset="0"/>
                <a:cs typeface="Courier New" pitchFamily="49" charset="0"/>
              </a:rPr>
              <a:t>Class</a:t>
            </a:r>
            <a:r>
              <a:rPr lang="pt-BR" sz="15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500" dirty="0" smtClean="0">
                <a:latin typeface="Courier New" pitchFamily="49" charset="0"/>
                <a:cs typeface="Courier New" pitchFamily="49" charset="0"/>
              </a:rPr>
              <a:t>			File 		        </a:t>
            </a:r>
            <a:r>
              <a:rPr lang="pt-BR" sz="1500" dirty="0" err="1" smtClean="0">
                <a:latin typeface="Courier New" pitchFamily="49" charset="0"/>
                <a:cs typeface="Courier New" pitchFamily="49" charset="0"/>
              </a:rPr>
              <a:t>Line</a:t>
            </a:r>
            <a:r>
              <a:rPr lang="pt-BR" sz="15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pt-BR" sz="1500" dirty="0" err="1" smtClean="0">
                <a:latin typeface="Courier New" pitchFamily="49" charset="0"/>
                <a:cs typeface="Courier New" pitchFamily="49" charset="0"/>
              </a:rPr>
              <a:t>Method</a:t>
            </a:r>
            <a:endParaRPr lang="pt-BR" sz="1500" dirty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pt-BR" sz="1500" dirty="0" err="1">
                <a:latin typeface="Courier New" pitchFamily="49" charset="0"/>
                <a:cs typeface="Courier New" pitchFamily="49" charset="0"/>
              </a:rPr>
              <a:t>UsingExceptions</a:t>
            </a:r>
            <a:r>
              <a:rPr lang="pt-BR" sz="15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500" dirty="0" smtClean="0">
                <a:latin typeface="Courier New" pitchFamily="49" charset="0"/>
                <a:cs typeface="Courier New" pitchFamily="49" charset="0"/>
              </a:rPr>
              <a:t>	UsingExceptions.java 	49 	method3</a:t>
            </a:r>
            <a:endParaRPr lang="pt-BR" sz="1500" dirty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pt-BR" sz="1500" dirty="0" err="1">
                <a:latin typeface="Courier New" pitchFamily="49" charset="0"/>
                <a:cs typeface="Courier New" pitchFamily="49" charset="0"/>
              </a:rPr>
              <a:t>UsingExceptions</a:t>
            </a:r>
            <a:r>
              <a:rPr lang="pt-BR" sz="15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500" dirty="0" smtClean="0">
                <a:latin typeface="Courier New" pitchFamily="49" charset="0"/>
                <a:cs typeface="Courier New" pitchFamily="49" charset="0"/>
              </a:rPr>
              <a:t>	UsingExceptions.java 	43 	method2</a:t>
            </a:r>
            <a:endParaRPr lang="pt-BR" sz="1500" dirty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pt-BR" sz="1500" dirty="0" err="1">
                <a:latin typeface="Courier New" pitchFamily="49" charset="0"/>
                <a:cs typeface="Courier New" pitchFamily="49" charset="0"/>
              </a:rPr>
              <a:t>UsingExceptions</a:t>
            </a:r>
            <a:r>
              <a:rPr lang="pt-BR" sz="15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500" dirty="0" smtClean="0">
                <a:latin typeface="Courier New" pitchFamily="49" charset="0"/>
                <a:cs typeface="Courier New" pitchFamily="49" charset="0"/>
              </a:rPr>
              <a:t>	UsingExceptions.java 	37 	method1</a:t>
            </a:r>
            <a:endParaRPr lang="pt-BR" sz="1500" dirty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pt-BR" sz="1500" dirty="0" err="1">
                <a:latin typeface="Courier New" pitchFamily="49" charset="0"/>
                <a:cs typeface="Courier New" pitchFamily="49" charset="0"/>
              </a:rPr>
              <a:t>UsingExceptions</a:t>
            </a:r>
            <a:r>
              <a:rPr lang="pt-BR" sz="15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500" dirty="0" smtClean="0">
                <a:latin typeface="Courier New" pitchFamily="49" charset="0"/>
                <a:cs typeface="Courier New" pitchFamily="49" charset="0"/>
              </a:rPr>
              <a:t>	UsingExceptions.java 	10 	</a:t>
            </a:r>
            <a:r>
              <a:rPr lang="pt-BR" sz="1500" dirty="0" err="1" smtClean="0">
                <a:latin typeface="Courier New" pitchFamily="49" charset="0"/>
                <a:cs typeface="Courier New" pitchFamily="49" charset="0"/>
              </a:rPr>
              <a:t>main</a:t>
            </a:r>
            <a:endParaRPr lang="pt-BR" sz="15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63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65380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i="1" dirty="0" err="1" smtClean="0"/>
              <a:t>printStackTrace</a:t>
            </a:r>
            <a:r>
              <a:rPr lang="pt-BR" dirty="0" smtClean="0"/>
              <a:t>, </a:t>
            </a:r>
            <a:r>
              <a:rPr lang="pt-BR" i="1" dirty="0" err="1" smtClean="0"/>
              <a:t>getStackTrace</a:t>
            </a:r>
            <a:r>
              <a:rPr lang="pt-BR" dirty="0" smtClean="0"/>
              <a:t> e </a:t>
            </a:r>
            <a:r>
              <a:rPr lang="pt-BR" i="1" dirty="0" err="1" smtClean="0"/>
              <a:t>getMessage</a:t>
            </a:r>
            <a:endParaRPr lang="pt-BR" i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800" dirty="0" smtClean="0"/>
              <a:t>Objetos da classe </a:t>
            </a:r>
            <a:r>
              <a:rPr lang="pt-BR" sz="2800" b="1" i="1" dirty="0" err="1" smtClean="0"/>
              <a:t>StackTraceElement</a:t>
            </a:r>
            <a:r>
              <a:rPr lang="pt-BR" sz="2800" dirty="0"/>
              <a:t> </a:t>
            </a:r>
            <a:r>
              <a:rPr lang="pt-BR" sz="2800" dirty="0" smtClean="0"/>
              <a:t>armazenam informações da </a:t>
            </a:r>
            <a:r>
              <a:rPr lang="pt-BR" sz="2800" i="1" dirty="0" err="1" smtClean="0"/>
              <a:t>stack</a:t>
            </a:r>
            <a:r>
              <a:rPr lang="pt-BR" sz="2800" i="1" dirty="0" smtClean="0"/>
              <a:t> trace</a:t>
            </a:r>
            <a:r>
              <a:rPr lang="pt-BR" sz="2800" dirty="0" smtClean="0"/>
              <a:t> sobre a exceção;</a:t>
            </a:r>
          </a:p>
          <a:p>
            <a:r>
              <a:rPr lang="pt-BR" sz="2800" dirty="0" smtClean="0"/>
              <a:t>Possuem os métodos:</a:t>
            </a:r>
          </a:p>
          <a:p>
            <a:pPr lvl="1"/>
            <a:r>
              <a:rPr lang="pt-BR" sz="2400" b="1" i="1" dirty="0" err="1" smtClean="0"/>
              <a:t>getClassName</a:t>
            </a:r>
            <a:r>
              <a:rPr lang="pt-BR" sz="2400" dirty="0" smtClean="0"/>
              <a:t>: retorna o nome da classe; </a:t>
            </a:r>
          </a:p>
          <a:p>
            <a:pPr lvl="1"/>
            <a:r>
              <a:rPr lang="pt-BR" sz="2400" b="1" i="1" dirty="0" err="1" smtClean="0"/>
              <a:t>getFileName</a:t>
            </a:r>
            <a:r>
              <a:rPr lang="pt-BR" sz="2400" dirty="0" smtClean="0"/>
              <a:t>: retorna o nome do arquivo;</a:t>
            </a:r>
          </a:p>
          <a:p>
            <a:pPr lvl="1"/>
            <a:r>
              <a:rPr lang="pt-BR" sz="2400" b="1" i="1" dirty="0" err="1" smtClean="0"/>
              <a:t>getLineNumber</a:t>
            </a:r>
            <a:r>
              <a:rPr lang="pt-BR" sz="2400" dirty="0" smtClean="0"/>
              <a:t>: retorna o número da linha;</a:t>
            </a:r>
          </a:p>
          <a:p>
            <a:pPr lvl="1"/>
            <a:r>
              <a:rPr lang="pt-BR" sz="2400" b="1" i="1" dirty="0" err="1" smtClean="0"/>
              <a:t>getMethodName</a:t>
            </a:r>
            <a:r>
              <a:rPr lang="pt-BR" sz="2400" dirty="0" smtClean="0"/>
              <a:t>: retorna o nome do método.</a:t>
            </a:r>
            <a:endParaRPr lang="pt-BR" sz="24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64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7542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Exceções Encadeadas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65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7542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Exceções Encadeadas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dirty="0" smtClean="0"/>
              <a:t>Às vezes um bloco </a:t>
            </a:r>
            <a:r>
              <a:rPr lang="pt-BR" i="1" dirty="0" smtClean="0"/>
              <a:t>catch</a:t>
            </a:r>
            <a:r>
              <a:rPr lang="pt-BR" dirty="0" smtClean="0"/>
              <a:t> captura um tipo de exceção e então lança uma nova exceção de outro tipo </a:t>
            </a:r>
          </a:p>
          <a:p>
            <a:pPr lvl="1"/>
            <a:r>
              <a:rPr lang="pt-BR" dirty="0" smtClean="0"/>
              <a:t>Para indicar que uma exceção específica do programa ocorreu;</a:t>
            </a:r>
          </a:p>
          <a:p>
            <a:r>
              <a:rPr lang="pt-BR" dirty="0" smtClean="0"/>
              <a:t>Nas versões mais antigas do Java não havia um mecanismo que juntasse a informação da primeira exceção com a segunda</a:t>
            </a:r>
          </a:p>
          <a:p>
            <a:pPr lvl="1"/>
            <a:r>
              <a:rPr lang="pt-BR" dirty="0" smtClean="0"/>
              <a:t>Fornecendo assim a informação completa sobre a exceção;</a:t>
            </a:r>
          </a:p>
          <a:p>
            <a:pPr lvl="1"/>
            <a:r>
              <a:rPr lang="pt-BR" dirty="0" smtClean="0"/>
              <a:t>Como um </a:t>
            </a:r>
            <a:r>
              <a:rPr lang="pt-BR" i="1" dirty="0" err="1" smtClean="0"/>
              <a:t>stack</a:t>
            </a:r>
            <a:r>
              <a:rPr lang="pt-BR" i="1" dirty="0" smtClean="0"/>
              <a:t> trace</a:t>
            </a:r>
            <a:r>
              <a:rPr lang="pt-BR" dirty="0" smtClean="0"/>
              <a:t> completo.</a:t>
            </a:r>
          </a:p>
          <a:p>
            <a:r>
              <a:rPr lang="pt-BR" dirty="0" smtClean="0"/>
              <a:t>As </a:t>
            </a:r>
            <a:r>
              <a:rPr lang="pt-BR" b="1" dirty="0" smtClean="0"/>
              <a:t>exceções encadeadas</a:t>
            </a:r>
            <a:r>
              <a:rPr lang="pt-BR" dirty="0" smtClean="0"/>
              <a:t> permitem que o objeto de uma exceção mantenha toda a informação;</a:t>
            </a:r>
          </a:p>
          <a:p>
            <a:r>
              <a:rPr lang="pt-BR" dirty="0" smtClean="0"/>
              <a:t>O exemplo a seguir demonstra este recurso.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66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90655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UsingChainedExceptions.java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894169"/>
          </a:xfrm>
        </p:spPr>
        <p:txBody>
          <a:bodyPr>
            <a:normAutofit fontScale="85000" lnSpcReduction="20000"/>
          </a:bodyPr>
          <a:lstStyle/>
          <a:p>
            <a:pPr marL="118872" indent="0">
              <a:buNone/>
            </a:pPr>
            <a:r>
              <a:rPr lang="pt-BR" sz="16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600" b="1" dirty="0" err="1">
                <a:solidFill>
                  <a:srgbClr val="00007F"/>
                </a:solidFill>
                <a:latin typeface="Verdana"/>
              </a:rPr>
              <a:t>class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600" dirty="0" err="1">
                <a:solidFill>
                  <a:srgbClr val="000000"/>
                </a:solidFill>
                <a:latin typeface="Verdana"/>
              </a:rPr>
              <a:t>UsingChainedExceptions</a:t>
            </a:r>
            <a:endParaRPr lang="pt-BR" sz="16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6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6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sz="16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en-US" sz="1600" b="1" dirty="0">
                <a:solidFill>
                  <a:srgbClr val="00007F"/>
                </a:solidFill>
                <a:latin typeface="Verdana"/>
              </a:rPr>
              <a:t>public</a:t>
            </a:r>
            <a:r>
              <a:rPr lang="en-US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600" b="1" dirty="0">
                <a:solidFill>
                  <a:srgbClr val="00007F"/>
                </a:solidFill>
                <a:latin typeface="Verdana"/>
              </a:rPr>
              <a:t>static</a:t>
            </a:r>
            <a:r>
              <a:rPr lang="en-US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600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en-US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600" dirty="0">
                <a:solidFill>
                  <a:srgbClr val="000000"/>
                </a:solidFill>
                <a:latin typeface="Verdana"/>
              </a:rPr>
              <a:t>main</a:t>
            </a:r>
            <a:r>
              <a:rPr lang="en-US" sz="16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6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Verdana"/>
              </a:rPr>
              <a:t>args</a:t>
            </a:r>
            <a:r>
              <a:rPr lang="en-US" sz="1600" b="1" dirty="0">
                <a:solidFill>
                  <a:srgbClr val="000000"/>
                </a:solidFill>
                <a:latin typeface="Verdana"/>
              </a:rPr>
              <a:t>[]</a:t>
            </a:r>
            <a:r>
              <a:rPr lang="en-US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600" b="1" dirty="0">
                <a:solidFill>
                  <a:srgbClr val="000000"/>
                </a:solidFill>
                <a:latin typeface="Verdana"/>
              </a:rPr>
              <a:t>)</a:t>
            </a:r>
            <a:endParaRPr lang="en-US" sz="16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6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6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6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600" b="1" dirty="0" err="1">
                <a:solidFill>
                  <a:srgbClr val="00007F"/>
                </a:solidFill>
                <a:latin typeface="Verdana"/>
              </a:rPr>
              <a:t>try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6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{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600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pt-BR" sz="1600" dirty="0">
                <a:solidFill>
                  <a:srgbClr val="000000"/>
                </a:solidFill>
                <a:latin typeface="Verdana"/>
              </a:rPr>
              <a:t>method1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();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6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6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600" b="1" dirty="0">
                <a:solidFill>
                  <a:srgbClr val="00007F"/>
                </a:solidFill>
                <a:latin typeface="Verdana"/>
              </a:rPr>
              <a:t>catch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600" dirty="0" err="1">
                <a:solidFill>
                  <a:srgbClr val="000000"/>
                </a:solidFill>
                <a:latin typeface="Verdana"/>
              </a:rPr>
              <a:t>Exception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600" dirty="0" err="1">
                <a:solidFill>
                  <a:srgbClr val="000000"/>
                </a:solidFill>
                <a:latin typeface="Verdana"/>
              </a:rPr>
              <a:t>exception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)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400" dirty="0">
                <a:solidFill>
                  <a:srgbClr val="007F00"/>
                </a:solidFill>
                <a:latin typeface="Comic Sans MS"/>
              </a:rPr>
              <a:t>// </a:t>
            </a:r>
            <a:r>
              <a:rPr lang="pt-BR" sz="1400" dirty="0" err="1">
                <a:solidFill>
                  <a:srgbClr val="007F00"/>
                </a:solidFill>
                <a:latin typeface="Comic Sans MS"/>
              </a:rPr>
              <a:t>excecao</a:t>
            </a:r>
            <a:r>
              <a:rPr lang="pt-BR" sz="1400" dirty="0">
                <a:solidFill>
                  <a:srgbClr val="007F00"/>
                </a:solidFill>
                <a:latin typeface="Comic Sans MS"/>
              </a:rPr>
              <a:t> </a:t>
            </a:r>
            <a:r>
              <a:rPr lang="pt-BR" sz="1400" dirty="0" err="1">
                <a:solidFill>
                  <a:srgbClr val="007F00"/>
                </a:solidFill>
                <a:latin typeface="Comic Sans MS"/>
              </a:rPr>
              <a:t>lancada</a:t>
            </a:r>
            <a:r>
              <a:rPr lang="pt-BR" sz="1400" dirty="0">
                <a:solidFill>
                  <a:srgbClr val="007F00"/>
                </a:solidFill>
                <a:latin typeface="Comic Sans MS"/>
              </a:rPr>
              <a:t> por method1</a:t>
            </a:r>
          </a:p>
          <a:p>
            <a:pPr marL="118872" indent="0">
              <a:buNone/>
            </a:pPr>
            <a:r>
              <a:rPr lang="pt-BR" sz="16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{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600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pt-BR" sz="1600" dirty="0" err="1">
                <a:solidFill>
                  <a:srgbClr val="000000"/>
                </a:solidFill>
                <a:latin typeface="Verdana"/>
              </a:rPr>
              <a:t>exception</a:t>
            </a:r>
            <a:r>
              <a:rPr lang="pt-BR" sz="16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600" dirty="0" err="1">
                <a:solidFill>
                  <a:srgbClr val="000000"/>
                </a:solidFill>
                <a:latin typeface="Verdana"/>
              </a:rPr>
              <a:t>printStackTrace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();</a:t>
            </a:r>
            <a:endParaRPr lang="pt-BR" sz="16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6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6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endParaRPr lang="pt-BR" sz="16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6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400" dirty="0">
                <a:solidFill>
                  <a:srgbClr val="007F00"/>
                </a:solidFill>
                <a:latin typeface="Comic Sans MS"/>
              </a:rPr>
              <a:t>// </a:t>
            </a:r>
            <a:r>
              <a:rPr lang="pt-BR" sz="1400" dirty="0" err="1">
                <a:solidFill>
                  <a:srgbClr val="007F00"/>
                </a:solidFill>
                <a:latin typeface="Comic Sans MS"/>
              </a:rPr>
              <a:t>lanca</a:t>
            </a:r>
            <a:r>
              <a:rPr lang="pt-BR" sz="1400" dirty="0">
                <a:solidFill>
                  <a:srgbClr val="007F00"/>
                </a:solidFill>
                <a:latin typeface="Comic Sans MS"/>
              </a:rPr>
              <a:t> uma </a:t>
            </a:r>
            <a:r>
              <a:rPr lang="pt-BR" sz="1400" dirty="0" err="1">
                <a:solidFill>
                  <a:srgbClr val="007F00"/>
                </a:solidFill>
                <a:latin typeface="Comic Sans MS"/>
              </a:rPr>
              <a:t>excecao</a:t>
            </a:r>
            <a:r>
              <a:rPr lang="pt-BR" sz="1400" dirty="0">
                <a:solidFill>
                  <a:srgbClr val="007F00"/>
                </a:solidFill>
                <a:latin typeface="Comic Sans MS"/>
              </a:rPr>
              <a:t> de volta ao </a:t>
            </a:r>
            <a:r>
              <a:rPr lang="pt-BR" sz="1400" dirty="0" err="1">
                <a:solidFill>
                  <a:srgbClr val="007F00"/>
                </a:solidFill>
                <a:latin typeface="Comic Sans MS"/>
              </a:rPr>
              <a:t>main</a:t>
            </a:r>
            <a:endParaRPr lang="pt-BR" sz="14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en-US" sz="16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en-US" sz="1600" b="1" dirty="0">
                <a:solidFill>
                  <a:srgbClr val="00007F"/>
                </a:solidFill>
                <a:latin typeface="Verdana"/>
              </a:rPr>
              <a:t>public</a:t>
            </a:r>
            <a:r>
              <a:rPr lang="en-US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600" b="1" dirty="0">
                <a:solidFill>
                  <a:srgbClr val="00007F"/>
                </a:solidFill>
                <a:latin typeface="Verdana"/>
              </a:rPr>
              <a:t>static</a:t>
            </a:r>
            <a:r>
              <a:rPr lang="en-US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600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en-US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600" dirty="0">
                <a:solidFill>
                  <a:srgbClr val="000000"/>
                </a:solidFill>
                <a:latin typeface="Verdana"/>
              </a:rPr>
              <a:t>method1</a:t>
            </a:r>
            <a:r>
              <a:rPr lang="en-US" sz="1600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en-US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600" b="1" dirty="0">
                <a:solidFill>
                  <a:srgbClr val="00007F"/>
                </a:solidFill>
                <a:latin typeface="Verdana"/>
              </a:rPr>
              <a:t>throws</a:t>
            </a:r>
            <a:r>
              <a:rPr lang="en-US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600" dirty="0">
                <a:solidFill>
                  <a:srgbClr val="000000"/>
                </a:solidFill>
                <a:latin typeface="Verdana"/>
              </a:rPr>
              <a:t>Exception</a:t>
            </a:r>
            <a:endParaRPr lang="en-US" sz="16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6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6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6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600" b="1" dirty="0" err="1">
                <a:solidFill>
                  <a:srgbClr val="00007F"/>
                </a:solidFill>
                <a:latin typeface="Verdana"/>
              </a:rPr>
              <a:t>try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6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{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600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pt-BR" sz="1600" dirty="0">
                <a:solidFill>
                  <a:srgbClr val="000000"/>
                </a:solidFill>
                <a:latin typeface="Verdana"/>
              </a:rPr>
              <a:t>method2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();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6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6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600" b="1" dirty="0">
                <a:solidFill>
                  <a:srgbClr val="00007F"/>
                </a:solidFill>
                <a:latin typeface="Verdana"/>
              </a:rPr>
              <a:t>catch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600" dirty="0" err="1">
                <a:solidFill>
                  <a:srgbClr val="000000"/>
                </a:solidFill>
                <a:latin typeface="Verdana"/>
              </a:rPr>
              <a:t>Exception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600" dirty="0" err="1">
                <a:solidFill>
                  <a:srgbClr val="000000"/>
                </a:solidFill>
                <a:latin typeface="Verdana"/>
              </a:rPr>
              <a:t>exception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)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400" dirty="0">
                <a:solidFill>
                  <a:srgbClr val="007F00"/>
                </a:solidFill>
                <a:latin typeface="Comic Sans MS"/>
              </a:rPr>
              <a:t>// </a:t>
            </a:r>
            <a:r>
              <a:rPr lang="pt-BR" sz="1400" dirty="0" err="1">
                <a:solidFill>
                  <a:srgbClr val="007F00"/>
                </a:solidFill>
                <a:latin typeface="Comic Sans MS"/>
              </a:rPr>
              <a:t>excecao</a:t>
            </a:r>
            <a:r>
              <a:rPr lang="pt-BR" sz="1400" dirty="0">
                <a:solidFill>
                  <a:srgbClr val="007F00"/>
                </a:solidFill>
                <a:latin typeface="Comic Sans MS"/>
              </a:rPr>
              <a:t> </a:t>
            </a:r>
            <a:r>
              <a:rPr lang="pt-BR" sz="1400" dirty="0" err="1">
                <a:solidFill>
                  <a:srgbClr val="007F00"/>
                </a:solidFill>
                <a:latin typeface="Comic Sans MS"/>
              </a:rPr>
              <a:t>lancada</a:t>
            </a:r>
            <a:r>
              <a:rPr lang="pt-BR" sz="1400" dirty="0">
                <a:solidFill>
                  <a:srgbClr val="007F00"/>
                </a:solidFill>
                <a:latin typeface="Comic Sans MS"/>
              </a:rPr>
              <a:t> por method2</a:t>
            </a:r>
          </a:p>
          <a:p>
            <a:pPr marL="118872" indent="0">
              <a:buNone/>
            </a:pPr>
            <a:r>
              <a:rPr lang="pt-BR" sz="16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6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sz="1600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en-US" sz="1600" b="1" dirty="0">
                <a:solidFill>
                  <a:srgbClr val="00007F"/>
                </a:solidFill>
                <a:latin typeface="Verdana"/>
              </a:rPr>
              <a:t>throw</a:t>
            </a:r>
            <a:r>
              <a:rPr lang="en-US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600" b="1" dirty="0">
                <a:solidFill>
                  <a:srgbClr val="00007F"/>
                </a:solidFill>
                <a:latin typeface="Verdana"/>
              </a:rPr>
              <a:t>new</a:t>
            </a:r>
            <a:r>
              <a:rPr lang="en-US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600" dirty="0">
                <a:solidFill>
                  <a:srgbClr val="000000"/>
                </a:solidFill>
                <a:latin typeface="Verdana"/>
              </a:rPr>
              <a:t>Exception</a:t>
            </a:r>
            <a:r>
              <a:rPr lang="en-US" sz="16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600" dirty="0">
                <a:solidFill>
                  <a:srgbClr val="7F007F"/>
                </a:solidFill>
                <a:latin typeface="Verdana"/>
              </a:rPr>
              <a:t>"Exception thrown in method1"</a:t>
            </a:r>
            <a:r>
              <a:rPr lang="en-US" sz="16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600" dirty="0">
                <a:solidFill>
                  <a:srgbClr val="000000"/>
                </a:solidFill>
                <a:latin typeface="Verdana"/>
              </a:rPr>
              <a:t>exception</a:t>
            </a:r>
            <a:r>
              <a:rPr lang="en-US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600" b="1" dirty="0">
                <a:solidFill>
                  <a:srgbClr val="000000"/>
                </a:solidFill>
                <a:latin typeface="Verdana"/>
              </a:rPr>
              <a:t>);</a:t>
            </a:r>
            <a:endParaRPr lang="en-US" sz="16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6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6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67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90655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UsingChainedExceptions.java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18872" indent="0">
              <a:buNone/>
            </a:pPr>
            <a:r>
              <a:rPr lang="pt-BR" sz="1400" dirty="0" smtClean="0">
                <a:solidFill>
                  <a:srgbClr val="007F00"/>
                </a:solidFill>
                <a:latin typeface="Comic Sans MS"/>
              </a:rPr>
              <a:t>    // </a:t>
            </a:r>
            <a:r>
              <a:rPr lang="pt-BR" sz="1400" dirty="0" err="1">
                <a:solidFill>
                  <a:srgbClr val="007F00"/>
                </a:solidFill>
                <a:latin typeface="Comic Sans MS"/>
              </a:rPr>
              <a:t>lanca</a:t>
            </a:r>
            <a:r>
              <a:rPr lang="pt-BR" sz="1400" dirty="0">
                <a:solidFill>
                  <a:srgbClr val="007F00"/>
                </a:solidFill>
                <a:latin typeface="Comic Sans MS"/>
              </a:rPr>
              <a:t> uma </a:t>
            </a:r>
            <a:r>
              <a:rPr lang="pt-BR" sz="1400" dirty="0" err="1">
                <a:solidFill>
                  <a:srgbClr val="007F00"/>
                </a:solidFill>
                <a:latin typeface="Comic Sans MS"/>
              </a:rPr>
              <a:t>excecao</a:t>
            </a:r>
            <a:r>
              <a:rPr lang="pt-BR" sz="1400" dirty="0">
                <a:solidFill>
                  <a:srgbClr val="007F00"/>
                </a:solidFill>
                <a:latin typeface="Comic Sans MS"/>
              </a:rPr>
              <a:t> de volta ao method1</a:t>
            </a:r>
          </a:p>
          <a:p>
            <a:pPr marL="118872" indent="0">
              <a:buNone/>
            </a:pPr>
            <a:r>
              <a:rPr lang="en-US" sz="16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en-US" sz="1600" b="1" dirty="0">
                <a:solidFill>
                  <a:srgbClr val="00007F"/>
                </a:solidFill>
                <a:latin typeface="Verdana"/>
              </a:rPr>
              <a:t>public</a:t>
            </a:r>
            <a:r>
              <a:rPr lang="en-US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600" b="1" dirty="0">
                <a:solidFill>
                  <a:srgbClr val="00007F"/>
                </a:solidFill>
                <a:latin typeface="Verdana"/>
              </a:rPr>
              <a:t>static</a:t>
            </a:r>
            <a:r>
              <a:rPr lang="en-US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600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en-US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600" dirty="0">
                <a:solidFill>
                  <a:srgbClr val="000000"/>
                </a:solidFill>
                <a:latin typeface="Verdana"/>
              </a:rPr>
              <a:t>method2</a:t>
            </a:r>
            <a:r>
              <a:rPr lang="en-US" sz="1600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en-US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600" b="1" dirty="0">
                <a:solidFill>
                  <a:srgbClr val="00007F"/>
                </a:solidFill>
                <a:latin typeface="Verdana"/>
              </a:rPr>
              <a:t>throws</a:t>
            </a:r>
            <a:r>
              <a:rPr lang="en-US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600" dirty="0">
                <a:solidFill>
                  <a:srgbClr val="000000"/>
                </a:solidFill>
                <a:latin typeface="Verdana"/>
              </a:rPr>
              <a:t>Exception</a:t>
            </a:r>
            <a:endParaRPr lang="en-US" sz="16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6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6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6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600" b="1" dirty="0" err="1">
                <a:solidFill>
                  <a:srgbClr val="00007F"/>
                </a:solidFill>
                <a:latin typeface="Verdana"/>
              </a:rPr>
              <a:t>try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6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{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600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pt-BR" sz="1600" dirty="0">
                <a:solidFill>
                  <a:srgbClr val="000000"/>
                </a:solidFill>
                <a:latin typeface="Verdana"/>
              </a:rPr>
              <a:t>method3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();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6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6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600" b="1" dirty="0">
                <a:solidFill>
                  <a:srgbClr val="00007F"/>
                </a:solidFill>
                <a:latin typeface="Verdana"/>
              </a:rPr>
              <a:t>catch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600" dirty="0" err="1">
                <a:solidFill>
                  <a:srgbClr val="000000"/>
                </a:solidFill>
                <a:latin typeface="Verdana"/>
              </a:rPr>
              <a:t>Exception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600" dirty="0" err="1">
                <a:solidFill>
                  <a:srgbClr val="000000"/>
                </a:solidFill>
                <a:latin typeface="Verdana"/>
              </a:rPr>
              <a:t>exception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)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400" dirty="0">
                <a:solidFill>
                  <a:srgbClr val="007F00"/>
                </a:solidFill>
                <a:latin typeface="Comic Sans MS"/>
              </a:rPr>
              <a:t>// </a:t>
            </a:r>
            <a:r>
              <a:rPr lang="pt-BR" sz="1400" dirty="0" err="1">
                <a:solidFill>
                  <a:srgbClr val="007F00"/>
                </a:solidFill>
                <a:latin typeface="Comic Sans MS"/>
              </a:rPr>
              <a:t>excecao</a:t>
            </a:r>
            <a:r>
              <a:rPr lang="pt-BR" sz="1400" dirty="0">
                <a:solidFill>
                  <a:srgbClr val="007F00"/>
                </a:solidFill>
                <a:latin typeface="Comic Sans MS"/>
              </a:rPr>
              <a:t> </a:t>
            </a:r>
            <a:r>
              <a:rPr lang="pt-BR" sz="1400" dirty="0" err="1">
                <a:solidFill>
                  <a:srgbClr val="007F00"/>
                </a:solidFill>
                <a:latin typeface="Comic Sans MS"/>
              </a:rPr>
              <a:t>lancada</a:t>
            </a:r>
            <a:r>
              <a:rPr lang="pt-BR" sz="1400" dirty="0">
                <a:solidFill>
                  <a:srgbClr val="007F00"/>
                </a:solidFill>
                <a:latin typeface="Comic Sans MS"/>
              </a:rPr>
              <a:t> por method3</a:t>
            </a:r>
          </a:p>
          <a:p>
            <a:pPr marL="118872" indent="0">
              <a:buNone/>
            </a:pPr>
            <a:r>
              <a:rPr lang="pt-BR" sz="16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6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sz="1600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en-US" sz="1600" b="1" dirty="0">
                <a:solidFill>
                  <a:srgbClr val="00007F"/>
                </a:solidFill>
                <a:latin typeface="Verdana"/>
              </a:rPr>
              <a:t>throw</a:t>
            </a:r>
            <a:r>
              <a:rPr lang="en-US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600" b="1" dirty="0">
                <a:solidFill>
                  <a:srgbClr val="00007F"/>
                </a:solidFill>
                <a:latin typeface="Verdana"/>
              </a:rPr>
              <a:t>new</a:t>
            </a:r>
            <a:r>
              <a:rPr lang="en-US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600" dirty="0">
                <a:solidFill>
                  <a:srgbClr val="000000"/>
                </a:solidFill>
                <a:latin typeface="Verdana"/>
              </a:rPr>
              <a:t>Exception</a:t>
            </a:r>
            <a:r>
              <a:rPr lang="en-US" sz="16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600" dirty="0">
                <a:solidFill>
                  <a:srgbClr val="7F007F"/>
                </a:solidFill>
                <a:latin typeface="Verdana"/>
              </a:rPr>
              <a:t>"Exception thrown in method2"</a:t>
            </a:r>
            <a:r>
              <a:rPr lang="en-US" sz="16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600" dirty="0">
                <a:solidFill>
                  <a:srgbClr val="000000"/>
                </a:solidFill>
                <a:latin typeface="Verdana"/>
              </a:rPr>
              <a:t>exception</a:t>
            </a:r>
            <a:r>
              <a:rPr lang="en-US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600" b="1" dirty="0">
                <a:solidFill>
                  <a:srgbClr val="000000"/>
                </a:solidFill>
                <a:latin typeface="Verdana"/>
              </a:rPr>
              <a:t>);</a:t>
            </a:r>
            <a:endParaRPr lang="en-US" sz="16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6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6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endParaRPr lang="pt-BR" sz="16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6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400" dirty="0">
                <a:solidFill>
                  <a:srgbClr val="007F00"/>
                </a:solidFill>
                <a:latin typeface="Comic Sans MS"/>
              </a:rPr>
              <a:t>// </a:t>
            </a:r>
            <a:r>
              <a:rPr lang="pt-BR" sz="1400" dirty="0" err="1">
                <a:solidFill>
                  <a:srgbClr val="007F00"/>
                </a:solidFill>
                <a:latin typeface="Comic Sans MS"/>
              </a:rPr>
              <a:t>lanca</a:t>
            </a:r>
            <a:r>
              <a:rPr lang="pt-BR" sz="1400" dirty="0">
                <a:solidFill>
                  <a:srgbClr val="007F00"/>
                </a:solidFill>
                <a:latin typeface="Comic Sans MS"/>
              </a:rPr>
              <a:t> uma </a:t>
            </a:r>
            <a:r>
              <a:rPr lang="pt-BR" sz="1400" dirty="0" err="1">
                <a:solidFill>
                  <a:srgbClr val="007F00"/>
                </a:solidFill>
                <a:latin typeface="Comic Sans MS"/>
              </a:rPr>
              <a:t>excecao</a:t>
            </a:r>
            <a:r>
              <a:rPr lang="pt-BR" sz="1400" dirty="0">
                <a:solidFill>
                  <a:srgbClr val="007F00"/>
                </a:solidFill>
                <a:latin typeface="Comic Sans MS"/>
              </a:rPr>
              <a:t> de volta ao method2</a:t>
            </a:r>
          </a:p>
          <a:p>
            <a:pPr marL="118872" indent="0">
              <a:buNone/>
            </a:pPr>
            <a:r>
              <a:rPr lang="en-US" sz="16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en-US" sz="1600" b="1" dirty="0">
                <a:solidFill>
                  <a:srgbClr val="00007F"/>
                </a:solidFill>
                <a:latin typeface="Verdana"/>
              </a:rPr>
              <a:t>public</a:t>
            </a:r>
            <a:r>
              <a:rPr lang="en-US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600" b="1" dirty="0">
                <a:solidFill>
                  <a:srgbClr val="00007F"/>
                </a:solidFill>
                <a:latin typeface="Verdana"/>
              </a:rPr>
              <a:t>static</a:t>
            </a:r>
            <a:r>
              <a:rPr lang="en-US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600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en-US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600" dirty="0">
                <a:solidFill>
                  <a:srgbClr val="000000"/>
                </a:solidFill>
                <a:latin typeface="Verdana"/>
              </a:rPr>
              <a:t>method3</a:t>
            </a:r>
            <a:r>
              <a:rPr lang="en-US" sz="1600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en-US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600" b="1" dirty="0">
                <a:solidFill>
                  <a:srgbClr val="00007F"/>
                </a:solidFill>
                <a:latin typeface="Verdana"/>
              </a:rPr>
              <a:t>throws</a:t>
            </a:r>
            <a:r>
              <a:rPr lang="en-US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600" dirty="0">
                <a:solidFill>
                  <a:srgbClr val="000000"/>
                </a:solidFill>
                <a:latin typeface="Verdana"/>
              </a:rPr>
              <a:t>Exception</a:t>
            </a:r>
            <a:endParaRPr lang="en-US" sz="16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6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6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sz="16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en-US" sz="1600" b="1" dirty="0">
                <a:solidFill>
                  <a:srgbClr val="00007F"/>
                </a:solidFill>
                <a:latin typeface="Verdana"/>
              </a:rPr>
              <a:t>throw</a:t>
            </a:r>
            <a:r>
              <a:rPr lang="en-US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600" b="1" dirty="0">
                <a:solidFill>
                  <a:srgbClr val="00007F"/>
                </a:solidFill>
                <a:latin typeface="Verdana"/>
              </a:rPr>
              <a:t>new</a:t>
            </a:r>
            <a:r>
              <a:rPr lang="en-US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600" dirty="0">
                <a:solidFill>
                  <a:srgbClr val="000000"/>
                </a:solidFill>
                <a:latin typeface="Verdana"/>
              </a:rPr>
              <a:t>Exception</a:t>
            </a:r>
            <a:r>
              <a:rPr lang="en-US" sz="16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600" dirty="0">
                <a:solidFill>
                  <a:srgbClr val="7F007F"/>
                </a:solidFill>
                <a:latin typeface="Verdana"/>
              </a:rPr>
              <a:t>"Exception thrown in method3"</a:t>
            </a:r>
            <a:r>
              <a:rPr lang="en-US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600" b="1" dirty="0">
                <a:solidFill>
                  <a:srgbClr val="000000"/>
                </a:solidFill>
                <a:latin typeface="Verdana"/>
              </a:rPr>
              <a:t>);</a:t>
            </a:r>
            <a:endParaRPr lang="en-US" sz="16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6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6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68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166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Saída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18872" indent="0">
              <a:buNone/>
            </a:pP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java.lang.Exception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: Exception thrown in method1</a:t>
            </a:r>
          </a:p>
          <a:p>
            <a:pPr marL="118872" indent="0">
              <a:buNone/>
            </a:pPr>
            <a:r>
              <a:rPr lang="pt-BR" sz="1600" dirty="0" err="1">
                <a:latin typeface="Courier New" pitchFamily="49" charset="0"/>
                <a:cs typeface="Courier New" pitchFamily="49" charset="0"/>
              </a:rPr>
              <a:t>at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 UsingChainedExceptions.method1(UsingChainedExceptions.java:27)</a:t>
            </a:r>
          </a:p>
          <a:p>
            <a:pPr marL="118872" indent="0">
              <a:buNone/>
            </a:pPr>
            <a:r>
              <a:rPr lang="pt-BR" sz="1600" dirty="0" err="1">
                <a:latin typeface="Courier New" pitchFamily="49" charset="0"/>
                <a:cs typeface="Courier New" pitchFamily="49" charset="0"/>
              </a:rPr>
              <a:t>at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600" dirty="0" err="1">
                <a:latin typeface="Courier New" pitchFamily="49" charset="0"/>
                <a:cs typeface="Courier New" pitchFamily="49" charset="0"/>
              </a:rPr>
              <a:t>UsingChainedExceptions.main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(UsingChainedExceptions.java:10)</a:t>
            </a:r>
          </a:p>
          <a:p>
            <a:pPr marL="118872" indent="0">
              <a:buNone/>
            </a:pPr>
            <a:endParaRPr lang="en-US" sz="1600" dirty="0" smtClean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Caused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by: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java.lang.Exception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: Exception thrown in method2</a:t>
            </a:r>
          </a:p>
          <a:p>
            <a:pPr marL="118872" indent="0">
              <a:buNone/>
            </a:pPr>
            <a:r>
              <a:rPr lang="pt-BR" sz="1600" dirty="0" err="1">
                <a:latin typeface="Courier New" pitchFamily="49" charset="0"/>
                <a:cs typeface="Courier New" pitchFamily="49" charset="0"/>
              </a:rPr>
              <a:t>at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 UsingChainedExceptions.method2(UsingChainedExceptions.java:40)</a:t>
            </a:r>
          </a:p>
          <a:p>
            <a:pPr marL="118872" indent="0">
              <a:buNone/>
            </a:pPr>
            <a:r>
              <a:rPr lang="pt-BR" sz="1600" dirty="0" err="1">
                <a:latin typeface="Courier New" pitchFamily="49" charset="0"/>
                <a:cs typeface="Courier New" pitchFamily="49" charset="0"/>
              </a:rPr>
              <a:t>at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 UsingChainedExceptions.method1(UsingChainedExceptions.java:23)</a:t>
            </a:r>
          </a:p>
          <a:p>
            <a:pPr marL="118872" indent="0">
              <a:buNone/>
            </a:pPr>
            <a:r>
              <a:rPr lang="pt-BR" sz="1600" dirty="0">
                <a:latin typeface="Courier New" pitchFamily="49" charset="0"/>
                <a:cs typeface="Courier New" pitchFamily="49" charset="0"/>
              </a:rPr>
              <a:t>... 1 more</a:t>
            </a:r>
          </a:p>
          <a:p>
            <a:pPr marL="118872" indent="0">
              <a:buNone/>
            </a:pPr>
            <a:endParaRPr lang="en-US" sz="1600" dirty="0" smtClean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Caused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by: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java.lang.Exception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: Exception thrown in method3</a:t>
            </a:r>
          </a:p>
          <a:p>
            <a:pPr marL="118872" indent="0">
              <a:buNone/>
            </a:pPr>
            <a:r>
              <a:rPr lang="pt-BR" sz="1600" dirty="0" err="1">
                <a:latin typeface="Courier New" pitchFamily="49" charset="0"/>
                <a:cs typeface="Courier New" pitchFamily="49" charset="0"/>
              </a:rPr>
              <a:t>at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 UsingChainedExceptions.method3(UsingChainedExceptions.java:47)</a:t>
            </a:r>
          </a:p>
          <a:p>
            <a:pPr marL="118872" indent="0">
              <a:buNone/>
            </a:pPr>
            <a:r>
              <a:rPr lang="pt-BR" sz="1600" dirty="0" err="1">
                <a:latin typeface="Courier New" pitchFamily="49" charset="0"/>
                <a:cs typeface="Courier New" pitchFamily="49" charset="0"/>
              </a:rPr>
              <a:t>at</a:t>
            </a:r>
            <a:r>
              <a:rPr lang="pt-BR" sz="1600" dirty="0">
                <a:latin typeface="Courier New" pitchFamily="49" charset="0"/>
                <a:cs typeface="Courier New" pitchFamily="49" charset="0"/>
              </a:rPr>
              <a:t> UsingChainedExceptions.method2(UsingChainedExceptions.java:36)</a:t>
            </a:r>
          </a:p>
          <a:p>
            <a:pPr marL="118872" indent="0">
              <a:buNone/>
            </a:pPr>
            <a:r>
              <a:rPr lang="pt-BR" sz="1600" dirty="0">
                <a:latin typeface="Courier New" pitchFamily="49" charset="0"/>
                <a:cs typeface="Courier New" pitchFamily="49" charset="0"/>
              </a:rPr>
              <a:t>... 2 more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69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166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Tratamento de Exceções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Uma exceção é uma indicação de um problema que ocorre durante a </a:t>
            </a:r>
            <a:r>
              <a:rPr lang="pt-BR" b="1" dirty="0" smtClean="0"/>
              <a:t>execução</a:t>
            </a:r>
            <a:r>
              <a:rPr lang="pt-BR" dirty="0" smtClean="0"/>
              <a:t> de um programa</a:t>
            </a:r>
          </a:p>
          <a:p>
            <a:pPr lvl="1"/>
            <a:r>
              <a:rPr lang="pt-BR" dirty="0" smtClean="0"/>
              <a:t>Tratar as exceções permite que um programa continue executando como se não houvesse ocorrido um erro;</a:t>
            </a:r>
          </a:p>
          <a:p>
            <a:pPr lvl="1"/>
            <a:r>
              <a:rPr lang="pt-BR" dirty="0" smtClean="0"/>
              <a:t>Programas </a:t>
            </a:r>
            <a:r>
              <a:rPr lang="pt-BR" b="1" dirty="0" smtClean="0"/>
              <a:t>robustos</a:t>
            </a:r>
            <a:r>
              <a:rPr lang="pt-BR" dirty="0" smtClean="0"/>
              <a:t> e </a:t>
            </a:r>
            <a:r>
              <a:rPr lang="pt-BR" b="1" dirty="0" smtClean="0"/>
              <a:t>tolerantes a falhas</a:t>
            </a:r>
            <a:r>
              <a:rPr lang="pt-BR" dirty="0" smtClean="0"/>
              <a:t>.</a:t>
            </a:r>
          </a:p>
          <a:p>
            <a:r>
              <a:rPr lang="pt-BR" dirty="0" smtClean="0"/>
              <a:t>O estilo e os detalhes do tratamento de exceções em Java é baseado parcialmente do encontrado em C++.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982684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Exceções Encadeadas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dirty="0" smtClean="0"/>
              <a:t>O programa consiste em 4 métodos</a:t>
            </a:r>
          </a:p>
          <a:p>
            <a:pPr lvl="1"/>
            <a:r>
              <a:rPr lang="pt-BR" dirty="0" smtClean="0"/>
              <a:t>Cada um com um bloco </a:t>
            </a:r>
            <a:r>
              <a:rPr lang="pt-BR" i="1" dirty="0" err="1" smtClean="0"/>
              <a:t>try</a:t>
            </a:r>
            <a:r>
              <a:rPr lang="pt-BR" dirty="0" smtClean="0"/>
              <a:t> em que invoca o próximo método em ordem crescente;</a:t>
            </a:r>
          </a:p>
          <a:p>
            <a:pPr lvl="1"/>
            <a:r>
              <a:rPr lang="pt-BR" dirty="0" smtClean="0"/>
              <a:t>Exceto </a:t>
            </a:r>
            <a:r>
              <a:rPr lang="pt-BR" i="1" dirty="0" smtClean="0"/>
              <a:t>method3</a:t>
            </a:r>
            <a:r>
              <a:rPr lang="pt-BR" dirty="0" smtClean="0"/>
              <a:t>, que lança uma exceção;</a:t>
            </a:r>
          </a:p>
          <a:p>
            <a:pPr lvl="1"/>
            <a:r>
              <a:rPr lang="pt-BR" dirty="0" smtClean="0"/>
              <a:t>À medida em que a pilha de chamadas dos métodos é desfeita, cada bloco </a:t>
            </a:r>
            <a:r>
              <a:rPr lang="pt-BR" i="1" dirty="0" smtClean="0"/>
              <a:t>catch</a:t>
            </a:r>
            <a:r>
              <a:rPr lang="pt-BR" dirty="0" smtClean="0"/>
              <a:t> captura a exceção e lança uma nova;</a:t>
            </a:r>
          </a:p>
          <a:p>
            <a:pPr lvl="1"/>
            <a:r>
              <a:rPr lang="pt-BR" dirty="0" smtClean="0"/>
              <a:t>Um dos construtores da classe </a:t>
            </a:r>
            <a:r>
              <a:rPr lang="pt-BR" b="1" i="1" dirty="0" err="1" smtClean="0"/>
              <a:t>Exception</a:t>
            </a:r>
            <a:r>
              <a:rPr lang="pt-BR" dirty="0" smtClean="0"/>
              <a:t> possui dois argumentos</a:t>
            </a:r>
          </a:p>
          <a:p>
            <a:pPr lvl="2"/>
            <a:r>
              <a:rPr lang="pt-BR" dirty="0" smtClean="0"/>
              <a:t>Uma mensagem personalizada;</a:t>
            </a:r>
          </a:p>
          <a:p>
            <a:pPr lvl="2"/>
            <a:r>
              <a:rPr lang="pt-BR" dirty="0" smtClean="0"/>
              <a:t>Um objeto </a:t>
            </a:r>
            <a:r>
              <a:rPr lang="pt-BR" i="1" dirty="0" err="1" smtClean="0"/>
              <a:t>Throwable</a:t>
            </a:r>
            <a:r>
              <a:rPr lang="pt-BR" dirty="0" smtClean="0"/>
              <a:t>, que identifica a causa da exceção.</a:t>
            </a:r>
          </a:p>
          <a:p>
            <a:pPr lvl="1"/>
            <a:r>
              <a:rPr lang="pt-BR" dirty="0" smtClean="0"/>
              <a:t>No exemplo, a causa da exceção anterior é utilizada como parâmetro para o construtor.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70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166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Declarando Novos Tipos de Exceções</a:t>
            </a:r>
            <a:endParaRPr lang="pt-BR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71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166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Declarando Novos Tipos de Exceções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t-BR" dirty="0" smtClean="0"/>
              <a:t>Normalmente, os programadores Java utilizam as classes da API Java e de terceiros</a:t>
            </a:r>
          </a:p>
          <a:p>
            <a:pPr lvl="1"/>
            <a:r>
              <a:rPr lang="pt-BR" dirty="0" smtClean="0"/>
              <a:t>Tipicamente os métodos destas classes lançam as exceções apropriadas quando ocorre um erro.</a:t>
            </a:r>
          </a:p>
          <a:p>
            <a:r>
              <a:rPr lang="pt-BR" dirty="0" smtClean="0"/>
              <a:t>Quando escrevemos classes que serão distribuídas, é útil declarar nossas próprias classes de exceções que podem ocorrer</a:t>
            </a:r>
          </a:p>
          <a:p>
            <a:pPr lvl="1"/>
            <a:r>
              <a:rPr lang="pt-BR" dirty="0" smtClean="0"/>
              <a:t>Caso as exceções não sejam contempladas na API Java.</a:t>
            </a:r>
          </a:p>
          <a:p>
            <a:r>
              <a:rPr lang="pt-BR" dirty="0" smtClean="0"/>
              <a:t>Uma nova classe de exceções deve estender uma classe de exceções já existente</a:t>
            </a:r>
          </a:p>
          <a:p>
            <a:pPr lvl="1"/>
            <a:r>
              <a:rPr lang="pt-BR" dirty="0" smtClean="0"/>
              <a:t>Para garantir que ela funcionará com o mecanismo de tratamento de exceções.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72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351886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Declarando Novos Tipos de Exceções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 smtClean="0"/>
              <a:t>Como qualquer outra classe, uma classe de exceções contém atributos e métodos</a:t>
            </a:r>
          </a:p>
          <a:p>
            <a:pPr lvl="1"/>
            <a:r>
              <a:rPr lang="pt-BR" dirty="0" smtClean="0"/>
              <a:t>Porém, tipicamente contém apenas dois construtores</a:t>
            </a:r>
          </a:p>
          <a:p>
            <a:pPr lvl="2"/>
            <a:r>
              <a:rPr lang="pt-BR" dirty="0" smtClean="0"/>
              <a:t>Um que não possui argumentos e informa uma mensagem padrão ao construtor da superclasse;</a:t>
            </a:r>
          </a:p>
          <a:p>
            <a:pPr lvl="2"/>
            <a:r>
              <a:rPr lang="pt-BR" dirty="0" smtClean="0"/>
              <a:t>Um que possui  recebe uma </a:t>
            </a:r>
            <a:r>
              <a:rPr lang="pt-BR" i="1" dirty="0" err="1" smtClean="0"/>
              <a:t>string</a:t>
            </a:r>
            <a:r>
              <a:rPr lang="pt-BR" dirty="0" smtClean="0"/>
              <a:t> com uma mensagem personalizada como argumento e a repassa ao construtor da superclasse.</a:t>
            </a:r>
          </a:p>
          <a:p>
            <a:r>
              <a:rPr lang="pt-BR" dirty="0" smtClean="0"/>
              <a:t>Antes de criar uma nova classe, é necessário analisar a API Java para decidir qual classe deve ser utilizada como superclasse</a:t>
            </a:r>
          </a:p>
          <a:p>
            <a:pPr lvl="1"/>
            <a:r>
              <a:rPr lang="pt-BR" dirty="0" smtClean="0"/>
              <a:t>É uma boa prática que seja uma classe relacionada com a natureza da exceção.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73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351886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Pré-Condições e </a:t>
            </a:r>
            <a:br>
              <a:rPr lang="pt-BR" dirty="0" smtClean="0"/>
            </a:br>
            <a:r>
              <a:rPr lang="pt-BR" dirty="0" smtClean="0"/>
              <a:t>Pós-Condições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74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351886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Pré-Condições e </a:t>
            </a:r>
            <a:br>
              <a:rPr lang="pt-BR" dirty="0" smtClean="0"/>
            </a:br>
            <a:r>
              <a:rPr lang="pt-BR" dirty="0" smtClean="0"/>
              <a:t>Pós-Condições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dirty="0" smtClean="0"/>
              <a:t>Programadores gastam um bom tempo realizando a manutenção e a depuração de códigos;</a:t>
            </a:r>
          </a:p>
          <a:p>
            <a:r>
              <a:rPr lang="pt-BR" dirty="0" smtClean="0"/>
              <a:t>Para facilitar estas tarefas, podemos especificar os estados esperados antes e depois da execução de um método</a:t>
            </a:r>
          </a:p>
          <a:p>
            <a:pPr lvl="1"/>
            <a:r>
              <a:rPr lang="pt-BR" dirty="0" smtClean="0"/>
              <a:t>Estes estados são chamados de </a:t>
            </a:r>
            <a:r>
              <a:rPr lang="pt-BR" b="1" dirty="0" smtClean="0"/>
              <a:t>pré-condições</a:t>
            </a:r>
            <a:r>
              <a:rPr lang="pt-BR" dirty="0" smtClean="0"/>
              <a:t> e </a:t>
            </a:r>
            <a:r>
              <a:rPr lang="pt-BR" b="1" dirty="0" smtClean="0"/>
              <a:t>pós-condições</a:t>
            </a:r>
            <a:r>
              <a:rPr lang="pt-BR" dirty="0" smtClean="0"/>
              <a:t>.</a:t>
            </a:r>
          </a:p>
          <a:p>
            <a:r>
              <a:rPr lang="pt-BR" dirty="0" smtClean="0"/>
              <a:t>Uma pré-condição deve ser verdadeira quando um método é invocado</a:t>
            </a:r>
          </a:p>
          <a:p>
            <a:pPr lvl="1"/>
            <a:r>
              <a:rPr lang="pt-BR" dirty="0" smtClean="0"/>
              <a:t>Restrições quanto aos parâmetros  e outras expectativas quanto ao estado atual do programa;</a:t>
            </a:r>
          </a:p>
          <a:p>
            <a:pPr lvl="1"/>
            <a:r>
              <a:rPr lang="pt-BR" dirty="0" smtClean="0"/>
              <a:t>Se as pré-condições não são atendidas, o comportamento do método é indefinido.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75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23709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Pré-Condições e </a:t>
            </a:r>
            <a:br>
              <a:rPr lang="pt-BR" dirty="0" smtClean="0"/>
            </a:br>
            <a:r>
              <a:rPr lang="pt-BR" dirty="0" smtClean="0"/>
              <a:t>Pós-Condições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dirty="0" smtClean="0"/>
              <a:t>Uma pós-condição deve ser verdadeira após o retorno de um método</a:t>
            </a:r>
          </a:p>
          <a:p>
            <a:pPr lvl="1"/>
            <a:r>
              <a:rPr lang="pt-BR" dirty="0" smtClean="0"/>
              <a:t>Descreve restrições quanto ao valor de retorno e outros efeitos possíveis;</a:t>
            </a:r>
          </a:p>
          <a:p>
            <a:pPr lvl="1"/>
            <a:r>
              <a:rPr lang="pt-BR" dirty="0" smtClean="0"/>
              <a:t>Quando invocamos um método, assumimos que ele atende todas as pós-condições.</a:t>
            </a:r>
          </a:p>
          <a:p>
            <a:r>
              <a:rPr lang="pt-BR" dirty="0" smtClean="0"/>
              <a:t>Nossos códigos devem documentar todas as pós-condições</a:t>
            </a:r>
          </a:p>
          <a:p>
            <a:pPr lvl="1"/>
            <a:r>
              <a:rPr lang="pt-BR" dirty="0" smtClean="0"/>
              <a:t>Assim, os usuários saberão o que esperar de uma execução de cada método;</a:t>
            </a:r>
          </a:p>
          <a:p>
            <a:pPr lvl="1"/>
            <a:r>
              <a:rPr lang="pt-BR" dirty="0" smtClean="0"/>
              <a:t>Também ajuda a desenvolver o próprio código.</a:t>
            </a:r>
          </a:p>
          <a:p>
            <a:r>
              <a:rPr lang="pt-BR" dirty="0" smtClean="0"/>
              <a:t>Quando pré-condições e pós-condições não são atendidas, os métodos tipicamente lançam exceções.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76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963802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Pré-Condições e </a:t>
            </a:r>
            <a:br>
              <a:rPr lang="pt-BR" dirty="0" smtClean="0"/>
            </a:br>
            <a:r>
              <a:rPr lang="pt-BR" dirty="0" smtClean="0"/>
              <a:t>Pós-Condições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 smtClean="0"/>
              <a:t>Por exemplo, o método </a:t>
            </a:r>
            <a:r>
              <a:rPr lang="pt-BR" i="1" dirty="0" err="1" smtClean="0"/>
              <a:t>charAt</a:t>
            </a:r>
            <a:r>
              <a:rPr lang="pt-BR" dirty="0" smtClean="0"/>
              <a:t> da classe </a:t>
            </a:r>
            <a:r>
              <a:rPr lang="pt-BR" i="1" dirty="0" err="1" smtClean="0"/>
              <a:t>String</a:t>
            </a:r>
            <a:r>
              <a:rPr lang="pt-BR" dirty="0" smtClean="0"/>
              <a:t>, que recebe um índice como argumento</a:t>
            </a:r>
            <a:endParaRPr lang="pt-BR" dirty="0"/>
          </a:p>
          <a:p>
            <a:pPr lvl="1"/>
            <a:r>
              <a:rPr lang="pt-BR" b="1" dirty="0" smtClean="0"/>
              <a:t>Pré-condição</a:t>
            </a:r>
            <a:r>
              <a:rPr lang="pt-BR" dirty="0" smtClean="0"/>
              <a:t>: o argumento deve ser maior ou igual a zero, e menor que o comprimento da </a:t>
            </a:r>
            <a:r>
              <a:rPr lang="pt-BR" i="1" dirty="0" err="1" smtClean="0"/>
              <a:t>string</a:t>
            </a:r>
            <a:r>
              <a:rPr lang="pt-BR" dirty="0" smtClean="0"/>
              <a:t>;</a:t>
            </a:r>
          </a:p>
          <a:p>
            <a:pPr lvl="1"/>
            <a:r>
              <a:rPr lang="pt-BR" b="1" dirty="0" smtClean="0"/>
              <a:t>Pós-condição</a:t>
            </a:r>
            <a:r>
              <a:rPr lang="pt-BR" dirty="0" smtClean="0"/>
              <a:t>: retornar o caractere no índice indicado;</a:t>
            </a:r>
          </a:p>
          <a:p>
            <a:pPr lvl="1"/>
            <a:r>
              <a:rPr lang="pt-BR" dirty="0" smtClean="0"/>
              <a:t>Caso contrário, o método lançará a exceção </a:t>
            </a:r>
            <a:r>
              <a:rPr lang="pt-BR" b="1" i="1" dirty="0" err="1" smtClean="0"/>
              <a:t>IndexOutOfBoundsException</a:t>
            </a:r>
            <a:r>
              <a:rPr lang="pt-BR" dirty="0" smtClean="0"/>
              <a:t>.</a:t>
            </a:r>
          </a:p>
          <a:p>
            <a:r>
              <a:rPr lang="pt-BR" dirty="0" smtClean="0"/>
              <a:t>Acreditamos que o método atenderá sua pós-condição se garantirmos a pré-condição</a:t>
            </a:r>
          </a:p>
          <a:p>
            <a:pPr lvl="1"/>
            <a:r>
              <a:rPr lang="pt-BR" dirty="0" smtClean="0"/>
              <a:t>Sem nos preocuparmos com os detalhes do método.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77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23709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Asserções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78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351886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Asserções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 smtClean="0"/>
              <a:t>Quando implementamos e depuramos uma classe, é útil criarmos certas condições que devem ser verdadeiras em determinados pontos do código</a:t>
            </a:r>
          </a:p>
          <a:p>
            <a:pPr lvl="1"/>
            <a:r>
              <a:rPr lang="pt-BR" dirty="0" smtClean="0"/>
              <a:t>Estas condições são chamadas de </a:t>
            </a:r>
            <a:r>
              <a:rPr lang="pt-BR" b="1" dirty="0" smtClean="0"/>
              <a:t>asserções</a:t>
            </a:r>
            <a:r>
              <a:rPr lang="pt-BR" dirty="0" smtClean="0"/>
              <a:t>;</a:t>
            </a:r>
          </a:p>
          <a:p>
            <a:pPr lvl="1"/>
            <a:r>
              <a:rPr lang="pt-BR" dirty="0" smtClean="0"/>
              <a:t>Nos ajudam a capturar eventuais </a:t>
            </a:r>
            <a:r>
              <a:rPr lang="pt-BR" i="1" dirty="0" smtClean="0"/>
              <a:t>bugs</a:t>
            </a:r>
            <a:r>
              <a:rPr lang="pt-BR" dirty="0" smtClean="0"/>
              <a:t> e a identificar possíveis erros de lógica;</a:t>
            </a:r>
          </a:p>
          <a:p>
            <a:pPr lvl="1"/>
            <a:r>
              <a:rPr lang="pt-BR" dirty="0" smtClean="0"/>
              <a:t>Pré-condições e pós-condições são asserções relativas aos métodos.</a:t>
            </a:r>
          </a:p>
          <a:p>
            <a:r>
              <a:rPr lang="pt-BR" dirty="0" smtClean="0"/>
              <a:t>Java inclui duas versões da instrução </a:t>
            </a:r>
            <a:r>
              <a:rPr lang="pt-BR" b="1" i="1" dirty="0" err="1" smtClean="0"/>
              <a:t>assert</a:t>
            </a:r>
            <a:r>
              <a:rPr lang="pt-BR" dirty="0" smtClean="0"/>
              <a:t> para validação de asserções.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79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109888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Tratamento de Exceções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O exemplo a seguir apresenta um problema comum</a:t>
            </a:r>
          </a:p>
          <a:p>
            <a:pPr lvl="1"/>
            <a:r>
              <a:rPr lang="pt-BR" dirty="0" smtClean="0"/>
              <a:t>Divisão por zero.</a:t>
            </a:r>
          </a:p>
          <a:p>
            <a:r>
              <a:rPr lang="pt-BR" dirty="0" smtClean="0"/>
              <a:t>Exceções são disparadas, e o programa é incapaz de tratá-las.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12918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Asserções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dirty="0" smtClean="0"/>
              <a:t>A instrução </a:t>
            </a:r>
            <a:r>
              <a:rPr lang="pt-BR" i="1" dirty="0" err="1" smtClean="0"/>
              <a:t>assert</a:t>
            </a:r>
            <a:r>
              <a:rPr lang="pt-BR" i="1" dirty="0" smtClean="0"/>
              <a:t> </a:t>
            </a:r>
            <a:r>
              <a:rPr lang="pt-BR" dirty="0" smtClean="0"/>
              <a:t>avalia uma expressão booleana e determina se a mesma é verdadeira ou falsa;</a:t>
            </a:r>
          </a:p>
          <a:p>
            <a:r>
              <a:rPr lang="pt-BR" dirty="0" smtClean="0"/>
              <a:t>A primeira forma é</a:t>
            </a:r>
          </a:p>
          <a:p>
            <a:pPr marL="118872" indent="0">
              <a:buNone/>
            </a:pPr>
            <a:endParaRPr lang="pt-BR" sz="1300" dirty="0" smtClean="0"/>
          </a:p>
          <a:p>
            <a:pPr marL="118872" indent="0" algn="ctr">
              <a:buNone/>
            </a:pPr>
            <a:r>
              <a:rPr lang="pt-BR" sz="2500" dirty="0" err="1" smtClean="0">
                <a:solidFill>
                  <a:srgbClr val="3763AB"/>
                </a:solidFill>
                <a:latin typeface="LucidaSansTypewriter"/>
              </a:rPr>
              <a:t>assert</a:t>
            </a:r>
            <a:r>
              <a:rPr lang="pt-BR" sz="2500" dirty="0" smtClean="0">
                <a:solidFill>
                  <a:srgbClr val="3763AB"/>
                </a:solidFill>
                <a:latin typeface="LucidaSansTypewriter"/>
              </a:rPr>
              <a:t> </a:t>
            </a:r>
            <a:r>
              <a:rPr lang="pt-BR" sz="2500" i="1" dirty="0" err="1" smtClean="0">
                <a:latin typeface="LucidaSansTypewriter"/>
              </a:rPr>
              <a:t>expressao</a:t>
            </a:r>
            <a:r>
              <a:rPr lang="pt-BR" sz="2500" dirty="0" smtClean="0">
                <a:latin typeface="LucidaSansTypewriter"/>
              </a:rPr>
              <a:t>;</a:t>
            </a:r>
          </a:p>
          <a:p>
            <a:pPr marL="118872" indent="0" algn="ctr">
              <a:buNone/>
            </a:pPr>
            <a:endParaRPr lang="pt-BR" sz="1400" dirty="0" smtClean="0">
              <a:latin typeface="LucidaSansTypewriter"/>
            </a:endParaRPr>
          </a:p>
          <a:p>
            <a:r>
              <a:rPr lang="pt-BR" dirty="0" smtClean="0"/>
              <a:t>Uma exceção </a:t>
            </a:r>
            <a:r>
              <a:rPr lang="pt-BR" b="1" i="1" dirty="0" err="1" smtClean="0"/>
              <a:t>AssertionError</a:t>
            </a:r>
            <a:r>
              <a:rPr lang="pt-BR" dirty="0" smtClean="0"/>
              <a:t> é lançada caso a expressão seja falsa;</a:t>
            </a:r>
          </a:p>
          <a:p>
            <a:r>
              <a:rPr lang="pt-BR" dirty="0" smtClean="0"/>
              <a:t>A segunda forma é</a:t>
            </a:r>
          </a:p>
          <a:p>
            <a:pPr marL="118872" indent="0">
              <a:buNone/>
            </a:pPr>
            <a:endParaRPr lang="pt-BR" sz="1200" dirty="0" smtClean="0"/>
          </a:p>
          <a:p>
            <a:pPr marL="118872" indent="0" algn="ctr">
              <a:buNone/>
            </a:pPr>
            <a:r>
              <a:rPr lang="pt-BR" sz="2500" dirty="0" err="1">
                <a:solidFill>
                  <a:srgbClr val="3763AB"/>
                </a:solidFill>
                <a:latin typeface="LucidaSansTypewriter"/>
              </a:rPr>
              <a:t>assert</a:t>
            </a:r>
            <a:r>
              <a:rPr lang="pt-BR" sz="2500" dirty="0">
                <a:solidFill>
                  <a:srgbClr val="3763AB"/>
                </a:solidFill>
                <a:latin typeface="LucidaSansTypewriter"/>
              </a:rPr>
              <a:t> </a:t>
            </a:r>
            <a:r>
              <a:rPr lang="pt-BR" sz="2500" i="1" dirty="0" smtClean="0">
                <a:solidFill>
                  <a:srgbClr val="000000"/>
                </a:solidFill>
                <a:latin typeface="AGaramond-Italic"/>
              </a:rPr>
              <a:t>expressao1 </a:t>
            </a:r>
            <a:r>
              <a:rPr lang="pt-BR" sz="2500" dirty="0">
                <a:solidFill>
                  <a:srgbClr val="000000"/>
                </a:solidFill>
                <a:latin typeface="LucidaSansTypewriter"/>
              </a:rPr>
              <a:t>: </a:t>
            </a:r>
            <a:r>
              <a:rPr lang="pt-BR" sz="2500" i="1" dirty="0" smtClean="0">
                <a:solidFill>
                  <a:srgbClr val="000000"/>
                </a:solidFill>
                <a:latin typeface="AGaramond-Italic"/>
              </a:rPr>
              <a:t>expressao2</a:t>
            </a:r>
            <a:r>
              <a:rPr lang="pt-BR" sz="2500" dirty="0" smtClean="0">
                <a:solidFill>
                  <a:srgbClr val="000000"/>
                </a:solidFill>
                <a:latin typeface="LucidaSansTypewriter"/>
              </a:rPr>
              <a:t>;</a:t>
            </a:r>
          </a:p>
          <a:p>
            <a:pPr marL="118872" indent="0" algn="ctr">
              <a:buNone/>
            </a:pPr>
            <a:endParaRPr lang="pt-BR" sz="1200" dirty="0" smtClean="0">
              <a:solidFill>
                <a:srgbClr val="000000"/>
              </a:solidFill>
              <a:latin typeface="LucidaSansTypewriter"/>
            </a:endParaRPr>
          </a:p>
          <a:p>
            <a:r>
              <a:rPr lang="pt-BR" dirty="0"/>
              <a:t>Uma exceção </a:t>
            </a:r>
            <a:r>
              <a:rPr lang="pt-BR" b="1" i="1" dirty="0" err="1"/>
              <a:t>AssertionError</a:t>
            </a:r>
            <a:r>
              <a:rPr lang="pt-BR" dirty="0"/>
              <a:t> é lançada caso a </a:t>
            </a:r>
            <a:r>
              <a:rPr lang="pt-BR" dirty="0" smtClean="0"/>
              <a:t>primeira expressão seja falsa, com a segunda expressão como mensagem de erro.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80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08072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Asserções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Podemos utilizar asserções para implementar pré-condições e pós-condições</a:t>
            </a:r>
          </a:p>
          <a:p>
            <a:pPr lvl="1"/>
            <a:r>
              <a:rPr lang="pt-BR" dirty="0" smtClean="0"/>
              <a:t>Ou para verificar quaisquer estados intermediários que nos ajudem a garantir que o código funciona corretamente.</a:t>
            </a:r>
          </a:p>
          <a:p>
            <a:r>
              <a:rPr lang="pt-BR" dirty="0" smtClean="0"/>
              <a:t>O exemplo a seguir demonstra a utilização de asserções.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81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109888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AssertTest.java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import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java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util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Scanner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class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AssertTest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public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static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main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args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[]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)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Scanner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input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new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Scanner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System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.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in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en-US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en-US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print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"Enter a number between 0 and 10: "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int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number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input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nextInt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assercao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 para verificar que o valor absoluto esta entre 0 e 10</a:t>
            </a: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assert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number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&gt;=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7F7F"/>
                </a:solidFill>
                <a:latin typeface="Verdana"/>
              </a:rPr>
              <a:t>0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&amp;&amp;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number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&lt;=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7F7F"/>
                </a:solidFill>
                <a:latin typeface="Verdana"/>
              </a:rPr>
              <a:t>10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)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: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"bad number: "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+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number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en-US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en-US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printf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"You entered %d\n"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number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15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82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109888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Saída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Enter a number between 0 and 10: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5</a:t>
            </a:r>
          </a:p>
          <a:p>
            <a:pPr marL="118872" indent="0">
              <a:buNone/>
            </a:pPr>
            <a:r>
              <a:rPr lang="pt-BR" sz="2000" dirty="0" err="1">
                <a:latin typeface="Courier New" pitchFamily="49" charset="0"/>
                <a:cs typeface="Courier New" pitchFamily="49" charset="0"/>
              </a:rPr>
              <a:t>You</a:t>
            </a:r>
            <a:r>
              <a:rPr lang="pt-BR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000" dirty="0" err="1">
                <a:latin typeface="Courier New" pitchFamily="49" charset="0"/>
                <a:cs typeface="Courier New" pitchFamily="49" charset="0"/>
              </a:rPr>
              <a:t>entered</a:t>
            </a:r>
            <a:r>
              <a:rPr lang="pt-BR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000" dirty="0" smtClean="0">
                <a:latin typeface="Courier New" pitchFamily="49" charset="0"/>
                <a:cs typeface="Courier New" pitchFamily="49" charset="0"/>
              </a:rPr>
              <a:t>5</a:t>
            </a:r>
          </a:p>
          <a:p>
            <a:pPr marL="118872" indent="0">
              <a:buNone/>
            </a:pPr>
            <a:endParaRPr lang="pt-BR" sz="2000" dirty="0" smtClean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Enter a number between 0 and 10: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50</a:t>
            </a:r>
          </a:p>
          <a:p>
            <a:pPr marL="118872" indent="0"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Exception in thread "main"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java.lang.AssertionError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: bad number: 50</a:t>
            </a:r>
          </a:p>
          <a:p>
            <a:pPr marL="118872" indent="0">
              <a:buNone/>
            </a:pPr>
            <a:r>
              <a:rPr lang="pt-BR" sz="20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pt-BR" sz="2000" dirty="0" err="1" smtClean="0">
                <a:latin typeface="Courier New" pitchFamily="49" charset="0"/>
                <a:cs typeface="Courier New" pitchFamily="49" charset="0"/>
              </a:rPr>
              <a:t>at</a:t>
            </a:r>
            <a:r>
              <a:rPr lang="pt-BR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000" dirty="0" err="1">
                <a:latin typeface="Courier New" pitchFamily="49" charset="0"/>
                <a:cs typeface="Courier New" pitchFamily="49" charset="0"/>
              </a:rPr>
              <a:t>AssertTest.main</a:t>
            </a:r>
            <a:r>
              <a:rPr lang="pt-BR" sz="2000" dirty="0">
                <a:latin typeface="Courier New" pitchFamily="49" charset="0"/>
                <a:cs typeface="Courier New" pitchFamily="49" charset="0"/>
              </a:rPr>
              <a:t>(AssertTest.java:15)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83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31024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Asserções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Por padrão, as asserções são desabilitadas quando o programa é executado</a:t>
            </a:r>
          </a:p>
          <a:p>
            <a:pPr lvl="1"/>
            <a:r>
              <a:rPr lang="pt-BR" dirty="0" smtClean="0"/>
              <a:t>Reduzem a performance e são inúteis para o usuário final.</a:t>
            </a:r>
          </a:p>
          <a:p>
            <a:r>
              <a:rPr lang="pt-BR" dirty="0" smtClean="0"/>
              <a:t>Para habilitar as asserções, é necessário utilizar a opção </a:t>
            </a:r>
            <a:r>
              <a:rPr lang="pt-BR" b="1" dirty="0" smtClean="0"/>
              <a:t>–</a:t>
            </a:r>
            <a:r>
              <a:rPr lang="pt-BR" b="1" dirty="0" err="1" smtClean="0"/>
              <a:t>ea</a:t>
            </a:r>
            <a:r>
              <a:rPr lang="pt-BR" dirty="0" smtClean="0"/>
              <a:t> na linha de comando</a:t>
            </a:r>
          </a:p>
          <a:p>
            <a:pPr marL="457200" lvl="1" indent="0" algn="ctr">
              <a:buNone/>
            </a:pPr>
            <a:r>
              <a:rPr lang="pt-BR" b="1" i="1" dirty="0" err="1" smtClean="0"/>
              <a:t>java</a:t>
            </a:r>
            <a:r>
              <a:rPr lang="pt-BR" b="1" i="1" dirty="0" smtClean="0"/>
              <a:t> –</a:t>
            </a:r>
            <a:r>
              <a:rPr lang="pt-BR" b="1" i="1" dirty="0" err="1" smtClean="0"/>
              <a:t>ea</a:t>
            </a:r>
            <a:r>
              <a:rPr lang="pt-BR" b="1" i="1" dirty="0" smtClean="0"/>
              <a:t> </a:t>
            </a:r>
            <a:r>
              <a:rPr lang="pt-BR" b="1" i="1" dirty="0" err="1" smtClean="0"/>
              <a:t>AssertTest</a:t>
            </a:r>
            <a:endParaRPr lang="pt-BR" b="1" i="1" dirty="0" smtClean="0"/>
          </a:p>
          <a:p>
            <a:r>
              <a:rPr lang="pt-BR" dirty="0" smtClean="0"/>
              <a:t>Em uma execução normal, não podem ser encontrados </a:t>
            </a:r>
            <a:r>
              <a:rPr lang="pt-BR" i="1" dirty="0" err="1" smtClean="0"/>
              <a:t>AssertionErrors</a:t>
            </a:r>
            <a:endParaRPr lang="pt-BR" i="1" dirty="0" smtClean="0"/>
          </a:p>
          <a:p>
            <a:pPr lvl="1"/>
            <a:r>
              <a:rPr lang="pt-BR" dirty="0" smtClean="0"/>
              <a:t>Nunca devem ser tratados, porém, corrigidos.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84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42707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Marcador de Posição do Número do Diapositivo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FA76E85-50F3-49CE-BF7E-EA58F7810D29}" type="slidenum">
              <a:rPr lang="pt-BR"/>
              <a:pPr eaLnBrk="1" hangingPunct="1"/>
              <a:t>85</a:t>
            </a:fld>
            <a:endParaRPr lang="pt-BR"/>
          </a:p>
        </p:txBody>
      </p:sp>
      <p:sp>
        <p:nvSpPr>
          <p:cNvPr id="5632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55776" y="2060848"/>
            <a:ext cx="5673824" cy="4209331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pt-BR" sz="6000" b="1" dirty="0" smtClean="0"/>
              <a:t>Perguntas?</a:t>
            </a:r>
          </a:p>
        </p:txBody>
      </p:sp>
      <p:pic>
        <p:nvPicPr>
          <p:cNvPr id="56327" name="Picture 7" descr="http://www.proprofs.com/quiz-school/upload/yuiupload/22547860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556792"/>
            <a:ext cx="2747390" cy="522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mtClean="0"/>
              <a:t>Na próxima aula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Genéricos</a:t>
            </a:r>
            <a:endParaRPr lang="pt-BR" dirty="0"/>
          </a:p>
        </p:txBody>
      </p:sp>
      <p:sp>
        <p:nvSpPr>
          <p:cNvPr id="57346" name="Marcador de Posição do Número do Diapositivo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91080F9-8F5A-439D-8985-0372F9108CB3}" type="slidenum">
              <a:rPr lang="pt-BR"/>
              <a:pPr eaLnBrk="1" hangingPunct="1"/>
              <a:t>86</a:t>
            </a:fld>
            <a:endParaRPr lang="pt-BR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>
              <a:buFontTx/>
              <a:buNone/>
            </a:pPr>
            <a:endParaRPr lang="pt-BR" sz="6000" b="1" dirty="0" smtClean="0"/>
          </a:p>
          <a:p>
            <a:pPr algn="ctr">
              <a:buFontTx/>
              <a:buNone/>
            </a:pPr>
            <a:endParaRPr lang="pt-BR" sz="6000" b="1" dirty="0"/>
          </a:p>
          <a:p>
            <a:pPr algn="ctr">
              <a:buFontTx/>
              <a:buNone/>
            </a:pPr>
            <a:r>
              <a:rPr lang="pt-BR" sz="6000" b="1" dirty="0" smtClean="0"/>
              <a:t>FIM</a:t>
            </a:r>
            <a:endParaRPr lang="pt-BR" sz="6000" b="1" dirty="0"/>
          </a:p>
        </p:txBody>
      </p:sp>
      <p:sp>
        <p:nvSpPr>
          <p:cNvPr id="4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63F59-8CE8-43D6-891C-D907142B4C20}" type="slidenum">
              <a:rPr lang="pt-BR"/>
              <a:pPr/>
              <a:t>87</a:t>
            </a:fld>
            <a:endParaRPr lang="pt-BR"/>
          </a:p>
        </p:txBody>
      </p:sp>
      <p:pic>
        <p:nvPicPr>
          <p:cNvPr id="7173" name="Picture 5" descr="http://3.bp.blogspot.com/-ynV7daz0UIo/TdYDf1NzNsI/AAAAAAAAANU/r8mr5kKcEjc/s320/Windows-Stand-By-icon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744" y="2142728"/>
            <a:ext cx="2438400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735206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3400" dirty="0" smtClean="0"/>
              <a:t>DivideByZeroNoExceptionHandling.java</a:t>
            </a:r>
            <a:endParaRPr lang="pt-BR" sz="3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775191"/>
            <a:ext cx="8496944" cy="4625609"/>
          </a:xfrm>
        </p:spPr>
        <p:txBody>
          <a:bodyPr>
            <a:normAutofit fontScale="47500" lnSpcReduction="20000"/>
          </a:bodyPr>
          <a:lstStyle/>
          <a:p>
            <a:pPr marL="118872" indent="0">
              <a:buNone/>
            </a:pPr>
            <a:r>
              <a:rPr lang="pt-BR" b="1" dirty="0" err="1">
                <a:solidFill>
                  <a:srgbClr val="00007F"/>
                </a:solidFill>
                <a:latin typeface="Verdana"/>
              </a:rPr>
              <a:t>import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java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util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Scanner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 err="1">
                <a:solidFill>
                  <a:srgbClr val="00007F"/>
                </a:solidFill>
                <a:latin typeface="Verdana"/>
              </a:rPr>
              <a:t>class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DivideByZeroNoExceptionHandling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b="1" dirty="0">
                <a:solidFill>
                  <a:srgbClr val="000000"/>
                </a:solidFill>
                <a:latin typeface="Verdana"/>
              </a:rPr>
              <a:t>{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2800" dirty="0">
                <a:solidFill>
                  <a:srgbClr val="007F00"/>
                </a:solidFill>
                <a:latin typeface="Comic Sans MS"/>
              </a:rPr>
              <a:t>//demonstra o disparo de uma exceção quando ocorre uma divisão por zero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 err="1">
                <a:solidFill>
                  <a:srgbClr val="00007F"/>
                </a:solidFill>
                <a:latin typeface="Verdana"/>
              </a:rPr>
              <a:t>static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 err="1">
                <a:solidFill>
                  <a:srgbClr val="00007F"/>
                </a:solidFill>
                <a:latin typeface="Verdana"/>
              </a:rPr>
              <a:t>int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quotient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 err="1">
                <a:solidFill>
                  <a:srgbClr val="00007F"/>
                </a:solidFill>
                <a:latin typeface="Verdana"/>
              </a:rPr>
              <a:t>int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numerator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 err="1">
                <a:solidFill>
                  <a:srgbClr val="00007F"/>
                </a:solidFill>
                <a:latin typeface="Verdana"/>
              </a:rPr>
              <a:t>int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denominator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{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b="1" dirty="0" err="1">
                <a:solidFill>
                  <a:srgbClr val="00007F"/>
                </a:solidFill>
                <a:latin typeface="Verdana"/>
              </a:rPr>
              <a:t>return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numerator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/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denominator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800" dirty="0">
                <a:solidFill>
                  <a:srgbClr val="007F00"/>
                </a:solidFill>
                <a:latin typeface="Comic Sans MS"/>
              </a:rPr>
              <a:t>// possível divisão por zero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}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en-US" b="1" dirty="0">
                <a:solidFill>
                  <a:srgbClr val="00007F"/>
                </a:solidFill>
                <a:latin typeface="Verdana"/>
              </a:rPr>
              <a:t>public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7F"/>
                </a:solidFill>
                <a:latin typeface="Verdana"/>
              </a:rPr>
              <a:t>static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main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Verdana"/>
              </a:rPr>
              <a:t>args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[]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)</a:t>
            </a:r>
            <a:endParaRPr lang="en-US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{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Scanner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scanner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new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Scanner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in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print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"</a:t>
            </a:r>
            <a:r>
              <a:rPr lang="pt-BR" dirty="0" err="1">
                <a:solidFill>
                  <a:srgbClr val="7F007F"/>
                </a:solidFill>
                <a:latin typeface="Verdana"/>
              </a:rPr>
              <a:t>Please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7F007F"/>
                </a:solidFill>
                <a:latin typeface="Verdana"/>
              </a:rPr>
              <a:t>enter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7F007F"/>
                </a:solidFill>
                <a:latin typeface="Verdana"/>
              </a:rPr>
              <a:t>an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7F007F"/>
                </a:solidFill>
                <a:latin typeface="Verdana"/>
              </a:rPr>
              <a:t>integer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7F007F"/>
                </a:solidFill>
                <a:latin typeface="Verdana"/>
              </a:rPr>
              <a:t>numerator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: "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b="1" dirty="0" err="1">
                <a:solidFill>
                  <a:srgbClr val="00007F"/>
                </a:solidFill>
                <a:latin typeface="Verdana"/>
              </a:rPr>
              <a:t>int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numerator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scanner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nextInt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();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print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"</a:t>
            </a:r>
            <a:r>
              <a:rPr lang="pt-BR" dirty="0" err="1">
                <a:solidFill>
                  <a:srgbClr val="7F007F"/>
                </a:solidFill>
                <a:latin typeface="Verdana"/>
              </a:rPr>
              <a:t>Please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7F007F"/>
                </a:solidFill>
                <a:latin typeface="Verdana"/>
              </a:rPr>
              <a:t>enter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7F007F"/>
                </a:solidFill>
                <a:latin typeface="Verdana"/>
              </a:rPr>
              <a:t>an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7F007F"/>
                </a:solidFill>
                <a:latin typeface="Verdana"/>
              </a:rPr>
              <a:t>integer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7F007F"/>
                </a:solidFill>
                <a:latin typeface="Verdana"/>
              </a:rPr>
              <a:t>denominator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: "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b="1" dirty="0" err="1">
                <a:solidFill>
                  <a:srgbClr val="00007F"/>
                </a:solidFill>
                <a:latin typeface="Verdana"/>
              </a:rPr>
              <a:t>int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denominator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scanner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nextInt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();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b="1" dirty="0" err="1">
                <a:solidFill>
                  <a:srgbClr val="00007F"/>
                </a:solidFill>
                <a:latin typeface="Verdana"/>
              </a:rPr>
              <a:t>int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result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quotient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numerator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denominator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2900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sz="29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2900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pt-BR" sz="29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2900" dirty="0" err="1">
                <a:solidFill>
                  <a:srgbClr val="000000"/>
                </a:solidFill>
                <a:latin typeface="Verdana"/>
              </a:rPr>
              <a:t>printf</a:t>
            </a:r>
            <a:r>
              <a:rPr lang="pt-BR" b="1" dirty="0" smtClean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 smtClean="0">
                <a:solidFill>
                  <a:srgbClr val="7F007F"/>
                </a:solidFill>
                <a:latin typeface="Verdana"/>
              </a:rPr>
              <a:t>"\</a:t>
            </a:r>
            <a:r>
              <a:rPr lang="pt-BR" dirty="0" err="1">
                <a:solidFill>
                  <a:srgbClr val="7F007F"/>
                </a:solidFill>
                <a:latin typeface="Verdana"/>
              </a:rPr>
              <a:t>nResult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: %d / %d = %d\n"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numerator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 smtClean="0">
                <a:solidFill>
                  <a:srgbClr val="000000"/>
                </a:solidFill>
                <a:latin typeface="Verdana"/>
              </a:rPr>
              <a:t>denominator</a:t>
            </a:r>
            <a:r>
              <a:rPr lang="pt-BR" b="1" dirty="0" smtClean="0">
                <a:solidFill>
                  <a:srgbClr val="000000"/>
                </a:solidFill>
                <a:latin typeface="Verdana"/>
              </a:rPr>
              <a:t>,</a:t>
            </a:r>
            <a:r>
              <a:rPr lang="pt-BR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 smtClean="0">
                <a:solidFill>
                  <a:srgbClr val="000000"/>
                </a:solidFill>
                <a:latin typeface="Verdana"/>
              </a:rPr>
              <a:t>result</a:t>
            </a:r>
            <a:r>
              <a:rPr lang="pt-BR" b="1" dirty="0" smtClean="0">
                <a:solidFill>
                  <a:srgbClr val="000000"/>
                </a:solidFill>
                <a:latin typeface="Verdana"/>
              </a:rPr>
              <a:t>);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}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b="1" dirty="0">
                <a:solidFill>
                  <a:srgbClr val="000000"/>
                </a:solidFill>
                <a:latin typeface="Verdana"/>
              </a:rPr>
              <a:t>}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13475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ódulo">
  <a:themeElements>
    <a:clrScheme name="Módulo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ódulo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ódul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5600</TotalTime>
  <Words>5190</Words>
  <Application>Microsoft Macintosh PowerPoint</Application>
  <PresentationFormat>On-screen Show (4:3)</PresentationFormat>
  <Paragraphs>829</Paragraphs>
  <Slides>87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87</vt:i4>
      </vt:variant>
    </vt:vector>
  </HeadingPairs>
  <TitlesOfParts>
    <vt:vector size="88" baseType="lpstr">
      <vt:lpstr>Módulo</vt:lpstr>
      <vt:lpstr>PowerPoint Presentation</vt:lpstr>
      <vt:lpstr>Endereços Importantes</vt:lpstr>
      <vt:lpstr>PowerPoint Presentation</vt:lpstr>
      <vt:lpstr>Avisos</vt:lpstr>
      <vt:lpstr>Na aula passada</vt:lpstr>
      <vt:lpstr>Na aula de hoje</vt:lpstr>
      <vt:lpstr>Tratamento de Exceções</vt:lpstr>
      <vt:lpstr>Tratamento de Exceções</vt:lpstr>
      <vt:lpstr>DivideByZeroNoExceptionHandling.java</vt:lpstr>
      <vt:lpstr>Entrada e Saída</vt:lpstr>
      <vt:lpstr>Tratamento de Exceções</vt:lpstr>
      <vt:lpstr>Tratamento de Exceções</vt:lpstr>
      <vt:lpstr>Entrada e Saída</vt:lpstr>
      <vt:lpstr>Tratamento de Exceções</vt:lpstr>
      <vt:lpstr>try e catch</vt:lpstr>
      <vt:lpstr>try e catch</vt:lpstr>
      <vt:lpstr>DivideByZeroWithExceptionHandling.java</vt:lpstr>
      <vt:lpstr>DivideByZeroWithExceptionHandling.java</vt:lpstr>
      <vt:lpstr>DivideByZeroWithExceptionHandling.java</vt:lpstr>
      <vt:lpstr>Entrada e Saída</vt:lpstr>
      <vt:lpstr>try e catch</vt:lpstr>
      <vt:lpstr>try e catch</vt:lpstr>
      <vt:lpstr>try e catch</vt:lpstr>
      <vt:lpstr>try e catch</vt:lpstr>
      <vt:lpstr>Modelo de Terminação</vt:lpstr>
      <vt:lpstr>Modelo de Terminação</vt:lpstr>
      <vt:lpstr>Modelo de Terminação</vt:lpstr>
      <vt:lpstr>Cláusula throws</vt:lpstr>
      <vt:lpstr>Cláusula throws</vt:lpstr>
      <vt:lpstr>Quando Utilizar Exceções?</vt:lpstr>
      <vt:lpstr>Quando Utilizar Exceções?</vt:lpstr>
      <vt:lpstr>Hierarquia da Exceções Java</vt:lpstr>
      <vt:lpstr>Hierarquia da Exceções Java</vt:lpstr>
      <vt:lpstr>Hierarquia da Exceções Java</vt:lpstr>
      <vt:lpstr>catch-or-declare</vt:lpstr>
      <vt:lpstr>catch-or-declare</vt:lpstr>
      <vt:lpstr>catch-or-declare</vt:lpstr>
      <vt:lpstr>catch-or-declare</vt:lpstr>
      <vt:lpstr>catch-or-declare</vt:lpstr>
      <vt:lpstr>catch-or-declare</vt:lpstr>
      <vt:lpstr>catch-or-declare</vt:lpstr>
      <vt:lpstr>Blocos finally</vt:lpstr>
      <vt:lpstr>Blocos finally</vt:lpstr>
      <vt:lpstr>Blocos finally</vt:lpstr>
      <vt:lpstr>UsingExceptions.java</vt:lpstr>
      <vt:lpstr>UsingExceptions.java</vt:lpstr>
      <vt:lpstr>UsingExceptions.java</vt:lpstr>
      <vt:lpstr>Saída</vt:lpstr>
      <vt:lpstr>Blocos finally</vt:lpstr>
      <vt:lpstr>throw</vt:lpstr>
      <vt:lpstr>throw</vt:lpstr>
      <vt:lpstr>Desfazendo a Pilha</vt:lpstr>
      <vt:lpstr>Desfazendo a Pilha</vt:lpstr>
      <vt:lpstr>UsingExceptions.java</vt:lpstr>
      <vt:lpstr>UsingExceptions.java</vt:lpstr>
      <vt:lpstr>Saída</vt:lpstr>
      <vt:lpstr>Desfazendo a Pilha</vt:lpstr>
      <vt:lpstr>printStackTrace, getStackTrace e getMessage</vt:lpstr>
      <vt:lpstr>printStackTrace, getStackTrace e getMessage</vt:lpstr>
      <vt:lpstr>UsingExceptions.java</vt:lpstr>
      <vt:lpstr>UsingExceptions.java</vt:lpstr>
      <vt:lpstr>UsingExceptions.java</vt:lpstr>
      <vt:lpstr>Saída</vt:lpstr>
      <vt:lpstr>printStackTrace, getStackTrace e getMessage</vt:lpstr>
      <vt:lpstr>Exceções Encadeadas</vt:lpstr>
      <vt:lpstr>Exceções Encadeadas</vt:lpstr>
      <vt:lpstr>UsingChainedExceptions.java</vt:lpstr>
      <vt:lpstr>UsingChainedExceptions.java</vt:lpstr>
      <vt:lpstr>Saída</vt:lpstr>
      <vt:lpstr>Exceções Encadeadas</vt:lpstr>
      <vt:lpstr>Declarando Novos Tipos de Exceções</vt:lpstr>
      <vt:lpstr>Declarando Novos Tipos de Exceções</vt:lpstr>
      <vt:lpstr>Declarando Novos Tipos de Exceções</vt:lpstr>
      <vt:lpstr>Pré-Condições e  Pós-Condições</vt:lpstr>
      <vt:lpstr>Pré-Condições e  Pós-Condições</vt:lpstr>
      <vt:lpstr>Pré-Condições e  Pós-Condições</vt:lpstr>
      <vt:lpstr>Pré-Condições e  Pós-Condições</vt:lpstr>
      <vt:lpstr>Asserções</vt:lpstr>
      <vt:lpstr>Asserções</vt:lpstr>
      <vt:lpstr>Asserções</vt:lpstr>
      <vt:lpstr>Asserções</vt:lpstr>
      <vt:lpstr>AssertTest.java</vt:lpstr>
      <vt:lpstr>Saída</vt:lpstr>
      <vt:lpstr>Asserções</vt:lpstr>
      <vt:lpstr>PowerPoint Presentation</vt:lpstr>
      <vt:lpstr>Na próxima aula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Marco Antonio</dc:creator>
  <cp:lastModifiedBy>Marco Antonio Carvalho</cp:lastModifiedBy>
  <cp:revision>242</cp:revision>
  <cp:lastPrinted>2013-03-17T23:16:05Z</cp:lastPrinted>
  <dcterms:created xsi:type="dcterms:W3CDTF">2010-07-17T22:15:25Z</dcterms:created>
  <dcterms:modified xsi:type="dcterms:W3CDTF">2014-07-28T17:25:19Z</dcterms:modified>
</cp:coreProperties>
</file>