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84"/>
  </p:notesMasterIdLst>
  <p:sldIdLst>
    <p:sldId id="338" r:id="rId2"/>
    <p:sldId id="554" r:id="rId3"/>
    <p:sldId id="339" r:id="rId4"/>
    <p:sldId id="340" r:id="rId5"/>
    <p:sldId id="341" r:id="rId6"/>
    <p:sldId id="407" r:id="rId7"/>
    <p:sldId id="342" r:id="rId8"/>
    <p:sldId id="343" r:id="rId9"/>
    <p:sldId id="344" r:id="rId10"/>
    <p:sldId id="378" r:id="rId11"/>
    <p:sldId id="345" r:id="rId12"/>
    <p:sldId id="376" r:id="rId13"/>
    <p:sldId id="374" r:id="rId14"/>
    <p:sldId id="375" r:id="rId15"/>
    <p:sldId id="346" r:id="rId16"/>
    <p:sldId id="347" r:id="rId17"/>
    <p:sldId id="377" r:id="rId18"/>
    <p:sldId id="379" r:id="rId19"/>
    <p:sldId id="348" r:id="rId20"/>
    <p:sldId id="380" r:id="rId21"/>
    <p:sldId id="350" r:id="rId22"/>
    <p:sldId id="383" r:id="rId23"/>
    <p:sldId id="349" r:id="rId24"/>
    <p:sldId id="384" r:id="rId25"/>
    <p:sldId id="351" r:id="rId26"/>
    <p:sldId id="352" r:id="rId27"/>
    <p:sldId id="353" r:id="rId28"/>
    <p:sldId id="354" r:id="rId29"/>
    <p:sldId id="355" r:id="rId30"/>
    <p:sldId id="381" r:id="rId31"/>
    <p:sldId id="382" r:id="rId32"/>
    <p:sldId id="356" r:id="rId33"/>
    <p:sldId id="385" r:id="rId34"/>
    <p:sldId id="389" r:id="rId35"/>
    <p:sldId id="390" r:id="rId36"/>
    <p:sldId id="357" r:id="rId37"/>
    <p:sldId id="358" r:id="rId38"/>
    <p:sldId id="359" r:id="rId39"/>
    <p:sldId id="391" r:id="rId40"/>
    <p:sldId id="361" r:id="rId41"/>
    <p:sldId id="398" r:id="rId42"/>
    <p:sldId id="362" r:id="rId43"/>
    <p:sldId id="360" r:id="rId44"/>
    <p:sldId id="392" r:id="rId45"/>
    <p:sldId id="393" r:id="rId46"/>
    <p:sldId id="394" r:id="rId47"/>
    <p:sldId id="395" r:id="rId48"/>
    <p:sldId id="396" r:id="rId49"/>
    <p:sldId id="397" r:id="rId50"/>
    <p:sldId id="367" r:id="rId51"/>
    <p:sldId id="368" r:id="rId52"/>
    <p:sldId id="369" r:id="rId53"/>
    <p:sldId id="370" r:id="rId54"/>
    <p:sldId id="371" r:id="rId55"/>
    <p:sldId id="372" r:id="rId56"/>
    <p:sldId id="399" r:id="rId57"/>
    <p:sldId id="400" r:id="rId58"/>
    <p:sldId id="401" r:id="rId59"/>
    <p:sldId id="402" r:id="rId60"/>
    <p:sldId id="403" r:id="rId61"/>
    <p:sldId id="408" r:id="rId62"/>
    <p:sldId id="409" r:id="rId63"/>
    <p:sldId id="410" r:id="rId64"/>
    <p:sldId id="411" r:id="rId65"/>
    <p:sldId id="412" r:id="rId66"/>
    <p:sldId id="404" r:id="rId67"/>
    <p:sldId id="405" r:id="rId68"/>
    <p:sldId id="552" r:id="rId69"/>
    <p:sldId id="413" r:id="rId70"/>
    <p:sldId id="414" r:id="rId71"/>
    <p:sldId id="415" r:id="rId72"/>
    <p:sldId id="417" r:id="rId73"/>
    <p:sldId id="420" r:id="rId74"/>
    <p:sldId id="418" r:id="rId75"/>
    <p:sldId id="419" r:id="rId76"/>
    <p:sldId id="416" r:id="rId77"/>
    <p:sldId id="431" r:id="rId78"/>
    <p:sldId id="432" r:id="rId79"/>
    <p:sldId id="433" r:id="rId80"/>
    <p:sldId id="437" r:id="rId81"/>
    <p:sldId id="438" r:id="rId82"/>
    <p:sldId id="439" r:id="rId83"/>
    <p:sldId id="440" r:id="rId84"/>
    <p:sldId id="442" r:id="rId85"/>
    <p:sldId id="441" r:id="rId86"/>
    <p:sldId id="434" r:id="rId87"/>
    <p:sldId id="443" r:id="rId88"/>
    <p:sldId id="435" r:id="rId89"/>
    <p:sldId id="436" r:id="rId90"/>
    <p:sldId id="446" r:id="rId91"/>
    <p:sldId id="447" r:id="rId92"/>
    <p:sldId id="448" r:id="rId93"/>
    <p:sldId id="450" r:id="rId94"/>
    <p:sldId id="451" r:id="rId95"/>
    <p:sldId id="449" r:id="rId96"/>
    <p:sldId id="453" r:id="rId97"/>
    <p:sldId id="444" r:id="rId98"/>
    <p:sldId id="454" r:id="rId99"/>
    <p:sldId id="455" r:id="rId100"/>
    <p:sldId id="456" r:id="rId101"/>
    <p:sldId id="459" r:id="rId102"/>
    <p:sldId id="457" r:id="rId103"/>
    <p:sldId id="461" r:id="rId104"/>
    <p:sldId id="462" r:id="rId105"/>
    <p:sldId id="458" r:id="rId106"/>
    <p:sldId id="460" r:id="rId107"/>
    <p:sldId id="445" r:id="rId108"/>
    <p:sldId id="422" r:id="rId109"/>
    <p:sldId id="463" r:id="rId110"/>
    <p:sldId id="464" r:id="rId111"/>
    <p:sldId id="467" r:id="rId112"/>
    <p:sldId id="468" r:id="rId113"/>
    <p:sldId id="469" r:id="rId114"/>
    <p:sldId id="466" r:id="rId115"/>
    <p:sldId id="470" r:id="rId116"/>
    <p:sldId id="471" r:id="rId117"/>
    <p:sldId id="423" r:id="rId118"/>
    <p:sldId id="477" r:id="rId119"/>
    <p:sldId id="478" r:id="rId120"/>
    <p:sldId id="472" r:id="rId121"/>
    <p:sldId id="473" r:id="rId122"/>
    <p:sldId id="480" r:id="rId123"/>
    <p:sldId id="475" r:id="rId124"/>
    <p:sldId id="553" r:id="rId125"/>
    <p:sldId id="426" r:id="rId126"/>
    <p:sldId id="481" r:id="rId127"/>
    <p:sldId id="482" r:id="rId128"/>
    <p:sldId id="490" r:id="rId129"/>
    <p:sldId id="483" r:id="rId130"/>
    <p:sldId id="491" r:id="rId131"/>
    <p:sldId id="492" r:id="rId132"/>
    <p:sldId id="493" r:id="rId133"/>
    <p:sldId id="494" r:id="rId134"/>
    <p:sldId id="495" r:id="rId135"/>
    <p:sldId id="496" r:id="rId136"/>
    <p:sldId id="488" r:id="rId137"/>
    <p:sldId id="489" r:id="rId138"/>
    <p:sldId id="427" r:id="rId139"/>
    <p:sldId id="497" r:id="rId140"/>
    <p:sldId id="498" r:id="rId141"/>
    <p:sldId id="499" r:id="rId142"/>
    <p:sldId id="500" r:id="rId143"/>
    <p:sldId id="505" r:id="rId144"/>
    <p:sldId id="506" r:id="rId145"/>
    <p:sldId id="502" r:id="rId146"/>
    <p:sldId id="503" r:id="rId147"/>
    <p:sldId id="507" r:id="rId148"/>
    <p:sldId id="501" r:id="rId149"/>
    <p:sldId id="508" r:id="rId150"/>
    <p:sldId id="509" r:id="rId151"/>
    <p:sldId id="517" r:id="rId152"/>
    <p:sldId id="510" r:id="rId153"/>
    <p:sldId id="511" r:id="rId154"/>
    <p:sldId id="518" r:id="rId155"/>
    <p:sldId id="513" r:id="rId156"/>
    <p:sldId id="514" r:id="rId157"/>
    <p:sldId id="512" r:id="rId158"/>
    <p:sldId id="516" r:id="rId159"/>
    <p:sldId id="428" r:id="rId160"/>
    <p:sldId id="524" r:id="rId161"/>
    <p:sldId id="519" r:id="rId162"/>
    <p:sldId id="526" r:id="rId163"/>
    <p:sldId id="527" r:id="rId164"/>
    <p:sldId id="520" r:id="rId165"/>
    <p:sldId id="521" r:id="rId166"/>
    <p:sldId id="522" r:id="rId167"/>
    <p:sldId id="528" r:id="rId168"/>
    <p:sldId id="525" r:id="rId169"/>
    <p:sldId id="523" r:id="rId170"/>
    <p:sldId id="429" r:id="rId171"/>
    <p:sldId id="540" r:id="rId172"/>
    <p:sldId id="541" r:id="rId173"/>
    <p:sldId id="542" r:id="rId174"/>
    <p:sldId id="543" r:id="rId175"/>
    <p:sldId id="544" r:id="rId176"/>
    <p:sldId id="545" r:id="rId177"/>
    <p:sldId id="546" r:id="rId178"/>
    <p:sldId id="550" r:id="rId179"/>
    <p:sldId id="551" r:id="rId180"/>
    <p:sldId id="288" r:id="rId181"/>
    <p:sldId id="258" r:id="rId182"/>
    <p:sldId id="337" r:id="rId183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2A9AD76-9B61-4DD3-82C5-7EABC51D90BA}">
          <p14:sldIdLst>
            <p14:sldId id="338"/>
            <p14:sldId id="554"/>
            <p14:sldId id="339"/>
            <p14:sldId id="340"/>
            <p14:sldId id="341"/>
            <p14:sldId id="407"/>
            <p14:sldId id="342"/>
            <p14:sldId id="343"/>
            <p14:sldId id="344"/>
            <p14:sldId id="378"/>
            <p14:sldId id="345"/>
            <p14:sldId id="376"/>
            <p14:sldId id="374"/>
            <p14:sldId id="375"/>
            <p14:sldId id="346"/>
            <p14:sldId id="347"/>
            <p14:sldId id="377"/>
            <p14:sldId id="379"/>
            <p14:sldId id="348"/>
            <p14:sldId id="380"/>
            <p14:sldId id="350"/>
            <p14:sldId id="383"/>
            <p14:sldId id="349"/>
            <p14:sldId id="384"/>
            <p14:sldId id="351"/>
            <p14:sldId id="352"/>
            <p14:sldId id="353"/>
            <p14:sldId id="354"/>
            <p14:sldId id="355"/>
            <p14:sldId id="381"/>
            <p14:sldId id="382"/>
            <p14:sldId id="356"/>
            <p14:sldId id="385"/>
            <p14:sldId id="389"/>
            <p14:sldId id="390"/>
            <p14:sldId id="357"/>
            <p14:sldId id="358"/>
            <p14:sldId id="359"/>
            <p14:sldId id="391"/>
            <p14:sldId id="361"/>
            <p14:sldId id="398"/>
            <p14:sldId id="362"/>
            <p14:sldId id="360"/>
            <p14:sldId id="392"/>
            <p14:sldId id="393"/>
            <p14:sldId id="394"/>
            <p14:sldId id="395"/>
            <p14:sldId id="396"/>
            <p14:sldId id="397"/>
            <p14:sldId id="367"/>
            <p14:sldId id="368"/>
            <p14:sldId id="369"/>
            <p14:sldId id="370"/>
            <p14:sldId id="371"/>
            <p14:sldId id="372"/>
            <p14:sldId id="399"/>
            <p14:sldId id="400"/>
            <p14:sldId id="401"/>
            <p14:sldId id="402"/>
            <p14:sldId id="403"/>
            <p14:sldId id="408"/>
            <p14:sldId id="409"/>
            <p14:sldId id="410"/>
            <p14:sldId id="411"/>
            <p14:sldId id="412"/>
            <p14:sldId id="404"/>
            <p14:sldId id="405"/>
            <p14:sldId id="552"/>
            <p14:sldId id="413"/>
            <p14:sldId id="414"/>
            <p14:sldId id="415"/>
            <p14:sldId id="417"/>
            <p14:sldId id="420"/>
            <p14:sldId id="418"/>
            <p14:sldId id="419"/>
            <p14:sldId id="416"/>
            <p14:sldId id="431"/>
            <p14:sldId id="432"/>
            <p14:sldId id="433"/>
            <p14:sldId id="437"/>
            <p14:sldId id="438"/>
            <p14:sldId id="439"/>
            <p14:sldId id="440"/>
            <p14:sldId id="442"/>
            <p14:sldId id="441"/>
            <p14:sldId id="434"/>
            <p14:sldId id="443"/>
            <p14:sldId id="435"/>
            <p14:sldId id="436"/>
            <p14:sldId id="446"/>
            <p14:sldId id="447"/>
            <p14:sldId id="448"/>
            <p14:sldId id="450"/>
            <p14:sldId id="451"/>
            <p14:sldId id="449"/>
            <p14:sldId id="453"/>
            <p14:sldId id="444"/>
            <p14:sldId id="454"/>
            <p14:sldId id="455"/>
            <p14:sldId id="456"/>
            <p14:sldId id="459"/>
            <p14:sldId id="457"/>
            <p14:sldId id="461"/>
            <p14:sldId id="462"/>
            <p14:sldId id="458"/>
            <p14:sldId id="460"/>
            <p14:sldId id="445"/>
            <p14:sldId id="422"/>
            <p14:sldId id="463"/>
            <p14:sldId id="464"/>
            <p14:sldId id="467"/>
            <p14:sldId id="468"/>
            <p14:sldId id="469"/>
            <p14:sldId id="466"/>
            <p14:sldId id="470"/>
            <p14:sldId id="471"/>
            <p14:sldId id="423"/>
            <p14:sldId id="477"/>
            <p14:sldId id="478"/>
            <p14:sldId id="472"/>
            <p14:sldId id="473"/>
            <p14:sldId id="480"/>
            <p14:sldId id="475"/>
            <p14:sldId id="553"/>
            <p14:sldId id="426"/>
            <p14:sldId id="481"/>
            <p14:sldId id="482"/>
            <p14:sldId id="490"/>
            <p14:sldId id="483"/>
            <p14:sldId id="491"/>
            <p14:sldId id="492"/>
            <p14:sldId id="493"/>
            <p14:sldId id="494"/>
            <p14:sldId id="495"/>
            <p14:sldId id="496"/>
            <p14:sldId id="488"/>
            <p14:sldId id="489"/>
            <p14:sldId id="427"/>
            <p14:sldId id="497"/>
            <p14:sldId id="498"/>
            <p14:sldId id="499"/>
            <p14:sldId id="500"/>
            <p14:sldId id="505"/>
            <p14:sldId id="506"/>
            <p14:sldId id="502"/>
            <p14:sldId id="503"/>
            <p14:sldId id="507"/>
            <p14:sldId id="501"/>
            <p14:sldId id="508"/>
            <p14:sldId id="509"/>
            <p14:sldId id="517"/>
            <p14:sldId id="510"/>
            <p14:sldId id="511"/>
            <p14:sldId id="518"/>
            <p14:sldId id="513"/>
            <p14:sldId id="514"/>
            <p14:sldId id="512"/>
            <p14:sldId id="516"/>
            <p14:sldId id="428"/>
            <p14:sldId id="524"/>
            <p14:sldId id="519"/>
            <p14:sldId id="526"/>
            <p14:sldId id="527"/>
            <p14:sldId id="520"/>
            <p14:sldId id="521"/>
            <p14:sldId id="522"/>
            <p14:sldId id="528"/>
            <p14:sldId id="525"/>
            <p14:sldId id="523"/>
            <p14:sldId id="429"/>
            <p14:sldId id="540"/>
            <p14:sldId id="541"/>
            <p14:sldId id="542"/>
            <p14:sldId id="543"/>
            <p14:sldId id="544"/>
            <p14:sldId id="545"/>
            <p14:sldId id="546"/>
            <p14:sldId id="550"/>
            <p14:sldId id="551"/>
            <p14:sldId id="288"/>
            <p14:sldId id="258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60"/>
  </p:normalViewPr>
  <p:slideViewPr>
    <p:cSldViewPr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notesMaster" Target="notesMasters/notesMaster1.xml"/><Relationship Id="rId185" Type="http://schemas.openxmlformats.org/officeDocument/2006/relationships/printerSettings" Target="printerSettings/printerSettings1.bin"/><Relationship Id="rId186" Type="http://schemas.openxmlformats.org/officeDocument/2006/relationships/presProps" Target="presProps.xml"/><Relationship Id="rId187" Type="http://schemas.openxmlformats.org/officeDocument/2006/relationships/viewProps" Target="viewProps.xml"/><Relationship Id="rId188" Type="http://schemas.openxmlformats.org/officeDocument/2006/relationships/theme" Target="theme/theme1.xml"/><Relationship Id="rId189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GUI (pronounced “GOO-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”)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2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200" dirty="0" err="1" smtClean="0">
                <a:solidFill>
                  <a:srgbClr val="808080"/>
                </a:solidFill>
                <a:latin typeface="Verdana"/>
              </a:rPr>
              <a:t>ComponentePai</a:t>
            </a:r>
            <a:r>
              <a:rPr lang="pt-BR" sz="1200" b="1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pt-BR" sz="1200" b="0" dirty="0" smtClean="0">
                <a:solidFill>
                  <a:srgbClr val="000000"/>
                </a:solidFill>
                <a:latin typeface="Verdana"/>
              </a:rPr>
              <a:t>Mensagem</a:t>
            </a:r>
            <a:r>
              <a:rPr lang="pt-BR" sz="12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2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getActionCommand</a:t>
            </a:r>
            <a:r>
              <a:rPr lang="pt-BR" sz="1200" dirty="0" smtClean="0">
                <a:solidFill>
                  <a:srgbClr val="000000"/>
                </a:solidFill>
                <a:latin typeface="Verdana"/>
              </a:rPr>
              <a:t> retorna o 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label</a:t>
            </a:r>
            <a:r>
              <a:rPr lang="pt-BR" sz="1200" dirty="0" smtClean="0">
                <a:solidFill>
                  <a:srgbClr val="000000"/>
                </a:solidFill>
                <a:latin typeface="Verdana"/>
              </a:rPr>
              <a:t> do botão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2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2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ListSelectionModel</a:t>
            </a:r>
            <a:r>
              <a:rPr lang="pt-BR" sz="1200" dirty="0" smtClean="0">
                <a:solidFill>
                  <a:srgbClr val="000000"/>
                </a:solidFill>
                <a:latin typeface="Verdana"/>
              </a:rPr>
              <a:t> é utilizada para </a:t>
            </a:r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deteminar</a:t>
            </a:r>
            <a:r>
              <a:rPr lang="pt-BR" sz="1200" dirty="0" smtClean="0">
                <a:solidFill>
                  <a:srgbClr val="000000"/>
                </a:solidFill>
                <a:latin typeface="Verdana"/>
              </a:rPr>
              <a:t> o modo de seleção na lista:</a:t>
            </a:r>
            <a:r>
              <a:rPr lang="pt-BR" sz="1200" baseline="0" dirty="0" smtClean="0">
                <a:solidFill>
                  <a:srgbClr val="000000"/>
                </a:solidFill>
                <a:latin typeface="Verdana"/>
              </a:rPr>
              <a:t> valor único, intervalo único, ou múltiplos.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 err="1" smtClean="0">
                <a:solidFill>
                  <a:srgbClr val="000000"/>
                </a:solidFill>
                <a:latin typeface="Verdana"/>
              </a:rPr>
              <a:t>getContentPane</a:t>
            </a:r>
            <a:r>
              <a:rPr lang="pt-BR" sz="1200" dirty="0" smtClean="0">
                <a:solidFill>
                  <a:srgbClr val="000000"/>
                </a:solidFill>
                <a:latin typeface="Verdana"/>
              </a:rPr>
              <a:t> é um método</a:t>
            </a:r>
            <a:r>
              <a:rPr lang="pt-BR" sz="1200" baseline="0" dirty="0" smtClean="0">
                <a:solidFill>
                  <a:srgbClr val="000000"/>
                </a:solidFill>
                <a:latin typeface="Verdana"/>
              </a:rPr>
              <a:t> da </a:t>
            </a:r>
            <a:r>
              <a:rPr lang="pt-BR" sz="1200" baseline="0" dirty="0" err="1" smtClean="0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200" baseline="0" dirty="0" smtClean="0">
                <a:solidFill>
                  <a:srgbClr val="000000"/>
                </a:solidFill>
                <a:latin typeface="Verdana"/>
              </a:rPr>
              <a:t> que retorna o painel de conteúdos da janela, a primeira camada visível da janela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12/11/14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12/11/14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7/docs/api/java/awt/Component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7/docs/api/java/awt/Container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wnload.oracle.com/javase/7/docs/api/javax/swing/JComponent.htm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73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RadioButtonFrame.java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construtor que adiciona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JRadioButtons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RadioButton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Test"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o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leiaute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do frame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"Watch the font style change"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25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textField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os radio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buttons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plainJRadioButton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"Plain"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true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Bold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Italic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Bold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/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Italic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//adiciona os botões ao 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relacionamento lógico entre os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JRadioButtons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ButtonGroup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creia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o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ButtonGroup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RadioButtonFrame.java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//adiciona os botões ao grupo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plainJRadioButton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add plain to group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boldJRadioButton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add bold to group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italicJRadioButton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add italic to group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add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bold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and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italic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os objetos das fontes</a:t>
            </a:r>
          </a:p>
          <a:p>
            <a:pPr marL="118872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plainFont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"Serif"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PLAIN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boldFont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"Serif"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BOLD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fr-F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italicFont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7F007F"/>
                </a:solidFill>
                <a:latin typeface="Verdana"/>
              </a:rPr>
              <a:t>"Serif"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Font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fr-FR" dirty="0">
                <a:solidFill>
                  <a:srgbClr val="000000"/>
                </a:solidFill>
                <a:latin typeface="Verdana"/>
              </a:rPr>
              <a:t>ITALIC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fr-FR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Verdana"/>
              </a:rPr>
              <a:t>);</a:t>
            </a:r>
            <a:endParaRPr lang="fr-F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Serif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set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initial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font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to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plain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registra os eventos para os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JRadioButtons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plainJRadioButton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boldJRadioButton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italicJRadioButton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boldItalicJRadioButton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							            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boldItalicFont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39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RadioButtonFrame.java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classe interna privada para manipular os eventos dos radio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buttons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implements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ItemListener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fonte associada ao ouvinte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RadioButtonHandler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a fonte deste ouvinte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manipula os eventos do radio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button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itemStateChanged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setFont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a fonte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textField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Caixas de </a:t>
            </a:r>
            <a:r>
              <a:rPr lang="pt-BR" dirty="0"/>
              <a:t>Opção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construtor </a:t>
            </a:r>
            <a:r>
              <a:rPr lang="pt-BR" i="1" dirty="0" err="1" smtClean="0"/>
              <a:t>JRadioButton</a:t>
            </a:r>
            <a:r>
              <a:rPr lang="pt-BR" dirty="0" smtClean="0"/>
              <a:t> determina o </a:t>
            </a:r>
            <a:r>
              <a:rPr lang="pt-BR" dirty="0" err="1" smtClean="0"/>
              <a:t>label</a:t>
            </a:r>
            <a:r>
              <a:rPr lang="pt-BR" dirty="0" smtClean="0"/>
              <a:t> que acompanha a caixa de opção e também se ela estará selecionada por padrão;</a:t>
            </a:r>
          </a:p>
          <a:p>
            <a:r>
              <a:rPr lang="pt-BR" dirty="0" smtClean="0"/>
              <a:t>O objeto da classe </a:t>
            </a:r>
            <a:r>
              <a:rPr lang="pt-BR" b="1" i="1" dirty="0" err="1" smtClean="0"/>
              <a:t>ButtonGroup</a:t>
            </a:r>
            <a:r>
              <a:rPr lang="pt-BR" dirty="0" smtClean="0"/>
              <a:t> é a “cola” que cria a relação lógica entre as diferentes caixas de opção</a:t>
            </a:r>
          </a:p>
          <a:p>
            <a:pPr lvl="1"/>
            <a:r>
              <a:rPr lang="pt-BR" dirty="0" smtClean="0"/>
              <a:t>As caixas devem ser adicionadas ao </a:t>
            </a:r>
            <a:r>
              <a:rPr lang="pt-BR" i="1" dirty="0" err="1" smtClean="0"/>
              <a:t>ButtonGroup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Duas caixas não podem ser selecionadas simultaneamente.</a:t>
            </a:r>
          </a:p>
          <a:p>
            <a:r>
              <a:rPr lang="pt-BR" dirty="0" smtClean="0"/>
              <a:t>Assim como os </a:t>
            </a:r>
            <a:r>
              <a:rPr lang="pt-BR" i="1" dirty="0" err="1" smtClean="0"/>
              <a:t>JCheckBoxes</a:t>
            </a:r>
            <a:r>
              <a:rPr lang="pt-BR" dirty="0" smtClean="0"/>
              <a:t>, o </a:t>
            </a:r>
            <a:r>
              <a:rPr lang="pt-BR" i="1" dirty="0" err="1" smtClean="0"/>
              <a:t>JRadioButtons</a:t>
            </a:r>
            <a:r>
              <a:rPr lang="pt-BR" dirty="0" smtClean="0"/>
              <a:t>  geram </a:t>
            </a:r>
            <a:r>
              <a:rPr lang="pt-BR" dirty="0" err="1" smtClean="0"/>
              <a:t>ItemEvents</a:t>
            </a:r>
            <a:r>
              <a:rPr lang="pt-BR" dirty="0" smtClean="0"/>
              <a:t> quando são clicados</a:t>
            </a:r>
          </a:p>
          <a:p>
            <a:pPr lvl="1"/>
            <a:r>
              <a:rPr lang="pt-BR" dirty="0" smtClean="0"/>
              <a:t>Note que cada manipulador de evento é construído utilizando um objeto </a:t>
            </a:r>
            <a:r>
              <a:rPr lang="pt-BR" b="1" i="1" dirty="0" err="1" smtClean="0"/>
              <a:t>Font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78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Opção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Os objetos da classe </a:t>
            </a:r>
            <a:r>
              <a:rPr lang="pt-BR" i="1" dirty="0" err="1" smtClean="0"/>
              <a:t>Font</a:t>
            </a:r>
            <a:r>
              <a:rPr lang="pt-BR" dirty="0" smtClean="0"/>
              <a:t> são inicializados com o tipo da fonte, a formatação (negrito, itálico, limpo) e o tamanho</a:t>
            </a:r>
          </a:p>
          <a:p>
            <a:pPr lvl="1"/>
            <a:r>
              <a:rPr lang="pt-BR" dirty="0" smtClean="0"/>
              <a:t>É possível combinar formatações diferentes para uma mesma fonte.</a:t>
            </a:r>
          </a:p>
          <a:p>
            <a:r>
              <a:rPr lang="pt-BR" dirty="0" smtClean="0"/>
              <a:t>Quando uma caixa de opção for selecionada, o </a:t>
            </a:r>
            <a:r>
              <a:rPr lang="pt-BR" b="1" i="1" dirty="0" err="1"/>
              <a:t>ButtonGroup</a:t>
            </a:r>
            <a:r>
              <a:rPr lang="pt-BR" dirty="0"/>
              <a:t> </a:t>
            </a:r>
            <a:r>
              <a:rPr lang="pt-BR" dirty="0" smtClean="0"/>
              <a:t>desmarca a caixa selecionada anteriormente e a fonte da caixa de texto é alterada de acordo com o objeto armazenado no manipulador de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27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RadioButtonTest.java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RadioButtonTest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72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</a:t>
            </a:r>
            <a:r>
              <a:rPr lang="pt-BR" dirty="0" smtClean="0"/>
              <a:t>Opção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RadioButtonTest.java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7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Caixas de Combinação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9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Caixas de Combinação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</a:t>
            </a:r>
            <a:r>
              <a:rPr lang="pt-BR" b="1" dirty="0" smtClean="0"/>
              <a:t>Caixa de Combinação</a:t>
            </a:r>
            <a:r>
              <a:rPr lang="pt-BR" dirty="0" smtClean="0"/>
              <a:t> (</a:t>
            </a:r>
            <a:r>
              <a:rPr lang="pt-BR" b="1" i="1" dirty="0" smtClean="0"/>
              <a:t>Combo Box</a:t>
            </a:r>
            <a:r>
              <a:rPr lang="pt-BR" dirty="0" smtClean="0"/>
              <a:t> ou </a:t>
            </a:r>
            <a:r>
              <a:rPr lang="pt-BR" b="1" i="1" dirty="0" err="1" smtClean="0"/>
              <a:t>Drop</a:t>
            </a:r>
            <a:r>
              <a:rPr lang="pt-BR" b="1" i="1" dirty="0" smtClean="0"/>
              <a:t> Down </a:t>
            </a:r>
            <a:r>
              <a:rPr lang="pt-BR" b="1" i="1" dirty="0" err="1" smtClean="0"/>
              <a:t>List</a:t>
            </a:r>
            <a:r>
              <a:rPr lang="pt-BR" dirty="0" smtClean="0"/>
              <a:t>) fornece uma lista de </a:t>
            </a:r>
            <a:r>
              <a:rPr lang="pt-BR" dirty="0"/>
              <a:t>i</a:t>
            </a:r>
            <a:r>
              <a:rPr lang="pt-BR" dirty="0" smtClean="0"/>
              <a:t>tens a partir da qual o usuário pode fazer uma seleção</a:t>
            </a:r>
          </a:p>
          <a:p>
            <a:pPr lvl="1"/>
            <a:r>
              <a:rPr lang="pt-BR" dirty="0" smtClean="0"/>
              <a:t>Implementada com a classe </a:t>
            </a:r>
            <a:r>
              <a:rPr lang="pt-BR" b="1" i="1" dirty="0" err="1" smtClean="0"/>
              <a:t>JComboBox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Geram eventos </a:t>
            </a:r>
            <a:r>
              <a:rPr lang="pt-BR" i="1" dirty="0" err="1" smtClean="0"/>
              <a:t>ItemEvent</a:t>
            </a:r>
            <a:r>
              <a:rPr lang="pt-BR" dirty="0" smtClean="0"/>
              <a:t> assim como as caixas vistas anteriormente.</a:t>
            </a:r>
          </a:p>
          <a:p>
            <a:r>
              <a:rPr lang="pt-BR" dirty="0" smtClean="0"/>
              <a:t>No exemplo a seguir, utiliza-se uma caixa de combinação para que o usuário selecione uma imagem a ser exibida.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ComboBoxFrame.java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JComboBox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Icon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JComboBox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imagesJComboBox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combobox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manter o nome dos ícones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label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label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exibir o ícone selecionado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names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"bug1.gif"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"bug2.gif"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"travelbug.gif"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"buganim.gif"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Icon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icons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),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),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3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};</a:t>
            </a:r>
            <a:endParaRPr lang="en-US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2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Caixas de Diálogo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interface gráfica mais simples é a </a:t>
            </a:r>
            <a:r>
              <a:rPr lang="pt-BR" b="1" dirty="0" smtClean="0"/>
              <a:t>caixa de diálogo</a:t>
            </a:r>
          </a:p>
          <a:p>
            <a:pPr lvl="1"/>
            <a:r>
              <a:rPr lang="pt-BR" dirty="0" smtClean="0"/>
              <a:t>Janelas que os programas utilizam para informações importantes ou para entrada de dados.</a:t>
            </a:r>
          </a:p>
          <a:p>
            <a:r>
              <a:rPr lang="pt-BR" dirty="0" smtClean="0"/>
              <a:t>A classe </a:t>
            </a:r>
            <a:r>
              <a:rPr lang="pt-BR" b="1" i="1" dirty="0" err="1" smtClean="0"/>
              <a:t>JOptionPane</a:t>
            </a:r>
            <a:r>
              <a:rPr lang="pt-BR" dirty="0" smtClean="0"/>
              <a:t> (pacote </a:t>
            </a:r>
            <a:r>
              <a:rPr lang="pt-BR" b="1" i="1" dirty="0" err="1" smtClean="0"/>
              <a:t>javax.swing</a:t>
            </a:r>
            <a:r>
              <a:rPr lang="pt-BR" dirty="0" smtClean="0"/>
              <a:t>) fornece caixas de diálogo para entrada e saída.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51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ComboBoxFrame.java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construtor que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JComboBox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Testing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JComboBox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o layout do frame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imagesJComboBox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JComboBox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names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JComboBox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imagesJComboBox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setMaximumRowCount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3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exibe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3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linhas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imagesJComboBox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it-IT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ItemListener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2800" dirty="0">
                <a:solidFill>
                  <a:srgbClr val="007F00"/>
                </a:solidFill>
                <a:latin typeface="Comic Sans MS"/>
              </a:rPr>
              <a:t>// classe interna anonima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 os eventos do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JComboBox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itemStateChanged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determina se a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box foi selecionado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getStateChange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SELECTED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label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setIcon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icons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[ 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imagesJComboBox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getSelectedIndex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Combinação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objeto </a:t>
            </a:r>
            <a:r>
              <a:rPr lang="pt-BR" b="1" i="1" dirty="0" err="1" smtClean="0"/>
              <a:t>JComboBox</a:t>
            </a:r>
            <a:r>
              <a:rPr lang="pt-BR" dirty="0" smtClean="0"/>
              <a:t> é construído utilizando-se o vetor com os endereços das imagens</a:t>
            </a:r>
          </a:p>
          <a:p>
            <a:pPr lvl="1"/>
            <a:r>
              <a:rPr lang="pt-BR" dirty="0" smtClean="0"/>
              <a:t>Cada elemento da lista possui um </a:t>
            </a:r>
            <a:r>
              <a:rPr lang="pt-BR" b="1" dirty="0" smtClean="0"/>
              <a:t>índice</a:t>
            </a:r>
          </a:p>
          <a:p>
            <a:pPr lvl="2"/>
            <a:r>
              <a:rPr lang="pt-BR" dirty="0" smtClean="0"/>
              <a:t>Primeiro elemento no índice </a:t>
            </a:r>
            <a:r>
              <a:rPr lang="pt-BR" b="1" dirty="0" smtClean="0"/>
              <a:t>zero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primeiro elemento adicionado aparece como selecionado quando a lista é exibida.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setMaximumRowCount</a:t>
            </a:r>
            <a:r>
              <a:rPr lang="pt-BR" dirty="0" smtClean="0"/>
              <a:t> determina a quantidade máxima de linhas a serem exibidas na lista</a:t>
            </a:r>
          </a:p>
          <a:p>
            <a:pPr lvl="1"/>
            <a:r>
              <a:rPr lang="pt-BR" dirty="0" smtClean="0"/>
              <a:t>Se houver mais elementos, uma barra de rolagem é adicionada automaticamente.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6314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Combinação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Note que o objeto manipulador de eventos deste exemplo é criado implicitamente pela declaração da própria classe</a:t>
            </a:r>
          </a:p>
          <a:p>
            <a:pPr lvl="1"/>
            <a:r>
              <a:rPr lang="pt-BR" dirty="0" smtClean="0"/>
              <a:t>Uma </a:t>
            </a:r>
            <a:r>
              <a:rPr lang="pt-BR" b="1" dirty="0" smtClean="0"/>
              <a:t>classe interna anônima</a:t>
            </a:r>
          </a:p>
          <a:p>
            <a:pPr lvl="2"/>
            <a:r>
              <a:rPr lang="pt-BR" dirty="0" smtClean="0"/>
              <a:t>Declarada sem nome, tipicamente aparecendo dentro de um método;</a:t>
            </a:r>
          </a:p>
          <a:p>
            <a:pPr lvl="1"/>
            <a:r>
              <a:rPr lang="pt-BR" dirty="0" smtClean="0"/>
              <a:t>Funciona como uma classe interna comum;</a:t>
            </a:r>
          </a:p>
          <a:p>
            <a:pPr lvl="1"/>
            <a:r>
              <a:rPr lang="pt-BR" dirty="0" smtClean="0"/>
              <a:t>Como não possui nome, sua declaração já é a instanciação de um objeto.</a:t>
            </a:r>
          </a:p>
          <a:p>
            <a:pPr lvl="1"/>
            <a:r>
              <a:rPr lang="pt-BR" dirty="0" smtClean="0"/>
              <a:t>A declaração </a:t>
            </a:r>
            <a:r>
              <a:rPr lang="pt-BR" b="1" dirty="0" err="1" smtClean="0"/>
              <a:t>ItemListener</a:t>
            </a:r>
            <a:r>
              <a:rPr lang="pt-BR" b="1" dirty="0" smtClean="0"/>
              <a:t>()</a:t>
            </a:r>
            <a:r>
              <a:rPr lang="pt-BR" dirty="0" smtClean="0"/>
              <a:t> depois de um new começa a declaração de uma classe anônima que implementa a interface </a:t>
            </a:r>
            <a:r>
              <a:rPr lang="pt-BR" i="1" dirty="0" err="1" smtClean="0"/>
              <a:t>ItemListener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 uso de parênteses indica a chamada ao construtor padrão da classe anônima.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37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Combinação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método </a:t>
            </a:r>
            <a:r>
              <a:rPr lang="pt-BR" b="1" i="1" dirty="0" err="1" smtClean="0"/>
              <a:t>getSelectedIndex</a:t>
            </a:r>
            <a:r>
              <a:rPr lang="pt-BR" dirty="0" smtClean="0"/>
              <a:t> determina o índice do elemento selecionado na caixa de combinação</a:t>
            </a:r>
          </a:p>
          <a:p>
            <a:pPr lvl="1"/>
            <a:r>
              <a:rPr lang="pt-BR" dirty="0" smtClean="0"/>
              <a:t>Quando um elemento é selecionado, o elemento que estava selecionado anteriormente deixa de ser;</a:t>
            </a:r>
          </a:p>
          <a:p>
            <a:pPr lvl="1"/>
            <a:r>
              <a:rPr lang="pt-BR" dirty="0" smtClean="0"/>
              <a:t>O que gera dois eventos </a:t>
            </a:r>
            <a:r>
              <a:rPr lang="pt-BR" i="1" dirty="0" err="1" smtClean="0"/>
              <a:t>ItemEvent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Por isso é necessário comparar o retorno do método </a:t>
            </a:r>
            <a:r>
              <a:rPr lang="pt-BR" b="1" i="1" dirty="0" err="1" smtClean="0"/>
              <a:t>getStateChange</a:t>
            </a:r>
            <a:r>
              <a:rPr lang="pt-BR" dirty="0" smtClean="0"/>
              <a:t> com a constante </a:t>
            </a:r>
            <a:r>
              <a:rPr lang="pt-BR" b="1" dirty="0" smtClean="0"/>
              <a:t>SELECTED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71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ComboBoxTest.java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ComboBoxTest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comboBoxFrame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25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</a:t>
            </a:r>
            <a:r>
              <a:rPr lang="pt-BR" dirty="0" smtClean="0"/>
              <a:t>Combinação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t-BR" b="1" dirty="0" smtClean="0">
                <a:latin typeface="+mj-lt"/>
              </a:rPr>
              <a:t>Arquivo </a:t>
            </a:r>
            <a:r>
              <a:rPr lang="pt-BR" b="1" dirty="0">
                <a:solidFill>
                  <a:srgbClr val="000000"/>
                </a:solidFill>
                <a:latin typeface="+mj-lt"/>
              </a:rPr>
              <a:t>ComboBoxTest</a:t>
            </a:r>
            <a:r>
              <a:rPr lang="pt-BR" b="1" dirty="0" smtClean="0">
                <a:latin typeface="+mj-lt"/>
              </a:rPr>
              <a:t>.java</a:t>
            </a:r>
            <a:endParaRPr lang="pt-BR" b="1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03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D25D"/>
                </a:solidFill>
              </a:rPr>
              <a:t>Listas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32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Uma lista exibe uma série de </a:t>
            </a:r>
            <a:r>
              <a:rPr lang="pt-BR" dirty="0"/>
              <a:t>i</a:t>
            </a:r>
            <a:r>
              <a:rPr lang="pt-BR" dirty="0" smtClean="0"/>
              <a:t>tens a partir da qual o usuário pode selecionar um (lista de seleção única) ou mais (lista de seleção múltipla) </a:t>
            </a:r>
            <a:r>
              <a:rPr lang="pt-BR" dirty="0"/>
              <a:t>i</a:t>
            </a:r>
            <a:r>
              <a:rPr lang="pt-BR" dirty="0" smtClean="0"/>
              <a:t>tens</a:t>
            </a:r>
          </a:p>
          <a:p>
            <a:pPr lvl="1"/>
            <a:r>
              <a:rPr lang="pt-BR" dirty="0" smtClean="0"/>
              <a:t>Criadas com a classe </a:t>
            </a:r>
            <a:r>
              <a:rPr lang="pt-BR" b="1" i="1" dirty="0" err="1" smtClean="0"/>
              <a:t>JList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exemplo a seguir cria uma lista contendo o nome de 13 cores</a:t>
            </a:r>
          </a:p>
          <a:p>
            <a:pPr lvl="1"/>
            <a:r>
              <a:rPr lang="pt-BR" dirty="0" smtClean="0"/>
              <a:t>Quando o nome de uma cor é clicada na lista, ocorre um evento </a:t>
            </a:r>
            <a:r>
              <a:rPr lang="pt-BR" b="1" i="1" dirty="0" err="1" smtClean="0"/>
              <a:t>ListSelectionEvent</a:t>
            </a:r>
            <a:r>
              <a:rPr lang="pt-BR" dirty="0" smtClean="0"/>
              <a:t>, causando a mudança da cor de fundo do programa.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6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JList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JScrollPane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ListSelectionListener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ListSelectionEvent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ListSelectionModel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JList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lista para exibir as cores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final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colorNames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"Black"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"Blue"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Cyan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Dark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Gray"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Gray"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"Green"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"Light Gray"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"Magenta"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"Orange"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"Pink"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Red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"White"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Yellow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final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BLACK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BLUE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CYAN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DARK_GRAY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GREEN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	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LIGHT_GRAY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MAGENTA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ORANGE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PINK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RED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WHITE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YELLOW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5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27727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construtor que adiciona 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JScrollPane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que contém 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JList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List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Test"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define o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leiaute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do frame</a:t>
            </a:r>
          </a:p>
          <a:p>
            <a:pPr marL="118872" indent="0">
              <a:buNone/>
            </a:pP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JList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colorNames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a lista com o vetor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colorNames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setVisibleRowCount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5 linhas por vez</a:t>
            </a:r>
          </a:p>
          <a:p>
            <a:pPr marL="118872" indent="0">
              <a:buNone/>
            </a:pPr>
            <a:r>
              <a:rPr lang="pt-BR" sz="700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não permite múltiplas seleções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setSelectionMode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ListSelectionModel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SINGLE_SELECTION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//adiciona 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JScrollPane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que contém 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JList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JScrollPane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addListSelectionListener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ListSelectionListener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classe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interna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anônima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manipula os eventos de seleção na lista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valueChanged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ListSelectionEvent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400" dirty="0" smtClean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getContentPane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pt-BR" sz="1400" dirty="0" err="1" smtClean="0">
                <a:solidFill>
                  <a:srgbClr val="000000"/>
                </a:solidFill>
                <a:latin typeface="Verdana"/>
              </a:rPr>
              <a:t>setBackground</a:t>
            </a:r>
            <a:r>
              <a:rPr lang="pt-BR" sz="14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400" dirty="0" err="1" smtClean="0">
                <a:solidFill>
                  <a:srgbClr val="000000"/>
                </a:solidFill>
                <a:latin typeface="Verdana"/>
              </a:rPr>
              <a:t>colors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colorJList</a:t>
            </a:r>
            <a:r>
              <a:rPr lang="pt-BR" sz="14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400" dirty="0" err="1">
                <a:solidFill>
                  <a:srgbClr val="000000"/>
                </a:solidFill>
                <a:latin typeface="Verdana"/>
              </a:rPr>
              <a:t>getSelectedIndex</a:t>
            </a:r>
            <a:r>
              <a:rPr lang="pt-BR" sz="1400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b="1" dirty="0" smtClean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4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3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endParaRPr lang="pt-BR" sz="1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07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Addition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//primeira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digitada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//segunda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digitada pelo usuário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//primeiro número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//segundo número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//soma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primeiro número como uma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showInputDialog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Enter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first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integer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//lê o segundo número como uma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showInputDialog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Enter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second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integer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76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 lista é criada a partir do vetor de </a:t>
            </a:r>
            <a:r>
              <a:rPr lang="pt-BR" i="1" dirty="0" err="1" smtClean="0"/>
              <a:t>strings</a:t>
            </a:r>
            <a:r>
              <a:rPr lang="pt-BR" dirty="0" smtClean="0"/>
              <a:t> constantes com o nome das cores 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setVisibleRowCount</a:t>
            </a:r>
            <a:r>
              <a:rPr lang="pt-BR" dirty="0" smtClean="0"/>
              <a:t> determina a quantidade de itens visíveis na lista;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setSelectionMode</a:t>
            </a:r>
            <a:r>
              <a:rPr lang="pt-BR" dirty="0" smtClean="0"/>
              <a:t> especifica se a lista possui múltiplas seleções, seleção única ou seleção de intervalo (que também pode ser único ou múltiplo);</a:t>
            </a:r>
          </a:p>
          <a:p>
            <a:pPr lvl="1"/>
            <a:r>
              <a:rPr lang="pt-BR" dirty="0" smtClean="0"/>
              <a:t>Ao contrário da caixa de combinação, uma lista não fornece uma barra de rolagem se houver mais itens que o tamanho determinado da lista</a:t>
            </a:r>
          </a:p>
          <a:p>
            <a:pPr lvl="2"/>
            <a:r>
              <a:rPr lang="pt-BR" dirty="0" smtClean="0"/>
              <a:t>Um objeto </a:t>
            </a:r>
            <a:r>
              <a:rPr lang="pt-BR" b="1" i="1" dirty="0" err="1" smtClean="0"/>
              <a:t>JScrollPane</a:t>
            </a:r>
            <a:r>
              <a:rPr lang="pt-BR" dirty="0" smtClean="0"/>
              <a:t> deve ser utilizado nestes casos.</a:t>
            </a:r>
          </a:p>
          <a:p>
            <a:pPr lvl="1"/>
            <a:r>
              <a:rPr lang="pt-BR" dirty="0" smtClean="0"/>
              <a:t>Para registrar um ouvinte, é utilizado o método </a:t>
            </a:r>
            <a:r>
              <a:rPr lang="pt-BR" b="1" i="1" dirty="0" err="1" smtClean="0"/>
              <a:t>addListSelectionListener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6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ocorre uma mudança de seleção na lista, o método </a:t>
            </a:r>
            <a:r>
              <a:rPr lang="pt-BR" b="1" i="1" dirty="0" err="1" smtClean="0"/>
              <a:t>valueChanged</a:t>
            </a:r>
            <a:r>
              <a:rPr lang="pt-BR" dirty="0" smtClean="0"/>
              <a:t> é executado e altera a cor de fundo da janela</a:t>
            </a:r>
          </a:p>
          <a:p>
            <a:pPr lvl="1"/>
            <a:r>
              <a:rPr lang="pt-BR" dirty="0" smtClean="0"/>
              <a:t>Os métodos </a:t>
            </a:r>
            <a:r>
              <a:rPr lang="pt-BR" b="1" i="1" dirty="0" err="1" smtClean="0"/>
              <a:t>getContentPane</a:t>
            </a:r>
            <a:r>
              <a:rPr lang="pt-BR" dirty="0" smtClean="0"/>
              <a:t> e </a:t>
            </a:r>
            <a:r>
              <a:rPr lang="pt-BR" b="1" i="1" dirty="0" err="1" smtClean="0"/>
              <a:t>setBackground</a:t>
            </a:r>
            <a:r>
              <a:rPr lang="pt-BR" dirty="0" smtClean="0"/>
              <a:t> são utilizados para isto;</a:t>
            </a:r>
          </a:p>
          <a:p>
            <a:pPr lvl="1"/>
            <a:r>
              <a:rPr lang="pt-BR" dirty="0" smtClean="0"/>
              <a:t>Listas também possuem o método </a:t>
            </a:r>
            <a:r>
              <a:rPr lang="pt-BR" b="1" i="1" dirty="0" err="1" smtClean="0"/>
              <a:t>getSelectedIndex</a:t>
            </a:r>
            <a:r>
              <a:rPr lang="pt-BR" dirty="0" smtClean="0"/>
              <a:t> para determinar qual </a:t>
            </a:r>
            <a:r>
              <a:rPr lang="pt-BR" dirty="0"/>
              <a:t>i</a:t>
            </a:r>
            <a:r>
              <a:rPr lang="pt-BR" dirty="0" smtClean="0"/>
              <a:t>tem foi selecionado</a:t>
            </a:r>
          </a:p>
          <a:p>
            <a:pPr lvl="2"/>
            <a:r>
              <a:rPr lang="pt-BR" dirty="0" smtClean="0"/>
              <a:t>A indexação começa do zero.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6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ListTest.java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ListTest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create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ListFrame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listFrame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06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/>
              <a:t>Arquivo </a:t>
            </a:r>
            <a:r>
              <a:rPr lang="pt-BR" b="1" dirty="0" smtClean="0">
                <a:solidFill>
                  <a:srgbClr val="000000"/>
                </a:solidFill>
              </a:rPr>
              <a:t>ListTest</a:t>
            </a:r>
            <a:r>
              <a:rPr lang="pt-BR" b="1" dirty="0" smtClean="0"/>
              <a:t>.java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68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124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D25D"/>
                </a:solidFill>
              </a:rPr>
              <a:t>Manipulação de </a:t>
            </a:r>
            <a:r>
              <a:rPr lang="pt-BR" dirty="0" smtClean="0">
                <a:solidFill>
                  <a:srgbClr val="FFD25D"/>
                </a:solidFill>
              </a:rPr>
              <a:t>Eventos do Mouse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6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Eventos do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Para manipular os eventos gerados pelo mouse utilizamos as interfaces </a:t>
            </a:r>
            <a:r>
              <a:rPr lang="pt-BR" b="1" i="1" dirty="0" err="1" smtClean="0"/>
              <a:t>MouseListener</a:t>
            </a:r>
            <a:r>
              <a:rPr lang="pt-BR" dirty="0" smtClean="0"/>
              <a:t> e </a:t>
            </a:r>
            <a:r>
              <a:rPr lang="pt-BR" b="1" i="1" dirty="0" err="1" smtClean="0"/>
              <a:t>MouseMotionListener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Os métodos destas interfaces são invocados quando o mouse interage com algum dos componentes se o objeto ouvinte apropriado estiver registrado no componente;</a:t>
            </a:r>
          </a:p>
          <a:p>
            <a:pPr lvl="1"/>
            <a:r>
              <a:rPr lang="pt-BR" dirty="0" smtClean="0"/>
              <a:t>De fato, os eventos de mouse podem ser capturados por qualquer componente que derive de </a:t>
            </a:r>
            <a:r>
              <a:rPr lang="pt-BR" i="1" dirty="0" err="1" smtClean="0"/>
              <a:t>java.awt.component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tabela a seguir sumariza os métodos destas interfaces.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40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da Interface </a:t>
            </a:r>
            <a:r>
              <a:rPr lang="pt-BR" i="1" dirty="0" err="1" smtClean="0"/>
              <a:t>MouseListener</a:t>
            </a:r>
            <a:endParaRPr lang="pt-BR" i="1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22459"/>
              </p:ext>
            </p:extLst>
          </p:nvPr>
        </p:nvGraphicFramePr>
        <p:xfrm>
          <a:off x="323528" y="2060848"/>
          <a:ext cx="8229600" cy="4119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0584"/>
                <a:gridCol w="6059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Método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mousePressed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Invocado quando um</a:t>
                      </a:r>
                      <a:r>
                        <a:rPr lang="pt-BR" baseline="0" dirty="0" smtClean="0"/>
                        <a:t> botão do mouse é pressionado e o cursor está sobre um componente.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mouseClicked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Invocado quando um</a:t>
                      </a:r>
                      <a:r>
                        <a:rPr lang="pt-BR" baseline="0" dirty="0" smtClean="0"/>
                        <a:t> botão do mouse é pressionado e solto  e o cursor está parado sobre um componente. Este evento é sempre precedido do evento </a:t>
                      </a:r>
                      <a:r>
                        <a:rPr lang="pt-BR" i="1" baseline="0" dirty="0" err="1" smtClean="0"/>
                        <a:t>mousePressed</a:t>
                      </a:r>
                      <a:r>
                        <a:rPr lang="pt-BR" baseline="0" dirty="0" smtClean="0"/>
                        <a:t>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mouseReleased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Invocado quando um</a:t>
                      </a:r>
                      <a:r>
                        <a:rPr lang="pt-BR" baseline="0" dirty="0" smtClean="0"/>
                        <a:t> botão do mouse é solto  e o cursor está sobre um componente. Este evento é sempre precedido de um ou mais eventos </a:t>
                      </a:r>
                      <a:r>
                        <a:rPr lang="pt-BR" i="1" baseline="0" dirty="0" err="1" smtClean="0"/>
                        <a:t>mouseDragged</a:t>
                      </a:r>
                      <a:r>
                        <a:rPr lang="pt-BR" baseline="0" dirty="0" smtClean="0"/>
                        <a:t>.</a:t>
                      </a:r>
                      <a:endParaRPr lang="pt-BR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mouseEntered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Invocado</a:t>
                      </a:r>
                      <a:r>
                        <a:rPr lang="pt-BR" baseline="0" dirty="0" smtClean="0"/>
                        <a:t> quando o mouse adentra os limites de um componente.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mouseExited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Invocado</a:t>
                      </a:r>
                      <a:r>
                        <a:rPr lang="pt-BR" baseline="0" dirty="0" smtClean="0"/>
                        <a:t> quando o mouse deixa os limites de um componente.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Métodos da Interface </a:t>
            </a:r>
            <a:r>
              <a:rPr lang="pt-BR" i="1" dirty="0" err="1" smtClean="0"/>
              <a:t>MouseMotionListener</a:t>
            </a:r>
            <a:endParaRPr lang="pt-BR" i="1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37467"/>
              </p:ext>
            </p:extLst>
          </p:nvPr>
        </p:nvGraphicFramePr>
        <p:xfrm>
          <a:off x="374848" y="2912968"/>
          <a:ext cx="8229600" cy="27482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0584"/>
                <a:gridCol w="6059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Método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mouseDragged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Invocado quando um</a:t>
                      </a:r>
                      <a:r>
                        <a:rPr lang="pt-BR" baseline="0" dirty="0" smtClean="0"/>
                        <a:t> botão do mouse é pressionado enquanto o cursor está sobre um componente e o mouse é movido com o botão pressionado. Este evento é sempre precedido por um evento </a:t>
                      </a:r>
                      <a:r>
                        <a:rPr lang="pt-BR" i="1" baseline="0" dirty="0" err="1" smtClean="0"/>
                        <a:t>mousePressed</a:t>
                      </a:r>
                      <a:r>
                        <a:rPr lang="pt-BR" baseline="0" dirty="0" smtClean="0"/>
                        <a:t>. Este evento é enviado para o componente em que a ação começou.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mouseMoved</a:t>
                      </a:r>
                      <a:endParaRPr lang="pt-BR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Invocado quando o mouse</a:t>
                      </a:r>
                      <a:r>
                        <a:rPr lang="pt-BR" baseline="0" dirty="0" smtClean="0"/>
                        <a:t> é movido </a:t>
                      </a:r>
                      <a:r>
                        <a:rPr lang="pt-BR" dirty="0" smtClean="0"/>
                        <a:t>quando</a:t>
                      </a:r>
                      <a:r>
                        <a:rPr lang="pt-BR" baseline="0" dirty="0" smtClean="0"/>
                        <a:t> o cursor está parado sobre um componente. Este evento é enviado para o componente em que a ação começou.</a:t>
                      </a:r>
                      <a:endParaRPr lang="pt-BR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7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Eventos do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Cada um dos métodos recebe como argumento um objeto </a:t>
            </a:r>
            <a:r>
              <a:rPr lang="pt-BR" b="1" i="1" dirty="0" err="1" smtClean="0"/>
              <a:t>MouseEvent</a:t>
            </a:r>
            <a:endParaRPr lang="pt-BR" b="1" i="1" dirty="0"/>
          </a:p>
          <a:p>
            <a:pPr lvl="1"/>
            <a:r>
              <a:rPr lang="pt-BR" dirty="0" smtClean="0"/>
              <a:t>Contém informações sobre o evento, tais como as coordenadas </a:t>
            </a:r>
            <a:r>
              <a:rPr lang="pt-BR" i="1" dirty="0" smtClean="0"/>
              <a:t>x</a:t>
            </a:r>
            <a:r>
              <a:rPr lang="pt-BR" dirty="0" smtClean="0"/>
              <a:t> e </a:t>
            </a:r>
            <a:r>
              <a:rPr lang="pt-BR" i="1" dirty="0" smtClean="0"/>
              <a:t>y</a:t>
            </a:r>
            <a:r>
              <a:rPr lang="pt-BR" dirty="0" smtClean="0"/>
              <a:t> do local do evento</a:t>
            </a:r>
          </a:p>
          <a:p>
            <a:pPr lvl="2"/>
            <a:r>
              <a:rPr lang="pt-BR" dirty="0" smtClean="0"/>
              <a:t>Medidos a partir do canto superior esquerdo do componente em que ocorreu o evento.</a:t>
            </a:r>
          </a:p>
          <a:p>
            <a:r>
              <a:rPr lang="pt-BR" dirty="0" smtClean="0"/>
              <a:t>Java ainda fornece a interface </a:t>
            </a:r>
            <a:r>
              <a:rPr lang="pt-BR" b="1" i="1" dirty="0" err="1" smtClean="0"/>
              <a:t>MouseWheelListener</a:t>
            </a:r>
            <a:r>
              <a:rPr lang="pt-BR" dirty="0" smtClean="0"/>
              <a:t> que captura o evento de rolagem do botão central do mouse</a:t>
            </a:r>
          </a:p>
          <a:p>
            <a:pPr lvl="1"/>
            <a:r>
              <a:rPr lang="pt-BR" dirty="0" smtClean="0"/>
              <a:t>Método </a:t>
            </a:r>
            <a:r>
              <a:rPr lang="pt-BR" b="1" i="1" dirty="0" err="1" smtClean="0"/>
              <a:t>mouseWheelMoved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exemplo a seguir implementa os sete métodos das duas primeiras interfaces</a:t>
            </a:r>
          </a:p>
          <a:p>
            <a:pPr lvl="1"/>
            <a:r>
              <a:rPr lang="pt-BR" dirty="0" smtClean="0"/>
              <a:t>Cada evento do mouse é exibido na </a:t>
            </a:r>
            <a:r>
              <a:rPr lang="pt-BR" b="1" dirty="0" smtClean="0"/>
              <a:t>barra de status</a:t>
            </a:r>
            <a:r>
              <a:rPr lang="pt-BR" dirty="0" smtClean="0"/>
              <a:t> da janela.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converte os números de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int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Integer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parseInt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firstNumber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Integer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parseInt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secondNumber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os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numeros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number2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mostra o resultado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 smtClean="0">
                <a:solidFill>
                  <a:srgbClr val="000000"/>
                </a:solidFill>
                <a:latin typeface="Verdana"/>
              </a:rPr>
              <a:t>null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"The sum is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sum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"Results"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                                  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PLAIN_MESSAGE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System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MouseMotionListener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JPanel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96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JFrame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JPanel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painel em que os eventos do mouse ocorrerão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label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que exibe a informação sobre o evento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construtor que cria a GUI e registra os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manipuladores de eventos do mouse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Demonstrating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Mouse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Events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JPanel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painel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setBackground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WHITE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a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cor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de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fundo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CENTER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painel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"Mouse outside 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JPanel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SOUTH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label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e registra os ouvintes para eventos do mouse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addMouseListener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addMouseMotionListener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3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MouseHandler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 err="1">
                <a:solidFill>
                  <a:srgbClr val="00007F"/>
                </a:solidFill>
                <a:latin typeface="Verdana"/>
              </a:rPr>
              <a:t>implements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MouseListener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MouseMotionListener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manipula o evento de quando o mouse é solto depois do clique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mouseClicked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Clicked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getY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000" b="1" dirty="0" smtClean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0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manipula o evento de quando o mouse é pressionado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mousePressed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Pressed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getY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0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manipula o evento de quando o mouse é solto depois de ter sido arrastado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mouseReleased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 smtClean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Released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getY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000" b="1" dirty="0" smtClean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000" dirty="0" smtClean="0">
                <a:solidFill>
                  <a:srgbClr val="808080"/>
                </a:solidFill>
                <a:latin typeface="Verdana"/>
              </a:rPr>
              <a:t> 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manipula o evento de quando o mouse entra em uma área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mouseEntered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"Mouse 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entered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sz="1300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smtClean="0">
                <a:solidFill>
                  <a:srgbClr val="808080"/>
                </a:solidFill>
                <a:latin typeface="Verdana"/>
              </a:rPr>
              <a:t>								</a:t>
            </a:r>
            <a:r>
              <a:rPr lang="pt-BR" sz="1300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3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 smtClean="0">
                <a:solidFill>
                  <a:srgbClr val="000000"/>
                </a:solidFill>
                <a:latin typeface="Verdana"/>
              </a:rPr>
              <a:t>getY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setBackground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GREEN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0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0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0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 o evento de quando o mouse deixa a área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mouseExited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"Mouse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outside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JPanel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mousePanel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setBackground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WHITE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manipuladores de evento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MouseMotionListener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 o evento quando o mouse é movimento com o botão pressionado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mouseDragged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Dragged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							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getY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 o evento de quando o usuário move o mouse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mouseMoved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Moved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at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[%d, %d]"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							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getY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No início do exemplo, é criado um </a:t>
            </a:r>
            <a:r>
              <a:rPr lang="pt-BR" b="1" i="1" dirty="0" err="1" smtClean="0"/>
              <a:t>JPanel</a:t>
            </a:r>
            <a:r>
              <a:rPr lang="pt-BR" dirty="0" smtClean="0"/>
              <a:t>, que cobrirá a janela do programa e rastreará todos os eventos do mouse</a:t>
            </a:r>
          </a:p>
          <a:p>
            <a:pPr lvl="1"/>
            <a:r>
              <a:rPr lang="pt-BR" dirty="0" smtClean="0"/>
              <a:t>Quando o mouse entra na área do </a:t>
            </a:r>
            <a:r>
              <a:rPr lang="pt-BR" i="1" dirty="0" err="1" smtClean="0"/>
              <a:t>JPanel</a:t>
            </a:r>
            <a:r>
              <a:rPr lang="pt-BR" dirty="0"/>
              <a:t> </a:t>
            </a:r>
            <a:r>
              <a:rPr lang="pt-BR" dirty="0" smtClean="0"/>
              <a:t>ele se torna verde, e quando o mouse deixa a área, ele se torna branco;</a:t>
            </a:r>
          </a:p>
          <a:p>
            <a:r>
              <a:rPr lang="pt-BR" dirty="0" smtClean="0"/>
              <a:t>O gerenciador de leiaute utilizado é o </a:t>
            </a:r>
            <a:r>
              <a:rPr lang="pt-BR" b="1" i="1" dirty="0" err="1" smtClean="0"/>
              <a:t>BorderLayout</a:t>
            </a:r>
            <a:endParaRPr lang="pt-BR" b="1" i="1" dirty="0" smtClean="0"/>
          </a:p>
          <a:p>
            <a:pPr lvl="1"/>
            <a:r>
              <a:rPr lang="pt-BR" dirty="0" smtClean="0"/>
              <a:t>Arranja os componentes em cinco regiões</a:t>
            </a:r>
          </a:p>
          <a:p>
            <a:pPr lvl="2"/>
            <a:r>
              <a:rPr lang="pt-BR" dirty="0" smtClean="0"/>
              <a:t>NORTH, SOUTH, EAST, WEST e CENTER.</a:t>
            </a:r>
          </a:p>
          <a:p>
            <a:pPr lvl="1"/>
            <a:r>
              <a:rPr lang="pt-BR" dirty="0" smtClean="0"/>
              <a:t>O gerenciador automaticamente dimensiona o componente para ocupar todo o espaço disponível a partir da região especificada.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MouseTrackerFrame.java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dirty="0" smtClean="0"/>
              <a:t>Os métodos </a:t>
            </a:r>
            <a:r>
              <a:rPr lang="pt-BR" sz="2800" b="1" i="1" dirty="0" err="1" smtClean="0"/>
              <a:t>addMouseListener</a:t>
            </a:r>
            <a:r>
              <a:rPr lang="pt-BR" sz="2800" dirty="0" smtClean="0"/>
              <a:t> e </a:t>
            </a:r>
            <a:r>
              <a:rPr lang="pt-BR" sz="2800" b="1" i="1" dirty="0" err="1" smtClean="0"/>
              <a:t>addMouseMotionListener</a:t>
            </a:r>
            <a:r>
              <a:rPr lang="pt-BR" sz="2800" dirty="0" smtClean="0"/>
              <a:t> são utilizados para registrar os respectivos ouvintes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No exemplo, um </a:t>
            </a:r>
            <a:r>
              <a:rPr lang="pt-BR" sz="2400" i="1" dirty="0" err="1" smtClean="0"/>
              <a:t>MouseHandler</a:t>
            </a:r>
            <a:r>
              <a:rPr lang="pt-BR" sz="2400" dirty="0" smtClean="0"/>
              <a:t>  é tanto um </a:t>
            </a:r>
            <a:r>
              <a:rPr lang="pt-BR" sz="2400" i="1" dirty="0" err="1" smtClean="0"/>
              <a:t>mouseListener</a:t>
            </a:r>
            <a:r>
              <a:rPr lang="pt-BR" sz="2400" dirty="0" smtClean="0"/>
              <a:t> quanto um </a:t>
            </a:r>
            <a:r>
              <a:rPr lang="pt-BR" sz="2400" i="1" dirty="0" err="1" smtClean="0"/>
              <a:t>mouseMotionListener</a:t>
            </a:r>
            <a:r>
              <a:rPr lang="pt-BR" sz="2400" dirty="0" smtClean="0"/>
              <a:t>, pois a classe implementa as duas interfaces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Também seria possível implementar a interface </a:t>
            </a:r>
            <a:r>
              <a:rPr lang="pt-BR" sz="2000" b="1" i="1" dirty="0" err="1" smtClean="0"/>
              <a:t>MouseInputListener</a:t>
            </a:r>
            <a:r>
              <a:rPr lang="pt-BR" sz="2000" dirty="0" smtClean="0"/>
              <a:t>, que combina as duas interfaces anteriores.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Quando qualquer um dos eventos ocorre, os manipuladores de evento utilizam os métodos </a:t>
            </a:r>
            <a:r>
              <a:rPr lang="pt-BR" sz="2800" b="1" i="1" dirty="0" err="1" smtClean="0"/>
              <a:t>getX</a:t>
            </a:r>
            <a:r>
              <a:rPr lang="pt-BR" sz="2800" dirty="0" smtClean="0"/>
              <a:t> e </a:t>
            </a:r>
            <a:r>
              <a:rPr lang="pt-BR" sz="2800" b="1" i="1" dirty="0" err="1" smtClean="0"/>
              <a:t>getY</a:t>
            </a:r>
            <a:r>
              <a:rPr lang="pt-BR" sz="2800" dirty="0" smtClean="0"/>
              <a:t> para determinar as coordenadas </a:t>
            </a:r>
            <a:r>
              <a:rPr lang="pt-BR" sz="2800" i="1" dirty="0" smtClean="0"/>
              <a:t>x</a:t>
            </a:r>
            <a:r>
              <a:rPr lang="pt-BR" sz="2800" dirty="0" smtClean="0"/>
              <a:t> e </a:t>
            </a:r>
            <a:r>
              <a:rPr lang="pt-BR" sz="2800" i="1" dirty="0" smtClean="0"/>
              <a:t>y</a:t>
            </a:r>
            <a:r>
              <a:rPr lang="pt-BR" sz="2800" dirty="0" smtClean="0"/>
              <a:t> do mouse quando o evento ocorreu.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79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Eventos do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700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mouseTrackerFrame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true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exibe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Eventos do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MouseTracker.java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500" dirty="0"/>
              <a:t>Classes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sz="4500" dirty="0"/>
              <a:t>Adaptadoras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7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Muitas interfaces </a:t>
            </a:r>
            <a:r>
              <a:rPr lang="pt-BR" i="1" dirty="0" err="1" smtClean="0"/>
              <a:t>listeners</a:t>
            </a:r>
            <a:r>
              <a:rPr lang="pt-BR" dirty="0" smtClean="0"/>
              <a:t> de eventos contêm múltiplos métodos</a:t>
            </a:r>
          </a:p>
          <a:p>
            <a:pPr lvl="1"/>
            <a:r>
              <a:rPr lang="pt-BR" dirty="0" smtClean="0"/>
              <a:t>Nem sempre é desejável declarar todos os métodos de uma interface;</a:t>
            </a:r>
          </a:p>
          <a:p>
            <a:pPr lvl="1"/>
            <a:r>
              <a:rPr lang="pt-BR" dirty="0" smtClean="0"/>
              <a:t>Por exemplo, uma aplicação pode precisar apenas do método </a:t>
            </a:r>
            <a:r>
              <a:rPr lang="pt-BR" i="1" dirty="0" err="1" smtClean="0"/>
              <a:t>mouseClicked</a:t>
            </a:r>
            <a:r>
              <a:rPr lang="pt-BR" dirty="0" smtClean="0"/>
              <a:t> da interface </a:t>
            </a:r>
            <a:r>
              <a:rPr lang="pt-BR" i="1" dirty="0" err="1" smtClean="0"/>
              <a:t>MouseListener</a:t>
            </a:r>
            <a:r>
              <a:rPr lang="pt-BR" dirty="0" smtClean="0"/>
              <a:t>, mas terá que declarar os outros quatro métodos.</a:t>
            </a:r>
          </a:p>
          <a:p>
            <a:r>
              <a:rPr lang="pt-BR" dirty="0" smtClean="0"/>
              <a:t>Para as interfaces </a:t>
            </a:r>
            <a:r>
              <a:rPr lang="pt-BR" i="1" dirty="0" err="1" smtClean="0"/>
              <a:t>listeners</a:t>
            </a:r>
            <a:r>
              <a:rPr lang="pt-BR" dirty="0" smtClean="0"/>
              <a:t> que possuem múltiplos métodos, os pacotes </a:t>
            </a:r>
            <a:r>
              <a:rPr lang="pt-BR" dirty="0" err="1" smtClean="0"/>
              <a:t>java.awt.event</a:t>
            </a:r>
            <a:r>
              <a:rPr lang="pt-BR" dirty="0" smtClean="0"/>
              <a:t> e </a:t>
            </a:r>
            <a:r>
              <a:rPr lang="pt-BR" dirty="0" err="1" smtClean="0"/>
              <a:t>java.swing.event</a:t>
            </a:r>
            <a:r>
              <a:rPr lang="pt-BR" dirty="0" smtClean="0"/>
              <a:t> fornecem </a:t>
            </a:r>
            <a:r>
              <a:rPr lang="pt-BR" b="1" dirty="0" smtClean="0"/>
              <a:t>classes adaptadoras</a:t>
            </a:r>
            <a:r>
              <a:rPr lang="pt-BR" dirty="0" smtClean="0"/>
              <a:t> de </a:t>
            </a:r>
            <a:r>
              <a:rPr lang="pt-BR" i="1" dirty="0" err="1"/>
              <a:t>listeners</a:t>
            </a:r>
            <a:r>
              <a:rPr lang="pt-BR" dirty="0"/>
              <a:t> de </a:t>
            </a:r>
            <a:r>
              <a:rPr lang="pt-BR" dirty="0" smtClean="0"/>
              <a:t>eventos.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46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59" y="2187699"/>
            <a:ext cx="3385577" cy="15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406476" cy="15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863" y="4365103"/>
            <a:ext cx="3249736" cy="158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0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</a:t>
            </a:r>
            <a:r>
              <a:rPr lang="pt-BR" b="1" dirty="0" smtClean="0"/>
              <a:t>classe adaptadora</a:t>
            </a:r>
            <a:r>
              <a:rPr lang="pt-BR" dirty="0" smtClean="0"/>
              <a:t> implementa uma interface e fornece uma implementação padrão para cada método da interface</a:t>
            </a:r>
          </a:p>
          <a:p>
            <a:pPr lvl="1"/>
            <a:r>
              <a:rPr lang="pt-BR" dirty="0" smtClean="0"/>
              <a:t>Corpo vazio.</a:t>
            </a:r>
          </a:p>
          <a:p>
            <a:r>
              <a:rPr lang="pt-BR" dirty="0" smtClean="0"/>
              <a:t>É possível estender uma classe adaptadora para herdar a implementação padrão de todos os métodos</a:t>
            </a:r>
          </a:p>
          <a:p>
            <a:pPr lvl="1"/>
            <a:r>
              <a:rPr lang="pt-BR" dirty="0" smtClean="0"/>
              <a:t>E sobrescrever apenas os métodos de interesse;</a:t>
            </a:r>
          </a:p>
          <a:p>
            <a:pPr lvl="1"/>
            <a:r>
              <a:rPr lang="pt-BR" dirty="0" smtClean="0"/>
              <a:t>Se por acaso errarmos escrevermos o nome do método a ser sobrescrito, criaremos um método diferente, e não haverá um ouvinte de fato.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790955"/>
              </p:ext>
            </p:extLst>
          </p:nvPr>
        </p:nvGraphicFramePr>
        <p:xfrm>
          <a:off x="971600" y="2708920"/>
          <a:ext cx="7056784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12368"/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Classe adaptadora da</a:t>
                      </a:r>
                      <a:r>
                        <a:rPr lang="pt-BR" baseline="0" dirty="0" smtClean="0"/>
                        <a:t> AWT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Implementa a interface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ComponentAdapter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ComponentListener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ContainerAdapter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ContainerListener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FocusAdapter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FocusListener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KeyAdapter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KeyListener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MouseMotionAdapter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MouseMotionListener</a:t>
                      </a:r>
                      <a:endParaRPr lang="pt-B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WindowAdapter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WindowListener</a:t>
                      </a:r>
                      <a:endParaRPr lang="pt-B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exemplo a seguir demonstra como determinar o número de cliques do mouse e como diferenciar os botões do mouse</a:t>
            </a:r>
          </a:p>
          <a:p>
            <a:pPr lvl="1"/>
            <a:r>
              <a:rPr lang="pt-BR" dirty="0" smtClean="0"/>
              <a:t>O </a:t>
            </a:r>
            <a:r>
              <a:rPr lang="pt-BR" i="1" dirty="0" err="1" smtClean="0"/>
              <a:t>listener</a:t>
            </a:r>
            <a:r>
              <a:rPr lang="pt-BR" dirty="0" smtClean="0"/>
              <a:t> de evento é o objeto de uma classe que estende a classe adaptadora </a:t>
            </a:r>
            <a:r>
              <a:rPr lang="pt-BR" i="1" dirty="0" err="1" smtClean="0"/>
              <a:t>MouseAdapter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Desta forma, implementamos apenas o método </a:t>
            </a:r>
            <a:r>
              <a:rPr lang="pt-BR" i="1" dirty="0" err="1" smtClean="0"/>
              <a:t>mouseClicked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MouseDetailsFrame.java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Graphics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MouseAdapter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details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representação em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String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JLabel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que aparece no fundo da janela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construtor que define a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da barra de título e registra o ouvinte do mouse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super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"Mouse clicks and buttons"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"Click the mouse"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statusBar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SOUTH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addMouseListener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MouseClickHandler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manipulador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78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MouseDetailsFrame.java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dirty="0" smtClean="0">
                <a:solidFill>
                  <a:srgbClr val="007F00"/>
                </a:solidFill>
                <a:latin typeface="Comic Sans MS"/>
              </a:rPr>
              <a:t>  //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classe interna para manipular eventos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36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MouseClickHandler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MouseAdapter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manipula o evento de clique do mouse e determina qual botão foi pressionado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36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mouseClicked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xPos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getX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pega a posição x do mouse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yPos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getY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pega a </a:t>
            </a:r>
            <a:r>
              <a:rPr lang="pt-BR" dirty="0" err="1">
                <a:solidFill>
                  <a:srgbClr val="007F00"/>
                </a:solidFill>
                <a:latin typeface="Comic Sans MS"/>
              </a:rPr>
              <a:t>posicao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y do mouse</a:t>
            </a: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details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"Clicked %d time(s)"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3600" dirty="0" err="1">
                <a:solidFill>
                  <a:srgbClr val="000000"/>
                </a:solidFill>
                <a:latin typeface="Verdana"/>
              </a:rPr>
              <a:t>getClickCount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isMetaDown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botão direito do mouse 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details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 with right mouse button"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else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36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3600" dirty="0" err="1">
                <a:solidFill>
                  <a:srgbClr val="000000"/>
                </a:solidFill>
                <a:latin typeface="Verdana"/>
              </a:rPr>
              <a:t>isAltDown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botão do meio do mouse 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details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 with center mouse button"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3600" b="1" dirty="0" err="1">
                <a:solidFill>
                  <a:srgbClr val="00007F"/>
                </a:solidFill>
                <a:latin typeface="Verdana"/>
              </a:rPr>
              <a:t>else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// botão esquerdo do mouse               </a:t>
            </a:r>
          </a:p>
          <a:p>
            <a:pPr marL="118872" indent="0">
              <a:buNone/>
            </a:pPr>
            <a:r>
              <a:rPr lang="en-US" sz="36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3600" dirty="0">
                <a:solidFill>
                  <a:srgbClr val="000000"/>
                </a:solidFill>
                <a:latin typeface="Verdana"/>
              </a:rPr>
              <a:t>details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+=</a:t>
            </a:r>
            <a:r>
              <a:rPr lang="en-US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3600" dirty="0">
                <a:solidFill>
                  <a:srgbClr val="7F007F"/>
                </a:solidFill>
                <a:latin typeface="Verdana"/>
              </a:rPr>
              <a:t>" with left mouse button"</a:t>
            </a:r>
            <a:r>
              <a:rPr lang="en-US" sz="36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36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de-DE" sz="36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de-DE" sz="3600" dirty="0">
                <a:solidFill>
                  <a:srgbClr val="000000"/>
                </a:solidFill>
                <a:latin typeface="Verdana"/>
              </a:rPr>
              <a:t>statusBar</a:t>
            </a:r>
            <a:r>
              <a:rPr lang="de-DE" sz="3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de-DE" sz="3600" dirty="0">
                <a:solidFill>
                  <a:srgbClr val="000000"/>
                </a:solidFill>
                <a:latin typeface="Verdana"/>
              </a:rPr>
              <a:t>setText</a:t>
            </a:r>
            <a:r>
              <a:rPr lang="de-DE" sz="3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de-DE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de-DE" sz="3600" dirty="0">
                <a:solidFill>
                  <a:srgbClr val="000000"/>
                </a:solidFill>
                <a:latin typeface="Verdana"/>
              </a:rPr>
              <a:t>details</a:t>
            </a:r>
            <a:r>
              <a:rPr lang="de-DE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de-DE" sz="36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de-DE" sz="3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de-DE" dirty="0">
                <a:solidFill>
                  <a:srgbClr val="007F00"/>
                </a:solidFill>
                <a:latin typeface="Comic Sans MS"/>
              </a:rPr>
              <a:t>//exibe a mensagem em statusBar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3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3600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Novamente são utilizados os </a:t>
            </a:r>
            <a:r>
              <a:rPr lang="pt-BR" dirty="0" err="1"/>
              <a:t>os</a:t>
            </a:r>
            <a:r>
              <a:rPr lang="pt-BR" dirty="0"/>
              <a:t> métodos </a:t>
            </a:r>
            <a:r>
              <a:rPr lang="pt-BR" b="1" i="1" dirty="0" err="1"/>
              <a:t>getX</a:t>
            </a:r>
            <a:r>
              <a:rPr lang="pt-BR" dirty="0"/>
              <a:t> e </a:t>
            </a:r>
            <a:r>
              <a:rPr lang="pt-BR" b="1" i="1" dirty="0" err="1"/>
              <a:t>getY</a:t>
            </a:r>
            <a:r>
              <a:rPr lang="pt-BR" dirty="0"/>
              <a:t> para determinar as coordenadas </a:t>
            </a:r>
            <a:r>
              <a:rPr lang="pt-BR" i="1" dirty="0"/>
              <a:t>x</a:t>
            </a:r>
            <a:r>
              <a:rPr lang="pt-BR" dirty="0"/>
              <a:t> e </a:t>
            </a:r>
            <a:r>
              <a:rPr lang="pt-BR" i="1" dirty="0"/>
              <a:t>y</a:t>
            </a:r>
            <a:r>
              <a:rPr lang="pt-BR" dirty="0"/>
              <a:t> do mouse quando o evento </a:t>
            </a:r>
            <a:r>
              <a:rPr lang="pt-BR" dirty="0" smtClean="0"/>
              <a:t>de clique ocorreu;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getClickCount</a:t>
            </a:r>
            <a:r>
              <a:rPr lang="pt-BR" dirty="0" smtClean="0"/>
              <a:t> retorna a quantidade de cliques do mouse</a:t>
            </a:r>
            <a:endParaRPr lang="pt-BR" dirty="0"/>
          </a:p>
          <a:p>
            <a:pPr lvl="1"/>
            <a:r>
              <a:rPr lang="pt-BR" dirty="0" smtClean="0"/>
              <a:t>Os métodos </a:t>
            </a:r>
            <a:r>
              <a:rPr lang="pt-BR" b="1" i="1" dirty="0" err="1" smtClean="0"/>
              <a:t>isMetaDown</a:t>
            </a:r>
            <a:r>
              <a:rPr lang="pt-BR" dirty="0" smtClean="0"/>
              <a:t> e </a:t>
            </a:r>
            <a:r>
              <a:rPr lang="pt-BR" b="1" i="1" dirty="0" err="1" smtClean="0"/>
              <a:t>isAltDown</a:t>
            </a:r>
            <a:r>
              <a:rPr lang="pt-BR" dirty="0" smtClean="0"/>
              <a:t> são utilizados para determinar qual botão do mouse foi clicado</a:t>
            </a:r>
          </a:p>
          <a:p>
            <a:pPr lvl="2"/>
            <a:r>
              <a:rPr lang="pt-BR" dirty="0" smtClean="0"/>
              <a:t>Java assume que o botão do meio</a:t>
            </a:r>
            <a:r>
              <a:rPr lang="pt-BR" dirty="0"/>
              <a:t> </a:t>
            </a:r>
            <a:r>
              <a:rPr lang="pt-BR" dirty="0" smtClean="0"/>
              <a:t>é clicado quando o </a:t>
            </a:r>
            <a:r>
              <a:rPr lang="pt-BR" b="1" i="1" dirty="0" err="1" smtClean="0"/>
              <a:t>alt</a:t>
            </a:r>
            <a:r>
              <a:rPr lang="pt-BR" dirty="0" smtClean="0"/>
              <a:t> é pressionado e o botão esquerdo do mouse é clicado;</a:t>
            </a:r>
          </a:p>
          <a:p>
            <a:pPr lvl="2"/>
            <a:r>
              <a:rPr lang="pt-BR" dirty="0" smtClean="0"/>
              <a:t>Também assume que o botão da direita é clicado quando a tecla </a:t>
            </a:r>
            <a:r>
              <a:rPr lang="pt-BR" b="1" i="1" dirty="0" smtClean="0"/>
              <a:t>Meta</a:t>
            </a:r>
            <a:r>
              <a:rPr lang="pt-BR" dirty="0" smtClean="0"/>
              <a:t> é pressionada e o botão esquerdo do mouse é clicado.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Tecla </a:t>
            </a:r>
            <a:r>
              <a:rPr lang="pt-BR" i="1" dirty="0" smtClean="0"/>
              <a:t>Meta</a:t>
            </a:r>
            <a:endParaRPr lang="pt-BR" i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146</a:t>
            </a:fld>
            <a:endParaRPr lang="pt-BR"/>
          </a:p>
        </p:txBody>
      </p:sp>
      <p:pic>
        <p:nvPicPr>
          <p:cNvPr id="1026" name="Picture 2" descr="http://upload.wikimedia.org/wikipedia/commons/thumb/4/45/Compose_key_on_Sun_Type_5c_keyboard.jpg/400px-Compose_key_on_Sun_Type_5c_key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810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0/Apple_key.jpg/150px-Apple_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848" y="2924944"/>
            <a:ext cx="1428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1/1e/Ctl_wndws_alt.jpg/220px-Ctl_wndws_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473" y="4869160"/>
            <a:ext cx="20955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MouseDetails.java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400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mouseDetailsFrame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true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exibe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Adaptadoras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MouseDetails.java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7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Subclasse </a:t>
            </a:r>
            <a:r>
              <a:rPr lang="pt-BR" dirty="0" err="1" smtClean="0"/>
              <a:t>JPanel</a:t>
            </a:r>
            <a:r>
              <a:rPr lang="pt-BR" dirty="0" smtClean="0"/>
              <a:t> para Desenhar com o Mouse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6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112" y="2634500"/>
            <a:ext cx="6588224" cy="309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92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Desenhar </a:t>
            </a:r>
            <a:r>
              <a:rPr lang="pt-BR" dirty="0"/>
              <a:t>com 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Todos os componentes leves </a:t>
            </a:r>
            <a:r>
              <a:rPr lang="pt-BR" i="1" dirty="0" smtClean="0"/>
              <a:t>Swing</a:t>
            </a:r>
            <a:r>
              <a:rPr lang="pt-BR" dirty="0" smtClean="0"/>
              <a:t> possuem o método </a:t>
            </a:r>
            <a:r>
              <a:rPr lang="pt-BR" b="1" i="1" dirty="0" err="1" smtClean="0"/>
              <a:t>paintComponent</a:t>
            </a:r>
            <a:endParaRPr lang="pt-BR" b="1" i="1" dirty="0"/>
          </a:p>
          <a:p>
            <a:pPr lvl="1"/>
            <a:r>
              <a:rPr lang="pt-BR" dirty="0" smtClean="0"/>
              <a:t>Sobrescrevendo este método, é possível especificar como desenhar formas utilizando as facilidades gráficas do Java.</a:t>
            </a:r>
          </a:p>
          <a:p>
            <a:r>
              <a:rPr lang="pt-BR" dirty="0" smtClean="0"/>
              <a:t>Por exemplo, podemos utilizar um </a:t>
            </a:r>
            <a:r>
              <a:rPr lang="pt-BR" b="1" i="1" dirty="0" err="1" smtClean="0"/>
              <a:t>JPanel</a:t>
            </a:r>
            <a:r>
              <a:rPr lang="pt-BR" dirty="0" smtClean="0"/>
              <a:t> como área de desenho</a:t>
            </a:r>
          </a:p>
          <a:p>
            <a:pPr lvl="1"/>
            <a:r>
              <a:rPr lang="pt-BR" dirty="0" smtClean="0"/>
              <a:t>O evento </a:t>
            </a:r>
            <a:r>
              <a:rPr lang="pt-BR" b="1" i="1" dirty="0" err="1" smtClean="0"/>
              <a:t>MouseDragged</a:t>
            </a:r>
            <a:r>
              <a:rPr lang="pt-BR" dirty="0" smtClean="0"/>
              <a:t> é utilizado</a:t>
            </a:r>
          </a:p>
          <a:p>
            <a:pPr lvl="2"/>
            <a:r>
              <a:rPr lang="pt-BR" dirty="0" smtClean="0"/>
              <a:t>Por isso é possível estender apenas a classe adaptadora </a:t>
            </a:r>
            <a:r>
              <a:rPr lang="pt-BR" i="1" dirty="0" err="1" smtClean="0"/>
              <a:t>MouseMotionAdapter</a:t>
            </a:r>
            <a:r>
              <a:rPr lang="pt-BR" i="1" dirty="0" smtClean="0"/>
              <a:t>.</a:t>
            </a:r>
          </a:p>
          <a:p>
            <a:pPr lvl="1"/>
            <a:r>
              <a:rPr lang="pt-BR" dirty="0" smtClean="0"/>
              <a:t>A classe </a:t>
            </a:r>
            <a:r>
              <a:rPr lang="pt-BR" b="1" i="1" dirty="0" smtClean="0"/>
              <a:t>Point</a:t>
            </a:r>
            <a:r>
              <a:rPr lang="pt-BR" dirty="0" smtClean="0"/>
              <a:t> também pode ser utilizada para armazenar as coordenadas de cada evento de arrasto do mouse;</a:t>
            </a:r>
          </a:p>
          <a:p>
            <a:pPr lvl="1"/>
            <a:r>
              <a:rPr lang="pt-BR" dirty="0" smtClean="0"/>
              <a:t>A classe </a:t>
            </a:r>
            <a:r>
              <a:rPr lang="pt-BR" b="1" i="1" dirty="0" err="1" smtClean="0"/>
              <a:t>Graphics</a:t>
            </a:r>
            <a:r>
              <a:rPr lang="pt-BR" dirty="0" smtClean="0"/>
              <a:t> pode ser utilizada para desenhar.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89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Desenhar </a:t>
            </a:r>
            <a:r>
              <a:rPr lang="pt-BR" dirty="0"/>
              <a:t>com 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código a seguir implementa este exemplo</a:t>
            </a:r>
          </a:p>
          <a:p>
            <a:pPr lvl="1"/>
            <a:r>
              <a:rPr lang="pt-BR" dirty="0" smtClean="0"/>
              <a:t>Utilizando um vetor de 10.000 objetos </a:t>
            </a:r>
            <a:r>
              <a:rPr lang="pt-BR" i="1" dirty="0" smtClean="0"/>
              <a:t>Point</a:t>
            </a:r>
            <a:r>
              <a:rPr lang="pt-BR" dirty="0" smtClean="0"/>
              <a:t> que determinam a trajetória do mouse</a:t>
            </a:r>
          </a:p>
          <a:p>
            <a:pPr lvl="2"/>
            <a:r>
              <a:rPr lang="pt-BR" dirty="0" smtClean="0"/>
              <a:t>Através do tratamento do evento de arrasto do mouse.</a:t>
            </a:r>
          </a:p>
          <a:p>
            <a:pPr lvl="1"/>
            <a:r>
              <a:rPr lang="pt-BR" dirty="0" smtClean="0"/>
              <a:t>O método </a:t>
            </a:r>
            <a:r>
              <a:rPr lang="pt-BR" i="1" dirty="0" err="1" smtClean="0"/>
              <a:t>paintComponent</a:t>
            </a:r>
            <a:r>
              <a:rPr lang="pt-BR" dirty="0" smtClean="0"/>
              <a:t> utiliza estes pontos para o desenho.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PaintPanel.java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Graphics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MouseMotionAdapter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JPanel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JPanel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pointCount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conta o número de pontos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vetor de 10000 referências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java.awt.Point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criar a GUI e registra o manipulador de eventos do mouse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manipula o evento de movimentação do mouse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addMouseMotionListener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PaintPanel.java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MouseMotionAdapter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classe interna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anonima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armazena as coordenadas de seleção e pinta novamente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mouseDragged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MouseEvent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pointCount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length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pointCount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getPoint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armazena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o ponto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pointCount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incrementa o número de pontos no vetor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repaint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pinta novamente 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PaintPanel.java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desenho em uma caixa 4x4 no local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espeficado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na janela</a:t>
            </a:r>
          </a:p>
          <a:p>
            <a:pPr marL="118872" indent="0">
              <a:buNone/>
            </a:pPr>
            <a:r>
              <a:rPr lang="fr-F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fr-FR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paintComponent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Graphics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dirty="0">
                <a:solidFill>
                  <a:srgbClr val="000000"/>
                </a:solidFill>
                <a:latin typeface="Verdana"/>
              </a:rPr>
              <a:t>g</a:t>
            </a:r>
            <a:r>
              <a:rPr lang="fr-F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fr-F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fr-F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paintComponent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limpa a área de desenho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todos os pontos no vetor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pointCount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fillOval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x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points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75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Desenhar </a:t>
            </a:r>
            <a:r>
              <a:rPr lang="pt-BR" dirty="0"/>
              <a:t>com 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O método </a:t>
            </a:r>
            <a:r>
              <a:rPr lang="pt-BR" b="1" i="1" dirty="0" err="1" smtClean="0"/>
              <a:t>repaint</a:t>
            </a:r>
            <a:r>
              <a:rPr lang="pt-BR" dirty="0" smtClean="0"/>
              <a:t> (herdado diretamente da classe </a:t>
            </a:r>
            <a:r>
              <a:rPr lang="pt-BR" i="1" dirty="0" err="1" smtClean="0"/>
              <a:t>Component</a:t>
            </a:r>
            <a:r>
              <a:rPr lang="pt-BR" dirty="0" smtClean="0"/>
              <a:t>) indica que o componente deve ser recarregado na tela tão rápido quanto possível </a:t>
            </a:r>
          </a:p>
          <a:p>
            <a:pPr lvl="1"/>
            <a:r>
              <a:rPr lang="pt-BR" dirty="0" smtClean="0"/>
              <a:t>Se o componente for </a:t>
            </a:r>
            <a:r>
              <a:rPr lang="pt-BR" b="1" dirty="0" smtClean="0"/>
              <a:t>opaco</a:t>
            </a:r>
            <a:r>
              <a:rPr lang="pt-BR" dirty="0" smtClean="0"/>
              <a:t>, seu fundo será “limpado”;</a:t>
            </a:r>
          </a:p>
          <a:p>
            <a:pPr lvl="1"/>
            <a:r>
              <a:rPr lang="pt-BR" dirty="0" smtClean="0"/>
              <a:t>Se o componente for </a:t>
            </a:r>
            <a:r>
              <a:rPr lang="pt-BR" b="1" dirty="0" smtClean="0"/>
              <a:t>transparente</a:t>
            </a:r>
            <a:r>
              <a:rPr lang="pt-BR" dirty="0" smtClean="0"/>
              <a:t>, o fundo é mantido;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setOpaque</a:t>
            </a:r>
            <a:r>
              <a:rPr lang="pt-BR" dirty="0" smtClean="0"/>
              <a:t> recebe um argumento booleano para indicar opaco (</a:t>
            </a:r>
            <a:r>
              <a:rPr lang="pt-BR" i="1" dirty="0" err="1" smtClean="0"/>
              <a:t>true</a:t>
            </a:r>
            <a:r>
              <a:rPr lang="pt-BR" dirty="0" smtClean="0"/>
              <a:t>) ou transparente (</a:t>
            </a:r>
            <a:r>
              <a:rPr lang="pt-BR" i="1" dirty="0" smtClean="0"/>
              <a:t>false</a:t>
            </a:r>
            <a:r>
              <a:rPr lang="pt-BR" dirty="0" smtClean="0"/>
              <a:t>).</a:t>
            </a:r>
          </a:p>
          <a:p>
            <a:r>
              <a:rPr lang="pt-BR" dirty="0" smtClean="0"/>
              <a:t>O método </a:t>
            </a:r>
            <a:r>
              <a:rPr lang="pt-BR" i="1" dirty="0" err="1" smtClean="0"/>
              <a:t>paintComponent</a:t>
            </a:r>
            <a:r>
              <a:rPr lang="pt-BR" dirty="0" smtClean="0"/>
              <a:t> por sua vez recebe um objeto </a:t>
            </a:r>
            <a:r>
              <a:rPr lang="pt-BR" i="1" dirty="0" err="1" smtClean="0"/>
              <a:t>Graphics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É chamado automaticamente toda vez que o componente precisar ser exibido na tela.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Desenhar </a:t>
            </a:r>
            <a:r>
              <a:rPr lang="pt-BR" dirty="0"/>
              <a:t>com 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método </a:t>
            </a:r>
            <a:r>
              <a:rPr lang="pt-BR" sz="2800" b="1" i="1" dirty="0" err="1" smtClean="0"/>
              <a:t>fillOval</a:t>
            </a:r>
            <a:r>
              <a:rPr lang="pt-BR" sz="2800" dirty="0" smtClean="0"/>
              <a:t> (classe </a:t>
            </a:r>
            <a:r>
              <a:rPr lang="pt-BR" sz="2800" i="1" dirty="0" err="1" smtClean="0"/>
              <a:t>Graphics</a:t>
            </a:r>
            <a:r>
              <a:rPr lang="pt-BR" sz="2800" dirty="0" smtClean="0"/>
              <a:t>) desenha uma forma oval sólida</a:t>
            </a:r>
          </a:p>
          <a:p>
            <a:pPr lvl="1"/>
            <a:r>
              <a:rPr lang="pt-BR" sz="2400" dirty="0" smtClean="0"/>
              <a:t>Os quatro parâmetros definem a área retangular (também conhecida como </a:t>
            </a:r>
            <a:r>
              <a:rPr lang="pt-BR" sz="2400" b="1" i="1" dirty="0" err="1" smtClean="0"/>
              <a:t>bounding</a:t>
            </a:r>
            <a:r>
              <a:rPr lang="pt-BR" sz="2400" b="1" i="1" dirty="0" smtClean="0"/>
              <a:t> box</a:t>
            </a:r>
            <a:r>
              <a:rPr lang="pt-BR" sz="2400" dirty="0" smtClean="0"/>
              <a:t>) na qual a forma será exibida;</a:t>
            </a:r>
          </a:p>
          <a:p>
            <a:pPr lvl="1"/>
            <a:r>
              <a:rPr lang="pt-BR" sz="2400" dirty="0" smtClean="0"/>
              <a:t>Os primeiros dois parâmetros são as coordenadas </a:t>
            </a:r>
            <a:r>
              <a:rPr lang="pt-BR" sz="2400" i="1" dirty="0" smtClean="0"/>
              <a:t>x</a:t>
            </a:r>
            <a:r>
              <a:rPr lang="pt-BR" sz="2400" dirty="0" smtClean="0"/>
              <a:t> e </a:t>
            </a:r>
            <a:r>
              <a:rPr lang="pt-BR" sz="2400" i="1" dirty="0" smtClean="0"/>
              <a:t>y</a:t>
            </a:r>
            <a:r>
              <a:rPr lang="pt-BR" sz="2400" dirty="0" smtClean="0"/>
              <a:t> do canto superior esquerdo;</a:t>
            </a:r>
          </a:p>
          <a:p>
            <a:pPr lvl="1"/>
            <a:r>
              <a:rPr lang="pt-BR" sz="2400" dirty="0"/>
              <a:t>Os </a:t>
            </a:r>
            <a:r>
              <a:rPr lang="pt-BR" sz="2400" dirty="0" smtClean="0"/>
              <a:t>últimos </a:t>
            </a:r>
            <a:r>
              <a:rPr lang="pt-BR" sz="2400" dirty="0"/>
              <a:t>dois parâmetros são </a:t>
            </a:r>
            <a:r>
              <a:rPr lang="pt-BR" sz="2400" dirty="0" smtClean="0"/>
              <a:t>a largura e a altura  da área retangular.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Painter.java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Painter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create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"A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simple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paint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program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painel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paintPanel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CENTER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no centro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label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e o posiciona ao sul do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BorderLayout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sz="29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2900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en-US" sz="29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29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en-US" sz="29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9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2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en-US" sz="29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2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900" dirty="0">
                <a:solidFill>
                  <a:srgbClr val="7F007F"/>
                </a:solidFill>
                <a:latin typeface="Verdana"/>
              </a:rPr>
              <a:t>"Drag the mouse to draw"</a:t>
            </a:r>
            <a:r>
              <a:rPr lang="en-US" sz="29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2900" dirty="0" err="1" smtClean="0">
                <a:solidFill>
                  <a:srgbClr val="000000"/>
                </a:solidFill>
                <a:latin typeface="Verdana"/>
              </a:rPr>
              <a:t>BorderLayout</a:t>
            </a:r>
            <a:r>
              <a:rPr lang="pt-BR" sz="29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2900" dirty="0" err="1" smtClean="0">
                <a:solidFill>
                  <a:srgbClr val="000000"/>
                </a:solidFill>
                <a:latin typeface="Verdana"/>
              </a:rPr>
              <a:t>SOUTH</a:t>
            </a:r>
            <a:r>
              <a:rPr lang="pt-BR" sz="29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9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9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400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200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application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Desenhar </a:t>
            </a:r>
            <a:r>
              <a:rPr lang="pt-BR" dirty="0"/>
              <a:t>com o Mouse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Painter.java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62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</a:t>
            </a:r>
            <a:r>
              <a:rPr lang="pt-BR" dirty="0" smtClean="0"/>
              <a:t>Teclado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Diálogo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491" y="3482297"/>
            <a:ext cx="6174829" cy="153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0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Teclado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Eventos do teclado são gerados quando as teclas são pressionadas ou soltas</a:t>
            </a:r>
          </a:p>
          <a:p>
            <a:pPr lvl="1"/>
            <a:r>
              <a:rPr lang="pt-BR" dirty="0" smtClean="0"/>
              <a:t>A interface para manipulação destes eventos é a </a:t>
            </a:r>
            <a:r>
              <a:rPr lang="pt-BR" b="1" i="1" dirty="0" err="1" smtClean="0"/>
              <a:t>KeyListener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Uma classe que implemente esta interface deve fornecer declarações para os métodos: </a:t>
            </a:r>
          </a:p>
          <a:p>
            <a:pPr lvl="2"/>
            <a:r>
              <a:rPr lang="pt-BR" b="1" i="1" dirty="0" err="1" smtClean="0"/>
              <a:t>keyPressed</a:t>
            </a:r>
            <a:r>
              <a:rPr lang="pt-BR" dirty="0" smtClean="0"/>
              <a:t>: invocado pelo pressionamento de qualquer tecla;</a:t>
            </a:r>
          </a:p>
          <a:p>
            <a:pPr lvl="2"/>
            <a:r>
              <a:rPr lang="pt-BR" b="1" i="1" dirty="0" err="1" smtClean="0"/>
              <a:t>keyTyped</a:t>
            </a:r>
            <a:r>
              <a:rPr lang="pt-BR" dirty="0" smtClean="0"/>
              <a:t>: invocado pelo pressionamento de qualquer tecla que não seja uma tecla de ação;</a:t>
            </a:r>
          </a:p>
          <a:p>
            <a:pPr lvl="2"/>
            <a:r>
              <a:rPr lang="pt-BR" b="1" i="1" dirty="0" err="1"/>
              <a:t>keyReleased</a:t>
            </a:r>
            <a:r>
              <a:rPr lang="pt-BR" dirty="0" smtClean="0"/>
              <a:t>: invocado quando uma tecla é liberada depois de um dos eventos acima.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Teclado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161</a:t>
            </a:fld>
            <a:endParaRPr lang="pt-BR"/>
          </a:p>
        </p:txBody>
      </p:sp>
      <p:pic>
        <p:nvPicPr>
          <p:cNvPr id="2052" name="Picture 4" descr="File:Qwert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91" y="1700808"/>
            <a:ext cx="806975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573499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dirty="0"/>
              <a:t>Teclas de ação: </a:t>
            </a:r>
            <a:r>
              <a:rPr lang="pt-BR" i="1" dirty="0"/>
              <a:t>Home</a:t>
            </a:r>
            <a:r>
              <a:rPr lang="pt-BR" dirty="0"/>
              <a:t>, </a:t>
            </a:r>
            <a:r>
              <a:rPr lang="pt-BR" i="1" dirty="0" err="1"/>
              <a:t>End</a:t>
            </a:r>
            <a:r>
              <a:rPr lang="pt-BR" dirty="0"/>
              <a:t>, </a:t>
            </a:r>
            <a:r>
              <a:rPr lang="pt-BR" i="1" dirty="0"/>
              <a:t>Page </a:t>
            </a:r>
            <a:r>
              <a:rPr lang="pt-BR" i="1" dirty="0" err="1"/>
              <a:t>Up</a:t>
            </a:r>
            <a:r>
              <a:rPr lang="pt-BR" dirty="0"/>
              <a:t>, </a:t>
            </a:r>
            <a:r>
              <a:rPr lang="pt-BR" i="1" dirty="0"/>
              <a:t>Page Down</a:t>
            </a:r>
            <a:r>
              <a:rPr lang="pt-BR" dirty="0"/>
              <a:t>, setas,  </a:t>
            </a:r>
            <a:r>
              <a:rPr lang="pt-BR" i="1" dirty="0" err="1"/>
              <a:t>F</a:t>
            </a:r>
            <a:r>
              <a:rPr lang="pt-BR" i="1" dirty="0"/>
              <a:t>+</a:t>
            </a:r>
            <a:r>
              <a:rPr lang="pt-BR" dirty="0"/>
              <a:t>, </a:t>
            </a:r>
            <a:r>
              <a:rPr lang="pt-BR" i="1" dirty="0"/>
              <a:t>Num </a:t>
            </a:r>
            <a:r>
              <a:rPr lang="pt-BR" i="1" dirty="0" err="1"/>
              <a:t>Lock</a:t>
            </a:r>
            <a:r>
              <a:rPr lang="pt-BR" dirty="0"/>
              <a:t>, </a:t>
            </a:r>
            <a:r>
              <a:rPr lang="pt-BR" i="1" dirty="0"/>
              <a:t>Print </a:t>
            </a:r>
            <a:r>
              <a:rPr lang="pt-BR" i="1" dirty="0" err="1"/>
              <a:t>Screen</a:t>
            </a:r>
            <a:r>
              <a:rPr lang="pt-BR" dirty="0"/>
              <a:t>, </a:t>
            </a:r>
            <a:r>
              <a:rPr lang="pt-BR" i="1" dirty="0"/>
              <a:t>Scroll</a:t>
            </a:r>
            <a:r>
              <a:rPr lang="pt-BR" dirty="0"/>
              <a:t> </a:t>
            </a:r>
            <a:r>
              <a:rPr lang="pt-BR" i="1" dirty="0" err="1"/>
              <a:t>Lock</a:t>
            </a:r>
            <a:r>
              <a:rPr lang="pt-BR" dirty="0"/>
              <a:t>, </a:t>
            </a:r>
            <a:r>
              <a:rPr lang="pt-BR" i="1" dirty="0" err="1"/>
              <a:t>Caps</a:t>
            </a:r>
            <a:r>
              <a:rPr lang="pt-BR" i="1" dirty="0"/>
              <a:t> </a:t>
            </a:r>
            <a:r>
              <a:rPr lang="pt-BR" i="1" dirty="0" err="1"/>
              <a:t>Lock</a:t>
            </a:r>
            <a:r>
              <a:rPr lang="pt-BR" dirty="0"/>
              <a:t> e </a:t>
            </a:r>
            <a:r>
              <a:rPr lang="pt-BR" i="1" dirty="0"/>
              <a:t>Pause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96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KeyDemoFrame.java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implements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KeyListener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primeira linha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textarea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segunda linha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textarea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terceira linha 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textarea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textarea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para exibir a saída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0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KeyDemoFrame.java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Demonstrating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Keystroke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Events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JTextArea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"Press any key on the keyboard..."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setEnabled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desabilita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textarea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setDisabledTextColor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Color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BLACK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a cor do texto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textarea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addKeyListener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this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permite que o frame processe os eventos das teclas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manipula uma tecla pressionada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keyPressed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KeyEvent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line1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"Key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pressed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: %s"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getKeyText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				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getKeyCode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exibe a tecla pressionada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setLines2and3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as linhas 2 e 3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4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KeyDemoFrame.java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manipula quando uma tecla é solta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keyReleased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"Key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released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%s"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getKeyText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	  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getKeyCode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a tecla solta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setLines2and3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as linhas 2 e 3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manipula o pressionamento de uma tecla de ação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keyTyped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line1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"Key typed: %s"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getKeyChar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setLines2and3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as linhas 2 e 3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KeyDemoFrame.java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as linhas 2 e 3 da saída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setLines2and3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KeyEvent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line2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"This key is %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s an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action key"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isActionKey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?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						   	    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""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"not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temp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getKeyModifiersText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getModifiers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line3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"Modifier keys pressed: %s"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temp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equals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?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						      </a:t>
            </a:r>
            <a:r>
              <a:rPr lang="en-US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none"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temp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"%s\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n%s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\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n%s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\</a:t>
            </a:r>
            <a:r>
              <a:rPr lang="pt-BR" sz="1500" dirty="0" err="1" smtClean="0">
                <a:solidFill>
                  <a:srgbClr val="7F007F"/>
                </a:solidFill>
                <a:latin typeface="Verdana"/>
              </a:rPr>
              <a:t>n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”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line1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line3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 exibe três linhas de texto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  <a:p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Teclado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método </a:t>
            </a:r>
            <a:r>
              <a:rPr lang="pt-BR" b="1" i="1" dirty="0" err="1" smtClean="0"/>
              <a:t>getKeyCode</a:t>
            </a:r>
            <a:r>
              <a:rPr lang="pt-BR" dirty="0" smtClean="0"/>
              <a:t> retorna o </a:t>
            </a:r>
            <a:r>
              <a:rPr lang="pt-BR" b="1" dirty="0" smtClean="0"/>
              <a:t>código virtual</a:t>
            </a:r>
            <a:r>
              <a:rPr lang="pt-BR" dirty="0" smtClean="0"/>
              <a:t> da tecla pressionada</a:t>
            </a:r>
          </a:p>
          <a:p>
            <a:pPr lvl="1"/>
            <a:r>
              <a:rPr lang="pt-BR" dirty="0" smtClean="0"/>
              <a:t>A classe </a:t>
            </a:r>
            <a:r>
              <a:rPr lang="pt-BR" i="1" dirty="0" err="1" smtClean="0"/>
              <a:t>KeyEvent</a:t>
            </a:r>
            <a:r>
              <a:rPr lang="pt-BR" dirty="0" smtClean="0"/>
              <a:t> mantém um conjunto de constantes  </a:t>
            </a:r>
            <a:r>
              <a:rPr lang="pt-BR" dirty="0"/>
              <a:t>– </a:t>
            </a:r>
            <a:r>
              <a:rPr lang="pt-BR" dirty="0" smtClean="0"/>
              <a:t>as constantes de código virtual – que representam todas as teclas do teclado;</a:t>
            </a:r>
          </a:p>
          <a:p>
            <a:pPr lvl="1"/>
            <a:r>
              <a:rPr lang="pt-BR" dirty="0" smtClean="0"/>
              <a:t>Para determinar a tecla pressionada, basta comparar o resultado do método </a:t>
            </a:r>
            <a:r>
              <a:rPr lang="pt-BR" i="1" dirty="0" err="1" smtClean="0"/>
              <a:t>getKeyCode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getKeyText</a:t>
            </a:r>
            <a:r>
              <a:rPr lang="pt-BR" dirty="0" smtClean="0"/>
              <a:t> retorna uma </a:t>
            </a:r>
            <a:r>
              <a:rPr lang="pt-BR" i="1" dirty="0" err="1" smtClean="0"/>
              <a:t>string</a:t>
            </a:r>
            <a:r>
              <a:rPr lang="pt-BR" dirty="0" smtClean="0"/>
              <a:t> contendo o nome da tecla pressionada;</a:t>
            </a:r>
          </a:p>
          <a:p>
            <a:r>
              <a:rPr lang="pt-BR" dirty="0" smtClean="0"/>
              <a:t>O valor Unicode da tecla pressionada pode ser obtido pelo método </a:t>
            </a:r>
            <a:r>
              <a:rPr lang="pt-BR" b="1" i="1" dirty="0" err="1" smtClean="0"/>
              <a:t>getKeyChar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isActionKey</a:t>
            </a:r>
            <a:r>
              <a:rPr lang="pt-BR" dirty="0" smtClean="0"/>
              <a:t> determina se a tecla é de ação ou não</a:t>
            </a:r>
            <a:r>
              <a:rPr lang="pt-BR" dirty="0"/>
              <a:t>.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Teclado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O método </a:t>
            </a:r>
            <a:r>
              <a:rPr lang="pt-BR" b="1" i="1" dirty="0" err="1" smtClean="0"/>
              <a:t>getModifiers</a:t>
            </a:r>
            <a:r>
              <a:rPr lang="pt-BR" dirty="0" smtClean="0"/>
              <a:t> determina se alguma tecla de modificação (como </a:t>
            </a:r>
            <a:r>
              <a:rPr lang="pt-BR" i="1" dirty="0" smtClean="0"/>
              <a:t>shift</a:t>
            </a:r>
            <a:r>
              <a:rPr lang="pt-BR" dirty="0" smtClean="0"/>
              <a:t>, </a:t>
            </a:r>
            <a:r>
              <a:rPr lang="pt-BR" i="1" dirty="0" err="1" smtClean="0"/>
              <a:t>alt</a:t>
            </a:r>
            <a:r>
              <a:rPr lang="pt-BR" dirty="0" smtClean="0"/>
              <a:t> e </a:t>
            </a:r>
            <a:r>
              <a:rPr lang="pt-BR" i="1" dirty="0" err="1" smtClean="0"/>
              <a:t>ctrl</a:t>
            </a:r>
            <a:r>
              <a:rPr lang="pt-BR" dirty="0" smtClean="0"/>
              <a:t>) foi pressionada quando o evento ocorreu</a:t>
            </a:r>
          </a:p>
          <a:p>
            <a:pPr lvl="1"/>
            <a:r>
              <a:rPr lang="pt-BR" dirty="0" smtClean="0"/>
              <a:t>Para obter uma </a:t>
            </a:r>
            <a:r>
              <a:rPr lang="pt-BR" i="1" dirty="0" err="1" smtClean="0"/>
              <a:t>string</a:t>
            </a:r>
            <a:r>
              <a:rPr lang="pt-BR" dirty="0" smtClean="0"/>
              <a:t> que contenha o nome das teclas utiliza-se o método</a:t>
            </a:r>
            <a:r>
              <a:rPr lang="pt-BR" b="1" i="1" dirty="0" smtClean="0"/>
              <a:t> </a:t>
            </a:r>
            <a:r>
              <a:rPr lang="pt-BR" b="1" i="1" dirty="0" err="1" smtClean="0"/>
              <a:t>getKeyModifiersText</a:t>
            </a:r>
            <a:r>
              <a:rPr lang="pt-BR" dirty="0" smtClean="0"/>
              <a:t>.</a:t>
            </a:r>
          </a:p>
          <a:p>
            <a:r>
              <a:rPr lang="pt-BR" dirty="0" smtClean="0"/>
              <a:t>Para testar uma tecla especificamente, podemos também utilizar os métodos</a:t>
            </a:r>
          </a:p>
          <a:p>
            <a:pPr lvl="1"/>
            <a:r>
              <a:rPr lang="pt-BR" b="1" i="1" dirty="0" err="1" smtClean="0"/>
              <a:t>isAltDown</a:t>
            </a:r>
            <a:r>
              <a:rPr lang="pt-BR" dirty="0" smtClean="0"/>
              <a:t>;</a:t>
            </a:r>
          </a:p>
          <a:p>
            <a:pPr lvl="1"/>
            <a:r>
              <a:rPr lang="pt-BR" b="1" i="1" dirty="0" err="1" smtClean="0"/>
              <a:t>isControlDown</a:t>
            </a:r>
            <a:r>
              <a:rPr lang="pt-BR" dirty="0" smtClean="0"/>
              <a:t>;</a:t>
            </a:r>
            <a:endParaRPr lang="pt-BR" b="1" i="1" dirty="0" smtClean="0"/>
          </a:p>
          <a:p>
            <a:pPr lvl="1"/>
            <a:r>
              <a:rPr lang="pt-BR" b="1" i="1" dirty="0" err="1" smtClean="0"/>
              <a:t>isMetaDown</a:t>
            </a:r>
            <a:r>
              <a:rPr lang="pt-BR" dirty="0" smtClean="0"/>
              <a:t>;</a:t>
            </a:r>
            <a:endParaRPr lang="pt-BR" b="1" i="1" dirty="0" smtClean="0"/>
          </a:p>
          <a:p>
            <a:pPr lvl="1"/>
            <a:r>
              <a:rPr lang="pt-BR" b="1" i="1" dirty="0" err="1" smtClean="0"/>
              <a:t>isShiftDown</a:t>
            </a:r>
            <a:r>
              <a:rPr lang="pt-BR" dirty="0" smtClean="0"/>
              <a:t>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58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KeyDemo.java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keyDemoFrame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11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Manipulação 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Eventos </a:t>
            </a:r>
            <a:r>
              <a:rPr lang="pt-BR" dirty="0"/>
              <a:t>do Teclado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KeyDemo.java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67A4-C3F8-4683-B752-94A130921CF2}" type="slidenum">
              <a:rPr lang="pt-BR" smtClean="0"/>
              <a:pPr/>
              <a:t>169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52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Constantes </a:t>
            </a:r>
            <a:r>
              <a:rPr lang="pt-BR" i="1" dirty="0" err="1" smtClean="0"/>
              <a:t>JOptionPane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2132856"/>
            <a:ext cx="57519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01550"/>
              </p:ext>
            </p:extLst>
          </p:nvPr>
        </p:nvGraphicFramePr>
        <p:xfrm>
          <a:off x="1524000" y="4559528"/>
          <a:ext cx="6096000" cy="1112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ERROR_MESSAGE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INFORMATION_MESSAGE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QUESTION_MESSAGE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WARNING_MESSAGE</a:t>
                      </a:r>
                      <a:endParaRPr lang="pt-B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PLAIN_MESSAGE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6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Áreas de Texto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22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de Texto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área de texto fornece uma área para manipular múltiplas linhas de texto</a:t>
            </a:r>
          </a:p>
          <a:p>
            <a:pPr lvl="1"/>
            <a:r>
              <a:rPr lang="pt-BR" dirty="0" smtClean="0"/>
              <a:t>Implementada pela classe </a:t>
            </a:r>
            <a:r>
              <a:rPr lang="pt-BR" b="1" i="1" dirty="0" err="1" smtClean="0"/>
              <a:t>JTextArea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Possui métodos em comum com os </a:t>
            </a:r>
            <a:r>
              <a:rPr lang="pt-BR" i="1" dirty="0" err="1" smtClean="0"/>
              <a:t>JTextFields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exemplo a seguir possui duas áreas de texto</a:t>
            </a:r>
          </a:p>
          <a:p>
            <a:pPr lvl="1"/>
            <a:r>
              <a:rPr lang="pt-BR" dirty="0" smtClean="0"/>
              <a:t>A primeira exibe um texto que o usuário pode selecionar;</a:t>
            </a:r>
          </a:p>
          <a:p>
            <a:pPr lvl="1"/>
            <a:r>
              <a:rPr lang="pt-BR" dirty="0" smtClean="0"/>
              <a:t>A segunda é não editável e é utilizada para exibir o texto selecionado na primeira área.</a:t>
            </a:r>
          </a:p>
          <a:p>
            <a:r>
              <a:rPr lang="pt-BR" i="1" dirty="0" err="1" smtClean="0"/>
              <a:t>JTextAreas</a:t>
            </a:r>
            <a:r>
              <a:rPr lang="pt-BR" dirty="0" smtClean="0"/>
              <a:t> não possuem eventos de ação</a:t>
            </a:r>
          </a:p>
          <a:p>
            <a:pPr lvl="1"/>
            <a:r>
              <a:rPr lang="pt-BR" dirty="0" smtClean="0"/>
              <a:t>Um botão será utilizado para disparar o evento de cópia do texto.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00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TextAreaFrame.java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JScrollPane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textArea1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de demonstração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textArea2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o texto selecionado é copiado para cá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copyJButton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inicia a cópia do texto</a:t>
            </a:r>
          </a:p>
          <a:p>
            <a:pPr marL="118872" indent="0">
              <a:buNone/>
            </a:pP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TextAreaFrame.java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TextArea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Demo"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createHorizontalBox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box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demo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"This is a demo string to\n"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"illustrate copying text\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nfrom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7F007F"/>
                </a:solidFill>
                <a:latin typeface="Verdana"/>
              </a:rPr>
              <a:t>      	one 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textarea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 to \n"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"another 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textarea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 using an\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nexternal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 event\n"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textArea1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demo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textarea1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JScrollPane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textArea1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scrollpane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copyJButton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Copy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&gt;&gt;&gt;"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botão de cópia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copyJButton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botão de cópia para o box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copyJButton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ActionListener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classe interna anônima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o texto em textArea2 como o texto selecionado em textArea1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actionPerformed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textArea2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setText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textArea1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getSelectedText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TextAreaFrame.java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textArea2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JTextArea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o segundo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textarea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textArea2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setEditable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desabilita a edição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box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JScrollPane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textArea2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scrollpane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box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 box ao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de Texto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i="1" dirty="0" smtClean="0"/>
              <a:t>Box</a:t>
            </a:r>
            <a:r>
              <a:rPr lang="pt-BR" dirty="0" smtClean="0"/>
              <a:t> é um contêiner utilizado para organizar os componentes de uma GUI</a:t>
            </a:r>
          </a:p>
          <a:p>
            <a:pPr lvl="1"/>
            <a:r>
              <a:rPr lang="pt-BR" dirty="0" smtClean="0"/>
              <a:t>Utiliza o gerenciador de leiaute </a:t>
            </a:r>
            <a:r>
              <a:rPr lang="pt-BR" i="1" dirty="0" err="1" smtClean="0"/>
              <a:t>BoxLayout</a:t>
            </a:r>
            <a:r>
              <a:rPr lang="pt-BR" dirty="0" smtClean="0"/>
              <a:t> para organizar os componentes vertical ou horizontalmente;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createHorizontalBox</a:t>
            </a:r>
            <a:r>
              <a:rPr lang="pt-BR" b="1" i="1" dirty="0" smtClean="0"/>
              <a:t> </a:t>
            </a:r>
            <a:r>
              <a:rPr lang="pt-BR" dirty="0" smtClean="0"/>
              <a:t>organiza os componentes da esquerda para a direita, na ordem em que são adicionados.</a:t>
            </a:r>
          </a:p>
          <a:p>
            <a:r>
              <a:rPr lang="pt-BR" dirty="0" smtClean="0"/>
              <a:t>O construtor dos </a:t>
            </a:r>
            <a:r>
              <a:rPr lang="pt-BR" i="1" dirty="0" err="1" smtClean="0"/>
              <a:t>JTextAreas</a:t>
            </a:r>
            <a:r>
              <a:rPr lang="pt-BR" dirty="0" smtClean="0"/>
              <a:t> recebe três argumentos</a:t>
            </a:r>
          </a:p>
          <a:p>
            <a:pPr lvl="1"/>
            <a:r>
              <a:rPr lang="pt-BR" dirty="0" smtClean="0"/>
              <a:t>O texto inicial, o número de linhas e o número de colunas.</a:t>
            </a:r>
          </a:p>
          <a:p>
            <a:r>
              <a:rPr lang="pt-BR" dirty="0" smtClean="0"/>
              <a:t>Não são adicionadas barras de rolagem automaticamente aos </a:t>
            </a:r>
            <a:r>
              <a:rPr lang="pt-BR" i="1" dirty="0" err="1" smtClean="0"/>
              <a:t>JtextAreas</a:t>
            </a:r>
            <a:endParaRPr lang="pt-BR" i="1" dirty="0" smtClean="0"/>
          </a:p>
          <a:p>
            <a:pPr lvl="1"/>
            <a:r>
              <a:rPr lang="pt-BR" dirty="0" smtClean="0"/>
              <a:t>É necessário criar um objeto </a:t>
            </a:r>
            <a:r>
              <a:rPr lang="pt-BR" i="1" dirty="0" err="1" smtClean="0"/>
              <a:t>JScrollPane</a:t>
            </a:r>
            <a:r>
              <a:rPr lang="pt-BR" dirty="0" smtClean="0"/>
              <a:t> e adicioná-lo.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de Texto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Quando o usuário clica no botão de cópia, o método </a:t>
            </a:r>
            <a:r>
              <a:rPr lang="pt-BR" sz="2800" b="1" i="1" dirty="0" err="1" smtClean="0"/>
              <a:t>getSelectedText</a:t>
            </a:r>
            <a:r>
              <a:rPr lang="pt-BR" sz="2800" dirty="0" smtClean="0"/>
              <a:t> retorna o texto selecionado na primeira área de texto</a:t>
            </a:r>
          </a:p>
          <a:p>
            <a:pPr lvl="1"/>
            <a:r>
              <a:rPr lang="pt-BR" sz="2400" dirty="0" smtClean="0"/>
              <a:t>O método </a:t>
            </a:r>
            <a:r>
              <a:rPr lang="pt-BR" sz="2400" b="1" i="1" dirty="0" err="1" smtClean="0"/>
              <a:t>setText</a:t>
            </a:r>
            <a:r>
              <a:rPr lang="pt-BR" sz="2400" dirty="0" smtClean="0"/>
              <a:t> altera o texto da segunda área de texto.</a:t>
            </a:r>
          </a:p>
          <a:p>
            <a:r>
              <a:rPr lang="pt-BR" sz="2800" dirty="0" smtClean="0"/>
              <a:t>Para definir se uma área de texto é editável ou não, utilizamos o método </a:t>
            </a:r>
            <a:r>
              <a:rPr lang="pt-BR" sz="2800" b="1" i="1" dirty="0" err="1" smtClean="0"/>
              <a:t>setEditable</a:t>
            </a:r>
            <a:r>
              <a:rPr lang="pt-BR" sz="2800" dirty="0" smtClean="0"/>
              <a:t>;</a:t>
            </a:r>
          </a:p>
          <a:p>
            <a:r>
              <a:rPr lang="pt-BR" sz="2800" dirty="0" smtClean="0"/>
              <a:t>Para evitar a “quebra” de palavras no final da linha o método </a:t>
            </a:r>
            <a:r>
              <a:rPr lang="pt-BR" sz="2800" b="1" i="1" dirty="0" err="1" smtClean="0"/>
              <a:t>setLineWrap</a:t>
            </a:r>
            <a:r>
              <a:rPr lang="pt-BR" sz="2800" dirty="0" smtClean="0"/>
              <a:t> pode ser utilizado.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Políticas para Barras de Rolagem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Métodos </a:t>
            </a:r>
            <a:r>
              <a:rPr lang="pt-BR" b="1" i="1" dirty="0" err="1" smtClean="0"/>
              <a:t>setVerticalScrollbarPolicy</a:t>
            </a:r>
            <a:r>
              <a:rPr lang="pt-BR" dirty="0" smtClean="0"/>
              <a:t> e </a:t>
            </a:r>
            <a:r>
              <a:rPr lang="pt-BR" b="1" i="1" dirty="0" err="1" smtClean="0"/>
              <a:t>setHorizontalScrollbarPolicy</a:t>
            </a:r>
            <a:endParaRPr lang="pt-BR" b="1" i="1" dirty="0" smtClean="0"/>
          </a:p>
          <a:p>
            <a:r>
              <a:rPr lang="pt-BR" b="1" dirty="0" smtClean="0"/>
              <a:t>Sempre</a:t>
            </a:r>
          </a:p>
          <a:p>
            <a:pPr lvl="1"/>
            <a:r>
              <a:rPr lang="pt-BR" dirty="0" err="1" smtClean="0"/>
              <a:t>JScrollPane.VERTICAL_SCROLLBAR_ALWAYS</a:t>
            </a:r>
            <a:endParaRPr lang="pt-BR" dirty="0" smtClean="0"/>
          </a:p>
          <a:p>
            <a:pPr lvl="1"/>
            <a:r>
              <a:rPr lang="pt-BR" dirty="0" err="1" smtClean="0"/>
              <a:t>JScrollPane.HORIZONTAL_SCROLLBAR_</a:t>
            </a:r>
            <a:r>
              <a:rPr lang="pt-BR" dirty="0" err="1"/>
              <a:t>ALWAYS</a:t>
            </a:r>
            <a:endParaRPr lang="pt-BR" dirty="0"/>
          </a:p>
          <a:p>
            <a:r>
              <a:rPr lang="pt-BR" b="1" dirty="0" smtClean="0"/>
              <a:t>Se necessário (padrão)</a:t>
            </a:r>
          </a:p>
          <a:p>
            <a:pPr lvl="1"/>
            <a:r>
              <a:rPr lang="pt-BR" dirty="0" err="1" smtClean="0"/>
              <a:t>JScrollPane.VERTICAL_SCROLLBAR_NEEDED</a:t>
            </a:r>
            <a:endParaRPr lang="pt-BR" dirty="0" smtClean="0"/>
          </a:p>
          <a:p>
            <a:pPr lvl="1"/>
            <a:r>
              <a:rPr lang="pt-BR" dirty="0" err="1" smtClean="0"/>
              <a:t>JScrollPane.HORIZONTAL_SCROLLBAR_</a:t>
            </a:r>
            <a:r>
              <a:rPr lang="pt-BR" dirty="0" err="1"/>
              <a:t>NEEDED</a:t>
            </a:r>
            <a:endParaRPr lang="pt-BR" dirty="0"/>
          </a:p>
          <a:p>
            <a:r>
              <a:rPr lang="pt-BR" b="1" dirty="0" smtClean="0"/>
              <a:t>Nunca</a:t>
            </a:r>
            <a:endParaRPr lang="pt-BR" b="1" dirty="0"/>
          </a:p>
          <a:p>
            <a:pPr lvl="1"/>
            <a:r>
              <a:rPr lang="pt-BR" dirty="0" err="1" smtClean="0"/>
              <a:t>JScrollPane.VERTICAL_SCROLLBAR_NEVER</a:t>
            </a:r>
            <a:endParaRPr lang="pt-BR" dirty="0"/>
          </a:p>
          <a:p>
            <a:pPr lvl="1"/>
            <a:r>
              <a:rPr lang="pt-BR" dirty="0" err="1" smtClean="0"/>
              <a:t>JScrollPane.HORIZONTAL_SCROLLBAR_</a:t>
            </a:r>
            <a:r>
              <a:rPr lang="pt-BR" dirty="0" err="1"/>
              <a:t>NEVER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TextAreaDemo.java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TextAreaDemo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425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textAreaFrame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Áreas de Texto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TextAreaDemo.java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179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51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Swing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75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180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Tratamento de Exceções</a:t>
            </a:r>
            <a:endParaRPr lang="pt-BR" dirty="0"/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181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182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57260" y="11416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Swing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Apesar de ser possível realizar operações de entrada e saída usando caixas de diálogo, geralmente as interfaces gráficas são mais elaboradas</a:t>
            </a:r>
          </a:p>
          <a:p>
            <a:pPr lvl="1"/>
            <a:r>
              <a:rPr lang="pt-BR" dirty="0" smtClean="0"/>
              <a:t>Customizadas.</a:t>
            </a:r>
          </a:p>
          <a:p>
            <a:r>
              <a:rPr lang="pt-BR" dirty="0" smtClean="0"/>
              <a:t>Para criar interfaces gráficas em Java, podemos utilizar os componentes </a:t>
            </a:r>
            <a:r>
              <a:rPr lang="pt-BR" b="1" i="1" dirty="0" smtClean="0"/>
              <a:t>Swing</a:t>
            </a:r>
          </a:p>
          <a:p>
            <a:pPr lvl="1"/>
            <a:r>
              <a:rPr lang="pt-BR" dirty="0" smtClean="0"/>
              <a:t>Pacote </a:t>
            </a:r>
            <a:r>
              <a:rPr lang="pt-BR" b="1" i="1" dirty="0" err="1" smtClean="0"/>
              <a:t>javax.swing</a:t>
            </a:r>
            <a:r>
              <a:rPr lang="pt-BR" dirty="0" smtClean="0"/>
              <a:t>.</a:t>
            </a:r>
          </a:p>
          <a:p>
            <a:r>
              <a:rPr lang="pt-BR" dirty="0" smtClean="0"/>
              <a:t>A maioria dos componentes </a:t>
            </a:r>
            <a:r>
              <a:rPr lang="pt-BR" i="1" dirty="0" smtClean="0"/>
              <a:t>Swing</a:t>
            </a:r>
            <a:r>
              <a:rPr lang="pt-BR" dirty="0" smtClean="0"/>
              <a:t> são </a:t>
            </a:r>
            <a:r>
              <a:rPr lang="pt-BR" dirty="0"/>
              <a:t>componentes Java </a:t>
            </a:r>
            <a:r>
              <a:rPr lang="pt-BR" dirty="0" smtClean="0"/>
              <a:t>puros</a:t>
            </a:r>
          </a:p>
          <a:p>
            <a:pPr lvl="1"/>
            <a:r>
              <a:rPr lang="pt-BR" dirty="0" smtClean="0"/>
              <a:t>Ou seja, escritos, manipulados e exibidos completamente em Java</a:t>
            </a:r>
          </a:p>
          <a:p>
            <a:pPr lvl="2"/>
            <a:r>
              <a:rPr lang="pt-BR" dirty="0" smtClean="0"/>
              <a:t>Maior portabilidade.</a:t>
            </a:r>
          </a:p>
          <a:p>
            <a:pPr lvl="1"/>
            <a:r>
              <a:rPr lang="pt-BR" dirty="0" smtClean="0"/>
              <a:t>Parte da </a:t>
            </a:r>
            <a:r>
              <a:rPr lang="pt-BR" b="1" i="1" dirty="0" smtClean="0"/>
              <a:t>Java Foundation Classes</a:t>
            </a:r>
            <a:r>
              <a:rPr lang="pt-BR" dirty="0" smtClean="0"/>
              <a:t> (JFC).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31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40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Swing</a:t>
            </a: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390127"/>
              </p:ext>
            </p:extLst>
          </p:nvPr>
        </p:nvGraphicFramePr>
        <p:xfrm>
          <a:off x="457200" y="2005032"/>
          <a:ext cx="8229600" cy="45923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2512"/>
                <a:gridCol w="6707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Componente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JLabel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Exibe texto</a:t>
                      </a:r>
                      <a:r>
                        <a:rPr lang="pt-BR" baseline="0" dirty="0" smtClean="0"/>
                        <a:t> ou ícones que não podem ser editados.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JTextField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Permite que o usuário entre com dados a partir do teclado. Também pode ser utilizado</a:t>
                      </a:r>
                      <a:r>
                        <a:rPr lang="pt-BR" baseline="0" dirty="0" smtClean="0"/>
                        <a:t> para exibir texto editável ou não.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JButton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Dispara um evento quando acionado.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JCheckBox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Especifica</a:t>
                      </a:r>
                      <a:r>
                        <a:rPr lang="pt-BR" baseline="0" dirty="0" smtClean="0"/>
                        <a:t> uma opção que pode ser selecionada ou não.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JComboBox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Fornece uma lista </a:t>
                      </a:r>
                      <a:r>
                        <a:rPr lang="pt-BR" dirty="0" err="1" smtClean="0"/>
                        <a:t>drop-down</a:t>
                      </a:r>
                      <a:r>
                        <a:rPr lang="pt-BR" dirty="0" smtClean="0"/>
                        <a:t> de elementos em que o usuário pode selecionar um elemento</a:t>
                      </a:r>
                      <a:r>
                        <a:rPr lang="pt-BR" baseline="0" dirty="0" smtClean="0"/>
                        <a:t> ou possivelmente digitar no campo adequado.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JList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Fornece uma lista de </a:t>
                      </a:r>
                      <a:r>
                        <a:rPr lang="pt-BR" dirty="0" err="1" smtClean="0"/>
                        <a:t>ítens</a:t>
                      </a:r>
                      <a:r>
                        <a:rPr lang="pt-BR" dirty="0" smtClean="0"/>
                        <a:t> em que o usuário pode selecionar um </a:t>
                      </a:r>
                      <a:r>
                        <a:rPr lang="pt-BR" dirty="0" err="1" smtClean="0"/>
                        <a:t>ítem</a:t>
                      </a:r>
                      <a:r>
                        <a:rPr lang="pt-BR" baseline="0" dirty="0" smtClean="0"/>
                        <a:t> clicando nele. Múltiplos itens podem ser selecionados.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i="1" dirty="0" err="1" smtClean="0"/>
                        <a:t>JPanel</a:t>
                      </a:r>
                      <a:endParaRPr lang="pt-BR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Fornece uma área em que os componentes podem ser colocados e organizados. Pode também</a:t>
                      </a:r>
                      <a:r>
                        <a:rPr lang="pt-BR" baseline="0" dirty="0" smtClean="0"/>
                        <a:t> ser utilizado como uma área para desenhar gráficos.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5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Swing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05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162" y="1916832"/>
            <a:ext cx="2427342" cy="28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4766320"/>
            <a:ext cx="27241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226893"/>
            <a:ext cx="2438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491" y="4806326"/>
            <a:ext cx="28860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038" y="3448075"/>
            <a:ext cx="1994268" cy="131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71009"/>
            <a:ext cx="46577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740" y="1884509"/>
            <a:ext cx="1724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9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Swing vs. AWT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9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Swing vs. AWT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Existem basicamente dois conjuntos de componentes de interfaces gráficas em Java</a:t>
            </a:r>
          </a:p>
          <a:p>
            <a:pPr lvl="1"/>
            <a:r>
              <a:rPr lang="pt-BR" dirty="0" smtClean="0"/>
              <a:t>AWT (</a:t>
            </a:r>
            <a:r>
              <a:rPr lang="pt-BR" i="1" dirty="0" smtClean="0"/>
              <a:t>Abstract </a:t>
            </a:r>
            <a:r>
              <a:rPr lang="pt-BR" i="1" dirty="0" err="1" smtClean="0"/>
              <a:t>Window</a:t>
            </a:r>
            <a:r>
              <a:rPr lang="pt-BR" i="1" dirty="0" smtClean="0"/>
              <a:t> Toolkit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Pacote </a:t>
            </a:r>
            <a:r>
              <a:rPr lang="pt-BR" b="1" i="1" dirty="0" err="1" smtClean="0"/>
              <a:t>java.awt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O sistema operacional </a:t>
            </a:r>
            <a:r>
              <a:rPr lang="pt-BR" dirty="0" err="1" smtClean="0"/>
              <a:t>renderiza</a:t>
            </a:r>
            <a:r>
              <a:rPr lang="pt-BR" dirty="0" smtClean="0"/>
              <a:t> os componentes;</a:t>
            </a:r>
          </a:p>
          <a:p>
            <a:pPr lvl="2"/>
            <a:r>
              <a:rPr lang="pt-BR" dirty="0" smtClean="0"/>
              <a:t>Mesma aplicação com “cara” diferente em diferentes plataformas.</a:t>
            </a:r>
          </a:p>
          <a:p>
            <a:pPr lvl="1"/>
            <a:r>
              <a:rPr lang="pt-BR" dirty="0" smtClean="0"/>
              <a:t>Swing (Java SE 1.2)</a:t>
            </a:r>
          </a:p>
          <a:p>
            <a:pPr lvl="2"/>
            <a:r>
              <a:rPr lang="pt-BR" dirty="0" err="1" smtClean="0"/>
              <a:t>Renderiza</a:t>
            </a:r>
            <a:r>
              <a:rPr lang="pt-BR" dirty="0" smtClean="0"/>
              <a:t> por conta própria os componentes;</a:t>
            </a:r>
          </a:p>
          <a:p>
            <a:pPr lvl="2"/>
            <a:r>
              <a:rPr lang="pt-BR" dirty="0" smtClean="0"/>
              <a:t>“Caras” iguais em plataformas diferentes.</a:t>
            </a:r>
          </a:p>
          <a:p>
            <a:r>
              <a:rPr lang="pt-BR" dirty="0" smtClean="0"/>
              <a:t>A aparência e a forma em que o usuário interage com a aplicação são chamados de </a:t>
            </a:r>
            <a:r>
              <a:rPr lang="pt-BR" b="1" i="1" dirty="0" smtClean="0"/>
              <a:t>look </a:t>
            </a:r>
            <a:r>
              <a:rPr lang="pt-BR" b="1" i="1" dirty="0" err="1" smtClean="0"/>
              <a:t>and</a:t>
            </a:r>
            <a:r>
              <a:rPr lang="pt-BR" b="1" i="1" dirty="0" smtClean="0"/>
              <a:t> </a:t>
            </a:r>
            <a:r>
              <a:rPr lang="pt-BR" b="1" i="1" dirty="0" err="1" smtClean="0"/>
              <a:t>feel</a:t>
            </a:r>
            <a:r>
              <a:rPr lang="pt-BR" dirty="0" smtClean="0"/>
              <a:t> da aplicação.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54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</a:t>
            </a:r>
            <a:br>
              <a:rPr lang="pt-BR" dirty="0" smtClean="0"/>
            </a:br>
            <a:r>
              <a:rPr lang="pt-BR" dirty="0" smtClean="0"/>
              <a:t>Leves e Pesados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9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Componentes Leves e Pesados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maioria dos componentes Swing não são “amarrados” à plataforma em que a aplicação é executada</a:t>
            </a:r>
          </a:p>
          <a:p>
            <a:pPr lvl="1"/>
            <a:r>
              <a:rPr lang="pt-BR" dirty="0" smtClean="0"/>
              <a:t>Tais componentes são chamados de </a:t>
            </a:r>
            <a:r>
              <a:rPr lang="pt-BR" b="1" dirty="0" smtClean="0"/>
              <a:t>leves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Os componentes AWT (muitos dos quais paralelos aos componentes Swing) são amarrados ao sistema de janelas da plataforma local</a:t>
            </a:r>
          </a:p>
          <a:p>
            <a:pPr lvl="1"/>
            <a:r>
              <a:rPr lang="pt-BR" dirty="0" smtClean="0"/>
              <a:t>Componentes </a:t>
            </a:r>
            <a:r>
              <a:rPr lang="pt-BR" b="1" dirty="0" smtClean="0"/>
              <a:t>pesados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Dependem da plataforma local para determinar a funcionalidade e o </a:t>
            </a:r>
            <a:r>
              <a:rPr lang="pt-BR" i="1" dirty="0" smtClean="0"/>
              <a:t>look</a:t>
            </a:r>
            <a:r>
              <a:rPr lang="pt-BR" dirty="0" smtClean="0"/>
              <a:t> </a:t>
            </a:r>
            <a:r>
              <a:rPr lang="pt-BR" i="1" dirty="0" err="1" smtClean="0"/>
              <a:t>and</a:t>
            </a:r>
            <a:r>
              <a:rPr lang="pt-BR" dirty="0" smtClean="0"/>
              <a:t> </a:t>
            </a:r>
            <a:r>
              <a:rPr lang="pt-BR" i="1" dirty="0" err="1" smtClean="0"/>
              <a:t>feel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2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Leves e Pesados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Alguns dos componentes Swing também são componentes pesados</a:t>
            </a:r>
          </a:p>
          <a:p>
            <a:pPr lvl="1"/>
            <a:r>
              <a:rPr lang="pt-BR" dirty="0" smtClean="0"/>
              <a:t>Também requerem interação com o sistema de janelas local;</a:t>
            </a:r>
          </a:p>
          <a:p>
            <a:pPr lvl="1"/>
            <a:r>
              <a:rPr lang="pt-BR" dirty="0" smtClean="0"/>
              <a:t>Podem ter a funcionalidade e a aparência restritos pode isso;</a:t>
            </a:r>
          </a:p>
          <a:p>
            <a:pPr lvl="1"/>
            <a:r>
              <a:rPr lang="pt-BR" dirty="0" smtClean="0"/>
              <a:t>Menos flexíveis que os componentes leves.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6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Leves e Pesados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diagrama UML a seguir apresenta a hierarquia de herança contendo as classes das quais os componentes leves Swing herdam atributos e comportamento</a:t>
            </a:r>
          </a:p>
          <a:p>
            <a:pPr lvl="1"/>
            <a:r>
              <a:rPr lang="pt-BR" dirty="0" smtClean="0"/>
              <a:t>O topo da hierarquia é representado pela classe </a:t>
            </a:r>
            <a:r>
              <a:rPr lang="pt-BR" dirty="0" err="1" smtClean="0"/>
              <a:t>Object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As classes </a:t>
            </a:r>
            <a:r>
              <a:rPr lang="pt-BR" b="1" i="1" dirty="0" err="1" smtClean="0"/>
              <a:t>Component</a:t>
            </a:r>
            <a:r>
              <a:rPr lang="pt-BR" dirty="0" smtClean="0"/>
              <a:t>, </a:t>
            </a:r>
            <a:r>
              <a:rPr lang="pt-BR" b="1" i="1" dirty="0" smtClean="0"/>
              <a:t>Container</a:t>
            </a:r>
            <a:r>
              <a:rPr lang="pt-BR" dirty="0" smtClean="0"/>
              <a:t> e </a:t>
            </a:r>
            <a:r>
              <a:rPr lang="pt-BR" b="1" i="1" dirty="0" err="1" smtClean="0"/>
              <a:t>Jcomponent</a:t>
            </a:r>
            <a:r>
              <a:rPr lang="pt-BR" dirty="0" smtClean="0"/>
              <a:t> completam a hierarquia.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561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Hierarquia dos </a:t>
            </a:r>
            <a:br>
              <a:rPr lang="pt-BR" dirty="0" smtClean="0"/>
            </a:br>
            <a:r>
              <a:rPr lang="pt-BR" dirty="0" smtClean="0"/>
              <a:t>Componentes Leves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78" y="2541836"/>
            <a:ext cx="8514294" cy="319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70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</a:t>
            </a:r>
            <a:r>
              <a:rPr lang="pt-BR" i="1" dirty="0" err="1" smtClean="0"/>
              <a:t>Component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Pacote </a:t>
            </a:r>
            <a:r>
              <a:rPr lang="pt-BR" dirty="0" err="1" smtClean="0"/>
              <a:t>java.awt</a:t>
            </a:r>
            <a:r>
              <a:rPr lang="pt-BR" dirty="0" smtClean="0"/>
              <a:t>;</a:t>
            </a:r>
          </a:p>
          <a:p>
            <a:r>
              <a:rPr lang="pt-BR" dirty="0" smtClean="0"/>
              <a:t>Declara muitos dos atributos e comportamentos comuns aos componentes GUI nos pacotes </a:t>
            </a:r>
            <a:r>
              <a:rPr lang="pt-BR" dirty="0" err="1" smtClean="0"/>
              <a:t>java.awt</a:t>
            </a:r>
            <a:r>
              <a:rPr lang="pt-BR" dirty="0" smtClean="0"/>
              <a:t> e </a:t>
            </a:r>
            <a:r>
              <a:rPr lang="pt-BR" dirty="0" err="1" smtClean="0"/>
              <a:t>javax.swing</a:t>
            </a:r>
            <a:endParaRPr lang="pt-BR" dirty="0" smtClean="0"/>
          </a:p>
          <a:p>
            <a:pPr lvl="1"/>
            <a:r>
              <a:rPr lang="pt-BR" dirty="0" smtClean="0"/>
              <a:t>A maioria dos componentes GUI herda direta ou indiretamente desta classe.</a:t>
            </a:r>
          </a:p>
          <a:p>
            <a:r>
              <a:rPr lang="pt-BR" dirty="0" smtClean="0"/>
              <a:t>Lista completa em</a:t>
            </a:r>
            <a:endParaRPr lang="pt-BR" sz="2000" dirty="0" smtClean="0">
              <a:hlinkClick r:id="rId2"/>
            </a:endParaRPr>
          </a:p>
          <a:p>
            <a:pPr marL="118872" indent="0" algn="ctr">
              <a:buNone/>
            </a:pPr>
            <a:r>
              <a:rPr lang="pt-BR" sz="2000" dirty="0" smtClean="0">
                <a:hlinkClick r:id="rId2"/>
              </a:rPr>
              <a:t>http://download.oracle.com/javase/8/docs/api/java/awt/Component.html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9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</a:t>
            </a:r>
            <a:r>
              <a:rPr lang="pt-BR" i="1" dirty="0" smtClean="0"/>
              <a:t>Container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Pacote </a:t>
            </a:r>
            <a:r>
              <a:rPr lang="pt-BR" dirty="0" err="1"/>
              <a:t>java.awt</a:t>
            </a:r>
            <a:r>
              <a:rPr lang="pt-BR" dirty="0"/>
              <a:t>;</a:t>
            </a:r>
          </a:p>
          <a:p>
            <a:r>
              <a:rPr lang="pt-BR" dirty="0" smtClean="0"/>
              <a:t>Como veremos a seguir, os componentes (</a:t>
            </a:r>
            <a:r>
              <a:rPr lang="pt-BR" i="1" dirty="0" err="1" smtClean="0"/>
              <a:t>Components</a:t>
            </a:r>
            <a:r>
              <a:rPr lang="pt-BR" dirty="0" smtClean="0"/>
              <a:t>) são associados a contêineres (</a:t>
            </a:r>
            <a:r>
              <a:rPr lang="pt-BR" i="1" dirty="0" smtClean="0"/>
              <a:t>Container</a:t>
            </a:r>
            <a:r>
              <a:rPr lang="pt-BR" dirty="0" smtClean="0"/>
              <a:t>) para poderem ser organizados e exibidos na tela;</a:t>
            </a:r>
          </a:p>
          <a:p>
            <a:r>
              <a:rPr lang="pt-BR" dirty="0" smtClean="0"/>
              <a:t>Qualquer objeto que </a:t>
            </a:r>
            <a:r>
              <a:rPr lang="pt-BR" b="1" dirty="0" smtClean="0"/>
              <a:t>é um</a:t>
            </a:r>
            <a:r>
              <a:rPr lang="pt-BR" dirty="0" smtClean="0"/>
              <a:t> </a:t>
            </a:r>
            <a:r>
              <a:rPr lang="pt-BR" i="1" dirty="0" smtClean="0"/>
              <a:t>Container</a:t>
            </a:r>
            <a:r>
              <a:rPr lang="pt-BR" dirty="0" smtClean="0"/>
              <a:t> pode ser utilizado para organizar outros </a:t>
            </a:r>
            <a:r>
              <a:rPr lang="pt-BR" i="1" dirty="0" err="1" smtClean="0"/>
              <a:t>Components</a:t>
            </a:r>
            <a:endParaRPr lang="pt-BR" dirty="0"/>
          </a:p>
          <a:p>
            <a:pPr lvl="1"/>
            <a:r>
              <a:rPr lang="pt-BR" dirty="0" smtClean="0"/>
              <a:t>Como um </a:t>
            </a:r>
            <a:r>
              <a:rPr lang="pt-BR" i="1" dirty="0" smtClean="0"/>
              <a:t>Container</a:t>
            </a:r>
            <a:r>
              <a:rPr lang="pt-BR" dirty="0" smtClean="0"/>
              <a:t> </a:t>
            </a:r>
            <a:r>
              <a:rPr lang="pt-BR" b="1" dirty="0" smtClean="0"/>
              <a:t>é um </a:t>
            </a:r>
            <a:r>
              <a:rPr lang="pt-BR" i="1" dirty="0" err="1" smtClean="0"/>
              <a:t>Component</a:t>
            </a:r>
            <a:r>
              <a:rPr lang="pt-BR" dirty="0" smtClean="0"/>
              <a:t>, podemos associar um </a:t>
            </a:r>
            <a:r>
              <a:rPr lang="pt-BR" i="1" dirty="0"/>
              <a:t>Container</a:t>
            </a:r>
            <a:r>
              <a:rPr lang="pt-BR" dirty="0"/>
              <a:t> </a:t>
            </a:r>
            <a:r>
              <a:rPr lang="pt-BR" dirty="0" smtClean="0"/>
              <a:t> a outro.</a:t>
            </a:r>
          </a:p>
          <a:p>
            <a:r>
              <a:rPr lang="pt-BR" dirty="0" smtClean="0"/>
              <a:t>Maiores informações</a:t>
            </a:r>
          </a:p>
          <a:p>
            <a:pPr marL="457200" lvl="1" indent="0" algn="ctr">
              <a:buNone/>
            </a:pPr>
            <a:r>
              <a:rPr lang="pt-BR" sz="2200" dirty="0">
                <a:hlinkClick r:id="rId2"/>
              </a:rPr>
              <a:t>http://download.oracle.com/javase</a:t>
            </a:r>
            <a:r>
              <a:rPr lang="pt-BR" sz="2200" dirty="0" smtClean="0">
                <a:hlinkClick r:id="rId2"/>
              </a:rPr>
              <a:t>/8/</a:t>
            </a:r>
            <a:r>
              <a:rPr lang="pt-BR" sz="2200" dirty="0">
                <a:hlinkClick r:id="rId2"/>
              </a:rPr>
              <a:t>docs/api/java/awt/Container.html</a:t>
            </a:r>
            <a:endParaRPr lang="pt-BR" sz="22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2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 </a:t>
            </a:r>
            <a:r>
              <a:rPr lang="pt-BR" i="1" dirty="0" err="1" smtClean="0"/>
              <a:t>JComponent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Pacote </a:t>
            </a:r>
            <a:r>
              <a:rPr lang="pt-BR" dirty="0" err="1" smtClean="0"/>
              <a:t>java.swing</a:t>
            </a:r>
            <a:r>
              <a:rPr lang="pt-BR" dirty="0" smtClean="0"/>
              <a:t>;</a:t>
            </a:r>
            <a:endParaRPr lang="pt-BR" dirty="0"/>
          </a:p>
          <a:p>
            <a:r>
              <a:rPr lang="pt-BR" dirty="0" smtClean="0"/>
              <a:t>É a superclasse de todos os componentes leves e declara os atributos e comportamentos comuns a eles;</a:t>
            </a:r>
          </a:p>
          <a:p>
            <a:r>
              <a:rPr lang="pt-BR" dirty="0" smtClean="0"/>
              <a:t>Por ser uma subclasse de </a:t>
            </a:r>
            <a:r>
              <a:rPr lang="pt-BR" i="1" dirty="0" smtClean="0"/>
              <a:t>Container</a:t>
            </a:r>
            <a:r>
              <a:rPr lang="pt-BR" dirty="0" smtClean="0"/>
              <a:t>, todos os componentes leves são também contêineres;</a:t>
            </a:r>
          </a:p>
          <a:p>
            <a:r>
              <a:rPr lang="pt-BR" dirty="0" smtClean="0"/>
              <a:t>Mais informações em</a:t>
            </a:r>
          </a:p>
          <a:p>
            <a:pPr marL="118872" indent="0" algn="ctr">
              <a:buNone/>
            </a:pPr>
            <a:endParaRPr lang="pt-BR" sz="1900" dirty="0" smtClean="0">
              <a:hlinkClick r:id="rId2"/>
            </a:endParaRPr>
          </a:p>
          <a:p>
            <a:pPr marL="118872" indent="0" algn="ctr">
              <a:buNone/>
            </a:pPr>
            <a:r>
              <a:rPr lang="pt-BR" sz="1900" dirty="0" smtClean="0">
                <a:hlinkClick r:id="rId2"/>
              </a:rPr>
              <a:t>http</a:t>
            </a:r>
            <a:r>
              <a:rPr lang="pt-BR" sz="1900" dirty="0">
                <a:hlinkClick r:id="rId2"/>
              </a:rPr>
              <a:t>://download.oracle.com/javase</a:t>
            </a:r>
            <a:r>
              <a:rPr lang="pt-BR" sz="1900" dirty="0" smtClean="0">
                <a:hlinkClick r:id="rId2"/>
              </a:rPr>
              <a:t>/8/</a:t>
            </a:r>
            <a:r>
              <a:rPr lang="pt-BR" sz="1900" dirty="0">
                <a:hlinkClick r:id="rId2"/>
              </a:rPr>
              <a:t>docs/api/javax/swing/JComponent.html</a:t>
            </a:r>
            <a:endParaRPr lang="pt-BR" sz="1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2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Classe </a:t>
            </a:r>
            <a:r>
              <a:rPr lang="pt-BR" i="1" dirty="0" err="1"/>
              <a:t>JComponent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Algumas das características dos componentes leves suportados pela classe </a:t>
            </a:r>
            <a:r>
              <a:rPr lang="pt-BR" i="1" dirty="0" err="1" smtClean="0"/>
              <a:t>Jcomponent</a:t>
            </a:r>
            <a:r>
              <a:rPr lang="pt-BR" dirty="0" smtClean="0"/>
              <a:t> incluem:</a:t>
            </a:r>
          </a:p>
          <a:p>
            <a:pPr lvl="1"/>
            <a:r>
              <a:rPr lang="pt-BR" dirty="0" err="1" smtClean="0"/>
              <a:t>Plugabilidade</a:t>
            </a:r>
            <a:r>
              <a:rPr lang="pt-BR" dirty="0" smtClean="0"/>
              <a:t> do </a:t>
            </a:r>
            <a:r>
              <a:rPr lang="pt-BR" i="1" dirty="0" smtClean="0"/>
              <a:t>look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feel</a:t>
            </a:r>
            <a:endParaRPr lang="pt-BR" i="1" dirty="0" smtClean="0"/>
          </a:p>
          <a:p>
            <a:pPr lvl="2"/>
            <a:r>
              <a:rPr lang="pt-BR" dirty="0" smtClean="0"/>
              <a:t>Customização de componentes para uso em plataformas particulares.</a:t>
            </a:r>
          </a:p>
          <a:p>
            <a:pPr lvl="1"/>
            <a:r>
              <a:rPr lang="pt-BR" dirty="0" smtClean="0"/>
              <a:t>Teclas de atalho para acesso aos componentes;</a:t>
            </a:r>
          </a:p>
          <a:p>
            <a:pPr lvl="1"/>
            <a:r>
              <a:rPr lang="pt-BR" dirty="0" smtClean="0"/>
              <a:t>Capacidade de manipular eventos em casos em que existem ações padronizadas;</a:t>
            </a:r>
          </a:p>
          <a:p>
            <a:pPr lvl="1"/>
            <a:r>
              <a:rPr lang="pt-BR" i="1" dirty="0" err="1" smtClean="0"/>
              <a:t>Tooltips</a:t>
            </a:r>
            <a:r>
              <a:rPr lang="pt-BR" dirty="0" smtClean="0"/>
              <a:t> (dicas);</a:t>
            </a:r>
          </a:p>
          <a:p>
            <a:pPr lvl="1"/>
            <a:r>
              <a:rPr lang="pt-BR" dirty="0" smtClean="0"/>
              <a:t>Suporte a tecnologias de acessibilidade;</a:t>
            </a:r>
          </a:p>
          <a:p>
            <a:pPr lvl="1"/>
            <a:r>
              <a:rPr lang="pt-BR" dirty="0" smtClean="0"/>
              <a:t>Suporte a regionalização</a:t>
            </a:r>
          </a:p>
          <a:p>
            <a:pPr lvl="2"/>
            <a:r>
              <a:rPr lang="pt-BR" dirty="0" smtClean="0"/>
              <a:t>Língua e outras convenções culturais.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4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Exibindo Textos e Imagens em uma Janela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92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Exibindo Textos e Imagens em uma Janela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Uma interface consiste de vários componentes</a:t>
            </a:r>
          </a:p>
          <a:p>
            <a:pPr lvl="1"/>
            <a:r>
              <a:rPr lang="pt-BR" dirty="0" smtClean="0"/>
              <a:t>Em uma interface grande, pode ser difícil identificar o propósito de cada um dos componentes.</a:t>
            </a:r>
          </a:p>
          <a:p>
            <a:r>
              <a:rPr lang="pt-BR" dirty="0" smtClean="0"/>
              <a:t>Pode ser fornecido um texto com instruções sobre o componente	</a:t>
            </a:r>
          </a:p>
          <a:p>
            <a:pPr lvl="1"/>
            <a:r>
              <a:rPr lang="pt-BR" dirty="0" smtClean="0"/>
              <a:t>Tal texto é conhecido como </a:t>
            </a:r>
            <a:r>
              <a:rPr lang="pt-BR" i="1" dirty="0" err="1" smtClean="0"/>
              <a:t>label</a:t>
            </a:r>
            <a:r>
              <a:rPr lang="pt-BR" dirty="0" smtClean="0"/>
              <a:t> (ou rótulo)</a:t>
            </a:r>
          </a:p>
          <a:p>
            <a:pPr lvl="2"/>
            <a:r>
              <a:rPr lang="pt-BR" dirty="0" smtClean="0"/>
              <a:t>Criado pela classe </a:t>
            </a:r>
            <a:r>
              <a:rPr lang="pt-BR" b="1" i="1" dirty="0" err="1" smtClean="0"/>
              <a:t>JLabel</a:t>
            </a:r>
            <a:r>
              <a:rPr lang="pt-BR" dirty="0" smtClean="0"/>
              <a:t>, uma subclasse da </a:t>
            </a:r>
            <a:r>
              <a:rPr lang="pt-BR" i="1" dirty="0" err="1" smtClean="0"/>
              <a:t>Jcomponent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Um </a:t>
            </a:r>
            <a:r>
              <a:rPr lang="pt-BR" i="1" dirty="0" err="1" smtClean="0"/>
              <a:t>JLabel</a:t>
            </a:r>
            <a:r>
              <a:rPr lang="pt-BR" dirty="0" smtClean="0"/>
              <a:t> exibe uma linha de texto não editável, uma imagem ou ambos.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Exibindo Textos e Imagens em uma Janela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exemplo a seguir mostra diferentes </a:t>
            </a:r>
            <a:r>
              <a:rPr lang="pt-BR" i="1" dirty="0" err="1" smtClean="0"/>
              <a:t>labels</a:t>
            </a:r>
            <a:endParaRPr lang="pt-BR" i="1" dirty="0" smtClean="0"/>
          </a:p>
          <a:p>
            <a:pPr lvl="1"/>
            <a:r>
              <a:rPr lang="pt-BR" dirty="0" smtClean="0"/>
              <a:t>Também introduz uma espécie de </a:t>
            </a:r>
            <a:r>
              <a:rPr lang="pt-BR" i="1" dirty="0" smtClean="0"/>
              <a:t>framework</a:t>
            </a:r>
            <a:r>
              <a:rPr lang="pt-BR" dirty="0" smtClean="0"/>
              <a:t> usado para criar as interfaces dos próximos exemplos.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LabelFrame.java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especifica como os componentes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são organizados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fornece as funcionalidade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básicas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de janelas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texto e imagem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SwingConstants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constantes comuns utilizadas no Swing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Icon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interface utilizada para manipular imagens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carrega as imagens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JLabel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só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com texto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JLabel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 err="1" smtClean="0">
                <a:solidFill>
                  <a:srgbClr val="007F00"/>
                </a:solidFill>
                <a:latin typeface="Comic Sans MS"/>
              </a:rPr>
              <a:t>contruí­do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com texto e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ícone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JLabel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com texto e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icone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adicionados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9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LabelFrame.java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    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o construtor adiciona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JLabels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//construtor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só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com string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Testing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JLabel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ajusta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layout do frame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label1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"Label with text"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setToolTipText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This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label1"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  label1 ao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//construtor com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,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icone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e alinhamento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Icon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bug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"bug1.gif"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label2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"Label with text and icon"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bug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SwingConstants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LEFT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setToolTipText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This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label2"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adiciona o  label1 ao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44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LabelFrame.java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JLabel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//construtor sem argumentos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setText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"Label with icon and text at bottom"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setIcon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bug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//adiciona um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ícone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ao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JLabel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setHorizontalTextPosition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SwingConstants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CENTER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setVerticalTextPosition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SwingConstants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BOTTOM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setToolTipText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This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is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label3"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label3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//adiciona um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label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Exibindo Textos e Imagens em uma Janela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exemplo, a classe </a:t>
            </a:r>
            <a:r>
              <a:rPr lang="pt-BR" i="1" dirty="0" err="1" smtClean="0"/>
              <a:t>LabelFrame</a:t>
            </a:r>
            <a:r>
              <a:rPr lang="pt-BR" dirty="0" smtClean="0"/>
              <a:t> herda as características de janela da classe </a:t>
            </a:r>
            <a:r>
              <a:rPr lang="pt-BR" b="1" i="1" dirty="0" err="1" smtClean="0"/>
              <a:t>JFrame</a:t>
            </a:r>
            <a:endParaRPr lang="pt-BR" b="1" i="1" dirty="0" smtClean="0"/>
          </a:p>
          <a:p>
            <a:pPr lvl="1"/>
            <a:r>
              <a:rPr lang="pt-BR" dirty="0" smtClean="0"/>
              <a:t>Normalmente, os construtores das subclasses da </a:t>
            </a:r>
            <a:r>
              <a:rPr lang="pt-BR" dirty="0" err="1" smtClean="0"/>
              <a:t>JFrame</a:t>
            </a:r>
            <a:r>
              <a:rPr lang="pt-BR" dirty="0" smtClean="0"/>
              <a:t> criam a interface que estará na janela;</a:t>
            </a:r>
          </a:p>
          <a:p>
            <a:pPr lvl="1"/>
            <a:r>
              <a:rPr lang="pt-BR" dirty="0" smtClean="0"/>
              <a:t>Um dos construtores da </a:t>
            </a:r>
            <a:r>
              <a:rPr lang="pt-BR" dirty="0" err="1" smtClean="0"/>
              <a:t>JFrame</a:t>
            </a:r>
            <a:r>
              <a:rPr lang="pt-BR" dirty="0" smtClean="0"/>
              <a:t> define o conteúdo da barra de título da janela.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0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LabelTest.java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LabelTest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um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LabelFrame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275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180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ajusta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labelFrame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2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Exibindo Textos e Imagens em uma Janela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 classe </a:t>
            </a:r>
            <a:r>
              <a:rPr lang="pt-BR" b="1" i="1" dirty="0" err="1" smtClean="0"/>
              <a:t>LabelTest</a:t>
            </a:r>
            <a:r>
              <a:rPr lang="pt-BR" dirty="0" smtClean="0"/>
              <a:t> cria um objeto da classe </a:t>
            </a:r>
            <a:r>
              <a:rPr lang="pt-BR" b="1" i="1" dirty="0" err="1" smtClean="0"/>
              <a:t>LabelFrame</a:t>
            </a:r>
            <a:r>
              <a:rPr lang="pt-BR" b="1" i="1" dirty="0" smtClean="0"/>
              <a:t> </a:t>
            </a:r>
          </a:p>
          <a:p>
            <a:pPr lvl="1"/>
            <a:r>
              <a:rPr lang="pt-BR" dirty="0" smtClean="0"/>
              <a:t>Especifica a ação a ser tomada na operação de fechamento da janela</a:t>
            </a:r>
          </a:p>
          <a:p>
            <a:pPr lvl="2"/>
            <a:r>
              <a:rPr lang="pt-BR" dirty="0" smtClean="0"/>
              <a:t>Método </a:t>
            </a:r>
            <a:r>
              <a:rPr lang="pt-BR" b="1" i="1" dirty="0" err="1" smtClean="0"/>
              <a:t>setDefaultCloseOperation</a:t>
            </a:r>
            <a:r>
              <a:rPr lang="pt-BR" dirty="0" smtClean="0"/>
              <a:t>()</a:t>
            </a:r>
          </a:p>
          <a:p>
            <a:pPr lvl="2"/>
            <a:r>
              <a:rPr lang="pt-BR" dirty="0" smtClean="0"/>
              <a:t>Constante </a:t>
            </a:r>
            <a:r>
              <a:rPr lang="pt-BR" b="1" i="1" dirty="0" err="1" smtClean="0"/>
              <a:t>JFrame.EXIT_ON_CLOSE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 programa termina quando a janela é fechada;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setSize</a:t>
            </a:r>
            <a:r>
              <a:rPr lang="pt-BR" dirty="0" smtClean="0"/>
              <a:t> determina o tamanho da janela;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setVisible</a:t>
            </a:r>
            <a:r>
              <a:rPr lang="pt-BR" dirty="0" smtClean="0"/>
              <a:t>, com argumento </a:t>
            </a:r>
            <a:r>
              <a:rPr lang="pt-BR" b="1" i="1" dirty="0" err="1" smtClean="0"/>
              <a:t>true</a:t>
            </a:r>
            <a:r>
              <a:rPr lang="pt-BR" dirty="0" smtClean="0"/>
              <a:t> faz com que a janela seja exibida.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51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Exibindo Textos e Imagens em uma Janela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LabelTest.java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80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Especificando o Leiaute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3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Especificando o Leiaute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Quando criamos uma GUI, cada componente deve ser anexado a um contêiner</a:t>
            </a:r>
          </a:p>
          <a:p>
            <a:pPr lvl="1"/>
            <a:r>
              <a:rPr lang="pt-BR" dirty="0" smtClean="0"/>
              <a:t>Como a janela criada com o </a:t>
            </a:r>
            <a:r>
              <a:rPr lang="pt-BR" dirty="0" err="1" smtClean="0"/>
              <a:t>JFrame</a:t>
            </a:r>
            <a:r>
              <a:rPr lang="pt-BR" dirty="0" smtClean="0"/>
              <a:t>;</a:t>
            </a:r>
          </a:p>
          <a:p>
            <a:r>
              <a:rPr lang="pt-BR" dirty="0" smtClean="0"/>
              <a:t>Além disso, deve ser especificado onde posicionar cada um dos componentes</a:t>
            </a:r>
          </a:p>
          <a:p>
            <a:pPr lvl="1"/>
            <a:r>
              <a:rPr lang="pt-BR" dirty="0" smtClean="0"/>
              <a:t>Existem vários gerenciadores de leiaute (</a:t>
            </a:r>
            <a:r>
              <a:rPr lang="pt-BR" i="1" dirty="0" smtClean="0"/>
              <a:t>layout managers</a:t>
            </a:r>
            <a:r>
              <a:rPr lang="pt-BR" dirty="0" smtClean="0"/>
              <a:t>) que nos ajudam nesta tarefa.</a:t>
            </a:r>
          </a:p>
          <a:p>
            <a:r>
              <a:rPr lang="pt-BR" dirty="0" smtClean="0"/>
              <a:t>Muitas </a:t>
            </a:r>
            <a:r>
              <a:rPr lang="pt-BR" dirty="0" err="1" smtClean="0"/>
              <a:t>IDEs</a:t>
            </a:r>
            <a:r>
              <a:rPr lang="pt-BR" dirty="0" smtClean="0"/>
              <a:t> fornecem ferramentas de criação de interfaces que permitem especificar visualmente o tamanho e a localização de cada componente</a:t>
            </a:r>
          </a:p>
          <a:p>
            <a:pPr lvl="1"/>
            <a:r>
              <a:rPr lang="pt-BR" dirty="0" smtClean="0"/>
              <a:t>Usando o mouse;</a:t>
            </a:r>
          </a:p>
          <a:p>
            <a:pPr lvl="1"/>
            <a:r>
              <a:rPr lang="pt-BR" dirty="0" smtClean="0"/>
              <a:t>O código é gerado pela IDE.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Especificando o Leiaute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Diferentes </a:t>
            </a:r>
            <a:r>
              <a:rPr lang="pt-BR" dirty="0" err="1" smtClean="0"/>
              <a:t>IDEs</a:t>
            </a:r>
            <a:r>
              <a:rPr lang="pt-BR" dirty="0" smtClean="0"/>
              <a:t> geram diferentes códigos</a:t>
            </a:r>
          </a:p>
          <a:p>
            <a:pPr lvl="1"/>
            <a:r>
              <a:rPr lang="pt-BR" dirty="0" smtClean="0"/>
              <a:t>Podem ser utilizados gerenciadores de leiaute como alternativa;</a:t>
            </a:r>
          </a:p>
          <a:p>
            <a:pPr lvl="1"/>
            <a:r>
              <a:rPr lang="pt-BR" dirty="0" smtClean="0"/>
              <a:t>Por exemplo, o </a:t>
            </a:r>
            <a:r>
              <a:rPr lang="pt-BR" b="1" i="1" dirty="0" err="1" smtClean="0"/>
              <a:t>FlowLayout</a:t>
            </a:r>
            <a:r>
              <a:rPr lang="pt-BR" dirty="0" smtClean="0"/>
              <a:t>.</a:t>
            </a:r>
          </a:p>
          <a:p>
            <a:r>
              <a:rPr lang="pt-BR" dirty="0" smtClean="0"/>
              <a:t>Em um </a:t>
            </a:r>
            <a:r>
              <a:rPr lang="pt-BR" b="1" i="1" dirty="0" err="1" smtClean="0"/>
              <a:t>FlowLayout</a:t>
            </a:r>
            <a:r>
              <a:rPr lang="pt-BR" dirty="0" smtClean="0"/>
              <a:t>, os componentes são inseridos da esquerda para a direita</a:t>
            </a:r>
          </a:p>
          <a:p>
            <a:pPr lvl="1"/>
            <a:r>
              <a:rPr lang="pt-BR" dirty="0" smtClean="0"/>
              <a:t>Na ordem em que o programa os anexa ao contêiner;</a:t>
            </a:r>
          </a:p>
          <a:p>
            <a:pPr lvl="1"/>
            <a:r>
              <a:rPr lang="pt-BR" dirty="0" smtClean="0"/>
              <a:t>Se não houver mais espaço horizontal, passa-se para a linha debaixo;</a:t>
            </a:r>
          </a:p>
          <a:p>
            <a:pPr lvl="1"/>
            <a:r>
              <a:rPr lang="pt-BR" dirty="0" smtClean="0"/>
              <a:t>Se o contêiner for redimensionado, os componentes são rearranjados</a:t>
            </a:r>
          </a:p>
          <a:p>
            <a:pPr lvl="2"/>
            <a:r>
              <a:rPr lang="pt-BR" dirty="0" smtClean="0"/>
              <a:t>Possivelmente, usando menos linhas.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Criando </a:t>
            </a:r>
            <a:r>
              <a:rPr lang="pt-BR" dirty="0" err="1" smtClean="0"/>
              <a:t>Labels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</a:t>
            </a:r>
            <a:r>
              <a:rPr lang="pt-BR" dirty="0" err="1"/>
              <a:t>Labels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Uma vez definido o leiaute de uma janela, podemos anexar componentes</a:t>
            </a:r>
          </a:p>
          <a:p>
            <a:pPr lvl="1"/>
            <a:r>
              <a:rPr lang="pt-BR" dirty="0" smtClean="0"/>
              <a:t>Se não anexarmos um componente explicitamente, ele não será exibido quando o contêiner for exibido;</a:t>
            </a:r>
          </a:p>
          <a:p>
            <a:pPr lvl="1"/>
            <a:r>
              <a:rPr lang="pt-BR" dirty="0" smtClean="0"/>
              <a:t>No nosso exemplo, os componentes foram </a:t>
            </a:r>
            <a:r>
              <a:rPr lang="pt-BR" dirty="0" err="1" smtClean="0"/>
              <a:t>labels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Depois de criarmos um novo </a:t>
            </a:r>
            <a:r>
              <a:rPr lang="pt-BR" dirty="0" err="1" smtClean="0"/>
              <a:t>JLabel</a:t>
            </a:r>
            <a:r>
              <a:rPr lang="pt-BR" dirty="0" smtClean="0"/>
              <a:t>, para anexá-lo utilizamos o método </a:t>
            </a:r>
            <a:r>
              <a:rPr lang="pt-BR" b="1" i="1" dirty="0" err="1" smtClean="0"/>
              <a:t>add</a:t>
            </a:r>
            <a:endParaRPr lang="pt-BR" b="1" i="1" dirty="0" smtClean="0"/>
          </a:p>
          <a:p>
            <a:pPr lvl="1"/>
            <a:r>
              <a:rPr lang="pt-BR" dirty="0" smtClean="0"/>
              <a:t>Da classe Container.</a:t>
            </a:r>
          </a:p>
          <a:p>
            <a:r>
              <a:rPr lang="pt-BR" dirty="0" smtClean="0"/>
              <a:t>Podemos utilizar o método </a:t>
            </a:r>
            <a:r>
              <a:rPr lang="pt-BR" b="1" i="1" dirty="0" err="1" smtClean="0"/>
              <a:t>setToolTipText</a:t>
            </a:r>
            <a:r>
              <a:rPr lang="pt-BR" dirty="0" smtClean="0"/>
              <a:t> para que seja exibida uma dica quando o mouse for posicionado em cima do </a:t>
            </a:r>
            <a:r>
              <a:rPr lang="pt-BR" dirty="0" err="1" smtClean="0"/>
              <a:t>label</a:t>
            </a:r>
            <a:endParaRPr lang="pt-BR" dirty="0"/>
          </a:p>
          <a:p>
            <a:pPr lvl="1"/>
            <a:r>
              <a:rPr lang="pt-BR" dirty="0" smtClean="0"/>
              <a:t>O uso de </a:t>
            </a:r>
            <a:r>
              <a:rPr lang="pt-BR" b="1" i="1" dirty="0" err="1" smtClean="0"/>
              <a:t>tooltips</a:t>
            </a:r>
            <a:r>
              <a:rPr lang="pt-BR" dirty="0" smtClean="0"/>
              <a:t> é uma boa prática.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</a:t>
            </a:r>
            <a:r>
              <a:rPr lang="pt-BR" dirty="0" err="1"/>
              <a:t>Labels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Um objeto </a:t>
            </a:r>
            <a:r>
              <a:rPr lang="pt-BR" b="1" i="1" dirty="0" err="1" smtClean="0"/>
              <a:t>ImageIcon</a:t>
            </a:r>
            <a:r>
              <a:rPr lang="pt-BR" dirty="0" smtClean="0"/>
              <a:t> representa um ícone</a:t>
            </a:r>
          </a:p>
          <a:p>
            <a:pPr lvl="1"/>
            <a:r>
              <a:rPr lang="pt-BR" dirty="0" smtClean="0"/>
              <a:t>No exemplo, associamos o figura bug1.gif ao ícone;</a:t>
            </a:r>
          </a:p>
          <a:p>
            <a:pPr lvl="1"/>
            <a:r>
              <a:rPr lang="pt-BR" b="1" i="1" dirty="0" err="1" smtClean="0"/>
              <a:t>Icon</a:t>
            </a:r>
            <a:r>
              <a:rPr lang="pt-BR" dirty="0" smtClean="0"/>
              <a:t> é uma interface implementada pela classe </a:t>
            </a:r>
            <a:r>
              <a:rPr lang="pt-BR" i="1" dirty="0" err="1" smtClean="0"/>
              <a:t>ImageIcon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Utilizamos os métodos </a:t>
            </a:r>
            <a:r>
              <a:rPr lang="pt-BR" i="1" dirty="0" err="1" smtClean="0"/>
              <a:t>getClass</a:t>
            </a:r>
            <a:r>
              <a:rPr lang="pt-BR" dirty="0" smtClean="0"/>
              <a:t> e </a:t>
            </a:r>
            <a:r>
              <a:rPr lang="pt-BR" i="1" dirty="0" err="1" smtClean="0"/>
              <a:t>getResource</a:t>
            </a:r>
            <a:r>
              <a:rPr lang="pt-BR" dirty="0" smtClean="0"/>
              <a:t> para obtermos a localização da imagem como uma URL;</a:t>
            </a:r>
          </a:p>
          <a:p>
            <a:pPr lvl="1"/>
            <a:r>
              <a:rPr lang="pt-BR" dirty="0" smtClean="0"/>
              <a:t>O construtor </a:t>
            </a:r>
            <a:r>
              <a:rPr lang="pt-BR" dirty="0" err="1" smtClean="0"/>
              <a:t>ImageIcon</a:t>
            </a:r>
            <a:r>
              <a:rPr lang="pt-BR" dirty="0" smtClean="0"/>
              <a:t> utiliza esta URL para carregar a imagem para a memória.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Criando </a:t>
            </a:r>
            <a:r>
              <a:rPr lang="pt-BR" dirty="0" err="1"/>
              <a:t>Labels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Um </a:t>
            </a:r>
            <a:r>
              <a:rPr lang="pt-BR" i="1" dirty="0" err="1" smtClean="0"/>
              <a:t>JLabel</a:t>
            </a:r>
            <a:r>
              <a:rPr lang="pt-BR" dirty="0" smtClean="0"/>
              <a:t> pode ser utilizado para exibir o ícone criado previamente</a:t>
            </a:r>
          </a:p>
          <a:p>
            <a:pPr lvl="1"/>
            <a:r>
              <a:rPr lang="pt-BR" dirty="0" smtClean="0"/>
              <a:t>Há uma sobrecarga do construtor que recebe como argumentos um texto, um ícone, e uma constante de alinhamento;</a:t>
            </a:r>
          </a:p>
          <a:p>
            <a:r>
              <a:rPr lang="pt-BR" dirty="0" smtClean="0"/>
              <a:t>A interface </a:t>
            </a:r>
            <a:r>
              <a:rPr lang="pt-BR" b="1" i="1" dirty="0" err="1" smtClean="0"/>
              <a:t>SwingConstants</a:t>
            </a:r>
            <a:r>
              <a:rPr lang="pt-BR" dirty="0" smtClean="0"/>
              <a:t> (pacote </a:t>
            </a:r>
            <a:r>
              <a:rPr lang="pt-BR" i="1" dirty="0" err="1" smtClean="0"/>
              <a:t>javax.swing</a:t>
            </a:r>
            <a:r>
              <a:rPr lang="pt-BR" dirty="0" smtClean="0"/>
              <a:t>) define diferentes constantes para o alinhamento de componentes</a:t>
            </a:r>
          </a:p>
          <a:p>
            <a:pPr lvl="1"/>
            <a:r>
              <a:rPr lang="pt-BR" dirty="0" smtClean="0"/>
              <a:t>Por padrão, o texto aparece à direita de uma imagem em um </a:t>
            </a:r>
            <a:r>
              <a:rPr lang="pt-BR" dirty="0" err="1" smtClean="0"/>
              <a:t>label</a:t>
            </a:r>
            <a:r>
              <a:rPr lang="pt-BR" dirty="0" smtClean="0"/>
              <a:t>;</a:t>
            </a:r>
          </a:p>
          <a:p>
            <a:r>
              <a:rPr lang="pt-BR" dirty="0" smtClean="0"/>
              <a:t>O alinhamento horizontal e vertical de um </a:t>
            </a:r>
            <a:r>
              <a:rPr lang="pt-BR" i="1" dirty="0" err="1" smtClean="0"/>
              <a:t>label</a:t>
            </a:r>
            <a:r>
              <a:rPr lang="pt-BR" dirty="0" smtClean="0"/>
              <a:t> podem ser definidos através dos métodos </a:t>
            </a:r>
            <a:r>
              <a:rPr lang="pt-BR" b="1" i="1" dirty="0" err="1" smtClean="0"/>
              <a:t>setHorizontalAlignment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b="1" i="1" dirty="0" err="1" smtClean="0"/>
              <a:t>setVerticalAlignment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Polimorfismo</a:t>
            </a:r>
            <a:endParaRPr lang="en-US" dirty="0"/>
          </a:p>
          <a:p>
            <a:pPr lvl="1"/>
            <a:r>
              <a:rPr lang="pt-BR" dirty="0"/>
              <a:t>Exemplo</a:t>
            </a:r>
          </a:p>
          <a:p>
            <a:r>
              <a:rPr lang="pt-BR" dirty="0"/>
              <a:t>Classes e métodos abstratos</a:t>
            </a:r>
          </a:p>
          <a:p>
            <a:pPr lvl="1"/>
            <a:r>
              <a:rPr lang="pt-BR" dirty="0"/>
              <a:t>Exemplo Polimorfismo e </a:t>
            </a:r>
            <a:r>
              <a:rPr lang="pt-BR" dirty="0" err="1"/>
              <a:t>Downcast</a:t>
            </a:r>
            <a:endParaRPr lang="pt-BR" dirty="0"/>
          </a:p>
          <a:p>
            <a:pPr lvl="1"/>
            <a:r>
              <a:rPr lang="pt-BR" dirty="0"/>
              <a:t>Resolução Dinâmica</a:t>
            </a:r>
          </a:p>
          <a:p>
            <a:pPr lvl="1"/>
            <a:r>
              <a:rPr lang="pt-BR" dirty="0"/>
              <a:t>Operador </a:t>
            </a:r>
            <a:r>
              <a:rPr lang="pt-BR" i="1" dirty="0" err="1"/>
              <a:t>instanceof</a:t>
            </a:r>
            <a:endParaRPr lang="pt-BR" i="1" dirty="0"/>
          </a:p>
          <a:p>
            <a:pPr lvl="1"/>
            <a:r>
              <a:rPr lang="pt-BR" i="1" dirty="0" err="1"/>
              <a:t>Downcast</a:t>
            </a:r>
            <a:endParaRPr lang="pt-BR" i="1" dirty="0"/>
          </a:p>
          <a:p>
            <a:pPr lvl="1"/>
            <a:r>
              <a:rPr lang="pt-BR" dirty="0"/>
              <a:t>Método </a:t>
            </a:r>
            <a:r>
              <a:rPr lang="pt-BR" i="1" dirty="0" err="1"/>
              <a:t>getclass</a:t>
            </a:r>
            <a:endParaRPr lang="pt-BR" i="1" dirty="0"/>
          </a:p>
          <a:p>
            <a:r>
              <a:rPr lang="pt-BR" dirty="0"/>
              <a:t>Métodos e Classes </a:t>
            </a:r>
            <a:r>
              <a:rPr lang="pt-BR" i="1" dirty="0"/>
              <a:t>final</a:t>
            </a:r>
          </a:p>
          <a:p>
            <a:r>
              <a:rPr lang="pt-BR" dirty="0"/>
              <a:t>Criando e Utilizando Interfaces</a:t>
            </a:r>
          </a:p>
          <a:p>
            <a:r>
              <a:rPr lang="pt-BR" dirty="0"/>
              <a:t>Declarando Constantes em </a:t>
            </a:r>
            <a:r>
              <a:rPr lang="pt-BR" dirty="0" smtClean="0"/>
              <a:t>Interfaces</a:t>
            </a:r>
          </a:p>
          <a:p>
            <a:r>
              <a:rPr lang="pt-BR" dirty="0"/>
              <a:t>Introdução ao Java </a:t>
            </a:r>
            <a:r>
              <a:rPr lang="pt-BR" i="1" dirty="0" err="1" smtClean="0"/>
              <a:t>Reflection</a:t>
            </a:r>
            <a:r>
              <a:rPr lang="pt-BR" dirty="0" smtClean="0"/>
              <a:t> API</a:t>
            </a:r>
            <a:endParaRPr lang="pt-BR" dirty="0"/>
          </a:p>
          <a:p>
            <a:r>
              <a:rPr lang="pt-BR" dirty="0"/>
              <a:t>Interfaces Comuns da API </a:t>
            </a:r>
            <a:r>
              <a:rPr lang="pt-BR" dirty="0" smtClean="0"/>
              <a:t>Java</a:t>
            </a:r>
            <a:endParaRPr lang="pt-BR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SwingConstants</a:t>
            </a:r>
            <a:endParaRPr lang="pt-BR" i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826058"/>
              </p:ext>
            </p:extLst>
          </p:nvPr>
        </p:nvGraphicFramePr>
        <p:xfrm>
          <a:off x="457200" y="2420888"/>
          <a:ext cx="8229600" cy="360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94720"/>
                <a:gridCol w="48348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Constante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Alinhamento Horizontal</a:t>
                      </a:r>
                      <a:endParaRPr lang="pt-BR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SwingConstants.LEFT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Posiciona o conteúdo à esquerda.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SwingConstants.CENTER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Posiciona o conteúdo ao centro.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SwingConstants.RIGHT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Posiciona o conteúdo à direita.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1" dirty="0" smtClean="0"/>
                        <a:t>Alinhamento Vertical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SwingConstants.TOP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Posiciona o conteúdo ao topo.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SwingConstants.CENTER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Posiciona o conteúdo ao centro.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SwingConstants.BOTTOM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Posiciona o conteúdo ao fundo.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60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</a:t>
            </a:r>
            <a:r>
              <a:rPr lang="pt-BR" dirty="0" err="1"/>
              <a:t>Labels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Outra forma de criar </a:t>
            </a:r>
            <a:r>
              <a:rPr lang="pt-BR" dirty="0" err="1" smtClean="0"/>
              <a:t>labels</a:t>
            </a:r>
            <a:r>
              <a:rPr lang="pt-BR" dirty="0" smtClean="0"/>
              <a:t> é utilizar o construtor sem parâmetros e invocar explicitamente os métodos para inserir/retornar conteúdo</a:t>
            </a:r>
          </a:p>
          <a:p>
            <a:pPr lvl="1"/>
            <a:r>
              <a:rPr lang="pt-BR" i="1" dirty="0" err="1" smtClean="0"/>
              <a:t>setText</a:t>
            </a:r>
            <a:r>
              <a:rPr lang="pt-BR" dirty="0" smtClean="0"/>
              <a:t>: define o texto;</a:t>
            </a:r>
          </a:p>
          <a:p>
            <a:pPr lvl="1"/>
            <a:r>
              <a:rPr lang="pt-BR" i="1" dirty="0" err="1" smtClean="0"/>
              <a:t>getText</a:t>
            </a:r>
            <a:r>
              <a:rPr lang="pt-BR" dirty="0" smtClean="0"/>
              <a:t>: retorna o texto;</a:t>
            </a:r>
          </a:p>
          <a:p>
            <a:pPr lvl="1"/>
            <a:r>
              <a:rPr lang="pt-BR" i="1" dirty="0" err="1" smtClean="0"/>
              <a:t>setIcon</a:t>
            </a:r>
            <a:r>
              <a:rPr lang="pt-BR" dirty="0" smtClean="0"/>
              <a:t>: define o ícone;</a:t>
            </a:r>
          </a:p>
          <a:p>
            <a:pPr lvl="1"/>
            <a:r>
              <a:rPr lang="pt-BR" i="1" dirty="0" err="1" smtClean="0"/>
              <a:t>getIcon</a:t>
            </a:r>
            <a:r>
              <a:rPr lang="pt-BR" dirty="0" smtClean="0"/>
              <a:t>: retorna o ícone</a:t>
            </a:r>
          </a:p>
          <a:p>
            <a:pPr lvl="1"/>
            <a:r>
              <a:rPr lang="pt-BR" i="1" dirty="0" err="1" smtClean="0"/>
              <a:t>setHorizontalTextPosition</a:t>
            </a:r>
            <a:r>
              <a:rPr lang="pt-BR" dirty="0" smtClean="0"/>
              <a:t>: define a posição horizontal;</a:t>
            </a:r>
          </a:p>
          <a:p>
            <a:pPr lvl="1"/>
            <a:r>
              <a:rPr lang="pt-BR" i="1" dirty="0" err="1" smtClean="0"/>
              <a:t>setVerticalTextPosition</a:t>
            </a:r>
            <a:r>
              <a:rPr lang="pt-BR" dirty="0" smtClean="0"/>
              <a:t>: </a:t>
            </a:r>
            <a:r>
              <a:rPr lang="pt-BR" dirty="0"/>
              <a:t>define a </a:t>
            </a:r>
            <a:r>
              <a:rPr lang="pt-BR" dirty="0" err="1" smtClean="0"/>
              <a:t>posiçãovertical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Campos de Texto e Introdução à Manipulação de Eventos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2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Introdução à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Manipulação de </a:t>
            </a:r>
            <a:r>
              <a:rPr lang="pt-BR" dirty="0"/>
              <a:t>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Interfaces gráficas são baseadas em eventos</a:t>
            </a:r>
          </a:p>
          <a:p>
            <a:pPr lvl="1"/>
            <a:r>
              <a:rPr lang="pt-BR" dirty="0" smtClean="0"/>
              <a:t>Quando um usuário interage com a aplicação, a interação (conhecida como </a:t>
            </a:r>
            <a:r>
              <a:rPr lang="pt-BR" b="1" dirty="0" smtClean="0"/>
              <a:t>evento</a:t>
            </a:r>
            <a:r>
              <a:rPr lang="pt-BR" dirty="0" smtClean="0"/>
              <a:t>) leva a aplicação a realizar uma tarefa;</a:t>
            </a:r>
          </a:p>
          <a:p>
            <a:r>
              <a:rPr lang="pt-BR" dirty="0" smtClean="0"/>
              <a:t>Eventos comuns incluem:</a:t>
            </a:r>
          </a:p>
          <a:p>
            <a:pPr lvl="1"/>
            <a:r>
              <a:rPr lang="pt-BR" dirty="0" smtClean="0"/>
              <a:t>Clicar em um botão;</a:t>
            </a:r>
          </a:p>
          <a:p>
            <a:pPr lvl="1"/>
            <a:r>
              <a:rPr lang="pt-BR" dirty="0" smtClean="0"/>
              <a:t>Escrever em um campo de texto;</a:t>
            </a:r>
          </a:p>
          <a:p>
            <a:pPr lvl="1"/>
            <a:r>
              <a:rPr lang="pt-BR" dirty="0" smtClean="0"/>
              <a:t>Selecionar um item de um menu;</a:t>
            </a:r>
          </a:p>
          <a:p>
            <a:pPr lvl="1"/>
            <a:r>
              <a:rPr lang="pt-BR" dirty="0" smtClean="0"/>
              <a:t>Fechar uma janela;</a:t>
            </a:r>
          </a:p>
          <a:p>
            <a:pPr lvl="1"/>
            <a:r>
              <a:rPr lang="pt-BR" dirty="0" smtClean="0"/>
              <a:t>Mover o mouse.</a:t>
            </a:r>
          </a:p>
          <a:p>
            <a:r>
              <a:rPr lang="pt-BR" dirty="0" smtClean="0"/>
              <a:t>O código que realiza uma tarefa em resposta a um evento é chamado de </a:t>
            </a:r>
            <a:r>
              <a:rPr lang="pt-BR" b="1" dirty="0" smtClean="0"/>
              <a:t>manipulador de evento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5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Dois componentes que representam campos de texto são os </a:t>
            </a:r>
            <a:r>
              <a:rPr lang="pt-BR" b="1" i="1" dirty="0" err="1" smtClean="0"/>
              <a:t>JTextFields</a:t>
            </a:r>
            <a:r>
              <a:rPr lang="pt-BR" dirty="0" smtClean="0"/>
              <a:t> (pacote </a:t>
            </a:r>
            <a:r>
              <a:rPr lang="pt-BR" b="1" i="1" dirty="0" err="1" smtClean="0"/>
              <a:t>javax.swing</a:t>
            </a:r>
            <a:r>
              <a:rPr lang="pt-BR" dirty="0" smtClean="0"/>
              <a:t>) e os </a:t>
            </a:r>
            <a:r>
              <a:rPr lang="pt-BR" b="1" i="1" dirty="0" err="1" smtClean="0"/>
              <a:t>JPasswordFields</a:t>
            </a:r>
            <a:r>
              <a:rPr lang="pt-BR" dirty="0" smtClean="0"/>
              <a:t> (pacote </a:t>
            </a:r>
            <a:r>
              <a:rPr lang="pt-BR" b="1" i="1" dirty="0" err="1" smtClean="0"/>
              <a:t>javax.swing.text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A classe </a:t>
            </a:r>
            <a:r>
              <a:rPr lang="pt-BR" i="1" dirty="0" err="1" smtClean="0"/>
              <a:t>JTextField</a:t>
            </a:r>
            <a:r>
              <a:rPr lang="pt-BR" dirty="0" smtClean="0"/>
              <a:t> herda da classe </a:t>
            </a:r>
            <a:r>
              <a:rPr lang="pt-BR" i="1" dirty="0" err="1" smtClean="0"/>
              <a:t>JTextComponent</a:t>
            </a:r>
            <a:r>
              <a:rPr lang="pt-BR" dirty="0" smtClean="0"/>
              <a:t>, que fornece as características de componentes baseados em texto da Swing;</a:t>
            </a:r>
          </a:p>
          <a:p>
            <a:pPr lvl="1"/>
            <a:r>
              <a:rPr lang="pt-BR" dirty="0" smtClean="0"/>
              <a:t>Por sua vez, a classe </a:t>
            </a:r>
            <a:r>
              <a:rPr lang="pt-BR" i="1" dirty="0" err="1" smtClean="0"/>
              <a:t>JPasswordField</a:t>
            </a:r>
            <a:r>
              <a:rPr lang="pt-BR" dirty="0" smtClean="0"/>
              <a:t> herda da classe </a:t>
            </a:r>
            <a:r>
              <a:rPr lang="pt-BR" i="1" dirty="0" err="1" smtClean="0"/>
              <a:t>JTextField</a:t>
            </a:r>
            <a:r>
              <a:rPr lang="pt-BR" dirty="0"/>
              <a:t> </a:t>
            </a:r>
            <a:r>
              <a:rPr lang="pt-BR" dirty="0" smtClean="0"/>
              <a:t>e adiciona diversos métodos específicos para processar senhas.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9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usuário digita </a:t>
            </a:r>
            <a:r>
              <a:rPr lang="pt-BR" i="1" dirty="0" err="1" smtClean="0"/>
              <a:t>enter</a:t>
            </a:r>
            <a:r>
              <a:rPr lang="pt-BR" dirty="0" smtClean="0"/>
              <a:t> em um dos dois componentes introduzidos, um evento ocorre;</a:t>
            </a:r>
          </a:p>
          <a:p>
            <a:r>
              <a:rPr lang="pt-BR" dirty="0" smtClean="0"/>
              <a:t>Nos próximos exemplos, será demonstrado como um programa pode realizar uma tarefa em resposta a este evento</a:t>
            </a:r>
          </a:p>
          <a:p>
            <a:pPr lvl="1"/>
            <a:r>
              <a:rPr lang="pt-BR" dirty="0" smtClean="0"/>
              <a:t>As técnicas apresentadas são aplicáveis a todos os componentes que geram eventos.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TextFieldFrame.java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JPasswordField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campo de texto com tamanho definido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campo de texto construído com texto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campo de texto com texto e tamanho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JPasswordField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campo de senha com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texto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74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TextFieldFrame.java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300" dirty="0">
                <a:solidFill>
                  <a:srgbClr val="007F00"/>
                </a:solidFill>
                <a:latin typeface="Comic Sans MS"/>
              </a:rPr>
              <a:t>//O construtor adicionar os campos de texto ao frame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3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super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"Testing </a:t>
            </a:r>
            <a:r>
              <a:rPr lang="en-US" sz="1300" dirty="0" err="1">
                <a:solidFill>
                  <a:srgbClr val="7F007F"/>
                </a:solidFill>
                <a:latin typeface="Verdana"/>
              </a:rPr>
              <a:t>JTextField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 and </a:t>
            </a:r>
            <a:r>
              <a:rPr lang="en-US" sz="1300" dirty="0" err="1">
                <a:solidFill>
                  <a:srgbClr val="7F007F"/>
                </a:solidFill>
                <a:latin typeface="Verdana"/>
              </a:rPr>
              <a:t>JPasswordField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7F00"/>
                </a:solidFill>
                <a:latin typeface="Comic Sans MS"/>
              </a:rPr>
              <a:t>//define o </a:t>
            </a:r>
            <a:r>
              <a:rPr lang="en-US" sz="1300" dirty="0" err="1">
                <a:solidFill>
                  <a:srgbClr val="007F00"/>
                </a:solidFill>
                <a:latin typeface="Comic Sans MS"/>
              </a:rPr>
              <a:t>leiaute</a:t>
            </a:r>
            <a:r>
              <a:rPr lang="en-US" sz="1300" dirty="0">
                <a:solidFill>
                  <a:srgbClr val="007F00"/>
                </a:solidFill>
                <a:latin typeface="Comic Sans MS"/>
              </a:rPr>
              <a:t> do frame</a:t>
            </a:r>
          </a:p>
          <a:p>
            <a:pPr marL="118872" indent="0">
              <a:buNone/>
            </a:pPr>
            <a:r>
              <a:rPr lang="pt-BR" sz="400" dirty="0" smtClean="0">
                <a:solidFill>
                  <a:srgbClr val="808080"/>
                </a:solidFill>
                <a:latin typeface="Verdana"/>
              </a:rPr>
              <a:t>               </a:t>
            </a:r>
            <a:endParaRPr lang="pt-BR" sz="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constroi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um campo de texto com 10 colunas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textField1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textField1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//adiciona o campo de texto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aoJFrame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4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constroi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um campo de texto com texto padrão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textField2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"Enter text here"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textField2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//adiciona o campo de texto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aoJFrame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4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300" dirty="0" err="1" smtClean="0">
                <a:solidFill>
                  <a:srgbClr val="007F00"/>
                </a:solidFill>
                <a:latin typeface="Comic Sans MS"/>
              </a:rPr>
              <a:t>constroi</a:t>
            </a:r>
            <a:r>
              <a:rPr lang="pt-BR" sz="1300" dirty="0" smtClean="0">
                <a:solidFill>
                  <a:srgbClr val="007F00"/>
                </a:solidFill>
                <a:latin typeface="Comic Sans MS"/>
              </a:rPr>
              <a:t> um campo de texto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com texto padrão e 21 colunas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3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300" dirty="0" err="1">
                <a:solidFill>
                  <a:srgbClr val="7F007F"/>
                </a:solidFill>
                <a:latin typeface="Verdana"/>
              </a:rPr>
              <a:t>Uneditable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 text field"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007F7F"/>
                </a:solidFill>
                <a:latin typeface="Verdana"/>
              </a:rPr>
              <a:t>21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setEditable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false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//desabilita a edição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//adiciona o campo de texto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aoJFrame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4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constroi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 um campo de senha com texto padrão</a:t>
            </a:r>
          </a:p>
          <a:p>
            <a:pPr marL="118872" indent="0">
              <a:buNone/>
            </a:pPr>
            <a:r>
              <a:rPr lang="en-US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Verdana"/>
              </a:rPr>
              <a:t>JPasswordField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dirty="0">
                <a:solidFill>
                  <a:srgbClr val="7F007F"/>
                </a:solidFill>
                <a:latin typeface="Verdana"/>
              </a:rPr>
              <a:t>"Hidden text"</a:t>
            </a:r>
            <a:r>
              <a:rPr lang="en-US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en-US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>
                <a:solidFill>
                  <a:srgbClr val="007F00"/>
                </a:solidFill>
                <a:latin typeface="Comic Sans MS"/>
              </a:rPr>
              <a:t>//adiciona o campo de senha </a:t>
            </a:r>
            <a:r>
              <a:rPr lang="pt-BR" sz="1300" dirty="0" err="1">
                <a:solidFill>
                  <a:srgbClr val="007F00"/>
                </a:solidFill>
                <a:latin typeface="Comic Sans MS"/>
              </a:rPr>
              <a:t>aoJFrame</a:t>
            </a:r>
            <a:endParaRPr lang="pt-BR" sz="13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sz="4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TextFieldHandler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TextFieldHandler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textField1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textField2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pt-BR" sz="13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sz="13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3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3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3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3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5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TextFieldFrame.java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//classe interna privada para manipulação de eventos</a:t>
            </a: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TextFieldHandler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implements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ActionListener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//processa os eventos dos campos de texto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actionPerformed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//declara a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string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a ser exibida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//o usuário pressionou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enter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no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JTextField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textField1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"textField1: %s"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getActionCommand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//o usuário pressionou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enter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no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JTextField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textField2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else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"textField2: %s"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getActionCommand</a:t>
            </a:r>
            <a:r>
              <a:rPr lang="en-US" sz="1500" b="1" dirty="0" smtClean="0">
                <a:solidFill>
                  <a:srgbClr val="000000"/>
                </a:solidFill>
                <a:latin typeface="Verdana"/>
              </a:rPr>
              <a:t>());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62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TextFieldFrame.java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o usuário pressionou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enter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no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JTextField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textField3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else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textField3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"textField3: %s"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getActionCommand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uo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usuário pressionou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enter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no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JTextField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1500" dirty="0" err="1">
                <a:solidFill>
                  <a:srgbClr val="007F00"/>
                </a:solidFill>
                <a:latin typeface="Comic Sans MS"/>
              </a:rPr>
              <a:t>passwordField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sz="1500" b="1" dirty="0" err="1" smtClean="0">
                <a:solidFill>
                  <a:srgbClr val="00007F"/>
                </a:solidFill>
                <a:latin typeface="Verdana"/>
              </a:rPr>
              <a:t>else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passwordField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%s"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 		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passwordField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getPassword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//exibe o conteúdo do campo de texto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null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  }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66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Caixas de Diálogo</a:t>
            </a:r>
          </a:p>
          <a:p>
            <a:r>
              <a:rPr lang="pt-BR" dirty="0"/>
              <a:t>Componentes Swing</a:t>
            </a:r>
          </a:p>
          <a:p>
            <a:r>
              <a:rPr lang="pt-BR" dirty="0"/>
              <a:t>Swing vs. AWT</a:t>
            </a:r>
          </a:p>
          <a:p>
            <a:r>
              <a:rPr lang="pt-BR" dirty="0"/>
              <a:t>Componentes </a:t>
            </a:r>
            <a:r>
              <a:rPr lang="pt-BR" dirty="0" smtClean="0"/>
              <a:t>Leves </a:t>
            </a:r>
            <a:r>
              <a:rPr lang="pt-BR" dirty="0"/>
              <a:t>e Pesados</a:t>
            </a:r>
          </a:p>
          <a:p>
            <a:r>
              <a:rPr lang="pt-BR" dirty="0"/>
              <a:t>Exibindo Textos e Imagens em uma Janela</a:t>
            </a:r>
          </a:p>
          <a:p>
            <a:r>
              <a:rPr lang="pt-BR" dirty="0"/>
              <a:t>Especificando o Leiaute</a:t>
            </a:r>
          </a:p>
          <a:p>
            <a:r>
              <a:rPr lang="pt-BR" dirty="0"/>
              <a:t>Criando </a:t>
            </a:r>
            <a:r>
              <a:rPr lang="pt-BR" dirty="0" err="1"/>
              <a:t>Labels</a:t>
            </a:r>
            <a:endParaRPr lang="pt-BR" dirty="0"/>
          </a:p>
          <a:p>
            <a:r>
              <a:rPr lang="pt-BR" dirty="0"/>
              <a:t>Campos de Texto e Introdução à Manipulação de Eventos</a:t>
            </a:r>
          </a:p>
          <a:p>
            <a:r>
              <a:rPr lang="pt-BR" dirty="0"/>
              <a:t>Tipos Comuns de Eventos e </a:t>
            </a:r>
            <a:r>
              <a:rPr lang="pt-BR" dirty="0" err="1"/>
              <a:t>Listener</a:t>
            </a:r>
            <a:r>
              <a:rPr lang="pt-BR" dirty="0"/>
              <a:t> Interfaces</a:t>
            </a:r>
          </a:p>
          <a:p>
            <a:r>
              <a:rPr lang="pt-BR" dirty="0"/>
              <a:t>Botões</a:t>
            </a:r>
          </a:p>
          <a:p>
            <a:pPr lvl="1"/>
            <a:r>
              <a:rPr lang="pt-BR" dirty="0"/>
              <a:t>Botões que Mantêm seu Estado</a:t>
            </a:r>
          </a:p>
          <a:p>
            <a:r>
              <a:rPr lang="pt-BR" dirty="0"/>
              <a:t>Caixas de Marcação</a:t>
            </a:r>
          </a:p>
          <a:p>
            <a:r>
              <a:rPr lang="pt-BR" dirty="0"/>
              <a:t>Botões de Opção</a:t>
            </a:r>
          </a:p>
          <a:p>
            <a:r>
              <a:rPr lang="pt-BR" dirty="0"/>
              <a:t>Caixas de Combinação</a:t>
            </a:r>
          </a:p>
          <a:p>
            <a:r>
              <a:rPr lang="pt-BR" dirty="0"/>
              <a:t>Listas</a:t>
            </a:r>
          </a:p>
          <a:p>
            <a:pPr lvl="1"/>
            <a:r>
              <a:rPr lang="pt-BR" dirty="0"/>
              <a:t>Listas de Seleções Múltiplas</a:t>
            </a:r>
          </a:p>
          <a:p>
            <a:r>
              <a:rPr lang="pt-BR" dirty="0"/>
              <a:t>Manipulação de Eventos do Mouse</a:t>
            </a:r>
          </a:p>
          <a:p>
            <a:r>
              <a:rPr lang="pt-BR" dirty="0"/>
              <a:t>Classes Adaptadoras</a:t>
            </a:r>
          </a:p>
          <a:p>
            <a:r>
              <a:rPr lang="pt-BR" dirty="0"/>
              <a:t>Subclasse </a:t>
            </a:r>
            <a:r>
              <a:rPr lang="pt-BR" dirty="0" err="1"/>
              <a:t>JPanel</a:t>
            </a:r>
            <a:r>
              <a:rPr lang="pt-BR" dirty="0"/>
              <a:t> para Desenhar com o Mouse</a:t>
            </a:r>
          </a:p>
          <a:p>
            <a:r>
              <a:rPr lang="pt-BR" dirty="0"/>
              <a:t>Manipulação de Eventos do Teclado</a:t>
            </a:r>
          </a:p>
          <a:p>
            <a:r>
              <a:rPr lang="pt-BR" dirty="0"/>
              <a:t>Gerenciadores de Leiaute</a:t>
            </a:r>
          </a:p>
          <a:p>
            <a:r>
              <a:rPr lang="pt-BR" dirty="0"/>
              <a:t>Áreas de Texto</a:t>
            </a:r>
            <a:endParaRPr lang="pt-BR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17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Campos de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exemplo, são mostrados 3 construtores para criação de um </a:t>
            </a:r>
            <a:r>
              <a:rPr lang="pt-BR" b="1" i="1" dirty="0" err="1" smtClean="0"/>
              <a:t>JTextField</a:t>
            </a:r>
            <a:endParaRPr lang="pt-BR" b="1" i="1" dirty="0" smtClean="0"/>
          </a:p>
          <a:p>
            <a:pPr lvl="1"/>
            <a:r>
              <a:rPr lang="pt-BR" dirty="0" smtClean="0"/>
              <a:t>Somente texto padrão;</a:t>
            </a:r>
          </a:p>
          <a:p>
            <a:pPr lvl="1"/>
            <a:r>
              <a:rPr lang="pt-BR" dirty="0" smtClean="0"/>
              <a:t>Somente tamanho padrão;</a:t>
            </a:r>
          </a:p>
          <a:p>
            <a:pPr lvl="1"/>
            <a:r>
              <a:rPr lang="pt-BR" dirty="0" smtClean="0"/>
              <a:t>Ambos texto e tamanho padrão.</a:t>
            </a:r>
          </a:p>
          <a:p>
            <a:r>
              <a:rPr lang="pt-BR" dirty="0" smtClean="0"/>
              <a:t>Todos os componentes são adicionados ao frame pelo método </a:t>
            </a:r>
            <a:r>
              <a:rPr lang="pt-BR" b="1" i="1" dirty="0" err="1" smtClean="0"/>
              <a:t>add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7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Manipulação de Eventos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Antes que uma aplicação possa responder a um evento é necessário seguir os seguintes passos:</a:t>
            </a:r>
          </a:p>
          <a:p>
            <a:pPr lvl="1"/>
            <a:r>
              <a:rPr lang="pt-BR" dirty="0" smtClean="0"/>
              <a:t>Criar uma classe que represente o manipulador de eventos;</a:t>
            </a:r>
          </a:p>
          <a:p>
            <a:pPr lvl="1"/>
            <a:r>
              <a:rPr lang="pt-BR" dirty="0" smtClean="0"/>
              <a:t>Implementar uma interface apropriada, chamada </a:t>
            </a:r>
            <a:r>
              <a:rPr lang="pt-BR" i="1" dirty="0" err="1" smtClean="0"/>
              <a:t>event-listener</a:t>
            </a:r>
            <a:r>
              <a:rPr lang="pt-BR" i="1" dirty="0" smtClean="0"/>
              <a:t> interface</a:t>
            </a:r>
            <a:r>
              <a:rPr lang="pt-BR" dirty="0" smtClean="0"/>
              <a:t> (interface </a:t>
            </a:r>
            <a:r>
              <a:rPr lang="pt-BR" i="1" dirty="0" smtClean="0"/>
              <a:t>ouvinte</a:t>
            </a:r>
            <a:r>
              <a:rPr lang="pt-BR" dirty="0" smtClean="0"/>
              <a:t> de eventos), na classe do passo anterior;</a:t>
            </a:r>
          </a:p>
          <a:p>
            <a:pPr lvl="1"/>
            <a:r>
              <a:rPr lang="pt-BR" dirty="0" smtClean="0"/>
              <a:t>Indicar que os objetos desta mesma classe devem ser notificados quando o evento ocorrer</a:t>
            </a:r>
          </a:p>
          <a:p>
            <a:pPr lvl="2"/>
            <a:r>
              <a:rPr lang="pt-BR" dirty="0" smtClean="0"/>
              <a:t>Conhecido como registro do manipulador de eventos.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1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Java nos permite declarar classes dentro de classes</a:t>
            </a:r>
          </a:p>
          <a:p>
            <a:pPr lvl="1"/>
            <a:r>
              <a:rPr lang="pt-BR" dirty="0" smtClean="0"/>
              <a:t>Classes aninhadas, que podem ser </a:t>
            </a:r>
            <a:r>
              <a:rPr lang="pt-BR" i="1" dirty="0" err="1" smtClean="0"/>
              <a:t>static</a:t>
            </a:r>
            <a:r>
              <a:rPr lang="pt-BR" dirty="0" smtClean="0"/>
              <a:t> ou não;</a:t>
            </a:r>
          </a:p>
          <a:p>
            <a:pPr lvl="1"/>
            <a:r>
              <a:rPr lang="pt-BR" dirty="0" smtClean="0"/>
              <a:t>Classes aninhadas não </a:t>
            </a:r>
            <a:r>
              <a:rPr lang="pt-BR" dirty="0" err="1" smtClean="0"/>
              <a:t>static</a:t>
            </a:r>
            <a:r>
              <a:rPr lang="pt-BR" dirty="0" smtClean="0"/>
              <a:t> são chamadas de </a:t>
            </a:r>
            <a:r>
              <a:rPr lang="pt-BR" b="1" dirty="0" smtClean="0"/>
              <a:t>classes internas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Geralmente, utilizam-se classes internas para manipulação de eventos.</a:t>
            </a:r>
          </a:p>
          <a:p>
            <a:r>
              <a:rPr lang="pt-BR" dirty="0" smtClean="0"/>
              <a:t>Objetos de classes internas podem acessar todos os métodos e atributos da classe externa</a:t>
            </a:r>
          </a:p>
          <a:p>
            <a:pPr lvl="1"/>
            <a:r>
              <a:rPr lang="pt-BR" dirty="0" smtClean="0"/>
              <a:t>Sem a necessidade de uma referência a um objeto da classe externa.</a:t>
            </a:r>
          </a:p>
          <a:p>
            <a:r>
              <a:rPr lang="pt-BR" dirty="0" smtClean="0"/>
              <a:t>No nosso exemplo, criamos uma classe interna privada</a:t>
            </a:r>
          </a:p>
          <a:p>
            <a:pPr lvl="1"/>
            <a:r>
              <a:rPr lang="pt-BR" dirty="0" smtClean="0"/>
              <a:t>Só será utilizada para criar manipuladores de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1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Cada tipo de evento é representado por uma classe e só pode ser processado pelo tipo apropriado de manipulador</a:t>
            </a:r>
          </a:p>
          <a:p>
            <a:pPr lvl="1"/>
            <a:r>
              <a:rPr lang="pt-BR" dirty="0" smtClean="0"/>
              <a:t>Pressionar o </a:t>
            </a:r>
            <a:r>
              <a:rPr lang="pt-BR" i="1" dirty="0" err="1" smtClean="0"/>
              <a:t>enter</a:t>
            </a:r>
            <a:r>
              <a:rPr lang="pt-BR" dirty="0" smtClean="0"/>
              <a:t> gera um </a:t>
            </a:r>
            <a:r>
              <a:rPr lang="pt-BR" b="1" i="1" dirty="0" err="1" smtClean="0"/>
              <a:t>ActionEvent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Este evento é processado por um objeto cuja classe implemente a interface </a:t>
            </a:r>
            <a:r>
              <a:rPr lang="pt-BR" b="1" i="1" dirty="0" err="1" smtClean="0"/>
              <a:t>ActionListener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 nosso exemplo, a classe interna implementa o único método da interface</a:t>
            </a:r>
          </a:p>
          <a:p>
            <a:pPr lvl="1"/>
            <a:r>
              <a:rPr lang="pt-BR" b="1" i="1" dirty="0" err="1" smtClean="0"/>
              <a:t>actionPerformed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Especifica a ação a ser tomada.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74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Para registrar um manipulador de eventos em um componente, utilizamos o método </a:t>
            </a:r>
            <a:r>
              <a:rPr lang="pt-BR" b="1" i="1" dirty="0" err="1" smtClean="0"/>
              <a:t>addActionListener</a:t>
            </a:r>
            <a:endParaRPr lang="pt-BR" b="1" i="1" dirty="0" smtClean="0"/>
          </a:p>
          <a:p>
            <a:pPr lvl="1"/>
            <a:r>
              <a:rPr lang="pt-BR" dirty="0" smtClean="0"/>
              <a:t>Recebe como argumento um objeto </a:t>
            </a:r>
            <a:r>
              <a:rPr lang="pt-BR" b="1" i="1" dirty="0" err="1" smtClean="0"/>
              <a:t>ActionListener</a:t>
            </a:r>
            <a:r>
              <a:rPr lang="pt-BR" dirty="0" smtClean="0"/>
              <a:t>, que pode ser de qualquer classe que implemente esta interface.</a:t>
            </a:r>
          </a:p>
          <a:p>
            <a:r>
              <a:rPr lang="pt-BR" dirty="0" smtClean="0"/>
              <a:t>Depois de registrado, o manipulador </a:t>
            </a:r>
            <a:r>
              <a:rPr lang="pt-BR" i="1" dirty="0" smtClean="0"/>
              <a:t>ouve</a:t>
            </a:r>
            <a:r>
              <a:rPr lang="pt-BR" dirty="0" smtClean="0"/>
              <a:t> os eventos</a:t>
            </a:r>
          </a:p>
          <a:p>
            <a:pPr lvl="1"/>
            <a:r>
              <a:rPr lang="pt-BR" dirty="0" smtClean="0"/>
              <a:t>O manipulador é chamado para processar o evento.</a:t>
            </a:r>
          </a:p>
          <a:p>
            <a:r>
              <a:rPr lang="pt-BR" dirty="0" smtClean="0"/>
              <a:t>Se o manipulador não for registrado, o campo de texto é simplesmente ignorado pela aplicação.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74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Manipulação de Eventos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método </a:t>
            </a:r>
            <a:r>
              <a:rPr lang="pt-BR" b="1" i="1" dirty="0" err="1" smtClean="0"/>
              <a:t>getSource</a:t>
            </a:r>
            <a:r>
              <a:rPr lang="pt-BR" dirty="0" smtClean="0"/>
              <a:t> da classe </a:t>
            </a:r>
            <a:r>
              <a:rPr lang="pt-BR" i="1" dirty="0" err="1" smtClean="0"/>
              <a:t>ActionEvent</a:t>
            </a:r>
            <a:r>
              <a:rPr lang="pt-BR" dirty="0" smtClean="0"/>
              <a:t> retorna uma referência ao objeto que é a origem do evento</a:t>
            </a:r>
          </a:p>
          <a:p>
            <a:pPr lvl="1"/>
            <a:r>
              <a:rPr lang="pt-BR" dirty="0" smtClean="0"/>
              <a:t>Desta forma, é possível determinar qual componente é a origem do evento;</a:t>
            </a:r>
          </a:p>
          <a:p>
            <a:pPr lvl="1"/>
            <a:r>
              <a:rPr lang="pt-BR" dirty="0" smtClean="0"/>
              <a:t>Outra forma mais eficiente é declarar um manipulador por componente</a:t>
            </a:r>
          </a:p>
          <a:p>
            <a:pPr lvl="2"/>
            <a:r>
              <a:rPr lang="pt-BR" dirty="0" smtClean="0"/>
              <a:t>Não há a necessidade da estrutura </a:t>
            </a:r>
            <a:r>
              <a:rPr lang="pt-BR" i="1" dirty="0" err="1" smtClean="0"/>
              <a:t>if-else</a:t>
            </a:r>
            <a:r>
              <a:rPr lang="pt-BR" dirty="0" smtClean="0"/>
              <a:t>.</a:t>
            </a:r>
          </a:p>
          <a:p>
            <a:r>
              <a:rPr lang="pt-BR" dirty="0" smtClean="0"/>
              <a:t>Se o usuário interagiu com um </a:t>
            </a:r>
            <a:r>
              <a:rPr lang="pt-BR" i="1" dirty="0" err="1" smtClean="0"/>
              <a:t>JTextField</a:t>
            </a:r>
            <a:r>
              <a:rPr lang="pt-BR" dirty="0" smtClean="0"/>
              <a:t>, o método </a:t>
            </a:r>
            <a:r>
              <a:rPr lang="pt-BR" b="1" i="1" dirty="0" err="1" smtClean="0"/>
              <a:t>getActionCommand</a:t>
            </a:r>
            <a:r>
              <a:rPr lang="pt-BR" dirty="0" smtClean="0"/>
              <a:t> retorna o conteúdo do componente;</a:t>
            </a:r>
          </a:p>
          <a:p>
            <a:r>
              <a:rPr lang="pt-BR" dirty="0" smtClean="0"/>
              <a:t>Se o usuário </a:t>
            </a:r>
            <a:r>
              <a:rPr lang="pt-BR" dirty="0"/>
              <a:t>interagiu com um </a:t>
            </a:r>
            <a:r>
              <a:rPr lang="pt-BR" i="1" dirty="0" err="1" smtClean="0"/>
              <a:t>JPasswordField</a:t>
            </a:r>
            <a:r>
              <a:rPr lang="pt-BR" dirty="0"/>
              <a:t>, o método </a:t>
            </a:r>
            <a:r>
              <a:rPr lang="pt-BR" b="1" i="1" dirty="0" err="1" smtClean="0"/>
              <a:t>getPassword</a:t>
            </a:r>
            <a:r>
              <a:rPr lang="pt-BR" dirty="0" smtClean="0"/>
              <a:t> </a:t>
            </a:r>
            <a:r>
              <a:rPr lang="pt-BR" dirty="0"/>
              <a:t>retorna o conteúdo do </a:t>
            </a:r>
            <a:r>
              <a:rPr lang="pt-BR" dirty="0" smtClean="0"/>
              <a:t>componente.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74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TextFieldTest.java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TextFieldTest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350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77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TextFieldTest.java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32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68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D25D"/>
                </a:solidFill>
              </a:rPr>
              <a:t>Tipos Comuns de Eventos e </a:t>
            </a:r>
            <a:r>
              <a:rPr lang="pt-BR" i="1" dirty="0" err="1" smtClean="0">
                <a:solidFill>
                  <a:srgbClr val="FFD25D"/>
                </a:solidFill>
              </a:rPr>
              <a:t>Listener</a:t>
            </a:r>
            <a:r>
              <a:rPr lang="pt-BR" i="1" dirty="0" smtClean="0">
                <a:solidFill>
                  <a:srgbClr val="FFD25D"/>
                </a:solidFill>
              </a:rPr>
              <a:t> Interfaces</a:t>
            </a:r>
            <a:r>
              <a:rPr lang="pt-BR" dirty="0" smtClean="0">
                <a:solidFill>
                  <a:srgbClr val="FFD25D"/>
                </a:solidFill>
              </a:rPr>
              <a:t> </a:t>
            </a:r>
            <a:endParaRPr lang="pt-BR" dirty="0">
              <a:solidFill>
                <a:srgbClr val="FFD25D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40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Componentes da Interface 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Uma </a:t>
            </a:r>
            <a:r>
              <a:rPr lang="pt-BR" b="1" dirty="0" smtClean="0"/>
              <a:t>interface gráfica</a:t>
            </a:r>
            <a:r>
              <a:rPr lang="pt-BR" dirty="0" smtClean="0"/>
              <a:t> ou </a:t>
            </a:r>
            <a:r>
              <a:rPr lang="pt-BR" b="1" dirty="0" smtClean="0"/>
              <a:t>GUI</a:t>
            </a:r>
            <a:r>
              <a:rPr lang="pt-BR" dirty="0" smtClean="0"/>
              <a:t> (</a:t>
            </a:r>
            <a:r>
              <a:rPr lang="pt-BR" b="1" i="1" dirty="0" err="1" smtClean="0"/>
              <a:t>Graphical</a:t>
            </a:r>
            <a:r>
              <a:rPr lang="pt-BR" b="1" i="1" dirty="0" smtClean="0"/>
              <a:t> </a:t>
            </a:r>
            <a:r>
              <a:rPr lang="pt-BR" b="1" i="1" dirty="0" err="1" smtClean="0"/>
              <a:t>User</a:t>
            </a:r>
            <a:r>
              <a:rPr lang="pt-BR" b="1" i="1" dirty="0" smtClean="0"/>
              <a:t> Interface</a:t>
            </a:r>
            <a:r>
              <a:rPr lang="pt-BR" dirty="0" smtClean="0"/>
              <a:t>) fornece um mecanismo amigável para interagirmos com uma aplicação</a:t>
            </a:r>
          </a:p>
          <a:p>
            <a:pPr lvl="1"/>
            <a:r>
              <a:rPr lang="pt-BR" i="1" dirty="0" smtClean="0"/>
              <a:t>Look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Feel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Permite que os usuários se familiarizem com a aplicação e a utilizem de maneira mais produtiva.</a:t>
            </a:r>
          </a:p>
          <a:p>
            <a:r>
              <a:rPr lang="pt-BR" dirty="0" smtClean="0"/>
              <a:t>Uma GUI é formada por </a:t>
            </a:r>
            <a:r>
              <a:rPr lang="pt-BR" b="1" dirty="0" smtClean="0"/>
              <a:t>componentes</a:t>
            </a:r>
          </a:p>
          <a:p>
            <a:pPr lvl="1"/>
            <a:r>
              <a:rPr lang="pt-BR" dirty="0" smtClean="0"/>
              <a:t>Barra de título (</a:t>
            </a:r>
            <a:r>
              <a:rPr lang="pt-BR" i="1" dirty="0" err="1" smtClean="0"/>
              <a:t>title</a:t>
            </a:r>
            <a:r>
              <a:rPr lang="pt-BR" i="1" dirty="0" smtClean="0"/>
              <a:t> bar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Barra de menu (</a:t>
            </a:r>
            <a:r>
              <a:rPr lang="pt-BR" i="1" dirty="0" smtClean="0"/>
              <a:t>menu bar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Menus;</a:t>
            </a:r>
          </a:p>
          <a:p>
            <a:pPr lvl="1"/>
            <a:r>
              <a:rPr lang="pt-BR" dirty="0" smtClean="0"/>
              <a:t>Botões (</a:t>
            </a:r>
            <a:r>
              <a:rPr lang="pt-BR" i="1" dirty="0" err="1" smtClean="0"/>
              <a:t>buttons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Caixas de Combinação</a:t>
            </a:r>
            <a:r>
              <a:rPr lang="pt-BR" i="1" dirty="0" smtClean="0"/>
              <a:t> (Combo boxes)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Barras de rolagem (</a:t>
            </a:r>
            <a:r>
              <a:rPr lang="pt-BR" i="1" dirty="0" smtClean="0"/>
              <a:t>scroll </a:t>
            </a:r>
            <a:r>
              <a:rPr lang="pt-BR" i="1" dirty="0" err="1" smtClean="0"/>
              <a:t>bars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Etc.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37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informação sobre qualquer tipo de evento que ocorra é armazenada em um objeto de uma classe que estenda a classe </a:t>
            </a:r>
            <a:r>
              <a:rPr lang="pt-BR" b="1" i="1" dirty="0" err="1" smtClean="0"/>
              <a:t>AWTEvent</a:t>
            </a:r>
            <a:endParaRPr lang="pt-BR" b="1" i="1" dirty="0" smtClean="0"/>
          </a:p>
          <a:p>
            <a:pPr lvl="1"/>
            <a:r>
              <a:rPr lang="pt-BR" dirty="0" smtClean="0"/>
              <a:t>O diagrama a seguir ilustra algumas das classes de eventos do pacote </a:t>
            </a:r>
            <a:r>
              <a:rPr lang="pt-BR" b="1" i="1" dirty="0" err="1" smtClean="0"/>
              <a:t>java.awt.event</a:t>
            </a:r>
            <a:endParaRPr lang="pt-BR" b="1" i="1" dirty="0" smtClean="0"/>
          </a:p>
          <a:p>
            <a:pPr lvl="1"/>
            <a:r>
              <a:rPr lang="pt-BR" dirty="0" smtClean="0"/>
              <a:t>Alguns eventos específicos dos componentes Swing são declarados no pacote </a:t>
            </a:r>
            <a:r>
              <a:rPr lang="pt-BR" b="1" i="1" dirty="0" err="1" smtClean="0"/>
              <a:t>javax.swing.event</a:t>
            </a:r>
            <a:r>
              <a:rPr lang="pt-BR" dirty="0" smtClean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41118"/>
            <a:ext cx="5842024" cy="529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mecanismo de manipulação de eventos pode ser sumarizado em três partes:</a:t>
            </a:r>
          </a:p>
          <a:p>
            <a:pPr lvl="1"/>
            <a:r>
              <a:rPr lang="pt-BR" dirty="0" smtClean="0"/>
              <a:t>A origem do evento</a:t>
            </a:r>
          </a:p>
          <a:p>
            <a:pPr lvl="2"/>
            <a:r>
              <a:rPr lang="pt-BR" dirty="0" smtClean="0"/>
              <a:t>Componente com o qual o usuário interage.</a:t>
            </a:r>
          </a:p>
          <a:p>
            <a:pPr lvl="1"/>
            <a:r>
              <a:rPr lang="pt-BR" dirty="0" smtClean="0"/>
              <a:t>O objeto do evento</a:t>
            </a:r>
          </a:p>
          <a:p>
            <a:pPr lvl="2"/>
            <a:r>
              <a:rPr lang="pt-BR" dirty="0" smtClean="0"/>
              <a:t>Encapsula a informação sobre o evento ocorrido.</a:t>
            </a:r>
          </a:p>
          <a:p>
            <a:pPr lvl="1"/>
            <a:r>
              <a:rPr lang="pt-BR" dirty="0" smtClean="0"/>
              <a:t>O ouvinte do evento</a:t>
            </a:r>
          </a:p>
          <a:p>
            <a:pPr lvl="2"/>
            <a:r>
              <a:rPr lang="pt-BR" dirty="0" smtClean="0"/>
              <a:t>Objeto notificado pela origem quando ocorre um evento;</a:t>
            </a:r>
          </a:p>
          <a:p>
            <a:pPr lvl="2"/>
            <a:r>
              <a:rPr lang="pt-BR" dirty="0" smtClean="0"/>
              <a:t>O ouvinte é notificado através da recepção do objeto do evento;</a:t>
            </a:r>
          </a:p>
          <a:p>
            <a:pPr lvl="2"/>
            <a:r>
              <a:rPr lang="pt-BR" dirty="0" smtClean="0"/>
              <a:t>O mesmo objeto é utilizado para responder ao evento.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5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cada tipo de objeto de evento, há uma interface de ouvinte correspondente</a:t>
            </a:r>
          </a:p>
          <a:p>
            <a:pPr lvl="1"/>
            <a:r>
              <a:rPr lang="pt-BR" dirty="0" smtClean="0"/>
              <a:t>Um ouvinte de eventos é um objeto de uma classe que implementa uma ou mais </a:t>
            </a:r>
            <a:r>
              <a:rPr lang="pt-BR" b="1" i="1" dirty="0" err="1" smtClean="0"/>
              <a:t>listeners</a:t>
            </a:r>
            <a:r>
              <a:rPr lang="pt-BR" b="1" i="1" dirty="0" smtClean="0"/>
              <a:t> interfaces</a:t>
            </a:r>
            <a:r>
              <a:rPr lang="pt-BR" dirty="0" smtClean="0"/>
              <a:t> dos pacotes </a:t>
            </a:r>
            <a:r>
              <a:rPr lang="pt-BR" dirty="0" err="1" smtClean="0"/>
              <a:t>java.awt.event</a:t>
            </a:r>
            <a:r>
              <a:rPr lang="pt-BR" dirty="0" smtClean="0"/>
              <a:t> e </a:t>
            </a:r>
            <a:r>
              <a:rPr lang="pt-BR" dirty="0" err="1" smtClean="0"/>
              <a:t>javax.swing.event</a:t>
            </a:r>
            <a:r>
              <a:rPr lang="pt-BR" dirty="0" smtClean="0"/>
              <a:t>.</a:t>
            </a:r>
          </a:p>
          <a:p>
            <a:r>
              <a:rPr lang="pt-BR" dirty="0" smtClean="0"/>
              <a:t>Boa parte dos ouvintes são comuns à AWT e ao Swing</a:t>
            </a:r>
          </a:p>
          <a:p>
            <a:pPr lvl="1"/>
            <a:r>
              <a:rPr lang="pt-BR" dirty="0" smtClean="0"/>
              <a:t>Alguns deles exibidos no diagrama a seguir.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66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640" y="1844824"/>
            <a:ext cx="658717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Tipos Comuns de Eventos e </a:t>
            </a:r>
            <a:r>
              <a:rPr lang="pt-BR" i="1" dirty="0" err="1" smtClean="0"/>
              <a:t>Listener</a:t>
            </a:r>
            <a:r>
              <a:rPr lang="pt-BR" i="1" dirty="0" smtClean="0"/>
              <a:t> Interfaces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951" y="1948780"/>
            <a:ext cx="7224433" cy="45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2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5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 botão é componente utilizado para disparar uma ação específica;</a:t>
            </a:r>
          </a:p>
          <a:p>
            <a:r>
              <a:rPr lang="pt-BR" dirty="0" smtClean="0"/>
              <a:t>Aplicações Java podem ter vários tipos de botões:</a:t>
            </a:r>
          </a:p>
          <a:p>
            <a:pPr lvl="1"/>
            <a:r>
              <a:rPr lang="pt-BR" dirty="0" smtClean="0"/>
              <a:t>Botões de comando (</a:t>
            </a:r>
            <a:r>
              <a:rPr lang="pt-BR" i="1" dirty="0" err="1" smtClean="0"/>
              <a:t>command</a:t>
            </a:r>
            <a:r>
              <a:rPr lang="pt-BR" i="1" dirty="0" smtClean="0"/>
              <a:t> </a:t>
            </a:r>
            <a:r>
              <a:rPr lang="pt-BR" i="1" dirty="0" err="1" smtClean="0"/>
              <a:t>buttons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Caixas de marcação (</a:t>
            </a:r>
            <a:r>
              <a:rPr lang="pt-BR" i="1" dirty="0" err="1" smtClean="0"/>
              <a:t>check</a:t>
            </a:r>
            <a:r>
              <a:rPr lang="pt-BR" i="1" dirty="0" smtClean="0"/>
              <a:t> boxes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Botões de alternância (</a:t>
            </a:r>
            <a:r>
              <a:rPr lang="pt-BR" i="1" dirty="0" err="1" smtClean="0"/>
              <a:t>toggle</a:t>
            </a:r>
            <a:r>
              <a:rPr lang="pt-BR" i="1" dirty="0" smtClean="0"/>
              <a:t> </a:t>
            </a:r>
            <a:r>
              <a:rPr lang="pt-BR" i="1" dirty="0" err="1" smtClean="0"/>
              <a:t>buttons</a:t>
            </a:r>
            <a:r>
              <a:rPr lang="pt-BR" dirty="0" smtClean="0"/>
              <a:t>);</a:t>
            </a:r>
          </a:p>
          <a:p>
            <a:pPr lvl="1"/>
            <a:r>
              <a:rPr lang="pt-BR" dirty="0" smtClean="0"/>
              <a:t>Botões de opção (</a:t>
            </a:r>
            <a:r>
              <a:rPr lang="pt-BR" i="1" dirty="0" smtClean="0"/>
              <a:t>radio </a:t>
            </a:r>
            <a:r>
              <a:rPr lang="pt-BR" i="1" dirty="0" err="1" smtClean="0"/>
              <a:t>buttons</a:t>
            </a:r>
            <a:r>
              <a:rPr lang="pt-BR" dirty="0" smtClean="0"/>
              <a:t>).</a:t>
            </a:r>
          </a:p>
          <a:p>
            <a:r>
              <a:rPr lang="pt-BR" dirty="0" smtClean="0"/>
              <a:t>Todos os tipos de botões são subclasses de </a:t>
            </a:r>
            <a:r>
              <a:rPr lang="pt-BR" b="1" i="1" dirty="0" err="1" smtClean="0"/>
              <a:t>AbstractButton</a:t>
            </a:r>
            <a:endParaRPr lang="pt-BR" b="1" i="1" dirty="0" smtClean="0"/>
          </a:p>
          <a:p>
            <a:pPr lvl="1"/>
            <a:r>
              <a:rPr lang="pt-BR" dirty="0" smtClean="0"/>
              <a:t>Declara as características comuns dos botões </a:t>
            </a:r>
            <a:r>
              <a:rPr lang="pt-BR" i="1" dirty="0" smtClean="0"/>
              <a:t>Swing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5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78156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2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botão de comando gera um </a:t>
            </a:r>
            <a:r>
              <a:rPr lang="pt-BR" i="1" dirty="0" err="1" smtClean="0"/>
              <a:t>ActionEvent</a:t>
            </a:r>
            <a:r>
              <a:rPr lang="pt-BR" dirty="0" smtClean="0"/>
              <a:t> quando o usuário clica no botão</a:t>
            </a:r>
          </a:p>
          <a:p>
            <a:pPr lvl="1"/>
            <a:r>
              <a:rPr lang="pt-BR" dirty="0" smtClean="0"/>
              <a:t>Criado utilizando a classe </a:t>
            </a:r>
            <a:r>
              <a:rPr lang="pt-BR" b="1" i="1" dirty="0" err="1" smtClean="0"/>
              <a:t>JButton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O texto de um botão é chamado de </a:t>
            </a:r>
            <a:r>
              <a:rPr lang="pt-BR" b="1" dirty="0" smtClean="0"/>
              <a:t>rótulo do botão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Componentes da Interface Gráfica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676089"/>
            <a:ext cx="8280920" cy="49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16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ButtonFrame.java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Icon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plainJButton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botão só com texto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fancyJButton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botão com ícones</a:t>
            </a:r>
          </a:p>
          <a:p>
            <a:pPr marL="118872" indent="0">
              <a:buNone/>
            </a:pP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0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ButtonFrame.java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        //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adiciona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JButtons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Testing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Buttons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o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leiaute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do 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plainJButton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"Plain Button"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botão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com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texto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plainJButton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adicionar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plainJButton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Icon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bug1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"bug1.gif"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Icon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bug2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ImageIcon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getClass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getResource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"bug2.gif"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fancyJButton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JButton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"Fancy Button"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bug1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a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imagem</a:t>
            </a:r>
            <a:endParaRPr lang="en-US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fancyJButton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setRolloverIcon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bug2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a imagem a ser mostrada </a:t>
            </a:r>
            <a:r>
              <a:rPr lang="pt-BR" sz="2800" dirty="0" smtClean="0">
                <a:solidFill>
                  <a:srgbClr val="007F00"/>
                </a:solidFill>
                <a:latin typeface="Comic Sans MS"/>
              </a:rPr>
              <a:t>                       				//quando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o mouse for posicionado sobre o botão</a:t>
            </a:r>
          </a:p>
          <a:p>
            <a:pPr marL="118872" indent="0">
              <a:buNone/>
            </a:pPr>
            <a:r>
              <a:rPr lang="it-IT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add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fancyJButton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it-IT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2800" dirty="0">
                <a:solidFill>
                  <a:srgbClr val="007F00"/>
                </a:solidFill>
                <a:latin typeface="Comic Sans MS"/>
              </a:rPr>
              <a:t>// adiciona o fancyJButton ao JFrame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//cria um novo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ButtonHandler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a manipulação de eventos do botão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ButtonHandler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ButtonHandler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fancyJButton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plainJButton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addActionListener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ButtonFrame.java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//classe interna para manipulação de eventos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ButtonHandler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implements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ActionListener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//manipula o evento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actionPerformed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ActionEvent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JOptionPane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showMessageDialog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this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            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b="1" dirty="0" err="1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 smtClean="0">
                <a:solidFill>
                  <a:srgbClr val="000000"/>
                </a:solidFill>
                <a:latin typeface="Verdana"/>
              </a:rPr>
              <a:t>format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You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7F007F"/>
                </a:solidFill>
                <a:latin typeface="Verdana"/>
              </a:rPr>
              <a:t>pressed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: %s"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getActionCommand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()));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exemplo utiliza um ícone </a:t>
            </a:r>
            <a:r>
              <a:rPr lang="pt-BR" b="1" i="1" dirty="0" err="1" smtClean="0"/>
              <a:t>rollover</a:t>
            </a:r>
            <a:endParaRPr lang="pt-BR" b="1" i="1" dirty="0" smtClean="0"/>
          </a:p>
          <a:p>
            <a:pPr lvl="1"/>
            <a:r>
              <a:rPr lang="pt-BR" dirty="0" smtClean="0"/>
              <a:t>Um ícone que é exibido quando o mouse é posicionado sobre o botão;</a:t>
            </a:r>
          </a:p>
          <a:p>
            <a:pPr lvl="1"/>
            <a:r>
              <a:rPr lang="pt-BR" dirty="0" smtClean="0"/>
              <a:t>Método </a:t>
            </a:r>
            <a:r>
              <a:rPr lang="pt-BR" b="1" i="1" dirty="0" err="1" smtClean="0"/>
              <a:t>setRolloverIcon</a:t>
            </a:r>
            <a:r>
              <a:rPr lang="pt-BR" dirty="0" smtClean="0"/>
              <a:t>.</a:t>
            </a:r>
          </a:p>
          <a:p>
            <a:r>
              <a:rPr lang="pt-BR" dirty="0" smtClean="0"/>
              <a:t>Assim como </a:t>
            </a:r>
            <a:r>
              <a:rPr lang="pt-BR" i="1" dirty="0" err="1" smtClean="0"/>
              <a:t>JTextFields</a:t>
            </a:r>
            <a:r>
              <a:rPr lang="pt-BR" dirty="0" smtClean="0"/>
              <a:t>, os </a:t>
            </a:r>
            <a:r>
              <a:rPr lang="pt-BR" i="1" dirty="0" err="1" smtClean="0"/>
              <a:t>JButtons</a:t>
            </a:r>
            <a:r>
              <a:rPr lang="pt-BR" dirty="0" smtClean="0"/>
              <a:t> geram </a:t>
            </a:r>
            <a:r>
              <a:rPr lang="pt-BR" i="1" dirty="0" err="1" smtClean="0"/>
              <a:t>ActionEvents</a:t>
            </a:r>
            <a:r>
              <a:rPr lang="pt-BR" dirty="0" smtClean="0"/>
              <a:t> que podem ser processados por qualquer objeto </a:t>
            </a:r>
            <a:r>
              <a:rPr lang="pt-BR" i="1" dirty="0" err="1" smtClean="0"/>
              <a:t>ActionListener</a:t>
            </a:r>
            <a:endParaRPr lang="pt-BR" i="1" dirty="0" smtClean="0"/>
          </a:p>
          <a:p>
            <a:r>
              <a:rPr lang="pt-BR" dirty="0" smtClean="0"/>
              <a:t>A classe </a:t>
            </a:r>
            <a:r>
              <a:rPr lang="pt-BR" b="1" i="1" dirty="0" err="1" smtClean="0"/>
              <a:t>ButtonHandler</a:t>
            </a:r>
            <a:r>
              <a:rPr lang="pt-BR" dirty="0" smtClean="0"/>
              <a:t> implementa o método </a:t>
            </a:r>
            <a:r>
              <a:rPr lang="pt-BR" i="1" dirty="0" err="1" smtClean="0"/>
              <a:t>actionPerformed</a:t>
            </a:r>
            <a:r>
              <a:rPr lang="pt-BR" dirty="0" smtClean="0"/>
              <a:t>, que manipula os eventos.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Referência </a:t>
            </a:r>
            <a:r>
              <a:rPr lang="pt-BR" i="1" dirty="0" err="1" smtClean="0"/>
              <a:t>this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em Classes Internas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utilizado em uma classe interna, o </a:t>
            </a:r>
            <a:r>
              <a:rPr lang="pt-BR" i="1" dirty="0" err="1" smtClean="0"/>
              <a:t>this</a:t>
            </a:r>
            <a:r>
              <a:rPr lang="pt-BR" dirty="0" smtClean="0"/>
              <a:t> se refere ao objeto desta classe interna que está sendo manipulado</a:t>
            </a:r>
          </a:p>
          <a:p>
            <a:pPr lvl="1"/>
            <a:r>
              <a:rPr lang="pt-BR" dirty="0" smtClean="0"/>
              <a:t>Um método da classe interna pode utilizar o </a:t>
            </a:r>
            <a:r>
              <a:rPr lang="pt-BR" i="1" dirty="0" err="1" smtClean="0"/>
              <a:t>this</a:t>
            </a:r>
            <a:r>
              <a:rPr lang="pt-BR" dirty="0" smtClean="0"/>
              <a:t> dos objetos externos </a:t>
            </a:r>
            <a:r>
              <a:rPr lang="pt-BR" dirty="0" err="1" smtClean="0"/>
              <a:t>precendendo-o</a:t>
            </a:r>
            <a:r>
              <a:rPr lang="pt-BR" dirty="0" smtClean="0"/>
              <a:t> com o nome da classe externa e um ponto;</a:t>
            </a:r>
          </a:p>
          <a:p>
            <a:pPr lvl="1"/>
            <a:r>
              <a:rPr lang="pt-BR" dirty="0" smtClean="0"/>
              <a:t>Como em </a:t>
            </a:r>
            <a:r>
              <a:rPr lang="pt-BR" b="1" dirty="0" err="1" smtClean="0"/>
              <a:t>ButtonFrame</a:t>
            </a:r>
            <a:r>
              <a:rPr lang="pt-BR" b="1" dirty="0" err="1" smtClean="0">
                <a:solidFill>
                  <a:srgbClr val="FF0000"/>
                </a:solidFill>
              </a:rPr>
              <a:t>.</a:t>
            </a:r>
            <a:r>
              <a:rPr lang="pt-BR" i="1" dirty="0" err="1" smtClean="0"/>
              <a:t>this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0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ButtonTest.java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ButtonTest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ButtonFrame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buttonFrame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ButtonFrame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7F00"/>
                </a:solidFill>
                <a:latin typeface="Comic Sans MS"/>
              </a:rPr>
              <a:t>//cria o ButtonFrame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275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110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buttonFrame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ButtonTest.java</a:t>
            </a:r>
            <a:endParaRPr lang="pt-BR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Botões Que Mantêm Seu Estado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2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Botões Que Mantêm Seu Estado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componentes GUI contêm três tipos de </a:t>
            </a:r>
            <a:r>
              <a:rPr lang="pt-BR" b="1" dirty="0" smtClean="0"/>
              <a:t>botões de estado</a:t>
            </a:r>
          </a:p>
          <a:p>
            <a:pPr lvl="1"/>
            <a:r>
              <a:rPr lang="pt-BR" dirty="0"/>
              <a:t>Caixas de marcação (</a:t>
            </a:r>
            <a:r>
              <a:rPr lang="pt-BR" i="1" dirty="0" err="1"/>
              <a:t>check</a:t>
            </a:r>
            <a:r>
              <a:rPr lang="pt-BR" i="1" dirty="0"/>
              <a:t> boxes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Botões de alternância (</a:t>
            </a:r>
            <a:r>
              <a:rPr lang="pt-BR" i="1" dirty="0" err="1"/>
              <a:t>toggle</a:t>
            </a:r>
            <a:r>
              <a:rPr lang="pt-BR" i="1" dirty="0"/>
              <a:t> </a:t>
            </a:r>
            <a:r>
              <a:rPr lang="pt-BR" i="1" dirty="0" err="1"/>
              <a:t>buttons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Botões de opção (</a:t>
            </a:r>
            <a:r>
              <a:rPr lang="pt-BR" i="1" dirty="0"/>
              <a:t>radio </a:t>
            </a:r>
            <a:r>
              <a:rPr lang="pt-BR" i="1" dirty="0" err="1"/>
              <a:t>buttons</a:t>
            </a:r>
            <a:r>
              <a:rPr lang="pt-BR" dirty="0"/>
              <a:t>).</a:t>
            </a:r>
          </a:p>
          <a:p>
            <a:r>
              <a:rPr lang="pt-BR" dirty="0" smtClean="0"/>
              <a:t>Todos eles possuem valores </a:t>
            </a:r>
            <a:r>
              <a:rPr lang="pt-BR" dirty="0" err="1" smtClean="0"/>
              <a:t>on</a:t>
            </a:r>
            <a:r>
              <a:rPr lang="pt-BR" dirty="0" smtClean="0"/>
              <a:t>/off ou </a:t>
            </a:r>
            <a:r>
              <a:rPr lang="pt-BR" dirty="0" err="1" smtClean="0"/>
              <a:t>true</a:t>
            </a:r>
            <a:r>
              <a:rPr lang="pt-BR" dirty="0" smtClean="0"/>
              <a:t>/false.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</a:t>
            </a:r>
            <a:r>
              <a:rPr lang="pt-BR" dirty="0" smtClean="0"/>
              <a:t>Marcação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4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Componentes da Interface Gráfica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componentes de interfaces gráficas são chamados às vezes de </a:t>
            </a:r>
            <a:r>
              <a:rPr lang="pt-BR" b="1" dirty="0" smtClean="0"/>
              <a:t>controles</a:t>
            </a:r>
            <a:r>
              <a:rPr lang="pt-BR" dirty="0" smtClean="0"/>
              <a:t> ou </a:t>
            </a:r>
            <a:r>
              <a:rPr lang="pt-BR" b="1" i="1" dirty="0" err="1" smtClean="0"/>
              <a:t>widgets</a:t>
            </a:r>
            <a:r>
              <a:rPr lang="pt-BR" dirty="0" smtClean="0"/>
              <a:t> (</a:t>
            </a:r>
            <a:r>
              <a:rPr lang="pt-BR" i="1" dirty="0" err="1" smtClean="0"/>
              <a:t>window</a:t>
            </a:r>
            <a:r>
              <a:rPr lang="pt-BR" i="1" dirty="0" smtClean="0"/>
              <a:t> </a:t>
            </a:r>
            <a:r>
              <a:rPr lang="pt-BR" i="1" dirty="0" err="1" smtClean="0"/>
              <a:t>gadgets</a:t>
            </a:r>
            <a:r>
              <a:rPr lang="pt-BR" dirty="0" smtClean="0"/>
              <a:t> – geringonça, dispositivo);</a:t>
            </a:r>
          </a:p>
          <a:p>
            <a:r>
              <a:rPr lang="pt-BR" dirty="0" smtClean="0"/>
              <a:t>Um componente de uma GUI é um objeto com o qual o usuário interage via mouse, teclado ou outra forma de entrada</a:t>
            </a:r>
          </a:p>
          <a:p>
            <a:pPr lvl="1"/>
            <a:r>
              <a:rPr lang="pt-BR" dirty="0" smtClean="0"/>
              <a:t>Por exemplo, reconhecimento de voz.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21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CheckBoxFrame.java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ItemListener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JCheckBox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texto em fonte formatável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JCheckBox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seleciona negrito ou não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JCheckBox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seleciona itálico ou não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06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CheckBoxFrame.java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construtor que adiciona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JCheckBoxes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super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JCheckBox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 Test"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setLayout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// define o </a:t>
            </a:r>
            <a:r>
              <a:rPr lang="en-US" sz="2800" dirty="0" err="1">
                <a:solidFill>
                  <a:srgbClr val="007F00"/>
                </a:solidFill>
                <a:latin typeface="Comic Sans MS"/>
              </a:rPr>
              <a:t>leiaute</a:t>
            </a:r>
            <a:r>
              <a:rPr lang="en-US" sz="2800" dirty="0">
                <a:solidFill>
                  <a:srgbClr val="007F00"/>
                </a:solidFill>
                <a:latin typeface="Comic Sans MS"/>
              </a:rPr>
              <a:t> do frame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JTextField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e define a fonte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"Watch the font style change"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Serif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textField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JFrame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JCheckBox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Bold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negrito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JCheckBox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Italic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adiciona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negrito ao frame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italico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ao frame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registra os ouvintes dos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JCheckBoxes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CheckBoxHandler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CheckBoxHandler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addItemListener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handler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CheckBoxFrame.java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sz="2800" dirty="0">
                <a:solidFill>
                  <a:srgbClr val="007F00"/>
                </a:solidFill>
                <a:latin typeface="Comic Sans MS"/>
              </a:rPr>
              <a:t>// classe interna privada para a manipulação de eventos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CheckBoxHandler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implements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ItemListener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valBold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controla o estilo negrito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valItalic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controla o estilo itálico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responde aos eventos do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itemStateChanged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event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processa os eventos do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negrito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valBold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boldJCheckBox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isSelected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?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processa os eventos do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checkbox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o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getSource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valItalic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italicJCheckBox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isSelected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?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define a fonte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setFont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Serif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valBold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valItalic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14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Marcação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Um </a:t>
            </a:r>
            <a:r>
              <a:rPr lang="pt-BR" i="1" dirty="0" err="1" smtClean="0"/>
              <a:t>JTextField</a:t>
            </a:r>
            <a:r>
              <a:rPr lang="pt-BR" dirty="0" smtClean="0"/>
              <a:t> pode utilizar o método </a:t>
            </a:r>
            <a:r>
              <a:rPr lang="pt-BR" b="1" i="1" dirty="0" err="1" smtClean="0"/>
              <a:t>setFont</a:t>
            </a:r>
            <a:r>
              <a:rPr lang="pt-BR" dirty="0" smtClean="0"/>
              <a:t> para definir a fonte de seu texto como um objeto da classe </a:t>
            </a:r>
            <a:r>
              <a:rPr lang="pt-BR" b="1" i="1" dirty="0" err="1" smtClean="0"/>
              <a:t>Font</a:t>
            </a:r>
            <a:r>
              <a:rPr lang="pt-BR" dirty="0" smtClean="0"/>
              <a:t> (pacote </a:t>
            </a:r>
            <a:r>
              <a:rPr lang="pt-BR" i="1" dirty="0" err="1" smtClean="0"/>
              <a:t>java.awt</a:t>
            </a:r>
            <a:r>
              <a:rPr lang="pt-BR" dirty="0" smtClean="0"/>
              <a:t>);</a:t>
            </a:r>
          </a:p>
          <a:p>
            <a:r>
              <a:rPr lang="pt-BR" dirty="0" smtClean="0"/>
              <a:t>Quando um </a:t>
            </a:r>
            <a:r>
              <a:rPr lang="pt-BR" i="1" dirty="0" err="1" smtClean="0"/>
              <a:t>JCheckBox</a:t>
            </a:r>
            <a:r>
              <a:rPr lang="pt-BR" dirty="0" smtClean="0"/>
              <a:t> é clicado, um evento </a:t>
            </a:r>
            <a:r>
              <a:rPr lang="pt-BR" b="1" i="1" dirty="0" err="1" smtClean="0"/>
              <a:t>ItemEvent</a:t>
            </a:r>
            <a:r>
              <a:rPr lang="pt-BR" dirty="0" smtClean="0"/>
              <a:t> ocorre</a:t>
            </a:r>
          </a:p>
          <a:p>
            <a:pPr lvl="1"/>
            <a:r>
              <a:rPr lang="pt-BR" dirty="0" smtClean="0"/>
              <a:t>O método </a:t>
            </a:r>
            <a:r>
              <a:rPr lang="pt-BR" b="1" i="1" dirty="0" err="1" smtClean="0"/>
              <a:t>itemStateChanged</a:t>
            </a:r>
            <a:r>
              <a:rPr lang="pt-BR" dirty="0" smtClean="0"/>
              <a:t> deve ser implementado para manipular o evento.</a:t>
            </a:r>
          </a:p>
          <a:p>
            <a:r>
              <a:rPr lang="pt-BR" dirty="0" smtClean="0"/>
              <a:t>O método </a:t>
            </a:r>
            <a:r>
              <a:rPr lang="pt-BR" i="1" dirty="0" err="1" smtClean="0"/>
              <a:t>getSource</a:t>
            </a:r>
            <a:r>
              <a:rPr lang="pt-BR" dirty="0" smtClean="0"/>
              <a:t> pode ser utilizado para determinar qual </a:t>
            </a:r>
            <a:r>
              <a:rPr lang="pt-BR" i="1" dirty="0" err="1" smtClean="0"/>
              <a:t>checkbox</a:t>
            </a:r>
            <a:r>
              <a:rPr lang="pt-BR" dirty="0" smtClean="0"/>
              <a:t> foi clicado;</a:t>
            </a:r>
          </a:p>
          <a:p>
            <a:r>
              <a:rPr lang="pt-BR" dirty="0" smtClean="0"/>
              <a:t>O método </a:t>
            </a:r>
            <a:r>
              <a:rPr lang="pt-BR" b="1" i="1" dirty="0" err="1" smtClean="0"/>
              <a:t>isSelected</a:t>
            </a:r>
            <a:r>
              <a:rPr lang="pt-BR" dirty="0" smtClean="0"/>
              <a:t> determina se o </a:t>
            </a:r>
            <a:r>
              <a:rPr lang="pt-BR" i="1" dirty="0" err="1" smtClean="0"/>
              <a:t>JCheckBox</a:t>
            </a:r>
            <a:r>
              <a:rPr lang="pt-BR" dirty="0" smtClean="0"/>
              <a:t> foi selecionado ou não.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57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Marcação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exemplo, a classe interna acessa variáveis declaradas na classe externa</a:t>
            </a:r>
          </a:p>
          <a:p>
            <a:pPr lvl="1"/>
            <a:r>
              <a:rPr lang="pt-BR" dirty="0" smtClean="0"/>
              <a:t>Classes interna são autorizadas a acessar atributos e métodos das classes externas;</a:t>
            </a:r>
          </a:p>
          <a:p>
            <a:pPr lvl="1"/>
            <a:r>
              <a:rPr lang="pt-BR" dirty="0" smtClean="0"/>
              <a:t>Não é necessária nenhuma referência a objetos da classe externa.</a:t>
            </a:r>
          </a:p>
          <a:p>
            <a:r>
              <a:rPr lang="pt-BR" dirty="0" smtClean="0"/>
              <a:t>Utilizamos esta propriedade para determinar a origem do evento, o estado dos </a:t>
            </a:r>
            <a:r>
              <a:rPr lang="pt-BR" i="1" dirty="0" err="1" smtClean="0"/>
              <a:t>checkboxes</a:t>
            </a:r>
            <a:r>
              <a:rPr lang="pt-BR" dirty="0" smtClean="0"/>
              <a:t> e para definir a fonte dos </a:t>
            </a:r>
            <a:r>
              <a:rPr lang="pt-BR" i="1" dirty="0" err="1" smtClean="0"/>
              <a:t>JTextFields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CheckBoxTest.java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CheckBoxTest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args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[]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setDefaultCloseOperation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EXIT_ON_CLOSE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setSize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275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define o tamanho do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checkBoxFrame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setVisible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true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exibe o frame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Caixas de Marcação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b="1" dirty="0" smtClean="0"/>
              <a:t>Arquivo CheckBoxTest.java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1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Botões de </a:t>
            </a:r>
            <a:r>
              <a:rPr lang="pt-BR" dirty="0" smtClean="0"/>
              <a:t>Opção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19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Botões de </a:t>
            </a:r>
            <a:r>
              <a:rPr lang="pt-BR" dirty="0"/>
              <a:t>Opção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Botões de Opção</a:t>
            </a:r>
            <a:r>
              <a:rPr lang="pt-BR" dirty="0" smtClean="0"/>
              <a:t> (</a:t>
            </a:r>
            <a:r>
              <a:rPr lang="pt-BR" b="1" i="1" dirty="0" smtClean="0"/>
              <a:t>Radio </a:t>
            </a:r>
            <a:r>
              <a:rPr lang="pt-BR" b="1" i="1" dirty="0" err="1" smtClean="0"/>
              <a:t>Buttons</a:t>
            </a:r>
            <a:r>
              <a:rPr lang="pt-BR" dirty="0" smtClean="0"/>
              <a:t>) são similares às caixas de marcação</a:t>
            </a:r>
          </a:p>
          <a:p>
            <a:pPr lvl="1"/>
            <a:r>
              <a:rPr lang="pt-BR" dirty="0" smtClean="0"/>
              <a:t>Possuem dois estados: selecionado e não selecionado;</a:t>
            </a:r>
          </a:p>
          <a:p>
            <a:pPr lvl="1"/>
            <a:r>
              <a:rPr lang="pt-BR" dirty="0" smtClean="0"/>
              <a:t>Porém, normalmente aparecem em grupos, em que apenas um dos botões pode ser selecionado por vez;</a:t>
            </a:r>
          </a:p>
          <a:p>
            <a:pPr lvl="1"/>
            <a:r>
              <a:rPr lang="pt-BR" dirty="0" smtClean="0"/>
              <a:t>Selecionar um botão de opção implica em remover a seleção dos demais;</a:t>
            </a:r>
          </a:p>
          <a:p>
            <a:pPr lvl="1"/>
            <a:r>
              <a:rPr lang="pt-BR" dirty="0" smtClean="0"/>
              <a:t>Usamos para representar opções mutuamente exclusivas;</a:t>
            </a:r>
          </a:p>
          <a:p>
            <a:pPr lvl="1"/>
            <a:r>
              <a:rPr lang="pt-BR" dirty="0" smtClean="0"/>
              <a:t>O relacionamento entre botões de opção em um grupo é mantido por um objeto </a:t>
            </a:r>
            <a:r>
              <a:rPr lang="pt-BR" b="1" i="1" dirty="0" err="1" smtClean="0"/>
              <a:t>ButtonGroup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63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RadioButtonFrame.java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FlowLayout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ItemListener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awt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event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ItemEvent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 err="1">
                <a:solidFill>
                  <a:srgbClr val="00007F"/>
                </a:solidFill>
                <a:latin typeface="Verdana"/>
              </a:rPr>
              <a:t>import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javax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swing</a:t>
            </a:r>
            <a:r>
              <a:rPr lang="pt-BR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ButtonGroup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RadioButtonFrame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extends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JFrame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JTextField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textField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usado para exibir as mudanças na fonte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fonte para texto simples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fonte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pora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o texto em negrito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fonte para o texto em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Font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boldItalicFont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fonte para o texto em negrito e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plainJRadioButton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seleciona texto simples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seleciona texto em negrito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italicJRadioButton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seleciona texto em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JRadioButton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boldItalicJRadioButton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negrito e itálico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ButtonGroup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radioGroup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buttongroup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 para armazenar os radio </a:t>
            </a:r>
            <a:r>
              <a:rPr lang="pt-BR" sz="2800" dirty="0" err="1">
                <a:solidFill>
                  <a:srgbClr val="007F00"/>
                </a:solidFill>
                <a:latin typeface="Comic Sans MS"/>
              </a:rPr>
              <a:t>buttons</a:t>
            </a:r>
            <a:endParaRPr lang="pt-BR" sz="28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86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11102</Words>
  <Application>Microsoft Macintosh PowerPoint</Application>
  <PresentationFormat>On-screen Show (4:3)</PresentationFormat>
  <Paragraphs>1717</Paragraphs>
  <Slides>182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182</vt:i4>
      </vt:variant>
    </vt:vector>
  </HeadingPairs>
  <TitlesOfParts>
    <vt:vector size="183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Componentes da Interface Gráfica</vt:lpstr>
      <vt:lpstr>Componentes da Interface Gráfica</vt:lpstr>
      <vt:lpstr>Componentes da Interface Gráfica</vt:lpstr>
      <vt:lpstr>Caixas de Diálogo</vt:lpstr>
      <vt:lpstr>Caixas de Diálogo</vt:lpstr>
      <vt:lpstr>Caixas de Diálogo</vt:lpstr>
      <vt:lpstr>Caixas de Diálogo</vt:lpstr>
      <vt:lpstr>Caixas de Diálogo</vt:lpstr>
      <vt:lpstr>Caixas de Diálogo</vt:lpstr>
      <vt:lpstr>Caixas de Diálogo</vt:lpstr>
      <vt:lpstr>Constantes JOptionPane</vt:lpstr>
      <vt:lpstr>Componentes Swing</vt:lpstr>
      <vt:lpstr>Componentes Swing</vt:lpstr>
      <vt:lpstr>Componentes Swing</vt:lpstr>
      <vt:lpstr>Componentes Swing</vt:lpstr>
      <vt:lpstr>Swing vs. AWT</vt:lpstr>
      <vt:lpstr>Swing vs. AWT</vt:lpstr>
      <vt:lpstr>Componentes  Leves e Pesados</vt:lpstr>
      <vt:lpstr>Componentes Leves e Pesados</vt:lpstr>
      <vt:lpstr>Componentes Leves e Pesados</vt:lpstr>
      <vt:lpstr>Componentes Leves e Pesados</vt:lpstr>
      <vt:lpstr>Hierarquia dos  Componentes Leves</vt:lpstr>
      <vt:lpstr>Classe Component</vt:lpstr>
      <vt:lpstr>Classe Container</vt:lpstr>
      <vt:lpstr>Classe JComponent</vt:lpstr>
      <vt:lpstr>Classe JComponent</vt:lpstr>
      <vt:lpstr>Exibindo Textos e Imagens em uma Janela</vt:lpstr>
      <vt:lpstr>Exibindo Textos e Imagens em uma Janela</vt:lpstr>
      <vt:lpstr>Exibindo Textos e Imagens em uma Janela</vt:lpstr>
      <vt:lpstr>LabelFrame.java</vt:lpstr>
      <vt:lpstr>LabelFrame.java</vt:lpstr>
      <vt:lpstr>LabelFrame.java</vt:lpstr>
      <vt:lpstr>Exibindo Textos e Imagens em uma Janela</vt:lpstr>
      <vt:lpstr>LabelTest.java</vt:lpstr>
      <vt:lpstr>Exibindo Textos e Imagens em uma Janela</vt:lpstr>
      <vt:lpstr>Exibindo Textos e Imagens em uma Janela</vt:lpstr>
      <vt:lpstr>Especificando o Leiaute</vt:lpstr>
      <vt:lpstr>Especificando o Leiaute</vt:lpstr>
      <vt:lpstr>Especificando o Leiaute</vt:lpstr>
      <vt:lpstr>Criando Labels</vt:lpstr>
      <vt:lpstr>Criando Labels</vt:lpstr>
      <vt:lpstr>Criando Labels</vt:lpstr>
      <vt:lpstr>Criando Labels</vt:lpstr>
      <vt:lpstr>SwingConstants</vt:lpstr>
      <vt:lpstr>Criando Labels</vt:lpstr>
      <vt:lpstr>Campos de Texto e Introdução à Manipulação de Eventos</vt:lpstr>
      <vt:lpstr>Introdução à  Manipulação de Eventos</vt:lpstr>
      <vt:lpstr>Campos de Texto</vt:lpstr>
      <vt:lpstr>Campos de Texto</vt:lpstr>
      <vt:lpstr>TextFieldFrame.java</vt:lpstr>
      <vt:lpstr>TextFieldFrame.java</vt:lpstr>
      <vt:lpstr>TextFieldFrame.java</vt:lpstr>
      <vt:lpstr>TextFieldFrame.java</vt:lpstr>
      <vt:lpstr>Campos de Texto</vt:lpstr>
      <vt:lpstr>Manipulação de Eventos</vt:lpstr>
      <vt:lpstr>Manipulação de Eventos</vt:lpstr>
      <vt:lpstr>Manipulação de Eventos</vt:lpstr>
      <vt:lpstr>Manipulação de Eventos</vt:lpstr>
      <vt:lpstr>Manipulação de Eventos</vt:lpstr>
      <vt:lpstr>TextFieldTest.java</vt:lpstr>
      <vt:lpstr>Campos de Texto</vt:lpstr>
      <vt:lpstr>PowerPoint Presentation</vt:lpstr>
      <vt:lpstr>Tipos Comuns de Eventos e Listener Interfaces </vt:lpstr>
      <vt:lpstr>Tipos Comuns de Eventos e Listener Interfaces </vt:lpstr>
      <vt:lpstr>Tipos Comuns de Eventos e Listener Interfaces </vt:lpstr>
      <vt:lpstr>Tipos Comuns de Eventos e Listener Interfaces </vt:lpstr>
      <vt:lpstr>Tipos Comuns de Eventos e Listener Interfaces </vt:lpstr>
      <vt:lpstr>Tipos Comuns de Eventos e Listener Interfaces </vt:lpstr>
      <vt:lpstr>Tipos Comuns de Eventos e Listener Interfaces </vt:lpstr>
      <vt:lpstr>Botões</vt:lpstr>
      <vt:lpstr>Botões</vt:lpstr>
      <vt:lpstr>Botões</vt:lpstr>
      <vt:lpstr>Botões</vt:lpstr>
      <vt:lpstr>ButtonFrame.java</vt:lpstr>
      <vt:lpstr>ButtonFrame.java</vt:lpstr>
      <vt:lpstr>ButtonFrame.java</vt:lpstr>
      <vt:lpstr>Botões</vt:lpstr>
      <vt:lpstr>A Referência this  em Classes Internas</vt:lpstr>
      <vt:lpstr>ButtonTest.java</vt:lpstr>
      <vt:lpstr>Botões</vt:lpstr>
      <vt:lpstr>Botões Que Mantêm Seu Estado</vt:lpstr>
      <vt:lpstr>Botões Que Mantêm Seu Estado</vt:lpstr>
      <vt:lpstr>Caixas de Marcação</vt:lpstr>
      <vt:lpstr>CheckBoxFrame.java</vt:lpstr>
      <vt:lpstr>CheckBoxFrame.java</vt:lpstr>
      <vt:lpstr>CheckBoxFrame.java</vt:lpstr>
      <vt:lpstr>Caixas de Marcação</vt:lpstr>
      <vt:lpstr>Caixas de Marcação</vt:lpstr>
      <vt:lpstr>CheckBoxTest.java</vt:lpstr>
      <vt:lpstr>Caixas de Marcação</vt:lpstr>
      <vt:lpstr>Botões de Opção</vt:lpstr>
      <vt:lpstr>Botões de Opção</vt:lpstr>
      <vt:lpstr>RadioButtonFrame.java</vt:lpstr>
      <vt:lpstr>RadioButtonFrame.java</vt:lpstr>
      <vt:lpstr>RadioButtonFrame.java</vt:lpstr>
      <vt:lpstr>RadioButtonFrame.java</vt:lpstr>
      <vt:lpstr>Caixas de Opção</vt:lpstr>
      <vt:lpstr>Caixas de Opção</vt:lpstr>
      <vt:lpstr>RadioButtonTest.java</vt:lpstr>
      <vt:lpstr>Caixas de Opção</vt:lpstr>
      <vt:lpstr>Caixas de Combinação</vt:lpstr>
      <vt:lpstr>Caixas de Combinação</vt:lpstr>
      <vt:lpstr>ComboBoxFrame.java</vt:lpstr>
      <vt:lpstr>ComboBoxFrame.java</vt:lpstr>
      <vt:lpstr>Caixas de Combinação</vt:lpstr>
      <vt:lpstr>Caixas de Combinação</vt:lpstr>
      <vt:lpstr>Caixas de Combinação</vt:lpstr>
      <vt:lpstr>ComboBoxTest.java</vt:lpstr>
      <vt:lpstr>Caixas de Combinação</vt:lpstr>
      <vt:lpstr>Listas</vt:lpstr>
      <vt:lpstr>Listas</vt:lpstr>
      <vt:lpstr>ListFrame.java</vt:lpstr>
      <vt:lpstr>ListFrame.java</vt:lpstr>
      <vt:lpstr>Listas</vt:lpstr>
      <vt:lpstr>Listas</vt:lpstr>
      <vt:lpstr>ListTest.java</vt:lpstr>
      <vt:lpstr>Listas</vt:lpstr>
      <vt:lpstr>PowerPoint Presentation</vt:lpstr>
      <vt:lpstr>Manipulação de Eventos do Mouse</vt:lpstr>
      <vt:lpstr>Manipulação de Eventos do Mouse</vt:lpstr>
      <vt:lpstr>Métodos da Interface MouseListener</vt:lpstr>
      <vt:lpstr>Métodos da Interface MouseMotionListener</vt:lpstr>
      <vt:lpstr>Manipulação de Eventos do Mouse</vt:lpstr>
      <vt:lpstr>MouseTrackerFrame.java</vt:lpstr>
      <vt:lpstr>MouseTrackerFrame.java</vt:lpstr>
      <vt:lpstr>MouseTrackerFrame.java</vt:lpstr>
      <vt:lpstr>MouseTrackerFrame.java</vt:lpstr>
      <vt:lpstr>MouseTrackerFrame.java</vt:lpstr>
      <vt:lpstr>MouseTrackerFrame.java</vt:lpstr>
      <vt:lpstr>Manipulação de Eventos do Mouse</vt:lpstr>
      <vt:lpstr>Manipulação de Eventos do Mouse</vt:lpstr>
      <vt:lpstr>Classes Adaptadoras</vt:lpstr>
      <vt:lpstr>Classes Adaptadoras</vt:lpstr>
      <vt:lpstr>Classes Adaptadoras</vt:lpstr>
      <vt:lpstr>Classes Adaptadoras</vt:lpstr>
      <vt:lpstr>Classes Adaptadoras</vt:lpstr>
      <vt:lpstr>MouseDetailsFrame.java</vt:lpstr>
      <vt:lpstr>MouseDetailsFrame.java</vt:lpstr>
      <vt:lpstr>Classes Adaptadoras</vt:lpstr>
      <vt:lpstr>Tecla Meta</vt:lpstr>
      <vt:lpstr>MouseDetails.java</vt:lpstr>
      <vt:lpstr>Classes Adaptadoras</vt:lpstr>
      <vt:lpstr>Subclasse JPanel para Desenhar com o Mouse</vt:lpstr>
      <vt:lpstr>Subclasse JPanel para  Desenhar com o Mouse</vt:lpstr>
      <vt:lpstr>Subclasse JPanel para  Desenhar com o Mouse</vt:lpstr>
      <vt:lpstr>PaintPanel.java</vt:lpstr>
      <vt:lpstr>PaintPanel.java</vt:lpstr>
      <vt:lpstr>PaintPanel.java</vt:lpstr>
      <vt:lpstr>Subclasse JPanel para  Desenhar com o Mouse</vt:lpstr>
      <vt:lpstr>Subclasse JPanel para  Desenhar com o Mouse</vt:lpstr>
      <vt:lpstr>Painter.java</vt:lpstr>
      <vt:lpstr>Subclasse JPanel para  Desenhar com o Mouse</vt:lpstr>
      <vt:lpstr>Manipulação de  Eventos do Teclado</vt:lpstr>
      <vt:lpstr>Manipulação de  Eventos do Teclado</vt:lpstr>
      <vt:lpstr>Manipulação de  Eventos do Teclado</vt:lpstr>
      <vt:lpstr>KeyDemoFrame.java</vt:lpstr>
      <vt:lpstr>KeyDemoFrame.java</vt:lpstr>
      <vt:lpstr>KeyDemoFrame.java</vt:lpstr>
      <vt:lpstr>KeyDemoFrame.java</vt:lpstr>
      <vt:lpstr>Manipulação de  Eventos do Teclado</vt:lpstr>
      <vt:lpstr>Manipulação de  Eventos do Teclado</vt:lpstr>
      <vt:lpstr>KeyDemo.java</vt:lpstr>
      <vt:lpstr>Manipulação de  Eventos do Teclado</vt:lpstr>
      <vt:lpstr>Áreas de Texto</vt:lpstr>
      <vt:lpstr>Áreas de Texto</vt:lpstr>
      <vt:lpstr>TextAreaFrame.java</vt:lpstr>
      <vt:lpstr>TextAreaFrame.java</vt:lpstr>
      <vt:lpstr>TextAreaFrame.java</vt:lpstr>
      <vt:lpstr>Áreas de Texto</vt:lpstr>
      <vt:lpstr>Áreas de Texto</vt:lpstr>
      <vt:lpstr>Políticas para Barras de Rolagem</vt:lpstr>
      <vt:lpstr>TextAreaDemo.java</vt:lpstr>
      <vt:lpstr>Áreas de Texto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342</cp:revision>
  <cp:lastPrinted>2013-03-04T13:23:36Z</cp:lastPrinted>
  <dcterms:created xsi:type="dcterms:W3CDTF">2010-07-17T22:15:25Z</dcterms:created>
  <dcterms:modified xsi:type="dcterms:W3CDTF">2014-11-12T11:50:12Z</dcterms:modified>
</cp:coreProperties>
</file>