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102"/>
  </p:notesMasterIdLst>
  <p:sldIdLst>
    <p:sldId id="338" r:id="rId2"/>
    <p:sldId id="510" r:id="rId3"/>
    <p:sldId id="339" r:id="rId4"/>
    <p:sldId id="340" r:id="rId5"/>
    <p:sldId id="409" r:id="rId6"/>
    <p:sldId id="257" r:id="rId7"/>
    <p:sldId id="410" r:id="rId8"/>
    <p:sldId id="411" r:id="rId9"/>
    <p:sldId id="417" r:id="rId10"/>
    <p:sldId id="412" r:id="rId11"/>
    <p:sldId id="413" r:id="rId12"/>
    <p:sldId id="414" r:id="rId13"/>
    <p:sldId id="415" r:id="rId14"/>
    <p:sldId id="416" r:id="rId15"/>
    <p:sldId id="418" r:id="rId16"/>
    <p:sldId id="419" r:id="rId17"/>
    <p:sldId id="420" r:id="rId18"/>
    <p:sldId id="421" r:id="rId19"/>
    <p:sldId id="422" r:id="rId20"/>
    <p:sldId id="423" r:id="rId21"/>
    <p:sldId id="424" r:id="rId22"/>
    <p:sldId id="426" r:id="rId23"/>
    <p:sldId id="435" r:id="rId24"/>
    <p:sldId id="436" r:id="rId25"/>
    <p:sldId id="427" r:id="rId26"/>
    <p:sldId id="428" r:id="rId27"/>
    <p:sldId id="429" r:id="rId28"/>
    <p:sldId id="430" r:id="rId29"/>
    <p:sldId id="431" r:id="rId30"/>
    <p:sldId id="432" r:id="rId31"/>
    <p:sldId id="433" r:id="rId32"/>
    <p:sldId id="434" r:id="rId33"/>
    <p:sldId id="437" r:id="rId34"/>
    <p:sldId id="438" r:id="rId35"/>
    <p:sldId id="439" r:id="rId36"/>
    <p:sldId id="440" r:id="rId37"/>
    <p:sldId id="441" r:id="rId38"/>
    <p:sldId id="442" r:id="rId39"/>
    <p:sldId id="443" r:id="rId40"/>
    <p:sldId id="425" r:id="rId41"/>
    <p:sldId id="454" r:id="rId42"/>
    <p:sldId id="444" r:id="rId43"/>
    <p:sldId id="453" r:id="rId44"/>
    <p:sldId id="445" r:id="rId45"/>
    <p:sldId id="452" r:id="rId46"/>
    <p:sldId id="446" r:id="rId47"/>
    <p:sldId id="447" r:id="rId48"/>
    <p:sldId id="451" r:id="rId49"/>
    <p:sldId id="448" r:id="rId50"/>
    <p:sldId id="449" r:id="rId51"/>
    <p:sldId id="456" r:id="rId52"/>
    <p:sldId id="450" r:id="rId53"/>
    <p:sldId id="457" r:id="rId54"/>
    <p:sldId id="458" r:id="rId55"/>
    <p:sldId id="455" r:id="rId56"/>
    <p:sldId id="459" r:id="rId57"/>
    <p:sldId id="460" r:id="rId58"/>
    <p:sldId id="461" r:id="rId59"/>
    <p:sldId id="462" r:id="rId60"/>
    <p:sldId id="463" r:id="rId61"/>
    <p:sldId id="464" r:id="rId62"/>
    <p:sldId id="465" r:id="rId63"/>
    <p:sldId id="467" r:id="rId64"/>
    <p:sldId id="466" r:id="rId65"/>
    <p:sldId id="468" r:id="rId66"/>
    <p:sldId id="469" r:id="rId67"/>
    <p:sldId id="470" r:id="rId68"/>
    <p:sldId id="471" r:id="rId69"/>
    <p:sldId id="472" r:id="rId70"/>
    <p:sldId id="473" r:id="rId71"/>
    <p:sldId id="475" r:id="rId72"/>
    <p:sldId id="476" r:id="rId73"/>
    <p:sldId id="477" r:id="rId74"/>
    <p:sldId id="478" r:id="rId75"/>
    <p:sldId id="479" r:id="rId76"/>
    <p:sldId id="480" r:id="rId77"/>
    <p:sldId id="481" r:id="rId78"/>
    <p:sldId id="482" r:id="rId79"/>
    <p:sldId id="474" r:id="rId80"/>
    <p:sldId id="493" r:id="rId81"/>
    <p:sldId id="494" r:id="rId82"/>
    <p:sldId id="483" r:id="rId83"/>
    <p:sldId id="484" r:id="rId84"/>
    <p:sldId id="485" r:id="rId85"/>
    <p:sldId id="504" r:id="rId86"/>
    <p:sldId id="505" r:id="rId87"/>
    <p:sldId id="506" r:id="rId88"/>
    <p:sldId id="507" r:id="rId89"/>
    <p:sldId id="508" r:id="rId90"/>
    <p:sldId id="509" r:id="rId91"/>
    <p:sldId id="486" r:id="rId92"/>
    <p:sldId id="487" r:id="rId93"/>
    <p:sldId id="488" r:id="rId94"/>
    <p:sldId id="489" r:id="rId95"/>
    <p:sldId id="490" r:id="rId96"/>
    <p:sldId id="491" r:id="rId97"/>
    <p:sldId id="492" r:id="rId98"/>
    <p:sldId id="288" r:id="rId99"/>
    <p:sldId id="258" r:id="rId100"/>
    <p:sldId id="337" r:id="rId101"/>
  </p:sldIdLst>
  <p:sldSz cx="9144000" cy="6858000" type="screen4x3"/>
  <p:notesSz cx="7099300" cy="10234613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édio 2 - Ênfase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2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100.xml"/><Relationship Id="rId102" Type="http://schemas.openxmlformats.org/officeDocument/2006/relationships/notesMaster" Target="notesMasters/notesMaster1.xml"/><Relationship Id="rId103" Type="http://schemas.openxmlformats.org/officeDocument/2006/relationships/printerSettings" Target="printerSettings/printerSettings1.bin"/><Relationship Id="rId104" Type="http://schemas.openxmlformats.org/officeDocument/2006/relationships/presProps" Target="presProps.xml"/><Relationship Id="rId105" Type="http://schemas.openxmlformats.org/officeDocument/2006/relationships/viewProps" Target="viewProps.xml"/><Relationship Id="rId106" Type="http://schemas.openxmlformats.org/officeDocument/2006/relationships/theme" Target="theme/theme1.xml"/><Relationship Id="rId10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294" y="0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03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0" y="4861441"/>
            <a:ext cx="5679440" cy="4605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1003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03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294" y="9721106"/>
            <a:ext cx="3076363" cy="5117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664753BC-DE57-4E43-9A28-6B9B7DA79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522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4753BC-DE57-4E43-9A28-6B9B7DA7997E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7451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34C3A1-D3BB-4DE0-999C-D224BF434D20}" type="slidenum">
              <a:rPr lang="en-US" smtClean="0"/>
              <a:pPr/>
              <a:t>100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89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4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ângulo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8" descr="Panorâmica_de_Ouro_Preto (Large)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6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9" descr="Logo_UFOP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6524" y="5181600"/>
            <a:ext cx="715327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22" name="Picture 2" descr="http://www.decom.ufop.br/bob/decom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373216"/>
            <a:ext cx="1465397" cy="11356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BF81EA-CE38-4579-B9E4-8815E16446CE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ângulo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4A33F1-07E2-4D47-98DB-3D952DF3E09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7715250" cy="1143000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BR"/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pt-BR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8D021D-1092-4F36-9CF9-5D9B0354C1F6}" type="slidenum">
              <a:rPr lang="pt-BR"/>
              <a:pPr>
                <a:defRPr/>
              </a:pPr>
              <a:t>‹#›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980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7888778" cy="1252728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extLst/>
          </a:lstStyle>
          <a:p>
            <a:pPr lvl="0" eaLnBrk="1" latinLnBrk="0" hangingPunct="1"/>
            <a:r>
              <a:rPr lang="pt-PT" dirty="0" smtClean="0"/>
              <a:t>Clique para editar os estilos</a:t>
            </a:r>
          </a:p>
          <a:p>
            <a:pPr lvl="1" eaLnBrk="1" latinLnBrk="0" hangingPunct="1"/>
            <a:r>
              <a:rPr lang="pt-PT" dirty="0" smtClean="0"/>
              <a:t>Segundo nível</a:t>
            </a:r>
          </a:p>
          <a:p>
            <a:pPr lvl="2" eaLnBrk="1" latinLnBrk="0" hangingPunct="1"/>
            <a:r>
              <a:rPr lang="pt-PT" dirty="0" smtClean="0"/>
              <a:t>Terceiro nível</a:t>
            </a:r>
          </a:p>
          <a:p>
            <a:pPr lvl="3" eaLnBrk="1" latinLnBrk="0" hangingPunct="1"/>
            <a:r>
              <a:rPr lang="pt-PT" dirty="0" smtClean="0"/>
              <a:t>Quarto nível</a:t>
            </a:r>
          </a:p>
          <a:p>
            <a:pPr lvl="4" eaLnBrk="1" latinLnBrk="0" hangingPunct="1"/>
            <a:r>
              <a:rPr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ângulo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ângulo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2483648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pt-PT" dirty="0" smtClean="0"/>
              <a:t>Clique para editar o estilo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85256C-4B0F-4873-AD8C-C231AE91851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74429B-B486-4632-A1BB-C1E06BDD6A3D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911062-8DC2-4B6E-A640-4B1AA0E76A1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8E2926-F179-4AEE-98F2-6F67DA9453BA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F71061-82F2-42FA-9E25-872DD074B971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sp>
        <p:nvSpPr>
          <p:cNvPr id="12" name="Rectângulo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11" name="Rectângulo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37EB0FA5-0238-4E62-9A29-744D385C5452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ângulo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ângulo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878763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 anchor="ctr">
            <a:normAutofit/>
          </a:bodyPr>
          <a:lstStyle>
            <a:extLst/>
          </a:lstStyle>
          <a:p>
            <a:pPr lvl="0" eaLnBrk="1" latinLnBrk="0" hangingPunct="1"/>
            <a:r>
              <a:rPr kumimoji="0" lang="pt-PT" dirty="0" smtClean="0"/>
              <a:t>Clique para editar os estilos</a:t>
            </a:r>
          </a:p>
          <a:p>
            <a:pPr lvl="1" eaLnBrk="1" latinLnBrk="0" hangingPunct="1"/>
            <a:r>
              <a:rPr kumimoji="0" lang="pt-PT" dirty="0" smtClean="0"/>
              <a:t>Segundo nível</a:t>
            </a:r>
          </a:p>
          <a:p>
            <a:pPr lvl="2" eaLnBrk="1" latinLnBrk="0" hangingPunct="1"/>
            <a:r>
              <a:rPr kumimoji="0" lang="pt-PT" dirty="0" smtClean="0"/>
              <a:t>Terceiro nível</a:t>
            </a:r>
          </a:p>
          <a:p>
            <a:pPr lvl="3" eaLnBrk="1" latinLnBrk="0" hangingPunct="1"/>
            <a:r>
              <a:rPr kumimoji="0" lang="pt-PT" dirty="0" smtClean="0"/>
              <a:t>Quarto nível</a:t>
            </a:r>
          </a:p>
          <a:p>
            <a:pPr lvl="4" eaLnBrk="1" latinLnBrk="0" hangingPunct="1"/>
            <a:r>
              <a:rPr kumimoji="0" lang="pt-PT" dirty="0" smtClean="0"/>
              <a:t>Quinto nível</a:t>
            </a:r>
            <a:endParaRPr kumimoji="0" lang="en-US" dirty="0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t>28/07/14</a:t>
            </a:fld>
            <a:endParaRPr lang="en-US" dirty="0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D15AF7FD-F4AC-45BF-83C3-6FF3A852C8A4}" type="slidenum">
              <a:rPr lang="pt-BR" smtClean="0"/>
              <a:pPr>
                <a:defRPr/>
              </a:pPr>
              <a:t>‹#›</a:t>
            </a:fld>
            <a:endParaRPr lang="pt-BR"/>
          </a:p>
        </p:txBody>
      </p:sp>
      <p:pic>
        <p:nvPicPr>
          <p:cNvPr id="9" name="Picture 7" descr="Logo_UFO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5963" y="0"/>
            <a:ext cx="808037" cy="1893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5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om.ufop.br/moodle" TargetMode="External"/><Relationship Id="rId4" Type="http://schemas.openxmlformats.org/officeDocument/2006/relationships/hyperlink" Target="mailto:bcc221-decom@googlegroups.com" TargetMode="External"/><Relationship Id="rId5" Type="http://schemas.openxmlformats.org/officeDocument/2006/relationships/hyperlink" Target="http://groups.google.com/group/bcc221-decom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decom.ufop.br/marco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685800" y="2276872"/>
            <a:ext cx="7772400" cy="1973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/>
            <a:r>
              <a:rPr lang="pt-BR" sz="3800" b="1" dirty="0" smtClean="0">
                <a:solidFill>
                  <a:schemeClr val="tx2"/>
                </a:solidFill>
              </a:rPr>
              <a:t>BCC221 </a:t>
            </a:r>
            <a:r>
              <a:rPr lang="pt-BR" sz="3800" b="1" dirty="0">
                <a:solidFill>
                  <a:schemeClr val="tx2"/>
                </a:solidFill>
              </a:rPr>
              <a:t/>
            </a:r>
            <a:br>
              <a:rPr lang="pt-BR" sz="3800" b="1" dirty="0">
                <a:solidFill>
                  <a:schemeClr val="tx2"/>
                </a:solidFill>
              </a:rPr>
            </a:br>
            <a:r>
              <a:rPr lang="pt-BR" sz="3600" b="1" dirty="0" smtClean="0">
                <a:solidFill>
                  <a:schemeClr val="tx2"/>
                </a:solidFill>
              </a:rPr>
              <a:t>Programação Orientada a Objetos</a:t>
            </a:r>
            <a:endParaRPr lang="pt-BR" sz="3600" b="1" dirty="0">
              <a:solidFill>
                <a:schemeClr val="tx2"/>
              </a:solidFill>
            </a:endParaRP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684213" y="4005064"/>
            <a:ext cx="7088187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 dirty="0"/>
              <a:t>Prof. Marco Antonio M. Carvalho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</a:pPr>
            <a:r>
              <a:rPr lang="pt-BR" sz="3200" b="1"/>
              <a:t>2014</a:t>
            </a:r>
            <a:r>
              <a:rPr lang="pt-BR" sz="3200" b="1" smtClean="0"/>
              <a:t>/2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258746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/>
              <a:t>TestePolimorfismo.java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Super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"Chamada da superclasse\n"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Sub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extends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Super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//sobrescreve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da superclasse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"Chamada da subclasse\n"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5771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pt-BR" sz="6000" b="1" dirty="0" smtClean="0"/>
          </a:p>
          <a:p>
            <a:pPr algn="ctr">
              <a:buFontTx/>
              <a:buNone/>
            </a:pPr>
            <a:endParaRPr lang="pt-BR" sz="6000" b="1" dirty="0"/>
          </a:p>
          <a:p>
            <a:pPr algn="ctr">
              <a:buFontTx/>
              <a:buNone/>
            </a:pPr>
            <a:r>
              <a:rPr lang="pt-BR" sz="6000" b="1" dirty="0" smtClean="0"/>
              <a:t>FIM</a:t>
            </a:r>
            <a:endParaRPr lang="pt-BR" sz="6000" b="1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63F59-8CE8-43D6-891C-D907142B4C20}" type="slidenum">
              <a:rPr lang="pt-BR"/>
              <a:pPr/>
              <a:t>100</a:t>
            </a:fld>
            <a:endParaRPr lang="pt-BR"/>
          </a:p>
        </p:txBody>
      </p:sp>
      <p:pic>
        <p:nvPicPr>
          <p:cNvPr id="7173" name="Picture 5" descr="http://3.bp.blogspot.com/-ynV7daz0UIo/TdYDf1NzNsI/AAAAAAAAANU/r8mr5kKcEjc/s320/Windows-Stand-By-ico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744" y="214272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52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TestePolimorfismo.java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TestePolimorfismo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b="1" dirty="0">
                <a:solidFill>
                  <a:srgbClr val="000000"/>
                </a:solidFill>
                <a:latin typeface="Verdana"/>
              </a:rPr>
              <a:t>[])</a:t>
            </a:r>
            <a:endParaRPr lang="en-US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//associa uma referencia da superclasse a uma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variavel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da superclasse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Super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sup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Super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//associa uma referencia da subclasse a uma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variavel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da subclasse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Sub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sub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Sub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//associa uma referencia da subclasse a uma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variavel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da superclasse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Super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poli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Sub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//invoca o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da superclasse usando uma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variavel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da superclasse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sup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//invoca o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da subclasse usando uma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variavel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da subclasse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sub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//invoca o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da subclasse usando uma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variavel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da superclasse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poli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77131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indent="0">
              <a:buNone/>
            </a:pPr>
            <a:r>
              <a:rPr lang="pt-BR" dirty="0">
                <a:latin typeface="Courier New" pitchFamily="49" charset="0"/>
                <a:cs typeface="Courier New" pitchFamily="49" charset="0"/>
              </a:rPr>
              <a:t>Chamada da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superclasse</a:t>
            </a:r>
          </a:p>
          <a:p>
            <a:pPr marL="118872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Chamada 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da </a:t>
            </a:r>
            <a:r>
              <a:rPr lang="pt-BR" dirty="0" smtClean="0">
                <a:latin typeface="Courier New" pitchFamily="49" charset="0"/>
                <a:cs typeface="Courier New" pitchFamily="49" charset="0"/>
              </a:rPr>
              <a:t>subclasse</a:t>
            </a:r>
          </a:p>
          <a:p>
            <a:pPr marL="118872" indent="0">
              <a:buNone/>
            </a:pPr>
            <a:r>
              <a:rPr lang="pt-BR" dirty="0" smtClean="0">
                <a:latin typeface="Courier New" pitchFamily="49" charset="0"/>
                <a:cs typeface="Courier New" pitchFamily="49" charset="0"/>
              </a:rPr>
              <a:t>Chamada </a:t>
            </a:r>
            <a:r>
              <a:rPr lang="pt-BR" dirty="0">
                <a:latin typeface="Courier New" pitchFamily="49" charset="0"/>
                <a:cs typeface="Courier New" pitchFamily="49" charset="0"/>
              </a:rPr>
              <a:t>da subclasse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9193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Polimorfismo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variável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contém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referência</a:t>
            </a:r>
            <a:r>
              <a:rPr lang="en-US" dirty="0" smtClean="0"/>
              <a:t> a 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subclasse</a:t>
            </a:r>
            <a:r>
              <a:rPr lang="en-US" dirty="0" smtClean="0"/>
              <a:t>, e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referência</a:t>
            </a:r>
            <a:r>
              <a:rPr lang="en-US" dirty="0" smtClean="0"/>
              <a:t> é </a:t>
            </a:r>
            <a:r>
              <a:rPr lang="en-US" dirty="0" err="1" smtClean="0"/>
              <a:t>utilizada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invocar</a:t>
            </a:r>
            <a:r>
              <a:rPr lang="en-US" dirty="0" smtClean="0"/>
              <a:t> um </a:t>
            </a:r>
            <a:r>
              <a:rPr lang="en-US" dirty="0" err="1" smtClean="0"/>
              <a:t>método</a:t>
            </a:r>
            <a:r>
              <a:rPr lang="en-US" dirty="0" smtClean="0"/>
              <a:t>, a </a:t>
            </a:r>
            <a:r>
              <a:rPr lang="en-US" dirty="0" err="1" smtClean="0"/>
              <a:t>versão</a:t>
            </a:r>
            <a:r>
              <a:rPr lang="en-US" dirty="0" smtClean="0"/>
              <a:t> da </a:t>
            </a:r>
            <a:r>
              <a:rPr lang="en-US" dirty="0" err="1" smtClean="0"/>
              <a:t>subclasse</a:t>
            </a:r>
            <a:r>
              <a:rPr lang="en-US" dirty="0" smtClean="0"/>
              <a:t> é </a:t>
            </a:r>
            <a:r>
              <a:rPr lang="en-US" dirty="0" err="1" smtClean="0"/>
              <a:t>utilizada</a:t>
            </a:r>
            <a:endParaRPr lang="en-US" dirty="0"/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compilador</a:t>
            </a:r>
            <a:r>
              <a:rPr lang="en-US" dirty="0" smtClean="0"/>
              <a:t> Java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isto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causa</a:t>
            </a:r>
            <a:r>
              <a:rPr lang="en-US" dirty="0" smtClean="0"/>
              <a:t> da </a:t>
            </a:r>
            <a:r>
              <a:rPr lang="en-US" dirty="0" err="1" smtClean="0"/>
              <a:t>relação</a:t>
            </a:r>
            <a:r>
              <a:rPr lang="en-US" dirty="0" smtClean="0"/>
              <a:t> de </a:t>
            </a:r>
            <a:r>
              <a:rPr lang="en-US" dirty="0" err="1" smtClean="0"/>
              <a:t>herança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subclasse</a:t>
            </a:r>
            <a:r>
              <a:rPr lang="en-US" dirty="0" smtClean="0"/>
              <a:t> é 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/>
              <a:t> </a:t>
            </a:r>
            <a:endParaRPr lang="en-US" dirty="0" smtClean="0"/>
          </a:p>
          <a:p>
            <a:pPr lvl="2"/>
            <a:r>
              <a:rPr lang="en-US" dirty="0" smtClean="0"/>
              <a:t>O </a:t>
            </a:r>
            <a:r>
              <a:rPr lang="en-US" dirty="0" err="1" smtClean="0"/>
              <a:t>contrário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é </a:t>
            </a:r>
            <a:r>
              <a:rPr lang="en-US" dirty="0" err="1" smtClean="0"/>
              <a:t>verdadeiro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Quando</a:t>
            </a:r>
            <a:r>
              <a:rPr lang="en-US" dirty="0" smtClean="0"/>
              <a:t> o </a:t>
            </a:r>
            <a:r>
              <a:rPr lang="en-US" dirty="0" err="1" smtClean="0"/>
              <a:t>compilador</a:t>
            </a:r>
            <a:r>
              <a:rPr lang="en-US" dirty="0" smtClean="0"/>
              <a:t> </a:t>
            </a:r>
            <a:r>
              <a:rPr lang="en-US" dirty="0" err="1" smtClean="0"/>
              <a:t>encontra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chamada</a:t>
            </a:r>
            <a:r>
              <a:rPr lang="en-US" dirty="0" smtClean="0"/>
              <a:t> a um </a:t>
            </a:r>
            <a:r>
              <a:rPr lang="en-US" dirty="0" err="1" smtClean="0"/>
              <a:t>método</a:t>
            </a:r>
            <a:r>
              <a:rPr lang="en-US" dirty="0"/>
              <a:t> </a:t>
            </a:r>
            <a:r>
              <a:rPr lang="en-US" dirty="0" err="1" smtClean="0"/>
              <a:t>através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variável</a:t>
            </a:r>
            <a:r>
              <a:rPr lang="en-US" dirty="0" smtClean="0"/>
              <a:t>, é </a:t>
            </a:r>
            <a:r>
              <a:rPr lang="en-US" dirty="0" err="1" smtClean="0"/>
              <a:t>verificado</a:t>
            </a:r>
            <a:r>
              <a:rPr lang="en-US" dirty="0" smtClean="0"/>
              <a:t> se 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chamado</a:t>
            </a:r>
            <a:r>
              <a:rPr lang="en-US" dirty="0" smtClean="0"/>
              <a:t>, de </a:t>
            </a:r>
            <a:r>
              <a:rPr lang="en-US" dirty="0" err="1" smtClean="0"/>
              <a:t>acordo</a:t>
            </a:r>
            <a:r>
              <a:rPr lang="en-US" dirty="0" smtClean="0"/>
              <a:t> com a </a:t>
            </a:r>
            <a:r>
              <a:rPr lang="en-US" dirty="0" err="1" smtClean="0"/>
              <a:t>classe</a:t>
            </a:r>
            <a:r>
              <a:rPr lang="en-US" dirty="0" smtClean="0"/>
              <a:t> da </a:t>
            </a:r>
            <a:r>
              <a:rPr lang="en-US" dirty="0" err="1" smtClean="0"/>
              <a:t>variável</a:t>
            </a:r>
            <a:r>
              <a:rPr lang="en-US" dirty="0" smtClean="0"/>
              <a:t>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1080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Polimorfismo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Continuação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 </a:t>
            </a:r>
            <a:r>
              <a:rPr lang="en-US" dirty="0"/>
              <a:t>a </a:t>
            </a:r>
            <a:r>
              <a:rPr lang="en-US" dirty="0" err="1"/>
              <a:t>classe</a:t>
            </a:r>
            <a:r>
              <a:rPr lang="en-US" dirty="0"/>
              <a:t> </a:t>
            </a:r>
            <a:r>
              <a:rPr lang="en-US" dirty="0" err="1"/>
              <a:t>contiver</a:t>
            </a:r>
            <a:r>
              <a:rPr lang="en-US" dirty="0"/>
              <a:t> (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herdar</a:t>
            </a:r>
            <a:r>
              <a:rPr lang="en-US" dirty="0"/>
              <a:t>)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declaração</a:t>
            </a:r>
            <a:r>
              <a:rPr lang="en-US" dirty="0"/>
              <a:t> do </a:t>
            </a:r>
            <a:r>
              <a:rPr lang="en-US" dirty="0" err="1"/>
              <a:t>método</a:t>
            </a:r>
            <a:r>
              <a:rPr lang="en-US" dirty="0"/>
              <a:t>, a </a:t>
            </a:r>
            <a:r>
              <a:rPr lang="en-US" dirty="0" err="1"/>
              <a:t>chamada</a:t>
            </a:r>
            <a:r>
              <a:rPr lang="en-US" dirty="0"/>
              <a:t> é </a:t>
            </a:r>
            <a:r>
              <a:rPr lang="en-US" dirty="0" err="1"/>
              <a:t>compilada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Em</a:t>
            </a:r>
            <a:r>
              <a:rPr lang="en-US" dirty="0"/>
              <a:t> tempo de </a:t>
            </a:r>
            <a:r>
              <a:rPr lang="en-US" dirty="0" err="1"/>
              <a:t>execução</a:t>
            </a:r>
            <a:r>
              <a:rPr lang="en-US" dirty="0"/>
              <a:t>, a </a:t>
            </a:r>
            <a:r>
              <a:rPr lang="en-US" dirty="0" err="1"/>
              <a:t>classe</a:t>
            </a:r>
            <a:r>
              <a:rPr lang="en-US" dirty="0"/>
              <a:t> do </a:t>
            </a:r>
            <a:r>
              <a:rPr lang="en-US" dirty="0" err="1"/>
              <a:t>objeto</a:t>
            </a:r>
            <a:r>
              <a:rPr lang="en-US" dirty="0"/>
              <a:t> </a:t>
            </a:r>
            <a:r>
              <a:rPr lang="en-US" dirty="0" err="1"/>
              <a:t>referido</a:t>
            </a:r>
            <a:r>
              <a:rPr lang="en-US" dirty="0"/>
              <a:t> </a:t>
            </a:r>
            <a:r>
              <a:rPr lang="en-US" dirty="0" err="1"/>
              <a:t>pela</a:t>
            </a:r>
            <a:r>
              <a:rPr lang="en-US" dirty="0"/>
              <a:t> </a:t>
            </a:r>
            <a:r>
              <a:rPr lang="en-US" dirty="0" err="1"/>
              <a:t>variável</a:t>
            </a:r>
            <a:r>
              <a:rPr lang="en-US" dirty="0"/>
              <a:t> </a:t>
            </a:r>
            <a:r>
              <a:rPr lang="en-US" dirty="0" err="1"/>
              <a:t>determina</a:t>
            </a:r>
            <a:r>
              <a:rPr lang="en-US" dirty="0"/>
              <a:t> </a:t>
            </a:r>
            <a:r>
              <a:rPr lang="en-US" dirty="0" err="1"/>
              <a:t>qual</a:t>
            </a:r>
            <a:r>
              <a:rPr lang="en-US" dirty="0"/>
              <a:t> </a:t>
            </a:r>
            <a:r>
              <a:rPr lang="en-US" dirty="0" err="1"/>
              <a:t>método</a:t>
            </a:r>
            <a:r>
              <a:rPr lang="en-US" dirty="0"/>
              <a:t> </a:t>
            </a:r>
            <a:r>
              <a:rPr lang="en-US" dirty="0" err="1"/>
              <a:t>será</a:t>
            </a:r>
            <a:r>
              <a:rPr lang="en-US" dirty="0"/>
              <a:t> </a:t>
            </a:r>
            <a:r>
              <a:rPr lang="en-US" dirty="0" err="1"/>
              <a:t>utilizado</a:t>
            </a:r>
            <a:r>
              <a:rPr lang="en-US" dirty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0580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227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Algumas</a:t>
            </a:r>
            <a:r>
              <a:rPr lang="en-US" dirty="0" smtClean="0"/>
              <a:t> classes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utilizadas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níveis</a:t>
            </a:r>
            <a:r>
              <a:rPr lang="en-US" dirty="0" smtClean="0"/>
              <a:t> altos de </a:t>
            </a:r>
            <a:r>
              <a:rPr lang="en-US" dirty="0" err="1" smtClean="0"/>
              <a:t>hierarquias</a:t>
            </a:r>
            <a:r>
              <a:rPr lang="en-US" dirty="0" smtClean="0"/>
              <a:t> de </a:t>
            </a:r>
            <a:r>
              <a:rPr lang="en-US" dirty="0" err="1" smtClean="0"/>
              <a:t>herança</a:t>
            </a:r>
            <a:r>
              <a:rPr lang="en-US" dirty="0" smtClean="0"/>
              <a:t>, </a:t>
            </a:r>
            <a:r>
              <a:rPr lang="en-US" dirty="0" err="1" smtClean="0"/>
              <a:t>sem</a:t>
            </a:r>
            <a:r>
              <a:rPr lang="en-US" dirty="0" smtClean="0"/>
              <a:t> a </a:t>
            </a:r>
            <a:r>
              <a:rPr lang="en-US" dirty="0" err="1" smtClean="0"/>
              <a:t>necessidade</a:t>
            </a:r>
            <a:r>
              <a:rPr lang="en-US" dirty="0" smtClean="0"/>
              <a:t> de </a:t>
            </a:r>
            <a:r>
              <a:rPr lang="en-US" dirty="0" err="1" smtClean="0"/>
              <a:t>instanciá-las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nossos</a:t>
            </a:r>
            <a:r>
              <a:rPr lang="en-US" dirty="0" smtClean="0"/>
              <a:t> </a:t>
            </a:r>
            <a:r>
              <a:rPr lang="en-US" dirty="0" err="1" smtClean="0"/>
              <a:t>programas</a:t>
            </a:r>
            <a:endParaRPr lang="en-US" dirty="0" smtClean="0"/>
          </a:p>
          <a:p>
            <a:pPr lvl="1"/>
            <a:r>
              <a:rPr lang="en-US" dirty="0" smtClean="0"/>
              <a:t>São as </a:t>
            </a:r>
            <a:r>
              <a:rPr lang="en-US" b="1" dirty="0" err="1" smtClean="0"/>
              <a:t>superclasses</a:t>
            </a:r>
            <a:r>
              <a:rPr lang="en-US" b="1" dirty="0" smtClean="0"/>
              <a:t> </a:t>
            </a:r>
            <a:r>
              <a:rPr lang="en-US" b="1" dirty="0" err="1" smtClean="0"/>
              <a:t>abstratas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São classes </a:t>
            </a:r>
            <a:r>
              <a:rPr lang="en-US" dirty="0" err="1" smtClean="0"/>
              <a:t>incompletas</a:t>
            </a:r>
            <a:r>
              <a:rPr lang="en-US" dirty="0" smtClean="0"/>
              <a:t>, “</a:t>
            </a:r>
            <a:r>
              <a:rPr lang="en-US" dirty="0" err="1" smtClean="0"/>
              <a:t>faltando</a:t>
            </a:r>
            <a:r>
              <a:rPr lang="en-US" dirty="0" smtClean="0"/>
              <a:t> </a:t>
            </a:r>
            <a:r>
              <a:rPr lang="en-US" dirty="0" err="1" smtClean="0"/>
              <a:t>peças</a:t>
            </a:r>
            <a:r>
              <a:rPr lang="en-US" dirty="0" smtClean="0"/>
              <a:t>”;</a:t>
            </a:r>
          </a:p>
          <a:p>
            <a:pPr lvl="1"/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genéricas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objetivo</a:t>
            </a:r>
            <a:r>
              <a:rPr lang="en-US" dirty="0" smtClean="0"/>
              <a:t> das </a:t>
            </a:r>
            <a:r>
              <a:rPr lang="en-US" dirty="0" err="1" smtClean="0"/>
              <a:t>superclasses</a:t>
            </a:r>
            <a:r>
              <a:rPr lang="en-US" dirty="0" smtClean="0"/>
              <a:t> </a:t>
            </a:r>
            <a:r>
              <a:rPr lang="en-US" dirty="0" err="1" smtClean="0"/>
              <a:t>abstratas</a:t>
            </a:r>
            <a:r>
              <a:rPr lang="en-US" dirty="0" smtClean="0"/>
              <a:t> é </a:t>
            </a:r>
            <a:r>
              <a:rPr lang="en-US" dirty="0" err="1" smtClean="0"/>
              <a:t>fornecer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superclasse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da </a:t>
            </a:r>
            <a:r>
              <a:rPr lang="en-US" dirty="0" err="1" smtClean="0"/>
              <a:t>qual</a:t>
            </a:r>
            <a:r>
              <a:rPr lang="en-US" dirty="0" smtClean="0"/>
              <a:t> </a:t>
            </a:r>
            <a:r>
              <a:rPr lang="en-US" dirty="0" err="1" smtClean="0"/>
              <a:t>outras</a:t>
            </a:r>
            <a:r>
              <a:rPr lang="en-US" dirty="0" smtClean="0"/>
              <a:t> subclasses </a:t>
            </a:r>
            <a:r>
              <a:rPr lang="en-US" dirty="0" err="1" smtClean="0"/>
              <a:t>possam</a:t>
            </a:r>
            <a:r>
              <a:rPr lang="en-US" dirty="0" smtClean="0"/>
              <a:t> </a:t>
            </a:r>
            <a:r>
              <a:rPr lang="en-US" dirty="0" err="1" smtClean="0"/>
              <a:t>herdar</a:t>
            </a:r>
            <a:r>
              <a:rPr lang="en-US" dirty="0" smtClean="0"/>
              <a:t> e </a:t>
            </a:r>
            <a:r>
              <a:rPr lang="en-US" dirty="0" err="1" smtClean="0"/>
              <a:t>compartilhar</a:t>
            </a:r>
            <a:r>
              <a:rPr lang="en-US" dirty="0" smtClean="0"/>
              <a:t> o </a:t>
            </a:r>
            <a:r>
              <a:rPr lang="en-US" dirty="0" err="1" smtClean="0"/>
              <a:t>projeto</a:t>
            </a:r>
            <a:endParaRPr lang="en-US" dirty="0"/>
          </a:p>
          <a:p>
            <a:pPr lvl="1"/>
            <a:r>
              <a:rPr lang="en-US" dirty="0" err="1" smtClean="0"/>
              <a:t>Preenchendo</a:t>
            </a:r>
            <a:r>
              <a:rPr lang="en-US" dirty="0" smtClean="0"/>
              <a:t> as “</a:t>
            </a:r>
            <a:r>
              <a:rPr lang="en-US" dirty="0" err="1" smtClean="0"/>
              <a:t>peças</a:t>
            </a:r>
            <a:r>
              <a:rPr lang="en-US" dirty="0" smtClean="0"/>
              <a:t> </a:t>
            </a:r>
            <a:r>
              <a:rPr lang="en-US" dirty="0" err="1" smtClean="0"/>
              <a:t>faltantes</a:t>
            </a:r>
            <a:r>
              <a:rPr lang="en-US" dirty="0" smtClean="0"/>
              <a:t>”.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931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Classes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instanciadas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chamadas</a:t>
            </a:r>
            <a:r>
              <a:rPr lang="en-US" dirty="0" smtClean="0"/>
              <a:t> de classes </a:t>
            </a:r>
            <a:r>
              <a:rPr lang="en-US" dirty="0" err="1" smtClean="0"/>
              <a:t>concretas</a:t>
            </a:r>
            <a:endParaRPr lang="en-US" dirty="0" smtClean="0"/>
          </a:p>
          <a:p>
            <a:pPr lvl="1"/>
            <a:r>
              <a:rPr lang="en-US" dirty="0" err="1" smtClean="0"/>
              <a:t>Fornecem</a:t>
            </a:r>
            <a:r>
              <a:rPr lang="en-US" dirty="0" smtClean="0"/>
              <a:t> </a:t>
            </a:r>
            <a:r>
              <a:rPr lang="en-US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declarado</a:t>
            </a:r>
            <a:endParaRPr lang="en-US" dirty="0" smtClean="0"/>
          </a:p>
          <a:p>
            <a:pPr lvl="2"/>
            <a:r>
              <a:rPr lang="en-US" dirty="0" err="1" smtClean="0"/>
              <a:t>Algumas</a:t>
            </a:r>
            <a:r>
              <a:rPr lang="en-US" dirty="0" smtClean="0"/>
              <a:t> </a:t>
            </a:r>
            <a:r>
              <a:rPr lang="en-US" dirty="0" err="1" smtClean="0"/>
              <a:t>implementações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herdadas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específicas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as classes </a:t>
            </a:r>
            <a:r>
              <a:rPr lang="en-US" dirty="0" err="1" smtClean="0"/>
              <a:t>abstratas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Não</a:t>
            </a:r>
            <a:r>
              <a:rPr lang="en-US" dirty="0" smtClean="0"/>
              <a:t> é </a:t>
            </a:r>
            <a:r>
              <a:rPr lang="en-US" dirty="0" err="1" smtClean="0"/>
              <a:t>necessário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hajam</a:t>
            </a:r>
            <a:r>
              <a:rPr lang="en-US" dirty="0" smtClean="0"/>
              <a:t> classes </a:t>
            </a:r>
            <a:r>
              <a:rPr lang="en-US" dirty="0" err="1" smtClean="0"/>
              <a:t>abstratas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/>
              <a:t>hierarquias</a:t>
            </a:r>
            <a:r>
              <a:rPr lang="en-US" dirty="0" smtClean="0"/>
              <a:t> de </a:t>
            </a:r>
            <a:r>
              <a:rPr lang="en-US" dirty="0" err="1" smtClean="0"/>
              <a:t>herança</a:t>
            </a:r>
            <a:r>
              <a:rPr lang="en-US" dirty="0" smtClean="0"/>
              <a:t>, no </a:t>
            </a:r>
            <a:r>
              <a:rPr lang="en-US" dirty="0" err="1" smtClean="0"/>
              <a:t>entanto</a:t>
            </a:r>
            <a:r>
              <a:rPr lang="en-US" dirty="0" smtClean="0"/>
              <a:t>, a </a:t>
            </a:r>
            <a:r>
              <a:rPr lang="en-US" dirty="0" err="1" smtClean="0"/>
              <a:t>utilização</a:t>
            </a:r>
            <a:r>
              <a:rPr lang="en-US" dirty="0" smtClean="0"/>
              <a:t> </a:t>
            </a:r>
            <a:r>
              <a:rPr lang="en-US" dirty="0" err="1" smtClean="0"/>
              <a:t>delas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diminuir</a:t>
            </a:r>
            <a:r>
              <a:rPr lang="en-US" dirty="0" smtClean="0"/>
              <a:t> a </a:t>
            </a:r>
            <a:r>
              <a:rPr lang="en-US" dirty="0" err="1" smtClean="0"/>
              <a:t>dependência</a:t>
            </a:r>
            <a:r>
              <a:rPr lang="en-US" dirty="0" smtClean="0"/>
              <a:t> de subclasses</a:t>
            </a:r>
          </a:p>
          <a:p>
            <a:pPr lvl="1"/>
            <a:r>
              <a:rPr lang="en-US" dirty="0" err="1" smtClean="0"/>
              <a:t>Pode</a:t>
            </a:r>
            <a:r>
              <a:rPr lang="en-US" dirty="0" smtClean="0"/>
              <a:t>-se </a:t>
            </a:r>
            <a:r>
              <a:rPr lang="en-US" dirty="0" err="1" smtClean="0"/>
              <a:t>escrever</a:t>
            </a:r>
            <a:r>
              <a:rPr lang="en-US" dirty="0" smtClean="0"/>
              <a:t> um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receba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parâmetro</a:t>
            </a:r>
            <a:r>
              <a:rPr lang="en-US" dirty="0" smtClean="0"/>
              <a:t> um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abstrata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Este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receber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outro </a:t>
            </a:r>
            <a:r>
              <a:rPr lang="en-US" dirty="0" err="1" smtClean="0"/>
              <a:t>objeto</a:t>
            </a:r>
            <a:r>
              <a:rPr lang="en-US" dirty="0" smtClean="0"/>
              <a:t> da </a:t>
            </a:r>
            <a:r>
              <a:rPr lang="en-US" dirty="0" err="1" smtClean="0"/>
              <a:t>hierarquia</a:t>
            </a:r>
            <a:r>
              <a:rPr lang="en-US" dirty="0" smtClean="0"/>
              <a:t> de </a:t>
            </a:r>
            <a:r>
              <a:rPr lang="en-US" dirty="0" err="1" smtClean="0"/>
              <a:t>herança</a:t>
            </a:r>
            <a:r>
              <a:rPr lang="en-US" dirty="0" smtClean="0"/>
              <a:t> e </a:t>
            </a:r>
            <a:r>
              <a:rPr lang="en-US" dirty="0" err="1" smtClean="0"/>
              <a:t>funcionará</a:t>
            </a:r>
            <a:r>
              <a:rPr lang="en-US" dirty="0" smtClean="0"/>
              <a:t> </a:t>
            </a:r>
            <a:r>
              <a:rPr lang="en-US" dirty="0" err="1" smtClean="0"/>
              <a:t>corretamente</a:t>
            </a:r>
            <a:r>
              <a:rPr lang="en-US" dirty="0" smtClean="0"/>
              <a:t>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862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 </a:t>
            </a:r>
            <a:r>
              <a:rPr lang="en-US" dirty="0" err="1" smtClean="0"/>
              <a:t>tornar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abstrata</a:t>
            </a:r>
            <a:r>
              <a:rPr lang="en-US" dirty="0" smtClean="0"/>
              <a:t>, </a:t>
            </a:r>
            <a:r>
              <a:rPr lang="en-US" dirty="0" err="1" smtClean="0"/>
              <a:t>utilizamos</a:t>
            </a:r>
            <a:r>
              <a:rPr lang="en-US" dirty="0" smtClean="0"/>
              <a:t> a </a:t>
            </a:r>
            <a:r>
              <a:rPr lang="en-US" dirty="0" err="1" smtClean="0"/>
              <a:t>palavra</a:t>
            </a:r>
            <a:r>
              <a:rPr lang="en-US" dirty="0" smtClean="0"/>
              <a:t> </a:t>
            </a:r>
            <a:r>
              <a:rPr lang="en-US" sz="2800" b="1" dirty="0">
                <a:solidFill>
                  <a:srgbClr val="4563AF"/>
                </a:solidFill>
                <a:latin typeface="LucidaSansTypewriter"/>
              </a:rPr>
              <a:t>abstract</a:t>
            </a:r>
            <a:r>
              <a:rPr lang="en-US" dirty="0" smtClean="0"/>
              <a:t>:</a:t>
            </a:r>
          </a:p>
          <a:p>
            <a:pPr marL="118872" indent="0" algn="ctr">
              <a:buNone/>
            </a:pPr>
            <a:endParaRPr lang="en-US" sz="2000" b="1" dirty="0" smtClean="0">
              <a:solidFill>
                <a:srgbClr val="4563AF"/>
              </a:solidFill>
              <a:latin typeface="LucidaSansTypewriter"/>
            </a:endParaRPr>
          </a:p>
          <a:p>
            <a:pPr marL="118872" indent="0" algn="ctr">
              <a:buNone/>
            </a:pPr>
            <a:r>
              <a:rPr lang="en-US" sz="2000" b="1" dirty="0">
                <a:solidFill>
                  <a:srgbClr val="4563AF"/>
                </a:solidFill>
                <a:latin typeface="LucidaSansTypewriter"/>
              </a:rPr>
              <a:t>public abstract </a:t>
            </a:r>
            <a:r>
              <a:rPr lang="en-US" sz="2000" b="1" dirty="0" smtClean="0">
                <a:solidFill>
                  <a:srgbClr val="4563AF"/>
                </a:solidFill>
                <a:latin typeface="LucidaSansTypewriter"/>
              </a:rPr>
              <a:t>class </a:t>
            </a:r>
            <a:r>
              <a:rPr lang="en-US" sz="2000" b="1" dirty="0" err="1" smtClean="0">
                <a:solidFill>
                  <a:srgbClr val="010202"/>
                </a:solidFill>
                <a:latin typeface="LucidaSansTypewriter"/>
              </a:rPr>
              <a:t>Classe</a:t>
            </a:r>
            <a:r>
              <a:rPr lang="en-US" sz="2000" b="1" dirty="0" smtClean="0">
                <a:solidFill>
                  <a:srgbClr val="010202"/>
                </a:solidFill>
                <a:latin typeface="LucidaSansTypewriter"/>
              </a:rPr>
              <a:t>(); </a:t>
            </a:r>
            <a:r>
              <a:rPr lang="en-US" sz="2000" b="1" dirty="0">
                <a:solidFill>
                  <a:srgbClr val="86C541"/>
                </a:solidFill>
                <a:latin typeface="LucidaSansTypewriter"/>
              </a:rPr>
              <a:t>// </a:t>
            </a:r>
            <a:r>
              <a:rPr lang="en-US" sz="2000" b="1" dirty="0" err="1" smtClean="0">
                <a:solidFill>
                  <a:srgbClr val="86C541"/>
                </a:solidFill>
                <a:latin typeface="LucidaSansTypewriter"/>
              </a:rPr>
              <a:t>classe</a:t>
            </a:r>
            <a:r>
              <a:rPr lang="en-US" sz="2000" b="1" dirty="0" smtClean="0">
                <a:solidFill>
                  <a:srgbClr val="86C541"/>
                </a:solidFill>
                <a:latin typeface="LucidaSansTypewriter"/>
              </a:rPr>
              <a:t> </a:t>
            </a:r>
            <a:r>
              <a:rPr lang="en-US" sz="2000" b="1" dirty="0" err="1" smtClean="0">
                <a:solidFill>
                  <a:srgbClr val="86C541"/>
                </a:solidFill>
                <a:latin typeface="LucidaSansTypewriter"/>
              </a:rPr>
              <a:t>abstrata</a:t>
            </a:r>
            <a:endParaRPr lang="en-US" sz="2000" b="1" dirty="0"/>
          </a:p>
          <a:p>
            <a:pPr marL="118872" indent="0" algn="ctr">
              <a:buNone/>
            </a:pPr>
            <a:endParaRPr lang="en-US" sz="1000" b="1" dirty="0" smtClean="0">
              <a:solidFill>
                <a:srgbClr val="4563AF"/>
              </a:solidFill>
              <a:latin typeface="LucidaSansTypewriter"/>
            </a:endParaRPr>
          </a:p>
          <a:p>
            <a:r>
              <a:rPr lang="en-US" dirty="0" smtClean="0"/>
              <a:t>As classes </a:t>
            </a:r>
            <a:r>
              <a:rPr lang="en-US" dirty="0" err="1" smtClean="0"/>
              <a:t>abstratas</a:t>
            </a:r>
            <a:r>
              <a:rPr lang="en-US" dirty="0" smtClean="0"/>
              <a:t> </a:t>
            </a:r>
            <a:r>
              <a:rPr lang="en-US" dirty="0" err="1" smtClean="0"/>
              <a:t>normalmente</a:t>
            </a:r>
            <a:r>
              <a:rPr lang="en-US" dirty="0" smtClean="0"/>
              <a:t> </a:t>
            </a:r>
            <a:r>
              <a:rPr lang="en-US" dirty="0" err="1" smtClean="0"/>
              <a:t>contém</a:t>
            </a:r>
            <a:r>
              <a:rPr lang="en-US" dirty="0" smtClean="0"/>
              <a:t> um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r>
              <a:rPr lang="en-US" dirty="0" smtClean="0"/>
              <a:t>:</a:t>
            </a:r>
          </a:p>
          <a:p>
            <a:pPr marL="118872" indent="0" algn="ctr">
              <a:buNone/>
            </a:pPr>
            <a:endParaRPr lang="en-US" sz="2000" b="1" dirty="0" smtClean="0">
              <a:solidFill>
                <a:srgbClr val="4563AF"/>
              </a:solidFill>
              <a:latin typeface="LucidaSansTypewriter"/>
            </a:endParaRPr>
          </a:p>
          <a:p>
            <a:pPr marL="118872" indent="0" algn="ctr">
              <a:buNone/>
            </a:pPr>
            <a:r>
              <a:rPr lang="en-US" sz="2000" b="1" dirty="0" smtClean="0">
                <a:solidFill>
                  <a:srgbClr val="4563AF"/>
                </a:solidFill>
                <a:latin typeface="LucidaSansTypewriter"/>
              </a:rPr>
              <a:t>public </a:t>
            </a:r>
            <a:r>
              <a:rPr lang="en-US" sz="2000" b="1" dirty="0">
                <a:solidFill>
                  <a:srgbClr val="4563AF"/>
                </a:solidFill>
                <a:latin typeface="LucidaSansTypewriter"/>
              </a:rPr>
              <a:t>abstract void </a:t>
            </a:r>
            <a:r>
              <a:rPr lang="en-US" sz="2000" b="1" dirty="0" err="1">
                <a:solidFill>
                  <a:srgbClr val="010202"/>
                </a:solidFill>
                <a:latin typeface="LucidaSansTypewriter"/>
              </a:rPr>
              <a:t>metodo</a:t>
            </a:r>
            <a:r>
              <a:rPr lang="en-US" sz="2000" b="1" dirty="0">
                <a:solidFill>
                  <a:srgbClr val="010202"/>
                </a:solidFill>
                <a:latin typeface="LucidaSansTypewriter"/>
              </a:rPr>
              <a:t>(); </a:t>
            </a:r>
            <a:r>
              <a:rPr lang="en-US" sz="2000" b="1" dirty="0">
                <a:solidFill>
                  <a:srgbClr val="86C541"/>
                </a:solidFill>
                <a:latin typeface="LucidaSansTypewriter"/>
              </a:rPr>
              <a:t>// </a:t>
            </a:r>
            <a:r>
              <a:rPr lang="en-US" sz="2000" b="1" dirty="0" err="1">
                <a:solidFill>
                  <a:srgbClr val="86C541"/>
                </a:solidFill>
                <a:latin typeface="LucidaSansTypewriter"/>
              </a:rPr>
              <a:t>metodo</a:t>
            </a:r>
            <a:r>
              <a:rPr lang="en-US" sz="2000" b="1" dirty="0">
                <a:solidFill>
                  <a:srgbClr val="86C541"/>
                </a:solidFill>
                <a:latin typeface="LucidaSansTypewriter"/>
              </a:rPr>
              <a:t> </a:t>
            </a:r>
            <a:r>
              <a:rPr lang="en-US" sz="2000" b="1" dirty="0" err="1" smtClean="0">
                <a:solidFill>
                  <a:srgbClr val="86C541"/>
                </a:solidFill>
                <a:latin typeface="LucidaSansTypewriter"/>
              </a:rPr>
              <a:t>abstrato</a:t>
            </a:r>
            <a:endParaRPr lang="en-US" sz="2000" b="1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862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Um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abstrato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possui</a:t>
            </a:r>
            <a:r>
              <a:rPr lang="en-US" dirty="0" smtClean="0"/>
              <a:t> </a:t>
            </a:r>
            <a:r>
              <a:rPr lang="en-US" dirty="0" err="1" smtClean="0"/>
              <a:t>implementação</a:t>
            </a:r>
            <a:endParaRPr lang="en-US" dirty="0" smtClean="0"/>
          </a:p>
          <a:p>
            <a:pPr lvl="1"/>
            <a:r>
              <a:rPr lang="en-US" dirty="0" smtClean="0"/>
              <a:t>Uma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possui</a:t>
            </a:r>
            <a:r>
              <a:rPr lang="en-US" dirty="0" smtClean="0"/>
              <a:t> um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abstrato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declarada</a:t>
            </a:r>
            <a:r>
              <a:rPr lang="en-US" dirty="0" smtClean="0"/>
              <a:t> </a:t>
            </a:r>
            <a:r>
              <a:rPr lang="en-US" dirty="0" err="1" smtClean="0"/>
              <a:t>abstrata</a:t>
            </a:r>
            <a:r>
              <a:rPr lang="en-US" dirty="0" smtClean="0"/>
              <a:t>,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possua</a:t>
            </a:r>
            <a:r>
              <a:rPr lang="en-US" dirty="0" smtClean="0"/>
              <a:t> outros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concretos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concreta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fornecer</a:t>
            </a:r>
            <a:r>
              <a:rPr lang="en-US" dirty="0" smtClean="0"/>
              <a:t> </a:t>
            </a:r>
            <a:r>
              <a:rPr lang="en-US" dirty="0" err="1" smtClean="0"/>
              <a:t>implementações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abstrato</a:t>
            </a:r>
            <a:r>
              <a:rPr lang="en-US" dirty="0" smtClean="0"/>
              <a:t> da </a:t>
            </a:r>
            <a:r>
              <a:rPr lang="en-US" dirty="0" err="1" smtClean="0"/>
              <a:t>superclasse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Construtores</a:t>
            </a:r>
            <a:r>
              <a:rPr lang="en-US" dirty="0" smtClean="0"/>
              <a:t>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i="1" dirty="0" smtClean="0"/>
              <a:t>static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declarados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endParaRPr lang="en-US" dirty="0" smtClean="0"/>
          </a:p>
          <a:p>
            <a:pPr lvl="1"/>
            <a:r>
              <a:rPr lang="en-US" dirty="0" err="1" smtClean="0"/>
              <a:t>Construtores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herdados</a:t>
            </a:r>
            <a:r>
              <a:rPr lang="en-US" dirty="0" smtClean="0"/>
              <a:t>, logo, </a:t>
            </a:r>
            <a:r>
              <a:rPr lang="en-US" dirty="0" err="1" smtClean="0"/>
              <a:t>nunca</a:t>
            </a:r>
            <a:r>
              <a:rPr lang="en-US" dirty="0" smtClean="0"/>
              <a:t> </a:t>
            </a:r>
            <a:r>
              <a:rPr lang="en-US" dirty="0" err="1" smtClean="0"/>
              <a:t>seriam</a:t>
            </a:r>
            <a:r>
              <a:rPr lang="en-US" dirty="0" smtClean="0"/>
              <a:t> </a:t>
            </a:r>
            <a:r>
              <a:rPr lang="en-US" dirty="0" err="1" smtClean="0"/>
              <a:t>implementados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i="1" dirty="0" smtClean="0"/>
              <a:t>static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associados</a:t>
            </a:r>
            <a:r>
              <a:rPr lang="en-US" dirty="0" smtClean="0"/>
              <a:t> a </a:t>
            </a:r>
            <a:r>
              <a:rPr lang="en-US" dirty="0" err="1" smtClean="0"/>
              <a:t>objetos</a:t>
            </a:r>
            <a:r>
              <a:rPr lang="en-US" dirty="0" smtClean="0"/>
              <a:t>, logo,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invocados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abstrata</a:t>
            </a:r>
            <a:r>
              <a:rPr lang="en-US" dirty="0" smtClean="0"/>
              <a:t>. 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862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Endereços Importantes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Site da </a:t>
            </a:r>
            <a:r>
              <a:rPr lang="en-US" dirty="0" err="1"/>
              <a:t>d</a:t>
            </a:r>
            <a:r>
              <a:rPr lang="en-US" dirty="0" err="1" smtClean="0"/>
              <a:t>isciplina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://www.decom.ufop.br/marco/</a:t>
            </a:r>
          </a:p>
          <a:p>
            <a:endParaRPr lang="en-US" dirty="0" smtClean="0"/>
          </a:p>
          <a:p>
            <a:r>
              <a:rPr lang="en-US" i="1" dirty="0" smtClean="0"/>
              <a:t>Moodle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3"/>
              </a:rPr>
              <a:t>www.decom.ufop.br</a:t>
            </a:r>
            <a:r>
              <a:rPr lang="en-US" u="sng" dirty="0">
                <a:hlinkClick r:id="rId3"/>
              </a:rPr>
              <a:t>/</a:t>
            </a:r>
            <a:r>
              <a:rPr lang="en-US" u="sng" dirty="0" smtClean="0">
                <a:hlinkClick r:id="rId3"/>
              </a:rPr>
              <a:t>moodle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 smtClean="0"/>
          </a:p>
          <a:p>
            <a:r>
              <a:rPr lang="en-US" dirty="0" err="1" smtClean="0"/>
              <a:t>Lista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smtClean="0"/>
              <a:t>e-</a:t>
            </a:r>
            <a:r>
              <a:rPr lang="en-US" dirty="0"/>
              <a:t>mails: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>
                <a:hlinkClick r:id="rId4"/>
              </a:rPr>
              <a:t>bcc221-d</a:t>
            </a:r>
            <a:r>
              <a:rPr lang="en-US" u="sng" dirty="0" smtClean="0">
                <a:hlinkClick r:id="rId4"/>
              </a:rPr>
              <a:t>ecom</a:t>
            </a:r>
            <a:r>
              <a:rPr lang="en-US" u="sng" dirty="0">
                <a:hlinkClick r:id="rId4"/>
              </a:rPr>
              <a:t>@</a:t>
            </a:r>
            <a:r>
              <a:rPr lang="en-US" u="sng" dirty="0" smtClean="0">
                <a:hlinkClick r:id="rId4"/>
              </a:rPr>
              <a:t>googlegroups.com</a:t>
            </a:r>
            <a:endParaRPr lang="en-US" u="sng" dirty="0" smtClean="0"/>
          </a:p>
          <a:p>
            <a:pPr marL="118872" indent="0" algn="ctr">
              <a:buNone/>
            </a:pPr>
            <a:endParaRPr lang="en-US" u="sng" dirty="0"/>
          </a:p>
          <a:p>
            <a:r>
              <a:rPr lang="en-US" dirty="0"/>
              <a:t>Para </a:t>
            </a:r>
            <a:r>
              <a:rPr lang="en-US" dirty="0" err="1"/>
              <a:t>solicitar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: </a:t>
            </a:r>
            <a:endParaRPr lang="en-US" dirty="0" smtClean="0"/>
          </a:p>
          <a:p>
            <a:pPr marL="118872" indent="0" algn="ctr">
              <a:buNone/>
            </a:pPr>
            <a:r>
              <a:rPr lang="en-US" u="sng" dirty="0" smtClean="0">
                <a:hlinkClick r:id="rId5"/>
              </a:rPr>
              <a:t>http</a:t>
            </a:r>
            <a:r>
              <a:rPr lang="en-US" u="sng" dirty="0">
                <a:hlinkClick r:id="rId5"/>
              </a:rPr>
              <a:t>://groups.google.com/group/bcc221-</a:t>
            </a:r>
            <a:r>
              <a:rPr lang="en-US" u="sng" dirty="0" smtClean="0">
                <a:hlinkClick r:id="rId5"/>
              </a:rPr>
              <a:t>decom</a:t>
            </a:r>
            <a:endParaRPr lang="en-US" u="sng" dirty="0" smtClean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9215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Embora</a:t>
            </a:r>
            <a:r>
              <a:rPr lang="en-US" sz="2800" dirty="0" smtClean="0"/>
              <a:t> </a:t>
            </a:r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possamos</a:t>
            </a:r>
            <a:r>
              <a:rPr lang="en-US" sz="2800" dirty="0" smtClean="0"/>
              <a:t> </a:t>
            </a:r>
            <a:r>
              <a:rPr lang="en-US" sz="2800" dirty="0" err="1" smtClean="0"/>
              <a:t>instanciá-las</a:t>
            </a:r>
            <a:r>
              <a:rPr lang="en-US" sz="2800" dirty="0" smtClean="0"/>
              <a:t>, </a:t>
            </a:r>
            <a:r>
              <a:rPr lang="en-US" sz="2800" dirty="0" err="1" smtClean="0"/>
              <a:t>podemos</a:t>
            </a:r>
            <a:r>
              <a:rPr lang="en-US" sz="2800" dirty="0" smtClean="0"/>
              <a:t> </a:t>
            </a:r>
            <a:r>
              <a:rPr lang="en-US" sz="2800" dirty="0" err="1" smtClean="0"/>
              <a:t>utilizar</a:t>
            </a:r>
            <a:r>
              <a:rPr lang="en-US" sz="2800" dirty="0" smtClean="0"/>
              <a:t> as classes </a:t>
            </a:r>
            <a:r>
              <a:rPr lang="en-US" sz="2800" dirty="0" err="1" smtClean="0"/>
              <a:t>abstratas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declarar</a:t>
            </a:r>
            <a:r>
              <a:rPr lang="en-US" sz="2800" dirty="0" smtClean="0"/>
              <a:t> </a:t>
            </a:r>
            <a:r>
              <a:rPr lang="en-US" sz="2800" dirty="0" err="1" smtClean="0"/>
              <a:t>variáveis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mantêm</a:t>
            </a:r>
            <a:r>
              <a:rPr lang="en-US" sz="2800" dirty="0" smtClean="0"/>
              <a:t> </a:t>
            </a:r>
            <a:r>
              <a:rPr lang="en-US" sz="2800" dirty="0" err="1" smtClean="0"/>
              <a:t>referências</a:t>
            </a:r>
            <a:r>
              <a:rPr lang="en-US" sz="2800" dirty="0" smtClean="0"/>
              <a:t> a </a:t>
            </a:r>
            <a:r>
              <a:rPr lang="en-US" sz="2800" dirty="0" err="1" smtClean="0"/>
              <a:t>objetos</a:t>
            </a:r>
            <a:r>
              <a:rPr lang="en-US" sz="2800" dirty="0" smtClean="0"/>
              <a:t> das subclasses </a:t>
            </a:r>
            <a:r>
              <a:rPr lang="en-US" sz="2800" dirty="0" err="1" smtClean="0"/>
              <a:t>concretas</a:t>
            </a:r>
            <a:endParaRPr lang="en-US" sz="2800" dirty="0"/>
          </a:p>
          <a:p>
            <a:pPr lvl="1"/>
            <a:r>
              <a:rPr lang="en-US" sz="2400" dirty="0" err="1" smtClean="0"/>
              <a:t>Comportamento</a:t>
            </a:r>
            <a:r>
              <a:rPr lang="en-US" sz="2400" dirty="0" smtClean="0"/>
              <a:t> </a:t>
            </a:r>
            <a:r>
              <a:rPr lang="en-US" sz="2400" dirty="0" err="1" smtClean="0"/>
              <a:t>polimórfico</a:t>
            </a:r>
            <a:r>
              <a:rPr lang="en-US" sz="2400" dirty="0" smtClean="0"/>
              <a:t>.</a:t>
            </a:r>
          </a:p>
          <a:p>
            <a:r>
              <a:rPr lang="en-US" sz="2800" dirty="0" err="1" smtClean="0"/>
              <a:t>Novamente</a:t>
            </a:r>
            <a:r>
              <a:rPr lang="en-US" sz="2800" dirty="0" smtClean="0"/>
              <a:t>, as classes </a:t>
            </a:r>
            <a:r>
              <a:rPr lang="en-US" sz="2800" dirty="0" err="1" smtClean="0"/>
              <a:t>abstratas</a:t>
            </a:r>
            <a:r>
              <a:rPr lang="en-US" sz="2800" dirty="0" smtClean="0"/>
              <a:t> </a:t>
            </a:r>
            <a:r>
              <a:rPr lang="en-US" sz="2800" dirty="0" err="1" smtClean="0"/>
              <a:t>também</a:t>
            </a:r>
            <a:r>
              <a:rPr lang="en-US" sz="2800" dirty="0" smtClean="0"/>
              <a:t> </a:t>
            </a:r>
            <a:r>
              <a:rPr lang="en-US" sz="2800" dirty="0" err="1" smtClean="0"/>
              <a:t>podem</a:t>
            </a:r>
            <a:r>
              <a:rPr lang="en-US" sz="2800" dirty="0" smtClean="0"/>
              <a:t> </a:t>
            </a:r>
            <a:r>
              <a:rPr lang="en-US" sz="2800" dirty="0" err="1" smtClean="0"/>
              <a:t>ser</a:t>
            </a:r>
            <a:r>
              <a:rPr lang="en-US" sz="2800" dirty="0" smtClean="0"/>
              <a:t> </a:t>
            </a:r>
            <a:r>
              <a:rPr lang="en-US" sz="2800" dirty="0" err="1" smtClean="0"/>
              <a:t>utilizadas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invocar</a:t>
            </a:r>
            <a:r>
              <a:rPr lang="en-US" sz="2800" dirty="0" smtClean="0"/>
              <a:t> </a:t>
            </a:r>
            <a:r>
              <a:rPr lang="en-US" sz="2800" dirty="0" err="1" smtClean="0"/>
              <a:t>seus</a:t>
            </a:r>
            <a:r>
              <a:rPr lang="en-US" sz="2800" dirty="0" smtClean="0"/>
              <a:t> </a:t>
            </a:r>
            <a:r>
              <a:rPr lang="en-US" sz="2800" dirty="0" err="1" smtClean="0"/>
              <a:t>membros</a:t>
            </a:r>
            <a:r>
              <a:rPr lang="en-US" sz="2800" dirty="0" smtClean="0"/>
              <a:t> </a:t>
            </a:r>
            <a:r>
              <a:rPr lang="en-US" sz="2800" i="1" dirty="0" smtClean="0"/>
              <a:t>static</a:t>
            </a:r>
            <a:r>
              <a:rPr lang="en-US" sz="2800" dirty="0" smtClean="0"/>
              <a:t>.</a:t>
            </a:r>
            <a:endParaRPr lang="pt-BR" sz="28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862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Uma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herdar</a:t>
            </a:r>
            <a:r>
              <a:rPr lang="en-US" dirty="0" smtClean="0"/>
              <a:t> a interface </a:t>
            </a:r>
            <a:r>
              <a:rPr lang="en-US" dirty="0" err="1" smtClean="0"/>
              <a:t>ou</a:t>
            </a:r>
            <a:r>
              <a:rPr lang="en-US" dirty="0" smtClean="0"/>
              <a:t> a </a:t>
            </a:r>
            <a:r>
              <a:rPr lang="en-US" dirty="0" err="1" smtClean="0"/>
              <a:t>implementação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superclasse</a:t>
            </a:r>
            <a:endParaRPr lang="en-US" dirty="0" smtClean="0"/>
          </a:p>
          <a:p>
            <a:pPr lvl="1"/>
            <a:r>
              <a:rPr lang="en-US" dirty="0" err="1" smtClean="0"/>
              <a:t>Hierarquias</a:t>
            </a:r>
            <a:r>
              <a:rPr lang="en-US" dirty="0" smtClean="0"/>
              <a:t> </a:t>
            </a:r>
            <a:r>
              <a:rPr lang="en-US" dirty="0" err="1" smtClean="0"/>
              <a:t>projetadas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b="1" dirty="0" err="1" smtClean="0"/>
              <a:t>herança</a:t>
            </a:r>
            <a:r>
              <a:rPr lang="en-US" b="1" dirty="0" smtClean="0"/>
              <a:t> de </a:t>
            </a:r>
            <a:r>
              <a:rPr lang="en-US" b="1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tendem</a:t>
            </a:r>
            <a:r>
              <a:rPr lang="en-US" dirty="0" smtClean="0"/>
              <a:t> a </a:t>
            </a:r>
            <a:r>
              <a:rPr lang="en-US" dirty="0" err="1" smtClean="0"/>
              <a:t>ter</a:t>
            </a:r>
            <a:r>
              <a:rPr lang="en-US" dirty="0" smtClean="0"/>
              <a:t> a </a:t>
            </a:r>
            <a:r>
              <a:rPr lang="en-US" dirty="0" err="1" smtClean="0"/>
              <a:t>funcionalidade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níveis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altos da </a:t>
            </a:r>
            <a:r>
              <a:rPr lang="en-US" dirty="0" err="1" smtClean="0"/>
              <a:t>hierarquia</a:t>
            </a:r>
            <a:endParaRPr lang="en-US" dirty="0" smtClean="0"/>
          </a:p>
          <a:p>
            <a:pPr lvl="2"/>
            <a:r>
              <a:rPr lang="en-US" dirty="0" err="1" smtClean="0"/>
              <a:t>Cada</a:t>
            </a:r>
            <a:r>
              <a:rPr lang="en-US" dirty="0" smtClean="0"/>
              <a:t> nova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dirty="0" err="1" smtClean="0"/>
              <a:t>herda</a:t>
            </a:r>
            <a:r>
              <a:rPr lang="en-US" dirty="0" smtClean="0"/>
              <a:t> um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foram</a:t>
            </a:r>
            <a:r>
              <a:rPr lang="en-US" dirty="0" smtClean="0"/>
              <a:t> </a:t>
            </a:r>
            <a:r>
              <a:rPr lang="en-US" dirty="0" err="1" smtClean="0"/>
              <a:t>implementados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superclasse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Hierarquias</a:t>
            </a:r>
            <a:r>
              <a:rPr lang="en-US" dirty="0" smtClean="0"/>
              <a:t> </a:t>
            </a:r>
            <a:r>
              <a:rPr lang="en-US" dirty="0" err="1" smtClean="0"/>
              <a:t>projetadas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b="1" dirty="0" err="1" smtClean="0"/>
              <a:t>herança</a:t>
            </a:r>
            <a:r>
              <a:rPr lang="en-US" b="1" dirty="0" smtClean="0"/>
              <a:t> de interface </a:t>
            </a:r>
            <a:r>
              <a:rPr lang="en-US" dirty="0" err="1" smtClean="0"/>
              <a:t>tendem</a:t>
            </a:r>
            <a:r>
              <a:rPr lang="en-US" dirty="0" smtClean="0"/>
              <a:t> a </a:t>
            </a:r>
            <a:r>
              <a:rPr lang="en-US" dirty="0" err="1" smtClean="0"/>
              <a:t>ter</a:t>
            </a:r>
            <a:r>
              <a:rPr lang="en-US" dirty="0" smtClean="0"/>
              <a:t> a </a:t>
            </a:r>
            <a:r>
              <a:rPr lang="en-US" dirty="0" err="1" smtClean="0"/>
              <a:t>funcionalidade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níveis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baixos</a:t>
            </a:r>
            <a:r>
              <a:rPr lang="en-US" dirty="0" smtClean="0"/>
              <a:t> da </a:t>
            </a:r>
            <a:r>
              <a:rPr lang="en-US" dirty="0" err="1" smtClean="0"/>
              <a:t>hierarquia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Uma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especifica</a:t>
            </a:r>
            <a:r>
              <a:rPr lang="en-US" dirty="0" smtClean="0"/>
              <a:t> um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sobrescritos</a:t>
            </a:r>
            <a:r>
              <a:rPr lang="en-US" dirty="0" smtClean="0"/>
              <a:t> </a:t>
            </a:r>
            <a:r>
              <a:rPr lang="en-US" dirty="0" err="1" smtClean="0"/>
              <a:t>especificamente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21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9862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r>
              <a:rPr lang="en-US" dirty="0" smtClean="0"/>
              <a:t> </a:t>
            </a:r>
            <a:r>
              <a:rPr lang="en-US" dirty="0" err="1" smtClean="0"/>
              <a:t>Polimorfismo</a:t>
            </a:r>
            <a:r>
              <a:rPr lang="en-US" dirty="0" smtClean="0"/>
              <a:t> e </a:t>
            </a:r>
            <a:r>
              <a:rPr lang="en-US" i="1" dirty="0" smtClean="0"/>
              <a:t>Downcast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2518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revisitar</a:t>
            </a:r>
            <a:r>
              <a:rPr lang="en-US" dirty="0" smtClean="0"/>
              <a:t> o </a:t>
            </a:r>
            <a:r>
              <a:rPr lang="en-US" dirty="0" err="1" smtClean="0"/>
              <a:t>exemplo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possui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tipos</a:t>
            </a:r>
            <a:r>
              <a:rPr lang="en-US" dirty="0" smtClean="0"/>
              <a:t> de </a:t>
            </a:r>
            <a:r>
              <a:rPr lang="en-US" dirty="0" err="1" smtClean="0"/>
              <a:t>empregados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Horista</a:t>
            </a:r>
            <a:endParaRPr lang="en-US" dirty="0" smtClean="0"/>
          </a:p>
          <a:p>
            <a:pPr lvl="2"/>
            <a:r>
              <a:rPr lang="en-US" dirty="0" err="1" smtClean="0"/>
              <a:t>Recebe</a:t>
            </a:r>
            <a:r>
              <a:rPr lang="en-US" dirty="0" smtClean="0"/>
              <a:t> um valor </a:t>
            </a:r>
            <a:r>
              <a:rPr lang="en-US" dirty="0" err="1" smtClean="0"/>
              <a:t>fixo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hora</a:t>
            </a:r>
            <a:r>
              <a:rPr lang="en-US" dirty="0" smtClean="0"/>
              <a:t> </a:t>
            </a:r>
            <a:r>
              <a:rPr lang="en-US" dirty="0" err="1" smtClean="0"/>
              <a:t>trabalhada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Após</a:t>
            </a:r>
            <a:r>
              <a:rPr lang="en-US" dirty="0" smtClean="0"/>
              <a:t> 40 </a:t>
            </a:r>
            <a:r>
              <a:rPr lang="en-US" dirty="0" err="1" smtClean="0"/>
              <a:t>horas</a:t>
            </a:r>
            <a:r>
              <a:rPr lang="en-US" dirty="0" smtClean="0"/>
              <a:t>, </a:t>
            </a:r>
            <a:r>
              <a:rPr lang="en-US" dirty="0" err="1" smtClean="0"/>
              <a:t>recebe</a:t>
            </a:r>
            <a:r>
              <a:rPr lang="en-US" dirty="0" smtClean="0"/>
              <a:t> 50% a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nas</a:t>
            </a:r>
            <a:r>
              <a:rPr lang="en-US" dirty="0" smtClean="0"/>
              <a:t> </a:t>
            </a:r>
            <a:r>
              <a:rPr lang="en-US" dirty="0" err="1" smtClean="0"/>
              <a:t>horas</a:t>
            </a:r>
            <a:r>
              <a:rPr lang="en-US" dirty="0" smtClean="0"/>
              <a:t> extras.</a:t>
            </a:r>
          </a:p>
          <a:p>
            <a:pPr lvl="1"/>
            <a:r>
              <a:rPr lang="en-US" dirty="0" err="1" smtClean="0"/>
              <a:t>Assalariado</a:t>
            </a:r>
            <a:endParaRPr lang="en-US" dirty="0" smtClean="0"/>
          </a:p>
          <a:p>
            <a:pPr lvl="2"/>
            <a:r>
              <a:rPr lang="en-US" dirty="0" err="1" smtClean="0"/>
              <a:t>Recebe</a:t>
            </a:r>
            <a:r>
              <a:rPr lang="en-US" dirty="0" smtClean="0"/>
              <a:t> um </a:t>
            </a:r>
            <a:r>
              <a:rPr lang="en-US" dirty="0" err="1" smtClean="0"/>
              <a:t>salário</a:t>
            </a:r>
            <a:r>
              <a:rPr lang="en-US" dirty="0" smtClean="0"/>
              <a:t> </a:t>
            </a:r>
            <a:r>
              <a:rPr lang="en-US" dirty="0" err="1" smtClean="0"/>
              <a:t>fixo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Comissionado</a:t>
            </a:r>
            <a:endParaRPr lang="en-US" dirty="0" smtClean="0"/>
          </a:p>
          <a:p>
            <a:pPr lvl="2"/>
            <a:r>
              <a:rPr lang="en-US" dirty="0" err="1" smtClean="0"/>
              <a:t>Recebe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comissão</a:t>
            </a:r>
            <a:r>
              <a:rPr lang="en-US" dirty="0" smtClean="0"/>
              <a:t> </a:t>
            </a:r>
            <a:r>
              <a:rPr lang="en-US" dirty="0" err="1" smtClean="0"/>
              <a:t>aplicada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o valor das </a:t>
            </a:r>
            <a:r>
              <a:rPr lang="en-US" dirty="0" err="1" smtClean="0"/>
              <a:t>vendas</a:t>
            </a:r>
            <a:r>
              <a:rPr lang="en-US" dirty="0" smtClean="0"/>
              <a:t> </a:t>
            </a:r>
            <a:r>
              <a:rPr lang="en-US" dirty="0" err="1" smtClean="0"/>
              <a:t>realizadas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Comissionado</a:t>
            </a:r>
            <a:r>
              <a:rPr lang="en-US" dirty="0" smtClean="0"/>
              <a:t> </a:t>
            </a:r>
            <a:r>
              <a:rPr lang="en-US" dirty="0" err="1" smtClean="0"/>
              <a:t>Assalariado</a:t>
            </a:r>
            <a:r>
              <a:rPr lang="en-US" dirty="0" smtClean="0"/>
              <a:t> </a:t>
            </a:r>
          </a:p>
          <a:p>
            <a:pPr lvl="2"/>
            <a:r>
              <a:rPr lang="en-US" dirty="0" err="1" smtClean="0"/>
              <a:t>Recebe</a:t>
            </a:r>
            <a:r>
              <a:rPr lang="en-US" dirty="0" smtClean="0"/>
              <a:t> um </a:t>
            </a:r>
            <a:r>
              <a:rPr lang="en-US" dirty="0" err="1" smtClean="0"/>
              <a:t>salário</a:t>
            </a:r>
            <a:r>
              <a:rPr lang="en-US" dirty="0" smtClean="0"/>
              <a:t> </a:t>
            </a:r>
            <a:r>
              <a:rPr lang="en-US" dirty="0" err="1" smtClean="0"/>
              <a:t>fixo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comissão</a:t>
            </a:r>
            <a:r>
              <a:rPr lang="en-US" dirty="0"/>
              <a:t> </a:t>
            </a:r>
            <a:r>
              <a:rPr lang="en-US" dirty="0" err="1"/>
              <a:t>aplicada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o valor das </a:t>
            </a:r>
            <a:r>
              <a:rPr lang="en-US" dirty="0" err="1"/>
              <a:t>vendas</a:t>
            </a:r>
            <a:r>
              <a:rPr lang="en-US" dirty="0"/>
              <a:t> </a:t>
            </a:r>
            <a:r>
              <a:rPr lang="en-US" dirty="0" err="1" smtClean="0"/>
              <a:t>realizadas</a:t>
            </a:r>
            <a:r>
              <a:rPr lang="en-US" dirty="0" smtClean="0"/>
              <a:t>;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6174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Especialmente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período</a:t>
            </a:r>
            <a:r>
              <a:rPr lang="en-US" dirty="0" smtClean="0"/>
              <a:t>, </a:t>
            </a:r>
            <a:r>
              <a:rPr lang="en-US" dirty="0" err="1" smtClean="0"/>
              <a:t>deseja</a:t>
            </a:r>
            <a:r>
              <a:rPr lang="en-US" dirty="0" smtClean="0"/>
              <a:t>-se </a:t>
            </a:r>
            <a:r>
              <a:rPr lang="en-US" dirty="0" err="1" smtClean="0"/>
              <a:t>aplicar</a:t>
            </a:r>
            <a:r>
              <a:rPr lang="en-US" dirty="0" smtClean="0"/>
              <a:t> um </a:t>
            </a:r>
            <a:r>
              <a:rPr lang="en-US" dirty="0" err="1" smtClean="0"/>
              <a:t>bônus</a:t>
            </a:r>
            <a:r>
              <a:rPr lang="en-US" dirty="0" smtClean="0"/>
              <a:t> de 10%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funcionários</a:t>
            </a:r>
            <a:r>
              <a:rPr lang="en-US" dirty="0" smtClean="0"/>
              <a:t> </a:t>
            </a:r>
            <a:r>
              <a:rPr lang="en-US" dirty="0" err="1" smtClean="0"/>
              <a:t>assalariados</a:t>
            </a:r>
            <a:r>
              <a:rPr lang="en-US" dirty="0" smtClean="0"/>
              <a:t> </a:t>
            </a:r>
            <a:r>
              <a:rPr lang="en-US" dirty="0" err="1" smtClean="0"/>
              <a:t>comissionados</a:t>
            </a:r>
            <a:r>
              <a:rPr lang="en-US" dirty="0" smtClean="0"/>
              <a:t>;</a:t>
            </a:r>
          </a:p>
          <a:p>
            <a:r>
              <a:rPr lang="en-US" dirty="0" smtClean="0"/>
              <a:t>É um </a:t>
            </a:r>
            <a:r>
              <a:rPr lang="en-US" dirty="0" err="1" smtClean="0"/>
              <a:t>requisito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aplicação</a:t>
            </a:r>
            <a:r>
              <a:rPr lang="en-US" dirty="0" smtClean="0"/>
              <a:t> </a:t>
            </a:r>
            <a:r>
              <a:rPr lang="en-US" dirty="0" err="1" smtClean="0"/>
              <a:t>processe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funcionários</a:t>
            </a:r>
            <a:r>
              <a:rPr lang="en-US" dirty="0" smtClean="0"/>
              <a:t> </a:t>
            </a:r>
            <a:r>
              <a:rPr lang="en-US" b="1" dirty="0" err="1" smtClean="0"/>
              <a:t>polimorficamente</a:t>
            </a:r>
            <a:endParaRPr lang="en-US" b="1" dirty="0"/>
          </a:p>
          <a:p>
            <a:pPr lvl="1"/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, </a:t>
            </a:r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saibamos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um.</a:t>
            </a:r>
          </a:p>
          <a:p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criar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abstrata</a:t>
            </a:r>
            <a:r>
              <a:rPr lang="en-US" dirty="0" smtClean="0"/>
              <a:t> </a:t>
            </a:r>
            <a:r>
              <a:rPr lang="en-US" b="1" i="1" dirty="0" err="1" smtClean="0"/>
              <a:t>Empregado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possua</a:t>
            </a:r>
            <a:r>
              <a:rPr lang="en-US" dirty="0" smtClean="0"/>
              <a:t> um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dirty="0" err="1" smtClean="0"/>
              <a:t>abstrato</a:t>
            </a:r>
            <a:r>
              <a:rPr lang="en-US" dirty="0" smtClean="0"/>
              <a:t> </a:t>
            </a:r>
            <a:r>
              <a:rPr lang="en-US" b="1" i="1" dirty="0" err="1" smtClean="0"/>
              <a:t>salario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Calcula</a:t>
            </a:r>
            <a:r>
              <a:rPr lang="en-US" dirty="0" smtClean="0"/>
              <a:t> o </a:t>
            </a:r>
            <a:r>
              <a:rPr lang="en-US" dirty="0" err="1" smtClean="0"/>
              <a:t>salário</a:t>
            </a:r>
            <a:r>
              <a:rPr lang="en-US" dirty="0" smtClean="0"/>
              <a:t> de </a:t>
            </a:r>
            <a:r>
              <a:rPr lang="en-US" dirty="0" err="1" smtClean="0"/>
              <a:t>acordo</a:t>
            </a:r>
            <a:r>
              <a:rPr lang="en-US" dirty="0" smtClean="0"/>
              <a:t> com a </a:t>
            </a:r>
            <a:r>
              <a:rPr lang="en-US" dirty="0" err="1" smtClean="0"/>
              <a:t>implementação</a:t>
            </a:r>
            <a:r>
              <a:rPr lang="en-US" dirty="0" smtClean="0"/>
              <a:t> de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de </a:t>
            </a:r>
            <a:r>
              <a:rPr lang="en-US" dirty="0" err="1" smtClean="0"/>
              <a:t>empregado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representado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subclasse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err="1" smtClean="0"/>
              <a:t>EmpregadoComissionado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direta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err="1" smtClean="0"/>
              <a:t>EmpregadoComissionadoAssalariado</a:t>
            </a:r>
            <a:r>
              <a:rPr lang="en-US" dirty="0" smtClean="0"/>
              <a:t>.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8709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25</a:t>
            </a:fld>
            <a:endParaRPr lang="pt-B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492896"/>
            <a:ext cx="6986503" cy="2621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28301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Empregado.java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abstract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Empregado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sobrenome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documento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Empregado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setEmpregado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setEmpregado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nome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sobrenome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documento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2266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Empregado.java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//retorna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representacao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em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String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, sobrescrito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Object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"Nome: %s\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nSobrenome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%s\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nDocumento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%s"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       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sobrenome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documento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abstrato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nao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possui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implementacao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//deve ser sobrescrito pelas subclasses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abstract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3250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EmpregadoAssalariado.java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EmpregadoAssalariado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extends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Empregado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salarioSemanal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EmpregadoAssalariado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setSalarioSemanal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setSalarioSemanal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salarioSemanal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98027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EmpregadoAssalariado.java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implementa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abstrato da superclasse</a:t>
            </a: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salarioSemanal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//sobrescreve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Object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da superclasse</a:t>
            </a: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nSalario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Semanal:%s"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        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salarioSemanal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lvl="0" indent="0">
              <a:buClr>
                <a:srgbClr val="F0AD00"/>
              </a:buClr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29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2340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999381"/>
            <a:ext cx="7402016" cy="4525963"/>
          </a:xfrm>
        </p:spPr>
        <p:txBody>
          <a:bodyPr/>
          <a:lstStyle/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endParaRPr lang="pt-BR" sz="6600" b="1" dirty="0"/>
          </a:p>
          <a:p>
            <a:pPr algn="ctr">
              <a:buFontTx/>
              <a:buNone/>
            </a:pPr>
            <a:r>
              <a:rPr lang="pt-BR" sz="6600" b="1" dirty="0" smtClean="0"/>
              <a:t>Avisos</a:t>
            </a:r>
            <a:endParaRPr lang="pt-BR" sz="6600" b="1" dirty="0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501EA-555E-46B3-80C1-84FBBEDCD8D0}" type="slidenum">
              <a:rPr lang="pt-BR"/>
              <a:pPr/>
              <a:t>3</a:t>
            </a:fld>
            <a:endParaRPr lang="pt-BR"/>
          </a:p>
        </p:txBody>
      </p:sp>
      <p:pic>
        <p:nvPicPr>
          <p:cNvPr id="18442" name="Picture 10" descr="http://www.floridacharts.com/FLQuery/Images/warning-ico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0828"/>
            <a:ext cx="3240360" cy="27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6505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EmpregadoHorista.java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EmpregadoHorista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extends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Empregado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EmpregadoHorista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v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setEmpregadoHorista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setEmpregadoHorista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0191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EmpregadoHorista.java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/implementa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abstrato da superclasse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&lt;=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40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else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40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+(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-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40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)*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1.5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//sobrescreve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Object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da superclasse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nHoras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Trabalhadas:%.2f\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nValor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por hora: 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			        %.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2f"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horas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valor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609660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EmpregadoHorista.java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EmpregadoComissionado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extends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Empregado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vendas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comissao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EmpregadoComissionado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v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				   </a:t>
            </a:r>
            <a:r>
              <a:rPr lang="en-US" sz="1500" b="1" dirty="0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setEmpregadoComissionado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setEmpregadoComissionado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vendas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comissao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30911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EmpregadoHorista.java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implementa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abstrato da superclasse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vendas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comissao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//sobrescreve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Object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da superclasse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nTotal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em vendas:%.2f\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nComissao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%.2f"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vendas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comissao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7863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//herda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EmpregadoComissionado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EmpregadoComissionadoAssalariado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extends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EmpregadoComissionado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salarioMensal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EmpregadoComissionadoAssalariado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		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setSalarioMensal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setSalarioMensal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salarioMensal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34</a:t>
            </a:fld>
            <a:endParaRPr lang="pt-BR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67544" y="160048"/>
            <a:ext cx="7888778" cy="1252728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500" b="1" kern="1200">
                <a:solidFill>
                  <a:schemeClr val="accent1">
                    <a:satMod val="150000"/>
                  </a:schemeClr>
                </a:solidFill>
                <a:effectLst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pt-BR" sz="3000" dirty="0" err="1" smtClean="0"/>
              <a:t>EmpregadoComissionadoAssalariado.java</a:t>
            </a:r>
            <a:endParaRPr lang="pt-BR" sz="3000" dirty="0"/>
          </a:p>
        </p:txBody>
      </p:sp>
    </p:spTree>
    <p:extLst>
      <p:ext uri="{BB962C8B-B14F-4D97-AF65-F5344CB8AC3E}">
        <p14:creationId xmlns:p14="http://schemas.microsoft.com/office/powerpoint/2010/main" val="1960193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dirty="0"/>
              <a:t>EmpregadoComissionadoAssalariado.java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getSalarioMensal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salarioMensal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//implementa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abstrato da superclasse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getSalarioMensal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+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//sobrescreve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da classe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Object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 da superclasse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nSalario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Mensal: %.2f"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		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getSalarioMensal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2635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TestePagamento.java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TestePagamento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EmpregadoAssalariado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EmpregadoAssalariado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"John"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		    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Smith"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"1111111-1"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800.00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EmpregadoHorista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eh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EmpregadoHorista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"Karen"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Price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			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2222222-2"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16.75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40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EmpregadoComissionado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EmpregadoComissionado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"Sue"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	           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Jones"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"3333333-3"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10000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0.06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EmpregadoComissionadoAssalariado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eca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	  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EmpregadoComissionadoAssalariado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"Bob"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"Lewis"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"44444444-4"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   </a:t>
            </a:r>
            <a:r>
              <a:rPr lang="pt-BR" sz="1500" dirty="0" smtClean="0">
                <a:solidFill>
                  <a:srgbClr val="007F7F"/>
                </a:solidFill>
                <a:latin typeface="Verdana"/>
              </a:rPr>
              <a:t>5000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0.04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007F7F"/>
                </a:solidFill>
                <a:latin typeface="Verdana"/>
              </a:rPr>
              <a:t>300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"Processando individualmente\n"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"%.2f\n"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"%.2f\n"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eh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"%.2f\n"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ec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"%.2f\n"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eca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44286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TestePagamento.java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</a:t>
            </a:r>
            <a:r>
              <a:rPr lang="pt-BR" sz="1500" dirty="0" smtClean="0">
                <a:solidFill>
                  <a:srgbClr val="000000"/>
                </a:solidFill>
                <a:latin typeface="Verdana"/>
              </a:rPr>
              <a:t>Empregado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Empregado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4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eh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2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ec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3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nProcessando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polimorficamente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Empregado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atual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vetor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//invoca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toString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de acordo com o objeto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atual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//determina se o objeto é um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EmpregadoComissionadoAssalariado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55874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TestePagamento.java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	           </a:t>
            </a:r>
            <a:r>
              <a:rPr lang="pt-BR" b="1" dirty="0" err="1" smtClean="0">
                <a:solidFill>
                  <a:srgbClr val="00007F"/>
                </a:solidFill>
                <a:latin typeface="Verdana"/>
              </a:rPr>
              <a:t>if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 smtClean="0">
                <a:solidFill>
                  <a:srgbClr val="000000"/>
                </a:solidFill>
                <a:latin typeface="Verdana"/>
              </a:rPr>
              <a:t>atual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instanceof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EmpregadoComissionadoAssalariado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//realiza o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dowcast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EmpregadoComissionadoAssalariado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temp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					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EmpregadoComissionadoAssalariado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atual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//aplica o bônus de 10%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temp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setSalarioMensal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temp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getSalarioMensal</a:t>
            </a:r>
            <a:r>
              <a:rPr lang="pt-BR" b="1" smtClean="0">
                <a:solidFill>
                  <a:srgbClr val="000000"/>
                </a:solidFill>
                <a:latin typeface="Verdana"/>
              </a:rPr>
              <a:t>()*</a:t>
            </a:r>
            <a:r>
              <a:rPr lang="pt-BR" smtClean="0">
                <a:solidFill>
                  <a:srgbClr val="007F7F"/>
                </a:solidFill>
                <a:latin typeface="Verdana"/>
              </a:rPr>
              <a:t>1.1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//imprime o novo salario                 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temp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//calcula o salario de acordo com o objeto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"Salario: %.2f\n"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atual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j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j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vetor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length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j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++)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"O empregado %d é %s\n"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000000"/>
                </a:solidFill>
                <a:latin typeface="Verdana"/>
              </a:rPr>
              <a:t>j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							</a:t>
            </a:r>
            <a:r>
              <a:rPr lang="pt-BR" dirty="0" smtClean="0">
                <a:solidFill>
                  <a:srgbClr val="000000"/>
                </a:solidFill>
                <a:latin typeface="Verdana"/>
              </a:rPr>
              <a:t>vetor</a:t>
            </a:r>
            <a:r>
              <a:rPr lang="pt-BR" b="1" dirty="0" smtClean="0">
                <a:solidFill>
                  <a:srgbClr val="000000"/>
                </a:solidFill>
                <a:latin typeface="Verdana"/>
              </a:rPr>
              <a:t>[</a:t>
            </a:r>
            <a:r>
              <a:rPr lang="pt-BR" dirty="0" smtClean="0">
                <a:solidFill>
                  <a:srgbClr val="000000"/>
                </a:solidFill>
                <a:latin typeface="Verdana"/>
              </a:rPr>
              <a:t>j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].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getClass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getName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7641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Saída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Processando individualmente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800.00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670.00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600.00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60000.00</a:t>
            </a:r>
          </a:p>
          <a:p>
            <a:pPr marL="118872" indent="0">
              <a:buNone/>
            </a:pPr>
            <a:endParaRPr lang="pt-BR" sz="1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Processando </a:t>
            </a:r>
            <a:r>
              <a:rPr lang="pt-BR" sz="1200" dirty="0" err="1">
                <a:latin typeface="Courier New" pitchFamily="49" charset="0"/>
                <a:cs typeface="Courier New" pitchFamily="49" charset="0"/>
              </a:rPr>
              <a:t>polimorficamente</a:t>
            </a:r>
            <a:endParaRPr lang="pt-BR" sz="1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Nome: </a:t>
            </a: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John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Sobrenome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Smith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Documento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1111111-1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Salario 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Semanal:800.0</a:t>
            </a:r>
          </a:p>
          <a:p>
            <a:pPr marL="118872" indent="0">
              <a:buNone/>
            </a:pPr>
            <a:endParaRPr lang="pt-BR" sz="1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Salario: 800.00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Nome: </a:t>
            </a: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Karen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Sobrenome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200" dirty="0" err="1" smtClean="0">
                <a:latin typeface="Courier New" pitchFamily="49" charset="0"/>
                <a:cs typeface="Courier New" pitchFamily="49" charset="0"/>
              </a:rPr>
              <a:t>Pric</a:t>
            </a:r>
            <a:endParaRPr lang="pt-BR" sz="12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200" dirty="0" err="1" smtClean="0">
                <a:latin typeface="Courier New" pitchFamily="49" charset="0"/>
                <a:cs typeface="Courier New" pitchFamily="49" charset="0"/>
              </a:rPr>
              <a:t>eDocumento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2222222-2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Horas Trabalhadas:40,00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Valor 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por hora: 16,75</a:t>
            </a:r>
          </a:p>
          <a:p>
            <a:pPr marL="118872" indent="0">
              <a:buNone/>
            </a:pPr>
            <a:endParaRPr lang="pt-BR" sz="1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Salario: 670.00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Nome: </a:t>
            </a: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Sue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Sobrenome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Jones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Documento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3333333-3</a:t>
            </a:r>
          </a:p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Total 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em </a:t>
            </a: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vendas:10000,00</a:t>
            </a:r>
          </a:p>
          <a:p>
            <a:pPr marL="118872" indent="0">
              <a:buNone/>
            </a:pPr>
            <a:r>
              <a:rPr lang="pt-BR" sz="1200" dirty="0" err="1" smtClean="0">
                <a:latin typeface="Courier New" pitchFamily="49" charset="0"/>
                <a:cs typeface="Courier New" pitchFamily="49" charset="0"/>
              </a:rPr>
              <a:t>Comissao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0,06</a:t>
            </a:r>
            <a:endParaRPr lang="pt-BR" sz="12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2"/>
          </p:nvPr>
        </p:nvSpPr>
        <p:spPr>
          <a:xfrm>
            <a:off x="3491880" y="1773936"/>
            <a:ext cx="5194920" cy="4623816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200" dirty="0" smtClean="0">
                <a:latin typeface="Courier New" pitchFamily="49" charset="0"/>
                <a:cs typeface="Courier New" pitchFamily="49" charset="0"/>
              </a:rPr>
              <a:t>Salario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: 600.00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Nome: Bob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Sobrenome: Lewis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Documento: 44444444-4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Total em vendas:5000,00</a:t>
            </a:r>
          </a:p>
          <a:p>
            <a:pPr marL="118872" indent="0">
              <a:buNone/>
            </a:pPr>
            <a:r>
              <a:rPr lang="pt-BR" sz="1200" dirty="0" err="1">
                <a:latin typeface="Courier New" pitchFamily="49" charset="0"/>
                <a:cs typeface="Courier New" pitchFamily="49" charset="0"/>
              </a:rPr>
              <a:t>Comissao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: 0,04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Salario Mensal: 300,00</a:t>
            </a:r>
          </a:p>
          <a:p>
            <a:pPr marL="118872" indent="0">
              <a:buNone/>
            </a:pPr>
            <a:endParaRPr lang="pt-BR" sz="1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Nome: Bob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Sobrenome: Lewis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Documento: 44444444-4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Total em vendas:5000,00</a:t>
            </a:r>
          </a:p>
          <a:p>
            <a:pPr marL="118872" indent="0">
              <a:buNone/>
            </a:pPr>
            <a:r>
              <a:rPr lang="pt-BR" sz="1200" dirty="0" err="1">
                <a:latin typeface="Courier New" pitchFamily="49" charset="0"/>
                <a:cs typeface="Courier New" pitchFamily="49" charset="0"/>
              </a:rPr>
              <a:t>Comissao</a:t>
            </a:r>
            <a:r>
              <a:rPr lang="pt-BR" sz="1200" dirty="0">
                <a:latin typeface="Courier New" pitchFamily="49" charset="0"/>
                <a:cs typeface="Courier New" pitchFamily="49" charset="0"/>
              </a:rPr>
              <a:t>: 0,04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Salario Mensal: 30,00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Salario: 6000.00</a:t>
            </a: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O empregado 0 é </a:t>
            </a:r>
            <a:r>
              <a:rPr lang="pt-BR" sz="1200" dirty="0" err="1">
                <a:latin typeface="Courier New" pitchFamily="49" charset="0"/>
                <a:cs typeface="Courier New" pitchFamily="49" charset="0"/>
              </a:rPr>
              <a:t>EmpregadoAssalariado</a:t>
            </a:r>
            <a:endParaRPr lang="pt-BR" sz="1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O empregado 1 é </a:t>
            </a:r>
            <a:r>
              <a:rPr lang="pt-BR" sz="1200" dirty="0" err="1">
                <a:latin typeface="Courier New" pitchFamily="49" charset="0"/>
                <a:cs typeface="Courier New" pitchFamily="49" charset="0"/>
              </a:rPr>
              <a:t>EmpregadoHorista</a:t>
            </a:r>
            <a:endParaRPr lang="pt-BR" sz="1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O empregado 2 é </a:t>
            </a:r>
            <a:r>
              <a:rPr lang="pt-BR" sz="1200" dirty="0" err="1">
                <a:latin typeface="Courier New" pitchFamily="49" charset="0"/>
                <a:cs typeface="Courier New" pitchFamily="49" charset="0"/>
              </a:rPr>
              <a:t>EmpregadoComissionado</a:t>
            </a:r>
            <a:endParaRPr lang="pt-BR" sz="12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200" dirty="0">
                <a:latin typeface="Courier New" pitchFamily="49" charset="0"/>
                <a:cs typeface="Courier New" pitchFamily="49" charset="0"/>
              </a:rPr>
              <a:t>O empregado 3 é </a:t>
            </a:r>
            <a:r>
              <a:rPr lang="pt-BR" sz="1200" dirty="0" err="1">
                <a:latin typeface="Courier New" pitchFamily="49" charset="0"/>
                <a:cs typeface="Courier New" pitchFamily="49" charset="0"/>
              </a:rPr>
              <a:t>EmpregadoComissionadoAssalariado</a:t>
            </a:r>
            <a:endParaRPr lang="pt-BR" sz="1200" dirty="0">
              <a:latin typeface="Courier New" pitchFamily="49" charset="0"/>
              <a:cs typeface="Courier New" pitchFamily="49" charset="0"/>
            </a:endParaRPr>
          </a:p>
          <a:p>
            <a:endParaRPr lang="pt-BR" sz="12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39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04196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Avisos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848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40</a:t>
            </a:fld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698451"/>
            <a:ext cx="6400800" cy="511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39862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Resolução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60000"/>
                    <a:lumOff val="40000"/>
                  </a:schemeClr>
                </a:solidFill>
              </a:rPr>
              <a:t>Dinâmica</a:t>
            </a:r>
            <a:endParaRPr lang="pt-BR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836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Resolução</a:t>
            </a:r>
            <a:r>
              <a:rPr lang="en-US" dirty="0" smtClean="0"/>
              <a:t> </a:t>
            </a:r>
            <a:r>
              <a:rPr lang="en-US" dirty="0" err="1" smtClean="0"/>
              <a:t>Dinâmica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Todas</a:t>
            </a:r>
            <a:r>
              <a:rPr lang="en-US" dirty="0" smtClean="0"/>
              <a:t> as </a:t>
            </a:r>
            <a:r>
              <a:rPr lang="en-US" dirty="0" err="1" smtClean="0"/>
              <a:t>chamadas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i="1" dirty="0" err="1" smtClean="0"/>
              <a:t>toString</a:t>
            </a:r>
            <a:r>
              <a:rPr lang="en-US" dirty="0" smtClean="0"/>
              <a:t>() e </a:t>
            </a:r>
            <a:r>
              <a:rPr lang="en-US" i="1" dirty="0" err="1" smtClean="0"/>
              <a:t>salario</a:t>
            </a:r>
            <a:r>
              <a:rPr lang="en-US" dirty="0" smtClean="0"/>
              <a:t>()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adequadas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as </a:t>
            </a:r>
            <a:r>
              <a:rPr lang="en-US" dirty="0" err="1" smtClean="0"/>
              <a:t>chama</a:t>
            </a:r>
            <a:endParaRPr lang="en-US" dirty="0" smtClean="0"/>
          </a:p>
          <a:p>
            <a:pPr lvl="1"/>
            <a:r>
              <a:rPr lang="en-US" dirty="0" err="1" smtClean="0"/>
              <a:t>Resolvido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tempo de </a:t>
            </a:r>
            <a:r>
              <a:rPr lang="en-US" dirty="0" err="1" smtClean="0"/>
              <a:t>execução</a:t>
            </a:r>
            <a:r>
              <a:rPr lang="en-US" dirty="0" smtClean="0"/>
              <a:t>, </a:t>
            </a:r>
            <a:r>
              <a:rPr lang="en-US" dirty="0" err="1" smtClean="0"/>
              <a:t>baseado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do </a:t>
            </a:r>
            <a:r>
              <a:rPr lang="en-US" dirty="0" err="1" smtClean="0"/>
              <a:t>objeto</a:t>
            </a:r>
            <a:r>
              <a:rPr lang="en-US" dirty="0" smtClean="0"/>
              <a:t>;</a:t>
            </a:r>
          </a:p>
          <a:p>
            <a:pPr lvl="1"/>
            <a:r>
              <a:rPr lang="en-US" b="1" dirty="0" err="1" smtClean="0"/>
              <a:t>Resolução</a:t>
            </a:r>
            <a:r>
              <a:rPr lang="en-US" b="1" dirty="0" smtClean="0"/>
              <a:t> </a:t>
            </a:r>
            <a:r>
              <a:rPr lang="en-US" b="1" dirty="0" err="1" smtClean="0"/>
              <a:t>Dinâmica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b="1" i="1" dirty="0" smtClean="0"/>
              <a:t>Dynamic Binding</a:t>
            </a:r>
            <a:r>
              <a:rPr lang="en-US" dirty="0" smtClean="0"/>
              <a:t>).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0553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Operador</a:t>
            </a:r>
            <a:r>
              <a:rPr lang="en-US" dirty="0"/>
              <a:t> </a:t>
            </a:r>
            <a:r>
              <a:rPr lang="en-US" i="1" dirty="0" err="1"/>
              <a:t>instanceof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3836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Operador</a:t>
            </a:r>
            <a:r>
              <a:rPr lang="en-US" dirty="0" smtClean="0"/>
              <a:t> </a:t>
            </a:r>
            <a:r>
              <a:rPr lang="en-US" i="1" dirty="0" err="1" smtClean="0"/>
              <a:t>instanceof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O </a:t>
            </a:r>
            <a:r>
              <a:rPr lang="en-US" sz="2800" dirty="0" err="1" smtClean="0"/>
              <a:t>operador</a:t>
            </a:r>
            <a:r>
              <a:rPr lang="en-US" sz="2800" dirty="0" smtClean="0"/>
              <a:t> </a:t>
            </a:r>
            <a:r>
              <a:rPr lang="pt-BR" sz="2400" dirty="0" err="1">
                <a:solidFill>
                  <a:srgbClr val="4563AF"/>
                </a:solidFill>
                <a:latin typeface="LucidaSansTypewriter"/>
              </a:rPr>
              <a:t>instanceof</a:t>
            </a:r>
            <a:r>
              <a:rPr lang="pt-BR" sz="2800" dirty="0">
                <a:solidFill>
                  <a:srgbClr val="4563AF"/>
                </a:solidFill>
                <a:latin typeface="LucidaSansTypewriter"/>
              </a:rPr>
              <a:t> </a:t>
            </a:r>
            <a:r>
              <a:rPr lang="en-US" sz="2800" dirty="0" smtClean="0"/>
              <a:t>é </a:t>
            </a:r>
            <a:r>
              <a:rPr lang="en-US" sz="2800" dirty="0" err="1" smtClean="0"/>
              <a:t>utilizado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determinar</a:t>
            </a:r>
            <a:r>
              <a:rPr lang="en-US" sz="2800" dirty="0" smtClean="0"/>
              <a:t> se um </a:t>
            </a:r>
            <a:r>
              <a:rPr lang="en-US" sz="2800" dirty="0" err="1" smtClean="0"/>
              <a:t>objeto</a:t>
            </a:r>
            <a:r>
              <a:rPr lang="en-US" sz="2800" dirty="0" smtClean="0"/>
              <a:t> é de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determinada</a:t>
            </a:r>
            <a:r>
              <a:rPr lang="en-US" sz="2800" dirty="0" smtClean="0"/>
              <a:t> </a:t>
            </a:r>
            <a:r>
              <a:rPr lang="en-US" sz="2800" dirty="0" err="1" smtClean="0"/>
              <a:t>classe</a:t>
            </a:r>
            <a:endParaRPr lang="en-US" sz="2800" dirty="0" smtClean="0"/>
          </a:p>
          <a:p>
            <a:pPr marL="118872" indent="0" algn="ctr">
              <a:buNone/>
            </a:pPr>
            <a:endParaRPr lang="pt-BR" sz="1800" dirty="0" smtClean="0">
              <a:solidFill>
                <a:srgbClr val="010202"/>
              </a:solidFill>
              <a:latin typeface="LucidaSansTypewriter"/>
            </a:endParaRPr>
          </a:p>
          <a:p>
            <a:pPr marL="118872" indent="0" algn="ctr">
              <a:buNone/>
            </a:pPr>
            <a:r>
              <a:rPr lang="pt-BR" sz="1800" dirty="0" err="1" smtClean="0">
                <a:solidFill>
                  <a:srgbClr val="010202"/>
                </a:solidFill>
                <a:latin typeface="LucidaSansTypewriter"/>
              </a:rPr>
              <a:t>currentEmployee</a:t>
            </a:r>
            <a:r>
              <a:rPr lang="pt-BR" sz="1800" dirty="0" smtClean="0">
                <a:solidFill>
                  <a:srgbClr val="010202"/>
                </a:solidFill>
                <a:latin typeface="LucidaSansTypewriter"/>
              </a:rPr>
              <a:t> </a:t>
            </a:r>
            <a:r>
              <a:rPr lang="pt-BR" sz="1800" dirty="0" err="1">
                <a:solidFill>
                  <a:srgbClr val="4563AF"/>
                </a:solidFill>
                <a:latin typeface="LucidaSansTypewriter"/>
              </a:rPr>
              <a:t>instanceof</a:t>
            </a:r>
            <a:r>
              <a:rPr lang="pt-BR" sz="1800" dirty="0">
                <a:solidFill>
                  <a:srgbClr val="4563AF"/>
                </a:solidFill>
                <a:latin typeface="LucidaSansTypewriter"/>
              </a:rPr>
              <a:t> </a:t>
            </a:r>
            <a:r>
              <a:rPr lang="pt-BR" sz="1800" dirty="0" err="1" smtClean="0">
                <a:solidFill>
                  <a:srgbClr val="010202"/>
                </a:solidFill>
                <a:latin typeface="LucidaSansTypewriter"/>
              </a:rPr>
              <a:t>BasePlusCommissionEmployee</a:t>
            </a:r>
            <a:endParaRPr lang="pt-BR" sz="1800" dirty="0" smtClean="0">
              <a:solidFill>
                <a:srgbClr val="010202"/>
              </a:solidFill>
              <a:latin typeface="LucidaSansTypewriter"/>
            </a:endParaRPr>
          </a:p>
          <a:p>
            <a:pPr marL="118872" indent="0" algn="ctr">
              <a:buNone/>
            </a:pPr>
            <a:endParaRPr lang="en-US" sz="1800" dirty="0" smtClean="0"/>
          </a:p>
          <a:p>
            <a:pPr lvl="1"/>
            <a:r>
              <a:rPr lang="en-US" sz="2400" dirty="0" smtClean="0"/>
              <a:t>O valor </a:t>
            </a:r>
            <a:r>
              <a:rPr lang="en-US" sz="2400" dirty="0" err="1" smtClean="0"/>
              <a:t>retornado</a:t>
            </a:r>
            <a:r>
              <a:rPr lang="en-US" sz="2400" dirty="0" smtClean="0"/>
              <a:t> é </a:t>
            </a:r>
            <a:r>
              <a:rPr lang="en-US" sz="2400" i="1" dirty="0" smtClean="0"/>
              <a:t>true</a:t>
            </a:r>
            <a:r>
              <a:rPr lang="en-US" sz="2400" dirty="0" smtClean="0"/>
              <a:t> </a:t>
            </a:r>
            <a:r>
              <a:rPr lang="en-US" sz="2400" dirty="0" err="1" smtClean="0"/>
              <a:t>caso</a:t>
            </a:r>
            <a:r>
              <a:rPr lang="en-US" sz="2400" dirty="0" smtClean="0"/>
              <a:t> o </a:t>
            </a:r>
            <a:r>
              <a:rPr lang="en-US" sz="2400" dirty="0" err="1" smtClean="0"/>
              <a:t>objeto</a:t>
            </a:r>
            <a:r>
              <a:rPr lang="en-US" sz="2400" dirty="0" smtClean="0"/>
              <a:t> </a:t>
            </a:r>
            <a:r>
              <a:rPr lang="en-US" sz="2400" dirty="0" err="1" smtClean="0"/>
              <a:t>pertença</a:t>
            </a:r>
            <a:r>
              <a:rPr lang="en-US" sz="2400" dirty="0" smtClean="0"/>
              <a:t> à </a:t>
            </a:r>
            <a:r>
              <a:rPr lang="en-US" sz="2400" dirty="0" err="1" smtClean="0"/>
              <a:t>classe</a:t>
            </a:r>
            <a:r>
              <a:rPr lang="en-US" sz="2400" dirty="0" smtClean="0"/>
              <a:t> </a:t>
            </a:r>
            <a:r>
              <a:rPr lang="en-US" sz="2400" dirty="0" err="1" smtClean="0"/>
              <a:t>ou</a:t>
            </a:r>
            <a:r>
              <a:rPr lang="en-US" sz="2400" dirty="0" smtClean="0"/>
              <a:t> </a:t>
            </a:r>
            <a:r>
              <a:rPr lang="en-US" sz="2400" dirty="0" err="1" smtClean="0"/>
              <a:t>caso</a:t>
            </a:r>
            <a:r>
              <a:rPr lang="en-US" sz="2400" dirty="0" smtClean="0"/>
              <a:t> </a:t>
            </a:r>
            <a:r>
              <a:rPr lang="en-US" sz="2400" dirty="0" err="1" smtClean="0"/>
              <a:t>herde</a:t>
            </a:r>
            <a:r>
              <a:rPr lang="en-US" sz="2400" dirty="0" smtClean="0"/>
              <a:t> </a:t>
            </a:r>
            <a:r>
              <a:rPr lang="en-US" sz="2400" dirty="0" err="1" smtClean="0"/>
              <a:t>direta</a:t>
            </a:r>
            <a:r>
              <a:rPr lang="en-US" sz="2400" dirty="0" smtClean="0"/>
              <a:t> </a:t>
            </a:r>
            <a:r>
              <a:rPr lang="en-US" sz="2400" dirty="0" err="1" smtClean="0"/>
              <a:t>ou</a:t>
            </a:r>
            <a:r>
              <a:rPr lang="en-US" sz="2400" dirty="0" smtClean="0"/>
              <a:t> </a:t>
            </a:r>
            <a:r>
              <a:rPr lang="en-US" sz="2400" dirty="0" err="1" smtClean="0"/>
              <a:t>indiretamente</a:t>
            </a:r>
            <a:r>
              <a:rPr lang="en-US" sz="2400" dirty="0" smtClean="0"/>
              <a:t> da </a:t>
            </a:r>
            <a:r>
              <a:rPr lang="en-US" sz="2400" dirty="0" err="1" smtClean="0"/>
              <a:t>classe</a:t>
            </a:r>
            <a:r>
              <a:rPr lang="en-US" sz="2400" dirty="0" smtClean="0"/>
              <a:t>;</a:t>
            </a:r>
          </a:p>
          <a:p>
            <a:pPr lvl="1"/>
            <a:r>
              <a:rPr lang="en-US" sz="2400" dirty="0" err="1" smtClean="0"/>
              <a:t>Retorna</a:t>
            </a:r>
            <a:r>
              <a:rPr lang="en-US" sz="2400" dirty="0" smtClean="0"/>
              <a:t> </a:t>
            </a:r>
            <a:r>
              <a:rPr lang="en-US" sz="2400" i="1" dirty="0" smtClean="0"/>
              <a:t>false</a:t>
            </a:r>
            <a:r>
              <a:rPr lang="en-US" sz="2400" dirty="0" smtClean="0"/>
              <a:t> </a:t>
            </a:r>
            <a:r>
              <a:rPr lang="en-US" sz="2400" dirty="0" err="1" smtClean="0"/>
              <a:t>caso</a:t>
            </a:r>
            <a:r>
              <a:rPr lang="en-US" sz="2400" dirty="0" smtClean="0"/>
              <a:t> </a:t>
            </a:r>
            <a:r>
              <a:rPr lang="en-US" sz="2400" dirty="0" err="1" smtClean="0"/>
              <a:t>contrário</a:t>
            </a:r>
            <a:r>
              <a:rPr lang="en-US" sz="2400" dirty="0" smtClean="0"/>
              <a:t>. 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9793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Downcast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248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Downcast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Os</a:t>
            </a:r>
            <a:r>
              <a:rPr lang="en-US" sz="2800" dirty="0" smtClean="0"/>
              <a:t> </a:t>
            </a:r>
            <a:r>
              <a:rPr lang="en-US" sz="2800" dirty="0" err="1" smtClean="0"/>
              <a:t>métodos</a:t>
            </a:r>
            <a:r>
              <a:rPr lang="en-US" sz="2800" dirty="0" smtClean="0"/>
              <a:t> </a:t>
            </a:r>
            <a:r>
              <a:rPr lang="en-US" sz="2800" i="1" dirty="0" err="1" smtClean="0"/>
              <a:t>getSalario</a:t>
            </a:r>
            <a:r>
              <a:rPr lang="en-US" sz="2800" dirty="0" smtClean="0"/>
              <a:t>() e </a:t>
            </a:r>
            <a:r>
              <a:rPr lang="en-US" sz="2800" i="1" dirty="0" err="1" smtClean="0"/>
              <a:t>setSalario</a:t>
            </a:r>
            <a:r>
              <a:rPr lang="en-US" sz="2800" dirty="0" smtClean="0"/>
              <a:t>() </a:t>
            </a:r>
            <a:r>
              <a:rPr lang="en-US" sz="2800" dirty="0" err="1" smtClean="0"/>
              <a:t>são</a:t>
            </a:r>
            <a:r>
              <a:rPr lang="en-US" sz="2800" dirty="0" smtClean="0"/>
              <a:t> </a:t>
            </a:r>
            <a:r>
              <a:rPr lang="en-US" sz="2800" dirty="0" err="1" smtClean="0"/>
              <a:t>definidos</a:t>
            </a:r>
            <a:r>
              <a:rPr lang="en-US" sz="2800" dirty="0" smtClean="0"/>
              <a:t> </a:t>
            </a:r>
            <a:r>
              <a:rPr lang="en-US" sz="2800" dirty="0" err="1" smtClean="0"/>
              <a:t>apenas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subclasse</a:t>
            </a:r>
            <a:r>
              <a:rPr lang="en-US" sz="2800" dirty="0" smtClean="0"/>
              <a:t> </a:t>
            </a:r>
            <a:r>
              <a:rPr lang="en-US" sz="2800" i="1" dirty="0" err="1" smtClean="0"/>
              <a:t>EmpregadoComissionadoAssalariado</a:t>
            </a:r>
            <a:endParaRPr lang="en-US" sz="2800" i="1" dirty="0" smtClean="0"/>
          </a:p>
          <a:p>
            <a:pPr lvl="1"/>
            <a:r>
              <a:rPr lang="en-US" sz="2400" dirty="0" err="1" smtClean="0"/>
              <a:t>Não</a:t>
            </a:r>
            <a:r>
              <a:rPr lang="en-US" sz="2400" dirty="0" smtClean="0"/>
              <a:t> é </a:t>
            </a:r>
            <a:r>
              <a:rPr lang="en-US" sz="2400" dirty="0" err="1" smtClean="0"/>
              <a:t>possível</a:t>
            </a:r>
            <a:r>
              <a:rPr lang="en-US" sz="2400" dirty="0" smtClean="0"/>
              <a:t> </a:t>
            </a:r>
            <a:r>
              <a:rPr lang="en-US" sz="2400" dirty="0" err="1" smtClean="0"/>
              <a:t>invocá</a:t>
            </a:r>
            <a:r>
              <a:rPr lang="en-US" sz="2400" dirty="0" smtClean="0"/>
              <a:t>-lo </a:t>
            </a:r>
            <a:r>
              <a:rPr lang="en-US" sz="2400" dirty="0" err="1" smtClean="0"/>
              <a:t>em</a:t>
            </a:r>
            <a:r>
              <a:rPr lang="en-US" sz="2400" dirty="0" smtClean="0"/>
              <a:t> </a:t>
            </a:r>
            <a:r>
              <a:rPr lang="en-US" sz="2400" dirty="0" err="1" smtClean="0"/>
              <a:t>outras</a:t>
            </a:r>
            <a:r>
              <a:rPr lang="en-US" sz="2400" dirty="0" smtClean="0"/>
              <a:t> classes;</a:t>
            </a:r>
          </a:p>
          <a:p>
            <a:pPr lvl="1"/>
            <a:r>
              <a:rPr lang="en-US" sz="2400" dirty="0" smtClean="0"/>
              <a:t>Uma </a:t>
            </a:r>
            <a:r>
              <a:rPr lang="en-US" sz="2400" dirty="0" err="1" smtClean="0"/>
              <a:t>vez</a:t>
            </a:r>
            <a:r>
              <a:rPr lang="en-US" sz="2400" dirty="0" smtClean="0"/>
              <a:t> </a:t>
            </a:r>
            <a:r>
              <a:rPr lang="en-US" sz="2400" dirty="0" err="1" smtClean="0"/>
              <a:t>determinado</a:t>
            </a:r>
            <a:r>
              <a:rPr lang="en-US" sz="2400" dirty="0" smtClean="0"/>
              <a:t> </a:t>
            </a:r>
            <a:r>
              <a:rPr lang="en-US" sz="2400" dirty="0" err="1" smtClean="0"/>
              <a:t>que</a:t>
            </a:r>
            <a:r>
              <a:rPr lang="en-US" sz="2400" dirty="0" smtClean="0"/>
              <a:t> se </a:t>
            </a:r>
            <a:r>
              <a:rPr lang="en-US" sz="2400" dirty="0" err="1" smtClean="0"/>
              <a:t>trata</a:t>
            </a:r>
            <a:r>
              <a:rPr lang="en-US" sz="2400" dirty="0" smtClean="0"/>
              <a:t> de um </a:t>
            </a:r>
            <a:r>
              <a:rPr lang="en-US" sz="2400" dirty="0" err="1" smtClean="0"/>
              <a:t>objeto</a:t>
            </a:r>
            <a:r>
              <a:rPr lang="en-US" sz="2400" dirty="0" smtClean="0"/>
              <a:t> da </a:t>
            </a:r>
            <a:r>
              <a:rPr lang="en-US" sz="2400" dirty="0" err="1" smtClean="0"/>
              <a:t>classe</a:t>
            </a:r>
            <a:r>
              <a:rPr lang="en-US" sz="2400" dirty="0" smtClean="0"/>
              <a:t> </a:t>
            </a:r>
            <a:r>
              <a:rPr lang="en-US" sz="2400" i="1" dirty="0" err="1" smtClean="0"/>
              <a:t>EmpregadoComissionadoAssalariado</a:t>
            </a:r>
            <a:r>
              <a:rPr lang="en-US" sz="2400" dirty="0" smtClean="0"/>
              <a:t>, é </a:t>
            </a:r>
            <a:r>
              <a:rPr lang="en-US" sz="2400" dirty="0" err="1" smtClean="0"/>
              <a:t>necessário</a:t>
            </a:r>
            <a:r>
              <a:rPr lang="en-US" sz="2400" dirty="0" smtClean="0"/>
              <a:t> </a:t>
            </a:r>
            <a:r>
              <a:rPr lang="en-US" sz="2400" dirty="0" err="1" smtClean="0"/>
              <a:t>realizar</a:t>
            </a:r>
            <a:r>
              <a:rPr lang="en-US" sz="2400" dirty="0" smtClean="0"/>
              <a:t> a </a:t>
            </a:r>
            <a:r>
              <a:rPr lang="en-US" sz="2400" dirty="0" err="1" smtClean="0"/>
              <a:t>conversão</a:t>
            </a:r>
            <a:r>
              <a:rPr lang="en-US" sz="2400" dirty="0" smtClean="0"/>
              <a:t> </a:t>
            </a:r>
            <a:r>
              <a:rPr lang="en-US" sz="2400" dirty="0" err="1" smtClean="0"/>
              <a:t>para</a:t>
            </a:r>
            <a:r>
              <a:rPr lang="en-US" sz="2400" dirty="0" smtClean="0"/>
              <a:t> o </a:t>
            </a:r>
            <a:r>
              <a:rPr lang="en-US" sz="2400" dirty="0" err="1" smtClean="0"/>
              <a:t>tipo</a:t>
            </a:r>
            <a:r>
              <a:rPr lang="en-US" sz="2400" dirty="0" smtClean="0"/>
              <a:t> </a:t>
            </a:r>
            <a:r>
              <a:rPr lang="en-US" sz="2400" dirty="0" err="1" smtClean="0"/>
              <a:t>adequado</a:t>
            </a:r>
            <a:endParaRPr lang="en-US" sz="2400" dirty="0" smtClean="0"/>
          </a:p>
          <a:p>
            <a:pPr lvl="2"/>
            <a:r>
              <a:rPr lang="en-US" sz="2000" dirty="0" smtClean="0"/>
              <a:t>De </a:t>
            </a:r>
            <a:r>
              <a:rPr lang="en-US" sz="2000" dirty="0" err="1" smtClean="0"/>
              <a:t>superclasse</a:t>
            </a:r>
            <a:r>
              <a:rPr lang="en-US" sz="2000" dirty="0" smtClean="0"/>
              <a:t> </a:t>
            </a:r>
            <a:r>
              <a:rPr lang="en-US" sz="2000" dirty="0" err="1" smtClean="0"/>
              <a:t>para</a:t>
            </a:r>
            <a:r>
              <a:rPr lang="en-US" sz="2000" dirty="0" smtClean="0"/>
              <a:t> </a:t>
            </a:r>
            <a:r>
              <a:rPr lang="en-US" sz="2000" dirty="0" err="1" smtClean="0"/>
              <a:t>subclasse</a:t>
            </a:r>
            <a:r>
              <a:rPr lang="en-US" sz="2000" dirty="0" smtClean="0"/>
              <a:t>;</a:t>
            </a:r>
          </a:p>
          <a:p>
            <a:pPr lvl="2"/>
            <a:r>
              <a:rPr lang="en-US" sz="2000" b="1" i="1" dirty="0" smtClean="0"/>
              <a:t>Downcast</a:t>
            </a:r>
            <a:r>
              <a:rPr lang="en-US" sz="2000" dirty="0" smtClean="0"/>
              <a:t>.</a:t>
            </a:r>
            <a:endParaRPr lang="pt-BR" sz="20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916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Downcast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Atribuir</a:t>
            </a:r>
            <a:r>
              <a:rPr lang="en-US" sz="2800" dirty="0" smtClean="0"/>
              <a:t>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variável</a:t>
            </a:r>
            <a:r>
              <a:rPr lang="en-US" sz="2800" dirty="0" smtClean="0"/>
              <a:t> de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superclasse</a:t>
            </a:r>
            <a:r>
              <a:rPr lang="en-US" sz="2800" dirty="0" smtClean="0"/>
              <a:t> a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variável</a:t>
            </a:r>
            <a:r>
              <a:rPr lang="en-US" sz="2800" dirty="0" smtClean="0"/>
              <a:t> de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subclasse</a:t>
            </a:r>
            <a:r>
              <a:rPr lang="en-US" sz="2800" dirty="0" smtClean="0"/>
              <a:t> </a:t>
            </a:r>
            <a:r>
              <a:rPr lang="en-US" sz="2800" dirty="0" err="1" smtClean="0"/>
              <a:t>sem</a:t>
            </a:r>
            <a:r>
              <a:rPr lang="en-US" sz="2800" dirty="0" smtClean="0"/>
              <a:t> </a:t>
            </a:r>
            <a:r>
              <a:rPr lang="en-US" sz="2800" dirty="0" err="1" smtClean="0"/>
              <a:t>realizar</a:t>
            </a:r>
            <a:r>
              <a:rPr lang="en-US" sz="2800" dirty="0" smtClean="0"/>
              <a:t> </a:t>
            </a:r>
            <a:r>
              <a:rPr lang="en-US" sz="2800" i="1" dirty="0" smtClean="0"/>
              <a:t>cast </a:t>
            </a:r>
            <a:r>
              <a:rPr lang="en-US" sz="2800" dirty="0" err="1" smtClean="0"/>
              <a:t>explícito</a:t>
            </a:r>
            <a:r>
              <a:rPr lang="en-US" sz="2800" dirty="0" smtClean="0"/>
              <a:t> </a:t>
            </a:r>
            <a:r>
              <a:rPr lang="en-US" sz="2800" dirty="0" err="1" smtClean="0"/>
              <a:t>resulta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erro</a:t>
            </a:r>
            <a:r>
              <a:rPr lang="en-US" sz="2800" dirty="0" smtClean="0"/>
              <a:t> de </a:t>
            </a:r>
            <a:r>
              <a:rPr lang="en-US" sz="2800" dirty="0" err="1" smtClean="0"/>
              <a:t>compilação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Antes de </a:t>
            </a:r>
            <a:r>
              <a:rPr lang="en-US" sz="2800" dirty="0" err="1" smtClean="0"/>
              <a:t>realizar</a:t>
            </a:r>
            <a:r>
              <a:rPr lang="en-US" sz="2800" dirty="0" smtClean="0"/>
              <a:t> um </a:t>
            </a:r>
            <a:r>
              <a:rPr lang="en-US" sz="2800" i="1" dirty="0" smtClean="0"/>
              <a:t>downcast</a:t>
            </a:r>
            <a:r>
              <a:rPr lang="en-US" sz="2800" dirty="0" smtClean="0"/>
              <a:t>, </a:t>
            </a:r>
            <a:r>
              <a:rPr lang="en-US" sz="2800" dirty="0" err="1" smtClean="0"/>
              <a:t>sempre</a:t>
            </a:r>
            <a:r>
              <a:rPr lang="en-US" sz="2800" dirty="0" smtClean="0"/>
              <a:t> realize um </a:t>
            </a:r>
            <a:r>
              <a:rPr lang="en-US" sz="2800" dirty="0" err="1" smtClean="0"/>
              <a:t>teste</a:t>
            </a:r>
            <a:r>
              <a:rPr lang="en-US" sz="2800" dirty="0" smtClean="0"/>
              <a:t> antes com o </a:t>
            </a:r>
            <a:r>
              <a:rPr lang="en-US" sz="2800" dirty="0" err="1" smtClean="0"/>
              <a:t>operador</a:t>
            </a:r>
            <a:r>
              <a:rPr lang="en-US" sz="2800" dirty="0" smtClean="0"/>
              <a:t> </a:t>
            </a:r>
            <a:r>
              <a:rPr lang="en-US" sz="2800" i="1" dirty="0" err="1" smtClean="0"/>
              <a:t>instanceof</a:t>
            </a:r>
            <a:r>
              <a:rPr lang="en-US" sz="2800" dirty="0" smtClean="0"/>
              <a:t>;</a:t>
            </a:r>
          </a:p>
          <a:p>
            <a:r>
              <a:rPr lang="en-US" sz="2800" dirty="0" smtClean="0"/>
              <a:t>Durante a </a:t>
            </a:r>
            <a:r>
              <a:rPr lang="en-US" sz="2800" dirty="0" err="1" smtClean="0"/>
              <a:t>realização</a:t>
            </a:r>
            <a:r>
              <a:rPr lang="en-US" sz="2800" dirty="0" smtClean="0"/>
              <a:t> de um </a:t>
            </a:r>
            <a:r>
              <a:rPr lang="en-US" sz="2800" i="1" dirty="0" smtClean="0"/>
              <a:t>downcast</a:t>
            </a:r>
            <a:r>
              <a:rPr lang="en-US" sz="2800" dirty="0" smtClean="0"/>
              <a:t>, se o </a:t>
            </a:r>
            <a:r>
              <a:rPr lang="en-US" sz="2800" dirty="0" err="1" smtClean="0"/>
              <a:t>objeto</a:t>
            </a:r>
            <a:r>
              <a:rPr lang="en-US" sz="2800" dirty="0" smtClean="0"/>
              <a:t> </a:t>
            </a:r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possuir</a:t>
            </a:r>
            <a:r>
              <a:rPr lang="en-US" sz="2800" dirty="0" smtClean="0"/>
              <a:t> um </a:t>
            </a:r>
            <a:r>
              <a:rPr lang="en-US" sz="2800" dirty="0" err="1" smtClean="0"/>
              <a:t>relacionamento</a:t>
            </a:r>
            <a:r>
              <a:rPr lang="en-US" sz="2800" dirty="0" smtClean="0"/>
              <a:t> tem um com o </a:t>
            </a:r>
            <a:r>
              <a:rPr lang="en-US" sz="2800" dirty="0" err="1" smtClean="0"/>
              <a:t>objeto</a:t>
            </a:r>
            <a:r>
              <a:rPr lang="en-US" sz="2800" dirty="0" smtClean="0"/>
              <a:t> do </a:t>
            </a:r>
            <a:r>
              <a:rPr lang="en-US" sz="2800" i="1" dirty="0" smtClean="0"/>
              <a:t>cast</a:t>
            </a:r>
            <a:r>
              <a:rPr lang="en-US" sz="2800" dirty="0" smtClean="0"/>
              <a:t> </a:t>
            </a:r>
            <a:r>
              <a:rPr lang="en-US" sz="2800" dirty="0" err="1" smtClean="0"/>
              <a:t>será</a:t>
            </a:r>
            <a:r>
              <a:rPr lang="en-US" sz="2800" dirty="0" smtClean="0"/>
              <a:t> </a:t>
            </a:r>
            <a:r>
              <a:rPr lang="en-US" sz="2800" dirty="0" err="1" smtClean="0"/>
              <a:t>lançada</a:t>
            </a:r>
            <a:r>
              <a:rPr lang="en-US" sz="2800" dirty="0" smtClean="0"/>
              <a:t>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exceção</a:t>
            </a:r>
            <a:endParaRPr lang="en-US" sz="2800" dirty="0" smtClean="0"/>
          </a:p>
          <a:p>
            <a:pPr lvl="1"/>
            <a:r>
              <a:rPr lang="en-US" sz="2400" b="1" i="1" dirty="0" err="1" smtClean="0"/>
              <a:t>ClassCastException</a:t>
            </a:r>
            <a:r>
              <a:rPr lang="en-US" sz="2400" dirty="0" smtClean="0"/>
              <a:t>.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88512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err="1" smtClean="0"/>
              <a:t>getClass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248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Método</a:t>
            </a:r>
            <a:r>
              <a:rPr lang="en-US" dirty="0"/>
              <a:t> </a:t>
            </a:r>
            <a:r>
              <a:rPr lang="en-US" i="1" dirty="0" err="1" smtClean="0"/>
              <a:t>getClass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Java </a:t>
            </a:r>
            <a:r>
              <a:rPr lang="en-US" dirty="0" err="1" smtClean="0"/>
              <a:t>sabem</a:t>
            </a:r>
            <a:r>
              <a:rPr lang="en-US" dirty="0" smtClean="0"/>
              <a:t> </a:t>
            </a:r>
            <a:r>
              <a:rPr lang="en-US" dirty="0" err="1" smtClean="0"/>
              <a:t>sabem</a:t>
            </a:r>
            <a:r>
              <a:rPr lang="en-US" dirty="0" smtClean="0"/>
              <a:t> </a:t>
            </a:r>
            <a:r>
              <a:rPr lang="en-US" dirty="0" err="1" smtClean="0"/>
              <a:t>qual</a:t>
            </a:r>
            <a:r>
              <a:rPr lang="en-US" dirty="0" smtClean="0"/>
              <a:t> é a </a:t>
            </a:r>
            <a:r>
              <a:rPr lang="en-US" dirty="0" err="1" smtClean="0"/>
              <a:t>sua</a:t>
            </a:r>
            <a:r>
              <a:rPr lang="en-US" dirty="0" smtClean="0"/>
              <a:t> </a:t>
            </a:r>
            <a:r>
              <a:rPr lang="en-US" dirty="0" err="1" smtClean="0"/>
              <a:t>própria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e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acessar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informação</a:t>
            </a:r>
            <a:r>
              <a:rPr lang="en-US" dirty="0" smtClean="0"/>
              <a:t> </a:t>
            </a:r>
            <a:r>
              <a:rPr lang="en-US" dirty="0" err="1" smtClean="0"/>
              <a:t>através</a:t>
            </a:r>
            <a:r>
              <a:rPr lang="en-US" dirty="0" smtClean="0"/>
              <a:t>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err="1" smtClean="0"/>
              <a:t>getClass</a:t>
            </a:r>
            <a:r>
              <a:rPr lang="en-US" dirty="0" smtClean="0"/>
              <a:t>()</a:t>
            </a:r>
          </a:p>
          <a:p>
            <a:pPr lvl="1"/>
            <a:r>
              <a:rPr lang="en-US" dirty="0" err="1" smtClean="0"/>
              <a:t>Todas</a:t>
            </a:r>
            <a:r>
              <a:rPr lang="en-US" dirty="0" smtClean="0"/>
              <a:t> as classes o </a:t>
            </a:r>
            <a:r>
              <a:rPr lang="en-US" dirty="0" err="1" smtClean="0"/>
              <a:t>herdam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Object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Retorna</a:t>
            </a:r>
            <a:r>
              <a:rPr lang="en-US" dirty="0" smtClean="0"/>
              <a:t> um </a:t>
            </a:r>
            <a:r>
              <a:rPr lang="en-US" dirty="0" err="1" smtClean="0"/>
              <a:t>objeto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Neste</a:t>
            </a:r>
            <a:r>
              <a:rPr lang="en-US" dirty="0" smtClean="0"/>
              <a:t> </a:t>
            </a:r>
            <a:r>
              <a:rPr lang="en-US" dirty="0" err="1" smtClean="0"/>
              <a:t>objeto</a:t>
            </a:r>
            <a:r>
              <a:rPr lang="en-US" dirty="0" smtClean="0"/>
              <a:t>, </a:t>
            </a:r>
            <a:r>
              <a:rPr lang="en-US" dirty="0" err="1" smtClean="0"/>
              <a:t>invocamos</a:t>
            </a:r>
            <a:r>
              <a:rPr lang="en-US" dirty="0" smtClean="0"/>
              <a:t> 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err="1" smtClean="0"/>
              <a:t>getName</a:t>
            </a:r>
            <a:r>
              <a:rPr lang="en-US" dirty="0" smtClean="0"/>
              <a:t>(),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retorna</a:t>
            </a:r>
            <a:r>
              <a:rPr lang="en-US" dirty="0" smtClean="0"/>
              <a:t> o </a:t>
            </a:r>
            <a:r>
              <a:rPr lang="en-US" dirty="0" err="1" smtClean="0"/>
              <a:t>nome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representa</a:t>
            </a:r>
            <a:r>
              <a:rPr lang="en-US" dirty="0" smtClean="0"/>
              <a:t>. 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49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4451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Na aula </a:t>
            </a:r>
            <a:r>
              <a:rPr lang="pt-BR" dirty="0" smtClean="0"/>
              <a:t>Passada</a:t>
            </a:r>
            <a:endParaRPr lang="pt-BR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Herança</a:t>
            </a:r>
            <a:endParaRPr lang="en-US" dirty="0" smtClean="0"/>
          </a:p>
          <a:p>
            <a:r>
              <a:rPr lang="pt-BR" dirty="0"/>
              <a:t>Especificadores de Acesso</a:t>
            </a:r>
          </a:p>
          <a:p>
            <a:r>
              <a:rPr lang="pt-BR" dirty="0"/>
              <a:t>Classe </a:t>
            </a:r>
            <a:r>
              <a:rPr lang="pt-BR" i="1" dirty="0" err="1"/>
              <a:t>Object</a:t>
            </a:r>
            <a:endParaRPr lang="pt-BR" i="1" dirty="0"/>
          </a:p>
          <a:p>
            <a:r>
              <a:rPr lang="pt-BR" dirty="0"/>
              <a:t>Exemplo</a:t>
            </a:r>
          </a:p>
          <a:p>
            <a:r>
              <a:rPr lang="pt-BR" dirty="0"/>
              <a:t>Construtores em Subclasses</a:t>
            </a:r>
          </a:p>
          <a:p>
            <a:r>
              <a:rPr lang="pt-BR" dirty="0"/>
              <a:t>Compilação</a:t>
            </a:r>
          </a:p>
          <a:p>
            <a:r>
              <a:rPr lang="pt-BR" dirty="0"/>
              <a:t>Redefinição de Métodos</a:t>
            </a:r>
          </a:p>
          <a:p>
            <a:r>
              <a:rPr lang="pt-BR" dirty="0"/>
              <a:t>Engenharia de Software com Herança</a:t>
            </a:r>
            <a:endParaRPr lang="en-US" dirty="0"/>
          </a:p>
        </p:txBody>
      </p:sp>
      <p:sp>
        <p:nvSpPr>
          <p:cNvPr id="4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4B420-66F5-4D75-AE77-317938182C39}" type="slidenum">
              <a:rPr lang="pt-BR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285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Métodos</a:t>
            </a:r>
            <a:r>
              <a:rPr lang="en-US" dirty="0" smtClean="0"/>
              <a:t> e Classes </a:t>
            </a:r>
            <a:r>
              <a:rPr lang="en-US" i="1" dirty="0" smtClean="0"/>
              <a:t>final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2952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Métodos</a:t>
            </a:r>
            <a:r>
              <a:rPr lang="en-US" dirty="0" smtClean="0"/>
              <a:t> e Classes </a:t>
            </a:r>
            <a:r>
              <a:rPr lang="en-US" i="1" dirty="0" smtClean="0"/>
              <a:t>final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vimos</a:t>
            </a:r>
            <a:r>
              <a:rPr lang="en-US" dirty="0" smtClean="0"/>
              <a:t> </a:t>
            </a:r>
            <a:r>
              <a:rPr lang="en-US" dirty="0" err="1" smtClean="0"/>
              <a:t>anteriormente</a:t>
            </a:r>
            <a:r>
              <a:rPr lang="en-US" dirty="0" smtClean="0"/>
              <a:t>, </a:t>
            </a:r>
            <a:r>
              <a:rPr lang="en-US" dirty="0" err="1" smtClean="0"/>
              <a:t>variáveis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declaradas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b="1" i="1" dirty="0" smtClean="0"/>
              <a:t>final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indicar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modificadas</a:t>
            </a:r>
            <a:r>
              <a:rPr lang="en-US" dirty="0" smtClean="0"/>
              <a:t> </a:t>
            </a:r>
            <a:r>
              <a:rPr lang="en-US" dirty="0" err="1" smtClean="0"/>
              <a:t>depois</a:t>
            </a:r>
            <a:r>
              <a:rPr lang="en-US" dirty="0" smtClean="0"/>
              <a:t> de </a:t>
            </a:r>
            <a:r>
              <a:rPr lang="en-US" dirty="0" err="1" smtClean="0"/>
              <a:t>inicializadas</a:t>
            </a:r>
            <a:endParaRPr lang="en-US" dirty="0" smtClean="0"/>
          </a:p>
          <a:p>
            <a:pPr lvl="1"/>
            <a:r>
              <a:rPr lang="en-US" dirty="0" smtClean="0"/>
              <a:t>Valor </a:t>
            </a:r>
            <a:r>
              <a:rPr lang="en-US" dirty="0" err="1" smtClean="0"/>
              <a:t>constante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Também</a:t>
            </a:r>
            <a:r>
              <a:rPr lang="en-US" dirty="0" smtClean="0"/>
              <a:t> é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declarar</a:t>
            </a:r>
            <a:r>
              <a:rPr lang="en-US" dirty="0" smtClean="0"/>
              <a:t> classes e </a:t>
            </a:r>
            <a:r>
              <a:rPr lang="en-US" dirty="0" err="1" smtClean="0"/>
              <a:t>métodos</a:t>
            </a:r>
            <a:r>
              <a:rPr lang="en-US" dirty="0" smtClean="0"/>
              <a:t> com o </a:t>
            </a:r>
            <a:r>
              <a:rPr lang="en-US" dirty="0" err="1" smtClean="0"/>
              <a:t>modificador</a:t>
            </a:r>
            <a:r>
              <a:rPr lang="en-US" dirty="0" smtClean="0"/>
              <a:t> </a:t>
            </a:r>
            <a:r>
              <a:rPr lang="en-US" i="1" dirty="0" smtClean="0"/>
              <a:t>final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declarados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i="1" dirty="0" smtClean="0"/>
              <a:t>final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sobrescritos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subclasses</a:t>
            </a:r>
          </a:p>
          <a:p>
            <a:pPr lvl="1"/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privados</a:t>
            </a:r>
            <a:r>
              <a:rPr lang="en-US" dirty="0" smtClean="0"/>
              <a:t> e </a:t>
            </a:r>
            <a:r>
              <a:rPr lang="en-US" i="1" dirty="0" smtClean="0"/>
              <a:t>static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declarados</a:t>
            </a:r>
            <a:r>
              <a:rPr lang="en-US" dirty="0" smtClean="0"/>
              <a:t> </a:t>
            </a:r>
            <a:r>
              <a:rPr lang="en-US" i="1" dirty="0" smtClean="0"/>
              <a:t>final</a:t>
            </a:r>
            <a:r>
              <a:rPr lang="en-US" dirty="0" smtClean="0"/>
              <a:t> </a:t>
            </a:r>
            <a:r>
              <a:rPr lang="en-US" dirty="0" err="1" smtClean="0"/>
              <a:t>implicitamente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Desta</a:t>
            </a:r>
            <a:r>
              <a:rPr lang="en-US" dirty="0" smtClean="0"/>
              <a:t> forma, a </a:t>
            </a:r>
            <a:r>
              <a:rPr lang="en-US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mudará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70051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Métodos</a:t>
            </a:r>
            <a:r>
              <a:rPr lang="en-US" dirty="0" smtClean="0"/>
              <a:t> e Classes </a:t>
            </a:r>
            <a:r>
              <a:rPr lang="en-US" i="1" dirty="0" smtClean="0"/>
              <a:t>final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Chamadas</a:t>
            </a:r>
            <a:r>
              <a:rPr lang="en-US" sz="2800" dirty="0" smtClean="0"/>
              <a:t>  a </a:t>
            </a:r>
            <a:r>
              <a:rPr lang="en-US" sz="2800" dirty="0" err="1" smtClean="0"/>
              <a:t>métodos</a:t>
            </a:r>
            <a:r>
              <a:rPr lang="en-US" sz="2800" dirty="0" smtClean="0"/>
              <a:t> </a:t>
            </a:r>
            <a:r>
              <a:rPr lang="en-US" sz="2800" dirty="0" err="1" smtClean="0"/>
              <a:t>declarados</a:t>
            </a:r>
            <a:r>
              <a:rPr lang="en-US" sz="2800" dirty="0" smtClean="0"/>
              <a:t> </a:t>
            </a:r>
            <a:r>
              <a:rPr lang="en-US" sz="2800" dirty="0" err="1" smtClean="0"/>
              <a:t>como</a:t>
            </a:r>
            <a:r>
              <a:rPr lang="en-US" sz="2800" dirty="0" smtClean="0"/>
              <a:t> </a:t>
            </a:r>
            <a:r>
              <a:rPr lang="en-US" sz="2800" b="1" i="1" dirty="0" smtClean="0"/>
              <a:t>final</a:t>
            </a:r>
            <a:r>
              <a:rPr lang="en-US" sz="2800" dirty="0" smtClean="0"/>
              <a:t> </a:t>
            </a:r>
            <a:r>
              <a:rPr lang="en-US" sz="2800" dirty="0" err="1" smtClean="0"/>
              <a:t>são</a:t>
            </a:r>
            <a:r>
              <a:rPr lang="en-US" sz="2800" dirty="0" smtClean="0"/>
              <a:t> </a:t>
            </a:r>
            <a:r>
              <a:rPr lang="en-US" sz="2800" dirty="0" err="1" smtClean="0"/>
              <a:t>resolvidas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tempo de </a:t>
            </a:r>
            <a:r>
              <a:rPr lang="en-US" sz="2800" dirty="0" err="1" smtClean="0"/>
              <a:t>compilação</a:t>
            </a:r>
            <a:endParaRPr lang="en-US" sz="2800" dirty="0" smtClean="0"/>
          </a:p>
          <a:p>
            <a:pPr lvl="1"/>
            <a:r>
              <a:rPr lang="en-US" sz="2400" b="1" dirty="0" err="1" smtClean="0"/>
              <a:t>Resolução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Estática</a:t>
            </a:r>
            <a:r>
              <a:rPr lang="en-US" sz="2400" b="1" dirty="0" smtClean="0"/>
              <a:t> </a:t>
            </a:r>
            <a:r>
              <a:rPr lang="en-US" sz="2400" dirty="0" smtClean="0"/>
              <a:t>(</a:t>
            </a:r>
            <a:r>
              <a:rPr lang="en-US" sz="2400" b="1" i="1" dirty="0" smtClean="0"/>
              <a:t>Static Binding</a:t>
            </a:r>
            <a:r>
              <a:rPr lang="en-US" sz="2400" dirty="0" smtClean="0"/>
              <a:t>).</a:t>
            </a:r>
          </a:p>
          <a:p>
            <a:r>
              <a:rPr lang="en-US" sz="2800" dirty="0" smtClean="0"/>
              <a:t>Uma </a:t>
            </a:r>
            <a:r>
              <a:rPr lang="en-US" sz="2800" dirty="0" err="1" smtClean="0"/>
              <a:t>vez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o </a:t>
            </a:r>
            <a:r>
              <a:rPr lang="en-US" sz="2800" dirty="0" err="1" smtClean="0"/>
              <a:t>compilador</a:t>
            </a:r>
            <a:r>
              <a:rPr lang="en-US" sz="2800" dirty="0" smtClean="0"/>
              <a:t> </a:t>
            </a:r>
            <a:r>
              <a:rPr lang="en-US" sz="2800" dirty="0" err="1" smtClean="0"/>
              <a:t>sabe</a:t>
            </a:r>
            <a:r>
              <a:rPr lang="en-US" sz="2800" dirty="0" smtClean="0"/>
              <a:t> </a:t>
            </a:r>
            <a:r>
              <a:rPr lang="en-US" sz="2800" dirty="0" err="1" smtClean="0"/>
              <a:t>que</a:t>
            </a:r>
            <a:r>
              <a:rPr lang="en-US" sz="2800" dirty="0" smtClean="0"/>
              <a:t> a </a:t>
            </a:r>
            <a:r>
              <a:rPr lang="en-US" sz="2800" dirty="0" err="1" smtClean="0"/>
              <a:t>implementação</a:t>
            </a:r>
            <a:r>
              <a:rPr lang="en-US" sz="2800" dirty="0" smtClean="0"/>
              <a:t> </a:t>
            </a:r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mudará</a:t>
            </a:r>
            <a:r>
              <a:rPr lang="en-US" sz="2800" dirty="0" smtClean="0"/>
              <a:t>, </a:t>
            </a:r>
            <a:r>
              <a:rPr lang="en-US" sz="2800" dirty="0" err="1" smtClean="0"/>
              <a:t>ele</a:t>
            </a:r>
            <a:r>
              <a:rPr lang="en-US" sz="2800" dirty="0" smtClean="0"/>
              <a:t> </a:t>
            </a:r>
            <a:r>
              <a:rPr lang="en-US" sz="2800" dirty="0" err="1" smtClean="0"/>
              <a:t>pode</a:t>
            </a:r>
            <a:r>
              <a:rPr lang="en-US" sz="2800" dirty="0" smtClean="0"/>
              <a:t> </a:t>
            </a:r>
            <a:r>
              <a:rPr lang="en-US" sz="2800" dirty="0" err="1" smtClean="0"/>
              <a:t>substituir</a:t>
            </a:r>
            <a:r>
              <a:rPr lang="en-US" sz="2800" dirty="0" smtClean="0"/>
              <a:t> a </a:t>
            </a:r>
            <a:r>
              <a:rPr lang="en-US" sz="2800" dirty="0" err="1" smtClean="0"/>
              <a:t>chamada</a:t>
            </a:r>
            <a:r>
              <a:rPr lang="en-US" sz="2800" dirty="0" smtClean="0"/>
              <a:t> do </a:t>
            </a:r>
            <a:r>
              <a:rPr lang="en-US" sz="2800" dirty="0" err="1" smtClean="0"/>
              <a:t>método</a:t>
            </a:r>
            <a:r>
              <a:rPr lang="en-US" sz="2800" dirty="0" smtClean="0"/>
              <a:t> </a:t>
            </a:r>
            <a:r>
              <a:rPr lang="en-US" sz="2800" dirty="0" err="1" smtClean="0"/>
              <a:t>pelo</a:t>
            </a:r>
            <a:r>
              <a:rPr lang="en-US" sz="2800" dirty="0" smtClean="0"/>
              <a:t> </a:t>
            </a:r>
            <a:r>
              <a:rPr lang="en-US" sz="2800" dirty="0" err="1" smtClean="0"/>
              <a:t>código</a:t>
            </a:r>
            <a:r>
              <a:rPr lang="en-US" sz="2800" dirty="0" smtClean="0"/>
              <a:t> do </a:t>
            </a:r>
            <a:r>
              <a:rPr lang="en-US" sz="2800" dirty="0" err="1" smtClean="0"/>
              <a:t>próprio</a:t>
            </a:r>
            <a:r>
              <a:rPr lang="en-US" sz="2800" dirty="0" smtClean="0"/>
              <a:t> </a:t>
            </a:r>
            <a:r>
              <a:rPr lang="en-US" sz="2800" dirty="0" err="1" smtClean="0"/>
              <a:t>método</a:t>
            </a:r>
            <a:endParaRPr lang="en-US" sz="2800" dirty="0" smtClean="0"/>
          </a:p>
          <a:p>
            <a:pPr lvl="1"/>
            <a:r>
              <a:rPr lang="en-US" sz="2400" b="1" i="1" dirty="0" err="1" smtClean="0"/>
              <a:t>Inlining</a:t>
            </a:r>
            <a:r>
              <a:rPr lang="en-US" sz="2400" dirty="0" smtClean="0"/>
              <a:t>;</a:t>
            </a:r>
          </a:p>
          <a:p>
            <a:pPr lvl="1"/>
            <a:r>
              <a:rPr lang="en-US" sz="2400" dirty="0" err="1" smtClean="0"/>
              <a:t>Reduz</a:t>
            </a:r>
            <a:r>
              <a:rPr lang="en-US" sz="2400" dirty="0" smtClean="0"/>
              <a:t> o </a:t>
            </a:r>
            <a:r>
              <a:rPr lang="en-US" sz="2400" i="1" dirty="0" smtClean="0"/>
              <a:t>overhead</a:t>
            </a:r>
            <a:r>
              <a:rPr lang="en-US" sz="2400" dirty="0" smtClean="0"/>
              <a:t> da </a:t>
            </a:r>
            <a:r>
              <a:rPr lang="en-US" sz="2400" dirty="0" err="1" smtClean="0"/>
              <a:t>chamada</a:t>
            </a:r>
            <a:r>
              <a:rPr lang="en-US" sz="2400" dirty="0" smtClean="0"/>
              <a:t> de </a:t>
            </a:r>
            <a:r>
              <a:rPr lang="en-US" sz="2400" dirty="0" err="1" smtClean="0"/>
              <a:t>métodos</a:t>
            </a:r>
            <a:r>
              <a:rPr lang="en-US" sz="2400" dirty="0"/>
              <a:t>.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4787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Métodos</a:t>
            </a:r>
            <a:r>
              <a:rPr lang="en-US" dirty="0"/>
              <a:t> e Classes </a:t>
            </a:r>
            <a:r>
              <a:rPr lang="en-US" i="1" dirty="0"/>
              <a:t>final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Uma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é </a:t>
            </a:r>
            <a:r>
              <a:rPr lang="en-US" dirty="0" err="1" smtClean="0"/>
              <a:t>declarada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i="1" dirty="0" smtClean="0"/>
              <a:t>final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superclasse</a:t>
            </a:r>
            <a:endParaRPr lang="en-US" dirty="0" smtClean="0"/>
          </a:p>
          <a:p>
            <a:pPr lvl="1"/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,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final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estendida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/>
              <a:t>final</a:t>
            </a:r>
            <a:r>
              <a:rPr lang="en-US" dirty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implicitamente</a:t>
            </a:r>
            <a:r>
              <a:rPr lang="en-US" dirty="0" smtClean="0"/>
              <a:t> </a:t>
            </a:r>
            <a:r>
              <a:rPr lang="en-US" dirty="0" err="1" smtClean="0"/>
              <a:t>declarados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i="1" dirty="0"/>
              <a:t>final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,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String</a:t>
            </a:r>
            <a:r>
              <a:rPr lang="en-US" dirty="0" smtClean="0"/>
              <a:t> é </a:t>
            </a:r>
            <a:r>
              <a:rPr lang="en-US" dirty="0" err="1" smtClean="0"/>
              <a:t>declarada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i="1" dirty="0" smtClean="0"/>
              <a:t>final</a:t>
            </a:r>
          </a:p>
          <a:p>
            <a:pPr lvl="1"/>
            <a:r>
              <a:rPr lang="en-US" dirty="0" err="1" smtClean="0"/>
              <a:t>Imutável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programas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utilizam</a:t>
            </a:r>
            <a:r>
              <a:rPr lang="en-US" dirty="0" smtClean="0"/>
              <a:t> </a:t>
            </a:r>
            <a:r>
              <a:rPr lang="en-US" i="1" dirty="0" smtClean="0"/>
              <a:t>Strings</a:t>
            </a:r>
            <a:r>
              <a:rPr lang="en-US" dirty="0" smtClean="0"/>
              <a:t> </a:t>
            </a:r>
            <a:r>
              <a:rPr lang="en-US" dirty="0" err="1" smtClean="0"/>
              <a:t>confiam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implementação</a:t>
            </a:r>
            <a:r>
              <a:rPr lang="en-US" dirty="0" smtClean="0"/>
              <a:t> da API.</a:t>
            </a:r>
            <a:endParaRPr lang="en-US" dirty="0"/>
          </a:p>
          <a:p>
            <a:r>
              <a:rPr lang="en-US" dirty="0" err="1" smtClean="0"/>
              <a:t>Tornar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final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previne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programadores</a:t>
            </a:r>
            <a:r>
              <a:rPr lang="en-US" dirty="0" smtClean="0"/>
              <a:t> </a:t>
            </a:r>
            <a:r>
              <a:rPr lang="en-US" dirty="0" err="1" smtClean="0"/>
              <a:t>burlem</a:t>
            </a:r>
            <a:r>
              <a:rPr lang="en-US" dirty="0" smtClean="0"/>
              <a:t> </a:t>
            </a:r>
            <a:r>
              <a:rPr lang="en-US" dirty="0" err="1" smtClean="0"/>
              <a:t>restrições</a:t>
            </a:r>
            <a:r>
              <a:rPr lang="en-US" dirty="0" smtClean="0"/>
              <a:t> de </a:t>
            </a:r>
            <a:r>
              <a:rPr lang="en-US" dirty="0" err="1" smtClean="0"/>
              <a:t>segurança</a:t>
            </a:r>
            <a:endParaRPr lang="en-US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8467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Métodos</a:t>
            </a:r>
            <a:r>
              <a:rPr lang="en-US" dirty="0"/>
              <a:t> e Classes </a:t>
            </a:r>
            <a:r>
              <a:rPr lang="en-US" i="1" dirty="0"/>
              <a:t>final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ChessAlgorithm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enum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ChessPlayer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{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Verdana"/>
              </a:rPr>
              <a:t>WHITE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>
                <a:solidFill>
                  <a:srgbClr val="000000"/>
                </a:solidFill>
                <a:latin typeface="Verdana"/>
              </a:rPr>
              <a:t>BLACK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...</a:t>
            </a: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2000" b="1" dirty="0">
                <a:solidFill>
                  <a:srgbClr val="00007F"/>
                </a:solidFill>
                <a:latin typeface="Verdana"/>
              </a:rPr>
              <a:t>final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ChessPlayer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getFirstPlayer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        </a:t>
            </a: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ChessPlayer</a:t>
            </a:r>
            <a:r>
              <a:rPr lang="pt-BR" sz="20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WHITE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...</a:t>
            </a: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000" b="1" dirty="0">
                <a:solidFill>
                  <a:srgbClr val="000000"/>
                </a:solidFill>
                <a:latin typeface="Verdana"/>
              </a:rPr>
              <a:t>}</a:t>
            </a:r>
            <a:endParaRPr lang="en-US" sz="2000" dirty="0" smtClean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5975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Criando</a:t>
            </a:r>
            <a:r>
              <a:rPr lang="en-US" dirty="0" smtClean="0"/>
              <a:t> e </a:t>
            </a:r>
            <a:r>
              <a:rPr lang="en-US" dirty="0" err="1" smtClean="0"/>
              <a:t>Utilizando</a:t>
            </a:r>
            <a:r>
              <a:rPr lang="en-US" dirty="0" smtClean="0"/>
              <a:t> Interfaces</a:t>
            </a:r>
            <a:endParaRPr lang="pt-BR" i="1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55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740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Criando</a:t>
            </a:r>
            <a:r>
              <a:rPr lang="en-US" dirty="0"/>
              <a:t> e </a:t>
            </a:r>
            <a:r>
              <a:rPr lang="en-US" dirty="0" err="1"/>
              <a:t>Utilizando</a:t>
            </a:r>
            <a:r>
              <a:rPr lang="en-US" dirty="0"/>
              <a:t>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estender</a:t>
            </a:r>
            <a:r>
              <a:rPr lang="en-US" dirty="0" smtClean="0"/>
              <a:t> </a:t>
            </a:r>
            <a:r>
              <a:rPr lang="en-US" dirty="0" err="1" smtClean="0"/>
              <a:t>nosso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 anterior:</a:t>
            </a:r>
          </a:p>
          <a:p>
            <a:pPr lvl="1"/>
            <a:r>
              <a:rPr lang="en-US" dirty="0" err="1" smtClean="0"/>
              <a:t>Suponha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mesma</a:t>
            </a:r>
            <a:r>
              <a:rPr lang="en-US" dirty="0" smtClean="0"/>
              <a:t> </a:t>
            </a:r>
            <a:r>
              <a:rPr lang="en-US" dirty="0" err="1" smtClean="0"/>
              <a:t>empresa</a:t>
            </a:r>
            <a:r>
              <a:rPr lang="en-US" dirty="0" smtClean="0"/>
              <a:t> </a:t>
            </a:r>
            <a:r>
              <a:rPr lang="en-US" dirty="0" err="1" smtClean="0"/>
              <a:t>deseja</a:t>
            </a:r>
            <a:r>
              <a:rPr lang="en-US" dirty="0" smtClean="0"/>
              <a:t> </a:t>
            </a:r>
            <a:r>
              <a:rPr lang="en-US" dirty="0" err="1" smtClean="0"/>
              <a:t>realizar</a:t>
            </a:r>
            <a:r>
              <a:rPr lang="en-US" dirty="0" smtClean="0"/>
              <a:t> </a:t>
            </a:r>
            <a:r>
              <a:rPr lang="en-US" dirty="0" err="1" smtClean="0"/>
              <a:t>pagamentos</a:t>
            </a:r>
            <a:r>
              <a:rPr lang="en-US" dirty="0" smtClean="0"/>
              <a:t> </a:t>
            </a:r>
            <a:r>
              <a:rPr lang="en-US" dirty="0" err="1" smtClean="0"/>
              <a:t>diversos</a:t>
            </a:r>
            <a:r>
              <a:rPr lang="en-US" dirty="0" smtClean="0"/>
              <a:t> </a:t>
            </a:r>
            <a:r>
              <a:rPr lang="en-US" dirty="0" err="1" smtClean="0"/>
              <a:t>utilizando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mesma</a:t>
            </a:r>
            <a:r>
              <a:rPr lang="en-US" dirty="0" smtClean="0"/>
              <a:t> </a:t>
            </a:r>
            <a:r>
              <a:rPr lang="en-US" dirty="0" err="1" smtClean="0"/>
              <a:t>aplicação</a:t>
            </a:r>
            <a:endParaRPr lang="en-US" dirty="0" smtClean="0"/>
          </a:p>
          <a:p>
            <a:pPr lvl="2"/>
            <a:r>
              <a:rPr lang="en-US" dirty="0" err="1" smtClean="0"/>
              <a:t>Pagamento</a:t>
            </a:r>
            <a:r>
              <a:rPr lang="en-US" dirty="0"/>
              <a:t> </a:t>
            </a:r>
            <a:r>
              <a:rPr lang="en-US" dirty="0" smtClean="0"/>
              <a:t>de </a:t>
            </a:r>
            <a:r>
              <a:rPr lang="en-US" dirty="0" err="1" smtClean="0"/>
              <a:t>empregados</a:t>
            </a:r>
            <a:r>
              <a:rPr lang="en-US" dirty="0" smtClean="0"/>
              <a:t> e </a:t>
            </a:r>
            <a:r>
              <a:rPr lang="en-US" dirty="0" err="1" smtClean="0"/>
              <a:t>também</a:t>
            </a:r>
            <a:r>
              <a:rPr lang="en-US" dirty="0" smtClean="0"/>
              <a:t> de </a:t>
            </a:r>
            <a:r>
              <a:rPr lang="en-US" dirty="0" err="1" smtClean="0"/>
              <a:t>notas</a:t>
            </a:r>
            <a:r>
              <a:rPr lang="en-US" dirty="0" smtClean="0"/>
              <a:t> </a:t>
            </a:r>
            <a:r>
              <a:rPr lang="en-US" dirty="0" err="1" smtClean="0"/>
              <a:t>fiscais</a:t>
            </a:r>
            <a:r>
              <a:rPr lang="en-US" dirty="0" smtClean="0"/>
              <a:t> de </a:t>
            </a:r>
            <a:r>
              <a:rPr lang="en-US" dirty="0" err="1" smtClean="0"/>
              <a:t>fornecedores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pagamento</a:t>
            </a:r>
            <a:r>
              <a:rPr lang="en-US" dirty="0" smtClean="0"/>
              <a:t> </a:t>
            </a:r>
            <a:r>
              <a:rPr lang="en-US" dirty="0" err="1" smtClean="0"/>
              <a:t>depende</a:t>
            </a:r>
            <a:r>
              <a:rPr lang="en-US" dirty="0" smtClean="0"/>
              <a:t> do </a:t>
            </a:r>
            <a:r>
              <a:rPr lang="en-US" dirty="0" err="1" smtClean="0"/>
              <a:t>tipo</a:t>
            </a:r>
            <a:r>
              <a:rPr lang="en-US" dirty="0" smtClean="0"/>
              <a:t> do </a:t>
            </a:r>
            <a:r>
              <a:rPr lang="en-US" dirty="0" err="1" smtClean="0"/>
              <a:t>empregado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do </a:t>
            </a:r>
            <a:r>
              <a:rPr lang="en-US" dirty="0" err="1" smtClean="0"/>
              <a:t>conteúdo</a:t>
            </a:r>
            <a:r>
              <a:rPr lang="en-US" dirty="0" smtClean="0"/>
              <a:t> da nota fiscal.</a:t>
            </a:r>
          </a:p>
          <a:p>
            <a:pPr lvl="1"/>
            <a:r>
              <a:rPr lang="en-US" dirty="0" err="1" smtClean="0"/>
              <a:t>Apesar</a:t>
            </a:r>
            <a:r>
              <a:rPr lang="en-US" dirty="0" smtClean="0"/>
              <a:t> de </a:t>
            </a:r>
            <a:r>
              <a:rPr lang="en-US" dirty="0" err="1" smtClean="0"/>
              <a:t>aplicado</a:t>
            </a:r>
            <a:r>
              <a:rPr lang="en-US" dirty="0" smtClean="0"/>
              <a:t> a </a:t>
            </a:r>
            <a:r>
              <a:rPr lang="en-US" dirty="0" err="1" smtClean="0"/>
              <a:t>elementos</a:t>
            </a:r>
            <a:r>
              <a:rPr lang="en-US" dirty="0" smtClean="0"/>
              <a:t> </a:t>
            </a:r>
            <a:r>
              <a:rPr lang="en-US" dirty="0" err="1" smtClean="0"/>
              <a:t>distintos</a:t>
            </a:r>
            <a:r>
              <a:rPr lang="en-US" dirty="0" smtClean="0"/>
              <a:t> (</a:t>
            </a:r>
            <a:r>
              <a:rPr lang="en-US" dirty="0" err="1" smtClean="0"/>
              <a:t>empregados</a:t>
            </a:r>
            <a:r>
              <a:rPr lang="en-US" dirty="0" smtClean="0"/>
              <a:t> e </a:t>
            </a:r>
            <a:r>
              <a:rPr lang="en-US" dirty="0" err="1" smtClean="0"/>
              <a:t>notas</a:t>
            </a:r>
            <a:r>
              <a:rPr lang="en-US" dirty="0" smtClean="0"/>
              <a:t> </a:t>
            </a:r>
            <a:r>
              <a:rPr lang="en-US" dirty="0" err="1" smtClean="0"/>
              <a:t>fiscais</a:t>
            </a:r>
            <a:r>
              <a:rPr lang="en-US" dirty="0" smtClean="0"/>
              <a:t>), </a:t>
            </a:r>
            <a:r>
              <a:rPr lang="en-US" dirty="0" err="1" smtClean="0"/>
              <a:t>ambas</a:t>
            </a:r>
            <a:r>
              <a:rPr lang="en-US" dirty="0" smtClean="0"/>
              <a:t> as </a:t>
            </a:r>
            <a:r>
              <a:rPr lang="en-US" dirty="0" err="1" smtClean="0"/>
              <a:t>operações</a:t>
            </a:r>
            <a:r>
              <a:rPr lang="en-US" dirty="0" smtClean="0"/>
              <a:t> </a:t>
            </a:r>
            <a:r>
              <a:rPr lang="en-US" dirty="0" err="1" smtClean="0"/>
              <a:t>envolvem</a:t>
            </a:r>
            <a:r>
              <a:rPr lang="en-US" dirty="0" smtClean="0"/>
              <a:t> o </a:t>
            </a:r>
            <a:r>
              <a:rPr lang="en-US" dirty="0" err="1" smtClean="0"/>
              <a:t>pagamento</a:t>
            </a:r>
            <a:r>
              <a:rPr lang="en-US" dirty="0" smtClean="0"/>
              <a:t> de </a:t>
            </a:r>
            <a:r>
              <a:rPr lang="en-US" dirty="0" err="1" smtClean="0"/>
              <a:t>algo</a:t>
            </a:r>
            <a:endParaRPr lang="en-US" dirty="0"/>
          </a:p>
          <a:p>
            <a:pPr lvl="2"/>
            <a:r>
              <a:rPr lang="en-US" dirty="0" err="1" smtClean="0"/>
              <a:t>Seria</a:t>
            </a:r>
            <a:r>
              <a:rPr lang="en-US" dirty="0" smtClean="0"/>
              <a:t>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processar</a:t>
            </a:r>
            <a:r>
              <a:rPr lang="en-US" dirty="0" smtClean="0"/>
              <a:t> </a:t>
            </a:r>
            <a:r>
              <a:rPr lang="en-US" dirty="0" err="1" smtClean="0"/>
              <a:t>elementos</a:t>
            </a:r>
            <a:r>
              <a:rPr lang="en-US" dirty="0" smtClean="0"/>
              <a:t> </a:t>
            </a:r>
            <a:r>
              <a:rPr lang="en-US" dirty="0" err="1" smtClean="0"/>
              <a:t>distintos</a:t>
            </a:r>
            <a:r>
              <a:rPr lang="en-US" dirty="0" smtClean="0"/>
              <a:t> </a:t>
            </a:r>
            <a:r>
              <a:rPr lang="en-US" dirty="0" err="1" smtClean="0"/>
              <a:t>polimorficamente</a:t>
            </a:r>
            <a:r>
              <a:rPr lang="en-US" dirty="0" smtClean="0"/>
              <a:t>?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504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Criando</a:t>
            </a:r>
            <a:r>
              <a:rPr lang="en-US" dirty="0"/>
              <a:t> e </a:t>
            </a:r>
            <a:r>
              <a:rPr lang="en-US" dirty="0" err="1"/>
              <a:t>Utilizando</a:t>
            </a:r>
            <a:r>
              <a:rPr lang="en-US" dirty="0"/>
              <a:t>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Continuação</a:t>
            </a:r>
            <a:endParaRPr lang="en-US" dirty="0" smtClean="0"/>
          </a:p>
          <a:p>
            <a:pPr lvl="1"/>
            <a:r>
              <a:rPr lang="en-US" dirty="0" err="1" smtClean="0"/>
              <a:t>Seria</a:t>
            </a:r>
            <a:r>
              <a:rPr lang="en-US" dirty="0" smtClean="0"/>
              <a:t>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implementar</a:t>
            </a:r>
            <a:r>
              <a:rPr lang="en-US" dirty="0" smtClean="0"/>
              <a:t> um </a:t>
            </a:r>
            <a:r>
              <a:rPr lang="en-US" dirty="0" err="1" smtClean="0"/>
              <a:t>conjunto</a:t>
            </a:r>
            <a:r>
              <a:rPr lang="en-US" dirty="0" smtClean="0"/>
              <a:t> de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comuns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classes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relacionadas</a:t>
            </a:r>
            <a:r>
              <a:rPr lang="en-US" dirty="0" smtClean="0"/>
              <a:t>?</a:t>
            </a:r>
          </a:p>
          <a:p>
            <a:r>
              <a:rPr lang="en-US" dirty="0" smtClean="0"/>
              <a:t>As </a:t>
            </a:r>
            <a:r>
              <a:rPr lang="en-US" b="1" dirty="0" smtClean="0"/>
              <a:t>interfaces</a:t>
            </a:r>
            <a:r>
              <a:rPr lang="en-US" dirty="0" smtClean="0"/>
              <a:t> Java </a:t>
            </a:r>
            <a:r>
              <a:rPr lang="en-US" dirty="0" err="1" smtClean="0"/>
              <a:t>oferecem</a:t>
            </a:r>
            <a:r>
              <a:rPr lang="en-US" dirty="0" smtClean="0"/>
              <a:t> </a:t>
            </a:r>
            <a:r>
              <a:rPr lang="en-US" dirty="0" err="1" smtClean="0"/>
              <a:t>exatamente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capacidade</a:t>
            </a:r>
            <a:endParaRPr lang="en-US" dirty="0" smtClean="0"/>
          </a:p>
          <a:p>
            <a:pPr lvl="1"/>
            <a:r>
              <a:rPr lang="en-US" dirty="0" err="1" smtClean="0"/>
              <a:t>Padronizam</a:t>
            </a:r>
            <a:r>
              <a:rPr lang="en-US" dirty="0" smtClean="0"/>
              <a:t> as </a:t>
            </a:r>
            <a:r>
              <a:rPr lang="en-US" dirty="0" err="1" smtClean="0"/>
              <a:t>formas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i="1" dirty="0" err="1" smtClean="0"/>
              <a:t>elementos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sistemas</a:t>
            </a:r>
            <a:r>
              <a:rPr lang="en-US" dirty="0" smtClean="0"/>
              <a:t> e </a:t>
            </a:r>
            <a:r>
              <a:rPr lang="en-US" dirty="0" err="1" smtClean="0"/>
              <a:t>pessoas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interagir</a:t>
            </a:r>
            <a:r>
              <a:rPr lang="en-US" dirty="0" smtClean="0"/>
              <a:t> entre </a:t>
            </a:r>
            <a:r>
              <a:rPr lang="en-US" dirty="0" err="1" smtClean="0"/>
              <a:t>si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exemplo</a:t>
            </a:r>
            <a:r>
              <a:rPr lang="en-US" dirty="0" smtClean="0"/>
              <a:t>,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controles</a:t>
            </a:r>
            <a:r>
              <a:rPr lang="en-US" dirty="0" smtClean="0"/>
              <a:t> de um </a:t>
            </a:r>
            <a:r>
              <a:rPr lang="en-US" dirty="0" err="1" smtClean="0"/>
              <a:t>rádio</a:t>
            </a:r>
            <a:r>
              <a:rPr lang="en-US" dirty="0" smtClean="0"/>
              <a:t> </a:t>
            </a:r>
            <a:r>
              <a:rPr lang="en-US" dirty="0" err="1" smtClean="0"/>
              <a:t>definem</a:t>
            </a:r>
            <a:r>
              <a:rPr lang="en-US" dirty="0" smtClean="0"/>
              <a:t> a interface entre o </a:t>
            </a:r>
            <a:r>
              <a:rPr lang="en-US" dirty="0" err="1" smtClean="0"/>
              <a:t>usuário</a:t>
            </a:r>
            <a:r>
              <a:rPr lang="en-US" dirty="0" smtClean="0"/>
              <a:t> e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componentes</a:t>
            </a:r>
            <a:r>
              <a:rPr lang="en-US" dirty="0" smtClean="0"/>
              <a:t> </a:t>
            </a:r>
            <a:r>
              <a:rPr lang="en-US" dirty="0" err="1" smtClean="0"/>
              <a:t>internos</a:t>
            </a:r>
            <a:endParaRPr lang="en-US" dirty="0" smtClean="0"/>
          </a:p>
          <a:p>
            <a:pPr lvl="2"/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usuários</a:t>
            </a:r>
            <a:r>
              <a:rPr lang="en-US" dirty="0" smtClean="0"/>
              <a:t> </a:t>
            </a:r>
            <a:r>
              <a:rPr lang="en-US" dirty="0" err="1" smtClean="0"/>
              <a:t>realizem</a:t>
            </a:r>
            <a:r>
              <a:rPr lang="en-US" dirty="0" smtClean="0"/>
              <a:t> um </a:t>
            </a:r>
            <a:r>
              <a:rPr lang="en-US" dirty="0" err="1" smtClean="0"/>
              <a:t>conjunto</a:t>
            </a:r>
            <a:r>
              <a:rPr lang="en-US" dirty="0" smtClean="0"/>
              <a:t> </a:t>
            </a:r>
            <a:r>
              <a:rPr lang="en-US" dirty="0" err="1" smtClean="0"/>
              <a:t>restrito</a:t>
            </a:r>
            <a:r>
              <a:rPr lang="en-US" dirty="0" smtClean="0"/>
              <a:t> de </a:t>
            </a:r>
            <a:r>
              <a:rPr lang="en-US" dirty="0" err="1" smtClean="0"/>
              <a:t>operações</a:t>
            </a:r>
            <a:r>
              <a:rPr lang="en-US" dirty="0" smtClean="0"/>
              <a:t>;</a:t>
            </a:r>
          </a:p>
          <a:p>
            <a:pPr lvl="2"/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rádios</a:t>
            </a:r>
            <a:r>
              <a:rPr lang="en-US" dirty="0" smtClean="0"/>
              <a:t> </a:t>
            </a:r>
            <a:r>
              <a:rPr lang="en-US" dirty="0" err="1" smtClean="0"/>
              <a:t>implementam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controles</a:t>
            </a:r>
            <a:r>
              <a:rPr lang="en-US" dirty="0" smtClean="0"/>
              <a:t> de forma </a:t>
            </a:r>
            <a:r>
              <a:rPr lang="en-US" dirty="0" err="1" smtClean="0"/>
              <a:t>diferente</a:t>
            </a:r>
            <a:r>
              <a:rPr lang="en-US" dirty="0"/>
              <a:t>.</a:t>
            </a:r>
            <a:endParaRPr lang="en-US" dirty="0" smtClean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29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Criando</a:t>
            </a:r>
            <a:r>
              <a:rPr lang="en-US" dirty="0"/>
              <a:t> e </a:t>
            </a:r>
            <a:r>
              <a:rPr lang="en-US" dirty="0" err="1"/>
              <a:t>Utilizando</a:t>
            </a:r>
            <a:r>
              <a:rPr lang="en-US" dirty="0"/>
              <a:t>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interface </a:t>
            </a:r>
            <a:r>
              <a:rPr lang="en-US" dirty="0" err="1" smtClean="0"/>
              <a:t>especifica</a:t>
            </a:r>
            <a:r>
              <a:rPr lang="en-US" dirty="0" smtClean="0"/>
              <a:t> </a:t>
            </a:r>
            <a:r>
              <a:rPr lang="en-US" b="1" dirty="0" smtClean="0"/>
              <a:t>o </a:t>
            </a:r>
            <a:r>
              <a:rPr lang="en-US" b="1" dirty="0" err="1" smtClean="0"/>
              <a:t>que</a:t>
            </a:r>
            <a:r>
              <a:rPr lang="en-US" b="1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/>
              <a:t> </a:t>
            </a:r>
            <a:r>
              <a:rPr lang="en-US" dirty="0" err="1" smtClean="0"/>
              <a:t>feito</a:t>
            </a:r>
            <a:endParaRPr lang="en-US" dirty="0" smtClean="0"/>
          </a:p>
          <a:p>
            <a:pPr lvl="1"/>
            <a:r>
              <a:rPr lang="en-US" dirty="0" err="1" smtClean="0"/>
              <a:t>Quais</a:t>
            </a:r>
            <a:r>
              <a:rPr lang="en-US" dirty="0" smtClean="0"/>
              <a:t> </a:t>
            </a:r>
            <a:r>
              <a:rPr lang="en-US" dirty="0" err="1" smtClean="0"/>
              <a:t>operações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Porém</a:t>
            </a:r>
            <a:r>
              <a:rPr lang="en-US" dirty="0" smtClean="0"/>
              <a:t>,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especifica</a:t>
            </a:r>
            <a:r>
              <a:rPr lang="en-US" dirty="0" smtClean="0"/>
              <a:t> </a:t>
            </a:r>
            <a:r>
              <a:rPr lang="en-US" b="1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feito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Objetos</a:t>
            </a:r>
            <a:r>
              <a:rPr lang="en-US" dirty="0" smtClean="0"/>
              <a:t> de </a:t>
            </a:r>
            <a:r>
              <a:rPr lang="en-US" i="1" dirty="0" smtClean="0"/>
              <a:t>software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se </a:t>
            </a:r>
            <a:r>
              <a:rPr lang="en-US" dirty="0" err="1" smtClean="0"/>
              <a:t>comunicam</a:t>
            </a:r>
            <a:r>
              <a:rPr lang="en-US" dirty="0" smtClean="0"/>
              <a:t> via interfaces</a:t>
            </a:r>
          </a:p>
          <a:p>
            <a:pPr lvl="1"/>
            <a:r>
              <a:rPr lang="en-US" dirty="0" smtClean="0"/>
              <a:t>Uma interface </a:t>
            </a:r>
            <a:r>
              <a:rPr lang="en-US" dirty="0" err="1" smtClean="0"/>
              <a:t>descreve</a:t>
            </a:r>
            <a:r>
              <a:rPr lang="en-US" dirty="0" smtClean="0"/>
              <a:t> um </a:t>
            </a:r>
            <a:r>
              <a:rPr lang="en-US" dirty="0" err="1" smtClean="0"/>
              <a:t>conjunto</a:t>
            </a:r>
            <a:r>
              <a:rPr lang="en-US" dirty="0" smtClean="0"/>
              <a:t> de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invocados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de um </a:t>
            </a:r>
            <a:r>
              <a:rPr lang="en-US" dirty="0" err="1" smtClean="0"/>
              <a:t>objeto</a:t>
            </a:r>
            <a:endParaRPr lang="en-US" dirty="0" smtClean="0"/>
          </a:p>
          <a:p>
            <a:pPr lvl="2"/>
            <a:r>
              <a:rPr lang="en-US" dirty="0" err="1" smtClean="0"/>
              <a:t>Dizem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tarefa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realizada</a:t>
            </a:r>
            <a:r>
              <a:rPr lang="en-US" dirty="0" smtClean="0"/>
              <a:t>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retornada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porção</a:t>
            </a:r>
            <a:r>
              <a:rPr lang="en-US" dirty="0" smtClean="0"/>
              <a:t> de </a:t>
            </a:r>
            <a:r>
              <a:rPr lang="en-US" dirty="0" err="1" smtClean="0"/>
              <a:t>informação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29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Criando</a:t>
            </a:r>
            <a:r>
              <a:rPr lang="en-US" dirty="0"/>
              <a:t> e </a:t>
            </a:r>
            <a:r>
              <a:rPr lang="en-US" dirty="0" err="1"/>
              <a:t>Utilizando</a:t>
            </a:r>
            <a:r>
              <a:rPr lang="en-US" dirty="0"/>
              <a:t>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628801"/>
            <a:ext cx="8229600" cy="4968552"/>
          </a:xfrm>
        </p:spPr>
        <p:txBody>
          <a:bodyPr>
            <a:normAutofit/>
          </a:bodyPr>
          <a:lstStyle/>
          <a:p>
            <a:r>
              <a:rPr lang="en-US" dirty="0" smtClean="0"/>
              <a:t>A </a:t>
            </a:r>
            <a:r>
              <a:rPr lang="en-US" dirty="0" err="1" smtClean="0"/>
              <a:t>declaração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interface </a:t>
            </a:r>
            <a:r>
              <a:rPr lang="en-US" dirty="0" err="1" smtClean="0"/>
              <a:t>começa</a:t>
            </a:r>
            <a:r>
              <a:rPr lang="en-US" dirty="0" smtClean="0"/>
              <a:t>  com a </a:t>
            </a:r>
            <a:r>
              <a:rPr lang="en-US" dirty="0" err="1" smtClean="0"/>
              <a:t>palavra</a:t>
            </a:r>
            <a:r>
              <a:rPr lang="en-US" dirty="0" smtClean="0"/>
              <a:t> </a:t>
            </a:r>
            <a:r>
              <a:rPr lang="pt-BR" sz="2500" b="1" dirty="0" smtClean="0">
                <a:solidFill>
                  <a:srgbClr val="6393CD"/>
                </a:solidFill>
                <a:latin typeface="LucidaSansTypewriter-Bd"/>
              </a:rPr>
              <a:t>interface </a:t>
            </a:r>
            <a:r>
              <a:rPr lang="en-US" dirty="0" smtClean="0"/>
              <a:t>e </a:t>
            </a:r>
            <a:r>
              <a:rPr lang="en-US" dirty="0" err="1" smtClean="0"/>
              <a:t>contém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</a:t>
            </a:r>
            <a:r>
              <a:rPr lang="en-US" dirty="0" err="1" smtClean="0"/>
              <a:t>constantes</a:t>
            </a:r>
            <a:r>
              <a:rPr lang="en-US" dirty="0" smtClean="0"/>
              <a:t> 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abstratos</a:t>
            </a:r>
            <a:endParaRPr lang="en-US" dirty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membros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públicos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especificar</a:t>
            </a:r>
            <a:r>
              <a:rPr lang="en-US" dirty="0" smtClean="0"/>
              <a:t> </a:t>
            </a:r>
            <a:r>
              <a:rPr lang="en-US" dirty="0" err="1" smtClean="0"/>
              <a:t>nenhum</a:t>
            </a:r>
            <a:r>
              <a:rPr lang="en-US" dirty="0" smtClean="0"/>
              <a:t> </a:t>
            </a:r>
            <a:r>
              <a:rPr lang="en-US" dirty="0" err="1" smtClean="0"/>
              <a:t>detalhe</a:t>
            </a:r>
            <a:r>
              <a:rPr lang="en-US" dirty="0" smtClean="0"/>
              <a:t> de </a:t>
            </a:r>
            <a:r>
              <a:rPr lang="en-US" dirty="0" err="1" smtClean="0"/>
              <a:t>implementação</a:t>
            </a:r>
            <a:endParaRPr lang="en-US" dirty="0" smtClean="0"/>
          </a:p>
          <a:p>
            <a:pPr lvl="2"/>
            <a:r>
              <a:rPr lang="en-US" dirty="0" smtClean="0"/>
              <a:t>Como </a:t>
            </a:r>
            <a:r>
              <a:rPr lang="en-US" dirty="0" err="1" smtClean="0"/>
              <a:t>variáveis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concretos</a:t>
            </a:r>
            <a:r>
              <a:rPr lang="en-US" dirty="0" smtClean="0"/>
              <a:t>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59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29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Na aula de Hoje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Polimorfismo</a:t>
            </a:r>
            <a:endParaRPr lang="en-US" dirty="0" smtClean="0"/>
          </a:p>
          <a:p>
            <a:pPr lvl="1"/>
            <a:r>
              <a:rPr lang="pt-BR" dirty="0"/>
              <a:t>Exemplo</a:t>
            </a:r>
          </a:p>
          <a:p>
            <a:r>
              <a:rPr lang="pt-BR" dirty="0"/>
              <a:t>Classes e métodos abstratos</a:t>
            </a:r>
          </a:p>
          <a:p>
            <a:pPr lvl="1"/>
            <a:r>
              <a:rPr lang="pt-BR" dirty="0"/>
              <a:t>Exemplo Polimorfismo e </a:t>
            </a:r>
            <a:r>
              <a:rPr lang="pt-BR" dirty="0" err="1"/>
              <a:t>Downcast</a:t>
            </a:r>
            <a:endParaRPr lang="pt-BR" dirty="0"/>
          </a:p>
          <a:p>
            <a:pPr lvl="1"/>
            <a:r>
              <a:rPr lang="pt-BR" dirty="0"/>
              <a:t>Resolução Dinâmica</a:t>
            </a:r>
          </a:p>
          <a:p>
            <a:pPr lvl="1"/>
            <a:r>
              <a:rPr lang="pt-BR" dirty="0"/>
              <a:t>Operador </a:t>
            </a:r>
            <a:r>
              <a:rPr lang="pt-BR" i="1" dirty="0" err="1"/>
              <a:t>instanceof</a:t>
            </a:r>
            <a:endParaRPr lang="pt-BR" i="1" dirty="0"/>
          </a:p>
          <a:p>
            <a:pPr lvl="1"/>
            <a:r>
              <a:rPr lang="pt-BR" i="1" dirty="0" err="1"/>
              <a:t>Downcast</a:t>
            </a:r>
            <a:endParaRPr lang="pt-BR" i="1" dirty="0"/>
          </a:p>
          <a:p>
            <a:pPr lvl="1"/>
            <a:r>
              <a:rPr lang="pt-BR" dirty="0"/>
              <a:t>Método </a:t>
            </a:r>
            <a:r>
              <a:rPr lang="pt-BR" i="1" dirty="0" err="1"/>
              <a:t>getclass</a:t>
            </a:r>
            <a:endParaRPr lang="pt-BR" i="1" dirty="0"/>
          </a:p>
          <a:p>
            <a:r>
              <a:rPr lang="pt-BR" dirty="0"/>
              <a:t>Métodos e Classes </a:t>
            </a:r>
            <a:r>
              <a:rPr lang="pt-BR" i="1" dirty="0"/>
              <a:t>final</a:t>
            </a:r>
          </a:p>
          <a:p>
            <a:r>
              <a:rPr lang="pt-BR" dirty="0"/>
              <a:t>Criando e Utilizando </a:t>
            </a:r>
            <a:r>
              <a:rPr lang="pt-BR" dirty="0" smtClean="0"/>
              <a:t>Interfaces</a:t>
            </a:r>
          </a:p>
          <a:p>
            <a:r>
              <a:rPr lang="pt-BR" dirty="0"/>
              <a:t>Declarando Constantes em Interfaces</a:t>
            </a:r>
          </a:p>
          <a:p>
            <a:r>
              <a:rPr lang="pt-BR" dirty="0"/>
              <a:t>Interfaces Comuns da </a:t>
            </a:r>
            <a:r>
              <a:rPr lang="pt-BR"/>
              <a:t>API </a:t>
            </a:r>
            <a:r>
              <a:rPr lang="pt-BR" smtClean="0"/>
              <a:t>Java</a:t>
            </a:r>
            <a:endParaRPr lang="pt-BR" dirty="0" smtClean="0"/>
          </a:p>
        </p:txBody>
      </p:sp>
      <p:sp>
        <p:nvSpPr>
          <p:cNvPr id="4098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D0E5D85-099B-4D71-A46B-281D3E89EB9E}" type="slidenum">
              <a:rPr lang="pt-BR"/>
              <a:pPr eaLnBrk="1" hangingPunct="1"/>
              <a:t>6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Criando</a:t>
            </a:r>
            <a:r>
              <a:rPr lang="en-US" dirty="0"/>
              <a:t> e </a:t>
            </a:r>
            <a:r>
              <a:rPr lang="en-US" dirty="0" err="1"/>
              <a:t>Utilizando</a:t>
            </a:r>
            <a:r>
              <a:rPr lang="en-US" dirty="0"/>
              <a:t>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Logo, </a:t>
            </a:r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métodos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b="1" dirty="0" err="1"/>
              <a:t>implicitamente</a:t>
            </a:r>
            <a:r>
              <a:rPr lang="en-US" dirty="0"/>
              <a:t> </a:t>
            </a:r>
            <a:r>
              <a:rPr lang="en-US" i="1" dirty="0"/>
              <a:t>public</a:t>
            </a:r>
            <a:r>
              <a:rPr lang="en-US" dirty="0"/>
              <a:t> </a:t>
            </a:r>
            <a:r>
              <a:rPr lang="en-US" i="1" dirty="0"/>
              <a:t>abstract</a:t>
            </a:r>
            <a:r>
              <a:rPr lang="en-US" dirty="0"/>
              <a:t>;</a:t>
            </a:r>
          </a:p>
          <a:p>
            <a:pPr lvl="1"/>
            <a:r>
              <a:rPr lang="en-US" dirty="0" err="1"/>
              <a:t>Todos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atributos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b="1" dirty="0" err="1"/>
              <a:t>implicitamente</a:t>
            </a:r>
            <a:r>
              <a:rPr lang="en-US" dirty="0"/>
              <a:t> </a:t>
            </a:r>
            <a:r>
              <a:rPr lang="en-US" i="1" dirty="0"/>
              <a:t>public</a:t>
            </a:r>
            <a:r>
              <a:rPr lang="en-US" dirty="0"/>
              <a:t>, </a:t>
            </a:r>
            <a:r>
              <a:rPr lang="en-US" i="1" dirty="0"/>
              <a:t>static</a:t>
            </a:r>
            <a:r>
              <a:rPr lang="en-US" dirty="0"/>
              <a:t> e </a:t>
            </a:r>
            <a:r>
              <a:rPr lang="en-US" i="1" dirty="0"/>
              <a:t>final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 </a:t>
            </a:r>
            <a:r>
              <a:rPr lang="en-US" dirty="0" err="1" smtClean="0"/>
              <a:t>acordo</a:t>
            </a:r>
            <a:r>
              <a:rPr lang="en-US" dirty="0" smtClean="0"/>
              <a:t> com a </a:t>
            </a:r>
            <a:r>
              <a:rPr lang="en-US" dirty="0" err="1" smtClean="0"/>
              <a:t>especificação</a:t>
            </a:r>
            <a:r>
              <a:rPr lang="en-US" dirty="0" smtClean="0"/>
              <a:t> da </a:t>
            </a:r>
            <a:r>
              <a:rPr lang="en-US" dirty="0" err="1" smtClean="0"/>
              <a:t>linguagem</a:t>
            </a:r>
            <a:r>
              <a:rPr lang="en-US" dirty="0" smtClean="0"/>
              <a:t> Java</a:t>
            </a:r>
          </a:p>
          <a:p>
            <a:pPr lvl="1"/>
            <a:r>
              <a:rPr lang="en-US" dirty="0" err="1" smtClean="0"/>
              <a:t>Não</a:t>
            </a:r>
            <a:r>
              <a:rPr lang="en-US" dirty="0" smtClean="0"/>
              <a:t> se </a:t>
            </a:r>
            <a:r>
              <a:rPr lang="en-US" dirty="0" err="1" smtClean="0"/>
              <a:t>declara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interface com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modificadores</a:t>
            </a:r>
            <a:r>
              <a:rPr lang="en-US" dirty="0" smtClean="0"/>
              <a:t> </a:t>
            </a:r>
            <a:r>
              <a:rPr lang="en-US" i="1" dirty="0" smtClean="0"/>
              <a:t>public </a:t>
            </a:r>
            <a:r>
              <a:rPr lang="en-US" dirty="0" smtClean="0"/>
              <a:t>e </a:t>
            </a:r>
            <a:r>
              <a:rPr lang="en-US" i="1" dirty="0"/>
              <a:t>abstract</a:t>
            </a:r>
            <a:r>
              <a:rPr lang="en-US" dirty="0"/>
              <a:t>;</a:t>
            </a:r>
            <a:endParaRPr lang="pt-BR" dirty="0"/>
          </a:p>
          <a:p>
            <a:pPr lvl="1"/>
            <a:r>
              <a:rPr lang="en-US" dirty="0" err="1" smtClean="0"/>
              <a:t>Constantes</a:t>
            </a:r>
            <a:r>
              <a:rPr lang="en-US" dirty="0" smtClean="0"/>
              <a:t> 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declaradas</a:t>
            </a:r>
            <a:r>
              <a:rPr lang="en-US" dirty="0" smtClean="0"/>
              <a:t> com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modificadores</a:t>
            </a:r>
            <a:r>
              <a:rPr lang="en-US" dirty="0" smtClean="0"/>
              <a:t> </a:t>
            </a:r>
            <a:r>
              <a:rPr lang="en-US" i="1" dirty="0"/>
              <a:t>public</a:t>
            </a:r>
            <a:r>
              <a:rPr lang="en-US" dirty="0"/>
              <a:t>, </a:t>
            </a:r>
            <a:r>
              <a:rPr lang="en-US" i="1" dirty="0"/>
              <a:t>static</a:t>
            </a:r>
            <a:r>
              <a:rPr lang="en-US" dirty="0"/>
              <a:t> e </a:t>
            </a:r>
            <a:r>
              <a:rPr lang="en-US" i="1" dirty="0" smtClean="0"/>
              <a:t>final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São </a:t>
            </a:r>
            <a:r>
              <a:rPr lang="en-US" dirty="0" err="1" smtClean="0"/>
              <a:t>redundantes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interfaces.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29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Criando</a:t>
            </a:r>
            <a:r>
              <a:rPr lang="en-US" dirty="0"/>
              <a:t> e </a:t>
            </a:r>
            <a:r>
              <a:rPr lang="en-US" dirty="0" err="1"/>
              <a:t>Utilizando</a:t>
            </a:r>
            <a:r>
              <a:rPr lang="en-US" dirty="0"/>
              <a:t>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 </a:t>
            </a:r>
            <a:r>
              <a:rPr lang="en-US" dirty="0" err="1" smtClean="0"/>
              <a:t>utilizar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interface,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concreta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especificar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/>
              <a:t> </a:t>
            </a:r>
            <a:r>
              <a:rPr lang="en-US" dirty="0" smtClean="0"/>
              <a:t>a </a:t>
            </a:r>
            <a:r>
              <a:rPr lang="en-US" dirty="0" err="1" smtClean="0"/>
              <a:t>implementa</a:t>
            </a:r>
            <a:endParaRPr lang="en-US" dirty="0" smtClean="0"/>
          </a:p>
          <a:p>
            <a:pPr lvl="1"/>
            <a:r>
              <a:rPr lang="en-US" dirty="0" err="1" smtClean="0"/>
              <a:t>Definido</a:t>
            </a:r>
            <a:r>
              <a:rPr lang="en-US" dirty="0" smtClean="0"/>
              <a:t> </a:t>
            </a:r>
            <a:r>
              <a:rPr lang="en-US" dirty="0" err="1" smtClean="0"/>
              <a:t>pela</a:t>
            </a:r>
            <a:r>
              <a:rPr lang="en-US" dirty="0" smtClean="0"/>
              <a:t> </a:t>
            </a:r>
            <a:r>
              <a:rPr lang="en-US" dirty="0" err="1" smtClean="0"/>
              <a:t>palavra</a:t>
            </a:r>
            <a:r>
              <a:rPr lang="en-US" dirty="0" smtClean="0"/>
              <a:t> </a:t>
            </a:r>
            <a:r>
              <a:rPr lang="pt-BR" sz="2400" b="1" dirty="0" err="1" smtClean="0">
                <a:solidFill>
                  <a:srgbClr val="6393CD"/>
                </a:solidFill>
                <a:latin typeface="LucidaSansTypewriter-Bd"/>
              </a:rPr>
              <a:t>implements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declarar</a:t>
            </a:r>
            <a:r>
              <a:rPr lang="en-US" dirty="0" smtClean="0"/>
              <a:t> </a:t>
            </a:r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método</a:t>
            </a:r>
            <a:r>
              <a:rPr lang="en-US" dirty="0" smtClean="0"/>
              <a:t> da interface, com a </a:t>
            </a:r>
            <a:r>
              <a:rPr lang="en-US" dirty="0" err="1" smtClean="0"/>
              <a:t>mesma</a:t>
            </a:r>
            <a:r>
              <a:rPr lang="en-US" dirty="0" smtClean="0"/>
              <a:t> </a:t>
            </a:r>
            <a:r>
              <a:rPr lang="en-US" dirty="0" err="1" smtClean="0"/>
              <a:t>assinatura</a:t>
            </a:r>
            <a:endParaRPr lang="en-US" dirty="0"/>
          </a:p>
          <a:p>
            <a:pPr lvl="2"/>
            <a:r>
              <a:rPr lang="en-US" dirty="0" smtClean="0"/>
              <a:t>Uma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implementa</a:t>
            </a:r>
            <a:r>
              <a:rPr lang="en-US" dirty="0" smtClean="0"/>
              <a:t>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interface é </a:t>
            </a:r>
            <a:r>
              <a:rPr lang="en-US" b="1" dirty="0" err="1" smtClean="0"/>
              <a:t>abstrata</a:t>
            </a:r>
            <a:r>
              <a:rPr lang="en-US" dirty="0" smtClean="0"/>
              <a:t>, e </a:t>
            </a:r>
            <a:r>
              <a:rPr lang="en-US" dirty="0" err="1" smtClean="0"/>
              <a:t>assim</a:t>
            </a:r>
            <a:r>
              <a:rPr lang="en-US" dirty="0" smtClean="0"/>
              <a:t> </a:t>
            </a:r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declarada</a:t>
            </a:r>
            <a:r>
              <a:rPr lang="en-US" dirty="0" smtClean="0"/>
              <a:t>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29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Criando</a:t>
            </a:r>
            <a:r>
              <a:rPr lang="en-US" dirty="0"/>
              <a:t> e </a:t>
            </a:r>
            <a:r>
              <a:rPr lang="en-US" dirty="0" err="1"/>
              <a:t>Utilizando</a:t>
            </a:r>
            <a:r>
              <a:rPr lang="en-US" dirty="0"/>
              <a:t>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Interfaces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utilizadas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classes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relacionadas</a:t>
            </a:r>
            <a:r>
              <a:rPr lang="en-US" dirty="0" smtClean="0"/>
              <a:t> </a:t>
            </a:r>
            <a:r>
              <a:rPr lang="en-US" dirty="0" err="1" smtClean="0"/>
              <a:t>precisam</a:t>
            </a:r>
            <a:r>
              <a:rPr lang="en-US" dirty="0" smtClean="0"/>
              <a:t> </a:t>
            </a:r>
            <a:r>
              <a:rPr lang="en-US" dirty="0" err="1" smtClean="0"/>
              <a:t>compartilhar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e </a:t>
            </a:r>
            <a:r>
              <a:rPr lang="en-US" dirty="0" err="1" smtClean="0"/>
              <a:t>constantes</a:t>
            </a:r>
            <a:endParaRPr lang="en-US" dirty="0" smtClean="0"/>
          </a:p>
          <a:p>
            <a:pPr lvl="1"/>
            <a:r>
              <a:rPr lang="en-US" dirty="0" err="1" smtClean="0"/>
              <a:t>Objetos</a:t>
            </a:r>
            <a:r>
              <a:rPr lang="en-US" dirty="0" smtClean="0"/>
              <a:t> </a:t>
            </a:r>
            <a:r>
              <a:rPr lang="en-US" dirty="0" err="1" smtClean="0"/>
              <a:t>destas</a:t>
            </a:r>
            <a:r>
              <a:rPr lang="en-US" dirty="0" smtClean="0"/>
              <a:t> classes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processados</a:t>
            </a:r>
            <a:r>
              <a:rPr lang="en-US" dirty="0" smtClean="0"/>
              <a:t> </a:t>
            </a:r>
            <a:r>
              <a:rPr lang="en-US" dirty="0" err="1" smtClean="0"/>
              <a:t>polimorficamente</a:t>
            </a:r>
            <a:endParaRPr lang="en-US" dirty="0"/>
          </a:p>
          <a:p>
            <a:pPr lvl="2"/>
            <a:r>
              <a:rPr lang="en-US" dirty="0" err="1" smtClean="0"/>
              <a:t>Objetos</a:t>
            </a:r>
            <a:r>
              <a:rPr lang="en-US" dirty="0" smtClean="0"/>
              <a:t> de classes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implementam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mesma</a:t>
            </a:r>
            <a:r>
              <a:rPr lang="en-US" dirty="0" smtClean="0"/>
              <a:t> interface </a:t>
            </a:r>
            <a:r>
              <a:rPr lang="en-US" dirty="0" err="1" smtClean="0"/>
              <a:t>respondem</a:t>
            </a:r>
            <a:r>
              <a:rPr lang="en-US" dirty="0" smtClean="0"/>
              <a:t> </a:t>
            </a:r>
            <a:r>
              <a:rPr lang="en-US" dirty="0" err="1" smtClean="0"/>
              <a:t>aos</a:t>
            </a:r>
            <a:r>
              <a:rPr lang="en-US" dirty="0" smtClean="0"/>
              <a:t> </a:t>
            </a:r>
            <a:r>
              <a:rPr lang="en-US" dirty="0" err="1" smtClean="0"/>
              <a:t>mesmos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Outra</a:t>
            </a:r>
            <a:r>
              <a:rPr lang="en-US" dirty="0" smtClean="0"/>
              <a:t> </a:t>
            </a:r>
            <a:r>
              <a:rPr lang="en-US" dirty="0" err="1" smtClean="0"/>
              <a:t>aplicação</a:t>
            </a:r>
            <a:r>
              <a:rPr lang="en-US" dirty="0" smtClean="0"/>
              <a:t> de interfaces é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substituição</a:t>
            </a:r>
            <a:r>
              <a:rPr lang="en-US" dirty="0" smtClean="0"/>
              <a:t> de classes </a:t>
            </a:r>
            <a:r>
              <a:rPr lang="en-US" dirty="0" err="1" smtClean="0"/>
              <a:t>abstratas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há</a:t>
            </a:r>
            <a:r>
              <a:rPr lang="en-US" dirty="0" smtClean="0"/>
              <a:t> </a:t>
            </a:r>
            <a:r>
              <a:rPr lang="en-US" dirty="0" err="1" smtClean="0"/>
              <a:t>implementação</a:t>
            </a:r>
            <a:r>
              <a:rPr lang="en-US" dirty="0" smtClean="0"/>
              <a:t> </a:t>
            </a:r>
            <a:r>
              <a:rPr lang="en-US" dirty="0" err="1" smtClean="0"/>
              <a:t>padrão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herdada</a:t>
            </a:r>
            <a:endParaRPr lang="en-US" dirty="0" smtClean="0"/>
          </a:p>
          <a:p>
            <a:pPr lvl="1"/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atributos</a:t>
            </a:r>
            <a:endParaRPr lang="en-US" dirty="0" smtClean="0"/>
          </a:p>
          <a:p>
            <a:pPr lvl="1"/>
            <a:r>
              <a:rPr lang="en-US" dirty="0" smtClean="0"/>
              <a:t>Interfaces </a:t>
            </a:r>
            <a:r>
              <a:rPr lang="en-US" dirty="0" err="1" smtClean="0"/>
              <a:t>normalmente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públicas</a:t>
            </a:r>
            <a:r>
              <a:rPr lang="en-US" dirty="0" smtClean="0"/>
              <a:t>, logo,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declaradas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arquivos</a:t>
            </a:r>
            <a:r>
              <a:rPr lang="en-US" dirty="0"/>
              <a:t> </a:t>
            </a:r>
            <a:r>
              <a:rPr lang="en-US" dirty="0" err="1" smtClean="0"/>
              <a:t>próprios</a:t>
            </a:r>
            <a:r>
              <a:rPr lang="en-US" dirty="0" smtClean="0"/>
              <a:t>, com </a:t>
            </a:r>
            <a:r>
              <a:rPr lang="en-US" dirty="0" err="1" smtClean="0"/>
              <a:t>extensão</a:t>
            </a:r>
            <a:r>
              <a:rPr lang="en-US" dirty="0" smtClean="0"/>
              <a:t> .java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29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Exemplo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29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Exemplo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Vejamos</a:t>
            </a:r>
            <a:r>
              <a:rPr lang="en-US" dirty="0"/>
              <a:t> o </a:t>
            </a:r>
            <a:r>
              <a:rPr lang="en-US" dirty="0" err="1"/>
              <a:t>exemplo</a:t>
            </a:r>
            <a:r>
              <a:rPr lang="en-US" dirty="0"/>
              <a:t> de </a:t>
            </a:r>
            <a:r>
              <a:rPr lang="en-US" dirty="0" err="1"/>
              <a:t>uma</a:t>
            </a:r>
            <a:r>
              <a:rPr lang="en-US" dirty="0"/>
              <a:t> interface </a:t>
            </a:r>
            <a:r>
              <a:rPr lang="en-US" dirty="0" err="1"/>
              <a:t>chamada</a:t>
            </a:r>
            <a:r>
              <a:rPr lang="en-US" dirty="0"/>
              <a:t> </a:t>
            </a:r>
            <a:r>
              <a:rPr lang="en-US" b="1" i="1" dirty="0" err="1"/>
              <a:t>Pagavel</a:t>
            </a:r>
            <a:endParaRPr lang="en-US" b="1" i="1" dirty="0"/>
          </a:p>
          <a:p>
            <a:pPr lvl="1"/>
            <a:r>
              <a:rPr lang="en-US" dirty="0" err="1"/>
              <a:t>Descreve</a:t>
            </a:r>
            <a:r>
              <a:rPr lang="en-US" dirty="0"/>
              <a:t> a </a:t>
            </a:r>
            <a:r>
              <a:rPr lang="en-US" dirty="0" err="1"/>
              <a:t>funcionalidade</a:t>
            </a:r>
            <a:r>
              <a:rPr lang="en-US" dirty="0"/>
              <a:t> de </a:t>
            </a:r>
            <a:r>
              <a:rPr lang="en-US" dirty="0" err="1"/>
              <a:t>qualquer</a:t>
            </a:r>
            <a:r>
              <a:rPr lang="en-US" dirty="0"/>
              <a:t> </a:t>
            </a:r>
            <a:r>
              <a:rPr lang="en-US" dirty="0" err="1"/>
              <a:t>objeto</a:t>
            </a:r>
            <a:r>
              <a:rPr lang="en-US" dirty="0"/>
              <a:t> </a:t>
            </a:r>
            <a:r>
              <a:rPr lang="en-US" dirty="0" err="1"/>
              <a:t>capaz</a:t>
            </a:r>
            <a:r>
              <a:rPr lang="en-US" dirty="0"/>
              <a:t> de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pago</a:t>
            </a:r>
            <a:r>
              <a:rPr lang="en-US" dirty="0"/>
              <a:t> e, </a:t>
            </a:r>
            <a:r>
              <a:rPr lang="en-US" dirty="0" err="1"/>
              <a:t>portanto</a:t>
            </a:r>
            <a:r>
              <a:rPr lang="en-US" dirty="0"/>
              <a:t>, </a:t>
            </a:r>
            <a:r>
              <a:rPr lang="en-US" dirty="0" err="1"/>
              <a:t>fornece</a:t>
            </a:r>
            <a:r>
              <a:rPr lang="en-US" dirty="0"/>
              <a:t> um </a:t>
            </a:r>
            <a:r>
              <a:rPr lang="en-US" dirty="0" err="1"/>
              <a:t>método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determinar</a:t>
            </a:r>
            <a:r>
              <a:rPr lang="en-US" dirty="0"/>
              <a:t> a </a:t>
            </a:r>
            <a:r>
              <a:rPr lang="en-US" dirty="0" err="1"/>
              <a:t>quantidade</a:t>
            </a:r>
            <a:r>
              <a:rPr lang="en-US" dirty="0"/>
              <a:t> a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paga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29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Exemplo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 interface </a:t>
            </a:r>
            <a:r>
              <a:rPr lang="en-US" b="1" i="1" dirty="0" err="1" smtClean="0"/>
              <a:t>Pagavel</a:t>
            </a:r>
            <a:r>
              <a:rPr lang="en-US" dirty="0" smtClean="0"/>
              <a:t> </a:t>
            </a:r>
            <a:r>
              <a:rPr lang="en-US" dirty="0" err="1" smtClean="0"/>
              <a:t>determina</a:t>
            </a:r>
            <a:r>
              <a:rPr lang="en-US" dirty="0" smtClean="0"/>
              <a:t> a </a:t>
            </a:r>
            <a:r>
              <a:rPr lang="en-US" dirty="0" err="1" smtClean="0"/>
              <a:t>quantia</a:t>
            </a:r>
            <a:r>
              <a:rPr lang="en-US" dirty="0" smtClean="0"/>
              <a:t> a </a:t>
            </a:r>
            <a:r>
              <a:rPr lang="en-US" dirty="0" err="1" smtClean="0"/>
              <a:t>ser</a:t>
            </a:r>
            <a:r>
              <a:rPr lang="en-US" dirty="0"/>
              <a:t> </a:t>
            </a:r>
            <a:r>
              <a:rPr lang="en-US" dirty="0" err="1" smtClean="0"/>
              <a:t>paga</a:t>
            </a:r>
            <a:r>
              <a:rPr lang="en-US" dirty="0" smtClean="0"/>
              <a:t> a  um </a:t>
            </a:r>
            <a:r>
              <a:rPr lang="en-US" dirty="0" err="1" smtClean="0"/>
              <a:t>empregado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nota fiscal</a:t>
            </a:r>
          </a:p>
          <a:p>
            <a:pPr lvl="1"/>
            <a:r>
              <a:rPr lang="en-US" dirty="0" err="1" smtClean="0"/>
              <a:t>Metodo</a:t>
            </a:r>
            <a:r>
              <a:rPr lang="en-US" dirty="0" smtClean="0"/>
              <a:t> </a:t>
            </a:r>
            <a:r>
              <a:rPr lang="en-US" b="1" dirty="0" smtClean="0"/>
              <a:t>double</a:t>
            </a:r>
            <a:r>
              <a:rPr lang="en-US" dirty="0" smtClean="0"/>
              <a:t> </a:t>
            </a:r>
            <a:r>
              <a:rPr lang="en-US" i="1" dirty="0" err="1" smtClean="0"/>
              <a:t>getValorAPagar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Uma </a:t>
            </a:r>
            <a:r>
              <a:rPr lang="en-US" dirty="0" err="1" smtClean="0"/>
              <a:t>versão</a:t>
            </a:r>
            <a:r>
              <a:rPr lang="en-US" dirty="0" smtClean="0"/>
              <a:t> </a:t>
            </a:r>
            <a:r>
              <a:rPr lang="en-US" dirty="0" err="1" smtClean="0"/>
              <a:t>genérica</a:t>
            </a:r>
            <a:r>
              <a:rPr lang="en-US" dirty="0" smtClean="0"/>
              <a:t> do </a:t>
            </a:r>
            <a:r>
              <a:rPr lang="en-US" dirty="0" err="1" smtClean="0"/>
              <a:t>método</a:t>
            </a:r>
            <a:r>
              <a:rPr lang="en-US" dirty="0" smtClean="0"/>
              <a:t> </a:t>
            </a:r>
            <a:r>
              <a:rPr lang="en-US" i="1" dirty="0" err="1" smtClean="0"/>
              <a:t>salario</a:t>
            </a:r>
            <a:r>
              <a:rPr lang="en-US" dirty="0" smtClean="0"/>
              <a:t>()</a:t>
            </a:r>
          </a:p>
          <a:p>
            <a:pPr lvl="2"/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aplicada</a:t>
            </a:r>
            <a:r>
              <a:rPr lang="en-US" dirty="0" smtClean="0"/>
              <a:t> a </a:t>
            </a:r>
            <a:r>
              <a:rPr lang="en-US" dirty="0" err="1" smtClean="0"/>
              <a:t>diferentes</a:t>
            </a:r>
            <a:r>
              <a:rPr lang="en-US" dirty="0" smtClean="0"/>
              <a:t> classes.</a:t>
            </a:r>
          </a:p>
          <a:p>
            <a:r>
              <a:rPr lang="en-US" dirty="0" err="1" smtClean="0"/>
              <a:t>Depois</a:t>
            </a:r>
            <a:r>
              <a:rPr lang="en-US" dirty="0" smtClean="0"/>
              <a:t> de </a:t>
            </a:r>
            <a:r>
              <a:rPr lang="en-US" dirty="0" err="1" smtClean="0"/>
              <a:t>declararmos</a:t>
            </a:r>
            <a:r>
              <a:rPr lang="en-US" dirty="0" smtClean="0"/>
              <a:t> </a:t>
            </a:r>
            <a:r>
              <a:rPr lang="en-US" dirty="0" err="1" smtClean="0"/>
              <a:t>esta</a:t>
            </a:r>
            <a:r>
              <a:rPr lang="en-US" dirty="0" smtClean="0"/>
              <a:t> interface, </a:t>
            </a:r>
            <a:r>
              <a:rPr lang="en-US" dirty="0" err="1" smtClean="0"/>
              <a:t>definiremos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err="1" smtClean="0"/>
              <a:t>NotaFiscal</a:t>
            </a:r>
            <a:r>
              <a:rPr lang="en-US" dirty="0" smtClean="0"/>
              <a:t>,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implementará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modificaremos</a:t>
            </a:r>
            <a:r>
              <a:rPr lang="en-US" dirty="0" smtClean="0"/>
              <a:t> 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b="1" dirty="0" err="1" smtClean="0"/>
              <a:t>Empregado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implementar</a:t>
            </a:r>
            <a:r>
              <a:rPr lang="en-US" dirty="0" smtClean="0"/>
              <a:t> a interface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subclasse</a:t>
            </a:r>
            <a:r>
              <a:rPr lang="en-US" dirty="0" smtClean="0"/>
              <a:t> </a:t>
            </a:r>
            <a:r>
              <a:rPr lang="en-US" b="1" dirty="0" err="1" smtClean="0"/>
              <a:t>EmpregadoAsssalariado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será</a:t>
            </a:r>
            <a:r>
              <a:rPr lang="en-US" dirty="0" smtClean="0"/>
              <a:t> </a:t>
            </a:r>
            <a:r>
              <a:rPr lang="en-US" dirty="0" err="1" smtClean="0"/>
              <a:t>modificada</a:t>
            </a:r>
            <a:r>
              <a:rPr lang="en-US" dirty="0" smtClean="0"/>
              <a:t>.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929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Exemplo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189168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O </a:t>
            </a:r>
            <a:r>
              <a:rPr lang="en-US" dirty="0" err="1" smtClean="0"/>
              <a:t>relacionamento</a:t>
            </a:r>
            <a:r>
              <a:rPr lang="en-US" dirty="0" smtClean="0"/>
              <a:t> entre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e </a:t>
            </a:r>
            <a:r>
              <a:rPr lang="en-US" dirty="0" err="1" smtClean="0"/>
              <a:t>uma</a:t>
            </a:r>
            <a:r>
              <a:rPr lang="en-US" dirty="0" smtClean="0"/>
              <a:t> interface </a:t>
            </a:r>
            <a:r>
              <a:rPr lang="en-US" dirty="0" err="1" smtClean="0"/>
              <a:t>em</a:t>
            </a:r>
            <a:r>
              <a:rPr lang="en-US" dirty="0" smtClean="0"/>
              <a:t> UML é </a:t>
            </a:r>
            <a:r>
              <a:rPr lang="en-US" dirty="0" err="1" smtClean="0"/>
              <a:t>chamado</a:t>
            </a:r>
            <a:r>
              <a:rPr lang="en-US" dirty="0" smtClean="0"/>
              <a:t> de </a:t>
            </a:r>
            <a:r>
              <a:rPr lang="en-US" dirty="0" err="1" smtClean="0"/>
              <a:t>realização</a:t>
            </a:r>
            <a:endParaRPr lang="en-US" dirty="0" smtClean="0"/>
          </a:p>
          <a:p>
            <a:pPr lvl="1"/>
            <a:r>
              <a:rPr lang="en-US" dirty="0" smtClean="0"/>
              <a:t>Uma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err="1" smtClean="0"/>
              <a:t>realiza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interface;</a:t>
            </a:r>
          </a:p>
          <a:p>
            <a:pPr lvl="1"/>
            <a:r>
              <a:rPr lang="en-US" dirty="0" err="1" smtClean="0"/>
              <a:t>Representado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linha</a:t>
            </a:r>
            <a:r>
              <a:rPr lang="en-US" dirty="0" smtClean="0"/>
              <a:t> </a:t>
            </a:r>
            <a:r>
              <a:rPr lang="en-US" dirty="0" err="1" smtClean="0"/>
              <a:t>pontilhada</a:t>
            </a:r>
            <a:r>
              <a:rPr lang="en-US" dirty="0" smtClean="0"/>
              <a:t> </a:t>
            </a:r>
            <a:r>
              <a:rPr lang="en-US" smtClean="0"/>
              <a:t>com seta </a:t>
            </a:r>
            <a:r>
              <a:rPr lang="en-US" dirty="0" err="1" smtClean="0"/>
              <a:t>vazada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66</a:t>
            </a:fld>
            <a:endParaRPr lang="pt-B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317" y="1484784"/>
            <a:ext cx="7950099" cy="31056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92900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Pagavel.java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b="1" dirty="0">
                <a:solidFill>
                  <a:srgbClr val="00007F"/>
                </a:solidFill>
                <a:latin typeface="Verdana"/>
              </a:rPr>
              <a:t>interface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Pagavel</a:t>
            </a: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0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20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2000" dirty="0">
                <a:solidFill>
                  <a:srgbClr val="007F00"/>
                </a:solidFill>
                <a:latin typeface="Comic Sans MS"/>
              </a:rPr>
              <a:t>//calcula o pagamento, </a:t>
            </a:r>
            <a:r>
              <a:rPr lang="pt-BR" sz="2000" dirty="0" err="1">
                <a:solidFill>
                  <a:srgbClr val="007F00"/>
                </a:solidFill>
                <a:latin typeface="Comic Sans MS"/>
              </a:rPr>
              <a:t>nao</a:t>
            </a:r>
            <a:r>
              <a:rPr lang="pt-BR" sz="2000" dirty="0">
                <a:solidFill>
                  <a:srgbClr val="007F00"/>
                </a:solidFill>
                <a:latin typeface="Comic Sans MS"/>
              </a:rPr>
              <a:t> possui </a:t>
            </a:r>
            <a:r>
              <a:rPr lang="pt-BR" sz="2000" dirty="0" err="1">
                <a:solidFill>
                  <a:srgbClr val="007F00"/>
                </a:solidFill>
                <a:latin typeface="Comic Sans MS"/>
              </a:rPr>
              <a:t>implementacao</a:t>
            </a:r>
            <a:endParaRPr lang="pt-BR" sz="20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20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20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2000" dirty="0" err="1">
                <a:solidFill>
                  <a:srgbClr val="000000"/>
                </a:solidFill>
                <a:latin typeface="Verdana"/>
              </a:rPr>
              <a:t>getValorAPagar</a:t>
            </a:r>
            <a:r>
              <a:rPr lang="pt-BR" sz="2000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sz="20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20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20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924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NotaFiscal.java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NotaFiscal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implements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Pagavel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numeroPeca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descricaoPeca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quantidade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precoPorItem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NotaFiscal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peca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descricao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numero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preco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numeroPeca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peca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descricaoPeca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descricao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setQuantidade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numero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setPrecoPorItem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preco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setNumeroPeca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peca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numeroPeca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peca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924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NotaFiscal.java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getNumeroPeca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numeroPeca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setDescricaoPeca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descricao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descricaoPeca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descricao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getDescricaoPeca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descricaoPeca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69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924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Polimorfismo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 </a:t>
            </a:r>
            <a:r>
              <a:rPr lang="en-US" b="1" dirty="0" err="1" smtClean="0"/>
              <a:t>Polimorfismo</a:t>
            </a:r>
            <a:r>
              <a:rPr lang="en-US" dirty="0" smtClean="0"/>
              <a:t> </a:t>
            </a:r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i="1" dirty="0" err="1" smtClean="0"/>
              <a:t>permite</a:t>
            </a:r>
            <a:r>
              <a:rPr lang="en-US" i="1" dirty="0" smtClean="0"/>
              <a:t> </a:t>
            </a:r>
            <a:r>
              <a:rPr lang="en-US" i="1" dirty="0" err="1" smtClean="0"/>
              <a:t>programar</a:t>
            </a:r>
            <a:r>
              <a:rPr lang="en-US" i="1" dirty="0" smtClean="0"/>
              <a:t> </a:t>
            </a:r>
            <a:r>
              <a:rPr lang="en-US" i="1" dirty="0" err="1" smtClean="0"/>
              <a:t>genericamente</a:t>
            </a:r>
            <a:r>
              <a:rPr lang="en-US" i="1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invés</a:t>
            </a:r>
            <a:r>
              <a:rPr lang="en-US" dirty="0" smtClean="0"/>
              <a:t> de </a:t>
            </a:r>
            <a:r>
              <a:rPr lang="en-US" i="1" dirty="0" err="1" smtClean="0"/>
              <a:t>programar</a:t>
            </a:r>
            <a:r>
              <a:rPr lang="en-US" i="1" dirty="0" smtClean="0"/>
              <a:t> </a:t>
            </a:r>
            <a:r>
              <a:rPr lang="en-US" i="1" dirty="0" err="1" smtClean="0"/>
              <a:t>especificamente</a:t>
            </a:r>
            <a:endParaRPr lang="en-US" i="1" dirty="0" smtClean="0"/>
          </a:p>
          <a:p>
            <a:pPr lvl="1"/>
            <a:r>
              <a:rPr lang="en-US" dirty="0" smtClean="0"/>
              <a:t>O </a:t>
            </a:r>
            <a:r>
              <a:rPr lang="en-US" dirty="0" err="1" smtClean="0"/>
              <a:t>ambiente</a:t>
            </a:r>
            <a:r>
              <a:rPr lang="en-US" dirty="0" smtClean="0"/>
              <a:t> de tempo de </a:t>
            </a:r>
            <a:r>
              <a:rPr lang="en-US" dirty="0" err="1" smtClean="0"/>
              <a:t>execução</a:t>
            </a:r>
            <a:r>
              <a:rPr lang="en-US" dirty="0" smtClean="0"/>
              <a:t> se </a:t>
            </a:r>
            <a:r>
              <a:rPr lang="en-US" dirty="0" err="1" smtClean="0"/>
              <a:t>encarrega</a:t>
            </a:r>
            <a:r>
              <a:rPr lang="en-US" dirty="0" smtClean="0"/>
              <a:t> das </a:t>
            </a:r>
            <a:r>
              <a:rPr lang="en-US" dirty="0" err="1" smtClean="0"/>
              <a:t>especificidades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Nos</a:t>
            </a:r>
            <a:r>
              <a:rPr lang="en-US" dirty="0" smtClean="0"/>
              <a:t>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criar</a:t>
            </a:r>
            <a:r>
              <a:rPr lang="en-US" dirty="0" smtClean="0"/>
              <a:t> </a:t>
            </a:r>
            <a:r>
              <a:rPr lang="en-US" dirty="0" err="1" smtClean="0"/>
              <a:t>programar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processam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compartilham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mesma</a:t>
            </a:r>
            <a:r>
              <a:rPr lang="en-US" dirty="0" smtClean="0"/>
              <a:t> </a:t>
            </a:r>
            <a:r>
              <a:rPr lang="en-US" dirty="0" err="1" smtClean="0"/>
              <a:t>superclasse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se </a:t>
            </a:r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fossem</a:t>
            </a:r>
            <a:r>
              <a:rPr lang="en-US" dirty="0" smtClean="0"/>
              <a:t> </a:t>
            </a:r>
            <a:r>
              <a:rPr lang="en-US" dirty="0" err="1" smtClean="0"/>
              <a:t>daquela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Simplifica</a:t>
            </a:r>
            <a:r>
              <a:rPr lang="en-US" dirty="0" smtClean="0"/>
              <a:t> a </a:t>
            </a:r>
            <a:r>
              <a:rPr lang="en-US" dirty="0" err="1" smtClean="0"/>
              <a:t>programação</a:t>
            </a:r>
            <a:endParaRPr lang="en-US" dirty="0"/>
          </a:p>
          <a:p>
            <a:pPr lvl="2"/>
            <a:r>
              <a:rPr lang="en-US" dirty="0" err="1" smtClean="0"/>
              <a:t>Extensibilidade</a:t>
            </a:r>
            <a:r>
              <a:rPr lang="en-US" dirty="0" smtClean="0"/>
              <a:t>/</a:t>
            </a:r>
            <a:r>
              <a:rPr lang="en-US" dirty="0" err="1" smtClean="0"/>
              <a:t>plugabilidade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94404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NotaFiscal.java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setQuantidade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count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//a quantidade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nao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pode ser negativa</a:t>
            </a: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quantidade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count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count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int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getQuantidade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quantidade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setPrecoPorItem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preco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precoPorItem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preco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preco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924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NotaFiscal.java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118872" indent="0">
              <a:buNone/>
            </a:pPr>
            <a:r>
              <a:rPr lang="pt-BR" dirty="0" smtClean="0">
                <a:solidFill>
                  <a:srgbClr val="007F00"/>
                </a:solidFill>
                <a:latin typeface="Comic Sans MS"/>
              </a:rPr>
              <a:t>       //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getPrecoPorItem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precoPorItem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 retorna a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representacao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de um objeto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NotaFiscal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em formato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String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"%s: \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 %s (%s) \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 %d \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: $%,.2f"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			        </a:t>
            </a:r>
            <a:r>
              <a:rPr lang="pt-BR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Nota"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"peca numero"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getNumeroPeca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			        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getDescricaoPeca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"quantidade"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				        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getQuantidade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dirty="0" err="1">
                <a:solidFill>
                  <a:srgbClr val="7F007F"/>
                </a:solidFill>
                <a:latin typeface="Verdana"/>
              </a:rPr>
              <a:t>preco</a:t>
            </a:r>
            <a:r>
              <a:rPr lang="pt-BR" dirty="0">
                <a:solidFill>
                  <a:srgbClr val="7F007F"/>
                </a:solidFill>
                <a:latin typeface="Verdana"/>
              </a:rPr>
              <a:t> por item"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smtClean="0">
                <a:solidFill>
                  <a:srgbClr val="808080"/>
                </a:solidFill>
                <a:latin typeface="Verdana"/>
              </a:rPr>
              <a:t>				        </a:t>
            </a:r>
            <a:r>
              <a:rPr lang="pt-BR" dirty="0" err="1" smtClean="0">
                <a:solidFill>
                  <a:srgbClr val="000000"/>
                </a:solidFill>
                <a:latin typeface="Verdana"/>
              </a:rPr>
              <a:t>getPrecoPorItem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);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 exigido para cumprir o contrato com a interface </a:t>
            </a:r>
            <a:r>
              <a:rPr lang="pt-BR" dirty="0" err="1">
                <a:solidFill>
                  <a:srgbClr val="007F00"/>
                </a:solidFill>
                <a:latin typeface="Comic Sans MS"/>
              </a:rPr>
              <a:t>Pagavel</a:t>
            </a:r>
            <a:endParaRPr lang="pt-BR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getValorAPagar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{</a:t>
            </a:r>
            <a:endParaRPr lang="pt-BR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dirty="0">
                <a:solidFill>
                  <a:srgbClr val="007F00"/>
                </a:solidFill>
                <a:latin typeface="Comic Sans MS"/>
              </a:rPr>
              <a:t>//calcula o custo total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getQuantidade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*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dirty="0" err="1">
                <a:solidFill>
                  <a:srgbClr val="000000"/>
                </a:solidFill>
                <a:latin typeface="Verdana"/>
              </a:rPr>
              <a:t>getPrecoPorItem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();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b="1" dirty="0" smtClean="0">
                <a:solidFill>
                  <a:srgbClr val="000000"/>
                </a:solidFill>
                <a:latin typeface="Verdana"/>
              </a:rPr>
              <a:t>}</a:t>
            </a:r>
            <a:endParaRPr lang="pt-BR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7436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Empregado.java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//Classe abstrata Empregado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nao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implementa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getValorASerPago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() da interface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Pagavel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abstract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Empregado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implements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Pagavel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sobrenome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documento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Empregado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nome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sobrenome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documento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nome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2952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Empregado.java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setSobrenome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sobrenome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getSobrenome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sobrenome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2607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Empregado.java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it-IT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it-IT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it-IT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it-IT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it-IT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it-IT" sz="1500" dirty="0">
                <a:solidFill>
                  <a:srgbClr val="000000"/>
                </a:solidFill>
                <a:latin typeface="Verdana"/>
              </a:rPr>
              <a:t>setDocumento</a:t>
            </a:r>
            <a:r>
              <a:rPr lang="it-IT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it-IT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it-IT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it-IT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it-IT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it-IT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it-IT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it-IT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documento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getDocumento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documento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 retorna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representacao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de um objeto Empregado em formato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String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 %s\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nDocumento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%s"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	        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getSobrenome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getDocumento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80746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EmpregadoAssalariado.java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EmpregadoAssalariado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extends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Empregado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private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salarioMensal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EmpregadoAssalariado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salario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super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endParaRPr lang="en-US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setSalarioMensal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setter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fr-F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fr-FR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fr-F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fr-F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500" dirty="0">
                <a:solidFill>
                  <a:srgbClr val="000000"/>
                </a:solidFill>
                <a:latin typeface="Verdana"/>
              </a:rPr>
              <a:t>setSalarioMensal</a:t>
            </a:r>
            <a:r>
              <a:rPr lang="fr-F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fr-F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500" b="1" dirty="0">
                <a:solidFill>
                  <a:srgbClr val="00007F"/>
                </a:solidFill>
                <a:latin typeface="Verdana"/>
              </a:rPr>
              <a:t>double</a:t>
            </a:r>
            <a:r>
              <a:rPr lang="fr-F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500" dirty="0">
                <a:solidFill>
                  <a:srgbClr val="000000"/>
                </a:solidFill>
                <a:latin typeface="Verdana"/>
              </a:rPr>
              <a:t>salario</a:t>
            </a:r>
            <a:r>
              <a:rPr lang="fr-F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fr-F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fr-F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salarioMensal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&lt;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?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0.0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salario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 err="1" smtClean="0">
                <a:solidFill>
                  <a:srgbClr val="007F00"/>
                </a:solidFill>
                <a:latin typeface="Comic Sans MS"/>
              </a:rPr>
              <a:t>getter</a:t>
            </a:r>
            <a:endParaRPr lang="pt-BR" sz="1500" dirty="0" smtClean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getSalarioMensal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salarioMensal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 smtClean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smtClean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213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EmpregadoAssalariado.java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calcula o salario, implementa 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metodo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que 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//abstrato na superclasse Empregado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getValorAPagar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getSalarioMensal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retorna a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representacao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de um objeto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EmpregadoAssalariado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 em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formato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007F00"/>
                </a:solidFill>
                <a:latin typeface="Comic Sans MS"/>
              </a:rPr>
              <a:t>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      //</a:t>
            </a:r>
            <a:r>
              <a:rPr lang="pt-BR" sz="1500" dirty="0" err="1" smtClean="0">
                <a:solidFill>
                  <a:srgbClr val="007F00"/>
                </a:solidFill>
                <a:latin typeface="Comic Sans MS"/>
              </a:rPr>
              <a:t>String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"Empregado Assalariado: %s\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$%,.2f"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       </a:t>
            </a:r>
            <a:r>
              <a:rPr lang="pt-BR" sz="1500" b="1" dirty="0" err="1" smtClean="0">
                <a:solidFill>
                  <a:srgbClr val="00007F"/>
                </a:solidFill>
                <a:latin typeface="Verdana"/>
              </a:rPr>
              <a:t>super</a:t>
            </a:r>
            <a:r>
              <a:rPr lang="pt-BR" sz="1500" b="1" dirty="0" err="1" smtClean="0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"Salario"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getSalarioMensal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08970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TesteInterfacePagavel.java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TesteInterfacePagavel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//Crie um vetor de 4 elementos da interface </a:t>
            </a:r>
            <a:r>
              <a:rPr lang="pt-BR" sz="1500" dirty="0" err="1">
                <a:solidFill>
                  <a:srgbClr val="007F00"/>
                </a:solidFill>
                <a:latin typeface="Comic Sans MS"/>
              </a:rPr>
              <a:t>Pagavel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Pagavel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agavel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Pagavel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4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//Preenche o vetor com objetos de classes que implementam a interface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	   //</a:t>
            </a:r>
            <a:r>
              <a:rPr lang="pt-BR" sz="1500" dirty="0" err="1" smtClean="0">
                <a:solidFill>
                  <a:srgbClr val="007F00"/>
                </a:solidFill>
                <a:latin typeface="Comic Sans MS"/>
              </a:rPr>
              <a:t>Pagavel</a:t>
            </a:r>
            <a:endParaRPr lang="pt-BR" sz="1500" dirty="0">
              <a:solidFill>
                <a:srgbClr val="007F00"/>
              </a:solidFill>
              <a:latin typeface="Comic Sans MS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pagavel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NotaFiscal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"01234"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"banco"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2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375.00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agavel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NotaFiscal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"56789"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"pneu"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4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79.95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agavel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2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EmpregadoAssalariado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"John"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"Smith"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111-11-						1111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800.00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agavel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[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3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]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EmpregadoAssalariado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"Lisa"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"Barnes"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888-88-						8888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1200.00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88137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TesteInterfacePagavel.java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"Notas Fiscais e Empregados processados </a:t>
            </a:r>
            <a:r>
              <a:rPr lang="pt-BR" sz="1400" dirty="0" err="1">
                <a:solidFill>
                  <a:srgbClr val="7F007F"/>
                </a:solidFill>
                <a:latin typeface="Verdana"/>
              </a:rPr>
              <a:t>polimorficamente</a:t>
            </a:r>
            <a:r>
              <a:rPr lang="pt-BR" sz="1400" dirty="0">
                <a:solidFill>
                  <a:srgbClr val="7F007F"/>
                </a:solidFill>
                <a:latin typeface="Verdana"/>
              </a:rPr>
              <a:t>:\n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//Processa os elementos do vetor automaticamente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for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Pagavel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atual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: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agavel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printf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"%s \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n%s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: $%,.2f\n\n"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atual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           </a:t>
            </a:r>
            <a:r>
              <a:rPr lang="pt-BR" sz="1500" dirty="0" smtClean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Pagamento Devido"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atual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getValorAPagar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78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391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Saída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18872" indent="0">
              <a:buNone/>
            </a:pPr>
            <a:r>
              <a:rPr lang="pt-BR" sz="1500" dirty="0">
                <a:latin typeface="Courier New" pitchFamily="49" charset="0"/>
                <a:cs typeface="Courier New" pitchFamily="49" charset="0"/>
              </a:rPr>
              <a:t>Notas Fiscais e Empregados processados </a:t>
            </a:r>
            <a:r>
              <a:rPr lang="pt-BR" sz="1500" dirty="0" err="1">
                <a:latin typeface="Courier New" pitchFamily="49" charset="0"/>
                <a:cs typeface="Courier New" pitchFamily="49" charset="0"/>
              </a:rPr>
              <a:t>polimorficamente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marL="118872" indent="0">
              <a:buNone/>
            </a:pPr>
            <a:endParaRPr lang="pt-BR" sz="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Nota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 </a:t>
            </a:r>
            <a:endParaRPr lang="pt-BR" sz="1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peca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numero: 01234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(banco) </a:t>
            </a: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quantidade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 2 </a:t>
            </a:r>
            <a:endParaRPr lang="pt-BR" sz="1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err="1" smtClean="0">
                <a:latin typeface="Courier New" pitchFamily="49" charset="0"/>
                <a:cs typeface="Courier New" pitchFamily="49" charset="0"/>
              </a:rPr>
              <a:t>preco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 por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item: $375,00 </a:t>
            </a:r>
            <a:endParaRPr lang="pt-BR" sz="1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Pagamento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Devido: $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750.00</a:t>
            </a:r>
          </a:p>
          <a:p>
            <a:pPr marL="118872" indent="0">
              <a:buNone/>
            </a:pPr>
            <a:endParaRPr lang="pt-BR" sz="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Nota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 </a:t>
            </a:r>
            <a:endParaRPr lang="pt-BR" sz="1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peca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numero: 56789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(pneu)</a:t>
            </a: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quantidade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 4 </a:t>
            </a:r>
            <a:endParaRPr lang="pt-BR" sz="1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err="1" smtClean="0">
                <a:latin typeface="Courier New" pitchFamily="49" charset="0"/>
                <a:cs typeface="Courier New" pitchFamily="49" charset="0"/>
              </a:rPr>
              <a:t>preco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por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item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 $79,95 </a:t>
            </a:r>
            <a:endParaRPr lang="pt-BR" sz="1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Pagamento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Devido: $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319.80</a:t>
            </a:r>
          </a:p>
          <a:p>
            <a:pPr marL="118872" indent="0">
              <a:buNone/>
            </a:pPr>
            <a:endParaRPr lang="pt-BR" sz="5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Empregado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Assalariado: John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Smith</a:t>
            </a: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Documento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111-11-1111</a:t>
            </a: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Salario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 $800,00 </a:t>
            </a:r>
            <a:endParaRPr lang="pt-BR" sz="1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Pagamento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Devido: $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800.00</a:t>
            </a:r>
          </a:p>
          <a:p>
            <a:pPr marL="118872" indent="0">
              <a:buNone/>
            </a:pPr>
            <a:endParaRPr lang="pt-BR" sz="500" dirty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Empregado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Assalariado: Lisa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Barnes</a:t>
            </a: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Documento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 </a:t>
            </a: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888-88-8888</a:t>
            </a: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Salario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: $1.200,00 </a:t>
            </a:r>
            <a:endParaRPr lang="pt-BR" sz="1500" dirty="0" smtClean="0">
              <a:latin typeface="Courier New" pitchFamily="49" charset="0"/>
              <a:cs typeface="Courier New" pitchFamily="49" charset="0"/>
            </a:endParaRPr>
          </a:p>
          <a:p>
            <a:pPr marL="118872" indent="0">
              <a:buNone/>
            </a:pPr>
            <a:r>
              <a:rPr lang="pt-BR" sz="1500" dirty="0" smtClean="0">
                <a:latin typeface="Courier New" pitchFamily="49" charset="0"/>
                <a:cs typeface="Courier New" pitchFamily="49" charset="0"/>
              </a:rPr>
              <a:t>Pagamento </a:t>
            </a:r>
            <a:r>
              <a:rPr lang="pt-BR" sz="1500" dirty="0">
                <a:latin typeface="Courier New" pitchFamily="49" charset="0"/>
                <a:cs typeface="Courier New" pitchFamily="49" charset="0"/>
              </a:rPr>
              <a:t>Devido: $1,200.00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79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39249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Polimorfismo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É </a:t>
            </a:r>
            <a:r>
              <a:rPr lang="en-US" dirty="0" err="1" smtClean="0"/>
              <a:t>possível</a:t>
            </a:r>
            <a:r>
              <a:rPr lang="en-US" dirty="0" smtClean="0"/>
              <a:t> </a:t>
            </a:r>
            <a:r>
              <a:rPr lang="en-US" dirty="0" err="1" smtClean="0"/>
              <a:t>fazer</a:t>
            </a:r>
            <a:r>
              <a:rPr lang="en-US" dirty="0" smtClean="0"/>
              <a:t> com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se </a:t>
            </a:r>
            <a:r>
              <a:rPr lang="en-US" dirty="0" err="1" smtClean="0"/>
              <a:t>comportem</a:t>
            </a:r>
            <a:r>
              <a:rPr lang="en-US" dirty="0" smtClean="0"/>
              <a:t> de </a:t>
            </a:r>
            <a:r>
              <a:rPr lang="en-US" dirty="0" err="1" smtClean="0"/>
              <a:t>maneira</a:t>
            </a:r>
            <a:r>
              <a:rPr lang="en-US" dirty="0" smtClean="0"/>
              <a:t> </a:t>
            </a:r>
            <a:r>
              <a:rPr lang="en-US" dirty="0" err="1" smtClean="0"/>
              <a:t>adequada</a:t>
            </a:r>
            <a:r>
              <a:rPr lang="en-US" dirty="0" smtClean="0"/>
              <a:t> </a:t>
            </a:r>
            <a:r>
              <a:rPr lang="en-US" dirty="0" err="1" smtClean="0"/>
              <a:t>automaticamente</a:t>
            </a:r>
            <a:endParaRPr lang="en-US" dirty="0" smtClean="0"/>
          </a:p>
          <a:p>
            <a:pPr lvl="1"/>
            <a:r>
              <a:rPr lang="en-US" dirty="0" err="1" smtClean="0"/>
              <a:t>Sem</a:t>
            </a:r>
            <a:r>
              <a:rPr lang="en-US" dirty="0" smtClean="0"/>
              <a:t> </a:t>
            </a:r>
            <a:r>
              <a:rPr lang="en-US" dirty="0" err="1" smtClean="0"/>
              <a:t>conhecer</a:t>
            </a:r>
            <a:r>
              <a:rPr lang="en-US" dirty="0" smtClean="0"/>
              <a:t> o </a:t>
            </a:r>
            <a:r>
              <a:rPr lang="en-US" dirty="0" err="1" smtClean="0"/>
              <a:t>tipo</a:t>
            </a:r>
            <a:r>
              <a:rPr lang="en-US" dirty="0" smtClean="0"/>
              <a:t> do </a:t>
            </a:r>
            <a:r>
              <a:rPr lang="en-US" dirty="0" err="1" smtClean="0"/>
              <a:t>objeto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/>
              <a:t>Desde</a:t>
            </a:r>
            <a:r>
              <a:rPr lang="en-US" dirty="0"/>
              <a:t> 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objetos</a:t>
            </a:r>
            <a:r>
              <a:rPr lang="en-US" dirty="0"/>
              <a:t> </a:t>
            </a:r>
            <a:r>
              <a:rPr lang="en-US" dirty="0" err="1"/>
              <a:t>pertençam</a:t>
            </a:r>
            <a:r>
              <a:rPr lang="en-US" dirty="0"/>
              <a:t> a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mesma</a:t>
            </a:r>
            <a:r>
              <a:rPr lang="en-US" dirty="0"/>
              <a:t> </a:t>
            </a:r>
            <a:r>
              <a:rPr lang="en-US" dirty="0" err="1"/>
              <a:t>hierarquia</a:t>
            </a:r>
            <a:r>
              <a:rPr lang="en-US" dirty="0"/>
              <a:t> de </a:t>
            </a:r>
            <a:r>
              <a:rPr lang="en-US" dirty="0" err="1" smtClean="0"/>
              <a:t>herança</a:t>
            </a:r>
            <a:r>
              <a:rPr lang="en-US" dirty="0" smtClean="0"/>
              <a:t>.</a:t>
            </a:r>
          </a:p>
          <a:p>
            <a:r>
              <a:rPr lang="en-US" dirty="0" smtClean="0"/>
              <a:t>O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nome</a:t>
            </a:r>
            <a:r>
              <a:rPr lang="en-US" dirty="0" smtClean="0"/>
              <a:t> e </a:t>
            </a:r>
            <a:r>
              <a:rPr lang="en-US" dirty="0" err="1" smtClean="0"/>
              <a:t>assinatura</a:t>
            </a:r>
            <a:r>
              <a:rPr lang="en-US" dirty="0" smtClean="0"/>
              <a:t> de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utilizados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causar</a:t>
            </a:r>
            <a:r>
              <a:rPr lang="en-US" dirty="0" smtClean="0"/>
              <a:t> </a:t>
            </a:r>
            <a:r>
              <a:rPr lang="en-US" dirty="0" err="1" smtClean="0"/>
              <a:t>diferentes</a:t>
            </a:r>
            <a:r>
              <a:rPr lang="en-US" dirty="0" smtClean="0"/>
              <a:t> </a:t>
            </a:r>
            <a:r>
              <a:rPr lang="en-US" dirty="0" err="1" smtClean="0"/>
              <a:t>ações</a:t>
            </a:r>
            <a:endParaRPr lang="en-US" dirty="0"/>
          </a:p>
          <a:p>
            <a:pPr lvl="1"/>
            <a:r>
              <a:rPr lang="en-US" dirty="0" err="1" smtClean="0"/>
              <a:t>Dependendo</a:t>
            </a:r>
            <a:r>
              <a:rPr lang="en-US" dirty="0" smtClean="0"/>
              <a:t> do </a:t>
            </a:r>
            <a:r>
              <a:rPr lang="en-US" dirty="0" err="1" smtClean="0"/>
              <a:t>tipo</a:t>
            </a:r>
            <a:r>
              <a:rPr lang="en-US" dirty="0" smtClean="0"/>
              <a:t> do </a:t>
            </a:r>
            <a:r>
              <a:rPr lang="en-US" dirty="0" err="1" smtClean="0"/>
              <a:t>objeto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0382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800" dirty="0" smtClean="0"/>
              <a:t>O </a:t>
            </a:r>
            <a:r>
              <a:rPr lang="en-US" sz="2800" dirty="0" err="1" smtClean="0"/>
              <a:t>relacionamento</a:t>
            </a:r>
            <a:r>
              <a:rPr lang="en-US" sz="2800" dirty="0" smtClean="0"/>
              <a:t> </a:t>
            </a:r>
            <a:r>
              <a:rPr lang="en-US" sz="2800" b="1" dirty="0" err="1" smtClean="0"/>
              <a:t>é</a:t>
            </a:r>
            <a:r>
              <a:rPr lang="en-US" sz="2800" dirty="0" smtClean="0"/>
              <a:t> </a:t>
            </a:r>
            <a:r>
              <a:rPr lang="en-US" sz="2800" b="1" dirty="0" smtClean="0"/>
              <a:t>um </a:t>
            </a:r>
            <a:r>
              <a:rPr lang="en-US" sz="2800" dirty="0" err="1" smtClean="0"/>
              <a:t>existe</a:t>
            </a:r>
            <a:r>
              <a:rPr lang="en-US" sz="2800" dirty="0" smtClean="0"/>
              <a:t> entre </a:t>
            </a:r>
            <a:r>
              <a:rPr lang="en-US" sz="2800" dirty="0" err="1" smtClean="0"/>
              <a:t>superclasses</a:t>
            </a:r>
            <a:r>
              <a:rPr lang="en-US" sz="2800" dirty="0" smtClean="0"/>
              <a:t> e subclasses e entre interfaces e classes </a:t>
            </a:r>
            <a:r>
              <a:rPr lang="en-US" sz="2800" dirty="0" err="1" smtClean="0"/>
              <a:t>que</a:t>
            </a:r>
            <a:r>
              <a:rPr lang="en-US" sz="2800" dirty="0" smtClean="0"/>
              <a:t> as </a:t>
            </a:r>
            <a:r>
              <a:rPr lang="en-US" sz="2800" dirty="0" err="1" smtClean="0"/>
              <a:t>implementam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err="1" smtClean="0"/>
              <a:t>Quando</a:t>
            </a:r>
            <a:r>
              <a:rPr lang="en-US" sz="2400" dirty="0" smtClean="0"/>
              <a:t> um </a:t>
            </a:r>
            <a:r>
              <a:rPr lang="en-US" sz="2400" dirty="0" err="1" smtClean="0"/>
              <a:t>método</a:t>
            </a:r>
            <a:r>
              <a:rPr lang="en-US" sz="2400" dirty="0" smtClean="0"/>
              <a:t> </a:t>
            </a:r>
            <a:r>
              <a:rPr lang="en-US" sz="2400" dirty="0" err="1" smtClean="0"/>
              <a:t>recebe</a:t>
            </a:r>
            <a:r>
              <a:rPr lang="en-US" sz="2400" dirty="0" smtClean="0"/>
              <a:t> </a:t>
            </a:r>
            <a:r>
              <a:rPr lang="en-US" sz="2400" dirty="0" err="1" smtClean="0"/>
              <a:t>por</a:t>
            </a:r>
            <a:r>
              <a:rPr lang="en-US" sz="2400" dirty="0" smtClean="0"/>
              <a:t> </a:t>
            </a:r>
            <a:r>
              <a:rPr lang="en-US" sz="2400" dirty="0" err="1" smtClean="0"/>
              <a:t>parâmetro</a:t>
            </a:r>
            <a:r>
              <a:rPr lang="en-US" sz="2400" dirty="0" smtClean="0"/>
              <a:t> </a:t>
            </a:r>
            <a:r>
              <a:rPr lang="en-US" sz="2400" dirty="0" err="1" smtClean="0"/>
              <a:t>uma</a:t>
            </a:r>
            <a:r>
              <a:rPr lang="en-US" sz="2400" dirty="0" smtClean="0"/>
              <a:t> </a:t>
            </a:r>
            <a:r>
              <a:rPr lang="en-US" sz="2400" dirty="0" err="1" smtClean="0"/>
              <a:t>variável</a:t>
            </a:r>
            <a:r>
              <a:rPr lang="en-US" sz="2400" dirty="0" smtClean="0"/>
              <a:t> de </a:t>
            </a:r>
            <a:r>
              <a:rPr lang="en-US" sz="2400" dirty="0" err="1" smtClean="0"/>
              <a:t>superclasse</a:t>
            </a:r>
            <a:r>
              <a:rPr lang="en-US" sz="2400" dirty="0" smtClean="0"/>
              <a:t> </a:t>
            </a:r>
            <a:r>
              <a:rPr lang="en-US" sz="2400" dirty="0" err="1" smtClean="0"/>
              <a:t>ou</a:t>
            </a:r>
            <a:r>
              <a:rPr lang="en-US" sz="2400" dirty="0" smtClean="0"/>
              <a:t> de interface, o </a:t>
            </a:r>
            <a:r>
              <a:rPr lang="en-US" sz="2400" dirty="0" err="1" smtClean="0"/>
              <a:t>método</a:t>
            </a:r>
            <a:r>
              <a:rPr lang="en-US" sz="2400" dirty="0" smtClean="0"/>
              <a:t> </a:t>
            </a:r>
            <a:r>
              <a:rPr lang="en-US" sz="2400" dirty="0" err="1" smtClean="0"/>
              <a:t>processa</a:t>
            </a:r>
            <a:r>
              <a:rPr lang="en-US" sz="2400" dirty="0" smtClean="0"/>
              <a:t> o </a:t>
            </a:r>
            <a:r>
              <a:rPr lang="en-US" sz="2400" dirty="0" err="1" smtClean="0"/>
              <a:t>objeto</a:t>
            </a:r>
            <a:r>
              <a:rPr lang="en-US" sz="2400" dirty="0" smtClean="0"/>
              <a:t> </a:t>
            </a:r>
            <a:r>
              <a:rPr lang="en-US" sz="2400" dirty="0" err="1" smtClean="0"/>
              <a:t>recebido</a:t>
            </a:r>
            <a:r>
              <a:rPr lang="en-US" sz="2400" dirty="0" smtClean="0"/>
              <a:t> </a:t>
            </a:r>
            <a:r>
              <a:rPr lang="en-US" sz="2400" dirty="0" err="1" smtClean="0"/>
              <a:t>polimorficamente</a:t>
            </a:r>
            <a:r>
              <a:rPr lang="en-US" sz="24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err="1" smtClean="0"/>
              <a:t>Através</a:t>
            </a:r>
            <a:r>
              <a:rPr lang="en-US" sz="2800" dirty="0" smtClean="0"/>
              <a:t> de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referência</a:t>
            </a:r>
            <a:r>
              <a:rPr lang="en-US" sz="2800" dirty="0" smtClean="0"/>
              <a:t> a </a:t>
            </a:r>
            <a:r>
              <a:rPr lang="en-US" sz="2800" dirty="0" err="1" smtClean="0"/>
              <a:t>uma</a:t>
            </a:r>
            <a:r>
              <a:rPr lang="en-US" sz="2800" dirty="0" smtClean="0"/>
              <a:t> </a:t>
            </a:r>
            <a:r>
              <a:rPr lang="en-US" sz="2800" dirty="0" err="1" smtClean="0"/>
              <a:t>superclasse</a:t>
            </a:r>
            <a:r>
              <a:rPr lang="en-US" sz="2800" dirty="0" smtClean="0"/>
              <a:t> </a:t>
            </a:r>
            <a:r>
              <a:rPr lang="en-US" sz="2800" dirty="0" err="1" smtClean="0"/>
              <a:t>ou</a:t>
            </a:r>
            <a:r>
              <a:rPr lang="en-US" sz="2800" dirty="0" smtClean="0"/>
              <a:t> interface, </a:t>
            </a:r>
            <a:r>
              <a:rPr lang="en-US" sz="2800" dirty="0" err="1" smtClean="0"/>
              <a:t>podemos</a:t>
            </a:r>
            <a:r>
              <a:rPr lang="en-US" sz="2800" dirty="0" smtClean="0"/>
              <a:t> </a:t>
            </a:r>
            <a:r>
              <a:rPr lang="en-US" sz="2800" dirty="0" err="1" smtClean="0"/>
              <a:t>polimorficamente</a:t>
            </a:r>
            <a:r>
              <a:rPr lang="en-US" sz="2800" dirty="0" smtClean="0"/>
              <a:t> </a:t>
            </a:r>
            <a:r>
              <a:rPr lang="en-US" sz="2800" dirty="0" err="1" smtClean="0"/>
              <a:t>invocar</a:t>
            </a:r>
            <a:r>
              <a:rPr lang="en-US" sz="2800" dirty="0" smtClean="0"/>
              <a:t> </a:t>
            </a:r>
            <a:r>
              <a:rPr lang="en-US" sz="2800" dirty="0" err="1" smtClean="0"/>
              <a:t>qualquer</a:t>
            </a:r>
            <a:r>
              <a:rPr lang="en-US" sz="2800" dirty="0" smtClean="0"/>
              <a:t> </a:t>
            </a:r>
            <a:r>
              <a:rPr lang="en-US" sz="2800" dirty="0" err="1" smtClean="0"/>
              <a:t>método</a:t>
            </a:r>
            <a:r>
              <a:rPr lang="en-US" sz="2800" dirty="0" smtClean="0"/>
              <a:t> </a:t>
            </a:r>
            <a:r>
              <a:rPr lang="en-US" sz="2800" dirty="0" err="1" smtClean="0"/>
              <a:t>definido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superclasse</a:t>
            </a:r>
            <a:r>
              <a:rPr lang="en-US" sz="2800" dirty="0" smtClean="0"/>
              <a:t> </a:t>
            </a:r>
            <a:r>
              <a:rPr lang="en-US" sz="2800" dirty="0" err="1" smtClean="0"/>
              <a:t>ou</a:t>
            </a:r>
            <a:r>
              <a:rPr lang="en-US" sz="2800" dirty="0" smtClean="0"/>
              <a:t> interface</a:t>
            </a:r>
          </a:p>
          <a:p>
            <a:pPr lvl="1">
              <a:lnSpc>
                <a:spcPct val="90000"/>
              </a:lnSpc>
            </a:pPr>
            <a:r>
              <a:rPr lang="en-US" sz="2400" dirty="0" err="1" smtClean="0"/>
              <a:t>Através</a:t>
            </a:r>
            <a:r>
              <a:rPr lang="en-US" sz="2400" dirty="0" smtClean="0"/>
              <a:t> de </a:t>
            </a:r>
            <a:r>
              <a:rPr lang="en-US" sz="2400" dirty="0" err="1" smtClean="0"/>
              <a:t>uma</a:t>
            </a:r>
            <a:r>
              <a:rPr lang="en-US" sz="2400" dirty="0" smtClean="0"/>
              <a:t> </a:t>
            </a:r>
            <a:r>
              <a:rPr lang="en-US" sz="2400" dirty="0" err="1" smtClean="0"/>
              <a:t>referência</a:t>
            </a:r>
            <a:r>
              <a:rPr lang="en-US" sz="2400" dirty="0" smtClean="0"/>
              <a:t> a </a:t>
            </a:r>
            <a:r>
              <a:rPr lang="en-US" sz="2400" dirty="0" err="1" smtClean="0"/>
              <a:t>uma</a:t>
            </a:r>
            <a:r>
              <a:rPr lang="en-US" sz="2400" dirty="0" smtClean="0"/>
              <a:t> interface, </a:t>
            </a:r>
            <a:r>
              <a:rPr lang="en-US" sz="2400" dirty="0" err="1" smtClean="0"/>
              <a:t>podemos</a:t>
            </a:r>
            <a:r>
              <a:rPr lang="en-US" sz="2400" dirty="0" smtClean="0"/>
              <a:t> </a:t>
            </a:r>
            <a:r>
              <a:rPr lang="en-US" sz="2400" dirty="0" err="1" smtClean="0"/>
              <a:t>invocar</a:t>
            </a:r>
            <a:r>
              <a:rPr lang="en-US" sz="2400" dirty="0" smtClean="0"/>
              <a:t> </a:t>
            </a:r>
            <a:r>
              <a:rPr lang="en-US" sz="2400" dirty="0" err="1" smtClean="0"/>
              <a:t>polimorficamente</a:t>
            </a:r>
            <a:r>
              <a:rPr lang="en-US" sz="2400" dirty="0" smtClean="0"/>
              <a:t> </a:t>
            </a:r>
            <a:r>
              <a:rPr lang="en-US" sz="2400" dirty="0" err="1" smtClean="0"/>
              <a:t>qualquer</a:t>
            </a:r>
            <a:r>
              <a:rPr lang="en-US" sz="2400" dirty="0" smtClean="0"/>
              <a:t> </a:t>
            </a:r>
            <a:r>
              <a:rPr lang="en-US" sz="2400" dirty="0" err="1" smtClean="0"/>
              <a:t>método</a:t>
            </a:r>
            <a:r>
              <a:rPr lang="en-US" sz="2400" dirty="0" smtClean="0"/>
              <a:t> </a:t>
            </a:r>
            <a:r>
              <a:rPr lang="en-US" sz="2400" dirty="0" err="1" smtClean="0"/>
              <a:t>definido</a:t>
            </a:r>
            <a:r>
              <a:rPr lang="en-US" sz="2400" dirty="0" smtClean="0"/>
              <a:t> </a:t>
            </a:r>
            <a:r>
              <a:rPr lang="en-US" sz="2400" dirty="0" err="1" smtClean="0"/>
              <a:t>na</a:t>
            </a:r>
            <a:r>
              <a:rPr lang="en-US" sz="2400" dirty="0" smtClean="0"/>
              <a:t> interface. </a:t>
            </a:r>
            <a:endParaRPr lang="pt-BR" sz="24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7762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Todos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da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i="1" dirty="0" smtClean="0"/>
              <a:t>Object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invocados</a:t>
            </a:r>
            <a:r>
              <a:rPr lang="en-US" dirty="0" smtClean="0"/>
              <a:t> a </a:t>
            </a:r>
            <a:r>
              <a:rPr lang="en-US" dirty="0" err="1" smtClean="0"/>
              <a:t>partir</a:t>
            </a:r>
            <a:r>
              <a:rPr lang="en-US" dirty="0" smtClean="0"/>
              <a:t> de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referência</a:t>
            </a:r>
            <a:r>
              <a:rPr lang="en-US" dirty="0" smtClean="0"/>
              <a:t> a </a:t>
            </a:r>
            <a:r>
              <a:rPr lang="en-US" dirty="0" err="1" smtClean="0"/>
              <a:t>uma</a:t>
            </a:r>
            <a:r>
              <a:rPr lang="en-US" dirty="0" smtClean="0"/>
              <a:t> interface.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0184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Declarando</a:t>
            </a:r>
            <a:r>
              <a:rPr lang="en-US" dirty="0" smtClean="0"/>
              <a:t> </a:t>
            </a:r>
            <a:r>
              <a:rPr lang="en-US" dirty="0" err="1" smtClean="0"/>
              <a:t>Constantes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Interfaces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688781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Declarando</a:t>
            </a:r>
            <a:r>
              <a:rPr lang="en-US" dirty="0"/>
              <a:t> </a:t>
            </a:r>
            <a:r>
              <a:rPr lang="en-US" dirty="0" err="1"/>
              <a:t>Constantes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Interfaces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Como </a:t>
            </a:r>
            <a:r>
              <a:rPr lang="en-US" dirty="0" err="1" smtClean="0"/>
              <a:t>dito</a:t>
            </a:r>
            <a:r>
              <a:rPr lang="en-US" dirty="0" smtClean="0"/>
              <a:t> </a:t>
            </a:r>
            <a:r>
              <a:rPr lang="en-US" dirty="0" err="1" smtClean="0"/>
              <a:t>anteriormente</a:t>
            </a:r>
            <a:r>
              <a:rPr lang="en-US" dirty="0" smtClean="0"/>
              <a:t>, </a:t>
            </a:r>
            <a:r>
              <a:rPr lang="en-US" dirty="0" err="1" smtClean="0"/>
              <a:t>uma</a:t>
            </a:r>
            <a:r>
              <a:rPr lang="en-US" dirty="0" smtClean="0"/>
              <a:t> interface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utilizada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declarar</a:t>
            </a:r>
            <a:r>
              <a:rPr lang="en-US" dirty="0" smtClean="0"/>
              <a:t> </a:t>
            </a:r>
            <a:r>
              <a:rPr lang="en-US" dirty="0" err="1" smtClean="0"/>
              <a:t>constantes</a:t>
            </a:r>
            <a:endParaRPr lang="en-US" dirty="0" smtClean="0"/>
          </a:p>
          <a:p>
            <a:pPr lvl="1"/>
            <a:r>
              <a:rPr lang="en-US" dirty="0" err="1" smtClean="0"/>
              <a:t>Implicitamente</a:t>
            </a:r>
            <a:r>
              <a:rPr lang="en-US" dirty="0" smtClean="0"/>
              <a:t>,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i="1" dirty="0" smtClean="0"/>
              <a:t>public</a:t>
            </a:r>
            <a:r>
              <a:rPr lang="en-US" dirty="0" smtClean="0"/>
              <a:t>, </a:t>
            </a:r>
            <a:r>
              <a:rPr lang="en-US" i="1" dirty="0" smtClean="0"/>
              <a:t>static</a:t>
            </a:r>
            <a:r>
              <a:rPr lang="en-US" dirty="0" smtClean="0"/>
              <a:t> e </a:t>
            </a:r>
            <a:r>
              <a:rPr lang="en-US" i="1" dirty="0" smtClean="0"/>
              <a:t>final</a:t>
            </a:r>
            <a:r>
              <a:rPr lang="en-US" dirty="0" smtClean="0"/>
              <a:t>,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não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declarado</a:t>
            </a:r>
            <a:r>
              <a:rPr lang="en-US" dirty="0" smtClean="0"/>
              <a:t> no </a:t>
            </a:r>
            <a:r>
              <a:rPr lang="en-US" dirty="0" err="1" smtClean="0"/>
              <a:t>código</a:t>
            </a:r>
            <a:r>
              <a:rPr lang="en-US" dirty="0" smtClean="0"/>
              <a:t>.</a:t>
            </a:r>
          </a:p>
          <a:p>
            <a:r>
              <a:rPr lang="en-US" dirty="0" smtClean="0"/>
              <a:t>Um </a:t>
            </a:r>
            <a:r>
              <a:rPr lang="en-US" dirty="0" err="1" smtClean="0"/>
              <a:t>uso</a:t>
            </a:r>
            <a:r>
              <a:rPr lang="en-US" dirty="0" smtClean="0"/>
              <a:t> popular é </a:t>
            </a:r>
            <a:r>
              <a:rPr lang="en-US" dirty="0" err="1" smtClean="0"/>
              <a:t>declarar</a:t>
            </a:r>
            <a:r>
              <a:rPr lang="en-US" dirty="0" smtClean="0"/>
              <a:t> um </a:t>
            </a:r>
            <a:r>
              <a:rPr lang="en-US" dirty="0" err="1" smtClean="0"/>
              <a:t>conjunto</a:t>
            </a:r>
            <a:r>
              <a:rPr lang="en-US" dirty="0" smtClean="0"/>
              <a:t> de </a:t>
            </a:r>
            <a:r>
              <a:rPr lang="en-US" dirty="0" err="1" smtClean="0"/>
              <a:t>constantes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possa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utilizado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várias</a:t>
            </a:r>
            <a:r>
              <a:rPr lang="en-US" dirty="0" smtClean="0"/>
              <a:t> </a:t>
            </a:r>
            <a:r>
              <a:rPr lang="en-US" dirty="0" err="1" smtClean="0"/>
              <a:t>declarações</a:t>
            </a:r>
            <a:r>
              <a:rPr lang="en-US" dirty="0" smtClean="0"/>
              <a:t> de classes</a:t>
            </a:r>
          </a:p>
          <a:p>
            <a:pPr lvl="1"/>
            <a:r>
              <a:rPr lang="en-US" dirty="0" smtClean="0"/>
              <a:t>Uma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utilizar</a:t>
            </a:r>
            <a:r>
              <a:rPr lang="en-US" dirty="0" smtClean="0"/>
              <a:t> as </a:t>
            </a:r>
            <a:r>
              <a:rPr lang="en-US" dirty="0" err="1" smtClean="0"/>
              <a:t>constantes</a:t>
            </a:r>
            <a:r>
              <a:rPr lang="en-US" dirty="0" smtClean="0"/>
              <a:t> </a:t>
            </a:r>
            <a:r>
              <a:rPr lang="en-US" dirty="0" err="1" smtClean="0"/>
              <a:t>importando</a:t>
            </a:r>
            <a:r>
              <a:rPr lang="en-US" dirty="0" smtClean="0"/>
              <a:t> a interface;</a:t>
            </a:r>
          </a:p>
          <a:p>
            <a:pPr lvl="1"/>
            <a:r>
              <a:rPr lang="en-US" dirty="0" err="1" smtClean="0"/>
              <a:t>Refere</a:t>
            </a:r>
            <a:r>
              <a:rPr lang="en-US" dirty="0" smtClean="0"/>
              <a:t>-se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nome</a:t>
            </a:r>
            <a:r>
              <a:rPr lang="en-US" dirty="0" smtClean="0"/>
              <a:t> da interface e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nome</a:t>
            </a:r>
            <a:r>
              <a:rPr lang="en-US" dirty="0" smtClean="0"/>
              <a:t> da </a:t>
            </a:r>
            <a:r>
              <a:rPr lang="en-US" dirty="0" err="1" smtClean="0"/>
              <a:t>constante</a:t>
            </a:r>
            <a:r>
              <a:rPr lang="en-US" dirty="0" smtClean="0"/>
              <a:t>, </a:t>
            </a:r>
            <a:r>
              <a:rPr lang="en-US" dirty="0" err="1" smtClean="0"/>
              <a:t>separados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.</a:t>
            </a:r>
            <a:r>
              <a:rPr lang="en-US" dirty="0" smtClean="0"/>
              <a:t>;</a:t>
            </a:r>
          </a:p>
          <a:p>
            <a:pPr lvl="1"/>
            <a:r>
              <a:rPr lang="en-US" dirty="0" smtClean="0"/>
              <a:t>Se for </a:t>
            </a:r>
            <a:r>
              <a:rPr lang="en-US" dirty="0" err="1" smtClean="0"/>
              <a:t>realizado</a:t>
            </a:r>
            <a:r>
              <a:rPr lang="en-US" dirty="0" smtClean="0"/>
              <a:t> </a:t>
            </a:r>
            <a:r>
              <a:rPr lang="en-US" i="1" dirty="0" smtClean="0"/>
              <a:t>static import</a:t>
            </a:r>
            <a:r>
              <a:rPr lang="en-US" dirty="0" smtClean="0"/>
              <a:t>, o </a:t>
            </a:r>
            <a:r>
              <a:rPr lang="en-US" dirty="0" err="1" smtClean="0"/>
              <a:t>nome</a:t>
            </a:r>
            <a:r>
              <a:rPr lang="en-US" dirty="0" smtClean="0"/>
              <a:t> da interface </a:t>
            </a:r>
            <a:r>
              <a:rPr lang="en-US" dirty="0" err="1" smtClean="0"/>
              <a:t>pode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omitido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07715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Declarando</a:t>
            </a:r>
            <a:r>
              <a:rPr lang="en-US" dirty="0"/>
              <a:t> </a:t>
            </a:r>
            <a:r>
              <a:rPr lang="en-US" dirty="0" err="1"/>
              <a:t>Constantes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Interfaces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2500" dirty="0" err="1">
                <a:solidFill>
                  <a:srgbClr val="4563AF"/>
                </a:solidFill>
                <a:latin typeface="LucidaSansTypewriter"/>
              </a:rPr>
              <a:t>public</a:t>
            </a:r>
            <a:r>
              <a:rPr lang="pt-BR" sz="2500" dirty="0">
                <a:solidFill>
                  <a:srgbClr val="4563AF"/>
                </a:solidFill>
                <a:latin typeface="LucidaSansTypewriter"/>
              </a:rPr>
              <a:t> interface </a:t>
            </a:r>
            <a:r>
              <a:rPr lang="pt-BR" sz="2500" dirty="0" err="1">
                <a:solidFill>
                  <a:srgbClr val="010202"/>
                </a:solidFill>
                <a:latin typeface="LucidaSansTypewriter"/>
              </a:rPr>
              <a:t>Constants</a:t>
            </a:r>
            <a:endParaRPr lang="pt-BR" sz="2500" dirty="0">
              <a:solidFill>
                <a:srgbClr val="010202"/>
              </a:solidFill>
              <a:latin typeface="LucidaSansTypewriter"/>
            </a:endParaRPr>
          </a:p>
          <a:p>
            <a:pPr marL="118872" indent="0">
              <a:buNone/>
            </a:pPr>
            <a:r>
              <a:rPr lang="pt-BR" sz="2500" dirty="0">
                <a:solidFill>
                  <a:srgbClr val="010202"/>
                </a:solidFill>
                <a:latin typeface="LucidaSansTypewriter"/>
              </a:rPr>
              <a:t>{</a:t>
            </a:r>
          </a:p>
          <a:p>
            <a:pPr marL="118872" indent="0">
              <a:buNone/>
            </a:pPr>
            <a:r>
              <a:rPr lang="pt-BR" sz="2500" dirty="0" smtClean="0">
                <a:solidFill>
                  <a:srgbClr val="4563AF"/>
                </a:solidFill>
                <a:latin typeface="LucidaSansTypewriter"/>
              </a:rPr>
              <a:t>	</a:t>
            </a:r>
            <a:r>
              <a:rPr lang="pt-BR" sz="2500" dirty="0" err="1" smtClean="0">
                <a:solidFill>
                  <a:srgbClr val="4563AF"/>
                </a:solidFill>
                <a:latin typeface="LucidaSansTypewriter"/>
              </a:rPr>
              <a:t>int</a:t>
            </a:r>
            <a:r>
              <a:rPr lang="pt-BR" sz="2500" dirty="0" smtClean="0">
                <a:solidFill>
                  <a:srgbClr val="4563AF"/>
                </a:solidFill>
                <a:latin typeface="LucidaSansTypewriter"/>
              </a:rPr>
              <a:t> </a:t>
            </a:r>
            <a:r>
              <a:rPr lang="pt-BR" sz="2500" dirty="0">
                <a:solidFill>
                  <a:srgbClr val="5ECCF1"/>
                </a:solidFill>
                <a:latin typeface="LucidaSansTypewriter"/>
              </a:rPr>
              <a:t>ONE </a:t>
            </a:r>
            <a:r>
              <a:rPr lang="pt-BR" sz="2500" dirty="0">
                <a:solidFill>
                  <a:srgbClr val="010202"/>
                </a:solidFill>
                <a:latin typeface="LucidaSansTypewriter"/>
              </a:rPr>
              <a:t>= </a:t>
            </a:r>
            <a:r>
              <a:rPr lang="pt-BR" sz="2500" dirty="0">
                <a:solidFill>
                  <a:srgbClr val="5ECCF1"/>
                </a:solidFill>
                <a:latin typeface="LucidaSansTypewriter"/>
              </a:rPr>
              <a:t>1</a:t>
            </a:r>
            <a:r>
              <a:rPr lang="pt-BR" sz="2500" dirty="0">
                <a:solidFill>
                  <a:srgbClr val="010202"/>
                </a:solidFill>
                <a:latin typeface="LucidaSansTypewriter"/>
              </a:rPr>
              <a:t>;</a:t>
            </a:r>
          </a:p>
          <a:p>
            <a:pPr marL="118872" indent="0">
              <a:buNone/>
            </a:pPr>
            <a:r>
              <a:rPr lang="pt-BR" sz="2500" dirty="0" smtClean="0">
                <a:solidFill>
                  <a:srgbClr val="4563AF"/>
                </a:solidFill>
                <a:latin typeface="LucidaSansTypewriter"/>
              </a:rPr>
              <a:t>	</a:t>
            </a:r>
            <a:r>
              <a:rPr lang="pt-BR" sz="2500" dirty="0" err="1" smtClean="0">
                <a:solidFill>
                  <a:srgbClr val="4563AF"/>
                </a:solidFill>
                <a:latin typeface="LucidaSansTypewriter"/>
              </a:rPr>
              <a:t>int</a:t>
            </a:r>
            <a:r>
              <a:rPr lang="pt-BR" sz="2500" dirty="0" smtClean="0">
                <a:solidFill>
                  <a:srgbClr val="4563AF"/>
                </a:solidFill>
                <a:latin typeface="LucidaSansTypewriter"/>
              </a:rPr>
              <a:t> </a:t>
            </a:r>
            <a:r>
              <a:rPr lang="pt-BR" sz="2500" dirty="0">
                <a:solidFill>
                  <a:srgbClr val="5ECCF1"/>
                </a:solidFill>
                <a:latin typeface="LucidaSansTypewriter"/>
              </a:rPr>
              <a:t>TWO </a:t>
            </a:r>
            <a:r>
              <a:rPr lang="pt-BR" sz="2500" dirty="0">
                <a:solidFill>
                  <a:srgbClr val="010202"/>
                </a:solidFill>
                <a:latin typeface="LucidaSansTypewriter"/>
              </a:rPr>
              <a:t>= </a:t>
            </a:r>
            <a:r>
              <a:rPr lang="pt-BR" sz="2500" dirty="0">
                <a:solidFill>
                  <a:srgbClr val="5ECCF1"/>
                </a:solidFill>
                <a:latin typeface="LucidaSansTypewriter"/>
              </a:rPr>
              <a:t>2</a:t>
            </a:r>
            <a:r>
              <a:rPr lang="pt-BR" sz="2500" dirty="0">
                <a:solidFill>
                  <a:srgbClr val="010202"/>
                </a:solidFill>
                <a:latin typeface="LucidaSansTypewriter"/>
              </a:rPr>
              <a:t>;</a:t>
            </a:r>
          </a:p>
          <a:p>
            <a:pPr marL="118872" indent="0">
              <a:buNone/>
            </a:pPr>
            <a:r>
              <a:rPr lang="pt-BR" sz="2500" dirty="0" smtClean="0">
                <a:solidFill>
                  <a:srgbClr val="4563AF"/>
                </a:solidFill>
                <a:latin typeface="LucidaSansTypewriter"/>
              </a:rPr>
              <a:t>	</a:t>
            </a:r>
            <a:r>
              <a:rPr lang="pt-BR" sz="2500" dirty="0" err="1" smtClean="0">
                <a:solidFill>
                  <a:srgbClr val="4563AF"/>
                </a:solidFill>
                <a:latin typeface="LucidaSansTypewriter"/>
              </a:rPr>
              <a:t>int</a:t>
            </a:r>
            <a:r>
              <a:rPr lang="pt-BR" sz="2500" dirty="0" smtClean="0">
                <a:solidFill>
                  <a:srgbClr val="4563AF"/>
                </a:solidFill>
                <a:latin typeface="LucidaSansTypewriter"/>
              </a:rPr>
              <a:t> </a:t>
            </a:r>
            <a:r>
              <a:rPr lang="pt-BR" sz="2500" dirty="0">
                <a:solidFill>
                  <a:srgbClr val="5ECCF1"/>
                </a:solidFill>
                <a:latin typeface="LucidaSansTypewriter"/>
              </a:rPr>
              <a:t>THREE </a:t>
            </a:r>
            <a:r>
              <a:rPr lang="pt-BR" sz="2500" dirty="0">
                <a:solidFill>
                  <a:srgbClr val="010202"/>
                </a:solidFill>
                <a:latin typeface="LucidaSansTypewriter"/>
              </a:rPr>
              <a:t>= </a:t>
            </a:r>
            <a:r>
              <a:rPr lang="pt-BR" sz="2500" dirty="0">
                <a:solidFill>
                  <a:srgbClr val="5ECCF1"/>
                </a:solidFill>
                <a:latin typeface="LucidaSansTypewriter"/>
              </a:rPr>
              <a:t>3</a:t>
            </a:r>
            <a:r>
              <a:rPr lang="pt-BR" sz="2500" dirty="0">
                <a:solidFill>
                  <a:srgbClr val="010202"/>
                </a:solidFill>
                <a:latin typeface="LucidaSansTypewriter"/>
              </a:rPr>
              <a:t>;</a:t>
            </a:r>
          </a:p>
          <a:p>
            <a:pPr marL="118872" indent="0">
              <a:buNone/>
            </a:pPr>
            <a:r>
              <a:rPr lang="pt-BR" sz="2500" dirty="0">
                <a:solidFill>
                  <a:srgbClr val="010202"/>
                </a:solidFill>
                <a:latin typeface="LucidaSansTypewriter"/>
              </a:rPr>
              <a:t>}</a:t>
            </a:r>
            <a:endParaRPr lang="pt-BR" sz="2500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0206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Herança</a:t>
            </a:r>
            <a:r>
              <a:rPr lang="en-US" dirty="0" smtClean="0"/>
              <a:t> </a:t>
            </a:r>
            <a:r>
              <a:rPr lang="en-US" dirty="0" err="1" smtClean="0"/>
              <a:t>Múltipla</a:t>
            </a:r>
            <a:r>
              <a:rPr lang="en-US" dirty="0" smtClean="0"/>
              <a:t> e Interfaces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85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657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err="1"/>
              <a:t>Múltipla</a:t>
            </a:r>
            <a:r>
              <a:rPr lang="en-US" dirty="0"/>
              <a:t> e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Java não fornece suporte à herança múltipla</a:t>
            </a:r>
          </a:p>
          <a:p>
            <a:pPr lvl="1"/>
            <a:r>
              <a:rPr lang="pt-BR" dirty="0" smtClean="0"/>
              <a:t>No entanto, uma classe pode implementar mais do que uma interface;</a:t>
            </a:r>
          </a:p>
          <a:p>
            <a:pPr lvl="1"/>
            <a:r>
              <a:rPr lang="pt-BR" dirty="0" smtClean="0"/>
              <a:t>Desta forma, é possível determinar que uma classe “absorva” o comportamento de diferentes interfaces;</a:t>
            </a:r>
          </a:p>
          <a:p>
            <a:pPr lvl="1"/>
            <a:r>
              <a:rPr lang="pt-BR" dirty="0" smtClean="0"/>
              <a:t>Ainda é necessário implementar as interfaces.</a:t>
            </a:r>
          </a:p>
          <a:p>
            <a:r>
              <a:rPr lang="pt-BR" dirty="0" smtClean="0"/>
              <a:t>Para nosso exemplo, suponha que possuímos interfaces </a:t>
            </a:r>
            <a:r>
              <a:rPr lang="pt-BR" b="1" dirty="0" smtClean="0"/>
              <a:t>Pesado</a:t>
            </a:r>
            <a:r>
              <a:rPr lang="pt-BR" dirty="0" smtClean="0"/>
              <a:t> e </a:t>
            </a:r>
            <a:r>
              <a:rPr lang="pt-BR" b="1" dirty="0" smtClean="0"/>
              <a:t>Colorido</a:t>
            </a:r>
            <a:r>
              <a:rPr lang="pt-BR" dirty="0" smtClean="0"/>
              <a:t>,</a:t>
            </a:r>
            <a:r>
              <a:rPr lang="pt-BR" b="1" dirty="0" smtClean="0"/>
              <a:t> </a:t>
            </a:r>
            <a:r>
              <a:rPr lang="pt-BR" dirty="0" smtClean="0"/>
              <a:t>uma classe abstrata </a:t>
            </a:r>
            <a:r>
              <a:rPr lang="pt-BR" b="1" i="1" dirty="0" smtClean="0"/>
              <a:t>Animal</a:t>
            </a:r>
            <a:r>
              <a:rPr lang="pt-BR" dirty="0" smtClean="0"/>
              <a:t> e queremos implementar uma classe </a:t>
            </a:r>
            <a:r>
              <a:rPr lang="pt-BR" b="1" dirty="0" smtClean="0"/>
              <a:t>Porco</a:t>
            </a:r>
          </a:p>
          <a:p>
            <a:pPr lvl="1"/>
            <a:r>
              <a:rPr lang="pt-BR" dirty="0" smtClean="0"/>
              <a:t>Os objetos da classe Porco devem saber seu peso e sua cor, além de serem animais;</a:t>
            </a:r>
          </a:p>
          <a:p>
            <a:pPr lvl="1"/>
            <a:r>
              <a:rPr lang="pt-BR" dirty="0" smtClean="0"/>
              <a:t>Desta forma, podemos herdar diretamente da classe animal e implementar as duas interfaces.</a:t>
            </a:r>
            <a:endParaRPr lang="pt-BR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6964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err="1"/>
              <a:t>Múltipla</a:t>
            </a:r>
            <a:r>
              <a:rPr lang="en-US" dirty="0"/>
              <a:t> e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abstract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Animal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abstract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fazerBarulho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interface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Pesado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obterPeso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7F"/>
                </a:solidFill>
                <a:latin typeface="Verdana"/>
              </a:rPr>
              <a:t>interface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Colorido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obterCor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797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err="1"/>
              <a:t>Múltipla</a:t>
            </a:r>
            <a:r>
              <a:rPr lang="en-US" dirty="0"/>
              <a:t> e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Porco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extends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Animal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implements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Pesado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Colorido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void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fazerBarulho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</a:t>
            </a:r>
            <a:r>
              <a:rPr lang="pt-BR" sz="1500" dirty="0" err="1">
                <a:solidFill>
                  <a:srgbClr val="7F007F"/>
                </a:solidFill>
                <a:latin typeface="Verdana"/>
              </a:rPr>
              <a:t>Óinc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!"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//Implementação da interface Pesado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double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obterPeso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7F7F"/>
                </a:solidFill>
                <a:latin typeface="Verdana"/>
              </a:rPr>
              <a:t>50.00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//Implementação da interface Colorido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obterCor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"Preto"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797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err="1"/>
              <a:t>Múltipla</a:t>
            </a:r>
            <a:r>
              <a:rPr lang="en-US" dirty="0"/>
              <a:t> e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      </a:t>
            </a:r>
            <a:r>
              <a:rPr lang="pt-BR" sz="1500" dirty="0" smtClean="0">
                <a:solidFill>
                  <a:srgbClr val="007F00"/>
                </a:solidFill>
                <a:latin typeface="Comic Sans MS"/>
              </a:rPr>
              <a:t>//</a:t>
            </a:r>
            <a:r>
              <a:rPr lang="pt-BR" sz="1500" dirty="0">
                <a:solidFill>
                  <a:srgbClr val="007F00"/>
                </a:solidFill>
                <a:latin typeface="Comic Sans MS"/>
              </a:rPr>
              <a:t>Uma propriedade só do porco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boolean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enlameado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true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toString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return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String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format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>
                <a:solidFill>
                  <a:srgbClr val="7F007F"/>
                </a:solidFill>
                <a:latin typeface="Verdana"/>
              </a:rPr>
              <a:t>"Cor: %s, Peso: %f, Enlameado? %s."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smtClean="0">
                <a:solidFill>
                  <a:srgbClr val="808080"/>
                </a:solidFill>
                <a:latin typeface="Verdana"/>
              </a:rPr>
              <a:t>				        </a:t>
            </a:r>
            <a:r>
              <a:rPr lang="pt-BR" sz="1500" dirty="0" err="1" smtClean="0">
                <a:solidFill>
                  <a:srgbClr val="000000"/>
                </a:solidFill>
                <a:latin typeface="Verdana"/>
              </a:rPr>
              <a:t>obterCor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obterPeso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(),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enlameado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89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797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Exemplo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83088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Herança</a:t>
            </a:r>
            <a:r>
              <a:rPr lang="en-US" dirty="0"/>
              <a:t> </a:t>
            </a:r>
            <a:r>
              <a:rPr lang="en-US" dirty="0" err="1"/>
              <a:t>Múltipla</a:t>
            </a:r>
            <a:r>
              <a:rPr lang="en-US" dirty="0"/>
              <a:t> e Interfaces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public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 err="1">
                <a:solidFill>
                  <a:srgbClr val="00007F"/>
                </a:solidFill>
                <a:latin typeface="Verdana"/>
              </a:rPr>
              <a:t>class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DriverInterfacesMultiplas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en-US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public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static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7F"/>
                </a:solidFill>
                <a:latin typeface="Verdana"/>
              </a:rPr>
              <a:t>void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main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en-US" sz="1500" dirty="0">
                <a:solidFill>
                  <a:srgbClr val="000000"/>
                </a:solidFill>
                <a:latin typeface="Verdana"/>
              </a:rPr>
              <a:t>String</a:t>
            </a:r>
            <a:r>
              <a:rPr lang="en-US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Verdana"/>
              </a:rPr>
              <a:t>args</a:t>
            </a:r>
            <a:r>
              <a:rPr lang="en-US" sz="1500" b="1" dirty="0">
                <a:solidFill>
                  <a:srgbClr val="000000"/>
                </a:solidFill>
                <a:latin typeface="Verdana"/>
              </a:rPr>
              <a:t>[])</a:t>
            </a:r>
            <a:endParaRPr lang="en-US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{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Porco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missPiggy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=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b="1" dirty="0">
                <a:solidFill>
                  <a:srgbClr val="00007F"/>
                </a:solidFill>
                <a:latin typeface="Verdana"/>
              </a:rPr>
              <a:t>new</a:t>
            </a:r>
            <a:r>
              <a:rPr lang="pt-BR" sz="1500" dirty="0">
                <a:solidFill>
                  <a:srgbClr val="808080"/>
                </a:solidFill>
                <a:latin typeface="Verdana"/>
              </a:rPr>
              <a:t> </a:t>
            </a:r>
            <a:r>
              <a:rPr lang="pt-BR" sz="1500" dirty="0">
                <a:solidFill>
                  <a:srgbClr val="000000"/>
                </a:solidFill>
                <a:latin typeface="Verdana"/>
              </a:rPr>
              <a:t>Porco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System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out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println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missPiggy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        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missPiggy</a:t>
            </a:r>
            <a:r>
              <a:rPr lang="pt-BR" sz="1500" b="1" dirty="0" err="1">
                <a:solidFill>
                  <a:srgbClr val="000000"/>
                </a:solidFill>
                <a:latin typeface="Verdana"/>
              </a:rPr>
              <a:t>.</a:t>
            </a:r>
            <a:r>
              <a:rPr lang="pt-BR" sz="1500" dirty="0" err="1">
                <a:solidFill>
                  <a:srgbClr val="000000"/>
                </a:solidFill>
                <a:latin typeface="Verdana"/>
              </a:rPr>
              <a:t>fazerBarulho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();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dirty="0">
                <a:solidFill>
                  <a:srgbClr val="808080"/>
                </a:solidFill>
                <a:latin typeface="Verdana"/>
              </a:rPr>
              <a:t>       </a:t>
            </a: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>
              <a:solidFill>
                <a:srgbClr val="808080"/>
              </a:solidFill>
              <a:latin typeface="Verdana"/>
            </a:endParaRPr>
          </a:p>
          <a:p>
            <a:pPr marL="118872" indent="0">
              <a:buNone/>
            </a:pPr>
            <a:r>
              <a:rPr lang="pt-BR" sz="1500" b="1" dirty="0">
                <a:solidFill>
                  <a:srgbClr val="000000"/>
                </a:solidFill>
                <a:latin typeface="Verdana"/>
              </a:rPr>
              <a:t>}</a:t>
            </a:r>
            <a:endParaRPr lang="pt-BR" sz="15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C667A4-C3F8-4683-B752-94A130921CF2}" type="slidenum">
              <a:rPr lang="pt-BR" smtClean="0"/>
              <a:pPr>
                <a:defRPr/>
              </a:pPr>
              <a:t>90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7975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</a:t>
            </a:r>
            <a:r>
              <a:rPr lang="en-US" dirty="0" err="1" smtClean="0"/>
              <a:t>Comuns</a:t>
            </a:r>
            <a:r>
              <a:rPr lang="en-US" dirty="0" smtClean="0"/>
              <a:t> da API Java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0031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</a:t>
            </a:r>
            <a:r>
              <a:rPr lang="en-US" dirty="0" err="1" smtClean="0"/>
              <a:t>Comuns</a:t>
            </a:r>
            <a:r>
              <a:rPr lang="en-US" dirty="0" smtClean="0"/>
              <a:t> da API 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As interfaces da API java </a:t>
            </a:r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usemos</a:t>
            </a:r>
            <a:r>
              <a:rPr lang="en-US" dirty="0" smtClean="0"/>
              <a:t> </a:t>
            </a:r>
            <a:r>
              <a:rPr lang="en-US" dirty="0" err="1" smtClean="0"/>
              <a:t>nossas</a:t>
            </a:r>
            <a:r>
              <a:rPr lang="en-US" dirty="0" smtClean="0"/>
              <a:t> </a:t>
            </a:r>
            <a:r>
              <a:rPr lang="en-US" dirty="0" err="1" smtClean="0"/>
              <a:t>próprias</a:t>
            </a:r>
            <a:r>
              <a:rPr lang="en-US" dirty="0" smtClean="0"/>
              <a:t> classes </a:t>
            </a:r>
            <a:r>
              <a:rPr lang="en-US" dirty="0" err="1" smtClean="0"/>
              <a:t>dentro</a:t>
            </a:r>
            <a:r>
              <a:rPr lang="en-US" dirty="0" smtClean="0"/>
              <a:t> de </a:t>
            </a:r>
            <a:r>
              <a:rPr lang="en-US" i="1" dirty="0" smtClean="0"/>
              <a:t>frameworks</a:t>
            </a:r>
            <a:r>
              <a:rPr lang="en-US" dirty="0" smtClean="0"/>
              <a:t>  </a:t>
            </a:r>
            <a:r>
              <a:rPr lang="en-US" dirty="0" err="1" smtClean="0"/>
              <a:t>fornecidos</a:t>
            </a:r>
            <a:r>
              <a:rPr lang="en-US" dirty="0" smtClean="0"/>
              <a:t> </a:t>
            </a:r>
            <a:r>
              <a:rPr lang="en-US" dirty="0" err="1" smtClean="0"/>
              <a:t>pelo</a:t>
            </a:r>
            <a:r>
              <a:rPr lang="en-US" dirty="0" smtClean="0"/>
              <a:t> Java</a:t>
            </a:r>
          </a:p>
          <a:p>
            <a:pPr lvl="1"/>
            <a:r>
              <a:rPr lang="en-US" dirty="0" err="1" smtClean="0"/>
              <a:t>Tais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comparar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de </a:t>
            </a:r>
            <a:r>
              <a:rPr lang="en-US" dirty="0" err="1" smtClean="0"/>
              <a:t>suas</a:t>
            </a:r>
            <a:r>
              <a:rPr lang="en-US" dirty="0" smtClean="0"/>
              <a:t> </a:t>
            </a:r>
            <a:r>
              <a:rPr lang="en-US" dirty="0" err="1" smtClean="0"/>
              <a:t>próprias</a:t>
            </a:r>
            <a:r>
              <a:rPr lang="en-US" dirty="0" smtClean="0"/>
              <a:t> classes e </a:t>
            </a:r>
            <a:r>
              <a:rPr lang="en-US" dirty="0" err="1" smtClean="0"/>
              <a:t>criar</a:t>
            </a:r>
            <a:r>
              <a:rPr lang="en-US" dirty="0" smtClean="0"/>
              <a:t> </a:t>
            </a:r>
            <a:r>
              <a:rPr lang="en-US" dirty="0" err="1" smtClean="0"/>
              <a:t>múltiplas</a:t>
            </a:r>
            <a:r>
              <a:rPr lang="en-US" dirty="0" smtClean="0"/>
              <a:t> </a:t>
            </a:r>
            <a:r>
              <a:rPr lang="en-US" dirty="0" err="1" smtClean="0"/>
              <a:t>linhas</a:t>
            </a:r>
            <a:r>
              <a:rPr lang="en-US" dirty="0" smtClean="0"/>
              <a:t> de </a:t>
            </a:r>
            <a:r>
              <a:rPr lang="en-US" dirty="0" err="1" smtClean="0"/>
              <a:t>execução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Algumas</a:t>
            </a:r>
            <a:r>
              <a:rPr lang="en-US" dirty="0" smtClean="0"/>
              <a:t> das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populares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:</a:t>
            </a:r>
          </a:p>
          <a:p>
            <a:pPr lvl="1"/>
            <a:r>
              <a:rPr lang="en-US" i="1" dirty="0" smtClean="0"/>
              <a:t>Comparable</a:t>
            </a:r>
            <a:r>
              <a:rPr lang="en-US" dirty="0" smtClean="0"/>
              <a:t>;</a:t>
            </a:r>
          </a:p>
          <a:p>
            <a:pPr lvl="1"/>
            <a:r>
              <a:rPr lang="en-US" i="1" dirty="0" err="1" smtClean="0"/>
              <a:t>Serializable</a:t>
            </a:r>
            <a:r>
              <a:rPr lang="en-US" dirty="0" smtClean="0"/>
              <a:t>;</a:t>
            </a:r>
          </a:p>
          <a:p>
            <a:pPr lvl="1"/>
            <a:r>
              <a:rPr lang="en-US" i="1" dirty="0" smtClean="0"/>
              <a:t>Runnable</a:t>
            </a:r>
            <a:r>
              <a:rPr lang="en-US" dirty="0" smtClean="0"/>
              <a:t>;</a:t>
            </a:r>
          </a:p>
          <a:p>
            <a:pPr lvl="1"/>
            <a:r>
              <a:rPr lang="en-US" i="1" dirty="0" smtClean="0"/>
              <a:t>GUI event-listener interfaces</a:t>
            </a:r>
            <a:r>
              <a:rPr lang="en-US" dirty="0" smtClean="0"/>
              <a:t>;</a:t>
            </a:r>
          </a:p>
          <a:p>
            <a:pPr lvl="1"/>
            <a:r>
              <a:rPr lang="en-US" i="1" dirty="0" smtClean="0"/>
              <a:t>Swing Constants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8306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</a:t>
            </a:r>
            <a:r>
              <a:rPr lang="en-US" dirty="0" err="1" smtClean="0"/>
              <a:t>Comuns</a:t>
            </a:r>
            <a:r>
              <a:rPr lang="en-US" dirty="0" smtClean="0"/>
              <a:t> da API 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i="1" dirty="0" smtClean="0"/>
              <a:t>Comparable</a:t>
            </a:r>
          </a:p>
          <a:p>
            <a:pPr lvl="1"/>
            <a:r>
              <a:rPr lang="en-US" dirty="0" err="1" smtClean="0"/>
              <a:t>Permite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de classes </a:t>
            </a:r>
            <a:r>
              <a:rPr lang="en-US" dirty="0" err="1" smtClean="0"/>
              <a:t>que</a:t>
            </a:r>
            <a:r>
              <a:rPr lang="en-US" dirty="0" smtClean="0"/>
              <a:t> a </a:t>
            </a:r>
            <a:r>
              <a:rPr lang="en-US" dirty="0" err="1" smtClean="0"/>
              <a:t>implementam</a:t>
            </a:r>
            <a:r>
              <a:rPr lang="en-US" dirty="0" smtClean="0"/>
              <a:t> </a:t>
            </a:r>
            <a:r>
              <a:rPr lang="en-US" dirty="0" err="1" smtClean="0"/>
              <a:t>sejam</a:t>
            </a:r>
            <a:r>
              <a:rPr lang="en-US" dirty="0" smtClean="0"/>
              <a:t> </a:t>
            </a:r>
            <a:r>
              <a:rPr lang="en-US" dirty="0" err="1" smtClean="0"/>
              <a:t>comparados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Contém</a:t>
            </a:r>
            <a:r>
              <a:rPr lang="en-US" dirty="0" smtClean="0"/>
              <a:t> </a:t>
            </a:r>
            <a:r>
              <a:rPr lang="en-US" dirty="0" err="1" smtClean="0"/>
              <a:t>apenas</a:t>
            </a:r>
            <a:r>
              <a:rPr lang="en-US" dirty="0" smtClean="0"/>
              <a:t> um </a:t>
            </a:r>
            <a:r>
              <a:rPr lang="en-US" dirty="0" err="1" smtClean="0"/>
              <a:t>método</a:t>
            </a:r>
            <a:r>
              <a:rPr lang="en-US" dirty="0" smtClean="0"/>
              <a:t>:</a:t>
            </a:r>
          </a:p>
          <a:p>
            <a:pPr lvl="2"/>
            <a:r>
              <a:rPr lang="en-US" i="1" dirty="0" err="1" smtClean="0"/>
              <a:t>compareTo</a:t>
            </a:r>
            <a:r>
              <a:rPr lang="en-US" i="1" dirty="0" smtClean="0"/>
              <a:t>()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Compara</a:t>
            </a:r>
            <a:r>
              <a:rPr lang="en-US" dirty="0" smtClean="0"/>
              <a:t> o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</a:t>
            </a:r>
            <a:r>
              <a:rPr lang="en-US" dirty="0" err="1" smtClean="0"/>
              <a:t>invocou</a:t>
            </a:r>
            <a:r>
              <a:rPr lang="en-US" dirty="0" smtClean="0"/>
              <a:t> com um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passado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argumento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Deve</a:t>
            </a:r>
            <a:r>
              <a:rPr lang="en-US" dirty="0" smtClean="0"/>
              <a:t> </a:t>
            </a:r>
            <a:r>
              <a:rPr lang="en-US" dirty="0" err="1" smtClean="0"/>
              <a:t>retornar</a:t>
            </a:r>
            <a:r>
              <a:rPr lang="en-US" dirty="0" smtClean="0"/>
              <a:t>:</a:t>
            </a:r>
          </a:p>
          <a:p>
            <a:pPr lvl="2"/>
            <a:r>
              <a:rPr lang="en-US" dirty="0" smtClean="0"/>
              <a:t>Um </a:t>
            </a:r>
            <a:r>
              <a:rPr lang="en-US" dirty="0" err="1" smtClean="0"/>
              <a:t>número</a:t>
            </a:r>
            <a:r>
              <a:rPr lang="en-US" dirty="0" smtClean="0"/>
              <a:t> </a:t>
            </a:r>
            <a:r>
              <a:rPr lang="en-US" dirty="0" err="1" smtClean="0"/>
              <a:t>negativo</a:t>
            </a:r>
            <a:r>
              <a:rPr lang="en-US" dirty="0" smtClean="0"/>
              <a:t>, </a:t>
            </a:r>
            <a:r>
              <a:rPr lang="en-US" dirty="0" err="1" smtClean="0"/>
              <a:t>caso</a:t>
            </a:r>
            <a:r>
              <a:rPr lang="en-US" dirty="0" smtClean="0"/>
              <a:t> o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seja</a:t>
            </a:r>
            <a:r>
              <a:rPr lang="en-US" dirty="0" smtClean="0"/>
              <a:t> </a:t>
            </a:r>
            <a:r>
              <a:rPr lang="en-US" dirty="0" err="1" smtClean="0"/>
              <a:t>menor</a:t>
            </a:r>
            <a:r>
              <a:rPr lang="en-US" dirty="0" smtClean="0"/>
              <a:t>;</a:t>
            </a:r>
          </a:p>
          <a:p>
            <a:pPr lvl="2"/>
            <a:r>
              <a:rPr lang="en-US" dirty="0" smtClean="0"/>
              <a:t>Zero, </a:t>
            </a:r>
            <a:r>
              <a:rPr lang="en-US" dirty="0" err="1" smtClean="0"/>
              <a:t>caso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</a:t>
            </a:r>
            <a:r>
              <a:rPr lang="en-US" dirty="0" err="1" smtClean="0"/>
              <a:t>sejam</a:t>
            </a:r>
            <a:r>
              <a:rPr lang="en-US" dirty="0" smtClean="0"/>
              <a:t> </a:t>
            </a:r>
            <a:r>
              <a:rPr lang="en-US" dirty="0" err="1" smtClean="0"/>
              <a:t>iguais</a:t>
            </a:r>
            <a:r>
              <a:rPr lang="en-US" dirty="0" smtClean="0"/>
              <a:t>;</a:t>
            </a:r>
            <a:endParaRPr lang="en-US" dirty="0"/>
          </a:p>
          <a:p>
            <a:pPr lvl="2"/>
            <a:r>
              <a:rPr lang="en-US" dirty="0"/>
              <a:t>Um </a:t>
            </a:r>
            <a:r>
              <a:rPr lang="en-US" dirty="0" err="1"/>
              <a:t>número</a:t>
            </a:r>
            <a:r>
              <a:rPr lang="en-US" dirty="0"/>
              <a:t> </a:t>
            </a:r>
            <a:r>
              <a:rPr lang="en-US" dirty="0" err="1" smtClean="0"/>
              <a:t>positivo</a:t>
            </a:r>
            <a:r>
              <a:rPr lang="en-US" dirty="0" smtClean="0"/>
              <a:t>, </a:t>
            </a:r>
            <a:r>
              <a:rPr lang="en-US" dirty="0" err="1"/>
              <a:t>caso</a:t>
            </a:r>
            <a:r>
              <a:rPr lang="en-US" dirty="0"/>
              <a:t> o </a:t>
            </a:r>
            <a:r>
              <a:rPr lang="en-US" dirty="0" err="1"/>
              <a:t>primeiro</a:t>
            </a:r>
            <a:r>
              <a:rPr lang="en-US" dirty="0"/>
              <a:t> </a:t>
            </a:r>
            <a:r>
              <a:rPr lang="en-US" dirty="0" err="1"/>
              <a:t>objeto</a:t>
            </a:r>
            <a:r>
              <a:rPr lang="en-US" dirty="0"/>
              <a:t> </a:t>
            </a:r>
            <a:r>
              <a:rPr lang="en-US" dirty="0" err="1"/>
              <a:t>seja</a:t>
            </a:r>
            <a:r>
              <a:rPr lang="en-US" dirty="0"/>
              <a:t> </a:t>
            </a:r>
            <a:r>
              <a:rPr lang="en-US" dirty="0" err="1" smtClean="0"/>
              <a:t>maior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8306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</a:t>
            </a:r>
            <a:r>
              <a:rPr lang="en-US" dirty="0" err="1" smtClean="0"/>
              <a:t>Comuns</a:t>
            </a:r>
            <a:r>
              <a:rPr lang="en-US" dirty="0" smtClean="0"/>
              <a:t> da API 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err="1"/>
              <a:t>Serializable</a:t>
            </a:r>
            <a:endParaRPr lang="en-US" b="1" dirty="0" smtClean="0"/>
          </a:p>
          <a:p>
            <a:pPr lvl="1"/>
            <a:r>
              <a:rPr lang="en-US" dirty="0" err="1" smtClean="0"/>
              <a:t>Utilizada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identificar</a:t>
            </a:r>
            <a:r>
              <a:rPr lang="en-US" dirty="0" smtClean="0"/>
              <a:t> classes </a:t>
            </a:r>
            <a:r>
              <a:rPr lang="en-US" dirty="0" err="1" smtClean="0"/>
              <a:t>cujos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</a:t>
            </a:r>
            <a:r>
              <a:rPr lang="en-US" dirty="0" err="1" smtClean="0"/>
              <a:t>podem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escritos</a:t>
            </a:r>
            <a:r>
              <a:rPr lang="en-US" dirty="0" smtClean="0"/>
              <a:t> (</a:t>
            </a:r>
            <a:r>
              <a:rPr lang="en-US" dirty="0" err="1" smtClean="0"/>
              <a:t>serializados</a:t>
            </a:r>
            <a:r>
              <a:rPr lang="en-US" dirty="0" smtClean="0"/>
              <a:t>) </a:t>
            </a:r>
            <a:r>
              <a:rPr lang="en-US" dirty="0" err="1" smtClean="0"/>
              <a:t>ou</a:t>
            </a:r>
            <a:r>
              <a:rPr lang="en-US" dirty="0" smtClean="0"/>
              <a:t> lidos (</a:t>
            </a:r>
            <a:r>
              <a:rPr lang="en-US" dirty="0" err="1" smtClean="0"/>
              <a:t>desserializados</a:t>
            </a:r>
            <a:r>
              <a:rPr lang="en-US" dirty="0" smtClean="0"/>
              <a:t>) de </a:t>
            </a:r>
            <a:r>
              <a:rPr lang="en-US" dirty="0" err="1" smtClean="0"/>
              <a:t>algum</a:t>
            </a:r>
            <a:r>
              <a:rPr lang="en-US" dirty="0" smtClean="0"/>
              <a:t> </a:t>
            </a:r>
            <a:r>
              <a:rPr lang="en-US" dirty="0" err="1" smtClean="0"/>
              <a:t>tipo</a:t>
            </a:r>
            <a:r>
              <a:rPr lang="en-US" dirty="0" smtClean="0"/>
              <a:t> de </a:t>
            </a:r>
            <a:r>
              <a:rPr lang="en-US" dirty="0" err="1" smtClean="0"/>
              <a:t>armazenamento</a:t>
            </a:r>
            <a:r>
              <a:rPr lang="en-US" dirty="0" smtClean="0"/>
              <a:t> (</a:t>
            </a:r>
            <a:r>
              <a:rPr lang="en-US" dirty="0" err="1" smtClean="0"/>
              <a:t>arquivo</a:t>
            </a:r>
            <a:r>
              <a:rPr lang="en-US" dirty="0" smtClean="0"/>
              <a:t>, </a:t>
            </a:r>
            <a:r>
              <a:rPr lang="en-US" dirty="0" err="1" smtClean="0"/>
              <a:t>banco</a:t>
            </a:r>
            <a:r>
              <a:rPr lang="en-US" dirty="0" smtClean="0"/>
              <a:t> de dados),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transmitidos</a:t>
            </a:r>
            <a:r>
              <a:rPr lang="en-US" dirty="0" smtClean="0"/>
              <a:t> </a:t>
            </a:r>
            <a:r>
              <a:rPr lang="en-US" dirty="0" err="1" smtClean="0"/>
              <a:t>através</a:t>
            </a:r>
            <a:r>
              <a:rPr lang="en-US" dirty="0" smtClean="0"/>
              <a:t> da </a:t>
            </a:r>
            <a:r>
              <a:rPr lang="en-US" dirty="0" err="1" smtClean="0"/>
              <a:t>rede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8306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</a:t>
            </a:r>
            <a:r>
              <a:rPr lang="en-US" dirty="0" err="1" smtClean="0"/>
              <a:t>Comuns</a:t>
            </a:r>
            <a:r>
              <a:rPr lang="en-US" dirty="0" smtClean="0"/>
              <a:t> da API 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/>
              <a:t>Runnable</a:t>
            </a:r>
          </a:p>
          <a:p>
            <a:pPr lvl="1"/>
            <a:r>
              <a:rPr lang="en-US" dirty="0" err="1" smtClean="0"/>
              <a:t>Implementada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qualquer</a:t>
            </a:r>
            <a:r>
              <a:rPr lang="en-US" dirty="0" smtClean="0"/>
              <a:t> </a:t>
            </a:r>
            <a:r>
              <a:rPr lang="en-US" dirty="0" err="1" smtClean="0"/>
              <a:t>classe</a:t>
            </a:r>
            <a:r>
              <a:rPr lang="en-US" dirty="0" smtClean="0"/>
              <a:t> </a:t>
            </a:r>
            <a:r>
              <a:rPr lang="en-US" dirty="0" err="1" smtClean="0"/>
              <a:t>cujos</a:t>
            </a:r>
            <a:r>
              <a:rPr lang="en-US" dirty="0" smtClean="0"/>
              <a:t> </a:t>
            </a:r>
            <a:r>
              <a:rPr lang="en-US" dirty="0" err="1" smtClean="0"/>
              <a:t>objetos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estar</a:t>
            </a:r>
            <a:r>
              <a:rPr lang="en-US" dirty="0" smtClean="0"/>
              <a:t> </a:t>
            </a:r>
            <a:r>
              <a:rPr lang="en-US" dirty="0" err="1" smtClean="0"/>
              <a:t>aptos</a:t>
            </a:r>
            <a:r>
              <a:rPr lang="en-US" dirty="0" smtClean="0"/>
              <a:t> a </a:t>
            </a:r>
            <a:r>
              <a:rPr lang="en-US" dirty="0" err="1" smtClean="0"/>
              <a:t>executarem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paralelo</a:t>
            </a:r>
            <a:r>
              <a:rPr lang="en-US" dirty="0" smtClean="0"/>
              <a:t> </a:t>
            </a:r>
            <a:r>
              <a:rPr lang="en-US" dirty="0" err="1" smtClean="0"/>
              <a:t>utilizando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técnica</a:t>
            </a:r>
            <a:r>
              <a:rPr lang="en-US" dirty="0" smtClean="0"/>
              <a:t> </a:t>
            </a:r>
            <a:r>
              <a:rPr lang="en-US" dirty="0" err="1" smtClean="0"/>
              <a:t>chamada</a:t>
            </a:r>
            <a:r>
              <a:rPr lang="en-US" dirty="0" smtClean="0"/>
              <a:t> de </a:t>
            </a:r>
            <a:r>
              <a:rPr lang="en-US" i="1" dirty="0" smtClean="0"/>
              <a:t>multithreading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Contém</a:t>
            </a:r>
            <a:r>
              <a:rPr lang="en-US" dirty="0" smtClean="0"/>
              <a:t> um </a:t>
            </a:r>
            <a:r>
              <a:rPr lang="en-US" dirty="0" err="1" smtClean="0"/>
              <a:t>método</a:t>
            </a:r>
            <a:r>
              <a:rPr lang="en-US" dirty="0" smtClean="0"/>
              <a:t>:</a:t>
            </a:r>
          </a:p>
          <a:p>
            <a:pPr lvl="2"/>
            <a:r>
              <a:rPr lang="en-US" i="1" dirty="0" smtClean="0"/>
              <a:t>run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Descreve</a:t>
            </a:r>
            <a:r>
              <a:rPr lang="en-US" dirty="0" smtClean="0"/>
              <a:t> o </a:t>
            </a:r>
            <a:r>
              <a:rPr lang="en-US" dirty="0" err="1" smtClean="0"/>
              <a:t>comportamento</a:t>
            </a:r>
            <a:r>
              <a:rPr lang="en-US" dirty="0" smtClean="0"/>
              <a:t> do </a:t>
            </a:r>
            <a:r>
              <a:rPr lang="en-US" dirty="0" err="1" smtClean="0"/>
              <a:t>objeto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executado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692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</a:t>
            </a:r>
            <a:r>
              <a:rPr lang="en-US" dirty="0" err="1" smtClean="0"/>
              <a:t>Comuns</a:t>
            </a:r>
            <a:r>
              <a:rPr lang="en-US" dirty="0" smtClean="0"/>
              <a:t> da API 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i="1" dirty="0"/>
              <a:t>GUI event-listener </a:t>
            </a:r>
            <a:r>
              <a:rPr lang="en-US" b="1" i="1" dirty="0" smtClean="0"/>
              <a:t>interfaces</a:t>
            </a:r>
          </a:p>
          <a:p>
            <a:pPr lvl="1"/>
            <a:r>
              <a:rPr lang="en-US" dirty="0" smtClean="0"/>
              <a:t>Toda </a:t>
            </a:r>
            <a:r>
              <a:rPr lang="en-US" dirty="0" err="1" smtClean="0"/>
              <a:t>interação</a:t>
            </a:r>
            <a:r>
              <a:rPr lang="en-US" dirty="0" smtClean="0"/>
              <a:t> com </a:t>
            </a:r>
            <a:r>
              <a:rPr lang="en-US" dirty="0" err="1" smtClean="0"/>
              <a:t>uma</a:t>
            </a:r>
            <a:r>
              <a:rPr lang="en-US" dirty="0" smtClean="0"/>
              <a:t> interface </a:t>
            </a:r>
            <a:r>
              <a:rPr lang="en-US" dirty="0" err="1" smtClean="0"/>
              <a:t>gráfica</a:t>
            </a:r>
            <a:r>
              <a:rPr lang="en-US" dirty="0" smtClean="0"/>
              <a:t> é </a:t>
            </a:r>
            <a:r>
              <a:rPr lang="en-US" dirty="0" err="1" smtClean="0"/>
              <a:t>chamada</a:t>
            </a:r>
            <a:r>
              <a:rPr lang="en-US" dirty="0" smtClean="0"/>
              <a:t> de </a:t>
            </a:r>
            <a:r>
              <a:rPr lang="en-US" b="1" dirty="0" err="1" smtClean="0"/>
              <a:t>evento</a:t>
            </a:r>
            <a:endParaRPr lang="en-US" b="1" dirty="0" smtClean="0"/>
          </a:p>
          <a:p>
            <a:pPr lvl="2"/>
            <a:r>
              <a:rPr lang="en-US" dirty="0" smtClean="0"/>
              <a:t>O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utilizado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responder é </a:t>
            </a:r>
            <a:r>
              <a:rPr lang="en-US" dirty="0" err="1" smtClean="0"/>
              <a:t>chamado</a:t>
            </a:r>
            <a:r>
              <a:rPr lang="en-US" dirty="0" smtClean="0"/>
              <a:t> de </a:t>
            </a:r>
            <a:r>
              <a:rPr lang="en-US" b="1" dirty="0" err="1" smtClean="0"/>
              <a:t>manipulador</a:t>
            </a:r>
            <a:r>
              <a:rPr lang="en-US" b="1" dirty="0" smtClean="0"/>
              <a:t> de </a:t>
            </a:r>
            <a:r>
              <a:rPr lang="en-US" b="1" dirty="0" err="1" smtClean="0"/>
              <a:t>evento</a:t>
            </a:r>
            <a:r>
              <a:rPr lang="en-US" b="1" dirty="0" smtClean="0"/>
              <a:t> </a:t>
            </a:r>
            <a:r>
              <a:rPr lang="en-US" dirty="0" smtClean="0"/>
              <a:t>(</a:t>
            </a:r>
            <a:r>
              <a:rPr lang="en-US" i="1" dirty="0" smtClean="0"/>
              <a:t>event handler</a:t>
            </a:r>
            <a:r>
              <a:rPr lang="en-US" dirty="0" smtClean="0"/>
              <a:t>).</a:t>
            </a:r>
          </a:p>
          <a:p>
            <a:pPr lvl="1"/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manipuladores</a:t>
            </a:r>
            <a:r>
              <a:rPr lang="en-US" dirty="0" smtClean="0"/>
              <a:t> de </a:t>
            </a:r>
            <a:r>
              <a:rPr lang="en-US" dirty="0" err="1" smtClean="0"/>
              <a:t>eventos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declarados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classes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implementam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interface </a:t>
            </a:r>
            <a:r>
              <a:rPr lang="en-US" i="1" dirty="0" smtClean="0"/>
              <a:t>event-listener</a:t>
            </a:r>
            <a:r>
              <a:rPr lang="en-US" dirty="0" smtClean="0"/>
              <a:t> </a:t>
            </a:r>
            <a:r>
              <a:rPr lang="en-US" dirty="0" err="1" smtClean="0"/>
              <a:t>adequada</a:t>
            </a:r>
            <a:endParaRPr lang="en-US" dirty="0"/>
          </a:p>
          <a:p>
            <a:pPr lvl="2"/>
            <a:r>
              <a:rPr lang="en-US" dirty="0" err="1" smtClean="0"/>
              <a:t>Cada</a:t>
            </a:r>
            <a:r>
              <a:rPr lang="en-US" dirty="0" smtClean="0"/>
              <a:t> </a:t>
            </a:r>
            <a:r>
              <a:rPr lang="en-US" dirty="0" err="1" smtClean="0"/>
              <a:t>uma</a:t>
            </a:r>
            <a:r>
              <a:rPr lang="en-US" dirty="0" smtClean="0"/>
              <a:t> </a:t>
            </a:r>
            <a:r>
              <a:rPr lang="en-US" dirty="0" err="1" smtClean="0"/>
              <a:t>delas</a:t>
            </a:r>
            <a:r>
              <a:rPr lang="en-US" dirty="0" smtClean="0"/>
              <a:t> </a:t>
            </a:r>
            <a:r>
              <a:rPr lang="en-US" dirty="0" err="1" smtClean="0"/>
              <a:t>especifica</a:t>
            </a:r>
            <a:r>
              <a:rPr lang="en-US" dirty="0" smtClean="0"/>
              <a:t> um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métodos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devem</a:t>
            </a:r>
            <a:r>
              <a:rPr lang="en-US" dirty="0" smtClean="0"/>
              <a:t> </a:t>
            </a:r>
            <a:r>
              <a:rPr lang="en-US" dirty="0" err="1" smtClean="0"/>
              <a:t>ser</a:t>
            </a:r>
            <a:r>
              <a:rPr lang="en-US" dirty="0" smtClean="0"/>
              <a:t> </a:t>
            </a:r>
            <a:r>
              <a:rPr lang="en-US" dirty="0" err="1" smtClean="0"/>
              <a:t>implementados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responder </a:t>
            </a:r>
            <a:r>
              <a:rPr lang="en-US" dirty="0" err="1" smtClean="0"/>
              <a:t>às</a:t>
            </a:r>
            <a:r>
              <a:rPr lang="en-US" dirty="0" smtClean="0"/>
              <a:t> </a:t>
            </a:r>
            <a:r>
              <a:rPr lang="en-US" dirty="0" err="1" smtClean="0"/>
              <a:t>interações</a:t>
            </a:r>
            <a:r>
              <a:rPr lang="en-US" dirty="0" smtClean="0"/>
              <a:t> do </a:t>
            </a:r>
            <a:r>
              <a:rPr lang="en-US" dirty="0" err="1" smtClean="0"/>
              <a:t>usuário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692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Interfaces </a:t>
            </a:r>
            <a:r>
              <a:rPr lang="en-US" dirty="0" err="1" smtClean="0"/>
              <a:t>Comuns</a:t>
            </a:r>
            <a:r>
              <a:rPr lang="en-US" dirty="0" smtClean="0"/>
              <a:t> da API Java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Swing </a:t>
            </a:r>
            <a:r>
              <a:rPr lang="en-US" b="1" i="1" dirty="0" smtClean="0"/>
              <a:t>Constants</a:t>
            </a:r>
          </a:p>
          <a:p>
            <a:pPr lvl="1"/>
            <a:r>
              <a:rPr lang="en-US" dirty="0" err="1" smtClean="0"/>
              <a:t>Contém</a:t>
            </a:r>
            <a:r>
              <a:rPr lang="en-US" dirty="0" smtClean="0"/>
              <a:t> um </a:t>
            </a:r>
            <a:r>
              <a:rPr lang="en-US" dirty="0" err="1" smtClean="0"/>
              <a:t>conjunto</a:t>
            </a:r>
            <a:r>
              <a:rPr lang="en-US" dirty="0" smtClean="0"/>
              <a:t> de </a:t>
            </a:r>
            <a:r>
              <a:rPr lang="en-US" dirty="0" err="1" smtClean="0"/>
              <a:t>constantes</a:t>
            </a:r>
            <a:r>
              <a:rPr lang="en-US" dirty="0" smtClean="0"/>
              <a:t> </a:t>
            </a:r>
            <a:r>
              <a:rPr lang="en-US" dirty="0" err="1" smtClean="0"/>
              <a:t>utilizado</a:t>
            </a:r>
            <a:r>
              <a:rPr lang="en-US" dirty="0" smtClean="0"/>
              <a:t> 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 smtClean="0"/>
              <a:t>programação</a:t>
            </a:r>
            <a:r>
              <a:rPr lang="en-US" dirty="0" smtClean="0"/>
              <a:t> de interfaces </a:t>
            </a:r>
            <a:r>
              <a:rPr lang="en-US" dirty="0" err="1" smtClean="0"/>
              <a:t>gráficas</a:t>
            </a:r>
            <a:endParaRPr lang="en-US" dirty="0"/>
          </a:p>
          <a:p>
            <a:pPr lvl="2"/>
            <a:r>
              <a:rPr lang="en-US" dirty="0" err="1" smtClean="0"/>
              <a:t>Posicionamento</a:t>
            </a:r>
            <a:r>
              <a:rPr lang="en-US" dirty="0" smtClean="0"/>
              <a:t> de </a:t>
            </a:r>
            <a:r>
              <a:rPr lang="en-US" dirty="0" err="1" smtClean="0"/>
              <a:t>elementos</a:t>
            </a:r>
            <a:r>
              <a:rPr lang="en-US" dirty="0" smtClean="0"/>
              <a:t> GUI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tela</a:t>
            </a:r>
            <a:r>
              <a:rPr lang="en-US" dirty="0" smtClean="0"/>
              <a:t>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7BA2C2-BAB6-44FC-BAA2-F6B037FB9DCF}" type="slidenum">
              <a:rPr lang="pt-BR" smtClean="0"/>
              <a:pPr>
                <a:defRPr/>
              </a:pPr>
              <a:t>97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692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FA76E85-50F3-49CE-BF7E-EA58F7810D29}" type="slidenum">
              <a:rPr lang="pt-BR"/>
              <a:pPr eaLnBrk="1" hangingPunct="1"/>
              <a:t>98</a:t>
            </a:fld>
            <a:endParaRPr lang="pt-BR"/>
          </a:p>
        </p:txBody>
      </p:sp>
      <p:sp>
        <p:nvSpPr>
          <p:cNvPr id="5632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555776" y="2060848"/>
            <a:ext cx="5673824" cy="420933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pt-BR" sz="6000" b="1" dirty="0" smtClean="0"/>
              <a:t>Perguntas?</a:t>
            </a:r>
          </a:p>
        </p:txBody>
      </p:sp>
      <p:pic>
        <p:nvPicPr>
          <p:cNvPr id="56327" name="Picture 7" descr="http://www.proprofs.com/quiz-school/upload/yuiupload/2254786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556792"/>
            <a:ext cx="2747390" cy="52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Na próxima aula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Introdução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Java Reflections API </a:t>
            </a:r>
            <a:endParaRPr lang="pt-BR" dirty="0"/>
          </a:p>
        </p:txBody>
      </p:sp>
      <p:sp>
        <p:nvSpPr>
          <p:cNvPr id="57346" name="Marcador de Posição do Número do Diapositivo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1080F9-8F5A-439D-8985-0372F9108CB3}" type="slidenum">
              <a:rPr lang="pt-BR"/>
              <a:pPr eaLnBrk="1" hangingPunct="1"/>
              <a:t>99</a:t>
            </a:fld>
            <a:endParaRPr lang="pt-BR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ódulo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ódulo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ódul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7257</TotalTime>
  <Words>5098</Words>
  <Application>Microsoft Macintosh PowerPoint</Application>
  <PresentationFormat>On-screen Show (4:3)</PresentationFormat>
  <Paragraphs>1008</Paragraphs>
  <Slides>100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100</vt:i4>
      </vt:variant>
    </vt:vector>
  </HeadingPairs>
  <TitlesOfParts>
    <vt:vector size="101" baseType="lpstr">
      <vt:lpstr>Módulo</vt:lpstr>
      <vt:lpstr>PowerPoint Presentation</vt:lpstr>
      <vt:lpstr>Endereços Importantes</vt:lpstr>
      <vt:lpstr>PowerPoint Presentation</vt:lpstr>
      <vt:lpstr>Avisos</vt:lpstr>
      <vt:lpstr>Na aula Passada</vt:lpstr>
      <vt:lpstr>Na aula de Hoje</vt:lpstr>
      <vt:lpstr>Polimorfismo</vt:lpstr>
      <vt:lpstr>Polimorfismo</vt:lpstr>
      <vt:lpstr>Exemplo</vt:lpstr>
      <vt:lpstr>TestePolimorfismo.java</vt:lpstr>
      <vt:lpstr>TestePolimorfismo.java</vt:lpstr>
      <vt:lpstr>Saída</vt:lpstr>
      <vt:lpstr>Polimorfismo</vt:lpstr>
      <vt:lpstr>Polimorfismo</vt:lpstr>
      <vt:lpstr>Classes e Métodos Abstratos</vt:lpstr>
      <vt:lpstr>Classes e Métodos Abstratos</vt:lpstr>
      <vt:lpstr>Classes e Métodos Abstratos</vt:lpstr>
      <vt:lpstr>Classes e Métodos Abstratos</vt:lpstr>
      <vt:lpstr>Classes e Métodos Abstratos</vt:lpstr>
      <vt:lpstr>Classes e Métodos Abstratos</vt:lpstr>
      <vt:lpstr>Classes e Métodos Abstratos</vt:lpstr>
      <vt:lpstr>Exemplo Polimorfismo e Downcast</vt:lpstr>
      <vt:lpstr>Exemplo</vt:lpstr>
      <vt:lpstr>Exemplo</vt:lpstr>
      <vt:lpstr>Exemplo</vt:lpstr>
      <vt:lpstr>Empregado.java</vt:lpstr>
      <vt:lpstr>Empregado.java</vt:lpstr>
      <vt:lpstr>EmpregadoAssalariado.java</vt:lpstr>
      <vt:lpstr>EmpregadoAssalariado.java</vt:lpstr>
      <vt:lpstr>EmpregadoHorista.java</vt:lpstr>
      <vt:lpstr>EmpregadoHorista.java</vt:lpstr>
      <vt:lpstr>EmpregadoHorista.java</vt:lpstr>
      <vt:lpstr>EmpregadoHorista.java</vt:lpstr>
      <vt:lpstr>PowerPoint Presentation</vt:lpstr>
      <vt:lpstr>EmpregadoComissionadoAssalariado.java</vt:lpstr>
      <vt:lpstr>TestePagamento.java</vt:lpstr>
      <vt:lpstr>TestePagamento.java</vt:lpstr>
      <vt:lpstr>TestePagamento.java</vt:lpstr>
      <vt:lpstr>Saída</vt:lpstr>
      <vt:lpstr>Exemplo</vt:lpstr>
      <vt:lpstr>Resolução Dinâmica</vt:lpstr>
      <vt:lpstr>Resolução Dinâmica</vt:lpstr>
      <vt:lpstr>Operador instanceof</vt:lpstr>
      <vt:lpstr>Operador instanceof</vt:lpstr>
      <vt:lpstr>Downcast</vt:lpstr>
      <vt:lpstr>Downcast</vt:lpstr>
      <vt:lpstr>Downcast</vt:lpstr>
      <vt:lpstr>Método getClass</vt:lpstr>
      <vt:lpstr>Método getClass</vt:lpstr>
      <vt:lpstr>Métodos e Classes final</vt:lpstr>
      <vt:lpstr>Métodos e Classes final</vt:lpstr>
      <vt:lpstr>Métodos e Classes final</vt:lpstr>
      <vt:lpstr>Métodos e Classes final</vt:lpstr>
      <vt:lpstr>Métodos e Classes final</vt:lpstr>
      <vt:lpstr>Criando e Utilizando Interfaces</vt:lpstr>
      <vt:lpstr>Criando e Utilizando Interfaces</vt:lpstr>
      <vt:lpstr>Criando e Utilizando Interfaces</vt:lpstr>
      <vt:lpstr>Criando e Utilizando Interfaces</vt:lpstr>
      <vt:lpstr>Criando e Utilizando Interfaces</vt:lpstr>
      <vt:lpstr>Criando e Utilizando Interfaces</vt:lpstr>
      <vt:lpstr>Criando e Utilizando Interfaces</vt:lpstr>
      <vt:lpstr>Criando e Utilizando Interfaces</vt:lpstr>
      <vt:lpstr>Exemplo</vt:lpstr>
      <vt:lpstr>Exemplo</vt:lpstr>
      <vt:lpstr>Exemplo</vt:lpstr>
      <vt:lpstr>Exemplo</vt:lpstr>
      <vt:lpstr>Pagavel.java</vt:lpstr>
      <vt:lpstr>NotaFiscal.java</vt:lpstr>
      <vt:lpstr>NotaFiscal.java</vt:lpstr>
      <vt:lpstr>NotaFiscal.java</vt:lpstr>
      <vt:lpstr>NotaFiscal.java</vt:lpstr>
      <vt:lpstr>Empregado.java</vt:lpstr>
      <vt:lpstr>Empregado.java</vt:lpstr>
      <vt:lpstr>Empregado.java</vt:lpstr>
      <vt:lpstr>EmpregadoAssalariado.java</vt:lpstr>
      <vt:lpstr>EmpregadoAssalariado.java</vt:lpstr>
      <vt:lpstr>TesteInterfacePagavel.java</vt:lpstr>
      <vt:lpstr>TesteInterfacePagavel.java</vt:lpstr>
      <vt:lpstr>Saída</vt:lpstr>
      <vt:lpstr>Exemplo</vt:lpstr>
      <vt:lpstr>Exemplo</vt:lpstr>
      <vt:lpstr>Declarando Constantes em Interfaces</vt:lpstr>
      <vt:lpstr>Declarando Constantes em Interfaces</vt:lpstr>
      <vt:lpstr>Declarando Constantes em Interfaces</vt:lpstr>
      <vt:lpstr>Herança Múltipla e Interfaces</vt:lpstr>
      <vt:lpstr>Herança Múltipla e Interfaces</vt:lpstr>
      <vt:lpstr>Herança Múltipla e Interfaces</vt:lpstr>
      <vt:lpstr>Herança Múltipla e Interfaces</vt:lpstr>
      <vt:lpstr>Herança Múltipla e Interfaces</vt:lpstr>
      <vt:lpstr>Herança Múltipla e Interfaces</vt:lpstr>
      <vt:lpstr>Interfaces Comuns da API Java</vt:lpstr>
      <vt:lpstr>Interfaces Comuns da API Java</vt:lpstr>
      <vt:lpstr>Interfaces Comuns da API Java</vt:lpstr>
      <vt:lpstr>Interfaces Comuns da API Java</vt:lpstr>
      <vt:lpstr>Interfaces Comuns da API Java</vt:lpstr>
      <vt:lpstr>Interfaces Comuns da API Java</vt:lpstr>
      <vt:lpstr>Interfaces Comuns da API Java</vt:lpstr>
      <vt:lpstr>PowerPoint Presentation</vt:lpstr>
      <vt:lpstr>Na próxima aula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Marco Antonio</dc:creator>
  <cp:lastModifiedBy>Marco Antonio Carvalho</cp:lastModifiedBy>
  <cp:revision>423</cp:revision>
  <dcterms:created xsi:type="dcterms:W3CDTF">2010-07-17T22:15:25Z</dcterms:created>
  <dcterms:modified xsi:type="dcterms:W3CDTF">2014-07-28T17:22:36Z</dcterms:modified>
</cp:coreProperties>
</file>