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72"/>
  </p:notesMasterIdLst>
  <p:sldIdLst>
    <p:sldId id="338" r:id="rId2"/>
    <p:sldId id="403" r:id="rId3"/>
    <p:sldId id="339" r:id="rId4"/>
    <p:sldId id="340" r:id="rId5"/>
    <p:sldId id="341" r:id="rId6"/>
    <p:sldId id="257" r:id="rId7"/>
    <p:sldId id="342" r:id="rId8"/>
    <p:sldId id="343" r:id="rId9"/>
    <p:sldId id="344" r:id="rId10"/>
    <p:sldId id="345" r:id="rId11"/>
    <p:sldId id="393" r:id="rId12"/>
    <p:sldId id="348" r:id="rId13"/>
    <p:sldId id="346" r:id="rId14"/>
    <p:sldId id="347" r:id="rId15"/>
    <p:sldId id="354" r:id="rId16"/>
    <p:sldId id="355" r:id="rId17"/>
    <p:sldId id="349" r:id="rId18"/>
    <p:sldId id="350" r:id="rId19"/>
    <p:sldId id="351" r:id="rId20"/>
    <p:sldId id="352" r:id="rId21"/>
    <p:sldId id="394" r:id="rId22"/>
    <p:sldId id="353" r:id="rId23"/>
    <p:sldId id="357" r:id="rId24"/>
    <p:sldId id="358" r:id="rId25"/>
    <p:sldId id="359" r:id="rId26"/>
    <p:sldId id="356" r:id="rId27"/>
    <p:sldId id="395" r:id="rId28"/>
    <p:sldId id="360" r:id="rId29"/>
    <p:sldId id="361" r:id="rId30"/>
    <p:sldId id="362" r:id="rId31"/>
    <p:sldId id="363" r:id="rId32"/>
    <p:sldId id="364" r:id="rId33"/>
    <p:sldId id="396" r:id="rId34"/>
    <p:sldId id="365" r:id="rId35"/>
    <p:sldId id="366" r:id="rId36"/>
    <p:sldId id="367" r:id="rId37"/>
    <p:sldId id="368" r:id="rId38"/>
    <p:sldId id="369" r:id="rId39"/>
    <p:sldId id="371" r:id="rId40"/>
    <p:sldId id="372" r:id="rId41"/>
    <p:sldId id="373" r:id="rId42"/>
    <p:sldId id="397" r:id="rId43"/>
    <p:sldId id="374" r:id="rId44"/>
    <p:sldId id="386" r:id="rId45"/>
    <p:sldId id="370" r:id="rId46"/>
    <p:sldId id="381" r:id="rId47"/>
    <p:sldId id="375" r:id="rId48"/>
    <p:sldId id="382" r:id="rId49"/>
    <p:sldId id="383" r:id="rId50"/>
    <p:sldId id="376" r:id="rId51"/>
    <p:sldId id="387" r:id="rId52"/>
    <p:sldId id="385" r:id="rId53"/>
    <p:sldId id="384" r:id="rId54"/>
    <p:sldId id="398" r:id="rId55"/>
    <p:sldId id="388" r:id="rId56"/>
    <p:sldId id="390" r:id="rId57"/>
    <p:sldId id="391" r:id="rId58"/>
    <p:sldId id="392" r:id="rId59"/>
    <p:sldId id="400" r:id="rId60"/>
    <p:sldId id="399" r:id="rId61"/>
    <p:sldId id="389" r:id="rId62"/>
    <p:sldId id="377" r:id="rId63"/>
    <p:sldId id="378" r:id="rId64"/>
    <p:sldId id="379" r:id="rId65"/>
    <p:sldId id="402" r:id="rId66"/>
    <p:sldId id="380" r:id="rId67"/>
    <p:sldId id="401" r:id="rId68"/>
    <p:sldId id="288" r:id="rId69"/>
    <p:sldId id="258" r:id="rId70"/>
    <p:sldId id="337" r:id="rId71"/>
  </p:sldIdLst>
  <p:sldSz cx="9144000" cy="6858000" type="screen4x3"/>
  <p:notesSz cx="7099300" cy="10234613"/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20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printerSettings" Target="printerSettings/printerSettings1.bin"/><Relationship Id="rId74" Type="http://schemas.openxmlformats.org/officeDocument/2006/relationships/presProps" Target="presProps.xml"/><Relationship Id="rId75" Type="http://schemas.openxmlformats.org/officeDocument/2006/relationships/viewProps" Target="viewProps.xml"/><Relationship Id="rId76" Type="http://schemas.openxmlformats.org/officeDocument/2006/relationships/theme" Target="theme/theme1.xml"/><Relationship Id="rId77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l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Clique para editar os estilos do texto mestre</a:t>
            </a:r>
          </a:p>
          <a:p>
            <a:pPr lvl="1"/>
            <a:r>
              <a:rPr lang="en-US" noProof="0" smtClean="0"/>
              <a:t>Segundo nível</a:t>
            </a:r>
          </a:p>
          <a:p>
            <a:pPr lvl="2"/>
            <a:r>
              <a:rPr lang="en-US" noProof="0" smtClean="0"/>
              <a:t>Terceiro nível</a:t>
            </a:r>
          </a:p>
          <a:p>
            <a:pPr lvl="3"/>
            <a:r>
              <a:rPr lang="en-US" noProof="0" smtClean="0"/>
              <a:t>Quarto nível</a:t>
            </a:r>
          </a:p>
          <a:p>
            <a:pPr lvl="4"/>
            <a:r>
              <a:rPr lang="en-US" noProof="0" smtClean="0"/>
              <a:t>Quinto nível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64753BC-DE57-4E43-9A28-6B9B7DA79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522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To</a:t>
            </a:r>
            <a:r>
              <a:rPr lang="pt-BR" dirty="0" smtClean="0"/>
              <a:t> output </a:t>
            </a:r>
            <a:r>
              <a:rPr lang="pt-BR" dirty="0" err="1" smtClean="0"/>
              <a:t>objects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other</a:t>
            </a:r>
            <a:r>
              <a:rPr lang="pt-BR" dirty="0" smtClean="0"/>
              <a:t> </a:t>
            </a:r>
            <a:r>
              <a:rPr lang="pt-BR" dirty="0" err="1" smtClean="0"/>
              <a:t>types</a:t>
            </a:r>
            <a:r>
              <a:rPr lang="pt-BR" dirty="0" smtClean="0"/>
              <a:t>, </a:t>
            </a:r>
            <a:r>
              <a:rPr lang="pt-BR" dirty="0" err="1" smtClean="0"/>
              <a:t>we</a:t>
            </a:r>
            <a:r>
              <a:rPr lang="pt-BR" dirty="0" smtClean="0"/>
              <a:t> must </a:t>
            </a:r>
            <a:r>
              <a:rPr lang="pt-BR" dirty="0" err="1" smtClean="0"/>
              <a:t>convert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pointers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those</a:t>
            </a:r>
            <a:r>
              <a:rPr lang="pt-BR" dirty="0" smtClean="0"/>
              <a:t> </a:t>
            </a:r>
            <a:r>
              <a:rPr lang="pt-BR" dirty="0" err="1" smtClean="0"/>
              <a:t>objects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type</a:t>
            </a:r>
            <a:r>
              <a:rPr lang="pt-BR" dirty="0" smtClean="0"/>
              <a:t> </a:t>
            </a:r>
            <a:r>
              <a:rPr lang="pt-BR" dirty="0" err="1" smtClean="0"/>
              <a:t>const</a:t>
            </a:r>
            <a:r>
              <a:rPr lang="pt-BR" dirty="0" smtClean="0"/>
              <a:t> char *; </a:t>
            </a:r>
            <a:r>
              <a:rPr lang="pt-BR" dirty="0" err="1" smtClean="0"/>
              <a:t>otherwise</a:t>
            </a:r>
            <a:r>
              <a:rPr lang="pt-BR" dirty="0" smtClean="0"/>
              <a:t>,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compiler</a:t>
            </a:r>
            <a:r>
              <a:rPr lang="pt-BR" dirty="0" smtClean="0"/>
              <a:t> </a:t>
            </a:r>
            <a:r>
              <a:rPr lang="pt-BR" dirty="0" err="1" smtClean="0"/>
              <a:t>will</a:t>
            </a:r>
            <a:r>
              <a:rPr lang="pt-BR" dirty="0" smtClean="0"/>
              <a:t> </a:t>
            </a:r>
            <a:r>
              <a:rPr lang="pt-BR" dirty="0" err="1" smtClean="0"/>
              <a:t>not</a:t>
            </a:r>
            <a:r>
              <a:rPr lang="pt-BR" dirty="0" smtClean="0"/>
              <a:t> compile </a:t>
            </a:r>
            <a:r>
              <a:rPr lang="pt-BR" dirty="0" err="1" smtClean="0"/>
              <a:t>calls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function</a:t>
            </a:r>
            <a:r>
              <a:rPr lang="pt-BR" dirty="0" smtClean="0"/>
              <a:t> </a:t>
            </a:r>
            <a:r>
              <a:rPr lang="pt-BR" dirty="0" err="1" smtClean="0"/>
              <a:t>write</a:t>
            </a:r>
            <a:r>
              <a:rPr lang="pt-BR" dirty="0" smtClean="0"/>
              <a:t>. It </a:t>
            </a:r>
            <a:r>
              <a:rPr lang="pt-BR" dirty="0" err="1" smtClean="0"/>
              <a:t>will</a:t>
            </a:r>
            <a:r>
              <a:rPr lang="pt-BR" dirty="0" smtClean="0"/>
              <a:t> </a:t>
            </a:r>
            <a:r>
              <a:rPr lang="pt-BR" dirty="0" err="1" smtClean="0"/>
              <a:t>not</a:t>
            </a:r>
            <a:r>
              <a:rPr lang="pt-BR" dirty="0" smtClean="0"/>
              <a:t> compile </a:t>
            </a:r>
            <a:r>
              <a:rPr lang="pt-BR" dirty="0" err="1" smtClean="0"/>
              <a:t>because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compiler</a:t>
            </a:r>
            <a:r>
              <a:rPr lang="pt-BR" dirty="0" smtClean="0"/>
              <a:t> does </a:t>
            </a:r>
            <a:r>
              <a:rPr lang="pt-BR" dirty="0" err="1" smtClean="0"/>
              <a:t>not</a:t>
            </a:r>
            <a:r>
              <a:rPr lang="pt-BR" dirty="0" smtClean="0"/>
              <a:t> </a:t>
            </a:r>
            <a:r>
              <a:rPr lang="pt-BR" dirty="0" err="1" smtClean="0"/>
              <a:t>allow</a:t>
            </a:r>
            <a:r>
              <a:rPr lang="pt-BR" dirty="0" smtClean="0"/>
              <a:t> a pointer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type</a:t>
            </a:r>
            <a:r>
              <a:rPr lang="pt-BR" dirty="0" smtClean="0"/>
              <a:t> </a:t>
            </a:r>
            <a:r>
              <a:rPr lang="pt-BR" dirty="0" err="1" smtClean="0"/>
              <a:t>int</a:t>
            </a:r>
            <a:r>
              <a:rPr lang="pt-BR" dirty="0" smtClean="0"/>
              <a:t> * (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type</a:t>
            </a:r>
            <a:r>
              <a:rPr lang="pt-BR" dirty="0" smtClean="0"/>
              <a:t> </a:t>
            </a:r>
            <a:r>
              <a:rPr lang="pt-BR" dirty="0" err="1" smtClean="0"/>
              <a:t>returned</a:t>
            </a:r>
            <a:r>
              <a:rPr lang="pt-BR" dirty="0" smtClean="0"/>
              <a:t> </a:t>
            </a:r>
            <a:r>
              <a:rPr lang="pt-BR" dirty="0" err="1" smtClean="0"/>
              <a:t>by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expression</a:t>
            </a:r>
            <a:r>
              <a:rPr lang="pt-BR" dirty="0" smtClean="0"/>
              <a:t> &amp;</a:t>
            </a:r>
            <a:r>
              <a:rPr lang="pt-BR" dirty="0" err="1" smtClean="0"/>
              <a:t>number</a:t>
            </a:r>
            <a:r>
              <a:rPr lang="pt-BR" dirty="0" smtClean="0"/>
              <a:t>)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be</a:t>
            </a:r>
            <a:r>
              <a:rPr lang="pt-BR" dirty="0" smtClean="0"/>
              <a:t> </a:t>
            </a:r>
            <a:r>
              <a:rPr lang="pt-BR" dirty="0" err="1" smtClean="0"/>
              <a:t>passed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a </a:t>
            </a:r>
            <a:r>
              <a:rPr lang="pt-BR" dirty="0" err="1" smtClean="0"/>
              <a:t>function</a:t>
            </a:r>
            <a:r>
              <a:rPr lang="pt-BR" dirty="0" smtClean="0"/>
              <a:t> </a:t>
            </a:r>
            <a:r>
              <a:rPr lang="pt-BR" dirty="0" err="1" smtClean="0"/>
              <a:t>that</a:t>
            </a:r>
            <a:r>
              <a:rPr lang="pt-BR" dirty="0" smtClean="0"/>
              <a:t> </a:t>
            </a:r>
            <a:r>
              <a:rPr lang="pt-BR" dirty="0" err="1" smtClean="0"/>
              <a:t>expects</a:t>
            </a:r>
            <a:r>
              <a:rPr lang="pt-BR" dirty="0" smtClean="0"/>
              <a:t> </a:t>
            </a:r>
            <a:r>
              <a:rPr lang="pt-BR" dirty="0" err="1" smtClean="0"/>
              <a:t>an</a:t>
            </a:r>
            <a:r>
              <a:rPr lang="pt-BR" dirty="0" smtClean="0"/>
              <a:t> </a:t>
            </a:r>
            <a:r>
              <a:rPr lang="pt-BR" dirty="0" err="1" smtClean="0"/>
              <a:t>argument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type</a:t>
            </a:r>
            <a:r>
              <a:rPr lang="pt-BR" dirty="0" smtClean="0"/>
              <a:t> </a:t>
            </a:r>
            <a:r>
              <a:rPr lang="pt-BR" dirty="0" err="1" smtClean="0"/>
              <a:t>const</a:t>
            </a:r>
            <a:r>
              <a:rPr lang="pt-BR" dirty="0" smtClean="0"/>
              <a:t> char *.</a:t>
            </a:r>
          </a:p>
          <a:p>
            <a:r>
              <a:rPr lang="pt-BR" dirty="0" smtClean="0"/>
              <a:t>A </a:t>
            </a:r>
            <a:r>
              <a:rPr lang="pt-BR" dirty="0" err="1" smtClean="0"/>
              <a:t>reinterpret_cast</a:t>
            </a:r>
            <a:r>
              <a:rPr lang="pt-BR" dirty="0" smtClean="0"/>
              <a:t> </a:t>
            </a:r>
            <a:r>
              <a:rPr lang="pt-BR" dirty="0" err="1" smtClean="0"/>
              <a:t>is</a:t>
            </a:r>
            <a:r>
              <a:rPr lang="pt-BR" dirty="0" smtClean="0"/>
              <a:t> </a:t>
            </a:r>
            <a:r>
              <a:rPr lang="pt-BR" dirty="0" err="1" smtClean="0"/>
              <a:t>performed</a:t>
            </a:r>
            <a:r>
              <a:rPr lang="pt-BR" dirty="0" smtClean="0"/>
              <a:t> </a:t>
            </a:r>
            <a:r>
              <a:rPr lang="pt-BR" dirty="0" err="1" smtClean="0"/>
              <a:t>at</a:t>
            </a:r>
            <a:r>
              <a:rPr lang="pt-BR" dirty="0" smtClean="0"/>
              <a:t> compile time </a:t>
            </a:r>
            <a:r>
              <a:rPr lang="pt-BR" dirty="0" err="1" smtClean="0"/>
              <a:t>and</a:t>
            </a:r>
            <a:r>
              <a:rPr lang="pt-BR" dirty="0" smtClean="0"/>
              <a:t> does </a:t>
            </a:r>
            <a:r>
              <a:rPr lang="pt-BR" dirty="0" err="1" smtClean="0"/>
              <a:t>not</a:t>
            </a:r>
            <a:r>
              <a:rPr lang="pt-BR" dirty="0" smtClean="0"/>
              <a:t> </a:t>
            </a:r>
            <a:r>
              <a:rPr lang="pt-BR" dirty="0" err="1" smtClean="0"/>
              <a:t>change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value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object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which</a:t>
            </a:r>
            <a:r>
              <a:rPr lang="pt-BR" dirty="0" smtClean="0"/>
              <a:t> its </a:t>
            </a:r>
            <a:r>
              <a:rPr lang="pt-BR" dirty="0" err="1" smtClean="0"/>
              <a:t>operand</a:t>
            </a:r>
            <a:r>
              <a:rPr lang="pt-BR" dirty="0" smtClean="0"/>
              <a:t> points. </a:t>
            </a:r>
            <a:r>
              <a:rPr lang="pt-BR" dirty="0" err="1" smtClean="0"/>
              <a:t>Instead</a:t>
            </a:r>
            <a:r>
              <a:rPr lang="pt-BR" dirty="0" smtClean="0"/>
              <a:t>, it </a:t>
            </a:r>
            <a:r>
              <a:rPr lang="pt-BR" dirty="0" err="1" smtClean="0"/>
              <a:t>requests</a:t>
            </a:r>
            <a:r>
              <a:rPr lang="pt-BR" dirty="0" smtClean="0"/>
              <a:t> </a:t>
            </a:r>
            <a:r>
              <a:rPr lang="pt-BR" dirty="0" err="1" smtClean="0"/>
              <a:t>that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compiler</a:t>
            </a:r>
            <a:r>
              <a:rPr lang="pt-BR" dirty="0" smtClean="0"/>
              <a:t> </a:t>
            </a:r>
            <a:r>
              <a:rPr lang="pt-BR" dirty="0" err="1" smtClean="0"/>
              <a:t>reinterpret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operand</a:t>
            </a:r>
            <a:r>
              <a:rPr lang="pt-BR" dirty="0" smtClean="0"/>
              <a:t> as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target</a:t>
            </a:r>
            <a:r>
              <a:rPr lang="pt-BR" dirty="0" smtClean="0"/>
              <a:t> </a:t>
            </a:r>
            <a:r>
              <a:rPr lang="pt-BR" dirty="0" err="1" smtClean="0"/>
              <a:t>type</a:t>
            </a:r>
            <a:r>
              <a:rPr lang="pt-BR" dirty="0" smtClean="0"/>
              <a:t>.</a:t>
            </a:r>
          </a:p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41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.data retorna um vetor com</a:t>
            </a:r>
            <a:r>
              <a:rPr lang="pt-BR" baseline="0" dirty="0" smtClean="0"/>
              <a:t> os caracteres da </a:t>
            </a:r>
            <a:r>
              <a:rPr lang="pt-BR" baseline="0" dirty="0" err="1" smtClean="0"/>
              <a:t>string</a:t>
            </a:r>
            <a:r>
              <a:rPr lang="pt-BR" baseline="0" dirty="0" smtClean="0"/>
              <a:t>, porém, sem a garantia de que esta será </a:t>
            </a:r>
            <a:r>
              <a:rPr lang="pt-BR" baseline="0" dirty="0" err="1" smtClean="0"/>
              <a:t>null-terminated</a:t>
            </a:r>
            <a:endParaRPr lang="pt-BR" baseline="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Se a </a:t>
            </a:r>
            <a:r>
              <a:rPr lang="pt-BR" baseline="0" dirty="0" err="1" smtClean="0"/>
              <a:t>string</a:t>
            </a:r>
            <a:r>
              <a:rPr lang="pt-BR" baseline="0" dirty="0" smtClean="0"/>
              <a:t> seja vazia, </a:t>
            </a:r>
            <a:r>
              <a:rPr lang="pt-BR" baseline="0" dirty="0" err="1" smtClean="0"/>
              <a:t>n</a:t>
            </a:r>
            <a:r>
              <a:rPr lang="pt-BR" baseline="0" dirty="0" smtClean="0"/>
              <a:t> </a:t>
            </a:r>
            <a:r>
              <a:rPr lang="pt-BR" baseline="0" dirty="0" err="1" smtClean="0"/>
              <a:t>posicões</a:t>
            </a:r>
            <a:r>
              <a:rPr lang="pt-BR" baseline="0" dirty="0" smtClean="0"/>
              <a:t> vazias serão copiadas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386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.data retorna um vetor com</a:t>
            </a:r>
            <a:r>
              <a:rPr lang="pt-BR" baseline="0" dirty="0" smtClean="0"/>
              <a:t> os caracteres da </a:t>
            </a:r>
            <a:r>
              <a:rPr lang="pt-BR" baseline="0" dirty="0" err="1" smtClean="0"/>
              <a:t>string</a:t>
            </a:r>
            <a:r>
              <a:rPr lang="pt-BR" baseline="0" dirty="0" smtClean="0"/>
              <a:t>, porém, sem a garantia de que esta será </a:t>
            </a:r>
            <a:r>
              <a:rPr lang="pt-BR" baseline="0" dirty="0" err="1" smtClean="0"/>
              <a:t>null-terminated</a:t>
            </a:r>
            <a:endParaRPr lang="pt-BR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baseline="0" dirty="0" smtClean="0"/>
              <a:t>Se a </a:t>
            </a:r>
            <a:r>
              <a:rPr lang="pt-BR" baseline="0" dirty="0" err="1" smtClean="0"/>
              <a:t>string</a:t>
            </a:r>
            <a:r>
              <a:rPr lang="pt-BR" baseline="0" dirty="0" smtClean="0"/>
              <a:t> seja vazia, </a:t>
            </a:r>
            <a:r>
              <a:rPr lang="pt-BR" baseline="0" dirty="0" err="1" smtClean="0"/>
              <a:t>n</a:t>
            </a:r>
            <a:r>
              <a:rPr lang="pt-BR" baseline="0" dirty="0" smtClean="0"/>
              <a:t> </a:t>
            </a:r>
            <a:r>
              <a:rPr lang="pt-BR" baseline="0" dirty="0" err="1" smtClean="0"/>
              <a:t>posicões</a:t>
            </a:r>
            <a:r>
              <a:rPr lang="pt-BR" baseline="0" dirty="0" smtClean="0"/>
              <a:t> vazias serão copiadas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283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3273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34C3A1-D3BB-4DE0-999C-D224BF434D20}" type="slidenum">
              <a:rPr lang="en-US" smtClean="0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89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1" name="Picture 8" descr="Panorâmica_de_Ouro_Preto (Large)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9" descr="Logo_UFOP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6524" y="5181600"/>
            <a:ext cx="715327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22" name="Picture 2" descr="http://www.decom.ufop.br/bob/decom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373216"/>
            <a:ext cx="1465397" cy="11356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F81EA-CE38-4579-B9E4-8815E16446CE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4A33F1-07E2-4D47-98DB-3D952DF3E09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7715250" cy="11430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D021D-1092-4F36-9CF9-5D9B0354C1F6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980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7888778" cy="1252728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extLst/>
          </a:lstStyle>
          <a:p>
            <a:pPr lvl="0" eaLnBrk="1" latinLnBrk="0" hangingPunct="1"/>
            <a:r>
              <a:rPr lang="pt-PT" dirty="0" smtClean="0"/>
              <a:t>Clique para editar os estilos</a:t>
            </a:r>
          </a:p>
          <a:p>
            <a:pPr lvl="1" eaLnBrk="1" latinLnBrk="0" hangingPunct="1"/>
            <a:r>
              <a:rPr lang="pt-PT" dirty="0" smtClean="0"/>
              <a:t>Segundo nível</a:t>
            </a:r>
          </a:p>
          <a:p>
            <a:pPr lvl="2" eaLnBrk="1" latinLnBrk="0" hangingPunct="1"/>
            <a:r>
              <a:rPr lang="pt-PT" dirty="0" smtClean="0"/>
              <a:t>Terceiro nível</a:t>
            </a:r>
          </a:p>
          <a:p>
            <a:pPr lvl="3" eaLnBrk="1" latinLnBrk="0" hangingPunct="1"/>
            <a:r>
              <a:rPr lang="pt-PT" dirty="0" smtClean="0"/>
              <a:t>Quarto nível</a:t>
            </a:r>
          </a:p>
          <a:p>
            <a:pPr lvl="4" eaLnBrk="1" latinLnBrk="0" hangingPunct="1"/>
            <a:r>
              <a:rPr lang="pt-PT" dirty="0" smtClean="0"/>
              <a:t>Quinto nível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beçalho da Sec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2483648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PT" dirty="0" smtClean="0"/>
              <a:t>Clique para editar o estilo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5256C-4B0F-4873-AD8C-C231AE91851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4429B-B486-4632-A1BB-C1E06BDD6A3D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11062-8DC2-4B6E-A640-4B1AA0E76A14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8E2926-F179-4AEE-98F2-6F67DA9453BA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F71061-82F2-42FA-9E25-872DD074B971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  <p:sp>
        <p:nvSpPr>
          <p:cNvPr id="12" name="Rec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 dirty="0"/>
          </a:p>
        </p:txBody>
      </p:sp>
      <p:sp>
        <p:nvSpPr>
          <p:cNvPr id="11" name="Rec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37EB0FA5-0238-4E62-9A29-744D385C545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878763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 anchor="ctr">
            <a:normAutofit/>
          </a:bodyPr>
          <a:lstStyle>
            <a:extLst/>
          </a:lstStyle>
          <a:p>
            <a:pPr lvl="0" eaLnBrk="1" latinLnBrk="0" hangingPunct="1"/>
            <a:r>
              <a:rPr kumimoji="0" lang="pt-PT" dirty="0" smtClean="0"/>
              <a:t>Clique para editar os estilos</a:t>
            </a:r>
          </a:p>
          <a:p>
            <a:pPr lvl="1" eaLnBrk="1" latinLnBrk="0" hangingPunct="1"/>
            <a:r>
              <a:rPr kumimoji="0" lang="pt-PT" dirty="0" smtClean="0"/>
              <a:t>Segundo nível</a:t>
            </a:r>
          </a:p>
          <a:p>
            <a:pPr lvl="2" eaLnBrk="1" latinLnBrk="0" hangingPunct="1"/>
            <a:r>
              <a:rPr kumimoji="0" lang="pt-PT" dirty="0" smtClean="0"/>
              <a:t>Terceiro nível</a:t>
            </a:r>
          </a:p>
          <a:p>
            <a:pPr lvl="3" eaLnBrk="1" latinLnBrk="0" hangingPunct="1"/>
            <a:r>
              <a:rPr kumimoji="0" lang="pt-PT" dirty="0" smtClean="0"/>
              <a:t>Quarto nível</a:t>
            </a:r>
          </a:p>
          <a:p>
            <a:pPr lvl="4" eaLnBrk="1" latinLnBrk="0" hangingPunct="1"/>
            <a:r>
              <a:rPr kumimoji="0" lang="pt-PT" dirty="0" smtClean="0"/>
              <a:t>Quinto nível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t>28/07/14</a:t>
            </a:fld>
            <a:endParaRPr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D15AF7FD-F4AC-45BF-83C3-6FF3A852C8A4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  <p:pic>
        <p:nvPicPr>
          <p:cNvPr id="9" name="Picture 7" descr="Logo_UFOP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963" y="0"/>
            <a:ext cx="808037" cy="1893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5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com.ufop.br/moodle" TargetMode="External"/><Relationship Id="rId4" Type="http://schemas.openxmlformats.org/officeDocument/2006/relationships/hyperlink" Target="mailto:bcc221-decom@googlegroups.com" TargetMode="External"/><Relationship Id="rId5" Type="http://schemas.openxmlformats.org/officeDocument/2006/relationships/hyperlink" Target="http://groups.google.com/group/bcc221-de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ecom.ufop.br/marco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685800" y="2276872"/>
            <a:ext cx="7772400" cy="197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/>
            <a:r>
              <a:rPr lang="pt-BR" sz="3800" b="1" dirty="0" smtClean="0">
                <a:solidFill>
                  <a:schemeClr val="tx2"/>
                </a:solidFill>
              </a:rPr>
              <a:t>BCC221 </a:t>
            </a:r>
            <a:r>
              <a:rPr lang="pt-BR" sz="3800" b="1" dirty="0">
                <a:solidFill>
                  <a:schemeClr val="tx2"/>
                </a:solidFill>
              </a:rPr>
              <a:t/>
            </a:r>
            <a:br>
              <a:rPr lang="pt-BR" sz="3800" b="1" dirty="0">
                <a:solidFill>
                  <a:schemeClr val="tx2"/>
                </a:solidFill>
              </a:rPr>
            </a:br>
            <a:r>
              <a:rPr lang="pt-BR" sz="3600" b="1" dirty="0" smtClean="0">
                <a:solidFill>
                  <a:schemeClr val="tx2"/>
                </a:solidFill>
              </a:rPr>
              <a:t>Programação Orientada a Objetos</a:t>
            </a:r>
            <a:endParaRPr lang="pt-BR" sz="3600" b="1" dirty="0">
              <a:solidFill>
                <a:schemeClr val="tx2"/>
              </a:solidFill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84213" y="4005064"/>
            <a:ext cx="708818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pt-BR" sz="3200" b="1" dirty="0"/>
              <a:t>Prof. Marco Antonio M. Carvalho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pt-BR" sz="3200" b="1"/>
              <a:t>2014</a:t>
            </a:r>
            <a:r>
              <a:rPr lang="pt-BR" sz="3200" b="1" smtClean="0"/>
              <a:t>/2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2587465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346" y="2420888"/>
            <a:ext cx="6850022" cy="3459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8430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Escrita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0744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Escrita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Vejamos um exemplo de programa que lê um número de conta, o nome de um cliente e seu saldo em relação a uma empresa de crédito</a:t>
            </a:r>
          </a:p>
          <a:p>
            <a:pPr lvl="1"/>
            <a:r>
              <a:rPr lang="pt-BR" dirty="0" smtClean="0"/>
              <a:t>Utilizaremos um arquivo sequencial de somente escrita;</a:t>
            </a:r>
          </a:p>
          <a:p>
            <a:pPr lvl="1"/>
            <a:r>
              <a:rPr lang="pt-BR" dirty="0" smtClean="0"/>
              <a:t>O programa supõe que o usuário digitará os três dados sempre na mesma ordem.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8430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 - Escrita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iostream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cstdlib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fstream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fluxo de arquivo                 </a:t>
            </a: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using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gera a saída do fluxo do arquivo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main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construtor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ofstream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abre arquivo             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ofstream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outClientFile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"clients.dat"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ios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out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fecha o programa se não conseguir criar arquivo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if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!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outClientFile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operador ! sobrecarregado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cerr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7F007F"/>
                </a:solidFill>
                <a:latin typeface="Verdana"/>
              </a:rPr>
              <a:t>“O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arquivo não pode ser aberto"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endl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exit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8430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- Escrita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cout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"Informe a conta, o nome e o saldo."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endl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"Fim de arquivo para terminar a entrada.\n? 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account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char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30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balance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lê conta, nome e saldo a partir de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cin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, então coloca no arquivo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while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cin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&gt;&gt;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account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&gt;&gt;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name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&gt;&gt;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balance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outClientFile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account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' '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name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' '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balance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endl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cout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"? 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destrutor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ofstream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fecha o arquivo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8430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Saída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2500" dirty="0">
                <a:latin typeface="Courier New" pitchFamily="49" charset="0"/>
                <a:cs typeface="Courier New" pitchFamily="49" charset="0"/>
              </a:rPr>
              <a:t>Informe a conta, o nome e o saldo</a:t>
            </a:r>
            <a:r>
              <a:rPr lang="pt-BR" sz="2500" dirty="0" smtClean="0">
                <a:latin typeface="Courier New" pitchFamily="49" charset="0"/>
                <a:cs typeface="Courier New" pitchFamily="49" charset="0"/>
              </a:rPr>
              <a:t>.</a:t>
            </a:r>
          </a:p>
          <a:p>
            <a:pPr marL="118872" indent="0">
              <a:buNone/>
            </a:pPr>
            <a:r>
              <a:rPr lang="pt-BR" sz="2500" dirty="0">
                <a:latin typeface="Courier New" pitchFamily="49" charset="0"/>
                <a:cs typeface="Courier New" pitchFamily="49" charset="0"/>
              </a:rPr>
              <a:t>Fim de arquivo para terminar a entrada</a:t>
            </a:r>
            <a:endParaRPr lang="en-US" sz="25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2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500" dirty="0">
                <a:latin typeface="Courier New" pitchFamily="49" charset="0"/>
                <a:cs typeface="Courier New" pitchFamily="49" charset="0"/>
              </a:rPr>
              <a:t>? 100 Jones 24.98</a:t>
            </a:r>
          </a:p>
          <a:p>
            <a:pPr marL="118872" indent="0">
              <a:buNone/>
            </a:pPr>
            <a:r>
              <a:rPr lang="en-US" sz="2500" dirty="0">
                <a:latin typeface="Courier New" pitchFamily="49" charset="0"/>
                <a:cs typeface="Courier New" pitchFamily="49" charset="0"/>
              </a:rPr>
              <a:t> ? 200 Doe 345.67</a:t>
            </a:r>
          </a:p>
          <a:p>
            <a:pPr marL="118872" indent="0">
              <a:buNone/>
            </a:pPr>
            <a:r>
              <a:rPr lang="en-US" sz="2500" dirty="0">
                <a:latin typeface="Courier New" pitchFamily="49" charset="0"/>
                <a:cs typeface="Courier New" pitchFamily="49" charset="0"/>
              </a:rPr>
              <a:t> ? 300 White 0.00</a:t>
            </a:r>
          </a:p>
          <a:p>
            <a:pPr marL="118872" indent="0">
              <a:buNone/>
            </a:pPr>
            <a:r>
              <a:rPr lang="en-US" sz="2500" dirty="0">
                <a:latin typeface="Courier New" pitchFamily="49" charset="0"/>
                <a:cs typeface="Courier New" pitchFamily="49" charset="0"/>
              </a:rPr>
              <a:t> ? 400 Stone -42.16</a:t>
            </a:r>
          </a:p>
          <a:p>
            <a:pPr marL="118872" indent="0">
              <a:buNone/>
            </a:pPr>
            <a:r>
              <a:rPr lang="en-US" sz="2500" dirty="0">
                <a:latin typeface="Courier New" pitchFamily="49" charset="0"/>
                <a:cs typeface="Courier New" pitchFamily="49" charset="0"/>
              </a:rPr>
              <a:t> ? 500 Rich 224.62</a:t>
            </a:r>
          </a:p>
          <a:p>
            <a:pPr marL="118872" indent="0">
              <a:buNone/>
            </a:pPr>
            <a:r>
              <a:rPr lang="en-US" sz="2500" dirty="0">
                <a:latin typeface="Courier New" pitchFamily="49" charset="0"/>
                <a:cs typeface="Courier New" pitchFamily="49" charset="0"/>
              </a:rPr>
              <a:t> ? ^Z</a:t>
            </a:r>
            <a:endParaRPr lang="pt-BR" sz="25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299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smtClean="0"/>
              <a:t>fim-de-arquivo</a:t>
            </a:r>
            <a:endParaRPr lang="pt-BR" i="1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0603179"/>
              </p:ext>
            </p:extLst>
          </p:nvPr>
        </p:nvGraphicFramePr>
        <p:xfrm>
          <a:off x="457200" y="3356992"/>
          <a:ext cx="8229600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178696"/>
                <a:gridCol w="50509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Sistema Operacional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Combinação do Teclado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Unix/Linux/Mac OS X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&lt;</a:t>
                      </a:r>
                      <a:r>
                        <a:rPr lang="pt-BR" dirty="0" err="1" smtClean="0"/>
                        <a:t>ctrl</a:t>
                      </a:r>
                      <a:r>
                        <a:rPr lang="pt-BR" dirty="0" smtClean="0"/>
                        <a:t> + d&gt; (sozinho em uma linha)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Windows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&lt;</a:t>
                      </a:r>
                      <a:r>
                        <a:rPr lang="pt-BR" dirty="0" err="1" smtClean="0"/>
                        <a:t>ctrl</a:t>
                      </a:r>
                      <a:r>
                        <a:rPr lang="pt-BR" dirty="0" smtClean="0"/>
                        <a:t> + z&gt; (algumas vezes seguido de </a:t>
                      </a:r>
                      <a:r>
                        <a:rPr lang="pt-BR" dirty="0" err="1" smtClean="0"/>
                        <a:t>enter</a:t>
                      </a:r>
                      <a:r>
                        <a:rPr lang="pt-BR" dirty="0" smtClean="0"/>
                        <a:t>)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VAX (VMS)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&lt;</a:t>
                      </a:r>
                      <a:r>
                        <a:rPr lang="pt-BR" dirty="0" err="1" smtClean="0"/>
                        <a:t>ctrl</a:t>
                      </a:r>
                      <a:r>
                        <a:rPr lang="pt-BR" dirty="0" smtClean="0"/>
                        <a:t> + z&gt;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9286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Escrita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No construtor, passamos dois argumentos</a:t>
            </a:r>
          </a:p>
          <a:p>
            <a:pPr lvl="1"/>
            <a:r>
              <a:rPr lang="pt-BR" dirty="0" smtClean="0"/>
              <a:t>O nome do arquivo e o modo de abertura</a:t>
            </a:r>
          </a:p>
          <a:p>
            <a:pPr lvl="2"/>
            <a:r>
              <a:rPr lang="pt-BR" b="1" i="1" dirty="0" err="1" smtClean="0"/>
              <a:t>ios</a:t>
            </a:r>
            <a:r>
              <a:rPr lang="pt-BR" b="1" i="1" dirty="0" smtClean="0"/>
              <a:t>::out</a:t>
            </a:r>
            <a:r>
              <a:rPr lang="pt-BR" dirty="0" smtClean="0"/>
              <a:t> para escrever os dados no arquivo, todo o conteúdo anterior é descartado;</a:t>
            </a:r>
          </a:p>
          <a:p>
            <a:pPr lvl="2"/>
            <a:r>
              <a:rPr lang="pt-BR" dirty="0" smtClean="0"/>
              <a:t>Se o arquivo não existir, será criado;</a:t>
            </a:r>
          </a:p>
          <a:p>
            <a:pPr lvl="2"/>
            <a:r>
              <a:rPr lang="pt-BR" b="1" i="1" dirty="0" err="1" smtClean="0"/>
              <a:t>ios</a:t>
            </a:r>
            <a:r>
              <a:rPr lang="pt-BR" b="1" i="1" dirty="0" smtClean="0"/>
              <a:t>::</a:t>
            </a:r>
            <a:r>
              <a:rPr lang="pt-BR" b="1" i="1" dirty="0" err="1" smtClean="0"/>
              <a:t>app</a:t>
            </a:r>
            <a:r>
              <a:rPr lang="pt-BR" dirty="0" smtClean="0"/>
              <a:t> para adicionar os dados ao conteúdo anterior do arquivo.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8430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3974113"/>
              </p:ext>
            </p:extLst>
          </p:nvPr>
        </p:nvGraphicFramePr>
        <p:xfrm>
          <a:off x="457200" y="2420888"/>
          <a:ext cx="8229600" cy="3535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98576"/>
                <a:gridCol w="61310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900" dirty="0" smtClean="0"/>
                        <a:t>Modo de Abertura</a:t>
                      </a:r>
                      <a:endParaRPr lang="pt-BR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900" dirty="0" smtClean="0"/>
                        <a:t>Descrição</a:t>
                      </a:r>
                      <a:endParaRPr lang="pt-BR" sz="19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900" i="1" dirty="0" err="1" smtClean="0"/>
                        <a:t>ios</a:t>
                      </a:r>
                      <a:r>
                        <a:rPr lang="pt-BR" sz="1900" i="1" dirty="0" smtClean="0"/>
                        <a:t>::</a:t>
                      </a:r>
                      <a:r>
                        <a:rPr lang="pt-BR" sz="1900" i="1" dirty="0" err="1" smtClean="0"/>
                        <a:t>app</a:t>
                      </a:r>
                      <a:endParaRPr lang="pt-BR" sz="19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900" dirty="0" smtClean="0"/>
                        <a:t>Adiciona</a:t>
                      </a:r>
                      <a:r>
                        <a:rPr lang="pt-BR" sz="1900" baseline="0" dirty="0" smtClean="0"/>
                        <a:t> os dados ao final do arquivo.</a:t>
                      </a:r>
                      <a:endParaRPr lang="pt-BR" sz="19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900" i="1" dirty="0" err="1" smtClean="0"/>
                        <a:t>ios</a:t>
                      </a:r>
                      <a:r>
                        <a:rPr lang="pt-BR" sz="1900" i="1" dirty="0" smtClean="0"/>
                        <a:t>::ate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900" dirty="0" smtClean="0"/>
                        <a:t>Abre o arquivo para escrita e</a:t>
                      </a:r>
                      <a:r>
                        <a:rPr lang="pt-BR" sz="1900" baseline="0" dirty="0" smtClean="0"/>
                        <a:t> se posiciona no final do arquivo. Dados podem ser escritos em qualquer posição do arquivo.</a:t>
                      </a:r>
                      <a:endParaRPr lang="pt-BR" sz="19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900" i="1" dirty="0" err="1" smtClean="0"/>
                        <a:t>ios</a:t>
                      </a:r>
                      <a:r>
                        <a:rPr lang="pt-BR" sz="1900" i="1" dirty="0" smtClean="0"/>
                        <a:t>::in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900" dirty="0" smtClean="0"/>
                        <a:t>Abre um arquivo para leitura.</a:t>
                      </a:r>
                      <a:endParaRPr lang="pt-BR" sz="19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900" i="1" dirty="0" err="1" smtClean="0"/>
                        <a:t>ios</a:t>
                      </a:r>
                      <a:r>
                        <a:rPr lang="pt-BR" sz="1900" i="1" dirty="0" smtClean="0"/>
                        <a:t>::out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900" dirty="0" smtClean="0"/>
                        <a:t>Abre um arquivo para escrita.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900" i="1" dirty="0" err="1" smtClean="0"/>
                        <a:t>ios</a:t>
                      </a:r>
                      <a:r>
                        <a:rPr lang="pt-BR" sz="1900" i="1" dirty="0" smtClean="0"/>
                        <a:t>::</a:t>
                      </a:r>
                      <a:r>
                        <a:rPr lang="pt-BR" sz="1900" i="1" dirty="0" err="1" smtClean="0"/>
                        <a:t>trunc</a:t>
                      </a:r>
                      <a:endParaRPr lang="pt-BR" sz="1900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900" dirty="0" smtClean="0"/>
                        <a:t>Descarta o</a:t>
                      </a:r>
                      <a:r>
                        <a:rPr lang="pt-BR" sz="1900" baseline="0" dirty="0" smtClean="0"/>
                        <a:t> conteúdo de um arquivo, caso ele exista (esta é a ação padrão do </a:t>
                      </a:r>
                      <a:r>
                        <a:rPr lang="pt-BR" sz="1900" baseline="0" dirty="0" err="1" smtClean="0"/>
                        <a:t>ios</a:t>
                      </a:r>
                      <a:r>
                        <a:rPr lang="pt-BR" sz="1900" baseline="0" dirty="0" smtClean="0"/>
                        <a:t>::out).</a:t>
                      </a:r>
                      <a:endParaRPr lang="pt-BR" sz="19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900" i="1" dirty="0" err="1" smtClean="0"/>
                        <a:t>ios</a:t>
                      </a:r>
                      <a:r>
                        <a:rPr lang="pt-BR" sz="1900" i="1" dirty="0" smtClean="0"/>
                        <a:t>::</a:t>
                      </a:r>
                      <a:r>
                        <a:rPr lang="pt-BR" sz="1900" i="1" dirty="0" err="1" smtClean="0"/>
                        <a:t>binary</a:t>
                      </a:r>
                      <a:endParaRPr lang="pt-BR" sz="1900" i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900" dirty="0" smtClean="0"/>
                        <a:t>Abre um arquivo para leitura ou escrita binária</a:t>
                      </a:r>
                      <a:r>
                        <a:rPr lang="pt-BR" sz="1900" baseline="0" dirty="0" smtClean="0"/>
                        <a:t> (não texto).</a:t>
                      </a:r>
                      <a:endParaRPr lang="pt-BR" sz="19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8430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Note que um objeto </a:t>
            </a:r>
            <a:r>
              <a:rPr lang="pt-BR" i="1" dirty="0" err="1" smtClean="0"/>
              <a:t>ofstream</a:t>
            </a:r>
            <a:r>
              <a:rPr lang="pt-BR" dirty="0" smtClean="0"/>
              <a:t> pode ser criado sem ser associado a um arquivo</a:t>
            </a:r>
          </a:p>
          <a:p>
            <a:pPr lvl="1"/>
            <a:r>
              <a:rPr lang="pt-BR" dirty="0" smtClean="0"/>
              <a:t>Posteriormente, podemos utilizar o método </a:t>
            </a:r>
            <a:r>
              <a:rPr lang="pt-BR" i="1" dirty="0" smtClean="0"/>
              <a:t>open()</a:t>
            </a:r>
            <a:r>
              <a:rPr lang="pt-BR" dirty="0" smtClean="0"/>
              <a:t> para associar o objeto a um arquivo.</a:t>
            </a:r>
          </a:p>
          <a:p>
            <a:pPr lvl="1"/>
            <a:endParaRPr lang="pt-BR" dirty="0"/>
          </a:p>
          <a:p>
            <a:pPr marL="118872" indent="0">
              <a:buNone/>
            </a:pPr>
            <a:r>
              <a:rPr lang="pt-BR" sz="2000" dirty="0" smtClean="0">
                <a:solidFill>
                  <a:srgbClr val="000000"/>
                </a:solidFill>
                <a:latin typeface="Verdana"/>
              </a:rPr>
              <a:t>	</a:t>
            </a:r>
            <a:r>
              <a:rPr lang="pt-BR" sz="2000" dirty="0" err="1" smtClean="0">
                <a:solidFill>
                  <a:srgbClr val="000000"/>
                </a:solidFill>
                <a:latin typeface="Verdana"/>
              </a:rPr>
              <a:t>ofstream</a:t>
            </a:r>
            <a:r>
              <a:rPr lang="pt-BR" sz="20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dirty="0" err="1" smtClean="0">
                <a:solidFill>
                  <a:srgbClr val="000000"/>
                </a:solidFill>
                <a:latin typeface="Verdana"/>
              </a:rPr>
              <a:t>outClientFile</a:t>
            </a:r>
            <a:r>
              <a:rPr lang="pt-BR" sz="2000" b="1" dirty="0" smtClean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2000" dirty="0" smtClean="0">
                <a:solidFill>
                  <a:srgbClr val="808080"/>
                </a:solidFill>
                <a:latin typeface="Verdana"/>
              </a:rPr>
              <a:t>	</a:t>
            </a:r>
          </a:p>
          <a:p>
            <a:pPr marL="118872" indent="0">
              <a:buNone/>
            </a:pPr>
            <a:r>
              <a:rPr lang="pt-BR" sz="2000" dirty="0">
                <a:solidFill>
                  <a:srgbClr val="808080"/>
                </a:solidFill>
                <a:latin typeface="Verdana"/>
              </a:rPr>
              <a:t>	</a:t>
            </a:r>
            <a:r>
              <a:rPr lang="pt-BR" sz="2000" dirty="0" err="1" smtClean="0">
                <a:solidFill>
                  <a:srgbClr val="000000"/>
                </a:solidFill>
                <a:latin typeface="Verdana"/>
              </a:rPr>
              <a:t>outClientFile</a:t>
            </a:r>
            <a:r>
              <a:rPr lang="pt-BR" sz="2000" b="1" dirty="0" err="1" smtClean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2000" dirty="0" err="1" smtClean="0">
                <a:solidFill>
                  <a:srgbClr val="000000"/>
                </a:solidFill>
                <a:latin typeface="Verdana"/>
              </a:rPr>
              <a:t>open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dirty="0">
                <a:solidFill>
                  <a:srgbClr val="7F007F"/>
                </a:solidFill>
                <a:latin typeface="Verdana"/>
              </a:rPr>
              <a:t>"clients.dat"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dirty="0" err="1">
                <a:solidFill>
                  <a:srgbClr val="000000"/>
                </a:solidFill>
                <a:latin typeface="Verdana"/>
              </a:rPr>
              <a:t>ios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2000" dirty="0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20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8430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Endereços Importantes</a:t>
            </a: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Site da </a:t>
            </a:r>
            <a:r>
              <a:rPr lang="en-US" dirty="0" err="1"/>
              <a:t>d</a:t>
            </a:r>
            <a:r>
              <a:rPr lang="en-US" dirty="0" err="1" smtClean="0"/>
              <a:t>isciplina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://www.decom.ufop.br/marco/</a:t>
            </a:r>
          </a:p>
          <a:p>
            <a:endParaRPr lang="en-US" dirty="0" smtClean="0"/>
          </a:p>
          <a:p>
            <a:r>
              <a:rPr lang="en-US" i="1" dirty="0" smtClean="0"/>
              <a:t>Moodle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 smtClean="0">
                <a:hlinkClick r:id="rId3"/>
              </a:rPr>
              <a:t>www.decom.ufop.br</a:t>
            </a:r>
            <a:r>
              <a:rPr lang="en-US" u="sng" dirty="0">
                <a:hlinkClick r:id="rId3"/>
              </a:rPr>
              <a:t>/</a:t>
            </a:r>
            <a:r>
              <a:rPr lang="en-US" u="sng" dirty="0" smtClean="0">
                <a:hlinkClick r:id="rId3"/>
              </a:rPr>
              <a:t>moodle</a:t>
            </a:r>
            <a:endParaRPr lang="en-US" u="sng" dirty="0" smtClean="0"/>
          </a:p>
          <a:p>
            <a:pPr marL="118872" indent="0" algn="ctr">
              <a:buNone/>
            </a:pPr>
            <a:endParaRPr lang="en-US" u="sng" dirty="0" smtClean="0"/>
          </a:p>
          <a:p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smtClean="0"/>
              <a:t>e-</a:t>
            </a:r>
            <a:r>
              <a:rPr lang="en-US" dirty="0"/>
              <a:t>mails: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>
                <a:hlinkClick r:id="rId4"/>
              </a:rPr>
              <a:t>bcc221-d</a:t>
            </a:r>
            <a:r>
              <a:rPr lang="en-US" u="sng" dirty="0" smtClean="0">
                <a:hlinkClick r:id="rId4"/>
              </a:rPr>
              <a:t>ecom</a:t>
            </a:r>
            <a:r>
              <a:rPr lang="en-US" u="sng" dirty="0">
                <a:hlinkClick r:id="rId4"/>
              </a:rPr>
              <a:t>@</a:t>
            </a:r>
            <a:r>
              <a:rPr lang="en-US" u="sng" dirty="0" smtClean="0">
                <a:hlinkClick r:id="rId4"/>
              </a:rPr>
              <a:t>googlegroups.com</a:t>
            </a:r>
            <a:endParaRPr lang="en-US" u="sng" dirty="0" smtClean="0"/>
          </a:p>
          <a:p>
            <a:pPr marL="118872" indent="0" algn="ctr">
              <a:buNone/>
            </a:pPr>
            <a:endParaRPr lang="en-US" u="sng" dirty="0"/>
          </a:p>
          <a:p>
            <a:r>
              <a:rPr lang="en-US" dirty="0"/>
              <a:t>Para </a:t>
            </a:r>
            <a:r>
              <a:rPr lang="en-US" dirty="0" err="1"/>
              <a:t>solicitar</a:t>
            </a:r>
            <a:r>
              <a:rPr lang="en-US" dirty="0"/>
              <a:t> </a:t>
            </a:r>
            <a:r>
              <a:rPr lang="en-US" dirty="0" err="1"/>
              <a:t>acesso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 smtClean="0">
                <a:hlinkClick r:id="rId5"/>
              </a:rPr>
              <a:t>http</a:t>
            </a:r>
            <a:r>
              <a:rPr lang="en-US" u="sng" dirty="0">
                <a:hlinkClick r:id="rId5"/>
              </a:rPr>
              <a:t>://groups.google.com/group/bcc221-</a:t>
            </a:r>
            <a:r>
              <a:rPr lang="en-US" u="sng" dirty="0" smtClean="0">
                <a:hlinkClick r:id="rId5"/>
              </a:rPr>
              <a:t>decom</a:t>
            </a:r>
            <a:endParaRPr lang="en-US" u="sng" dirty="0" smtClean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4B420-66F5-4D75-AE77-317938182C39}" type="slidenum">
              <a:rPr lang="pt-BR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215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destrutor de um objeto </a:t>
            </a:r>
            <a:r>
              <a:rPr lang="pt-BR" i="1" dirty="0" err="1" smtClean="0"/>
              <a:t>ofstream</a:t>
            </a:r>
            <a:r>
              <a:rPr lang="pt-BR" dirty="0" smtClean="0"/>
              <a:t> fecha o arquivo</a:t>
            </a:r>
          </a:p>
          <a:p>
            <a:pPr lvl="1"/>
            <a:r>
              <a:rPr lang="pt-BR" dirty="0" smtClean="0"/>
              <a:t>No entanto, é possível fechar o arquivo explicitamente, utilizando o método close()</a:t>
            </a:r>
          </a:p>
          <a:p>
            <a:pPr lvl="1"/>
            <a:endParaRPr lang="pt-BR" dirty="0"/>
          </a:p>
          <a:p>
            <a:pPr marL="457200" lvl="1" indent="0">
              <a:buNone/>
            </a:pPr>
            <a:r>
              <a:rPr lang="pt-BR" dirty="0" smtClean="0">
                <a:solidFill>
                  <a:srgbClr val="000000"/>
                </a:solidFill>
                <a:latin typeface="Verdana"/>
              </a:rPr>
              <a:t>	</a:t>
            </a:r>
            <a:r>
              <a:rPr lang="pt-BR" dirty="0" err="1" smtClean="0">
                <a:solidFill>
                  <a:srgbClr val="000000"/>
                </a:solidFill>
                <a:latin typeface="Verdana"/>
              </a:rPr>
              <a:t>outClientFile</a:t>
            </a:r>
            <a:r>
              <a:rPr lang="pt-BR" b="1" dirty="0" err="1" smtClean="0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 smtClean="0">
                <a:solidFill>
                  <a:srgbClr val="000000"/>
                </a:solidFill>
                <a:latin typeface="Verdana"/>
              </a:rPr>
              <a:t>close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();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8430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Leitura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0035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Leitura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Vejamos agora um exemplo de programa que lê os dados escritos no arquivo do exemplo anterior</a:t>
            </a:r>
          </a:p>
          <a:p>
            <a:pPr lvl="1"/>
            <a:r>
              <a:rPr lang="pt-BR" dirty="0" smtClean="0"/>
              <a:t>Novamente, o construtor recebe o nome do arquivo e o modo de leitura como argumentos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8430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 - Leitura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iostream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fstream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fluxo de arquivo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iomanip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cstdlib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 </a:t>
            </a: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using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outputLine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en-US" sz="1500" dirty="0" err="1">
                <a:solidFill>
                  <a:srgbClr val="007F00"/>
                </a:solidFill>
                <a:latin typeface="Comic Sans MS"/>
              </a:rPr>
              <a:t>protótipo</a:t>
            </a:r>
            <a:endParaRPr lang="en-US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main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construtor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ifstream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abre o arquivo         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ifstream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inClientFile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"clients.dat"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ios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in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fecha o programa se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ifstream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não pôde abrir o arquivo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if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!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inClientFile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cerr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smtClean="0">
                <a:solidFill>
                  <a:srgbClr val="7F007F"/>
                </a:solidFill>
                <a:latin typeface="Verdana"/>
              </a:rPr>
              <a:t>“O </a:t>
            </a:r>
            <a:r>
              <a:rPr lang="en-US" sz="1500" dirty="0" err="1" smtClean="0">
                <a:solidFill>
                  <a:srgbClr val="7F007F"/>
                </a:solidFill>
                <a:latin typeface="Verdana"/>
              </a:rPr>
              <a:t>arquivo</a:t>
            </a:r>
            <a:r>
              <a:rPr lang="en-US" sz="1500" dirty="0" smtClean="0">
                <a:solidFill>
                  <a:srgbClr val="7F007F"/>
                </a:solidFill>
                <a:latin typeface="Verdana"/>
              </a:rPr>
              <a:t> </a:t>
            </a:r>
            <a:r>
              <a:rPr lang="en-US" sz="1500" dirty="0" err="1" smtClean="0">
                <a:solidFill>
                  <a:srgbClr val="7F007F"/>
                </a:solidFill>
                <a:latin typeface="Verdana"/>
              </a:rPr>
              <a:t>não</a:t>
            </a:r>
            <a:r>
              <a:rPr lang="en-US" sz="1500" dirty="0" smtClean="0">
                <a:solidFill>
                  <a:srgbClr val="7F007F"/>
                </a:solidFill>
                <a:latin typeface="Verdana"/>
              </a:rPr>
              <a:t> </a:t>
            </a:r>
            <a:r>
              <a:rPr lang="en-US" sz="1500" dirty="0" err="1" smtClean="0">
                <a:solidFill>
                  <a:srgbClr val="7F007F"/>
                </a:solidFill>
                <a:latin typeface="Verdana"/>
              </a:rPr>
              <a:t>pode</a:t>
            </a:r>
            <a:r>
              <a:rPr lang="en-US" sz="1500" dirty="0" smtClean="0">
                <a:solidFill>
                  <a:srgbClr val="7F007F"/>
                </a:solidFill>
                <a:latin typeface="Verdana"/>
              </a:rPr>
              <a:t> </a:t>
            </a:r>
            <a:r>
              <a:rPr lang="en-US" sz="1500" dirty="0" err="1" smtClean="0">
                <a:solidFill>
                  <a:srgbClr val="7F007F"/>
                </a:solidFill>
                <a:latin typeface="Verdana"/>
              </a:rPr>
              <a:t>ser</a:t>
            </a:r>
            <a:r>
              <a:rPr lang="en-US" sz="1500" dirty="0" smtClean="0">
                <a:solidFill>
                  <a:srgbClr val="7F007F"/>
                </a:solidFill>
                <a:latin typeface="Verdana"/>
              </a:rPr>
              <a:t> </a:t>
            </a:r>
            <a:r>
              <a:rPr lang="en-US" sz="1500" dirty="0" err="1" smtClean="0">
                <a:solidFill>
                  <a:srgbClr val="7F007F"/>
                </a:solidFill>
                <a:latin typeface="Verdana"/>
              </a:rPr>
              <a:t>aberto</a:t>
            </a:r>
            <a:r>
              <a:rPr lang="en-US" sz="1500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endl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exit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354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- Leitura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account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char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30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];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balance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cout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left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setw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10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smtClean="0">
                <a:solidFill>
                  <a:srgbClr val="7F007F"/>
                </a:solidFill>
                <a:latin typeface="Verdana"/>
              </a:rPr>
              <a:t>“</a:t>
            </a:r>
            <a:r>
              <a:rPr lang="en-US" dirty="0" err="1" smtClean="0">
                <a:solidFill>
                  <a:srgbClr val="7F007F"/>
                </a:solidFill>
                <a:latin typeface="Verdana"/>
              </a:rPr>
              <a:t>Conta</a:t>
            </a:r>
            <a:r>
              <a:rPr lang="en-US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setw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13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smtClean="0">
                <a:solidFill>
                  <a:srgbClr val="7F007F"/>
                </a:solidFill>
                <a:latin typeface="Verdana"/>
              </a:rPr>
              <a:t>“Nome"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smtClean="0">
                <a:solidFill>
                  <a:srgbClr val="7F007F"/>
                </a:solidFill>
                <a:latin typeface="Verdana"/>
              </a:rPr>
              <a:t>“</a:t>
            </a:r>
            <a:r>
              <a:rPr lang="en-US" dirty="0" err="1" smtClean="0">
                <a:solidFill>
                  <a:srgbClr val="7F007F"/>
                </a:solidFill>
                <a:latin typeface="Verdana"/>
              </a:rPr>
              <a:t>Saldo</a:t>
            </a:r>
            <a:r>
              <a:rPr lang="en-US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endl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fixed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showpoint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;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 exibe cada registro no arquivo</a:t>
            </a: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while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inClientFile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&gt;&gt;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account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&gt;&gt;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name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&gt;&gt;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balance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outputLine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account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balance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 destrutor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ifstream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fecha o arquivo</a:t>
            </a: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 fim de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main</a:t>
            </a:r>
            <a:endParaRPr lang="pt-BR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007F00"/>
                </a:solidFill>
                <a:latin typeface="Comic Sans MS"/>
              </a:rPr>
              <a:t>// exibe um registro do arquivo</a:t>
            </a:r>
          </a:p>
          <a:p>
            <a:pPr marL="118872" indent="0">
              <a:buNone/>
            </a:pPr>
            <a:r>
              <a:rPr lang="en-US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outputLine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account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name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balance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cout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left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setw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10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account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setw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13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name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   </a:t>
            </a:r>
            <a:r>
              <a:rPr lang="en-US" b="1" dirty="0" smtClean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setw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7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setprecision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7F7F"/>
                </a:solidFill>
                <a:latin typeface="Verdana"/>
              </a:rPr>
              <a:t>2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right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balance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endl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;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354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Saída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 algn="ctr">
              <a:buNone/>
            </a:pPr>
            <a:r>
              <a:rPr lang="en-US" sz="2500" dirty="0" err="1" smtClean="0">
                <a:latin typeface="Courier New" pitchFamily="49" charset="0"/>
                <a:cs typeface="Courier New" pitchFamily="49" charset="0"/>
              </a:rPr>
              <a:t>Conta</a:t>
            </a:r>
            <a:r>
              <a:rPr lang="en-US" sz="2500" dirty="0" smtClean="0">
                <a:latin typeface="Courier New" pitchFamily="49" charset="0"/>
                <a:cs typeface="Courier New" pitchFamily="49" charset="0"/>
              </a:rPr>
              <a:t>     Nome      </a:t>
            </a:r>
            <a:r>
              <a:rPr lang="en-US" sz="2500" dirty="0" err="1" smtClean="0">
                <a:latin typeface="Courier New" pitchFamily="49" charset="0"/>
                <a:cs typeface="Courier New" pitchFamily="49" charset="0"/>
              </a:rPr>
              <a:t>Saldo</a:t>
            </a:r>
            <a:endParaRPr lang="en-US" sz="2500" dirty="0">
              <a:latin typeface="Courier New" pitchFamily="49" charset="0"/>
              <a:cs typeface="Courier New" pitchFamily="49" charset="0"/>
            </a:endParaRPr>
          </a:p>
          <a:p>
            <a:pPr marL="118872" indent="0" algn="ctr">
              <a:buNone/>
            </a:pPr>
            <a:r>
              <a:rPr lang="en-US" sz="2500" dirty="0" smtClean="0">
                <a:latin typeface="Courier New" pitchFamily="49" charset="0"/>
                <a:cs typeface="Courier New" pitchFamily="49" charset="0"/>
              </a:rPr>
              <a:t>100       </a:t>
            </a:r>
            <a:r>
              <a:rPr lang="en-US" sz="2500" dirty="0">
                <a:latin typeface="Courier New" pitchFamily="49" charset="0"/>
                <a:cs typeface="Courier New" pitchFamily="49" charset="0"/>
              </a:rPr>
              <a:t>Jones     24.98</a:t>
            </a:r>
          </a:p>
          <a:p>
            <a:pPr marL="118872" indent="0" algn="ctr">
              <a:buNone/>
            </a:pPr>
            <a:r>
              <a:rPr lang="en-US" sz="2500" dirty="0" smtClean="0">
                <a:latin typeface="Courier New" pitchFamily="49" charset="0"/>
                <a:cs typeface="Courier New" pitchFamily="49" charset="0"/>
              </a:rPr>
              <a:t>200       </a:t>
            </a:r>
            <a:r>
              <a:rPr lang="en-US" sz="2500" dirty="0">
                <a:latin typeface="Courier New" pitchFamily="49" charset="0"/>
                <a:cs typeface="Courier New" pitchFamily="49" charset="0"/>
              </a:rPr>
              <a:t>Doe      345.67</a:t>
            </a:r>
          </a:p>
          <a:p>
            <a:pPr marL="118872" indent="0" algn="ctr">
              <a:buNone/>
            </a:pPr>
            <a:r>
              <a:rPr lang="en-US" sz="2500" dirty="0" smtClean="0">
                <a:latin typeface="Courier New" pitchFamily="49" charset="0"/>
                <a:cs typeface="Courier New" pitchFamily="49" charset="0"/>
              </a:rPr>
              <a:t>300       </a:t>
            </a:r>
            <a:r>
              <a:rPr lang="en-US" sz="2500" dirty="0">
                <a:latin typeface="Courier New" pitchFamily="49" charset="0"/>
                <a:cs typeface="Courier New" pitchFamily="49" charset="0"/>
              </a:rPr>
              <a:t>White      0.00</a:t>
            </a:r>
          </a:p>
          <a:p>
            <a:pPr marL="118872" indent="0" algn="ctr">
              <a:buNone/>
            </a:pPr>
            <a:r>
              <a:rPr lang="en-US" sz="2500" dirty="0" smtClean="0">
                <a:latin typeface="Courier New" pitchFamily="49" charset="0"/>
                <a:cs typeface="Courier New" pitchFamily="49" charset="0"/>
              </a:rPr>
              <a:t>400       </a:t>
            </a:r>
            <a:r>
              <a:rPr lang="en-US" sz="2500" dirty="0">
                <a:latin typeface="Courier New" pitchFamily="49" charset="0"/>
                <a:cs typeface="Courier New" pitchFamily="49" charset="0"/>
              </a:rPr>
              <a:t>Stone    -42.16</a:t>
            </a:r>
          </a:p>
          <a:p>
            <a:pPr marL="118872" indent="0" algn="ctr">
              <a:buNone/>
            </a:pPr>
            <a:r>
              <a:rPr lang="en-US" sz="2500" dirty="0" smtClean="0">
                <a:latin typeface="Courier New" pitchFamily="49" charset="0"/>
                <a:cs typeface="Courier New" pitchFamily="49" charset="0"/>
              </a:rPr>
              <a:t>500       </a:t>
            </a:r>
            <a:r>
              <a:rPr lang="en-US" sz="2500" dirty="0">
                <a:latin typeface="Courier New" pitchFamily="49" charset="0"/>
                <a:cs typeface="Courier New" pitchFamily="49" charset="0"/>
              </a:rPr>
              <a:t>Rich     224.62</a:t>
            </a:r>
            <a:endParaRPr lang="pt-BR" sz="25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354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Leitura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leitura sequencial do arquivo é realizada pelo laço </a:t>
            </a:r>
            <a:r>
              <a:rPr lang="pt-BR" i="1" dirty="0" err="1" smtClean="0"/>
              <a:t>while</a:t>
            </a:r>
            <a:endParaRPr lang="pt-BR" i="1" dirty="0" smtClean="0"/>
          </a:p>
          <a:p>
            <a:pPr lvl="1"/>
            <a:r>
              <a:rPr lang="pt-BR" dirty="0" smtClean="0"/>
              <a:t>Quando o final do arquivo for atingido, será retornado </a:t>
            </a:r>
            <a:r>
              <a:rPr lang="pt-BR" b="1" i="1" dirty="0" err="1" smtClean="0"/>
              <a:t>null</a:t>
            </a:r>
            <a:r>
              <a:rPr lang="pt-BR" dirty="0" smtClean="0"/>
              <a:t>, que é convertido para </a:t>
            </a:r>
            <a:r>
              <a:rPr lang="pt-BR" b="1" i="1" dirty="0" smtClean="0"/>
              <a:t>false</a:t>
            </a:r>
            <a:r>
              <a:rPr lang="pt-BR" dirty="0" smtClean="0"/>
              <a:t> e termina o laço.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354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Ponteiros de Posição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0035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Ponteiros de Posição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Para ler sequencialmente de um arquivo, os programas normalmente começam do início, e </a:t>
            </a:r>
            <a:r>
              <a:rPr lang="pt-BR" dirty="0" err="1" smtClean="0"/>
              <a:t>lêem</a:t>
            </a:r>
            <a:r>
              <a:rPr lang="pt-BR" dirty="0" smtClean="0"/>
              <a:t> os dados até o final do arquivo</a:t>
            </a:r>
          </a:p>
          <a:p>
            <a:pPr lvl="1"/>
            <a:r>
              <a:rPr lang="pt-BR" dirty="0" smtClean="0"/>
              <a:t>Pode ser necessário processar sequencialmente várias vezes um mesmo arquivo;</a:t>
            </a:r>
          </a:p>
          <a:p>
            <a:pPr lvl="1"/>
            <a:r>
              <a:rPr lang="pt-BR" dirty="0" smtClean="0"/>
              <a:t>Ambos </a:t>
            </a:r>
            <a:r>
              <a:rPr lang="pt-BR" i="1" dirty="0" err="1" smtClean="0"/>
              <a:t>istream</a:t>
            </a:r>
            <a:r>
              <a:rPr lang="pt-BR" dirty="0" smtClean="0"/>
              <a:t> e </a:t>
            </a:r>
            <a:r>
              <a:rPr lang="pt-BR" i="1" dirty="0" err="1" smtClean="0"/>
              <a:t>ostream</a:t>
            </a:r>
            <a:r>
              <a:rPr lang="pt-BR" dirty="0" smtClean="0"/>
              <a:t> fornecem métodos para reposicionar o </a:t>
            </a:r>
            <a:r>
              <a:rPr lang="pt-BR" b="1" dirty="0" smtClean="0"/>
              <a:t>ponteiro de posição</a:t>
            </a:r>
            <a:r>
              <a:rPr lang="pt-BR" dirty="0" smtClean="0"/>
              <a:t> no arquivo a ser lido ou escrito.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354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Ponteiros de Posição</a:t>
            </a: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4629442"/>
              </p:ext>
            </p:extLst>
          </p:nvPr>
        </p:nvGraphicFramePr>
        <p:xfrm>
          <a:off x="611559" y="3245584"/>
          <a:ext cx="7992888" cy="219963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28192"/>
                <a:gridCol w="1296144"/>
                <a:gridCol w="1224136"/>
                <a:gridCol w="37444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Ponteiro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Classe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Tipo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Descrição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i="1" dirty="0" err="1" smtClean="0"/>
                        <a:t>seekg</a:t>
                      </a:r>
                      <a:r>
                        <a:rPr lang="pt-BR" i="1" dirty="0" smtClean="0"/>
                        <a:t> (</a:t>
                      </a:r>
                      <a:r>
                        <a:rPr lang="pt-BR" i="1" dirty="0" err="1" smtClean="0"/>
                        <a:t>seek</a:t>
                      </a:r>
                      <a:r>
                        <a:rPr lang="pt-BR" i="1" dirty="0" smtClean="0"/>
                        <a:t> </a:t>
                      </a:r>
                      <a:r>
                        <a:rPr lang="pt-BR" i="1" dirty="0" err="1" smtClean="0"/>
                        <a:t>get</a:t>
                      </a:r>
                      <a:r>
                        <a:rPr lang="pt-BR" i="1" dirty="0" smtClean="0"/>
                        <a:t>)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 dirty="0" err="1" smtClean="0"/>
                        <a:t>istream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 dirty="0" err="1" smtClean="0"/>
                        <a:t>get</a:t>
                      </a:r>
                      <a:r>
                        <a:rPr lang="pt-BR" i="1" dirty="0" smtClean="0"/>
                        <a:t> pointer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dirty="0" smtClean="0"/>
                        <a:t>Indica  a posição (em </a:t>
                      </a:r>
                      <a:r>
                        <a:rPr lang="pt-BR" i="1" dirty="0" smtClean="0"/>
                        <a:t>bytes</a:t>
                      </a:r>
                      <a:r>
                        <a:rPr lang="pt-BR" dirty="0" smtClean="0"/>
                        <a:t>) do arquivo em que o próximo</a:t>
                      </a:r>
                      <a:r>
                        <a:rPr lang="pt-BR" baseline="0" dirty="0" smtClean="0"/>
                        <a:t> dado será lido.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i="1" dirty="0" err="1" smtClean="0"/>
                        <a:t>seekp</a:t>
                      </a:r>
                      <a:r>
                        <a:rPr lang="pt-BR" i="1" dirty="0" smtClean="0"/>
                        <a:t> (</a:t>
                      </a:r>
                      <a:r>
                        <a:rPr lang="pt-BR" i="1" dirty="0" err="1" smtClean="0"/>
                        <a:t>seek</a:t>
                      </a:r>
                      <a:r>
                        <a:rPr lang="pt-BR" i="1" dirty="0" smtClean="0"/>
                        <a:t> </a:t>
                      </a:r>
                      <a:r>
                        <a:rPr lang="pt-BR" i="1" dirty="0" err="1" smtClean="0"/>
                        <a:t>put</a:t>
                      </a:r>
                      <a:r>
                        <a:rPr lang="pt-BR" i="1" dirty="0" smtClean="0"/>
                        <a:t>)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 dirty="0" err="1" smtClean="0"/>
                        <a:t>ostream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i="1" dirty="0" err="1" smtClean="0"/>
                        <a:t>put</a:t>
                      </a:r>
                      <a:r>
                        <a:rPr lang="pt-BR" i="1" dirty="0" smtClean="0"/>
                        <a:t> pointer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Indica  a posição (em </a:t>
                      </a:r>
                      <a:r>
                        <a:rPr lang="pt-BR" i="1" dirty="0" smtClean="0"/>
                        <a:t>bytes</a:t>
                      </a:r>
                      <a:r>
                        <a:rPr lang="pt-BR" dirty="0" smtClean="0"/>
                        <a:t>) do arquivo em que o próximo</a:t>
                      </a:r>
                      <a:r>
                        <a:rPr lang="pt-BR" baseline="0" dirty="0" smtClean="0"/>
                        <a:t> dado será escrito.</a:t>
                      </a:r>
                      <a:endParaRPr lang="pt-BR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354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1999381"/>
            <a:ext cx="7402016" cy="4525963"/>
          </a:xfrm>
        </p:spPr>
        <p:txBody>
          <a:bodyPr/>
          <a:lstStyle/>
          <a:p>
            <a:pPr algn="ctr">
              <a:buFontTx/>
              <a:buNone/>
            </a:pPr>
            <a:endParaRPr lang="pt-BR" sz="6600" b="1" dirty="0"/>
          </a:p>
          <a:p>
            <a:pPr algn="ctr">
              <a:buFontTx/>
              <a:buNone/>
            </a:pPr>
            <a:endParaRPr lang="pt-BR" sz="6600" b="1" dirty="0"/>
          </a:p>
          <a:p>
            <a:pPr algn="ctr">
              <a:buFontTx/>
              <a:buNone/>
            </a:pPr>
            <a:r>
              <a:rPr lang="pt-BR" sz="6600" b="1" dirty="0"/>
              <a:t>Avisos</a:t>
            </a: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01EA-555E-46B3-80C1-84FBBEDCD8D0}" type="slidenum">
              <a:rPr lang="pt-BR"/>
              <a:pPr/>
              <a:t>3</a:t>
            </a:fld>
            <a:endParaRPr lang="pt-BR"/>
          </a:p>
        </p:txBody>
      </p:sp>
      <p:pic>
        <p:nvPicPr>
          <p:cNvPr id="18442" name="Picture 10" descr="http://www.floridacharts.com/FLQuery/Images/warning-ic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880828"/>
            <a:ext cx="3240360" cy="27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6505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Ponteiros de Posição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O argumento para o método </a:t>
            </a:r>
            <a:r>
              <a:rPr lang="pt-BR" b="1" i="1" dirty="0" err="1" smtClean="0"/>
              <a:t>seekg</a:t>
            </a:r>
            <a:r>
              <a:rPr lang="pt-BR" dirty="0" smtClean="0"/>
              <a:t> normalmente é um </a:t>
            </a:r>
            <a:r>
              <a:rPr lang="pt-BR" i="1" dirty="0" err="1" smtClean="0"/>
              <a:t>long</a:t>
            </a:r>
            <a:endParaRPr lang="pt-BR" i="1" dirty="0" smtClean="0"/>
          </a:p>
          <a:p>
            <a:pPr lvl="1"/>
            <a:r>
              <a:rPr lang="pt-BR" dirty="0" smtClean="0"/>
              <a:t>Um segundo argumento pode ser especificado para indicar a direção</a:t>
            </a:r>
          </a:p>
          <a:p>
            <a:pPr lvl="2"/>
            <a:r>
              <a:rPr lang="pt-BR" i="1" dirty="0" err="1" smtClean="0"/>
              <a:t>ios</a:t>
            </a:r>
            <a:r>
              <a:rPr lang="pt-BR" i="1" dirty="0" smtClean="0"/>
              <a:t>::</a:t>
            </a:r>
            <a:r>
              <a:rPr lang="pt-BR" i="1" dirty="0" err="1" smtClean="0"/>
              <a:t>beg</a:t>
            </a:r>
            <a:r>
              <a:rPr lang="pt-BR" i="1" dirty="0" smtClean="0"/>
              <a:t> </a:t>
            </a:r>
            <a:r>
              <a:rPr lang="pt-BR" dirty="0" smtClean="0"/>
              <a:t>– posicionamento relativo ao início do arquivo; </a:t>
            </a:r>
          </a:p>
          <a:p>
            <a:pPr lvl="2"/>
            <a:r>
              <a:rPr lang="pt-BR" i="1" dirty="0" err="1"/>
              <a:t>ios</a:t>
            </a:r>
            <a:r>
              <a:rPr lang="pt-BR" i="1" dirty="0" smtClean="0"/>
              <a:t>::</a:t>
            </a:r>
            <a:r>
              <a:rPr lang="pt-BR" i="1" dirty="0" err="1" smtClean="0"/>
              <a:t>cur</a:t>
            </a:r>
            <a:r>
              <a:rPr lang="pt-BR" dirty="0" smtClean="0"/>
              <a:t> </a:t>
            </a:r>
            <a:r>
              <a:rPr lang="pt-BR" dirty="0"/>
              <a:t>– posicionamento relativo </a:t>
            </a:r>
            <a:r>
              <a:rPr lang="pt-BR" dirty="0" smtClean="0"/>
              <a:t>à posição atual;</a:t>
            </a:r>
          </a:p>
          <a:p>
            <a:pPr lvl="2"/>
            <a:r>
              <a:rPr lang="pt-BR" i="1" dirty="0" err="1" smtClean="0"/>
              <a:t>ios</a:t>
            </a:r>
            <a:r>
              <a:rPr lang="pt-BR" i="1" dirty="0" smtClean="0"/>
              <a:t>::</a:t>
            </a:r>
            <a:r>
              <a:rPr lang="pt-BR" i="1" dirty="0" err="1" smtClean="0"/>
              <a:t>end</a:t>
            </a:r>
            <a:r>
              <a:rPr lang="pt-BR" i="1" dirty="0"/>
              <a:t> </a:t>
            </a:r>
            <a:r>
              <a:rPr lang="pt-BR" dirty="0"/>
              <a:t>– posicionamento relativo ao </a:t>
            </a:r>
            <a:r>
              <a:rPr lang="pt-BR" dirty="0" smtClean="0"/>
              <a:t>final </a:t>
            </a:r>
            <a:r>
              <a:rPr lang="pt-BR" dirty="0"/>
              <a:t>do </a:t>
            </a:r>
            <a:r>
              <a:rPr lang="pt-BR" dirty="0" smtClean="0"/>
              <a:t>arquivo.</a:t>
            </a:r>
          </a:p>
          <a:p>
            <a:r>
              <a:rPr lang="pt-BR" dirty="0" smtClean="0"/>
              <a:t>As mesmas operações podem ser realizadas utilizando-se o método </a:t>
            </a:r>
            <a:r>
              <a:rPr lang="pt-BR" i="1" dirty="0" err="1" smtClean="0"/>
              <a:t>seekp</a:t>
            </a:r>
            <a:r>
              <a:rPr lang="pt-BR" dirty="0" smtClean="0"/>
              <a:t> da classe </a:t>
            </a:r>
            <a:r>
              <a:rPr lang="pt-BR" i="1" dirty="0" err="1" smtClean="0"/>
              <a:t>ostream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354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Ponteiros de Posição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 posiciona no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n-ésimo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byte do arquivo (assume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ios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::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beg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)</a:t>
            </a:r>
          </a:p>
          <a:p>
            <a:pPr marL="118872" indent="0">
              <a:buNone/>
            </a:pPr>
            <a:r>
              <a:rPr lang="pt-BR" sz="1500" dirty="0" err="1">
                <a:solidFill>
                  <a:srgbClr val="000000"/>
                </a:solidFill>
                <a:latin typeface="Verdana"/>
              </a:rPr>
              <a:t>fileObject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seekg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 posiciona n bytes à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frente da posição atual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 err="1">
                <a:solidFill>
                  <a:srgbClr val="000000"/>
                </a:solidFill>
                <a:latin typeface="Verdana"/>
              </a:rPr>
              <a:t>fileObject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seekg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ios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cur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 posiciona n bytes antes do fim do arquivo</a:t>
            </a:r>
          </a:p>
          <a:p>
            <a:pPr marL="118872" indent="0">
              <a:buNone/>
            </a:pPr>
            <a:r>
              <a:rPr lang="pt-BR" sz="1500" dirty="0" err="1">
                <a:solidFill>
                  <a:srgbClr val="000000"/>
                </a:solidFill>
                <a:latin typeface="Verdana"/>
              </a:rPr>
              <a:t>fileObject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seekg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ios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end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 posiciona no fim do arquivo</a:t>
            </a:r>
          </a:p>
          <a:p>
            <a:pPr marL="118872" indent="0">
              <a:buNone/>
            </a:pPr>
            <a:r>
              <a:rPr lang="pt-BR" sz="1500" dirty="0" err="1">
                <a:solidFill>
                  <a:srgbClr val="000000"/>
                </a:solidFill>
                <a:latin typeface="Verdana"/>
              </a:rPr>
              <a:t>fileObject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seekg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ios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end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354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Ponteiros de Posição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Os métodos </a:t>
            </a:r>
            <a:r>
              <a:rPr lang="pt-BR" b="1" i="1" dirty="0" err="1" smtClean="0"/>
              <a:t>tellg</a:t>
            </a:r>
            <a:r>
              <a:rPr lang="pt-BR" dirty="0" smtClean="0"/>
              <a:t> e </a:t>
            </a:r>
            <a:r>
              <a:rPr lang="pt-BR" b="1" i="1" dirty="0" err="1" smtClean="0"/>
              <a:t>tellp</a:t>
            </a:r>
            <a:r>
              <a:rPr lang="pt-BR" dirty="0" smtClean="0"/>
              <a:t> retornam a posição atual dos ponteiros </a:t>
            </a:r>
            <a:r>
              <a:rPr lang="pt-BR" b="1" i="1" dirty="0" err="1" smtClean="0"/>
              <a:t>get</a:t>
            </a:r>
            <a:r>
              <a:rPr lang="pt-BR" dirty="0" smtClean="0"/>
              <a:t> e </a:t>
            </a:r>
            <a:r>
              <a:rPr lang="pt-BR" b="1" i="1" dirty="0" err="1" smtClean="0"/>
              <a:t>put</a:t>
            </a:r>
            <a:r>
              <a:rPr lang="pt-BR" dirty="0" smtClean="0"/>
              <a:t>, respectivamente</a:t>
            </a:r>
          </a:p>
          <a:p>
            <a:endParaRPr lang="pt-BR" dirty="0"/>
          </a:p>
          <a:p>
            <a:pPr marL="118872" indent="0" algn="ctr">
              <a:buNone/>
            </a:pPr>
            <a:r>
              <a:rPr lang="pt-BR" sz="2000" b="1" dirty="0" err="1">
                <a:solidFill>
                  <a:srgbClr val="00007F"/>
                </a:solidFill>
                <a:latin typeface="Verdana"/>
              </a:rPr>
              <a:t>long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dirty="0" err="1">
                <a:solidFill>
                  <a:srgbClr val="000000"/>
                </a:solidFill>
                <a:latin typeface="Verdana"/>
              </a:rPr>
              <a:t>location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dirty="0" err="1">
                <a:solidFill>
                  <a:srgbClr val="000000"/>
                </a:solidFill>
                <a:latin typeface="Verdana"/>
              </a:rPr>
              <a:t>fileObject</a:t>
            </a:r>
            <a:r>
              <a:rPr lang="pt-BR" sz="20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2000" dirty="0" err="1">
                <a:solidFill>
                  <a:srgbClr val="000000"/>
                </a:solidFill>
                <a:latin typeface="Verdana"/>
              </a:rPr>
              <a:t>tellg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20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354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 de Acesso Aleatório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9595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Arquivos de Acesso Aleatório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Atualizar os dados de um arquivo sequencial não é tarefa fácil</a:t>
            </a:r>
          </a:p>
          <a:p>
            <a:pPr lvl="1"/>
            <a:r>
              <a:rPr lang="pt-BR" dirty="0" smtClean="0"/>
              <a:t>Por exemplo, se temos um nome abreviado e queremos atualizá-lo para escrita por extenso, os próximos dados do arquivo podem ser corrompidos:</a:t>
            </a:r>
          </a:p>
          <a:p>
            <a:pPr marL="457200" lvl="1" indent="0">
              <a:buNone/>
            </a:pPr>
            <a:r>
              <a:rPr lang="pt-BR" sz="2600" dirty="0" smtClean="0">
                <a:latin typeface="Courier New" pitchFamily="49" charset="0"/>
                <a:cs typeface="Courier New" pitchFamily="49" charset="0"/>
              </a:rPr>
              <a:t>U. F. de Ouro Preto</a:t>
            </a:r>
          </a:p>
          <a:p>
            <a:pPr marL="457200" lvl="1" indent="0">
              <a:buNone/>
            </a:pPr>
            <a:r>
              <a:rPr lang="pt-BR" sz="2600" dirty="0" smtClean="0">
                <a:latin typeface="Courier New" pitchFamily="49" charset="0"/>
                <a:cs typeface="Courier New" pitchFamily="49" charset="0"/>
              </a:rPr>
              <a:t>Universidade Federal de Minas Gerais</a:t>
            </a:r>
            <a:endParaRPr lang="pt-BR" sz="2600" dirty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pt-BR" sz="2600" dirty="0" smtClean="0">
                <a:latin typeface="Courier New" pitchFamily="49" charset="0"/>
                <a:cs typeface="Courier New" pitchFamily="49" charset="0"/>
              </a:rPr>
              <a:t>-----------------------------------------</a:t>
            </a:r>
          </a:p>
          <a:p>
            <a:pPr marL="457200" lvl="1" indent="0">
              <a:buNone/>
            </a:pPr>
            <a:r>
              <a:rPr lang="pt-BR" sz="2600" dirty="0" smtClean="0">
                <a:latin typeface="Courier New" pitchFamily="49" charset="0"/>
                <a:cs typeface="Courier New" pitchFamily="49" charset="0"/>
              </a:rPr>
              <a:t>Universidade Federa</a:t>
            </a:r>
          </a:p>
          <a:p>
            <a:pPr marL="457200" lvl="1" indent="0">
              <a:buNone/>
            </a:pPr>
            <a:r>
              <a:rPr lang="pt-BR" sz="2600" dirty="0" smtClean="0">
                <a:latin typeface="Courier New" pitchFamily="49" charset="0"/>
                <a:cs typeface="Courier New" pitchFamily="49" charset="0"/>
              </a:rPr>
              <a:t>l de Ouro </a:t>
            </a:r>
            <a:r>
              <a:rPr lang="pt-BR" sz="2600" dirty="0" err="1" smtClean="0">
                <a:latin typeface="Courier New" pitchFamily="49" charset="0"/>
                <a:cs typeface="Courier New" pitchFamily="49" charset="0"/>
              </a:rPr>
              <a:t>Preto</a:t>
            </a:r>
            <a:r>
              <a:rPr lang="pt-BR" sz="2600" dirty="0" err="1">
                <a:latin typeface="Courier New" pitchFamily="49" charset="0"/>
                <a:cs typeface="Courier New" pitchFamily="49" charset="0"/>
              </a:rPr>
              <a:t>deral</a:t>
            </a:r>
            <a:r>
              <a:rPr lang="pt-BR" sz="2600" dirty="0">
                <a:latin typeface="Courier New" pitchFamily="49" charset="0"/>
                <a:cs typeface="Courier New" pitchFamily="49" charset="0"/>
              </a:rPr>
              <a:t> de Minas Gerais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354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Arquivos de Acesso Aleatório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C++ não impõe um formato fixo para os arquivos</a:t>
            </a:r>
          </a:p>
          <a:p>
            <a:pPr lvl="1"/>
            <a:r>
              <a:rPr lang="pt-BR" dirty="0" smtClean="0"/>
              <a:t>Logo, o acesso instantâneo não é adequado.</a:t>
            </a:r>
          </a:p>
          <a:p>
            <a:r>
              <a:rPr lang="pt-BR" dirty="0" smtClean="0"/>
              <a:t>Quaisquer aplicações que exijam este tipo de acesso (normalmente sistemas de processamento de transações) devem utilizar </a:t>
            </a:r>
            <a:r>
              <a:rPr lang="pt-BR" b="1" dirty="0" smtClean="0"/>
              <a:t>arquivos de acesso aleatório</a:t>
            </a:r>
          </a:p>
          <a:p>
            <a:pPr lvl="1"/>
            <a:r>
              <a:rPr lang="pt-BR" dirty="0" smtClean="0"/>
              <a:t>A aplicação deve criar um formato fixo para o arquivo</a:t>
            </a:r>
          </a:p>
          <a:p>
            <a:pPr lvl="2"/>
            <a:r>
              <a:rPr lang="pt-BR" dirty="0" smtClean="0"/>
              <a:t>Como por exemplo, obrigar que todos os campos de um arquivo tenham tamanhos fixos;</a:t>
            </a:r>
          </a:p>
          <a:p>
            <a:pPr lvl="2"/>
            <a:r>
              <a:rPr lang="pt-BR" dirty="0" smtClean="0"/>
              <a:t>Desta forma, é fácil determinar quantos dados serão “pulados” em uma operação.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354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Arquivos de Acesso Aleatório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36</a:t>
            </a:fld>
            <a:endParaRPr lang="pt-B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832919"/>
            <a:ext cx="7437058" cy="268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3354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Arquivos de Acesso Aleatório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Dados podem ser inseridos em arquivos de acesso aleatório sem destruir os outros dados do arquivo;</a:t>
            </a:r>
          </a:p>
          <a:p>
            <a:r>
              <a:rPr lang="pt-BR" dirty="0" smtClean="0"/>
              <a:t>Dados anteriores também podem ser atualizados ou removidos sem a necessidade de reescrever todo o arquivo.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354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Arquivos de Acesso Aleatório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O método </a:t>
            </a:r>
            <a:r>
              <a:rPr lang="pt-BR" b="1" i="1" dirty="0" err="1" smtClean="0"/>
              <a:t>write</a:t>
            </a:r>
            <a:r>
              <a:rPr lang="pt-BR" b="1" i="1" dirty="0" smtClean="0"/>
              <a:t>()</a:t>
            </a:r>
            <a:r>
              <a:rPr lang="pt-BR" dirty="0" smtClean="0"/>
              <a:t> da classe </a:t>
            </a:r>
            <a:r>
              <a:rPr lang="pt-BR" b="1" i="1" dirty="0" err="1" smtClean="0"/>
              <a:t>ostream</a:t>
            </a:r>
            <a:r>
              <a:rPr lang="pt-BR" dirty="0" smtClean="0"/>
              <a:t> escreve um número fixo de </a:t>
            </a:r>
            <a:r>
              <a:rPr lang="pt-BR" i="1" dirty="0" smtClean="0"/>
              <a:t>bytes</a:t>
            </a:r>
            <a:r>
              <a:rPr lang="pt-BR" dirty="0" smtClean="0"/>
              <a:t>, a partir de uma determinada posição</a:t>
            </a:r>
          </a:p>
          <a:p>
            <a:pPr lvl="1"/>
            <a:r>
              <a:rPr lang="pt-BR" dirty="0" smtClean="0"/>
              <a:t>Quando o fluxo é uma arquivo, a posição é determinada pelo ponteiro de posição </a:t>
            </a:r>
            <a:r>
              <a:rPr lang="pt-BR" i="1" dirty="0" err="1" smtClean="0"/>
              <a:t>put</a:t>
            </a:r>
            <a:r>
              <a:rPr lang="pt-BR" dirty="0" smtClean="0"/>
              <a:t>.</a:t>
            </a:r>
          </a:p>
          <a:p>
            <a:r>
              <a:rPr lang="pt-BR" dirty="0"/>
              <a:t>O método </a:t>
            </a:r>
            <a:r>
              <a:rPr lang="pt-BR" b="1" i="1" dirty="0" err="1" smtClean="0"/>
              <a:t>read</a:t>
            </a:r>
            <a:r>
              <a:rPr lang="pt-BR" b="1" i="1" dirty="0" smtClean="0"/>
              <a:t>()</a:t>
            </a:r>
            <a:r>
              <a:rPr lang="pt-BR" dirty="0" smtClean="0"/>
              <a:t> </a:t>
            </a:r>
            <a:r>
              <a:rPr lang="pt-BR" dirty="0"/>
              <a:t>da classe </a:t>
            </a:r>
            <a:r>
              <a:rPr lang="pt-BR" b="1" i="1" dirty="0" err="1" smtClean="0"/>
              <a:t>istream</a:t>
            </a:r>
            <a:r>
              <a:rPr lang="pt-BR" dirty="0" smtClean="0"/>
              <a:t> lê </a:t>
            </a:r>
            <a:r>
              <a:rPr lang="pt-BR" dirty="0"/>
              <a:t>um número fixo de </a:t>
            </a:r>
            <a:r>
              <a:rPr lang="pt-BR" i="1" dirty="0"/>
              <a:t>bytes</a:t>
            </a:r>
            <a:r>
              <a:rPr lang="pt-BR" dirty="0"/>
              <a:t>, a partir de uma determinada </a:t>
            </a:r>
            <a:r>
              <a:rPr lang="pt-BR" dirty="0" smtClean="0"/>
              <a:t>posição</a:t>
            </a:r>
          </a:p>
          <a:p>
            <a:pPr marL="704088" lvl="2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pt-BR" dirty="0"/>
              <a:t>Quando o fluxo é uma arquivo, a posição é determinada pelo ponteiro de posição </a:t>
            </a:r>
            <a:r>
              <a:rPr lang="pt-BR" i="1" dirty="0" err="1" smtClean="0"/>
              <a:t>get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354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Arquivos de Acesso Aleatório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Ao escrevermos um número inteiro em um arquivo, ao invés de fazermos:</a:t>
            </a:r>
          </a:p>
          <a:p>
            <a:endParaRPr lang="pt-BR" dirty="0" smtClean="0"/>
          </a:p>
          <a:p>
            <a:pPr marL="118872" indent="0" algn="ctr">
              <a:buNone/>
            </a:pPr>
            <a:r>
              <a:rPr lang="pt-BR" sz="2500" dirty="0" err="1">
                <a:solidFill>
                  <a:srgbClr val="000000"/>
                </a:solidFill>
                <a:latin typeface="Verdana"/>
              </a:rPr>
              <a:t>outFile</a:t>
            </a:r>
            <a:r>
              <a:rPr lang="pt-BR" sz="2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2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500" dirty="0" err="1">
                <a:solidFill>
                  <a:srgbClr val="000000"/>
                </a:solidFill>
                <a:latin typeface="Verdana"/>
              </a:rPr>
              <a:t>number</a:t>
            </a:r>
            <a:r>
              <a:rPr lang="pt-BR" sz="2500" b="1" dirty="0" smtClean="0">
                <a:solidFill>
                  <a:srgbClr val="000000"/>
                </a:solidFill>
                <a:latin typeface="Verdana"/>
              </a:rPr>
              <a:t>;</a:t>
            </a:r>
          </a:p>
          <a:p>
            <a:pPr marL="118872" indent="0" algn="ctr">
              <a:buNone/>
            </a:pPr>
            <a:endParaRPr lang="pt-BR" sz="2500" dirty="0"/>
          </a:p>
          <a:p>
            <a:r>
              <a:rPr lang="pt-BR" dirty="0" smtClean="0"/>
              <a:t>Podemos fazer:</a:t>
            </a:r>
          </a:p>
          <a:p>
            <a:endParaRPr lang="pt-BR" dirty="0" smtClean="0"/>
          </a:p>
          <a:p>
            <a:pPr marL="118872" indent="0" algn="ctr">
              <a:buNone/>
            </a:pPr>
            <a:r>
              <a:rPr lang="en-US" sz="2500" dirty="0" err="1" smtClean="0">
                <a:solidFill>
                  <a:srgbClr val="000000"/>
                </a:solidFill>
                <a:latin typeface="Verdana"/>
              </a:rPr>
              <a:t>outFile</a:t>
            </a:r>
            <a:r>
              <a:rPr lang="en-US" sz="2500" b="1" dirty="0" err="1" smtClean="0">
                <a:solidFill>
                  <a:srgbClr val="000000"/>
                </a:solidFill>
                <a:latin typeface="Verdana"/>
              </a:rPr>
              <a:t>.</a:t>
            </a:r>
            <a:r>
              <a:rPr lang="en-US" sz="2500" dirty="0" err="1" smtClean="0">
                <a:solidFill>
                  <a:srgbClr val="000000"/>
                </a:solidFill>
                <a:latin typeface="Verdana"/>
              </a:rPr>
              <a:t>write</a:t>
            </a:r>
            <a:r>
              <a:rPr lang="en-US" sz="2500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2500" b="1" dirty="0" err="1" smtClean="0">
                <a:solidFill>
                  <a:srgbClr val="00007F"/>
                </a:solidFill>
                <a:latin typeface="Verdana"/>
              </a:rPr>
              <a:t>reinterpret_cast</a:t>
            </a:r>
            <a:r>
              <a:rPr lang="en-US" sz="2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2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5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2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500" b="1" dirty="0">
                <a:solidFill>
                  <a:srgbClr val="00007F"/>
                </a:solidFill>
                <a:latin typeface="Verdana"/>
              </a:rPr>
              <a:t>char</a:t>
            </a:r>
            <a:r>
              <a:rPr lang="en-US" sz="2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500" b="1" dirty="0" smtClean="0">
                <a:solidFill>
                  <a:srgbClr val="000000"/>
                </a:solidFill>
                <a:latin typeface="Verdana"/>
              </a:rPr>
              <a:t>*&gt; (&amp;</a:t>
            </a:r>
            <a:r>
              <a:rPr lang="en-US" sz="2500" dirty="0" smtClean="0">
                <a:solidFill>
                  <a:srgbClr val="000000"/>
                </a:solidFill>
                <a:latin typeface="Verdana"/>
              </a:rPr>
              <a:t>number</a:t>
            </a:r>
            <a:r>
              <a:rPr lang="en-US" sz="2500" b="1" dirty="0" smtClean="0">
                <a:solidFill>
                  <a:srgbClr val="000000"/>
                </a:solidFill>
                <a:latin typeface="Verdana"/>
              </a:rPr>
              <a:t>),</a:t>
            </a:r>
            <a:r>
              <a:rPr lang="en-US" sz="2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2500" b="1" dirty="0" err="1" smtClean="0">
                <a:solidFill>
                  <a:srgbClr val="00007F"/>
                </a:solidFill>
                <a:latin typeface="Verdana"/>
              </a:rPr>
              <a:t>sizeof</a:t>
            </a:r>
            <a:r>
              <a:rPr lang="en-US" sz="2500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2500" dirty="0" smtClean="0">
                <a:solidFill>
                  <a:srgbClr val="000000"/>
                </a:solidFill>
                <a:latin typeface="Verdana"/>
              </a:rPr>
              <a:t>number</a:t>
            </a:r>
            <a:r>
              <a:rPr lang="en-US" sz="2500" b="1" dirty="0" smtClean="0">
                <a:solidFill>
                  <a:srgbClr val="000000"/>
                </a:solidFill>
                <a:latin typeface="Verdana"/>
              </a:rPr>
              <a:t>));</a:t>
            </a:r>
            <a:endParaRPr lang="pt-BR" sz="2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464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Avisos</a:t>
            </a: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4B420-66F5-4D75-AE77-317938182C39}" type="slidenum">
              <a:rPr lang="pt-BR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9848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Arquivos de Acesso Aleatório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A segunda opção sempre escreverá o inteiro como binário de 4 </a:t>
            </a:r>
            <a:r>
              <a:rPr lang="pt-BR" i="1" dirty="0" smtClean="0"/>
              <a:t>bytes</a:t>
            </a:r>
          </a:p>
          <a:p>
            <a:pPr lvl="1"/>
            <a:r>
              <a:rPr lang="pt-BR" dirty="0" smtClean="0"/>
              <a:t>O primeiro parâmetro é tratado como um grupo de </a:t>
            </a:r>
            <a:r>
              <a:rPr lang="pt-BR" i="1" dirty="0" smtClean="0"/>
              <a:t>bytes </a:t>
            </a:r>
          </a:p>
          <a:p>
            <a:pPr lvl="2"/>
            <a:r>
              <a:rPr lang="pt-BR" dirty="0" smtClean="0"/>
              <a:t>Um ponteiro para </a:t>
            </a:r>
            <a:r>
              <a:rPr lang="pt-BR" i="1" dirty="0" err="1" smtClean="0"/>
              <a:t>const</a:t>
            </a:r>
            <a:r>
              <a:rPr lang="pt-BR" dirty="0" smtClean="0"/>
              <a:t> </a:t>
            </a:r>
            <a:r>
              <a:rPr lang="pt-BR" i="1" dirty="0" smtClean="0"/>
              <a:t>char</a:t>
            </a:r>
            <a:r>
              <a:rPr lang="pt-BR" dirty="0" smtClean="0"/>
              <a:t> possui apenas um </a:t>
            </a:r>
            <a:r>
              <a:rPr lang="pt-BR" i="1" dirty="0" smtClean="0"/>
              <a:t>byte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A partir deste ponto, o método </a:t>
            </a:r>
            <a:r>
              <a:rPr lang="pt-BR" i="1" dirty="0" err="1" smtClean="0"/>
              <a:t>write</a:t>
            </a:r>
            <a:r>
              <a:rPr lang="pt-BR" dirty="0" smtClean="0"/>
              <a:t>() imprime a quantidade de bytes expressa pelo segundo argumento, um inteiro.</a:t>
            </a:r>
          </a:p>
          <a:p>
            <a:r>
              <a:rPr lang="pt-BR" dirty="0" smtClean="0"/>
              <a:t>Subsequentemente, o método </a:t>
            </a:r>
            <a:r>
              <a:rPr lang="pt-BR" i="1" dirty="0" err="1" smtClean="0"/>
              <a:t>read</a:t>
            </a:r>
            <a:r>
              <a:rPr lang="pt-BR" i="1" dirty="0" smtClean="0"/>
              <a:t>()</a:t>
            </a:r>
            <a:r>
              <a:rPr lang="pt-BR" dirty="0" smtClean="0"/>
              <a:t> pode ser utilizado para ler os quatro </a:t>
            </a:r>
            <a:r>
              <a:rPr lang="pt-BR" i="1" dirty="0" smtClean="0"/>
              <a:t>bytes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464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Arquivos de Acesso Aleatório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Claramente, na maioria das vezes, o primeiro parâmetro não será um ponteiro para </a:t>
            </a:r>
            <a:r>
              <a:rPr lang="pt-BR" b="1" i="1" dirty="0" err="1" smtClean="0"/>
              <a:t>const</a:t>
            </a:r>
            <a:r>
              <a:rPr lang="pt-BR" b="1" i="1" dirty="0" smtClean="0"/>
              <a:t> char</a:t>
            </a:r>
          </a:p>
          <a:p>
            <a:pPr lvl="1"/>
            <a:r>
              <a:rPr lang="pt-BR" dirty="0" smtClean="0"/>
              <a:t>Desta forma, é necessário realizar a conversão através do operador </a:t>
            </a:r>
            <a:r>
              <a:rPr lang="pt-BR" b="1" i="1" dirty="0" err="1" smtClean="0"/>
              <a:t>reinterpret_cast</a:t>
            </a:r>
            <a:endParaRPr lang="pt-BR" b="1" i="1" dirty="0" smtClean="0"/>
          </a:p>
          <a:p>
            <a:pPr lvl="2"/>
            <a:r>
              <a:rPr lang="pt-BR" dirty="0" smtClean="0"/>
              <a:t>Converte o tipo do ponteiro, não do valor apontado.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464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0017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Nos exemplos a seguir, consideraremos o seguinte contexto:</a:t>
            </a:r>
          </a:p>
          <a:p>
            <a:pPr lvl="1"/>
            <a:r>
              <a:rPr lang="pt-BR" dirty="0" smtClean="0"/>
              <a:t>Um programa deve ser capaz de armazenar até 100 registros de tamanho fixo para uma companhia que pode ter até 100 clientes;</a:t>
            </a:r>
          </a:p>
          <a:p>
            <a:pPr lvl="1"/>
            <a:r>
              <a:rPr lang="pt-BR" dirty="0" smtClean="0"/>
              <a:t>Cada registro consiste de um número de conta (que serve como chave),  sobrenome, primeiro nome e saldo; </a:t>
            </a:r>
          </a:p>
          <a:p>
            <a:pPr lvl="1"/>
            <a:r>
              <a:rPr lang="pt-BR" dirty="0" smtClean="0"/>
              <a:t>O programa deve ser capaz de atualizar uma conta, inserir uma nova conta, remover uma conta e imprimir todas as contas em um arquivo de texto formatado.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464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Veremos 3 exemplos</a:t>
            </a:r>
          </a:p>
          <a:p>
            <a:pPr lvl="1"/>
            <a:r>
              <a:rPr lang="pt-BR" dirty="0" smtClean="0"/>
              <a:t>O primeiro mostra as definições da classe utilizada e um </a:t>
            </a:r>
            <a:r>
              <a:rPr lang="pt-BR" i="1" dirty="0" smtClean="0"/>
              <a:t>driver</a:t>
            </a:r>
            <a:r>
              <a:rPr lang="pt-BR" dirty="0" smtClean="0"/>
              <a:t> simples, que escreve o conteúdo de um objeto em um arquivo binário de acesso aleatório;</a:t>
            </a:r>
          </a:p>
          <a:p>
            <a:pPr lvl="1"/>
            <a:r>
              <a:rPr lang="pt-BR" dirty="0" smtClean="0"/>
              <a:t>O segundo exemplo escreve os dados para um arquivo e utiliza os métodos </a:t>
            </a:r>
            <a:r>
              <a:rPr lang="pt-BR" b="1" dirty="0" err="1" smtClean="0"/>
              <a:t>seekp</a:t>
            </a:r>
            <a:r>
              <a:rPr lang="pt-BR" dirty="0" smtClean="0"/>
              <a:t> e </a:t>
            </a:r>
            <a:r>
              <a:rPr lang="pt-BR" b="1" dirty="0" err="1" smtClean="0"/>
              <a:t>write</a:t>
            </a:r>
            <a:r>
              <a:rPr lang="pt-BR" dirty="0" smtClean="0"/>
              <a:t> para armazenar os dados em posições específicas do arquivo;</a:t>
            </a:r>
          </a:p>
          <a:p>
            <a:pPr lvl="1"/>
            <a:r>
              <a:rPr lang="pt-BR" dirty="0" smtClean="0"/>
              <a:t>O terceiro exemplo lê os dados do arquivo de acesso aleatório e imprime somente os registros que contém dados.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6500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ClientData.h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</a:t>
            </a: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using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construtor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ClientData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padrão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funções de acesso para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accountNumber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setAccountNumber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getAccountNumber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354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ClientData.h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funções de acesso para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lastName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setLastName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getLastName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funções de acesso para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firstName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setFirstName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getFirstName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funções de acesso para balance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setBalance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getBalance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accountNumber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char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15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char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10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balance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};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5561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smtClean="0"/>
              <a:t>ClientData.cpp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</a:t>
            </a: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using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"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ClientData.h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"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 construtor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ClientData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padrão</a:t>
            </a:r>
          </a:p>
          <a:p>
            <a:pPr marL="118872" indent="0">
              <a:buNone/>
            </a:pP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accountNumberValue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lastNameValue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firstNameValue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balanceValue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setAccountNumber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accountNumberValue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setLastName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lastNameValue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setFirstName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firstNameValue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setBalance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balanceValue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 obtém o valor do número da conta</a:t>
            </a: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getAccountNumber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const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accountNumber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1130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smtClean="0"/>
              <a:t>ClientData.cpp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 configura o valor do número da conta</a:t>
            </a:r>
          </a:p>
          <a:p>
            <a:pPr marL="118872" indent="0">
              <a:buNone/>
            </a:pP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setAccountNumber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accountNumberValue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accountNumber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accountNumberValue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deve validar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 obtém o valor do sobrenome</a:t>
            </a:r>
          </a:p>
          <a:p>
            <a:pPr marL="118872" indent="0">
              <a:buNone/>
            </a:pP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getLastName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const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 configura o valor do sobrenome</a:t>
            </a: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setLastName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lastNameString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copia no máximo 15 caracteres da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string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para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lastName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char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*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lastNameValue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lastNameString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data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length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lastNameString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size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length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length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15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?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length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14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strncpy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lastNameValue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length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length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'\0'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acrescenta caractere nulo ao sobrenome</a:t>
            </a: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5631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smtClean="0"/>
              <a:t>ClientData.cpp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 obtém o valor do nome</a:t>
            </a:r>
          </a:p>
          <a:p>
            <a:pPr marL="118872" indent="0">
              <a:buNone/>
            </a:pP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getFirstName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const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 configura o valor do nome</a:t>
            </a:r>
          </a:p>
          <a:p>
            <a:pPr marL="118872" indent="0">
              <a:buNone/>
            </a:pP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setFirstName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firstNameString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copia no máximo 10 caracteres da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string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para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firstName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char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*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firstNameValue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firstNameString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data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length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firstNameString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size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length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length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10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?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length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9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strncpy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firstNameValue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length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length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'\0'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acrescenta o caractere nulo 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firstName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5631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Na aula passada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/>
              <a:t>Genéricos (</a:t>
            </a:r>
            <a:r>
              <a:rPr lang="pt-BR" i="1" dirty="0" err="1"/>
              <a:t>Templates</a:t>
            </a:r>
            <a:r>
              <a:rPr lang="pt-BR" dirty="0"/>
              <a:t>)</a:t>
            </a:r>
          </a:p>
          <a:p>
            <a:pPr lvl="1"/>
            <a:r>
              <a:rPr lang="pt-BR" dirty="0"/>
              <a:t>Programação Genérica</a:t>
            </a:r>
          </a:p>
          <a:p>
            <a:pPr lvl="1"/>
            <a:r>
              <a:rPr lang="pt-BR" dirty="0"/>
              <a:t>Funções Genéricas</a:t>
            </a:r>
          </a:p>
          <a:p>
            <a:pPr lvl="1"/>
            <a:r>
              <a:rPr lang="pt-BR" dirty="0"/>
              <a:t>Classes Genéricas</a:t>
            </a:r>
          </a:p>
          <a:p>
            <a:pPr lvl="2"/>
            <a:r>
              <a:rPr lang="pt-BR" dirty="0"/>
              <a:t>Outros Parâmetros e Parâmetros Padronizados</a:t>
            </a:r>
          </a:p>
          <a:p>
            <a:pPr lvl="1"/>
            <a:r>
              <a:rPr lang="pt-BR" dirty="0"/>
              <a:t>Observações Sobre Genéricos e Herança</a:t>
            </a:r>
          </a:p>
          <a:p>
            <a:pPr lvl="1"/>
            <a:r>
              <a:rPr lang="pt-BR" dirty="0"/>
              <a:t>Observações Sobre Genéricos e Funções Amigas</a:t>
            </a:r>
          </a:p>
          <a:p>
            <a:pPr lvl="1"/>
            <a:r>
              <a:rPr lang="pt-BR" dirty="0"/>
              <a:t>Observações Sobre Genéricos e Membros </a:t>
            </a:r>
            <a:r>
              <a:rPr lang="pt-BR" i="1" dirty="0" err="1"/>
              <a:t>static</a:t>
            </a:r>
            <a:endParaRPr lang="pt-BR" i="1" dirty="0"/>
          </a:p>
          <a:p>
            <a:r>
              <a:rPr lang="pt-BR" i="1" dirty="0"/>
              <a:t>Standard </a:t>
            </a:r>
            <a:r>
              <a:rPr lang="pt-BR" i="1" dirty="0" err="1"/>
              <a:t>Templates</a:t>
            </a:r>
            <a:r>
              <a:rPr lang="pt-BR" i="1" dirty="0"/>
              <a:t> Library</a:t>
            </a:r>
          </a:p>
          <a:p>
            <a:pPr lvl="1"/>
            <a:r>
              <a:rPr lang="pt-BR" dirty="0"/>
              <a:t>Contêineres</a:t>
            </a:r>
          </a:p>
          <a:p>
            <a:pPr lvl="1"/>
            <a:r>
              <a:rPr lang="pt-BR" dirty="0" err="1"/>
              <a:t>Iteradores</a:t>
            </a:r>
            <a:endParaRPr lang="pt-BR" dirty="0"/>
          </a:p>
          <a:p>
            <a:pPr lvl="1"/>
            <a:r>
              <a:rPr lang="pt-BR" dirty="0"/>
              <a:t>Algoritmos </a:t>
            </a:r>
          </a:p>
          <a:p>
            <a:pPr lvl="1"/>
            <a:r>
              <a:rPr lang="pt-BR" dirty="0" smtClean="0"/>
              <a:t>Exemplos</a:t>
            </a:r>
            <a:endParaRPr lang="pt-BR" dirty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28B9-9D4E-4259-95E5-1D3FE27B6872}" type="slidenum">
              <a:rPr lang="pt-BR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2031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smtClean="0"/>
              <a:t>ClientData.cpp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obtém o valor do saldo</a:t>
            </a: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getBalance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const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balance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 configura o valor do saldo</a:t>
            </a:r>
          </a:p>
          <a:p>
            <a:pPr marL="118872" indent="0">
              <a:buNone/>
            </a:pPr>
            <a:r>
              <a:rPr lang="fr-F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fr-F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500" dirty="0">
                <a:solidFill>
                  <a:srgbClr val="000000"/>
                </a:solidFill>
                <a:latin typeface="Verdana"/>
              </a:rPr>
              <a:t>ClientData</a:t>
            </a:r>
            <a:r>
              <a:rPr lang="fr-F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fr-FR" sz="1500" dirty="0">
                <a:solidFill>
                  <a:srgbClr val="000000"/>
                </a:solidFill>
                <a:latin typeface="Verdana"/>
              </a:rPr>
              <a:t>setBalance</a:t>
            </a:r>
            <a:r>
              <a:rPr lang="fr-F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fr-F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fr-F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500" dirty="0">
                <a:solidFill>
                  <a:srgbClr val="000000"/>
                </a:solidFill>
                <a:latin typeface="Verdana"/>
              </a:rPr>
              <a:t>balanceValue</a:t>
            </a:r>
            <a:r>
              <a:rPr lang="fr-F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fr-F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balance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balanceValue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50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1130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 1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51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8242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smtClean="0"/>
              <a:t>driverClientData.cpp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iostream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fstream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cstdlib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 </a:t>
            </a: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using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"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ClientData.h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"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Definição da classe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ClientData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main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ofstream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outCredit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"credit.dat"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ios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binary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fecha o programa se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ofstream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não pôde abrir o arquivo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if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!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outCredit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cerr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"File could not be opened."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endl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exit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52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9501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smtClean="0"/>
              <a:t>driverClientData.cpp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blankClient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construtor zera, ou apaga, cada membro de dados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gera a saída de 100 registros em branco no arquivo</a:t>
            </a:r>
          </a:p>
          <a:p>
            <a:pPr marL="118872" indent="0">
              <a:buNone/>
            </a:pPr>
            <a:r>
              <a:rPr lang="nn-NO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nn-NO" sz="1500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nn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n-NO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nn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n-NO" sz="1500" b="1" dirty="0">
                <a:solidFill>
                  <a:srgbClr val="00007F"/>
                </a:solidFill>
                <a:latin typeface="Verdana"/>
              </a:rPr>
              <a:t>int</a:t>
            </a:r>
            <a:r>
              <a:rPr lang="nn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n-NO" sz="1500" dirty="0">
                <a:solidFill>
                  <a:srgbClr val="000000"/>
                </a:solidFill>
                <a:latin typeface="Verdana"/>
              </a:rPr>
              <a:t>i</a:t>
            </a:r>
            <a:r>
              <a:rPr lang="nn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n-NO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nn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n-NO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nn-NO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nn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n-NO" sz="1500" dirty="0">
                <a:solidFill>
                  <a:srgbClr val="000000"/>
                </a:solidFill>
                <a:latin typeface="Verdana"/>
              </a:rPr>
              <a:t>i</a:t>
            </a:r>
            <a:r>
              <a:rPr lang="nn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n-NO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nn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n-NO" sz="1500" dirty="0">
                <a:solidFill>
                  <a:srgbClr val="007F7F"/>
                </a:solidFill>
                <a:latin typeface="Verdana"/>
              </a:rPr>
              <a:t>100</a:t>
            </a:r>
            <a:r>
              <a:rPr lang="nn-NO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nn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n-NO" sz="1500" dirty="0">
                <a:solidFill>
                  <a:srgbClr val="000000"/>
                </a:solidFill>
                <a:latin typeface="Verdana"/>
              </a:rPr>
              <a:t>i</a:t>
            </a:r>
            <a:r>
              <a:rPr lang="nn-NO" sz="1500" b="1" dirty="0">
                <a:solidFill>
                  <a:srgbClr val="000000"/>
                </a:solidFill>
                <a:latin typeface="Verdana"/>
              </a:rPr>
              <a:t>++</a:t>
            </a:r>
            <a:r>
              <a:rPr lang="nn-NO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nn-NO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nn-NO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outCredit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write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reinterpret_cast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char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*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&gt;(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blankClient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),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sizeof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               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53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177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Neste exemplo, 100 objetos vazios foram escritos no arquivo:</a:t>
            </a:r>
          </a:p>
          <a:p>
            <a:pPr lvl="1"/>
            <a:r>
              <a:rPr lang="pt-BR" dirty="0" smtClean="0"/>
              <a:t>O número da conta é sempre 0;</a:t>
            </a:r>
          </a:p>
          <a:p>
            <a:pPr lvl="1"/>
            <a:r>
              <a:rPr lang="pt-BR" dirty="0" smtClean="0"/>
              <a:t>Os nomes são as </a:t>
            </a:r>
            <a:r>
              <a:rPr lang="pt-BR" i="1" dirty="0" err="1" smtClean="0"/>
              <a:t>string</a:t>
            </a:r>
            <a:r>
              <a:rPr lang="pt-BR" dirty="0" smtClean="0"/>
              <a:t> vazia “”;</a:t>
            </a:r>
          </a:p>
          <a:p>
            <a:pPr lvl="1"/>
            <a:r>
              <a:rPr lang="pt-BR" dirty="0" smtClean="0"/>
              <a:t>O saldo é 0.0.</a:t>
            </a:r>
          </a:p>
          <a:p>
            <a:r>
              <a:rPr lang="pt-BR" dirty="0" smtClean="0"/>
              <a:t>Cada registro é inicializado com a quantidade de espaços vazios correspondente aos dados armazenados;</a:t>
            </a:r>
          </a:p>
          <a:p>
            <a:r>
              <a:rPr lang="pt-BR" dirty="0" smtClean="0"/>
              <a:t>Observe que o programa trata o tamanho de cada </a:t>
            </a:r>
            <a:r>
              <a:rPr lang="pt-BR" i="1" dirty="0" err="1" smtClean="0"/>
              <a:t>string</a:t>
            </a:r>
            <a:r>
              <a:rPr lang="pt-BR" dirty="0" smtClean="0"/>
              <a:t>, para evitar que exceda o tamanho do campo a ser escrito no arquivo.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54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5925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 2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55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7344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/>
              <a:t>driverClientData.cpp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iostream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iomanip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fstream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cstdlib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 </a:t>
            </a: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using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"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ClientData.h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"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definição da classe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ClientData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main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accountNumber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char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15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char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10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balance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fstream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outCredit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"credit.dat"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ios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in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|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ios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|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ios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binary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sai do programa se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fstream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não puder abrir o arquivo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if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!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outCredit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cerr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"File could not be opened."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endl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exit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56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7345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/>
              <a:t>driverClientData.cpp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cout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"Enter account number (1 to 100, 0 to end input)\n? 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requer que usuário especifique o número da conta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cin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&gt;&gt;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accountNumber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o usuário insere informações, que são copiadas para o arquivo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while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accountNumber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&gt;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&amp;&amp;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accountNumber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100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o usuário insere o sobrenome, o nome e o saldo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cout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Enter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lastname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,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firstname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, balance\n? 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cin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&gt;&gt;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setw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15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&gt;&gt;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cin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&gt;&gt;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setw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10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&gt;&gt;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cin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&gt;&gt;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balance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configura valores de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accountNumber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,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lastName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,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firstName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e balance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setAccountNumber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accountNumber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setLastName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lastName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setFirstName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firstName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setBalance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balance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57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9618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/>
              <a:t>driverClientData.cpp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busca posição no arquivo de registro especificado pelo usuário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outCredit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seekp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getAccountNumber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-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*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sizeof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              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grava as informações especificadas pelo usuário no arquivo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outCredit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write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reinterpret_cast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char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*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&gt;(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),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sizeof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          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permite ao usuário inserir outra conta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cout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Enter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account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number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\n? 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cin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&gt;&gt;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accountNumber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58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9944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Note que o arquivo foi aberto para leitura e escrita em binário</a:t>
            </a:r>
          </a:p>
          <a:p>
            <a:pPr lvl="1"/>
            <a:r>
              <a:rPr lang="pt-BR" dirty="0" smtClean="0"/>
              <a:t>Diferentes modos de abertura podem ser combinados na abertura do arquivo, separados por </a:t>
            </a:r>
            <a:r>
              <a:rPr lang="pt-BR" b="1" dirty="0" smtClean="0">
                <a:solidFill>
                  <a:srgbClr val="FF0000"/>
                </a:solidFill>
              </a:rPr>
              <a:t>|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59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2573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Na aula de hoje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Processamento de Arquivos</a:t>
            </a:r>
          </a:p>
          <a:p>
            <a:pPr lvl="1"/>
            <a:r>
              <a:rPr lang="pt-BR" dirty="0" smtClean="0"/>
              <a:t>Escrita</a:t>
            </a:r>
          </a:p>
          <a:p>
            <a:pPr lvl="1"/>
            <a:r>
              <a:rPr lang="pt-BR" dirty="0" smtClean="0"/>
              <a:t>Leitura</a:t>
            </a:r>
          </a:p>
          <a:p>
            <a:pPr lvl="1"/>
            <a:r>
              <a:rPr lang="pt-BR" dirty="0"/>
              <a:t>Ponteiros de Posição</a:t>
            </a:r>
          </a:p>
          <a:p>
            <a:pPr lvl="1"/>
            <a:r>
              <a:rPr lang="pt-BR" dirty="0"/>
              <a:t>Arquivos de Acesso Aleatório</a:t>
            </a:r>
          </a:p>
          <a:p>
            <a:pPr lvl="1"/>
            <a:r>
              <a:rPr lang="pt-BR" dirty="0" smtClean="0"/>
              <a:t>Exemplos</a:t>
            </a:r>
          </a:p>
        </p:txBody>
      </p:sp>
      <p:sp>
        <p:nvSpPr>
          <p:cNvPr id="4098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D0E5D85-099B-4D71-A46B-281D3E89EB9E}" type="slidenum">
              <a:rPr lang="pt-BR"/>
              <a:pPr eaLnBrk="1" hangingPunct="1"/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Cada conta possui uma posição predeterminada no arquivo</a:t>
            </a:r>
          </a:p>
          <a:p>
            <a:pPr lvl="1"/>
            <a:r>
              <a:rPr lang="pt-BR" dirty="0" smtClean="0"/>
              <a:t>A conta 1 é a primeira;</a:t>
            </a:r>
          </a:p>
          <a:p>
            <a:pPr lvl="1"/>
            <a:r>
              <a:rPr lang="pt-BR" dirty="0" smtClean="0"/>
              <a:t>A conta 100 é a última.</a:t>
            </a:r>
          </a:p>
          <a:p>
            <a:r>
              <a:rPr lang="pt-BR" dirty="0" smtClean="0"/>
              <a:t>Uma conta não é colocada fora de sua posição</a:t>
            </a:r>
          </a:p>
          <a:p>
            <a:pPr lvl="1"/>
            <a:r>
              <a:rPr lang="pt-BR" dirty="0" smtClean="0"/>
              <a:t>Mesmo que as contas 1 e 2 não existam, a conta 3 é colocada na terceira posição.</a:t>
            </a:r>
          </a:p>
          <a:p>
            <a:r>
              <a:rPr lang="pt-BR" dirty="0" smtClean="0"/>
              <a:t>O ponteiro </a:t>
            </a:r>
            <a:r>
              <a:rPr lang="pt-BR" i="1" dirty="0" err="1" smtClean="0"/>
              <a:t>put</a:t>
            </a:r>
            <a:r>
              <a:rPr lang="pt-BR" dirty="0" smtClean="0"/>
              <a:t> é posicionado no arquivo de acordo com o número da conta</a:t>
            </a:r>
          </a:p>
          <a:p>
            <a:pPr marL="118872" indent="0">
              <a:buNone/>
            </a:pPr>
            <a:endParaRPr lang="pt-BR" sz="1100" dirty="0" smtClean="0"/>
          </a:p>
          <a:p>
            <a:pPr marL="118872" indent="0" algn="ctr">
              <a:buNone/>
            </a:pPr>
            <a:r>
              <a:rPr lang="pt-BR" sz="22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2200" dirty="0" err="1">
                <a:solidFill>
                  <a:srgbClr val="000000"/>
                </a:solidFill>
                <a:latin typeface="Verdana"/>
              </a:rPr>
              <a:t>client</a:t>
            </a:r>
            <a:r>
              <a:rPr lang="pt-BR" sz="22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2200" dirty="0" err="1">
                <a:solidFill>
                  <a:srgbClr val="000000"/>
                </a:solidFill>
                <a:latin typeface="Verdana"/>
              </a:rPr>
              <a:t>getAccountNumber</a:t>
            </a:r>
            <a:r>
              <a:rPr lang="pt-BR" sz="2200" b="1" dirty="0" smtClean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22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200" b="1" dirty="0">
                <a:solidFill>
                  <a:srgbClr val="000000"/>
                </a:solidFill>
                <a:latin typeface="Verdana"/>
              </a:rPr>
              <a:t>-</a:t>
            </a:r>
            <a:r>
              <a:rPr lang="pt-BR" sz="22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200" dirty="0">
                <a:solidFill>
                  <a:srgbClr val="007F7F"/>
                </a:solidFill>
                <a:latin typeface="Verdana"/>
              </a:rPr>
              <a:t>1</a:t>
            </a:r>
            <a:r>
              <a:rPr lang="pt-BR" sz="22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22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200" b="1" dirty="0">
                <a:solidFill>
                  <a:srgbClr val="000000"/>
                </a:solidFill>
                <a:latin typeface="Verdana"/>
              </a:rPr>
              <a:t>*</a:t>
            </a:r>
            <a:r>
              <a:rPr lang="pt-BR" sz="22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200" b="1" dirty="0" err="1">
                <a:solidFill>
                  <a:srgbClr val="00007F"/>
                </a:solidFill>
                <a:latin typeface="Verdana"/>
              </a:rPr>
              <a:t>sizeof</a:t>
            </a:r>
            <a:r>
              <a:rPr lang="pt-BR" sz="22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22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pt-BR" sz="2200" b="1" dirty="0" smtClean="0">
                <a:solidFill>
                  <a:srgbClr val="000000"/>
                </a:solidFill>
                <a:latin typeface="Verdana"/>
              </a:rPr>
              <a:t>)</a:t>
            </a:r>
            <a:endParaRPr lang="pt-BR" sz="22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1605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 3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7344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/>
              <a:t>driverClientData.cpp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iostream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iomanip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fstream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&lt;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cstdlib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&gt; </a:t>
            </a: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using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namespace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exit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7F7F00"/>
                </a:solidFill>
                <a:latin typeface="Verdana"/>
              </a:rPr>
              <a:t>#include "</a:t>
            </a:r>
            <a:r>
              <a:rPr lang="pt-BR" sz="1500" dirty="0" err="1">
                <a:solidFill>
                  <a:srgbClr val="7F7F00"/>
                </a:solidFill>
                <a:latin typeface="Verdana"/>
              </a:rPr>
              <a:t>ClientData.h</a:t>
            </a:r>
            <a:r>
              <a:rPr lang="pt-BR" sz="1500" dirty="0">
                <a:solidFill>
                  <a:srgbClr val="7F7F00"/>
                </a:solidFill>
                <a:latin typeface="Verdana"/>
              </a:rPr>
              <a:t>"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definição da classe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ClientData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outputLine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ostream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&amp;,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protótipo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main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ifstream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inCredit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"credit.dat"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ios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::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in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fecha o programa se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ifstream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não puder abrir o arquivo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if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!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inCredit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cerr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"File could not be opened."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endl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exit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cout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left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setw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10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"Account"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setw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16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"Last Name"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setw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11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"First Name"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left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setw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10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right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"Balance"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endl</a:t>
            </a:r>
            <a:r>
              <a:rPr lang="en-US" sz="1500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1130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/>
              <a:t>driverClientData.cpp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cria registro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lê o primeiro registro do arquivo 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inCredit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read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reinterpret_cast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char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*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&gt;(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),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sizeof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  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lê todos os registros do arquivo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while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inCredit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&amp;&amp;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!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inCredit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eof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exibe o registro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if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getAccountNumber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!=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outputLine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cout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lê o próximo registro do arquivo  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inCredit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read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reinterpret_cast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char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*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&gt;(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),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sizeof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1130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/>
              <a:t>driverClientData.cpp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 exibe um único registro</a:t>
            </a:r>
          </a:p>
          <a:p>
            <a:pPr marL="118872" indent="0">
              <a:buNone/>
            </a:pP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outputLine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ostream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output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 err="1">
                <a:solidFill>
                  <a:srgbClr val="00007F"/>
                </a:solidFill>
                <a:latin typeface="Verdana"/>
              </a:rPr>
              <a:t>const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ClientData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&amp;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record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output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left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setw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10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record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getAccountNumber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setw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16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record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getLastName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setw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11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record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getFirstName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setw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10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setprecision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2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right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fixed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showpoint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record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getBalance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endl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b="1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1130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Saída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Account    Last Name       First Name    Balance</a:t>
            </a:r>
          </a:p>
          <a:p>
            <a:pPr marL="118872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29         Brown           Nancy          -24.54</a:t>
            </a:r>
          </a:p>
          <a:p>
            <a:pPr marL="118872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33         Dunn            Stacey         314.33</a:t>
            </a:r>
          </a:p>
          <a:p>
            <a:pPr marL="118872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37         Barker          Doug             0.00</a:t>
            </a:r>
          </a:p>
          <a:p>
            <a:pPr marL="118872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88         Smith           Dave           258.34</a:t>
            </a:r>
          </a:p>
          <a:p>
            <a:pPr marL="118872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96         Stone           Sam             34.98</a:t>
            </a:r>
            <a:endParaRPr lang="pt-BR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8049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 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Novamente, no método </a:t>
            </a:r>
            <a:r>
              <a:rPr lang="pt-BR" i="1" dirty="0" err="1" smtClean="0"/>
              <a:t>read</a:t>
            </a:r>
            <a:r>
              <a:rPr lang="pt-BR" dirty="0" smtClean="0"/>
              <a:t>() é necessário realizar a conversão do ponteiro para </a:t>
            </a:r>
            <a:r>
              <a:rPr lang="pt-BR" i="1" dirty="0" err="1" smtClean="0"/>
              <a:t>const</a:t>
            </a:r>
            <a:r>
              <a:rPr lang="pt-BR" i="1" dirty="0" smtClean="0"/>
              <a:t> char</a:t>
            </a:r>
          </a:p>
          <a:p>
            <a:r>
              <a:rPr lang="pt-BR" dirty="0" smtClean="0"/>
              <a:t>Enquanto não for o final do arquivo, determinado pelo método </a:t>
            </a:r>
            <a:r>
              <a:rPr lang="pt-BR" b="1" i="1" dirty="0" err="1" smtClean="0"/>
              <a:t>eof</a:t>
            </a:r>
            <a:r>
              <a:rPr lang="pt-BR" b="1" i="1" dirty="0" smtClean="0"/>
              <a:t>()</a:t>
            </a:r>
            <a:r>
              <a:rPr lang="pt-BR" dirty="0" smtClean="0"/>
              <a:t>, continuamos a ler do arquivo sequencialmente</a:t>
            </a:r>
          </a:p>
          <a:p>
            <a:pPr lvl="1"/>
            <a:r>
              <a:rPr lang="pt-BR" dirty="0" smtClean="0"/>
              <a:t>Se a conta possuir número zero, significa que o registro está vazio, e portanto, não há dados.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1130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 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A função </a:t>
            </a:r>
            <a:r>
              <a:rPr lang="pt-BR" i="1" dirty="0" err="1" smtClean="0"/>
              <a:t>outputLine</a:t>
            </a:r>
            <a:r>
              <a:rPr lang="pt-BR" dirty="0" smtClean="0"/>
              <a:t>() recebe como primeiro parâmetro uma referência de objeto da classe </a:t>
            </a:r>
            <a:r>
              <a:rPr lang="pt-BR" i="1" dirty="0" err="1" smtClean="0"/>
              <a:t>ostream</a:t>
            </a:r>
            <a:endParaRPr lang="pt-BR" i="1" dirty="0" smtClean="0"/>
          </a:p>
          <a:p>
            <a:pPr lvl="1"/>
            <a:r>
              <a:rPr lang="pt-BR" dirty="0" smtClean="0"/>
              <a:t>Pode ser um arquivo ou mesmo o </a:t>
            </a:r>
            <a:r>
              <a:rPr lang="pt-BR" i="1" dirty="0" err="1" smtClean="0"/>
              <a:t>cout</a:t>
            </a:r>
            <a:r>
              <a:rPr lang="pt-BR" dirty="0" smtClean="0"/>
              <a:t>; </a:t>
            </a:r>
          </a:p>
          <a:p>
            <a:pPr lvl="1"/>
            <a:r>
              <a:rPr lang="pt-BR" dirty="0" smtClean="0"/>
              <a:t>A mesma função pode ser utilizada para imprimir na saída padrão ou em um arquivo.</a:t>
            </a:r>
          </a:p>
          <a:p>
            <a:r>
              <a:rPr lang="pt-BR" dirty="0" smtClean="0"/>
              <a:t>Note que, devido à forma em que o arquivo foi escrito, a leitura dos dados é realizada de forma ordenada em relação ao número da conta</a:t>
            </a:r>
          </a:p>
          <a:p>
            <a:pPr lvl="1"/>
            <a:r>
              <a:rPr lang="pt-BR" dirty="0" smtClean="0"/>
              <a:t>A mesma </a:t>
            </a:r>
            <a:r>
              <a:rPr lang="pt-BR" dirty="0" err="1" smtClean="0"/>
              <a:t>idéia</a:t>
            </a:r>
            <a:r>
              <a:rPr lang="pt-BR" dirty="0" smtClean="0"/>
              <a:t> da escrita pode ser utilizada para ler um determinado registro de acordo com o número da conta, pulando todos os demais com o ponteiro de posição.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0827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FA76E85-50F3-49CE-BF7E-EA58F7810D29}" type="slidenum">
              <a:rPr lang="pt-BR"/>
              <a:pPr eaLnBrk="1" hangingPunct="1"/>
              <a:t>68</a:t>
            </a:fld>
            <a:endParaRPr lang="pt-BR"/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55776" y="2060848"/>
            <a:ext cx="5673824" cy="4209331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pt-BR" sz="6000" b="1" dirty="0" smtClean="0"/>
              <a:t>Perguntas?</a:t>
            </a:r>
          </a:p>
        </p:txBody>
      </p:sp>
      <p:pic>
        <p:nvPicPr>
          <p:cNvPr id="56327" name="Picture 7" descr="http://www.proprofs.com/quiz-school/upload/yuiupload/2254786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2747390" cy="52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Na próxima aula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Prova</a:t>
            </a:r>
            <a:endParaRPr lang="pt-BR" dirty="0"/>
          </a:p>
        </p:txBody>
      </p:sp>
      <p:sp>
        <p:nvSpPr>
          <p:cNvPr id="57346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91080F9-8F5A-439D-8985-0372F9108CB3}" type="slidenum">
              <a:rPr lang="pt-BR"/>
              <a:pPr eaLnBrk="1" hangingPunct="1"/>
              <a:t>69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Arquivos e Persistência de 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O armazenamento em variáveis e vetores é temporário;</a:t>
            </a:r>
          </a:p>
          <a:p>
            <a:r>
              <a:rPr lang="pt-BR" b="1" dirty="0" smtClean="0"/>
              <a:t>Arquivos</a:t>
            </a:r>
            <a:r>
              <a:rPr lang="pt-BR" dirty="0" smtClean="0"/>
              <a:t> são utilizados para </a:t>
            </a:r>
            <a:r>
              <a:rPr lang="pt-BR" b="1" dirty="0" smtClean="0"/>
              <a:t>persistência de dados</a:t>
            </a:r>
          </a:p>
          <a:p>
            <a:pPr lvl="1"/>
            <a:r>
              <a:rPr lang="pt-BR" dirty="0" smtClean="0"/>
              <a:t>A retenção permanente de grandes volumes de dados.</a:t>
            </a:r>
          </a:p>
          <a:p>
            <a:r>
              <a:rPr lang="pt-BR" dirty="0" smtClean="0"/>
              <a:t>Uma maneira comum de organizar dados em arquivos é a sequencial</a:t>
            </a:r>
          </a:p>
          <a:p>
            <a:pPr lvl="1"/>
            <a:r>
              <a:rPr lang="pt-BR" dirty="0" smtClean="0"/>
              <a:t>Grupos de arquivos relacionados são frequentemente armazenados em </a:t>
            </a:r>
            <a:r>
              <a:rPr lang="pt-BR" b="1" dirty="0" smtClean="0"/>
              <a:t>bancos de dados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2123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pt-BR" sz="6000" b="1" dirty="0" smtClean="0"/>
          </a:p>
          <a:p>
            <a:pPr algn="ctr">
              <a:buFontTx/>
              <a:buNone/>
            </a:pPr>
            <a:endParaRPr lang="pt-BR" sz="6000" b="1" dirty="0"/>
          </a:p>
          <a:p>
            <a:pPr algn="ctr">
              <a:buFontTx/>
              <a:buNone/>
            </a:pPr>
            <a:r>
              <a:rPr lang="pt-BR" sz="6000" b="1" dirty="0" smtClean="0"/>
              <a:t>FIM</a:t>
            </a:r>
            <a:endParaRPr lang="pt-BR" sz="6000" b="1" dirty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63F59-8CE8-43D6-891C-D907142B4C20}" type="slidenum">
              <a:rPr lang="pt-BR"/>
              <a:pPr/>
              <a:t>70</a:t>
            </a:fld>
            <a:endParaRPr lang="pt-BR"/>
          </a:p>
        </p:txBody>
      </p:sp>
      <p:pic>
        <p:nvPicPr>
          <p:cNvPr id="7173" name="Picture 5" descr="http://3.bp.blogspot.com/-ynV7daz0UIo/TdYDf1NzNsI/AAAAAAAAANU/r8mr5kKcEjc/s320/Windows-Stand-By-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744" y="2142728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520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Em C++, um arquivo é uma sequência de </a:t>
            </a:r>
            <a:r>
              <a:rPr lang="pt-BR" i="1" dirty="0" smtClean="0"/>
              <a:t>bytes</a:t>
            </a:r>
          </a:p>
          <a:p>
            <a:pPr lvl="1"/>
            <a:r>
              <a:rPr lang="pt-BR" dirty="0" smtClean="0"/>
              <a:t>O final de cada arquivo é indicado pelo </a:t>
            </a:r>
            <a:r>
              <a:rPr lang="pt-BR" b="1" dirty="0" smtClean="0"/>
              <a:t>marcador de fim de arquivo</a:t>
            </a:r>
            <a:r>
              <a:rPr lang="pt-BR" dirty="0" smtClean="0"/>
              <a:t>; </a:t>
            </a:r>
          </a:p>
          <a:p>
            <a:pPr lvl="1"/>
            <a:r>
              <a:rPr lang="pt-BR" dirty="0" smtClean="0"/>
              <a:t>Quando um arquivo é aberto, um objeto é criado e um fluxo de dados associado a ele.</a:t>
            </a:r>
          </a:p>
          <a:p>
            <a:r>
              <a:rPr lang="pt-BR" dirty="0" smtClean="0"/>
              <a:t>Para realizarmos o processamento de arquivos, é necessário incluir os cabeçalhos </a:t>
            </a:r>
            <a:r>
              <a:rPr lang="pt-BR" b="1" dirty="0" smtClean="0">
                <a:solidFill>
                  <a:schemeClr val="accent4">
                    <a:lumMod val="50000"/>
                  </a:schemeClr>
                </a:solidFill>
              </a:rPr>
              <a:t>&lt;</a:t>
            </a:r>
            <a:r>
              <a:rPr lang="pt-BR" b="1" dirty="0" err="1" smtClean="0">
                <a:solidFill>
                  <a:schemeClr val="accent4">
                    <a:lumMod val="50000"/>
                  </a:schemeClr>
                </a:solidFill>
              </a:rPr>
              <a:t>iostream</a:t>
            </a:r>
            <a:r>
              <a:rPr lang="pt-BR" b="1" dirty="0" smtClean="0">
                <a:solidFill>
                  <a:schemeClr val="accent4">
                    <a:lumMod val="50000"/>
                  </a:schemeClr>
                </a:solidFill>
              </a:rPr>
              <a:t>&gt;</a:t>
            </a:r>
            <a:r>
              <a:rPr lang="pt-BR" dirty="0" smtClean="0"/>
              <a:t> e </a:t>
            </a:r>
            <a:r>
              <a:rPr lang="pt-BR" b="1" dirty="0" smtClean="0">
                <a:solidFill>
                  <a:schemeClr val="accent4">
                    <a:lumMod val="50000"/>
                  </a:schemeClr>
                </a:solidFill>
              </a:rPr>
              <a:t>&lt;</a:t>
            </a:r>
            <a:r>
              <a:rPr lang="pt-BR" b="1" dirty="0" err="1" smtClean="0">
                <a:solidFill>
                  <a:schemeClr val="accent4">
                    <a:lumMod val="50000"/>
                  </a:schemeClr>
                </a:solidFill>
              </a:rPr>
              <a:t>fstream</a:t>
            </a:r>
            <a:r>
              <a:rPr lang="pt-BR" b="1" dirty="0" smtClean="0">
                <a:solidFill>
                  <a:schemeClr val="accent4">
                    <a:lumMod val="50000"/>
                  </a:schemeClr>
                </a:solidFill>
              </a:rPr>
              <a:t>&gt;</a:t>
            </a:r>
          </a:p>
          <a:p>
            <a:pPr lvl="1"/>
            <a:r>
              <a:rPr lang="pt-BR" i="1" dirty="0" err="1" smtClean="0"/>
              <a:t>basic_ifstream</a:t>
            </a:r>
            <a:r>
              <a:rPr lang="pt-BR" dirty="0" smtClean="0"/>
              <a:t>: Leitura de arquivos;</a:t>
            </a:r>
          </a:p>
          <a:p>
            <a:pPr lvl="1"/>
            <a:r>
              <a:rPr lang="pt-BR" i="1" dirty="0" err="1" smtClean="0"/>
              <a:t>basic_ofstream</a:t>
            </a:r>
            <a:r>
              <a:rPr lang="pt-BR" dirty="0" smtClean="0"/>
              <a:t>: Escrita em arquivos;</a:t>
            </a:r>
          </a:p>
          <a:p>
            <a:pPr lvl="1"/>
            <a:r>
              <a:rPr lang="pt-BR" i="1" dirty="0" err="1" smtClean="0"/>
              <a:t>basic_fstream</a:t>
            </a:r>
            <a:r>
              <a:rPr lang="pt-BR" dirty="0" smtClean="0"/>
              <a:t>: Leitura e escrita de arquivos.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1217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75191"/>
            <a:ext cx="8280919" cy="4625609"/>
          </a:xfrm>
        </p:spPr>
        <p:txBody>
          <a:bodyPr>
            <a:normAutofit fontScale="85000" lnSpcReduction="10000"/>
          </a:bodyPr>
          <a:lstStyle/>
          <a:p>
            <a:r>
              <a:rPr lang="pt-BR" dirty="0" smtClean="0"/>
              <a:t>As classes listadas anteriormente são genéricas, e são pré-definidas para uma especialização do tipo </a:t>
            </a:r>
            <a:r>
              <a:rPr lang="pt-BR" i="1" dirty="0" smtClean="0"/>
              <a:t>char</a:t>
            </a:r>
            <a:r>
              <a:rPr lang="pt-BR" dirty="0" smtClean="0"/>
              <a:t>:</a:t>
            </a:r>
          </a:p>
          <a:p>
            <a:pPr lvl="1"/>
            <a:r>
              <a:rPr lang="pt-BR" i="1" dirty="0" err="1" smtClean="0"/>
              <a:t>ifstream</a:t>
            </a:r>
            <a:r>
              <a:rPr lang="pt-BR" dirty="0" smtClean="0"/>
              <a:t>;</a:t>
            </a:r>
          </a:p>
          <a:p>
            <a:pPr lvl="1"/>
            <a:r>
              <a:rPr lang="pt-BR" i="1" dirty="0" err="1" smtClean="0"/>
              <a:t>ofstream</a:t>
            </a:r>
            <a:r>
              <a:rPr lang="pt-BR" dirty="0"/>
              <a:t>;</a:t>
            </a:r>
          </a:p>
          <a:p>
            <a:pPr lvl="1"/>
            <a:r>
              <a:rPr lang="pt-BR" i="1" dirty="0" err="1" smtClean="0"/>
              <a:t>fstream</a:t>
            </a:r>
            <a:r>
              <a:rPr lang="pt-BR" dirty="0" smtClean="0"/>
              <a:t>.</a:t>
            </a:r>
          </a:p>
          <a:p>
            <a:r>
              <a:rPr lang="pt-BR" dirty="0" smtClean="0"/>
              <a:t>Um arquivo é manipulado através de objetos de uma destas especializações</a:t>
            </a:r>
          </a:p>
          <a:p>
            <a:pPr lvl="1"/>
            <a:r>
              <a:rPr lang="pt-BR" dirty="0" smtClean="0"/>
              <a:t>Derivam das classes </a:t>
            </a:r>
            <a:r>
              <a:rPr lang="pt-BR" i="1" dirty="0" err="1" smtClean="0"/>
              <a:t>basic_istream</a:t>
            </a:r>
            <a:r>
              <a:rPr lang="pt-BR" dirty="0" smtClean="0"/>
              <a:t>, </a:t>
            </a:r>
            <a:r>
              <a:rPr lang="pt-BR" i="1" dirty="0" err="1" smtClean="0"/>
              <a:t>basic_ostream</a:t>
            </a:r>
            <a:r>
              <a:rPr lang="pt-BR" i="1" dirty="0" smtClean="0"/>
              <a:t> </a:t>
            </a:r>
            <a:r>
              <a:rPr lang="pt-BR" dirty="0" smtClean="0"/>
              <a:t>e </a:t>
            </a:r>
            <a:r>
              <a:rPr lang="pt-BR" i="1" dirty="0" err="1" smtClean="0"/>
              <a:t>basic_iostream</a:t>
            </a:r>
            <a:r>
              <a:rPr lang="pt-BR" dirty="0" smtClean="0"/>
              <a:t>;</a:t>
            </a:r>
          </a:p>
          <a:p>
            <a:pPr lvl="1"/>
            <a:r>
              <a:rPr lang="pt-BR" dirty="0" smtClean="0"/>
              <a:t>Logo, todos os métodos, operadores e manipuladores também pertencem às classes genéricas e podem ser utilizados pelos arquivos.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8430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4437</TotalTime>
  <Words>4423</Words>
  <Application>Microsoft Macintosh PowerPoint</Application>
  <PresentationFormat>On-screen Show (4:3)</PresentationFormat>
  <Paragraphs>673</Paragraphs>
  <Slides>70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1" baseType="lpstr">
      <vt:lpstr>Módulo</vt:lpstr>
      <vt:lpstr>PowerPoint Presentation</vt:lpstr>
      <vt:lpstr>Endereços Importantes</vt:lpstr>
      <vt:lpstr>PowerPoint Presentation</vt:lpstr>
      <vt:lpstr>Avisos</vt:lpstr>
      <vt:lpstr>Na aula passada</vt:lpstr>
      <vt:lpstr>Na aula de hoje</vt:lpstr>
      <vt:lpstr>Arquivos e Persistência de Dados</vt:lpstr>
      <vt:lpstr>Arquivos</vt:lpstr>
      <vt:lpstr>Arquivos</vt:lpstr>
      <vt:lpstr>Arquivos</vt:lpstr>
      <vt:lpstr>Escrita</vt:lpstr>
      <vt:lpstr>Escrita</vt:lpstr>
      <vt:lpstr>Exemplo - Escrita</vt:lpstr>
      <vt:lpstr>Exemplo - Escrita</vt:lpstr>
      <vt:lpstr>Saída</vt:lpstr>
      <vt:lpstr>fim-de-arquivo</vt:lpstr>
      <vt:lpstr>Escrita</vt:lpstr>
      <vt:lpstr>Arquivos</vt:lpstr>
      <vt:lpstr>Arquivos</vt:lpstr>
      <vt:lpstr>Arquivos</vt:lpstr>
      <vt:lpstr>Leitura</vt:lpstr>
      <vt:lpstr>Leitura</vt:lpstr>
      <vt:lpstr>Exemplo - Leitura</vt:lpstr>
      <vt:lpstr>Exemplo - Leitura</vt:lpstr>
      <vt:lpstr>Saída</vt:lpstr>
      <vt:lpstr>Leitura</vt:lpstr>
      <vt:lpstr>Ponteiros de Posição</vt:lpstr>
      <vt:lpstr>Ponteiros de Posição</vt:lpstr>
      <vt:lpstr>Ponteiros de Posição</vt:lpstr>
      <vt:lpstr>Ponteiros de Posição</vt:lpstr>
      <vt:lpstr>Ponteiros de Posição</vt:lpstr>
      <vt:lpstr>Ponteiros de Posição</vt:lpstr>
      <vt:lpstr>Arquivos de Acesso Aleatório</vt:lpstr>
      <vt:lpstr>Arquivos de Acesso Aleatório</vt:lpstr>
      <vt:lpstr>Arquivos de Acesso Aleatório</vt:lpstr>
      <vt:lpstr>Arquivos de Acesso Aleatório</vt:lpstr>
      <vt:lpstr>Arquivos de Acesso Aleatório</vt:lpstr>
      <vt:lpstr>Arquivos de Acesso Aleatório</vt:lpstr>
      <vt:lpstr>Arquivos de Acesso Aleatório</vt:lpstr>
      <vt:lpstr>Arquivos de Acesso Aleatório</vt:lpstr>
      <vt:lpstr>Arquivos de Acesso Aleatório</vt:lpstr>
      <vt:lpstr>Exemplos</vt:lpstr>
      <vt:lpstr>Exemplos</vt:lpstr>
      <vt:lpstr>Exemplos</vt:lpstr>
      <vt:lpstr>ClientData.h</vt:lpstr>
      <vt:lpstr>ClientData.h</vt:lpstr>
      <vt:lpstr>ClientData.cpp</vt:lpstr>
      <vt:lpstr>ClientData.cpp</vt:lpstr>
      <vt:lpstr>ClientData.cpp</vt:lpstr>
      <vt:lpstr>ClientData.cpp</vt:lpstr>
      <vt:lpstr>Exemplo 1</vt:lpstr>
      <vt:lpstr>driverClientData.cpp</vt:lpstr>
      <vt:lpstr>driverClientData.cpp</vt:lpstr>
      <vt:lpstr>Exemplo 1</vt:lpstr>
      <vt:lpstr>Exemplo 2</vt:lpstr>
      <vt:lpstr>driverClientData.cpp</vt:lpstr>
      <vt:lpstr>driverClientData.cpp</vt:lpstr>
      <vt:lpstr>driverClientData.cpp</vt:lpstr>
      <vt:lpstr>Exemplo 2</vt:lpstr>
      <vt:lpstr>Exemplo 2</vt:lpstr>
      <vt:lpstr>Exemplo 3</vt:lpstr>
      <vt:lpstr>driverClientData.cpp</vt:lpstr>
      <vt:lpstr>driverClientData.cpp</vt:lpstr>
      <vt:lpstr>driverClientData.cpp</vt:lpstr>
      <vt:lpstr>Saída</vt:lpstr>
      <vt:lpstr>Exemplo 3</vt:lpstr>
      <vt:lpstr>Exemplo 3</vt:lpstr>
      <vt:lpstr>PowerPoint Presentation</vt:lpstr>
      <vt:lpstr>Na próxima aula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Marco Antonio</dc:creator>
  <cp:lastModifiedBy>Marco Antonio Carvalho</cp:lastModifiedBy>
  <cp:revision>190</cp:revision>
  <cp:lastPrinted>2011-10-04T21:36:30Z</cp:lastPrinted>
  <dcterms:created xsi:type="dcterms:W3CDTF">2010-07-17T22:15:25Z</dcterms:created>
  <dcterms:modified xsi:type="dcterms:W3CDTF">2014-07-28T17:22:50Z</dcterms:modified>
</cp:coreProperties>
</file>