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115"/>
  </p:notesMasterIdLst>
  <p:sldIdLst>
    <p:sldId id="338" r:id="rId2"/>
    <p:sldId id="462" r:id="rId3"/>
    <p:sldId id="339" r:id="rId4"/>
    <p:sldId id="340" r:id="rId5"/>
    <p:sldId id="341" r:id="rId6"/>
    <p:sldId id="257" r:id="rId7"/>
    <p:sldId id="342" r:id="rId8"/>
    <p:sldId id="343" r:id="rId9"/>
    <p:sldId id="344" r:id="rId10"/>
    <p:sldId id="355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56" r:id="rId22"/>
    <p:sldId id="357" r:id="rId23"/>
    <p:sldId id="358" r:id="rId24"/>
    <p:sldId id="359" r:id="rId25"/>
    <p:sldId id="360" r:id="rId26"/>
    <p:sldId id="368" r:id="rId27"/>
    <p:sldId id="361" r:id="rId28"/>
    <p:sldId id="363" r:id="rId29"/>
    <p:sldId id="365" r:id="rId30"/>
    <p:sldId id="366" r:id="rId31"/>
    <p:sldId id="367" r:id="rId32"/>
    <p:sldId id="362" r:id="rId33"/>
    <p:sldId id="369" r:id="rId34"/>
    <p:sldId id="371" r:id="rId35"/>
    <p:sldId id="370" r:id="rId36"/>
    <p:sldId id="372" r:id="rId37"/>
    <p:sldId id="373" r:id="rId38"/>
    <p:sldId id="374" r:id="rId39"/>
    <p:sldId id="375" r:id="rId40"/>
    <p:sldId id="376" r:id="rId41"/>
    <p:sldId id="377" r:id="rId42"/>
    <p:sldId id="463" r:id="rId43"/>
    <p:sldId id="378" r:id="rId44"/>
    <p:sldId id="379" r:id="rId45"/>
    <p:sldId id="384" r:id="rId46"/>
    <p:sldId id="465" r:id="rId47"/>
    <p:sldId id="380" r:id="rId48"/>
    <p:sldId id="382" r:id="rId49"/>
    <p:sldId id="383" r:id="rId50"/>
    <p:sldId id="387" r:id="rId51"/>
    <p:sldId id="388" r:id="rId52"/>
    <p:sldId id="389" r:id="rId53"/>
    <p:sldId id="390" r:id="rId54"/>
    <p:sldId id="391" r:id="rId55"/>
    <p:sldId id="393" r:id="rId56"/>
    <p:sldId id="392" r:id="rId57"/>
    <p:sldId id="394" r:id="rId58"/>
    <p:sldId id="395" r:id="rId59"/>
    <p:sldId id="385" r:id="rId60"/>
    <p:sldId id="396" r:id="rId61"/>
    <p:sldId id="397" r:id="rId62"/>
    <p:sldId id="399" r:id="rId63"/>
    <p:sldId id="398" r:id="rId64"/>
    <p:sldId id="400" r:id="rId65"/>
    <p:sldId id="401" r:id="rId66"/>
    <p:sldId id="402" r:id="rId67"/>
    <p:sldId id="403" r:id="rId68"/>
    <p:sldId id="404" r:id="rId69"/>
    <p:sldId id="405" r:id="rId70"/>
    <p:sldId id="406" r:id="rId71"/>
    <p:sldId id="411" r:id="rId72"/>
    <p:sldId id="412" r:id="rId73"/>
    <p:sldId id="413" r:id="rId74"/>
    <p:sldId id="386" r:id="rId75"/>
    <p:sldId id="414" r:id="rId76"/>
    <p:sldId id="415" r:id="rId77"/>
    <p:sldId id="416" r:id="rId78"/>
    <p:sldId id="441" r:id="rId79"/>
    <p:sldId id="440" r:id="rId80"/>
    <p:sldId id="444" r:id="rId81"/>
    <p:sldId id="442" r:id="rId82"/>
    <p:sldId id="443" r:id="rId83"/>
    <p:sldId id="464" r:id="rId84"/>
    <p:sldId id="419" r:id="rId85"/>
    <p:sldId id="445" r:id="rId86"/>
    <p:sldId id="446" r:id="rId87"/>
    <p:sldId id="428" r:id="rId88"/>
    <p:sldId id="429" r:id="rId89"/>
    <p:sldId id="447" r:id="rId90"/>
    <p:sldId id="421" r:id="rId91"/>
    <p:sldId id="431" r:id="rId92"/>
    <p:sldId id="432" r:id="rId93"/>
    <p:sldId id="448" r:id="rId94"/>
    <p:sldId id="433" r:id="rId95"/>
    <p:sldId id="460" r:id="rId96"/>
    <p:sldId id="461" r:id="rId97"/>
    <p:sldId id="422" r:id="rId98"/>
    <p:sldId id="423" r:id="rId99"/>
    <p:sldId id="457" r:id="rId100"/>
    <p:sldId id="458" r:id="rId101"/>
    <p:sldId id="459" r:id="rId102"/>
    <p:sldId id="434" r:id="rId103"/>
    <p:sldId id="449" r:id="rId104"/>
    <p:sldId id="436" r:id="rId105"/>
    <p:sldId id="452" r:id="rId106"/>
    <p:sldId id="454" r:id="rId107"/>
    <p:sldId id="456" r:id="rId108"/>
    <p:sldId id="453" r:id="rId109"/>
    <p:sldId id="455" r:id="rId110"/>
    <p:sldId id="451" r:id="rId111"/>
    <p:sldId id="288" r:id="rId112"/>
    <p:sldId id="258" r:id="rId113"/>
    <p:sldId id="337" r:id="rId114"/>
  </p:sldIdLst>
  <p:sldSz cx="9144000" cy="6858000" type="screen4x3"/>
  <p:notesSz cx="6858000" cy="9144000"/>
  <p:defaultTextStyle>
    <a:defPPr>
      <a:defRPr lang="pt-B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1" autoAdjust="0"/>
    <p:restoredTop sz="94660"/>
  </p:normalViewPr>
  <p:slideViewPr>
    <p:cSldViewPr>
      <p:cViewPr varScale="1">
        <p:scale>
          <a:sx n="93" d="100"/>
          <a:sy n="93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notesMaster" Target="notesMasters/notesMaster1.xml"/><Relationship Id="rId116" Type="http://schemas.openxmlformats.org/officeDocument/2006/relationships/printerSettings" Target="printerSettings/printerSettings1.bin"/><Relationship Id="rId117" Type="http://schemas.openxmlformats.org/officeDocument/2006/relationships/presProps" Target="presProps.xml"/><Relationship Id="rId118" Type="http://schemas.openxmlformats.org/officeDocument/2006/relationships/viewProps" Target="viewProps.xml"/><Relationship Id="rId119" Type="http://schemas.openxmlformats.org/officeDocument/2006/relationships/theme" Target="theme/theme1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 para editar os estilos do texto mestre</a:t>
            </a:r>
          </a:p>
          <a:p>
            <a:pPr lvl="1"/>
            <a:r>
              <a:rPr lang="en-US" noProof="0" smtClean="0"/>
              <a:t>Segundo nível</a:t>
            </a:r>
          </a:p>
          <a:p>
            <a:pPr lvl="2"/>
            <a:r>
              <a:rPr lang="en-US" noProof="0" smtClean="0"/>
              <a:t>Terceiro nível</a:t>
            </a:r>
          </a:p>
          <a:p>
            <a:pPr lvl="3"/>
            <a:r>
              <a:rPr lang="en-US" noProof="0" smtClean="0"/>
              <a:t>Quarto nível</a:t>
            </a:r>
          </a:p>
          <a:p>
            <a:pPr lvl="4"/>
            <a:r>
              <a:rPr lang="en-US" noProof="0" smtClean="0"/>
              <a:t>Quinto nível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64753BC-DE57-4E43-9A28-6B9B7DA79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223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4C3A1-D3BB-4DE0-999C-D224BF434D20}" type="slidenum">
              <a:rPr lang="en-US" smtClean="0"/>
              <a:pPr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89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ângulo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11" name="Picture 8" descr="Panorâmica_de_Ouro_Preto (Large)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Logo_UFOP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6524" y="5181600"/>
            <a:ext cx="71532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2" name="Picture 2" descr="http://www.decom.ufop.br/bob/decom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373216"/>
            <a:ext cx="1465397" cy="1135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01/10/14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F81EA-CE38-4579-B9E4-8815E16446CE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ângulo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01/10/14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4A33F1-07E2-4D47-98DB-3D952DF3E092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771525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D021D-1092-4F36-9CF9-5D9B0354C1F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9808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7888778" cy="1252728"/>
          </a:xfrm>
        </p:spPr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extLst/>
          </a:lstStyle>
          <a:p>
            <a:pPr lvl="0" eaLnBrk="1" latinLnBrk="0" hangingPunct="1"/>
            <a:r>
              <a:rPr lang="pt-PT" dirty="0" smtClean="0"/>
              <a:t>Clique para editar os estilos</a:t>
            </a:r>
          </a:p>
          <a:p>
            <a:pPr lvl="1" eaLnBrk="1" latinLnBrk="0" hangingPunct="1"/>
            <a:r>
              <a:rPr lang="pt-PT" dirty="0" smtClean="0"/>
              <a:t>Segundo nível</a:t>
            </a:r>
          </a:p>
          <a:p>
            <a:pPr lvl="2" eaLnBrk="1" latinLnBrk="0" hangingPunct="1"/>
            <a:r>
              <a:rPr lang="pt-PT" dirty="0" smtClean="0"/>
              <a:t>Terceiro nível</a:t>
            </a:r>
          </a:p>
          <a:p>
            <a:pPr lvl="3" eaLnBrk="1" latinLnBrk="0" hangingPunct="1"/>
            <a:r>
              <a:rPr lang="pt-PT" dirty="0" smtClean="0"/>
              <a:t>Quarto nível</a:t>
            </a:r>
          </a:p>
          <a:p>
            <a:pPr lvl="4" eaLnBrk="1" latinLnBrk="0" hangingPunct="1"/>
            <a:r>
              <a:rPr lang="pt-PT" dirty="0" smtClean="0"/>
              <a:t>Quinto nível</a:t>
            </a:r>
            <a:endParaRPr kumimoji="0" lang="en-US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01/10/14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c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ângulo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2483648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t-PT" dirty="0" smtClean="0"/>
              <a:t>Clique para editar o estilo</a:t>
            </a:r>
            <a:endParaRPr kumimoji="0" lang="en-US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01/10/14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01/10/14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5256C-4B0F-4873-AD8C-C231AE918512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01/10/14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74429B-B486-4632-A1BB-C1E06BDD6A3D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01/10/14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11062-8DC2-4B6E-A640-4B1AA0E76A14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01/10/14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8E2926-F179-4AEE-98F2-6F67DA9453BA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01/10/14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71061-82F2-42FA-9E25-872DD074B971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  <p:sp>
        <p:nvSpPr>
          <p:cNvPr id="12" name="Rectângulo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ângulo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t>01/10/14</a:t>
            </a:fld>
            <a:endParaRPr lang="en-US" dirty="0"/>
          </a:p>
        </p:txBody>
      </p:sp>
      <p:sp>
        <p:nvSpPr>
          <p:cNvPr id="11" name="Rectângulo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ângulo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37EB0FA5-0238-4E62-9A29-744D385C5452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ângulo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ângulo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878763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 anchor="ctr">
            <a:normAutofit/>
          </a:bodyPr>
          <a:lstStyle>
            <a:extLst/>
          </a:lstStyle>
          <a:p>
            <a:pPr lvl="0" eaLnBrk="1" latinLnBrk="0" hangingPunct="1"/>
            <a:r>
              <a:rPr kumimoji="0" lang="pt-PT" dirty="0" smtClean="0"/>
              <a:t>Clique para editar os estilos</a:t>
            </a:r>
          </a:p>
          <a:p>
            <a:pPr lvl="1" eaLnBrk="1" latinLnBrk="0" hangingPunct="1"/>
            <a:r>
              <a:rPr kumimoji="0" lang="pt-PT" dirty="0" smtClean="0"/>
              <a:t>Segundo nível</a:t>
            </a:r>
          </a:p>
          <a:p>
            <a:pPr lvl="2" eaLnBrk="1" latinLnBrk="0" hangingPunct="1"/>
            <a:r>
              <a:rPr kumimoji="0" lang="pt-PT" dirty="0" smtClean="0"/>
              <a:t>Terceiro nível</a:t>
            </a:r>
          </a:p>
          <a:p>
            <a:pPr lvl="3" eaLnBrk="1" latinLnBrk="0" hangingPunct="1"/>
            <a:r>
              <a:rPr kumimoji="0" lang="pt-PT" dirty="0" smtClean="0"/>
              <a:t>Quarto nível</a:t>
            </a:r>
          </a:p>
          <a:p>
            <a:pPr lvl="4" eaLnBrk="1" latinLnBrk="0" hangingPunct="1"/>
            <a:r>
              <a:rPr kumimoji="0" lang="pt-PT" dirty="0" smtClean="0"/>
              <a:t>Quinto nível</a:t>
            </a:r>
            <a:endParaRPr kumimoji="0" lang="en-US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t>01/10/14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D15AF7FD-F4AC-45BF-83C3-6FF3A852C8A4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  <p:pic>
        <p:nvPicPr>
          <p:cNvPr id="9" name="Picture 7" descr="Logo_UFOP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5963" y="0"/>
            <a:ext cx="808037" cy="189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5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com.ufop.br/moodle" TargetMode="External"/><Relationship Id="rId4" Type="http://schemas.openxmlformats.org/officeDocument/2006/relationships/hyperlink" Target="mailto:bcc221-decom@googlegroups.com" TargetMode="External"/><Relationship Id="rId5" Type="http://schemas.openxmlformats.org/officeDocument/2006/relationships/hyperlink" Target="http://groups.google.com/group/bcc221-de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ecom.ufop.br/marco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5800" y="2276872"/>
            <a:ext cx="7772400" cy="197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pt-BR" sz="3800" b="1" dirty="0" smtClean="0">
                <a:solidFill>
                  <a:schemeClr val="tx2"/>
                </a:solidFill>
              </a:rPr>
              <a:t>BCC221 </a:t>
            </a:r>
            <a:r>
              <a:rPr lang="pt-BR" sz="3800" b="1" dirty="0">
                <a:solidFill>
                  <a:schemeClr val="tx2"/>
                </a:solidFill>
              </a:rPr>
              <a:t/>
            </a:r>
            <a:br>
              <a:rPr lang="pt-BR" sz="3800" b="1" dirty="0">
                <a:solidFill>
                  <a:schemeClr val="tx2"/>
                </a:solidFill>
              </a:rPr>
            </a:br>
            <a:r>
              <a:rPr lang="pt-BR" sz="3600" b="1" dirty="0" smtClean="0">
                <a:solidFill>
                  <a:schemeClr val="tx2"/>
                </a:solidFill>
              </a:rPr>
              <a:t>Programação Orientada a Objetos</a:t>
            </a:r>
            <a:endParaRPr lang="pt-BR" sz="3600" b="1" dirty="0">
              <a:solidFill>
                <a:schemeClr val="tx2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4213" y="4005064"/>
            <a:ext cx="70881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pt-BR" sz="3200" b="1" dirty="0"/>
              <a:t>Prof. Marco Antonio M. Carvalho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pt-BR" sz="3200" b="1"/>
              <a:t>2014</a:t>
            </a:r>
            <a:r>
              <a:rPr lang="pt-BR" sz="3200" b="1" smtClean="0"/>
              <a:t>/2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2587465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Funções Genéricas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2211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err="1" smtClean="0"/>
              <a:t>map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1500" dirty="0" smtClean="0">
                <a:solidFill>
                  <a:srgbClr val="007F00"/>
                </a:solidFill>
                <a:latin typeface="Comic Sans MS"/>
              </a:rPr>
              <a:t>  //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localiza a ocorrência do elemento  </a:t>
            </a:r>
          </a:p>
          <a:p>
            <a:pPr marL="118872" indent="0">
              <a:buNone/>
            </a:pPr>
            <a:r>
              <a:rPr lang="en-US" sz="1500" dirty="0" smtClean="0">
                <a:solidFill>
                  <a:srgbClr val="000000"/>
                </a:solidFill>
                <a:latin typeface="Verdana"/>
              </a:rPr>
              <a:t>  map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en-US" sz="1500" b="1" dirty="0" err="1">
                <a:solidFill>
                  <a:srgbClr val="00007F"/>
                </a:solidFill>
                <a:latin typeface="Verdana"/>
              </a:rPr>
              <a:t>char</a:t>
            </a:r>
            <a:r>
              <a:rPr lang="en-US" sz="1500" b="1" dirty="0" err="1">
                <a:solidFill>
                  <a:srgbClr val="000000"/>
                </a:solidFill>
                <a:latin typeface="Verdana"/>
              </a:rPr>
              <a:t>,</a:t>
            </a:r>
            <a:r>
              <a:rPr lang="en-US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&gt;::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iterator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it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first</a:t>
            </a:r>
            <a:r>
              <a:rPr lang="en-US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find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7F007F"/>
                </a:solidFill>
                <a:latin typeface="Verdana"/>
              </a:rPr>
              <a:t>'a'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);</a:t>
            </a:r>
            <a:endParaRPr lang="en-US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//imprime o par</a:t>
            </a: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it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-&gt;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first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7F007F"/>
                </a:solidFill>
                <a:latin typeface="Verdana"/>
              </a:rPr>
              <a:t>'\t'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it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-&gt;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second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7F007F"/>
                </a:solidFill>
                <a:latin typeface="Verdana"/>
              </a:rPr>
              <a:t>'\n'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 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//imprime os pares do mapa</a:t>
            </a: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for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map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char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&gt;::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const_iterator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it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first</a:t>
            </a:r>
            <a:r>
              <a:rPr lang="en-US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begin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();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it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!=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first</a:t>
            </a:r>
            <a:r>
              <a:rPr lang="en-US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end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();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++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it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                      </a:t>
            </a: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it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-&gt;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first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7F007F"/>
                </a:solidFill>
                <a:latin typeface="Verdana"/>
              </a:rPr>
              <a:t>'\t'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it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-&gt;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second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7F007F"/>
                </a:solidFill>
                <a:latin typeface="Verdana"/>
              </a:rPr>
              <a:t>'\n'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en-US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100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760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err="1" smtClean="0"/>
              <a:t>map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contêiner </a:t>
            </a:r>
            <a:r>
              <a:rPr lang="pt-BR" i="1" dirty="0" err="1" smtClean="0"/>
              <a:t>map</a:t>
            </a:r>
            <a:r>
              <a:rPr lang="pt-BR" dirty="0" smtClean="0"/>
              <a:t> </a:t>
            </a:r>
            <a:r>
              <a:rPr lang="pt-BR" dirty="0"/>
              <a:t>possui os mesmos métodos </a:t>
            </a:r>
            <a:r>
              <a:rPr lang="pt-BR" i="1" dirty="0" err="1"/>
              <a:t>find</a:t>
            </a:r>
            <a:r>
              <a:rPr lang="pt-BR" dirty="0"/>
              <a:t>(), </a:t>
            </a:r>
            <a:r>
              <a:rPr lang="pt-BR" i="1" dirty="0" err="1"/>
              <a:t>count</a:t>
            </a:r>
            <a:r>
              <a:rPr lang="pt-BR" dirty="0"/>
              <a:t>(), </a:t>
            </a:r>
            <a:r>
              <a:rPr lang="pt-BR" i="1" dirty="0"/>
              <a:t>swap</a:t>
            </a:r>
            <a:r>
              <a:rPr lang="pt-BR" dirty="0" smtClean="0"/>
              <a:t>() e </a:t>
            </a:r>
            <a:r>
              <a:rPr lang="pt-BR" i="1" dirty="0" err="1"/>
              <a:t>clear</a:t>
            </a:r>
            <a:r>
              <a:rPr lang="pt-BR" dirty="0" smtClean="0"/>
              <a:t>().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101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3732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err="1" smtClean="0"/>
              <a:t>multimap</a:t>
            </a:r>
            <a:endParaRPr lang="pt-BR" i="1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8872" indent="0">
              <a:buNone/>
            </a:pPr>
            <a:r>
              <a:rPr lang="pt-BR" sz="1500" dirty="0">
                <a:solidFill>
                  <a:srgbClr val="7F7F00"/>
                </a:solidFill>
                <a:latin typeface="Verdana"/>
              </a:rPr>
              <a:t>#include &lt;</a:t>
            </a:r>
            <a:r>
              <a:rPr lang="pt-BR" sz="1500" dirty="0" err="1">
                <a:solidFill>
                  <a:srgbClr val="7F7F00"/>
                </a:solidFill>
                <a:latin typeface="Verdana"/>
              </a:rPr>
              <a:t>iostream</a:t>
            </a:r>
            <a:r>
              <a:rPr lang="pt-BR" sz="1500" dirty="0">
                <a:solidFill>
                  <a:srgbClr val="7F7F00"/>
                </a:solidFill>
                <a:latin typeface="Verdana"/>
              </a:rPr>
              <a:t>&gt;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7F7F00"/>
                </a:solidFill>
                <a:latin typeface="Verdana"/>
              </a:rPr>
              <a:t>#include &lt;</a:t>
            </a:r>
            <a:r>
              <a:rPr lang="pt-BR" sz="1500" dirty="0" err="1">
                <a:solidFill>
                  <a:srgbClr val="7F7F00"/>
                </a:solidFill>
                <a:latin typeface="Verdana"/>
              </a:rPr>
              <a:t>map</a:t>
            </a:r>
            <a:r>
              <a:rPr lang="pt-BR" sz="1500" dirty="0">
                <a:solidFill>
                  <a:srgbClr val="7F7F00"/>
                </a:solidFill>
                <a:latin typeface="Verdana"/>
              </a:rPr>
              <a:t>&gt;</a:t>
            </a: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using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namespace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std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main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multimap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char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first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//insere os pares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first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insert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pair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char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&gt;(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'a'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10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first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insert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pair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char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&gt;(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'b'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15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first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insert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pair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char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&gt;(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'b'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20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first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insert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pair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char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&gt;(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'c'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25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//localiza a ocorrência do elemento  </a:t>
            </a: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multimap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en-US" sz="1500" b="1" dirty="0" err="1">
                <a:solidFill>
                  <a:srgbClr val="00007F"/>
                </a:solidFill>
                <a:latin typeface="Verdana"/>
              </a:rPr>
              <a:t>char</a:t>
            </a:r>
            <a:r>
              <a:rPr lang="en-US" sz="1500" b="1" dirty="0" err="1">
                <a:solidFill>
                  <a:srgbClr val="000000"/>
                </a:solidFill>
                <a:latin typeface="Verdana"/>
              </a:rPr>
              <a:t>,</a:t>
            </a:r>
            <a:r>
              <a:rPr lang="en-US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&gt;::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iterator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it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first</a:t>
            </a:r>
            <a:r>
              <a:rPr lang="en-US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find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7F007F"/>
                </a:solidFill>
                <a:latin typeface="Verdana"/>
              </a:rPr>
              <a:t>'a</a:t>
            </a:r>
            <a:r>
              <a:rPr lang="en-US" sz="1500" dirty="0" smtClean="0">
                <a:solidFill>
                  <a:srgbClr val="7F007F"/>
                </a:solidFill>
                <a:latin typeface="Verdana"/>
              </a:rPr>
              <a:t>'</a:t>
            </a:r>
            <a:r>
              <a:rPr lang="en-US" sz="1500" b="1" dirty="0" smtClean="0">
                <a:solidFill>
                  <a:srgbClr val="000000"/>
                </a:solidFill>
                <a:latin typeface="Verdana"/>
              </a:rPr>
              <a:t>);</a:t>
            </a:r>
            <a:endParaRPr lang="en-US" sz="1500" dirty="0">
              <a:solidFill>
                <a:srgbClr val="808080"/>
              </a:solidFill>
              <a:latin typeface="Verdana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102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7565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err="1" smtClean="0"/>
              <a:t>multimap</a:t>
            </a:r>
            <a:endParaRPr lang="pt-BR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//remove o elemento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first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erase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it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multimap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en-US" sz="1500" b="1" dirty="0" err="1">
                <a:solidFill>
                  <a:srgbClr val="00007F"/>
                </a:solidFill>
                <a:latin typeface="Verdana"/>
              </a:rPr>
              <a:t>char</a:t>
            </a:r>
            <a:r>
              <a:rPr lang="en-US" sz="1500" b="1" dirty="0" err="1">
                <a:solidFill>
                  <a:srgbClr val="000000"/>
                </a:solidFill>
                <a:latin typeface="Verdana"/>
              </a:rPr>
              <a:t>,</a:t>
            </a:r>
            <a:r>
              <a:rPr lang="en-US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second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first</a:t>
            </a:r>
            <a:r>
              <a:rPr lang="en-US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begin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(),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first</a:t>
            </a:r>
            <a:r>
              <a:rPr lang="en-US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end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());</a:t>
            </a:r>
            <a:r>
              <a:rPr lang="en-US" sz="1500" dirty="0">
                <a:solidFill>
                  <a:srgbClr val="007F00"/>
                </a:solidFill>
                <a:latin typeface="Comic Sans MS"/>
              </a:rPr>
              <a:t>//</a:t>
            </a:r>
            <a:r>
              <a:rPr lang="en-US" sz="1500" dirty="0" err="1">
                <a:solidFill>
                  <a:srgbClr val="007F00"/>
                </a:solidFill>
                <a:latin typeface="Comic Sans MS"/>
              </a:rPr>
              <a:t>construtor</a:t>
            </a:r>
            <a:r>
              <a:rPr lang="en-US" sz="1500" dirty="0">
                <a:solidFill>
                  <a:srgbClr val="007F00"/>
                </a:solidFill>
                <a:latin typeface="Comic Sans MS"/>
              </a:rPr>
              <a:t> </a:t>
            </a:r>
            <a:r>
              <a:rPr lang="en-US" sz="1500" dirty="0" err="1">
                <a:solidFill>
                  <a:srgbClr val="007F00"/>
                </a:solidFill>
                <a:latin typeface="Comic Sans MS"/>
              </a:rPr>
              <a:t>iterador</a:t>
            </a:r>
            <a:endParaRPr lang="en-US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multimap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en-US" sz="1500" b="1" dirty="0" err="1">
                <a:solidFill>
                  <a:srgbClr val="00007F"/>
                </a:solidFill>
                <a:latin typeface="Verdana"/>
              </a:rPr>
              <a:t>char</a:t>
            </a:r>
            <a:r>
              <a:rPr lang="en-US" sz="1500" b="1" dirty="0" err="1">
                <a:solidFill>
                  <a:srgbClr val="000000"/>
                </a:solidFill>
                <a:latin typeface="Verdana"/>
              </a:rPr>
              <a:t>,</a:t>
            </a:r>
            <a:r>
              <a:rPr lang="en-US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third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second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en-US" sz="1500" dirty="0">
                <a:solidFill>
                  <a:srgbClr val="007F00"/>
                </a:solidFill>
                <a:latin typeface="Comic Sans MS"/>
              </a:rPr>
              <a:t>//</a:t>
            </a:r>
            <a:r>
              <a:rPr lang="en-US" sz="1500" dirty="0" err="1">
                <a:solidFill>
                  <a:srgbClr val="007F00"/>
                </a:solidFill>
                <a:latin typeface="Comic Sans MS"/>
              </a:rPr>
              <a:t>construtor</a:t>
            </a:r>
            <a:r>
              <a:rPr lang="en-US" sz="1500" dirty="0">
                <a:solidFill>
                  <a:srgbClr val="007F00"/>
                </a:solidFill>
                <a:latin typeface="Comic Sans MS"/>
              </a:rPr>
              <a:t> </a:t>
            </a:r>
            <a:r>
              <a:rPr lang="en-US" sz="1500" dirty="0" err="1">
                <a:solidFill>
                  <a:srgbClr val="007F00"/>
                </a:solidFill>
                <a:latin typeface="Comic Sans MS"/>
              </a:rPr>
              <a:t>cópia</a:t>
            </a:r>
            <a:endParaRPr lang="en-US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//imprime os pares do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multimapa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for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multimap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char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&gt;::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const_iterator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it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Verdana"/>
              </a:rPr>
              <a:t>first</a:t>
            </a:r>
            <a:r>
              <a:rPr lang="en-US" sz="1500" b="1" dirty="0" err="1" smtClean="0">
                <a:solidFill>
                  <a:srgbClr val="000000"/>
                </a:solidFill>
                <a:latin typeface="Verdana"/>
              </a:rPr>
              <a:t>.</a:t>
            </a:r>
            <a:r>
              <a:rPr lang="en-US" sz="1500" dirty="0" err="1" smtClean="0">
                <a:solidFill>
                  <a:srgbClr val="000000"/>
                </a:solidFill>
                <a:latin typeface="Verdana"/>
              </a:rPr>
              <a:t>begin</a:t>
            </a:r>
            <a:r>
              <a:rPr lang="en-US" sz="1500" b="1" dirty="0" smtClean="0">
                <a:solidFill>
                  <a:srgbClr val="000000"/>
                </a:solidFill>
                <a:latin typeface="Verdana"/>
              </a:rPr>
              <a:t>();</a:t>
            </a:r>
            <a:r>
              <a:rPr lang="en-US" sz="15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smtClean="0">
                <a:solidFill>
                  <a:srgbClr val="000000"/>
                </a:solidFill>
                <a:latin typeface="Verdana"/>
              </a:rPr>
              <a:t>it</a:t>
            </a:r>
            <a:r>
              <a:rPr lang="en-US" sz="15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!=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Verdana"/>
              </a:rPr>
              <a:t>first</a:t>
            </a:r>
            <a:r>
              <a:rPr lang="en-US" sz="1500" b="1" dirty="0" err="1" smtClean="0">
                <a:solidFill>
                  <a:srgbClr val="000000"/>
                </a:solidFill>
                <a:latin typeface="Verdana"/>
              </a:rPr>
              <a:t>.</a:t>
            </a:r>
            <a:r>
              <a:rPr lang="en-US" sz="1500" dirty="0" err="1" smtClean="0">
                <a:solidFill>
                  <a:srgbClr val="000000"/>
                </a:solidFill>
                <a:latin typeface="Verdana"/>
              </a:rPr>
              <a:t>end</a:t>
            </a:r>
            <a:r>
              <a:rPr lang="en-US" sz="1500" b="1" dirty="0" smtClean="0">
                <a:solidFill>
                  <a:srgbClr val="000000"/>
                </a:solidFill>
                <a:latin typeface="Verdana"/>
              </a:rPr>
              <a:t>();</a:t>
            </a:r>
            <a:r>
              <a:rPr lang="en-US" sz="15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++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it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                      </a:t>
            </a: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it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-&gt;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first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7F007F"/>
                </a:solidFill>
                <a:latin typeface="Verdana"/>
              </a:rPr>
              <a:t>'\t'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it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-&gt;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second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7F007F"/>
                </a:solidFill>
                <a:latin typeface="Verdana"/>
              </a:rPr>
              <a:t>'\n'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en-US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103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9822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err="1" smtClean="0"/>
              <a:t>multimap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contêiner </a:t>
            </a:r>
            <a:r>
              <a:rPr lang="pt-BR" i="1" dirty="0" err="1" smtClean="0"/>
              <a:t>multimap</a:t>
            </a:r>
            <a:r>
              <a:rPr lang="pt-BR" dirty="0" smtClean="0"/>
              <a:t> possui os mesmos métodos </a:t>
            </a:r>
            <a:r>
              <a:rPr lang="pt-BR" i="1" dirty="0" err="1" smtClean="0"/>
              <a:t>find</a:t>
            </a:r>
            <a:r>
              <a:rPr lang="pt-BR" dirty="0" smtClean="0"/>
              <a:t>(), </a:t>
            </a:r>
            <a:r>
              <a:rPr lang="pt-BR" i="1" dirty="0" err="1" smtClean="0"/>
              <a:t>count</a:t>
            </a:r>
            <a:r>
              <a:rPr lang="pt-BR" dirty="0" smtClean="0"/>
              <a:t>(), </a:t>
            </a:r>
            <a:r>
              <a:rPr lang="pt-BR" i="1" dirty="0" smtClean="0"/>
              <a:t>swap</a:t>
            </a:r>
            <a:r>
              <a:rPr lang="pt-BR" dirty="0" smtClean="0"/>
              <a:t>() e </a:t>
            </a:r>
            <a:r>
              <a:rPr lang="pt-BR" i="1" dirty="0" err="1" smtClean="0"/>
              <a:t>clear</a:t>
            </a:r>
            <a:r>
              <a:rPr lang="pt-BR" dirty="0" smtClean="0"/>
              <a:t>().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104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8969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Contêineres Adaptativos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Os contêineres adaptativos (pilha, fila e fila de prioridades) contém praticamente os mesmos métodos:</a:t>
            </a:r>
          </a:p>
          <a:p>
            <a:pPr lvl="1"/>
            <a:r>
              <a:rPr lang="pt-BR" i="1" dirty="0" err="1" smtClean="0"/>
              <a:t>empty</a:t>
            </a:r>
            <a:r>
              <a:rPr lang="pt-BR" dirty="0" smtClean="0"/>
              <a:t>: testa se o contêiner está vazio;</a:t>
            </a:r>
          </a:p>
          <a:p>
            <a:pPr lvl="1"/>
            <a:r>
              <a:rPr lang="pt-BR" i="1" dirty="0" err="1" smtClean="0"/>
              <a:t>size</a:t>
            </a:r>
            <a:r>
              <a:rPr lang="pt-BR" dirty="0" smtClean="0"/>
              <a:t>: retorna a quantidade de elementos do contêiner;</a:t>
            </a:r>
          </a:p>
          <a:p>
            <a:pPr lvl="1"/>
            <a:r>
              <a:rPr lang="pt-BR" i="1" dirty="0" smtClean="0"/>
              <a:t>top </a:t>
            </a:r>
            <a:r>
              <a:rPr lang="pt-BR" dirty="0" smtClean="0"/>
              <a:t>(exceto fila): acessa o elemento do topo;</a:t>
            </a:r>
          </a:p>
          <a:p>
            <a:pPr lvl="1"/>
            <a:r>
              <a:rPr lang="pt-BR" i="1" dirty="0" err="1" smtClean="0"/>
              <a:t>push</a:t>
            </a:r>
            <a:r>
              <a:rPr lang="pt-BR" dirty="0" smtClean="0"/>
              <a:t>: insere um elemento;</a:t>
            </a:r>
          </a:p>
          <a:p>
            <a:pPr lvl="1"/>
            <a:r>
              <a:rPr lang="pt-BR" i="1" dirty="0" smtClean="0"/>
              <a:t>pop</a:t>
            </a:r>
            <a:r>
              <a:rPr lang="pt-BR" dirty="0" smtClean="0"/>
              <a:t>: remove um elemento;</a:t>
            </a:r>
          </a:p>
          <a:p>
            <a:pPr lvl="1"/>
            <a:r>
              <a:rPr lang="pt-BR" i="1" dirty="0" smtClean="0"/>
              <a:t>front </a:t>
            </a:r>
            <a:r>
              <a:rPr lang="pt-BR" dirty="0" smtClean="0"/>
              <a:t>(somente fila): acessa o próximo elemento;</a:t>
            </a:r>
          </a:p>
          <a:p>
            <a:pPr lvl="1"/>
            <a:r>
              <a:rPr lang="pt-BR" i="1" dirty="0" err="1" smtClean="0"/>
              <a:t>back</a:t>
            </a:r>
            <a:r>
              <a:rPr lang="pt-BR" i="1" dirty="0" smtClean="0"/>
              <a:t> </a:t>
            </a:r>
            <a:r>
              <a:rPr lang="pt-BR" dirty="0"/>
              <a:t>(somente fila</a:t>
            </a:r>
            <a:r>
              <a:rPr lang="pt-BR" dirty="0" smtClean="0"/>
              <a:t>): acessa o último elemento</a:t>
            </a:r>
            <a:r>
              <a:rPr lang="pt-BR" dirty="0"/>
              <a:t>.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105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1754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err="1" smtClean="0"/>
              <a:t>stack</a:t>
            </a:r>
            <a:endParaRPr lang="pt-BR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1500" dirty="0">
                <a:solidFill>
                  <a:srgbClr val="7F7F00"/>
                </a:solidFill>
                <a:latin typeface="Verdana"/>
              </a:rPr>
              <a:t>#include &lt;</a:t>
            </a:r>
            <a:r>
              <a:rPr lang="pt-BR" sz="1500" dirty="0" err="1">
                <a:solidFill>
                  <a:srgbClr val="7F7F00"/>
                </a:solidFill>
                <a:latin typeface="Verdana"/>
              </a:rPr>
              <a:t>iostream</a:t>
            </a:r>
            <a:r>
              <a:rPr lang="pt-BR" sz="1500" dirty="0">
                <a:solidFill>
                  <a:srgbClr val="7F7F00"/>
                </a:solidFill>
                <a:latin typeface="Verdana"/>
              </a:rPr>
              <a:t>&gt;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7F7F00"/>
                </a:solidFill>
                <a:latin typeface="Verdana"/>
              </a:rPr>
              <a:t>#include &lt;</a:t>
            </a:r>
            <a:r>
              <a:rPr lang="pt-BR" sz="1500" dirty="0" err="1">
                <a:solidFill>
                  <a:srgbClr val="7F7F00"/>
                </a:solidFill>
                <a:latin typeface="Verdana"/>
              </a:rPr>
              <a:t>stack</a:t>
            </a:r>
            <a:r>
              <a:rPr lang="pt-BR" sz="1500" dirty="0">
                <a:solidFill>
                  <a:srgbClr val="7F7F00"/>
                </a:solidFill>
                <a:latin typeface="Verdana"/>
              </a:rPr>
              <a:t>&gt;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definição de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stack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adapter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7F7F00"/>
                </a:solidFill>
                <a:latin typeface="Verdana"/>
              </a:rPr>
              <a:t>#include &lt;vector&gt;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definição da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template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 de classe vector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7F7F00"/>
                </a:solidFill>
                <a:latin typeface="Verdana"/>
              </a:rPr>
              <a:t>#include &lt;</a:t>
            </a:r>
            <a:r>
              <a:rPr lang="pt-BR" sz="1500" dirty="0" err="1">
                <a:solidFill>
                  <a:srgbClr val="7F7F00"/>
                </a:solidFill>
                <a:latin typeface="Verdana"/>
              </a:rPr>
              <a:t>list</a:t>
            </a:r>
            <a:r>
              <a:rPr lang="pt-BR" sz="1500" dirty="0">
                <a:solidFill>
                  <a:srgbClr val="7F7F00"/>
                </a:solidFill>
                <a:latin typeface="Verdana"/>
              </a:rPr>
              <a:t>&gt;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definição da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template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 de classe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list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1500" b="1" dirty="0" err="1" smtClean="0">
                <a:solidFill>
                  <a:srgbClr val="00007F"/>
                </a:solidFill>
                <a:latin typeface="Verdana"/>
              </a:rPr>
              <a:t>using</a:t>
            </a:r>
            <a:r>
              <a:rPr lang="pt-BR" sz="1500" b="1" dirty="0" smtClean="0">
                <a:solidFill>
                  <a:srgbClr val="00007F"/>
                </a:solidFill>
                <a:latin typeface="Verdana"/>
              </a:rPr>
              <a:t> </a:t>
            </a:r>
            <a:r>
              <a:rPr lang="pt-BR" sz="1500" b="1" dirty="0" err="1" smtClean="0">
                <a:solidFill>
                  <a:srgbClr val="00007F"/>
                </a:solidFill>
                <a:latin typeface="Verdana"/>
              </a:rPr>
              <a:t>namespace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std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main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pilha com deque subjacente padrão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stack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intDequeStack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pilha com vetor subjacente                       </a:t>
            </a:r>
          </a:p>
          <a:p>
            <a:pPr marL="118872" indent="0">
              <a:buNone/>
            </a:pPr>
            <a:r>
              <a:rPr lang="sv-SE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sv-SE" sz="1500" dirty="0">
                <a:solidFill>
                  <a:srgbClr val="000000"/>
                </a:solidFill>
                <a:latin typeface="Verdana"/>
              </a:rPr>
              <a:t>stack</a:t>
            </a:r>
            <a:r>
              <a:rPr lang="sv-SE" sz="15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sv-SE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sv-SE" sz="1500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sv-SE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sv-SE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sv-SE" sz="1500" dirty="0" err="1" smtClean="0">
                <a:solidFill>
                  <a:srgbClr val="000000"/>
                </a:solidFill>
                <a:latin typeface="Verdana"/>
              </a:rPr>
              <a:t>vector</a:t>
            </a:r>
            <a:r>
              <a:rPr lang="sv-SE" sz="15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sv-SE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sv-SE" sz="1500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sv-SE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sv-SE" sz="15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sv-SE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sv-SE" sz="15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sv-SE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sv-SE" sz="1500" dirty="0">
                <a:solidFill>
                  <a:srgbClr val="000000"/>
                </a:solidFill>
                <a:latin typeface="Verdana"/>
              </a:rPr>
              <a:t>intVectorStack</a:t>
            </a:r>
            <a:r>
              <a:rPr lang="sv-SE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sv-SE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pilha com lista subjacente                   </a:t>
            </a:r>
          </a:p>
          <a:p>
            <a:pPr marL="118872" indent="0">
              <a:buNone/>
            </a:pPr>
            <a:r>
              <a:rPr lang="sv-SE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sv-SE" sz="1500" dirty="0">
                <a:solidFill>
                  <a:srgbClr val="000000"/>
                </a:solidFill>
                <a:latin typeface="Verdana"/>
              </a:rPr>
              <a:t>stack</a:t>
            </a:r>
            <a:r>
              <a:rPr lang="sv-SE" sz="15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sv-SE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sv-SE" sz="1500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sv-SE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sv-SE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sv-SE" sz="1500" dirty="0" smtClean="0">
                <a:solidFill>
                  <a:srgbClr val="000000"/>
                </a:solidFill>
                <a:latin typeface="Verdana"/>
              </a:rPr>
              <a:t>list</a:t>
            </a:r>
            <a:r>
              <a:rPr lang="sv-SE" sz="15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sv-SE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sv-SE" sz="1500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sv-SE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sv-SE" sz="15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sv-SE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sv-SE" sz="15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sv-SE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sv-SE" sz="1500" dirty="0">
                <a:solidFill>
                  <a:srgbClr val="000000"/>
                </a:solidFill>
                <a:latin typeface="Verdana"/>
              </a:rPr>
              <a:t>intListStack</a:t>
            </a:r>
            <a:r>
              <a:rPr lang="sv-SE" sz="1500" b="1" dirty="0" smtClean="0">
                <a:solidFill>
                  <a:srgbClr val="000000"/>
                </a:solidFill>
                <a:latin typeface="Verdana"/>
              </a:rPr>
              <a:t>;</a:t>
            </a:r>
            <a:endParaRPr lang="sv-SE" sz="1500" dirty="0">
              <a:solidFill>
                <a:srgbClr val="808080"/>
              </a:solidFill>
              <a:latin typeface="Verdana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106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1467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err="1" smtClean="0"/>
              <a:t>stack</a:t>
            </a:r>
            <a:endParaRPr lang="pt-BR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insere os valores em cada pilha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intDequeStack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push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1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intVectorStack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push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1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intListStack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push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1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remove elementos de cada pilha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intDequeStack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pop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intVectorStack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pop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intListStack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pop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107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001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err="1" smtClean="0"/>
              <a:t>queue</a:t>
            </a:r>
            <a:endParaRPr lang="pt-BR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8872" indent="0">
              <a:buNone/>
            </a:pPr>
            <a:r>
              <a:rPr lang="pt-BR" sz="1500" dirty="0">
                <a:solidFill>
                  <a:srgbClr val="7F7F00"/>
                </a:solidFill>
                <a:latin typeface="Verdana"/>
              </a:rPr>
              <a:t>#include &lt;</a:t>
            </a:r>
            <a:r>
              <a:rPr lang="pt-BR" sz="1500" dirty="0" err="1">
                <a:solidFill>
                  <a:srgbClr val="7F7F00"/>
                </a:solidFill>
                <a:latin typeface="Verdana"/>
              </a:rPr>
              <a:t>iostream</a:t>
            </a:r>
            <a:r>
              <a:rPr lang="pt-BR" sz="1500" dirty="0">
                <a:solidFill>
                  <a:srgbClr val="7F7F00"/>
                </a:solidFill>
                <a:latin typeface="Verdana"/>
              </a:rPr>
              <a:t>&gt;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7F7F00"/>
                </a:solidFill>
                <a:latin typeface="Verdana"/>
              </a:rPr>
              <a:t>#include &lt;</a:t>
            </a:r>
            <a:r>
              <a:rPr lang="pt-BR" sz="1500" dirty="0" err="1">
                <a:solidFill>
                  <a:srgbClr val="7F7F00"/>
                </a:solidFill>
                <a:latin typeface="Verdana"/>
              </a:rPr>
              <a:t>queue</a:t>
            </a:r>
            <a:r>
              <a:rPr lang="pt-BR" sz="1500" dirty="0">
                <a:solidFill>
                  <a:srgbClr val="7F7F00"/>
                </a:solidFill>
                <a:latin typeface="Verdana"/>
              </a:rPr>
              <a:t>&gt;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definição da classe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queue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 adaptadora</a:t>
            </a: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namespace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std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main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fr-F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fr-FR" sz="1500" dirty="0">
                <a:solidFill>
                  <a:srgbClr val="000000"/>
                </a:solidFill>
                <a:latin typeface="Verdana"/>
              </a:rPr>
              <a:t>queue</a:t>
            </a:r>
            <a:r>
              <a:rPr lang="fr-FR" sz="15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fr-F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fr-FR" sz="1500" b="1" dirty="0">
                <a:solidFill>
                  <a:srgbClr val="00007F"/>
                </a:solidFill>
                <a:latin typeface="Verdana"/>
              </a:rPr>
              <a:t>double</a:t>
            </a:r>
            <a:r>
              <a:rPr lang="fr-F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fr-FR" sz="15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fr-F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fr-FR" sz="1500" dirty="0">
                <a:solidFill>
                  <a:srgbClr val="000000"/>
                </a:solidFill>
                <a:latin typeface="Verdana"/>
              </a:rPr>
              <a:t>values</a:t>
            </a:r>
            <a:r>
              <a:rPr lang="fr-F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fr-F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fr-FR" sz="1500" dirty="0">
                <a:solidFill>
                  <a:srgbClr val="007F00"/>
                </a:solidFill>
                <a:latin typeface="Comic Sans MS"/>
              </a:rPr>
              <a:t>// fila com doubles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insere elementos nos valores de fila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values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push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3.2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values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push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9.8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values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push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5.4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500" dirty="0" smtClean="0">
                <a:solidFill>
                  <a:srgbClr val="808080"/>
                </a:solidFill>
                <a:latin typeface="Verdana"/>
              </a:rPr>
              <a:t> </a:t>
            </a:r>
            <a:endParaRPr lang="pt-BR" sz="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remove elementos da fila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while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!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values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empty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values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front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' '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visualiza elemento da frente da fila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values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pop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remove o elemento                  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endl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108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1442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err="1" smtClean="0"/>
              <a:t>priority_queue</a:t>
            </a:r>
            <a:endParaRPr lang="pt-BR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8872" indent="0">
              <a:buNone/>
            </a:pPr>
            <a:r>
              <a:rPr lang="pt-BR" sz="1500" dirty="0">
                <a:solidFill>
                  <a:srgbClr val="7F7F00"/>
                </a:solidFill>
                <a:latin typeface="Verdana"/>
              </a:rPr>
              <a:t>#include &lt;</a:t>
            </a:r>
            <a:r>
              <a:rPr lang="pt-BR" sz="1500" dirty="0" err="1">
                <a:solidFill>
                  <a:srgbClr val="7F7F00"/>
                </a:solidFill>
                <a:latin typeface="Verdana"/>
              </a:rPr>
              <a:t>iostream</a:t>
            </a:r>
            <a:r>
              <a:rPr lang="pt-BR" sz="1500" dirty="0">
                <a:solidFill>
                  <a:srgbClr val="7F7F00"/>
                </a:solidFill>
                <a:latin typeface="Verdana"/>
              </a:rPr>
              <a:t>&gt;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7F7F00"/>
                </a:solidFill>
                <a:latin typeface="Verdana"/>
              </a:rPr>
              <a:t>#include &lt;</a:t>
            </a:r>
            <a:r>
              <a:rPr lang="pt-BR" sz="1500" dirty="0" err="1">
                <a:solidFill>
                  <a:srgbClr val="7F7F00"/>
                </a:solidFill>
                <a:latin typeface="Verdana"/>
              </a:rPr>
              <a:t>queue</a:t>
            </a:r>
            <a:r>
              <a:rPr lang="pt-BR" sz="1500" dirty="0">
                <a:solidFill>
                  <a:srgbClr val="7F7F00"/>
                </a:solidFill>
                <a:latin typeface="Verdana"/>
              </a:rPr>
              <a:t>&gt;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definição do adaptador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priority_queue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1500" b="1" smtClean="0">
                <a:solidFill>
                  <a:srgbClr val="00007F"/>
                </a:solidFill>
                <a:latin typeface="Verdana"/>
              </a:rPr>
              <a:t>using</a:t>
            </a:r>
            <a:r>
              <a:rPr lang="pt-BR" sz="1500" b="1" dirty="0" smtClean="0">
                <a:solidFill>
                  <a:srgbClr val="00007F"/>
                </a:solidFill>
                <a:latin typeface="Verdana"/>
              </a:rPr>
              <a:t> </a:t>
            </a:r>
            <a:r>
              <a:rPr lang="pt-BR" sz="1500" b="1" dirty="0" err="1" smtClean="0">
                <a:solidFill>
                  <a:srgbClr val="00007F"/>
                </a:solidFill>
                <a:latin typeface="Verdana"/>
              </a:rPr>
              <a:t>namespace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std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main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fr-F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fr-FR" sz="1500" dirty="0">
                <a:solidFill>
                  <a:srgbClr val="000000"/>
                </a:solidFill>
                <a:latin typeface="Verdana"/>
              </a:rPr>
              <a:t>priority_queue</a:t>
            </a:r>
            <a:r>
              <a:rPr lang="fr-FR" sz="15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fr-F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fr-FR" sz="1500" b="1" dirty="0">
                <a:solidFill>
                  <a:srgbClr val="00007F"/>
                </a:solidFill>
                <a:latin typeface="Verdana"/>
              </a:rPr>
              <a:t>double</a:t>
            </a:r>
            <a:r>
              <a:rPr lang="fr-F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fr-FR" sz="15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fr-F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fr-FR" sz="1500" dirty="0">
                <a:solidFill>
                  <a:srgbClr val="000000"/>
                </a:solidFill>
                <a:latin typeface="Verdana"/>
              </a:rPr>
              <a:t>priorities</a:t>
            </a:r>
            <a:r>
              <a:rPr lang="fr-F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fr-F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fr-FR" sz="1500" dirty="0">
                <a:solidFill>
                  <a:srgbClr val="007F00"/>
                </a:solidFill>
                <a:latin typeface="Comic Sans MS"/>
              </a:rPr>
              <a:t>// cria priority_queue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insere elementos em prioridades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priorities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push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3.2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      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priorities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push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9.8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      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priorities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push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5.4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         </a:t>
            </a:r>
          </a:p>
          <a:p>
            <a:pPr marL="118872" indent="0">
              <a:buNone/>
            </a:pPr>
            <a:endParaRPr lang="pt-BR" sz="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 smtClean="0">
                <a:solidFill>
                  <a:srgbClr val="007F00"/>
                </a:solidFill>
                <a:latin typeface="Comic Sans MS"/>
              </a:rPr>
              <a:t>   //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remove elemento de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priority_queue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while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!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priorities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empty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priorities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top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' '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visualiza elemento superior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priorities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pop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remove elemento superior              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endl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109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7916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Funções Genéricas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Funções sobrecarregadas normalmente realizam operações similares ou idênticas em diferentes tipos de dados</a:t>
            </a:r>
          </a:p>
          <a:p>
            <a:pPr lvl="1"/>
            <a:r>
              <a:rPr lang="pt-BR" dirty="0" smtClean="0"/>
              <a:t>Soma de </a:t>
            </a:r>
            <a:r>
              <a:rPr lang="pt-BR" dirty="0" err="1" smtClean="0">
                <a:solidFill>
                  <a:srgbClr val="0033CC"/>
                </a:solidFill>
              </a:rPr>
              <a:t>int</a:t>
            </a:r>
            <a:r>
              <a:rPr lang="pt-BR" dirty="0" smtClean="0"/>
              <a:t>, </a:t>
            </a:r>
            <a:r>
              <a:rPr lang="pt-BR" dirty="0" err="1" smtClean="0">
                <a:solidFill>
                  <a:srgbClr val="0033CC"/>
                </a:solidFill>
              </a:rPr>
              <a:t>float</a:t>
            </a:r>
            <a:r>
              <a:rPr lang="pt-BR" dirty="0" smtClean="0"/>
              <a:t>, e </a:t>
            </a:r>
            <a:r>
              <a:rPr lang="pt-BR" dirty="0" smtClean="0">
                <a:solidFill>
                  <a:srgbClr val="FF0000"/>
                </a:solidFill>
              </a:rPr>
              <a:t>frações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Se as operações são idênticas para diferentes tipos, elas podem ser expressas mais compacta e convenientemente através de funções genéricas.</a:t>
            </a:r>
          </a:p>
          <a:p>
            <a:r>
              <a:rPr lang="pt-BR" dirty="0" smtClean="0"/>
              <a:t>O programador escreve a definição da função genérica</a:t>
            </a:r>
          </a:p>
          <a:p>
            <a:pPr lvl="1"/>
            <a:r>
              <a:rPr lang="pt-BR" dirty="0" smtClean="0"/>
              <a:t>Baseado nos parâmetros explicitamente enviados ou inferidos a partir da chamada da função, </a:t>
            </a:r>
            <a:r>
              <a:rPr lang="pt-BR" b="1" dirty="0" smtClean="0"/>
              <a:t>o compilador</a:t>
            </a:r>
            <a:r>
              <a:rPr lang="pt-BR" dirty="0" smtClean="0"/>
              <a:t> gera as especializações para cada tipo de chamada.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9680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Comentários Finais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Ainda há na STL:</a:t>
            </a:r>
          </a:p>
          <a:p>
            <a:pPr lvl="1"/>
            <a:r>
              <a:rPr lang="pt-BR" dirty="0" smtClean="0"/>
              <a:t>Classe </a:t>
            </a:r>
            <a:r>
              <a:rPr lang="pt-BR" i="1" dirty="0" err="1" smtClean="0"/>
              <a:t>bitset</a:t>
            </a:r>
            <a:r>
              <a:rPr lang="pt-BR" dirty="0" smtClean="0"/>
              <a:t> (manipulação de conjuntos de </a:t>
            </a:r>
            <a:r>
              <a:rPr lang="pt-BR" i="1" dirty="0" smtClean="0"/>
              <a:t>bits</a:t>
            </a:r>
            <a:r>
              <a:rPr lang="pt-BR" dirty="0" smtClean="0"/>
              <a:t>);</a:t>
            </a:r>
          </a:p>
          <a:p>
            <a:pPr lvl="1"/>
            <a:r>
              <a:rPr lang="pt-BR" dirty="0" smtClean="0"/>
              <a:t>Objetos Função.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658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A76E85-50F3-49CE-BF7E-EA58F7810D29}" type="slidenum">
              <a:rPr lang="pt-BR"/>
              <a:pPr eaLnBrk="1" hangingPunct="1"/>
              <a:t>111</a:t>
            </a:fld>
            <a:endParaRPr lang="pt-BR"/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55776" y="2060848"/>
            <a:ext cx="5673824" cy="4209331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t-BR" sz="6000" b="1" dirty="0" smtClean="0"/>
              <a:t>Perguntas?</a:t>
            </a:r>
          </a:p>
        </p:txBody>
      </p:sp>
      <p:pic>
        <p:nvPicPr>
          <p:cNvPr id="56327" name="Picture 7" descr="http://www.proprofs.com/quiz-school/upload/yuiupload/2254786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2747390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Na próxima aula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Processamento </a:t>
            </a:r>
            <a:r>
              <a:rPr lang="pt-BR" smtClean="0"/>
              <a:t>de Arquivos</a:t>
            </a:r>
            <a:endParaRPr lang="pt-BR" dirty="0" smtClean="0"/>
          </a:p>
        </p:txBody>
      </p:sp>
      <p:sp>
        <p:nvSpPr>
          <p:cNvPr id="57346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1080F9-8F5A-439D-8985-0372F9108CB3}" type="slidenum">
              <a:rPr lang="pt-BR"/>
              <a:pPr eaLnBrk="1" hangingPunct="1"/>
              <a:t>112</a:t>
            </a:fld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pt-BR" sz="6000" b="1" dirty="0" smtClean="0"/>
          </a:p>
          <a:p>
            <a:pPr algn="ctr">
              <a:buFontTx/>
              <a:buNone/>
            </a:pPr>
            <a:endParaRPr lang="pt-BR" sz="6000" b="1" dirty="0"/>
          </a:p>
          <a:p>
            <a:pPr algn="ctr">
              <a:buFontTx/>
              <a:buNone/>
            </a:pPr>
            <a:r>
              <a:rPr lang="pt-BR" sz="6000" b="1" dirty="0" smtClean="0"/>
              <a:t>FIM</a:t>
            </a:r>
            <a:endParaRPr lang="pt-BR" sz="6000" b="1" dirty="0"/>
          </a:p>
        </p:txBody>
      </p:sp>
      <p:sp>
        <p:nvSpPr>
          <p:cNvPr id="4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3F59-8CE8-43D6-891C-D907142B4C20}" type="slidenum">
              <a:rPr lang="pt-BR"/>
              <a:pPr/>
              <a:t>113</a:t>
            </a:fld>
            <a:endParaRPr lang="pt-BR"/>
          </a:p>
        </p:txBody>
      </p:sp>
      <p:pic>
        <p:nvPicPr>
          <p:cNvPr id="7173" name="Picture 5" descr="http://3.bp.blogspot.com/-ynV7daz0UIo/TdYDf1NzNsI/AAAAAAAAANU/r8mr5kKcEjc/s320/Windows-Stand-By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744" y="214272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520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Funções Genéricas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Uma definição de função genérica começa com a palavra </a:t>
            </a:r>
            <a:r>
              <a:rPr lang="pt-BR" b="1" dirty="0" err="1" smtClean="0">
                <a:solidFill>
                  <a:srgbClr val="0033CC"/>
                </a:solidFill>
              </a:rPr>
              <a:t>template</a:t>
            </a:r>
            <a:r>
              <a:rPr lang="pt-BR" dirty="0">
                <a:solidFill>
                  <a:srgbClr val="0033CC"/>
                </a:solidFill>
              </a:rPr>
              <a:t> </a:t>
            </a:r>
            <a:r>
              <a:rPr lang="pt-BR" dirty="0" smtClean="0"/>
              <a:t>seguida de uma lista de </a:t>
            </a:r>
            <a:r>
              <a:rPr lang="pt-BR" b="1" dirty="0" smtClean="0"/>
              <a:t>parâmetros genéricos</a:t>
            </a:r>
            <a:r>
              <a:rPr lang="pt-BR" dirty="0" smtClean="0"/>
              <a:t> entre </a:t>
            </a:r>
            <a:r>
              <a:rPr lang="pt-BR" b="1" dirty="0" smtClean="0">
                <a:solidFill>
                  <a:srgbClr val="FF0000"/>
                </a:solidFill>
              </a:rPr>
              <a:t>&lt;</a:t>
            </a:r>
            <a:r>
              <a:rPr lang="pt-BR" dirty="0" smtClean="0"/>
              <a:t> e </a:t>
            </a:r>
            <a:r>
              <a:rPr lang="pt-BR" b="1" dirty="0" smtClean="0">
                <a:solidFill>
                  <a:srgbClr val="FF0000"/>
                </a:solidFill>
              </a:rPr>
              <a:t>&gt;</a:t>
            </a:r>
          </a:p>
          <a:p>
            <a:pPr lvl="1"/>
            <a:r>
              <a:rPr lang="pt-BR" dirty="0" smtClean="0"/>
              <a:t>Cada parâmetro deve ser precedido por </a:t>
            </a:r>
            <a:r>
              <a:rPr lang="pt-BR" b="1" dirty="0" err="1" smtClean="0">
                <a:solidFill>
                  <a:srgbClr val="0033CC"/>
                </a:solidFill>
              </a:rPr>
              <a:t>class</a:t>
            </a:r>
            <a:r>
              <a:rPr lang="pt-BR" dirty="0" smtClean="0">
                <a:solidFill>
                  <a:srgbClr val="0033CC"/>
                </a:solidFill>
              </a:rPr>
              <a:t> </a:t>
            </a:r>
            <a:r>
              <a:rPr lang="pt-BR" dirty="0" smtClean="0"/>
              <a:t>ou </a:t>
            </a:r>
            <a:r>
              <a:rPr lang="pt-BR" b="1" dirty="0" err="1" smtClean="0">
                <a:solidFill>
                  <a:srgbClr val="0033CC"/>
                </a:solidFill>
              </a:rPr>
              <a:t>typename</a:t>
            </a:r>
            <a:r>
              <a:rPr lang="pt-BR" dirty="0" smtClean="0"/>
              <a:t>.</a:t>
            </a:r>
          </a:p>
          <a:p>
            <a:pPr lvl="2"/>
            <a:r>
              <a:rPr lang="pt-BR" dirty="0" smtClean="0"/>
              <a:t>Especificam que os parâmetros serão de qualquer tipo primitivo.</a:t>
            </a:r>
          </a:p>
          <a:p>
            <a:pPr lvl="1"/>
            <a:endParaRPr lang="pt-BR" sz="1500" dirty="0" smtClean="0"/>
          </a:p>
          <a:p>
            <a:pPr marL="118872" indent="0">
              <a:buNone/>
            </a:pPr>
            <a:r>
              <a:rPr lang="pt-BR" sz="1600" b="1" dirty="0" err="1">
                <a:solidFill>
                  <a:srgbClr val="00007F"/>
                </a:solidFill>
                <a:latin typeface="Verdana"/>
              </a:rPr>
              <a:t>template</a:t>
            </a:r>
            <a:r>
              <a:rPr lang="pt-BR" sz="16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pt-BR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600" b="1" dirty="0" err="1">
                <a:solidFill>
                  <a:srgbClr val="00007F"/>
                </a:solidFill>
                <a:latin typeface="Verdana"/>
              </a:rPr>
              <a:t>typename</a:t>
            </a:r>
            <a:r>
              <a:rPr lang="pt-BR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600" dirty="0">
                <a:solidFill>
                  <a:srgbClr val="000000"/>
                </a:solidFill>
                <a:latin typeface="Verdana"/>
              </a:rPr>
              <a:t>T</a:t>
            </a:r>
            <a:r>
              <a:rPr lang="pt-BR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600" b="1" dirty="0">
                <a:solidFill>
                  <a:srgbClr val="000000"/>
                </a:solidFill>
                <a:latin typeface="Verdana"/>
              </a:rPr>
              <a:t>&gt;</a:t>
            </a:r>
            <a:endParaRPr lang="pt-BR" sz="1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600" b="1" dirty="0" smtClean="0">
              <a:solidFill>
                <a:srgbClr val="00007F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600" b="1" dirty="0" err="1" smtClean="0">
                <a:solidFill>
                  <a:srgbClr val="00007F"/>
                </a:solidFill>
                <a:latin typeface="Verdana"/>
              </a:rPr>
              <a:t>template</a:t>
            </a:r>
            <a:r>
              <a:rPr lang="pt-BR" sz="16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pt-BR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600" b="1" dirty="0" err="1">
                <a:solidFill>
                  <a:srgbClr val="00007F"/>
                </a:solidFill>
                <a:latin typeface="Verdana"/>
              </a:rPr>
              <a:t>class</a:t>
            </a:r>
            <a:r>
              <a:rPr lang="pt-BR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600" dirty="0" err="1">
                <a:solidFill>
                  <a:srgbClr val="000000"/>
                </a:solidFill>
                <a:latin typeface="Verdana"/>
              </a:rPr>
              <a:t>TipoElemento</a:t>
            </a:r>
            <a:r>
              <a:rPr lang="pt-BR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600" b="1" dirty="0">
                <a:solidFill>
                  <a:srgbClr val="000000"/>
                </a:solidFill>
                <a:latin typeface="Verdana"/>
              </a:rPr>
              <a:t>&gt;</a:t>
            </a:r>
            <a:endParaRPr lang="pt-BR" sz="1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600" b="1" dirty="0" err="1">
                <a:solidFill>
                  <a:srgbClr val="00007F"/>
                </a:solidFill>
                <a:latin typeface="Verdana"/>
              </a:rPr>
              <a:t>template</a:t>
            </a:r>
            <a:r>
              <a:rPr lang="pt-BR" sz="16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pt-BR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600" b="1" dirty="0" err="1">
                <a:solidFill>
                  <a:srgbClr val="00007F"/>
                </a:solidFill>
                <a:latin typeface="Verdana"/>
              </a:rPr>
              <a:t>typename</a:t>
            </a:r>
            <a:r>
              <a:rPr lang="pt-BR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600" dirty="0" err="1">
                <a:solidFill>
                  <a:srgbClr val="000000"/>
                </a:solidFill>
                <a:latin typeface="Verdana"/>
              </a:rPr>
              <a:t>TipoBorda</a:t>
            </a:r>
            <a:r>
              <a:rPr lang="pt-BR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600" b="1" dirty="0" err="1">
                <a:solidFill>
                  <a:srgbClr val="00007F"/>
                </a:solidFill>
                <a:latin typeface="Verdana"/>
              </a:rPr>
              <a:t>typename</a:t>
            </a:r>
            <a:r>
              <a:rPr lang="pt-BR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600" dirty="0" err="1">
                <a:solidFill>
                  <a:srgbClr val="000000"/>
                </a:solidFill>
                <a:latin typeface="Verdana"/>
              </a:rPr>
              <a:t>TipoPreenchimento</a:t>
            </a:r>
            <a:r>
              <a:rPr lang="pt-BR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600" b="1" dirty="0">
                <a:solidFill>
                  <a:srgbClr val="000000"/>
                </a:solidFill>
                <a:latin typeface="Verdana"/>
              </a:rPr>
              <a:t>&gt;</a:t>
            </a:r>
            <a:endParaRPr lang="pt-BR" sz="16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9696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602440" y="3572589"/>
            <a:ext cx="4346078" cy="4615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8872" indent="0">
              <a:buNone/>
            </a:pPr>
            <a:r>
              <a:rPr lang="pt-BR" sz="1500" dirty="0">
                <a:solidFill>
                  <a:srgbClr val="7F7F00"/>
                </a:solidFill>
                <a:latin typeface="Verdana"/>
              </a:rPr>
              <a:t>#include &lt;</a:t>
            </a:r>
            <a:r>
              <a:rPr lang="pt-BR" sz="1500" dirty="0" err="1">
                <a:solidFill>
                  <a:srgbClr val="7F7F00"/>
                </a:solidFill>
                <a:latin typeface="Verdana"/>
              </a:rPr>
              <a:t>iostream</a:t>
            </a:r>
            <a:r>
              <a:rPr lang="pt-BR" sz="1500" dirty="0">
                <a:solidFill>
                  <a:srgbClr val="7F7F00"/>
                </a:solidFill>
                <a:latin typeface="Verdana"/>
              </a:rPr>
              <a:t>&gt;</a:t>
            </a: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using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namespace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std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007F00"/>
                </a:solidFill>
                <a:latin typeface="Comic Sans MS"/>
              </a:rPr>
              <a:t>// Definição da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template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 de função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printArray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template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typename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&gt;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printArray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T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array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count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)</a:t>
            </a:r>
            <a:endParaRPr lang="en-US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nn-NO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nn-NO" sz="1500" b="1" dirty="0">
                <a:solidFill>
                  <a:srgbClr val="00007F"/>
                </a:solidFill>
                <a:latin typeface="Verdana"/>
              </a:rPr>
              <a:t>for</a:t>
            </a:r>
            <a:r>
              <a:rPr lang="nn-NO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nn-NO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nn-NO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nn-NO" sz="1500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nn-NO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nn-NO" sz="1500" dirty="0">
                <a:solidFill>
                  <a:srgbClr val="000000"/>
                </a:solidFill>
                <a:latin typeface="Verdana"/>
              </a:rPr>
              <a:t>i</a:t>
            </a:r>
            <a:r>
              <a:rPr lang="nn-NO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nn-NO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nn-NO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nn-NO" sz="15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nn-NO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nn-NO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nn-NO" sz="1500" dirty="0">
                <a:solidFill>
                  <a:srgbClr val="000000"/>
                </a:solidFill>
                <a:latin typeface="Verdana"/>
              </a:rPr>
              <a:t>i</a:t>
            </a:r>
            <a:r>
              <a:rPr lang="nn-NO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nn-NO" sz="15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nn-NO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nn-NO" sz="1500" dirty="0">
                <a:solidFill>
                  <a:srgbClr val="000000"/>
                </a:solidFill>
                <a:latin typeface="Verdana"/>
              </a:rPr>
              <a:t>count</a:t>
            </a:r>
            <a:r>
              <a:rPr lang="nn-NO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nn-NO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nn-NO" sz="1500" dirty="0">
                <a:solidFill>
                  <a:srgbClr val="000000"/>
                </a:solidFill>
                <a:latin typeface="Verdana"/>
              </a:rPr>
              <a:t>i</a:t>
            </a:r>
            <a:r>
              <a:rPr lang="nn-NO" sz="1500" b="1" dirty="0">
                <a:solidFill>
                  <a:srgbClr val="000000"/>
                </a:solidFill>
                <a:latin typeface="Verdana"/>
              </a:rPr>
              <a:t>++</a:t>
            </a:r>
            <a:r>
              <a:rPr lang="nn-NO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nn-NO" sz="1500" b="1" dirty="0">
                <a:solidFill>
                  <a:srgbClr val="000000"/>
                </a:solidFill>
                <a:latin typeface="Verdana"/>
              </a:rPr>
              <a:t>)</a:t>
            </a:r>
            <a:endParaRPr lang="nn-NO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array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i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]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" "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endl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fim </a:t>
            </a:r>
            <a:r>
              <a:rPr lang="pt-BR" sz="1500" dirty="0" smtClean="0">
                <a:solidFill>
                  <a:srgbClr val="007F00"/>
                </a:solidFill>
                <a:latin typeface="Comic Sans MS"/>
              </a:rPr>
              <a:t>do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template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 de função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printArray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 </a:t>
            </a: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4342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827584" y="4148664"/>
            <a:ext cx="2466945" cy="2884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ctângulo 4"/>
          <p:cNvSpPr/>
          <p:nvPr/>
        </p:nvSpPr>
        <p:spPr>
          <a:xfrm>
            <a:off x="827584" y="4848328"/>
            <a:ext cx="2466945" cy="2884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ângulo 4"/>
          <p:cNvSpPr/>
          <p:nvPr/>
        </p:nvSpPr>
        <p:spPr>
          <a:xfrm>
            <a:off x="827584" y="5587916"/>
            <a:ext cx="2466945" cy="2884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118872" indent="0">
              <a:buNone/>
            </a:pPr>
            <a:r>
              <a:rPr lang="pt-BR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main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ACOUNT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5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00"/>
                </a:solidFill>
                <a:latin typeface="Comic Sans MS"/>
              </a:rPr>
              <a:t>// tamanho do </a:t>
            </a:r>
            <a:r>
              <a:rPr lang="pt-BR" dirty="0" err="1">
                <a:solidFill>
                  <a:srgbClr val="007F00"/>
                </a:solidFill>
                <a:latin typeface="Comic Sans MS"/>
              </a:rPr>
              <a:t>array</a:t>
            </a:r>
            <a:r>
              <a:rPr lang="pt-BR" dirty="0">
                <a:solidFill>
                  <a:srgbClr val="007F00"/>
                </a:solidFill>
                <a:latin typeface="Comic Sans MS"/>
              </a:rPr>
              <a:t> a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BCOUNT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7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00"/>
                </a:solidFill>
                <a:latin typeface="Comic Sans MS"/>
              </a:rPr>
              <a:t>// tamanho do </a:t>
            </a:r>
            <a:r>
              <a:rPr lang="pt-BR" dirty="0" err="1">
                <a:solidFill>
                  <a:srgbClr val="007F00"/>
                </a:solidFill>
                <a:latin typeface="Comic Sans MS"/>
              </a:rPr>
              <a:t>array</a:t>
            </a:r>
            <a:r>
              <a:rPr lang="pt-BR" dirty="0">
                <a:solidFill>
                  <a:srgbClr val="007F00"/>
                </a:solidFill>
                <a:latin typeface="Comic Sans MS"/>
              </a:rPr>
              <a:t> b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CCOUNT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6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00"/>
                </a:solidFill>
                <a:latin typeface="Comic Sans MS"/>
              </a:rPr>
              <a:t>// tamanho do </a:t>
            </a:r>
            <a:r>
              <a:rPr lang="pt-BR" dirty="0" err="1">
                <a:solidFill>
                  <a:srgbClr val="007F00"/>
                </a:solidFill>
                <a:latin typeface="Comic Sans MS"/>
              </a:rPr>
              <a:t>array</a:t>
            </a:r>
            <a:r>
              <a:rPr lang="pt-BR" dirty="0">
                <a:solidFill>
                  <a:srgbClr val="007F00"/>
                </a:solidFill>
                <a:latin typeface="Comic Sans MS"/>
              </a:rPr>
              <a:t> c</a:t>
            </a: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US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a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ACOUNT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]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{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7F7F"/>
                </a:solidFill>
                <a:latin typeface="Verdana"/>
              </a:rPr>
              <a:t>1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7F7F"/>
                </a:solidFill>
                <a:latin typeface="Verdana"/>
              </a:rPr>
              <a:t>2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7F7F"/>
                </a:solidFill>
                <a:latin typeface="Verdana"/>
              </a:rPr>
              <a:t>3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7F7F"/>
                </a:solidFill>
                <a:latin typeface="Verdana"/>
              </a:rPr>
              <a:t>4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7F7F"/>
                </a:solidFill>
                <a:latin typeface="Verdana"/>
              </a:rPr>
              <a:t>5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};</a:t>
            </a:r>
            <a:endParaRPr lang="en-US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double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b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BCOUNT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]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{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7F7F"/>
                </a:solidFill>
                <a:latin typeface="Verdana"/>
              </a:rPr>
              <a:t>1.1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7F7F"/>
                </a:solidFill>
                <a:latin typeface="Verdana"/>
              </a:rPr>
              <a:t>2.2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7F7F"/>
                </a:solidFill>
                <a:latin typeface="Verdana"/>
              </a:rPr>
              <a:t>3.3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7F7F"/>
                </a:solidFill>
                <a:latin typeface="Verdana"/>
              </a:rPr>
              <a:t>4.4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7F7F"/>
                </a:solidFill>
                <a:latin typeface="Verdana"/>
              </a:rPr>
              <a:t>5.5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7F7F"/>
                </a:solidFill>
                <a:latin typeface="Verdana"/>
              </a:rPr>
              <a:t>6.6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7F7F"/>
                </a:solidFill>
                <a:latin typeface="Verdana"/>
              </a:rPr>
              <a:t>7.7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};</a:t>
            </a:r>
            <a:endParaRPr lang="en-US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char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CCOUNT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]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"HELLO"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00"/>
                </a:solidFill>
                <a:latin typeface="Comic Sans MS"/>
              </a:rPr>
              <a:t>// posição 6 para </a:t>
            </a:r>
            <a:r>
              <a:rPr lang="pt-BR" dirty="0" err="1">
                <a:solidFill>
                  <a:srgbClr val="007F00"/>
                </a:solidFill>
                <a:latin typeface="Comic Sans MS"/>
              </a:rPr>
              <a:t>null</a:t>
            </a:r>
            <a:endParaRPr lang="pt-BR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endParaRPr lang="pt-BR" dirty="0" smtClean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 smtClean="0">
                <a:solidFill>
                  <a:srgbClr val="808080"/>
                </a:solidFill>
                <a:latin typeface="Verdana"/>
              </a:rPr>
              <a:t> 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smtClean="0">
                <a:solidFill>
                  <a:srgbClr val="7F007F"/>
                </a:solidFill>
                <a:latin typeface="Verdana"/>
              </a:rPr>
              <a:t>“O vetor a contém:"</a:t>
            </a:r>
            <a:r>
              <a:rPr lang="pt-BR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endl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 smtClean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dirty="0">
                <a:solidFill>
                  <a:srgbClr val="007F00"/>
                </a:solidFill>
                <a:latin typeface="Comic Sans MS"/>
              </a:rPr>
              <a:t>// chama a especialização da </a:t>
            </a:r>
            <a:r>
              <a:rPr lang="pt-BR" dirty="0" err="1">
                <a:solidFill>
                  <a:srgbClr val="007F00"/>
                </a:solidFill>
                <a:latin typeface="Comic Sans MS"/>
              </a:rPr>
              <a:t>template</a:t>
            </a:r>
            <a:r>
              <a:rPr lang="pt-BR" dirty="0">
                <a:solidFill>
                  <a:srgbClr val="007F00"/>
                </a:solidFill>
                <a:latin typeface="Comic Sans MS"/>
              </a:rPr>
              <a:t> de função do tipo inteiro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printArray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a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ACOUNT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 </a:t>
            </a:r>
            <a:endParaRPr lang="pt-BR" dirty="0" smtClean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 smtClean="0">
                <a:solidFill>
                  <a:srgbClr val="808080"/>
                </a:solidFill>
                <a:latin typeface="Verdana"/>
              </a:rPr>
              <a:t>                      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fr-FR" dirty="0" smtClean="0">
                <a:solidFill>
                  <a:srgbClr val="808080"/>
                </a:solidFill>
                <a:latin typeface="Verdana"/>
              </a:rPr>
              <a:t>   </a:t>
            </a:r>
            <a:r>
              <a:rPr lang="fr-FR" dirty="0" smtClean="0">
                <a:solidFill>
                  <a:srgbClr val="000000"/>
                </a:solidFill>
                <a:latin typeface="Verdana"/>
              </a:rPr>
              <a:t>cout</a:t>
            </a:r>
            <a:r>
              <a:rPr lang="fr-FR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fr-FR" b="1" dirty="0" smtClean="0">
                <a:solidFill>
                  <a:srgbClr val="000000"/>
                </a:solidFill>
                <a:latin typeface="Verdana"/>
              </a:rPr>
              <a:t>&lt;&lt;</a:t>
            </a:r>
            <a:r>
              <a:rPr lang="fr-FR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fr-FR" dirty="0" smtClean="0">
                <a:solidFill>
                  <a:srgbClr val="7F007F"/>
                </a:solidFill>
                <a:latin typeface="Verdana"/>
              </a:rPr>
              <a:t>"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 O vetor </a:t>
            </a:r>
            <a:r>
              <a:rPr lang="pt-BR" dirty="0" smtClean="0">
                <a:solidFill>
                  <a:srgbClr val="7F007F"/>
                </a:solidFill>
                <a:latin typeface="Verdana"/>
              </a:rPr>
              <a:t>b contém</a:t>
            </a:r>
            <a:r>
              <a:rPr lang="fr-FR" dirty="0" smtClean="0">
                <a:solidFill>
                  <a:srgbClr val="7F007F"/>
                </a:solidFill>
                <a:latin typeface="Verdana"/>
              </a:rPr>
              <a:t>:"</a:t>
            </a:r>
            <a:r>
              <a:rPr lang="fr-FR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fr-FR" b="1" dirty="0" smtClean="0">
                <a:solidFill>
                  <a:srgbClr val="000000"/>
                </a:solidFill>
                <a:latin typeface="Verdana"/>
              </a:rPr>
              <a:t>&lt;&lt;</a:t>
            </a:r>
            <a:r>
              <a:rPr lang="fr-FR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fr-FR" dirty="0" smtClean="0">
                <a:solidFill>
                  <a:srgbClr val="000000"/>
                </a:solidFill>
                <a:latin typeface="Verdana"/>
              </a:rPr>
              <a:t>endl</a:t>
            </a:r>
            <a:r>
              <a:rPr lang="fr-FR" b="1" dirty="0" smtClean="0">
                <a:solidFill>
                  <a:srgbClr val="000000"/>
                </a:solidFill>
                <a:latin typeface="Verdana"/>
              </a:rPr>
              <a:t>;</a:t>
            </a:r>
            <a:endParaRPr lang="fr-FR" dirty="0" smtClean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 smtClean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dirty="0">
                <a:solidFill>
                  <a:srgbClr val="007F00"/>
                </a:solidFill>
                <a:latin typeface="Comic Sans MS"/>
              </a:rPr>
              <a:t>// chama a especialização da </a:t>
            </a:r>
            <a:r>
              <a:rPr lang="pt-BR" dirty="0" err="1">
                <a:solidFill>
                  <a:srgbClr val="007F00"/>
                </a:solidFill>
                <a:latin typeface="Comic Sans MS"/>
              </a:rPr>
              <a:t>template</a:t>
            </a:r>
            <a:r>
              <a:rPr lang="pt-BR" dirty="0">
                <a:solidFill>
                  <a:srgbClr val="007F00"/>
                </a:solidFill>
                <a:latin typeface="Comic Sans MS"/>
              </a:rPr>
              <a:t> de função do tipo </a:t>
            </a:r>
            <a:r>
              <a:rPr lang="pt-BR" dirty="0" err="1">
                <a:solidFill>
                  <a:srgbClr val="007F00"/>
                </a:solidFill>
                <a:latin typeface="Comic Sans MS"/>
              </a:rPr>
              <a:t>double</a:t>
            </a:r>
            <a:endParaRPr lang="pt-BR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printArray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b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BCOUNT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                      </a:t>
            </a:r>
          </a:p>
          <a:p>
            <a:pPr marL="118872" indent="0">
              <a:buNone/>
            </a:pPr>
            <a:endParaRPr lang="fr-FR" dirty="0" smtClean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fr-FR" dirty="0" smtClean="0">
                <a:solidFill>
                  <a:srgbClr val="808080"/>
                </a:solidFill>
                <a:latin typeface="Verdana"/>
              </a:rPr>
              <a:t>   </a:t>
            </a:r>
            <a:r>
              <a:rPr lang="fr-FR" dirty="0">
                <a:solidFill>
                  <a:srgbClr val="000000"/>
                </a:solidFill>
                <a:latin typeface="Verdana"/>
              </a:rPr>
              <a:t>cout</a:t>
            </a:r>
            <a:r>
              <a:rPr lang="fr-FR" dirty="0">
                <a:solidFill>
                  <a:srgbClr val="808080"/>
                </a:solidFill>
                <a:latin typeface="Verdana"/>
              </a:rPr>
              <a:t> </a:t>
            </a:r>
            <a:r>
              <a:rPr lang="fr-F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fr-FR" dirty="0">
                <a:solidFill>
                  <a:srgbClr val="808080"/>
                </a:solidFill>
                <a:latin typeface="Verdana"/>
              </a:rPr>
              <a:t> </a:t>
            </a:r>
            <a:r>
              <a:rPr lang="fr-FR" dirty="0" smtClean="0">
                <a:solidFill>
                  <a:srgbClr val="7F007F"/>
                </a:solidFill>
                <a:latin typeface="Verdana"/>
              </a:rPr>
              <a:t>"</a:t>
            </a:r>
            <a:r>
              <a:rPr lang="pt-BR" dirty="0" smtClean="0">
                <a:solidFill>
                  <a:srgbClr val="7F007F"/>
                </a:solidFill>
                <a:latin typeface="Verdana"/>
              </a:rPr>
              <a:t>O 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vetor </a:t>
            </a:r>
            <a:r>
              <a:rPr lang="pt-BR" dirty="0" smtClean="0">
                <a:solidFill>
                  <a:srgbClr val="7F007F"/>
                </a:solidFill>
                <a:latin typeface="Verdana"/>
              </a:rPr>
              <a:t>c contém</a:t>
            </a:r>
            <a:r>
              <a:rPr lang="fr-FR" dirty="0" smtClean="0">
                <a:solidFill>
                  <a:srgbClr val="7F007F"/>
                </a:solidFill>
                <a:latin typeface="Verdana"/>
              </a:rPr>
              <a:t>:"</a:t>
            </a:r>
            <a:r>
              <a:rPr lang="fr-FR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fr-F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fr-FR" dirty="0">
                <a:solidFill>
                  <a:srgbClr val="808080"/>
                </a:solidFill>
                <a:latin typeface="Verdana"/>
              </a:rPr>
              <a:t> </a:t>
            </a:r>
            <a:r>
              <a:rPr lang="fr-FR" dirty="0">
                <a:solidFill>
                  <a:srgbClr val="000000"/>
                </a:solidFill>
                <a:latin typeface="Verdana"/>
              </a:rPr>
              <a:t>endl</a:t>
            </a:r>
            <a:r>
              <a:rPr lang="fr-FR" b="1" dirty="0">
                <a:solidFill>
                  <a:srgbClr val="000000"/>
                </a:solidFill>
                <a:latin typeface="Verdana"/>
              </a:rPr>
              <a:t>;</a:t>
            </a:r>
            <a:endParaRPr lang="fr-F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 smtClean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dirty="0">
                <a:solidFill>
                  <a:srgbClr val="007F00"/>
                </a:solidFill>
                <a:latin typeface="Comic Sans MS"/>
              </a:rPr>
              <a:t>// chama a especialização da </a:t>
            </a:r>
            <a:r>
              <a:rPr lang="pt-BR" dirty="0" err="1">
                <a:solidFill>
                  <a:srgbClr val="007F00"/>
                </a:solidFill>
                <a:latin typeface="Comic Sans MS"/>
              </a:rPr>
              <a:t>template</a:t>
            </a:r>
            <a:r>
              <a:rPr lang="pt-BR" dirty="0">
                <a:solidFill>
                  <a:srgbClr val="007F00"/>
                </a:solidFill>
                <a:latin typeface="Comic Sans MS"/>
              </a:rPr>
              <a:t> de função do tipo caractere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printArray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CCOUNT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                        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 err="1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 smtClean="0">
                <a:solidFill>
                  <a:srgbClr val="000000"/>
                </a:solidFill>
                <a:latin typeface="Verdana"/>
              </a:rPr>
              <a:t>}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0594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Saída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2700" dirty="0" smtClean="0">
                <a:latin typeface="Courier New" pitchFamily="49" charset="0"/>
                <a:cs typeface="Courier New" pitchFamily="49" charset="0"/>
              </a:rPr>
              <a:t>O vetor a contém:</a:t>
            </a:r>
            <a:endParaRPr lang="pt-BR" sz="2700" dirty="0">
              <a:latin typeface="Courier New" pitchFamily="49" charset="0"/>
              <a:cs typeface="Courier New" pitchFamily="49" charset="0"/>
            </a:endParaRPr>
          </a:p>
          <a:p>
            <a:pPr marL="118872" indent="0">
              <a:buNone/>
            </a:pPr>
            <a:r>
              <a:rPr lang="pt-BR" sz="2700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pt-BR" sz="2700" dirty="0">
                <a:latin typeface="Courier New" pitchFamily="49" charset="0"/>
                <a:cs typeface="Courier New" pitchFamily="49" charset="0"/>
              </a:rPr>
              <a:t>2 3 4 5</a:t>
            </a:r>
          </a:p>
          <a:p>
            <a:pPr marL="118872" indent="0">
              <a:buNone/>
            </a:pPr>
            <a:r>
              <a:rPr lang="pt-BR" sz="2700" dirty="0">
                <a:latin typeface="Courier New" pitchFamily="49" charset="0"/>
                <a:cs typeface="Courier New" pitchFamily="49" charset="0"/>
              </a:rPr>
              <a:t>O vetor </a:t>
            </a:r>
            <a:r>
              <a:rPr lang="pt-BR" sz="2700" dirty="0" smtClean="0">
                <a:latin typeface="Courier New" pitchFamily="49" charset="0"/>
                <a:cs typeface="Courier New" pitchFamily="49" charset="0"/>
              </a:rPr>
              <a:t>b </a:t>
            </a:r>
            <a:r>
              <a:rPr lang="pt-BR" sz="2700" dirty="0">
                <a:latin typeface="Courier New" pitchFamily="49" charset="0"/>
                <a:cs typeface="Courier New" pitchFamily="49" charset="0"/>
              </a:rPr>
              <a:t>contém:</a:t>
            </a:r>
          </a:p>
          <a:p>
            <a:pPr marL="118872" indent="0">
              <a:buNone/>
            </a:pPr>
            <a:r>
              <a:rPr lang="pt-BR" sz="2700" dirty="0" smtClean="0">
                <a:latin typeface="Courier New" pitchFamily="49" charset="0"/>
                <a:cs typeface="Courier New" pitchFamily="49" charset="0"/>
              </a:rPr>
              <a:t>1.1 </a:t>
            </a:r>
            <a:r>
              <a:rPr lang="pt-BR" sz="2700" dirty="0">
                <a:latin typeface="Courier New" pitchFamily="49" charset="0"/>
                <a:cs typeface="Courier New" pitchFamily="49" charset="0"/>
              </a:rPr>
              <a:t>2.2 3.3 4.4 5.5 6.6 7.7</a:t>
            </a:r>
          </a:p>
          <a:p>
            <a:pPr marL="118872" indent="0">
              <a:buNone/>
            </a:pPr>
            <a:r>
              <a:rPr lang="pt-BR" sz="2700" dirty="0">
                <a:latin typeface="Courier New" pitchFamily="49" charset="0"/>
                <a:cs typeface="Courier New" pitchFamily="49" charset="0"/>
              </a:rPr>
              <a:t>O vetor </a:t>
            </a:r>
            <a:r>
              <a:rPr lang="pt-BR" sz="2700" dirty="0" smtClean="0">
                <a:latin typeface="Courier New" pitchFamily="49" charset="0"/>
                <a:cs typeface="Courier New" pitchFamily="49" charset="0"/>
              </a:rPr>
              <a:t>c </a:t>
            </a:r>
            <a:r>
              <a:rPr lang="pt-BR" sz="2700" dirty="0">
                <a:latin typeface="Courier New" pitchFamily="49" charset="0"/>
                <a:cs typeface="Courier New" pitchFamily="49" charset="0"/>
              </a:rPr>
              <a:t>contém:</a:t>
            </a:r>
          </a:p>
          <a:p>
            <a:pPr marL="118872" indent="0">
              <a:buNone/>
            </a:pPr>
            <a:r>
              <a:rPr lang="pt-BR" sz="2700" dirty="0" smtClean="0">
                <a:latin typeface="Courier New" pitchFamily="49" charset="0"/>
                <a:cs typeface="Courier New" pitchFamily="49" charset="0"/>
              </a:rPr>
              <a:t>H </a:t>
            </a:r>
            <a:r>
              <a:rPr lang="pt-BR" sz="2700" dirty="0">
                <a:latin typeface="Courier New" pitchFamily="49" charset="0"/>
                <a:cs typeface="Courier New" pitchFamily="49" charset="0"/>
              </a:rPr>
              <a:t>E L </a:t>
            </a:r>
            <a:r>
              <a:rPr lang="pt-BR" sz="2700" dirty="0" err="1">
                <a:latin typeface="Courier New" pitchFamily="49" charset="0"/>
                <a:cs typeface="Courier New" pitchFamily="49" charset="0"/>
              </a:rPr>
              <a:t>L</a:t>
            </a:r>
            <a:r>
              <a:rPr lang="pt-BR" sz="2700" dirty="0">
                <a:latin typeface="Courier New" pitchFamily="49" charset="0"/>
                <a:cs typeface="Courier New" pitchFamily="49" charset="0"/>
              </a:rPr>
              <a:t> 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7128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Funções Genéricas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Quando o compilador detecta a chamada a </a:t>
            </a:r>
            <a:r>
              <a:rPr lang="pt-BR" i="1" dirty="0" err="1" smtClean="0"/>
              <a:t>printArray</a:t>
            </a:r>
            <a:r>
              <a:rPr lang="pt-BR" dirty="0" smtClean="0"/>
              <a:t>(), ele procura a definição da função</a:t>
            </a:r>
          </a:p>
          <a:p>
            <a:pPr lvl="1"/>
            <a:r>
              <a:rPr lang="pt-BR" dirty="0" smtClean="0"/>
              <a:t>Neste caso, a função genérica;</a:t>
            </a:r>
          </a:p>
          <a:p>
            <a:pPr lvl="1"/>
            <a:r>
              <a:rPr lang="pt-BR" dirty="0" smtClean="0"/>
              <a:t>Ao comparar os tipos dos parâmetros, nota que há um tipo genérico;</a:t>
            </a:r>
          </a:p>
          <a:p>
            <a:pPr lvl="1"/>
            <a:r>
              <a:rPr lang="pt-BR" dirty="0" smtClean="0"/>
              <a:t>Então deduz qual deverá ser a substituição a ser feita</a:t>
            </a:r>
          </a:p>
          <a:p>
            <a:pPr lvl="2"/>
            <a:r>
              <a:rPr lang="pt-BR" b="1" i="1" dirty="0" smtClean="0"/>
              <a:t>T</a:t>
            </a:r>
            <a:r>
              <a:rPr lang="pt-BR" dirty="0" smtClean="0"/>
              <a:t> por </a:t>
            </a:r>
            <a:r>
              <a:rPr lang="pt-BR" b="1" i="1" dirty="0" smtClean="0"/>
              <a:t>int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O compilador cria três especializações</a:t>
            </a:r>
          </a:p>
          <a:p>
            <a:pPr lvl="2"/>
            <a:r>
              <a:rPr lang="en-US" sz="16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Verdana"/>
              </a:rPr>
              <a:t>printArray</a:t>
            </a:r>
            <a:r>
              <a:rPr lang="en-US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600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en-US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6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Verdana"/>
              </a:rPr>
              <a:t>*,</a:t>
            </a:r>
            <a:r>
              <a:rPr lang="en-US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6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Verdana"/>
              </a:rPr>
              <a:t>);</a:t>
            </a:r>
            <a:endParaRPr lang="en-US" sz="1600" dirty="0">
              <a:solidFill>
                <a:srgbClr val="808080"/>
              </a:solidFill>
              <a:latin typeface="Verdana"/>
            </a:endParaRPr>
          </a:p>
          <a:p>
            <a:pPr lvl="2"/>
            <a:r>
              <a:rPr lang="pt-BR" sz="1600" b="1" dirty="0" err="1">
                <a:solidFill>
                  <a:srgbClr val="00007F"/>
                </a:solidFill>
                <a:latin typeface="Verdana"/>
              </a:rPr>
              <a:t>void</a:t>
            </a:r>
            <a:r>
              <a:rPr lang="pt-BR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600" dirty="0" err="1">
                <a:solidFill>
                  <a:srgbClr val="000000"/>
                </a:solidFill>
                <a:latin typeface="Verdana"/>
              </a:rPr>
              <a:t>printArray</a:t>
            </a:r>
            <a:r>
              <a:rPr lang="pt-BR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600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pt-BR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600" b="1" dirty="0" err="1">
                <a:solidFill>
                  <a:srgbClr val="00007F"/>
                </a:solidFill>
                <a:latin typeface="Verdana"/>
              </a:rPr>
              <a:t>double</a:t>
            </a:r>
            <a:r>
              <a:rPr lang="pt-BR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600" b="1" dirty="0">
                <a:solidFill>
                  <a:srgbClr val="000000"/>
                </a:solidFill>
                <a:latin typeface="Verdana"/>
              </a:rPr>
              <a:t>*,</a:t>
            </a:r>
            <a:r>
              <a:rPr lang="pt-BR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6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6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1600" dirty="0">
              <a:solidFill>
                <a:srgbClr val="808080"/>
              </a:solidFill>
              <a:latin typeface="Verdana"/>
            </a:endParaRPr>
          </a:p>
          <a:p>
            <a:pPr lvl="2"/>
            <a:r>
              <a:rPr lang="en-US" sz="16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Verdana"/>
              </a:rPr>
              <a:t>printArray</a:t>
            </a:r>
            <a:r>
              <a:rPr lang="en-US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600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en-US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600" b="1" dirty="0">
                <a:solidFill>
                  <a:srgbClr val="00007F"/>
                </a:solidFill>
                <a:latin typeface="Verdana"/>
              </a:rPr>
              <a:t>char</a:t>
            </a:r>
            <a:r>
              <a:rPr lang="en-US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Verdana"/>
              </a:rPr>
              <a:t>*,</a:t>
            </a:r>
            <a:r>
              <a:rPr lang="en-US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6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Verdana"/>
              </a:rPr>
              <a:t>);</a:t>
            </a:r>
            <a:endParaRPr lang="en-US" sz="1600" dirty="0">
              <a:solidFill>
                <a:srgbClr val="808080"/>
              </a:solidFill>
              <a:latin typeface="Verdana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8781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Funções Genéricas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Todas as ocorrências de </a:t>
            </a:r>
            <a:r>
              <a:rPr lang="pt-BR" b="1" i="1" dirty="0" smtClean="0"/>
              <a:t>T</a:t>
            </a:r>
            <a:r>
              <a:rPr lang="pt-BR" dirty="0" smtClean="0"/>
              <a:t> serão substituídas pelo tipo adequado;</a:t>
            </a:r>
          </a:p>
          <a:p>
            <a:r>
              <a:rPr lang="pt-BR" dirty="0" smtClean="0"/>
              <a:t>Note que, se um genérico é invocado com parâmetros que são tipos definidos pelo programador e o genérico usa operadores estes devem ser sobrecarregados</a:t>
            </a:r>
          </a:p>
          <a:p>
            <a:pPr lvl="1"/>
            <a:r>
              <a:rPr lang="pt-BR" dirty="0" smtClean="0"/>
              <a:t>e.g., ==, +, &lt;=, </a:t>
            </a:r>
            <a:r>
              <a:rPr lang="pt-BR" dirty="0" err="1" smtClean="0"/>
              <a:t>etc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Caso contrário, haverá erro de compilação.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8781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Funções Genéricas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Uma função genérica pode ser sobrecarregada</a:t>
            </a:r>
          </a:p>
          <a:p>
            <a:pPr lvl="1"/>
            <a:r>
              <a:rPr lang="pt-BR" dirty="0" smtClean="0"/>
              <a:t>Podemos definir diferentes funções genéricas com o mesmo nome, porém, com parâmetros diferentes.</a:t>
            </a:r>
          </a:p>
          <a:p>
            <a:r>
              <a:rPr lang="pt-BR" dirty="0" smtClean="0"/>
              <a:t>Por exemplo, poderíamos adicionar um terceiro parâmetro à função </a:t>
            </a:r>
            <a:r>
              <a:rPr lang="pt-BR" i="1" dirty="0" err="1" smtClean="0"/>
              <a:t>printArray</a:t>
            </a:r>
            <a:r>
              <a:rPr lang="pt-BR" dirty="0" smtClean="0"/>
              <a:t>() que indicasse se o vetor deve ser impresso do início para o final ou do final para o início</a:t>
            </a:r>
          </a:p>
          <a:p>
            <a:pPr lvl="1"/>
            <a:r>
              <a:rPr lang="en-US" sz="22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sz="2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Verdana"/>
              </a:rPr>
              <a:t>printArray</a:t>
            </a:r>
            <a:r>
              <a:rPr lang="en-US" sz="22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22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200" b="1" dirty="0" err="1" smtClean="0">
                <a:solidFill>
                  <a:srgbClr val="00007F"/>
                </a:solidFill>
                <a:latin typeface="Verdana"/>
              </a:rPr>
              <a:t>const</a:t>
            </a:r>
            <a:r>
              <a:rPr lang="en-US" sz="22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Verdana"/>
              </a:rPr>
              <a:t>T</a:t>
            </a:r>
            <a:r>
              <a:rPr lang="en-US" sz="22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  <a:latin typeface="Verdana"/>
              </a:rPr>
              <a:t>*,</a:t>
            </a:r>
            <a:r>
              <a:rPr lang="en-US" sz="22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2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sz="2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200" b="1" dirty="0">
                <a:solidFill>
                  <a:srgbClr val="000000"/>
                </a:solidFill>
                <a:latin typeface="Verdana"/>
              </a:rPr>
              <a:t>);</a:t>
            </a:r>
            <a:endParaRPr lang="en-US" sz="2200" dirty="0">
              <a:solidFill>
                <a:srgbClr val="808080"/>
              </a:solidFill>
              <a:latin typeface="Verdana"/>
            </a:endParaRPr>
          </a:p>
          <a:p>
            <a:pPr lvl="1"/>
            <a:r>
              <a:rPr lang="en-US" sz="22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sz="2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Verdana"/>
              </a:rPr>
              <a:t>printArray</a:t>
            </a:r>
            <a:r>
              <a:rPr lang="en-US" sz="22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2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200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en-US" sz="2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Verdana"/>
              </a:rPr>
              <a:t>T</a:t>
            </a:r>
            <a:r>
              <a:rPr lang="en-US" sz="22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200" b="1" dirty="0">
                <a:solidFill>
                  <a:srgbClr val="000000"/>
                </a:solidFill>
                <a:latin typeface="Verdana"/>
              </a:rPr>
              <a:t>*,</a:t>
            </a:r>
            <a:r>
              <a:rPr lang="en-US" sz="2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200" b="1" dirty="0" err="1" smtClean="0">
                <a:solidFill>
                  <a:srgbClr val="00007F"/>
                </a:solidFill>
                <a:latin typeface="Verdana"/>
              </a:rPr>
              <a:t>int</a:t>
            </a:r>
            <a:r>
              <a:rPr lang="en-US" sz="2200" b="1" dirty="0" smtClean="0">
                <a:solidFill>
                  <a:srgbClr val="00007F"/>
                </a:solidFill>
                <a:latin typeface="Verdana"/>
              </a:rPr>
              <a:t>, </a:t>
            </a:r>
            <a:r>
              <a:rPr lang="en-US" sz="22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sz="2200" b="1" dirty="0" smtClean="0">
                <a:solidFill>
                  <a:srgbClr val="000000"/>
                </a:solidFill>
                <a:latin typeface="Verdana"/>
              </a:rPr>
              <a:t>);</a:t>
            </a:r>
          </a:p>
          <a:p>
            <a:r>
              <a:rPr lang="en-US" dirty="0" err="1"/>
              <a:t>Podemos</a:t>
            </a:r>
            <a:r>
              <a:rPr lang="en-US" dirty="0"/>
              <a:t> </a:t>
            </a:r>
            <a:r>
              <a:rPr lang="en-US" dirty="0" err="1" smtClean="0"/>
              <a:t>também</a:t>
            </a:r>
            <a:r>
              <a:rPr lang="en-US" dirty="0" smtClean="0"/>
              <a:t> </a:t>
            </a:r>
            <a:r>
              <a:rPr lang="en-US" dirty="0" err="1" smtClean="0"/>
              <a:t>sobrecarregar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função</a:t>
            </a:r>
            <a:r>
              <a:rPr lang="en-US" dirty="0" smtClean="0"/>
              <a:t> </a:t>
            </a:r>
            <a:r>
              <a:rPr lang="en-US" dirty="0" err="1" smtClean="0"/>
              <a:t>genérica</a:t>
            </a:r>
            <a:r>
              <a:rPr lang="en-US" dirty="0" smtClean="0"/>
              <a:t> </a:t>
            </a:r>
            <a:r>
              <a:rPr lang="en-US" dirty="0" err="1" smtClean="0"/>
              <a:t>criando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função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genérica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8781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Classes Genéricas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8781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Endereços Importantes</a:t>
            </a:r>
            <a:endParaRPr lang="pt-BR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Site da </a:t>
            </a:r>
            <a:r>
              <a:rPr lang="en-US" dirty="0" err="1"/>
              <a:t>d</a:t>
            </a:r>
            <a:r>
              <a:rPr lang="en-US" dirty="0" err="1" smtClean="0"/>
              <a:t>isciplina</a:t>
            </a:r>
            <a:r>
              <a:rPr lang="en-US" dirty="0"/>
              <a:t>: </a:t>
            </a:r>
            <a:endParaRPr lang="en-US" dirty="0" smtClean="0"/>
          </a:p>
          <a:p>
            <a:pPr marL="118872" indent="0" algn="ctr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://www.decom.ufop.br/marco/</a:t>
            </a:r>
          </a:p>
          <a:p>
            <a:endParaRPr lang="en-US" dirty="0" smtClean="0"/>
          </a:p>
          <a:p>
            <a:r>
              <a:rPr lang="en-US" i="1" dirty="0" smtClean="0"/>
              <a:t>Moodle</a:t>
            </a:r>
            <a:r>
              <a:rPr lang="en-US" dirty="0"/>
              <a:t>: </a:t>
            </a:r>
            <a:endParaRPr lang="en-US" dirty="0" smtClean="0"/>
          </a:p>
          <a:p>
            <a:pPr marL="118872" indent="0" algn="ctr">
              <a:buNone/>
            </a:pPr>
            <a:r>
              <a:rPr lang="en-US" u="sng" dirty="0" smtClean="0">
                <a:hlinkClick r:id="rId3"/>
              </a:rPr>
              <a:t>www.decom.ufop.br</a:t>
            </a:r>
            <a:r>
              <a:rPr lang="en-US" u="sng" dirty="0">
                <a:hlinkClick r:id="rId3"/>
              </a:rPr>
              <a:t>/</a:t>
            </a:r>
            <a:r>
              <a:rPr lang="en-US" u="sng" dirty="0" smtClean="0">
                <a:hlinkClick r:id="rId3"/>
              </a:rPr>
              <a:t>moodle</a:t>
            </a:r>
            <a:endParaRPr lang="en-US" u="sng" dirty="0" smtClean="0"/>
          </a:p>
          <a:p>
            <a:pPr marL="118872" indent="0" algn="ctr">
              <a:buNone/>
            </a:pPr>
            <a:endParaRPr lang="en-US" u="sng" dirty="0" smtClean="0"/>
          </a:p>
          <a:p>
            <a:r>
              <a:rPr lang="en-US" dirty="0" err="1" smtClean="0"/>
              <a:t>Lista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smtClean="0"/>
              <a:t>e-</a:t>
            </a:r>
            <a:r>
              <a:rPr lang="en-US" dirty="0"/>
              <a:t>mails: </a:t>
            </a:r>
            <a:endParaRPr lang="en-US" dirty="0" smtClean="0"/>
          </a:p>
          <a:p>
            <a:pPr marL="118872" indent="0" algn="ctr">
              <a:buNone/>
            </a:pPr>
            <a:r>
              <a:rPr lang="en-US" u="sng" dirty="0">
                <a:hlinkClick r:id="rId4"/>
              </a:rPr>
              <a:t>bcc221-d</a:t>
            </a:r>
            <a:r>
              <a:rPr lang="en-US" u="sng" dirty="0" smtClean="0">
                <a:hlinkClick r:id="rId4"/>
              </a:rPr>
              <a:t>ecom</a:t>
            </a:r>
            <a:r>
              <a:rPr lang="en-US" u="sng" dirty="0">
                <a:hlinkClick r:id="rId4"/>
              </a:rPr>
              <a:t>@</a:t>
            </a:r>
            <a:r>
              <a:rPr lang="en-US" u="sng" dirty="0" smtClean="0">
                <a:hlinkClick r:id="rId4"/>
              </a:rPr>
              <a:t>googlegroups.com</a:t>
            </a:r>
            <a:endParaRPr lang="en-US" u="sng" dirty="0" smtClean="0"/>
          </a:p>
          <a:p>
            <a:pPr marL="118872" indent="0" algn="ctr">
              <a:buNone/>
            </a:pPr>
            <a:endParaRPr lang="en-US" u="sng" dirty="0"/>
          </a:p>
          <a:p>
            <a:r>
              <a:rPr lang="en-US" dirty="0"/>
              <a:t>Para </a:t>
            </a:r>
            <a:r>
              <a:rPr lang="en-US" dirty="0" err="1"/>
              <a:t>solicitar</a:t>
            </a:r>
            <a:r>
              <a:rPr lang="en-US" dirty="0"/>
              <a:t> </a:t>
            </a:r>
            <a:r>
              <a:rPr lang="en-US" dirty="0" err="1"/>
              <a:t>acesso</a:t>
            </a:r>
            <a:r>
              <a:rPr lang="en-US" dirty="0"/>
              <a:t>: </a:t>
            </a:r>
            <a:endParaRPr lang="en-US" dirty="0" smtClean="0"/>
          </a:p>
          <a:p>
            <a:pPr marL="118872" indent="0" algn="ctr">
              <a:buNone/>
            </a:pPr>
            <a:r>
              <a:rPr lang="en-US" u="sng" dirty="0" smtClean="0">
                <a:hlinkClick r:id="rId5"/>
              </a:rPr>
              <a:t>http</a:t>
            </a:r>
            <a:r>
              <a:rPr lang="en-US" u="sng" dirty="0">
                <a:hlinkClick r:id="rId5"/>
              </a:rPr>
              <a:t>://groups.google.com/group/bcc221-</a:t>
            </a:r>
            <a:r>
              <a:rPr lang="en-US" u="sng" dirty="0" smtClean="0">
                <a:hlinkClick r:id="rId5"/>
              </a:rPr>
              <a:t>decom</a:t>
            </a:r>
            <a:endParaRPr lang="en-US" u="sng" dirty="0" smtClean="0"/>
          </a:p>
        </p:txBody>
      </p:sp>
      <p:sp>
        <p:nvSpPr>
          <p:cNvPr id="4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B420-66F5-4D75-AE77-317938182C39}" type="slidenum">
              <a:rPr lang="pt-BR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9215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Classes Genéricas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Para compreendermos o funcionamento da estrutura de dados Pilha, não importa o tipo dos dados empilhados/desempilhados</a:t>
            </a:r>
          </a:p>
          <a:p>
            <a:pPr lvl="1"/>
            <a:r>
              <a:rPr lang="pt-BR" dirty="0" smtClean="0"/>
              <a:t>No entanto, para implementarmos uma pilha, é necessário associá-la a um tipo.</a:t>
            </a:r>
          </a:p>
          <a:p>
            <a:r>
              <a:rPr lang="pt-BR" dirty="0" smtClean="0"/>
              <a:t>Esta é uma das grandes oportunidade de reuso de </a:t>
            </a:r>
            <a:r>
              <a:rPr lang="pt-BR" i="1" dirty="0" smtClean="0"/>
              <a:t>software</a:t>
            </a:r>
          </a:p>
          <a:p>
            <a:pPr lvl="1"/>
            <a:r>
              <a:rPr lang="pt-BR" dirty="0" smtClean="0"/>
              <a:t>O ideal é descrever uma pilha genericamente, assim como a entendemos;</a:t>
            </a:r>
          </a:p>
          <a:p>
            <a:pPr lvl="1"/>
            <a:r>
              <a:rPr lang="pt-BR" dirty="0" smtClean="0"/>
              <a:t>Instanciar versões específicas desta </a:t>
            </a:r>
            <a:r>
              <a:rPr lang="pt-BR" b="1" dirty="0" smtClean="0"/>
              <a:t>classe genérica </a:t>
            </a:r>
            <a:r>
              <a:rPr lang="pt-BR" dirty="0" smtClean="0"/>
              <a:t>fica por conta do compilador.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8781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Classes Genéricas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i="1" dirty="0" smtClean="0"/>
              <a:t>Classes Genéricas</a:t>
            </a:r>
            <a:r>
              <a:rPr lang="pt-BR" dirty="0" smtClean="0"/>
              <a:t> (ou </a:t>
            </a:r>
            <a:r>
              <a:rPr lang="pt-BR" i="1" dirty="0" smtClean="0"/>
              <a:t>Tipos Parametrizados</a:t>
            </a:r>
            <a:r>
              <a:rPr lang="pt-BR" dirty="0" smtClean="0"/>
              <a:t>) requerem um ou mais parâmetros de tipo que especifiquem como customizá-las</a:t>
            </a:r>
          </a:p>
          <a:p>
            <a:pPr lvl="1"/>
            <a:r>
              <a:rPr lang="pt-BR" dirty="0" smtClean="0"/>
              <a:t>Gerando assim </a:t>
            </a:r>
            <a:r>
              <a:rPr lang="pt-BR" b="1" dirty="0" smtClean="0"/>
              <a:t>especializações de classes genéricas</a:t>
            </a:r>
            <a:r>
              <a:rPr lang="pt-BR" dirty="0" smtClean="0"/>
              <a:t>.</a:t>
            </a:r>
          </a:p>
          <a:p>
            <a:r>
              <a:rPr lang="pt-BR" dirty="0" smtClean="0"/>
              <a:t>O programador codifica apenas a definição da classe genérica</a:t>
            </a:r>
          </a:p>
          <a:p>
            <a:pPr lvl="1"/>
            <a:r>
              <a:rPr lang="pt-BR" dirty="0" smtClean="0"/>
              <a:t>A cada vez que uma especialização diferente for necessária, o compilador codifica a especialização;</a:t>
            </a:r>
          </a:p>
          <a:p>
            <a:pPr lvl="1"/>
            <a:r>
              <a:rPr lang="pt-BR" dirty="0" smtClean="0"/>
              <a:t>Uma classe genérica Pilha vira uma coleção de classes especializadas</a:t>
            </a:r>
          </a:p>
          <a:p>
            <a:pPr lvl="2"/>
            <a:r>
              <a:rPr lang="pt-BR" dirty="0" smtClean="0"/>
              <a:t>Pilha de </a:t>
            </a:r>
            <a:r>
              <a:rPr lang="pt-BR" dirty="0" err="1" smtClean="0"/>
              <a:t>int</a:t>
            </a:r>
            <a:r>
              <a:rPr lang="pt-BR" dirty="0" smtClean="0"/>
              <a:t>, </a:t>
            </a:r>
            <a:r>
              <a:rPr lang="pt-BR" dirty="0" err="1" smtClean="0"/>
              <a:t>float</a:t>
            </a:r>
            <a:r>
              <a:rPr lang="pt-BR" dirty="0" smtClean="0"/>
              <a:t>, </a:t>
            </a:r>
            <a:r>
              <a:rPr lang="pt-BR" dirty="0" err="1" smtClean="0"/>
              <a:t>string</a:t>
            </a:r>
            <a:r>
              <a:rPr lang="pt-BR" dirty="0" smtClean="0"/>
              <a:t>, frações, restaurantes, etc.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7889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Classes Genéricas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A definição de uma classe genérica é semelhante à definição de uma classe normal</a:t>
            </a:r>
          </a:p>
          <a:p>
            <a:pPr lvl="1"/>
            <a:r>
              <a:rPr lang="pt-BR" dirty="0" smtClean="0"/>
              <a:t>Antes da definição da classe, adiciona-se o cabeçalho </a:t>
            </a:r>
            <a:r>
              <a:rPr lang="pt-BR" sz="2000" b="1" dirty="0" err="1">
                <a:solidFill>
                  <a:srgbClr val="00007F"/>
                </a:solidFill>
                <a:latin typeface="Verdana"/>
              </a:rPr>
              <a:t>template</a:t>
            </a:r>
            <a:r>
              <a:rPr lang="pt-BR" sz="20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pt-BR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b="1" dirty="0" err="1">
                <a:solidFill>
                  <a:srgbClr val="00007F"/>
                </a:solidFill>
                <a:latin typeface="Verdana"/>
              </a:rPr>
              <a:t>typename</a:t>
            </a:r>
            <a:r>
              <a:rPr lang="pt-BR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dirty="0" smtClean="0">
                <a:solidFill>
                  <a:srgbClr val="000000"/>
                </a:solidFill>
                <a:latin typeface="Verdana"/>
              </a:rPr>
              <a:t>T</a:t>
            </a:r>
            <a:r>
              <a:rPr lang="pt-BR" sz="20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b="1" dirty="0" smtClean="0">
                <a:solidFill>
                  <a:srgbClr val="000000"/>
                </a:solidFill>
                <a:latin typeface="Verdana"/>
              </a:rPr>
              <a:t>&gt;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Em que o </a:t>
            </a:r>
            <a:r>
              <a:rPr lang="pt-BR" b="1" dirty="0" smtClean="0"/>
              <a:t>T</a:t>
            </a:r>
            <a:r>
              <a:rPr lang="pt-BR" dirty="0" smtClean="0"/>
              <a:t> representa o </a:t>
            </a:r>
            <a:r>
              <a:rPr lang="pt-BR" b="1" dirty="0" smtClean="0"/>
              <a:t>tipo</a:t>
            </a:r>
            <a:r>
              <a:rPr lang="pt-BR" dirty="0" smtClean="0"/>
              <a:t> que a classe manipula, passado como um parâmetro</a:t>
            </a:r>
          </a:p>
          <a:p>
            <a:pPr lvl="2"/>
            <a:r>
              <a:rPr lang="pt-BR" dirty="0" smtClean="0"/>
              <a:t>Na verdade, qualquer identificador serve, mas </a:t>
            </a:r>
            <a:r>
              <a:rPr lang="pt-BR" b="1" dirty="0" smtClean="0"/>
              <a:t>T</a:t>
            </a:r>
            <a:r>
              <a:rPr lang="pt-BR" dirty="0" smtClean="0"/>
              <a:t> é padrão.</a:t>
            </a:r>
          </a:p>
          <a:p>
            <a:pPr lvl="1"/>
            <a:r>
              <a:rPr lang="pt-BR" dirty="0" smtClean="0"/>
              <a:t>Em caso de tipos definidos pelo programador, deve-se tomar cuidados com a sobrecarga de operadores e também garantir a existência de pelo menos um construtor (o </a:t>
            </a:r>
            <a:r>
              <a:rPr lang="pt-BR" i="1" dirty="0" smtClean="0"/>
              <a:t>default</a:t>
            </a:r>
            <a:r>
              <a:rPr lang="pt-BR" dirty="0" smtClean="0"/>
              <a:t>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7889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616268" y="1700808"/>
            <a:ext cx="2659588" cy="2578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ctângulo 4"/>
          <p:cNvSpPr/>
          <p:nvPr/>
        </p:nvSpPr>
        <p:spPr>
          <a:xfrm>
            <a:off x="790699" y="4433201"/>
            <a:ext cx="5865595" cy="4884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err="1" smtClean="0"/>
              <a:t>Stack.h</a:t>
            </a:r>
            <a:endParaRPr lang="pt-BR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template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typename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&gt;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class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Stack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         </a:t>
            </a: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: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Stack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10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construtor padrão (tamanho de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Stack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 10)</a:t>
            </a: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destrutor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~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Stack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delete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[]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stackPtr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desaloca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 o espaço interno para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Stack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bool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push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&amp;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insere (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push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) um elemento na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Stack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bool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pop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&amp;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remove (pop) um elemento da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Stack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 smtClean="0">
                <a:solidFill>
                  <a:srgbClr val="007F00"/>
                </a:solidFill>
                <a:latin typeface="Comic Sans MS"/>
              </a:rPr>
              <a:t>// determina se a </a:t>
            </a:r>
            <a:r>
              <a:rPr lang="pt-BR" sz="1500" dirty="0" err="1" smtClean="0">
                <a:solidFill>
                  <a:srgbClr val="007F00"/>
                </a:solidFill>
                <a:latin typeface="Comic Sans MS"/>
              </a:rPr>
              <a:t>Stack</a:t>
            </a:r>
            <a:r>
              <a:rPr lang="pt-BR" sz="1500" dirty="0" smtClean="0">
                <a:solidFill>
                  <a:srgbClr val="007F00"/>
                </a:solidFill>
                <a:latin typeface="Comic Sans MS"/>
              </a:rPr>
              <a:t> está vazia</a:t>
            </a:r>
          </a:p>
          <a:p>
            <a:pPr marL="118872" indent="0">
              <a:buNone/>
            </a:pP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 err="1" smtClean="0">
                <a:solidFill>
                  <a:srgbClr val="00007F"/>
                </a:solidFill>
                <a:latin typeface="Verdana"/>
              </a:rPr>
              <a:t>bool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 smtClean="0">
                <a:solidFill>
                  <a:srgbClr val="000000"/>
                </a:solidFill>
                <a:latin typeface="Verdana"/>
              </a:rPr>
              <a:t>isEmpty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()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 smtClean="0">
                <a:solidFill>
                  <a:srgbClr val="00007F"/>
                </a:solidFill>
                <a:latin typeface="Verdana"/>
              </a:rPr>
              <a:t>const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{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b="1" dirty="0" err="1" smtClean="0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smtClean="0">
                <a:solidFill>
                  <a:srgbClr val="000000"/>
                </a:solidFill>
                <a:latin typeface="Verdana"/>
              </a:rPr>
              <a:t>top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==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-</a:t>
            </a:r>
            <a:r>
              <a:rPr lang="pt-BR" sz="1500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 smtClean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endParaRPr lang="pt-BR" sz="1500" dirty="0" smtClean="0">
              <a:solidFill>
                <a:srgbClr val="808080"/>
              </a:solidFill>
              <a:latin typeface="Verdana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7889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4"/>
          <p:cNvSpPr/>
          <p:nvPr/>
        </p:nvSpPr>
        <p:spPr>
          <a:xfrm>
            <a:off x="945825" y="5589240"/>
            <a:ext cx="2474047" cy="2578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ctângulo 4"/>
          <p:cNvSpPr/>
          <p:nvPr/>
        </p:nvSpPr>
        <p:spPr>
          <a:xfrm>
            <a:off x="763805" y="3720507"/>
            <a:ext cx="1253253" cy="3001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ctângulo 4"/>
          <p:cNvSpPr/>
          <p:nvPr/>
        </p:nvSpPr>
        <p:spPr>
          <a:xfrm>
            <a:off x="629334" y="4725144"/>
            <a:ext cx="2665195" cy="3981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err="1"/>
              <a:t>Stack.h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determina se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Stack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 está cheia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bool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isFull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top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size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-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1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private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: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size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número de elementos na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Stack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top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localização do elemento superior (-1 significa vazio)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stackPtr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ponteiro para a representação interna da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Stack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};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007F00"/>
                </a:solidFill>
                <a:latin typeface="Comic Sans MS"/>
              </a:rPr>
              <a:t>//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template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 construtora</a:t>
            </a: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template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typename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</a:p>
          <a:p>
            <a:pPr marL="118872" indent="0">
              <a:buNone/>
            </a:pPr>
            <a:r>
              <a:rPr lang="pt-BR" sz="1500" dirty="0" err="1">
                <a:solidFill>
                  <a:srgbClr val="000000"/>
                </a:solidFill>
                <a:latin typeface="Verdana"/>
              </a:rPr>
              <a:t>Stack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&gt;::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Stack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s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size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s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?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s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10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valida o tamanho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top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-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1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Stack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 inicialmente vazia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stackPtr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size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]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aloca memória para elementos</a:t>
            </a: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corpo vazio</a:t>
            </a: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7889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611078" y="1844824"/>
            <a:ext cx="4579487" cy="4546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ctângulo 4"/>
          <p:cNvSpPr/>
          <p:nvPr/>
        </p:nvSpPr>
        <p:spPr>
          <a:xfrm>
            <a:off x="629334" y="4365104"/>
            <a:ext cx="3714066" cy="4354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err="1"/>
              <a:t>Stack.h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8872" indent="0">
              <a:buNone/>
            </a:pPr>
            <a:r>
              <a:rPr lang="pt-BR" sz="1500" dirty="0" smtClean="0">
                <a:solidFill>
                  <a:srgbClr val="007F00"/>
                </a:solidFill>
                <a:latin typeface="Comic Sans MS"/>
              </a:rPr>
              <a:t>//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insere elemento na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Stack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;</a:t>
            </a:r>
          </a:p>
          <a:p>
            <a:pPr marL="118872" indent="0">
              <a:buNone/>
            </a:pPr>
            <a:r>
              <a:rPr lang="pt-BR" sz="1500" b="1" dirty="0" err="1" smtClean="0">
                <a:solidFill>
                  <a:srgbClr val="00007F"/>
                </a:solidFill>
                <a:latin typeface="Verdana"/>
              </a:rPr>
              <a:t>template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typename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     </a:t>
            </a:r>
          </a:p>
          <a:p>
            <a:pPr marL="118872" indent="0">
              <a:buNone/>
            </a:pPr>
            <a:r>
              <a:rPr lang="en-US" sz="1500" b="1" dirty="0" err="1">
                <a:solidFill>
                  <a:srgbClr val="00007F"/>
                </a:solidFill>
                <a:latin typeface="Verdana"/>
              </a:rPr>
              <a:t>bool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Stack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T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&gt;::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push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T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&amp;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pushValue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)</a:t>
            </a:r>
            <a:endParaRPr lang="en-US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if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!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isFull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stackPtr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++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top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]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pushValue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7F00"/>
                </a:solidFill>
                <a:latin typeface="Comic Sans MS"/>
              </a:rPr>
              <a:t>// </a:t>
            </a:r>
            <a:r>
              <a:rPr lang="en-US" sz="1500" dirty="0" err="1">
                <a:solidFill>
                  <a:srgbClr val="007F00"/>
                </a:solidFill>
                <a:latin typeface="Comic Sans MS"/>
              </a:rPr>
              <a:t>insere</a:t>
            </a:r>
            <a:r>
              <a:rPr lang="en-US" sz="1500" dirty="0">
                <a:solidFill>
                  <a:srgbClr val="007F00"/>
                </a:solidFill>
                <a:latin typeface="Comic Sans MS"/>
              </a:rPr>
              <a:t> item </a:t>
            </a:r>
            <a:r>
              <a:rPr lang="en-US" sz="1500" dirty="0" err="1">
                <a:solidFill>
                  <a:srgbClr val="007F00"/>
                </a:solidFill>
                <a:latin typeface="Comic Sans MS"/>
              </a:rPr>
              <a:t>em</a:t>
            </a:r>
            <a:r>
              <a:rPr lang="en-US" sz="1500" dirty="0">
                <a:solidFill>
                  <a:srgbClr val="007F00"/>
                </a:solidFill>
                <a:latin typeface="Comic Sans MS"/>
              </a:rPr>
              <a:t> Stack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true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inserção bem-sucedido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false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inserção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mal-sucedido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1500" dirty="0" smtClean="0">
                <a:solidFill>
                  <a:srgbClr val="007F00"/>
                </a:solidFill>
                <a:latin typeface="Comic Sans MS"/>
              </a:rPr>
              <a:t>//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remove elemento da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Stack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;</a:t>
            </a:r>
          </a:p>
          <a:p>
            <a:pPr marL="118872" indent="0">
              <a:buNone/>
            </a:pPr>
            <a:r>
              <a:rPr lang="pt-BR" sz="1500" b="1" dirty="0" err="1" smtClean="0">
                <a:solidFill>
                  <a:srgbClr val="00007F"/>
                </a:solidFill>
                <a:latin typeface="Verdana"/>
              </a:rPr>
              <a:t>template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typename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</a:t>
            </a: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bool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Stack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&gt;::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pop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&amp;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popValue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if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!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isEmpty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popValue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stackPtr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top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--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];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7F00"/>
                </a:solidFill>
                <a:latin typeface="Comic Sans MS"/>
              </a:rPr>
              <a:t>// remove item da Stack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true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remoção bem-sucedida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 smtClean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 err="1" smtClean="0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smtClean="0">
                <a:solidFill>
                  <a:srgbClr val="00007F"/>
                </a:solidFill>
                <a:latin typeface="Verdana"/>
              </a:rPr>
              <a:t>false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smtClean="0">
                <a:solidFill>
                  <a:srgbClr val="007F00"/>
                </a:solidFill>
                <a:latin typeface="Comic Sans MS"/>
              </a:rPr>
              <a:t>// remoção </a:t>
            </a:r>
            <a:r>
              <a:rPr lang="pt-BR" sz="1500" dirty="0" err="1" smtClean="0">
                <a:solidFill>
                  <a:srgbClr val="007F00"/>
                </a:solidFill>
                <a:latin typeface="Comic Sans MS"/>
              </a:rPr>
              <a:t>mal-sucedida</a:t>
            </a:r>
            <a:endParaRPr lang="pt-BR" sz="1500" dirty="0" smtClean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7889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Classes Genéricas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Os membros de uma classe genérica são funções genéricas</a:t>
            </a:r>
          </a:p>
          <a:p>
            <a:pPr lvl="1"/>
            <a:r>
              <a:rPr lang="pt-BR" dirty="0" smtClean="0"/>
              <a:t>As definições que aparecem fora da classe devem ser precedidas pelo cabeçalho</a:t>
            </a:r>
          </a:p>
          <a:p>
            <a:pPr marL="457200" lvl="1" indent="0" algn="ctr">
              <a:buNone/>
            </a:pPr>
            <a:r>
              <a:rPr lang="pt-BR" sz="2000" b="1" dirty="0" err="1">
                <a:solidFill>
                  <a:srgbClr val="00007F"/>
                </a:solidFill>
                <a:latin typeface="Verdana"/>
              </a:rPr>
              <a:t>template</a:t>
            </a:r>
            <a:r>
              <a:rPr lang="pt-BR" sz="20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pt-BR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b="1" dirty="0" err="1">
                <a:solidFill>
                  <a:srgbClr val="00007F"/>
                </a:solidFill>
                <a:latin typeface="Verdana"/>
              </a:rPr>
              <a:t>typename</a:t>
            </a:r>
            <a:r>
              <a:rPr lang="pt-BR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dirty="0">
                <a:solidFill>
                  <a:srgbClr val="000000"/>
                </a:solidFill>
                <a:latin typeface="Verdana"/>
              </a:rPr>
              <a:t>T</a:t>
            </a:r>
            <a:r>
              <a:rPr lang="pt-BR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b="1" dirty="0" smtClean="0">
                <a:solidFill>
                  <a:srgbClr val="000000"/>
                </a:solidFill>
                <a:latin typeface="Verdana"/>
              </a:rPr>
              <a:t>&gt;</a:t>
            </a:r>
          </a:p>
          <a:p>
            <a:pPr lvl="1"/>
            <a:r>
              <a:rPr lang="pt-BR" sz="3200" dirty="0" smtClean="0"/>
              <a:t>O operador de escopo utiliza o nome da classe genérica </a:t>
            </a:r>
            <a:r>
              <a:rPr lang="pt-BR" sz="3200" dirty="0" err="1" smtClean="0"/>
              <a:t>Stack</a:t>
            </a:r>
            <a:r>
              <a:rPr lang="pt-BR" sz="3200" dirty="0" smtClean="0"/>
              <a:t> &lt; T &gt;;</a:t>
            </a:r>
          </a:p>
          <a:p>
            <a:pPr lvl="1"/>
            <a:r>
              <a:rPr lang="pt-BR" sz="3200" dirty="0" smtClean="0"/>
              <a:t>Na implementação, os elementos da pilha aparecem genericamente como sendo do tipo </a:t>
            </a:r>
            <a:r>
              <a:rPr lang="pt-BR" sz="3200" b="1" dirty="0" smtClean="0"/>
              <a:t>T</a:t>
            </a:r>
            <a:r>
              <a:rPr lang="pt-BR" sz="3200" dirty="0" smtClean="0"/>
              <a:t>;</a:t>
            </a:r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2824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827584" y="3429000"/>
            <a:ext cx="3528392" cy="2578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smtClean="0"/>
              <a:t>driverStack.cpp</a:t>
            </a:r>
            <a:endParaRPr lang="pt-BR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8872" indent="0">
              <a:buNone/>
            </a:pPr>
            <a:r>
              <a:rPr lang="pt-BR" sz="1500" dirty="0">
                <a:solidFill>
                  <a:srgbClr val="7F7F00"/>
                </a:solidFill>
                <a:latin typeface="Verdana"/>
              </a:rPr>
              <a:t>#include &lt;</a:t>
            </a:r>
            <a:r>
              <a:rPr lang="pt-BR" sz="1500" dirty="0" err="1">
                <a:solidFill>
                  <a:srgbClr val="7F7F00"/>
                </a:solidFill>
                <a:latin typeface="Verdana"/>
              </a:rPr>
              <a:t>iostream</a:t>
            </a:r>
            <a:r>
              <a:rPr lang="pt-BR" sz="1500" dirty="0">
                <a:solidFill>
                  <a:srgbClr val="7F7F00"/>
                </a:solidFill>
                <a:latin typeface="Verdana"/>
              </a:rPr>
              <a:t>&gt;</a:t>
            </a: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using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namespace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std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 smtClean="0">
                <a:solidFill>
                  <a:srgbClr val="7F7F00"/>
                </a:solidFill>
                <a:latin typeface="Verdana"/>
              </a:rPr>
              <a:t>#</a:t>
            </a:r>
            <a:r>
              <a:rPr lang="pt-BR" sz="1500" dirty="0">
                <a:solidFill>
                  <a:srgbClr val="7F7F00"/>
                </a:solidFill>
                <a:latin typeface="Verdana"/>
              </a:rPr>
              <a:t>include "</a:t>
            </a:r>
            <a:r>
              <a:rPr lang="pt-BR" sz="1500" dirty="0" err="1">
                <a:solidFill>
                  <a:srgbClr val="7F7F00"/>
                </a:solidFill>
                <a:latin typeface="Verdana"/>
              </a:rPr>
              <a:t>Stack.h</a:t>
            </a:r>
            <a:r>
              <a:rPr lang="pt-BR" sz="1500" dirty="0">
                <a:solidFill>
                  <a:srgbClr val="7F7F00"/>
                </a:solidFill>
                <a:latin typeface="Verdana"/>
              </a:rPr>
              <a:t>"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Definição de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template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 de classe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Stack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main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Stack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double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doubleStack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5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tamanho 5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double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doubleValue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1.1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fr-FR" sz="1500" dirty="0" smtClean="0">
                <a:solidFill>
                  <a:srgbClr val="808080"/>
                </a:solidFill>
                <a:latin typeface="Verdana"/>
              </a:rPr>
              <a:t>   </a:t>
            </a:r>
            <a:r>
              <a:rPr lang="fr-FR" sz="1500" dirty="0">
                <a:solidFill>
                  <a:srgbClr val="007F00"/>
                </a:solidFill>
                <a:latin typeface="Comic Sans MS"/>
              </a:rPr>
              <a:t>// insere 5 doubles em doubleStack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while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doubleStack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push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doubleValue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doubleValue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' '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doubleValue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+=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1.1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endParaRPr lang="pt-BR" sz="1500" dirty="0" smtClean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smtClean="0">
                <a:solidFill>
                  <a:srgbClr val="00007F"/>
                </a:solidFill>
                <a:latin typeface="Verdana"/>
              </a:rPr>
              <a:t>   </a:t>
            </a:r>
            <a:r>
              <a:rPr lang="pt-BR" sz="1500" b="1" dirty="0" err="1" smtClean="0">
                <a:solidFill>
                  <a:srgbClr val="00007F"/>
                </a:solidFill>
                <a:latin typeface="Verdana"/>
              </a:rPr>
              <a:t>while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doubleStack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pop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doubleValue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doubleValue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' </a:t>
            </a:r>
            <a:r>
              <a:rPr lang="pt-BR" sz="1500" dirty="0" smtClean="0">
                <a:solidFill>
                  <a:srgbClr val="7F007F"/>
                </a:solidFill>
                <a:latin typeface="Verdana"/>
              </a:rPr>
              <a:t>'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7889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755576" y="2276872"/>
            <a:ext cx="2229671" cy="2511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driverStack.cpp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8872" indent="0">
              <a:buNone/>
            </a:pPr>
            <a:r>
              <a:rPr lang="pt-BR" sz="1500" dirty="0" smtClean="0">
                <a:solidFill>
                  <a:srgbClr val="000000"/>
                </a:solidFill>
                <a:latin typeface="Verdana"/>
              </a:rPr>
              <a:t>  </a:t>
            </a:r>
            <a:r>
              <a:rPr lang="pt-BR" sz="1500" dirty="0" err="1" smtClean="0">
                <a:solidFill>
                  <a:srgbClr val="000000"/>
                </a:solidFill>
                <a:latin typeface="Verdana"/>
              </a:rPr>
              <a:t>Stack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intStack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tamanho padrão de 10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intValue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1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insere 10 inteiros em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intStack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while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intStack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push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intValue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intValue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' '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intValue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++;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 smtClean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endParaRPr lang="pt-BR" sz="1500" dirty="0" smtClean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remove elementos de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intStack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while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intStack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pop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intValue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intValue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' '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smtClean="0">
                <a:solidFill>
                  <a:srgbClr val="00007F"/>
                </a:solidFill>
                <a:latin typeface="Verdana"/>
              </a:rPr>
              <a:t>   </a:t>
            </a:r>
            <a:r>
              <a:rPr lang="pt-BR" sz="1500" b="1" dirty="0" err="1" smtClean="0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endParaRPr lang="pt-BR" sz="15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635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Classes Genéricas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Para instanciarmos um objeto de uma classe genérica, precisamos informar qual tipo deve ser associado à classe</a:t>
            </a:r>
          </a:p>
          <a:p>
            <a:pPr lvl="1"/>
            <a:r>
              <a:rPr lang="pt-BR" dirty="0" smtClean="0"/>
              <a:t>No exemplo, declaramos dois objetos, associando os tipos </a:t>
            </a:r>
            <a:r>
              <a:rPr lang="pt-BR" b="1" dirty="0" err="1" smtClean="0"/>
              <a:t>double</a:t>
            </a:r>
            <a:r>
              <a:rPr lang="pt-BR" dirty="0" smtClean="0"/>
              <a:t> e </a:t>
            </a:r>
            <a:r>
              <a:rPr lang="pt-BR" b="1" dirty="0" err="1" smtClean="0"/>
              <a:t>int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O compilador substituirá o tipo do </a:t>
            </a:r>
            <a:r>
              <a:rPr lang="pt-BR" b="1" dirty="0" smtClean="0"/>
              <a:t>T</a:t>
            </a:r>
            <a:r>
              <a:rPr lang="pt-BR" dirty="0" smtClean="0"/>
              <a:t> da definição da classe pelo tipo informado, e criará uma nova codificação da classe;</a:t>
            </a:r>
          </a:p>
          <a:p>
            <a:pPr lvl="1"/>
            <a:r>
              <a:rPr lang="pt-BR" dirty="0" smtClean="0"/>
              <a:t>Note que o código do </a:t>
            </a:r>
            <a:r>
              <a:rPr lang="pt-BR" i="1" dirty="0" smtClean="0"/>
              <a:t>driver</a:t>
            </a:r>
            <a:r>
              <a:rPr lang="pt-BR" dirty="0" smtClean="0"/>
              <a:t> é idêntico para as duas pilhas criadas.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635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584" y="1999381"/>
            <a:ext cx="7402016" cy="4525963"/>
          </a:xfrm>
        </p:spPr>
        <p:txBody>
          <a:bodyPr/>
          <a:lstStyle/>
          <a:p>
            <a:pPr algn="ctr">
              <a:buFontTx/>
              <a:buNone/>
            </a:pPr>
            <a:endParaRPr lang="pt-BR" sz="6600" b="1" dirty="0"/>
          </a:p>
          <a:p>
            <a:pPr algn="ctr">
              <a:buFontTx/>
              <a:buNone/>
            </a:pPr>
            <a:endParaRPr lang="pt-BR" sz="6600" b="1" dirty="0"/>
          </a:p>
          <a:p>
            <a:pPr algn="ctr">
              <a:buFontTx/>
              <a:buNone/>
            </a:pPr>
            <a:r>
              <a:rPr lang="pt-BR" sz="6600" b="1" dirty="0"/>
              <a:t>Avisos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01EA-555E-46B3-80C1-84FBBEDCD8D0}" type="slidenum">
              <a:rPr lang="pt-BR"/>
              <a:pPr/>
              <a:t>3</a:t>
            </a:fld>
            <a:endParaRPr lang="pt-BR"/>
          </a:p>
        </p:txBody>
      </p:sp>
      <p:pic>
        <p:nvPicPr>
          <p:cNvPr id="18442" name="Picture 10" descr="http://www.floridacharts.com/FLQuery/Images/warning-icon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1880828"/>
            <a:ext cx="324036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505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Outros Parâmetros e Parâmetros Padronizados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635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Outros Parâmetros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Nossa classe genérica do exemplo anterior recebia apenas um parâmetro, que representava um tipo</a:t>
            </a:r>
          </a:p>
          <a:p>
            <a:pPr lvl="1"/>
            <a:r>
              <a:rPr lang="pt-BR" dirty="0" smtClean="0"/>
              <a:t>No entanto, uma classe pode receber mais que um parâmetro;</a:t>
            </a:r>
          </a:p>
          <a:p>
            <a:pPr lvl="1"/>
            <a:r>
              <a:rPr lang="pt-BR" dirty="0" smtClean="0"/>
              <a:t>O parâmetro não precisa necessariamente representar um tipo;</a:t>
            </a:r>
          </a:p>
          <a:p>
            <a:pPr lvl="1"/>
            <a:r>
              <a:rPr lang="pt-BR" dirty="0" smtClean="0"/>
              <a:t>Por exemplo, nossa classe genérica poderia receber também um inteiro que representasse o tamanho da pilha. </a:t>
            </a:r>
          </a:p>
          <a:p>
            <a:pPr lvl="1"/>
            <a:endParaRPr lang="pt-BR" sz="600" dirty="0" smtClean="0"/>
          </a:p>
          <a:p>
            <a:pPr marL="896112" lvl="3" indent="0">
              <a:buNone/>
            </a:pPr>
            <a:r>
              <a:rPr lang="fr-FR" sz="1900" b="1" dirty="0">
                <a:solidFill>
                  <a:srgbClr val="00007F"/>
                </a:solidFill>
                <a:latin typeface="Verdana"/>
              </a:rPr>
              <a:t>template</a:t>
            </a:r>
            <a:r>
              <a:rPr lang="fr-FR" sz="19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fr-FR" sz="1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fr-FR" sz="1900" b="1" dirty="0">
                <a:solidFill>
                  <a:srgbClr val="00007F"/>
                </a:solidFill>
                <a:latin typeface="Verdana"/>
              </a:rPr>
              <a:t>typename</a:t>
            </a:r>
            <a:r>
              <a:rPr lang="fr-FR" sz="1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fr-FR" sz="1900" dirty="0">
                <a:solidFill>
                  <a:srgbClr val="000000"/>
                </a:solidFill>
                <a:latin typeface="Verdana"/>
              </a:rPr>
              <a:t>T</a:t>
            </a:r>
            <a:r>
              <a:rPr lang="fr-FR" sz="19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fr-FR" sz="1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fr-FR" sz="1900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fr-FR" sz="1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fr-FR" sz="1900" dirty="0" smtClean="0">
                <a:solidFill>
                  <a:srgbClr val="000000"/>
                </a:solidFill>
                <a:latin typeface="Verdana"/>
              </a:rPr>
              <a:t>elementos</a:t>
            </a:r>
            <a:r>
              <a:rPr lang="fr-FR" sz="19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fr-FR" sz="1900" b="1" dirty="0">
                <a:solidFill>
                  <a:srgbClr val="000000"/>
                </a:solidFill>
                <a:latin typeface="Verdana"/>
              </a:rPr>
              <a:t>&gt;</a:t>
            </a:r>
            <a:endParaRPr lang="fr-FR" sz="1900" dirty="0">
              <a:solidFill>
                <a:srgbClr val="808080"/>
              </a:solidFill>
              <a:latin typeface="Verdana"/>
            </a:endParaRPr>
          </a:p>
          <a:p>
            <a:pPr marL="896112" lvl="3" indent="0">
              <a:buNone/>
            </a:pPr>
            <a:r>
              <a:rPr lang="pt-BR" sz="1900" b="1" dirty="0" err="1">
                <a:solidFill>
                  <a:srgbClr val="00007F"/>
                </a:solidFill>
                <a:latin typeface="Verdana"/>
              </a:rPr>
              <a:t>class</a:t>
            </a:r>
            <a:r>
              <a:rPr lang="pt-BR" sz="1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900" dirty="0" err="1">
                <a:solidFill>
                  <a:srgbClr val="000000"/>
                </a:solidFill>
                <a:latin typeface="Verdana"/>
              </a:rPr>
              <a:t>Stack</a:t>
            </a:r>
            <a:r>
              <a:rPr lang="pt-BR" sz="1900" dirty="0">
                <a:solidFill>
                  <a:srgbClr val="808080"/>
                </a:solidFill>
                <a:latin typeface="Verdana"/>
              </a:rPr>
              <a:t> </a:t>
            </a:r>
            <a:endParaRPr lang="pt-BR" sz="19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635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Parâmetros Padronizados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Outra possibilidade é definir valores padrão para os parâmetros de uma classe genérica:</a:t>
            </a:r>
          </a:p>
          <a:p>
            <a:pPr marL="1033272" lvl="3" indent="0">
              <a:buNone/>
            </a:pPr>
            <a:r>
              <a:rPr lang="pt-BR" sz="2100" b="1" dirty="0" err="1">
                <a:solidFill>
                  <a:srgbClr val="00007F"/>
                </a:solidFill>
                <a:latin typeface="Verdana"/>
              </a:rPr>
              <a:t>template</a:t>
            </a:r>
            <a:r>
              <a:rPr lang="pt-BR" sz="21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pt-BR" sz="2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100" b="1" dirty="0" err="1">
                <a:solidFill>
                  <a:srgbClr val="00007F"/>
                </a:solidFill>
                <a:latin typeface="Verdana"/>
              </a:rPr>
              <a:t>typename</a:t>
            </a:r>
            <a:r>
              <a:rPr lang="pt-BR" sz="2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100" dirty="0">
                <a:solidFill>
                  <a:srgbClr val="000000"/>
                </a:solidFill>
                <a:latin typeface="Verdana"/>
              </a:rPr>
              <a:t>T</a:t>
            </a:r>
            <a:r>
              <a:rPr lang="pt-BR" sz="2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1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2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1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2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1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pt-BR" sz="21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033272" lvl="3" indent="0">
              <a:buNone/>
            </a:pPr>
            <a:r>
              <a:rPr lang="pt-BR" sz="2100" b="1" dirty="0" err="1">
                <a:solidFill>
                  <a:srgbClr val="00007F"/>
                </a:solidFill>
                <a:latin typeface="Verdana"/>
              </a:rPr>
              <a:t>class</a:t>
            </a:r>
            <a:r>
              <a:rPr lang="pt-BR" sz="2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100" dirty="0" err="1">
                <a:solidFill>
                  <a:srgbClr val="000000"/>
                </a:solidFill>
                <a:latin typeface="Verdana"/>
              </a:rPr>
              <a:t>Stack</a:t>
            </a:r>
            <a:r>
              <a:rPr lang="pt-BR" sz="2100" dirty="0">
                <a:solidFill>
                  <a:srgbClr val="808080"/>
                </a:solidFill>
                <a:latin typeface="Verdana"/>
              </a:rPr>
              <a:t> </a:t>
            </a:r>
            <a:endParaRPr lang="pt-BR" sz="2100" dirty="0" smtClean="0">
              <a:solidFill>
                <a:srgbClr val="808080"/>
              </a:solidFill>
              <a:latin typeface="Verdana"/>
            </a:endParaRPr>
          </a:p>
          <a:p>
            <a:r>
              <a:rPr lang="pt-BR" sz="3000" dirty="0" smtClean="0"/>
              <a:t>No exemplo acima, caso um tipo não seja especificado, será criada uma pilha de inteiros pela chamada abaixo:</a:t>
            </a:r>
          </a:p>
          <a:p>
            <a:pPr marL="987552" lvl="3" indent="0">
              <a:lnSpc>
                <a:spcPct val="120000"/>
              </a:lnSpc>
              <a:buNone/>
            </a:pPr>
            <a:r>
              <a:rPr lang="pt-BR" sz="2100" dirty="0" err="1">
                <a:solidFill>
                  <a:srgbClr val="000000"/>
                </a:solidFill>
                <a:latin typeface="Verdana"/>
              </a:rPr>
              <a:t>Stack</a:t>
            </a:r>
            <a:r>
              <a:rPr lang="pt-BR" sz="2100" b="1" dirty="0" smtClean="0">
                <a:solidFill>
                  <a:srgbClr val="000000"/>
                </a:solidFill>
                <a:latin typeface="Verdana"/>
              </a:rPr>
              <a:t>&lt;&gt;</a:t>
            </a:r>
            <a:r>
              <a:rPr lang="pt-BR" sz="21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100" dirty="0" err="1" smtClean="0">
                <a:solidFill>
                  <a:srgbClr val="000000"/>
                </a:solidFill>
                <a:latin typeface="Verdana"/>
              </a:rPr>
              <a:t>intStack</a:t>
            </a:r>
            <a:r>
              <a:rPr lang="pt-BR" sz="21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2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100" dirty="0">
                <a:solidFill>
                  <a:srgbClr val="007F7F"/>
                </a:solidFill>
                <a:latin typeface="Verdana"/>
              </a:rPr>
              <a:t>5</a:t>
            </a:r>
            <a:r>
              <a:rPr lang="pt-BR" sz="2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100" b="1" dirty="0" smtClean="0">
                <a:solidFill>
                  <a:srgbClr val="000000"/>
                </a:solidFill>
                <a:latin typeface="Verdana"/>
              </a:rPr>
              <a:t>);</a:t>
            </a:r>
          </a:p>
          <a:p>
            <a:pPr marL="496062" indent="-285750">
              <a:lnSpc>
                <a:spcPct val="120000"/>
              </a:lnSpc>
            </a:pPr>
            <a:r>
              <a:rPr lang="pt-BR" sz="3000" dirty="0" smtClean="0"/>
              <a:t>Parâmetros padronizados devem ser definidos mais à direita na lista de parâmetros</a:t>
            </a:r>
          </a:p>
          <a:p>
            <a:pPr marL="788670" lvl="1" indent="-285750"/>
            <a:r>
              <a:rPr lang="pt-BR" sz="2600" dirty="0" smtClean="0"/>
              <a:t>Quando instanciamos uma classe com um ou mais parâmetros padronizados, se um parâmetro omitido não é o mais à direita, então todos os parâmetros depois dele também devem ser omitidos.</a:t>
            </a:r>
            <a:endParaRPr lang="pt-BR" sz="26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7889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Observações Sobre Genéricos e Herança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597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Observações Sobre Genéricos e Herança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Uma classe genérica pode ser derivada  a partir de uma especialização de classe genérica;</a:t>
            </a:r>
          </a:p>
          <a:p>
            <a:r>
              <a:rPr lang="pt-BR" dirty="0" smtClean="0"/>
              <a:t>Uma classe genérica pode ser derivada a partir de uma classe não genérica;</a:t>
            </a:r>
          </a:p>
          <a:p>
            <a:r>
              <a:rPr lang="pt-BR" dirty="0" smtClean="0"/>
              <a:t>Uma especialização de classe genérica pode ser derivada a partir de outra especialização;</a:t>
            </a:r>
          </a:p>
          <a:p>
            <a:r>
              <a:rPr lang="pt-BR" dirty="0" smtClean="0"/>
              <a:t>Uma classe não genérica pode ser derivada a partir de uma especialização de uma classe genérica.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4983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Observações Sobre Genéricos e Funções Amigas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087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Observações Sobre Genéricos e Funções Amigas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Como vimos, funções e classes podem ser declaradas amigas de classes não genéricas;</a:t>
            </a:r>
          </a:p>
          <a:p>
            <a:r>
              <a:rPr lang="pt-BR" dirty="0" smtClean="0"/>
              <a:t>Com genéricos a amizade pode ser estabelecida entre uma classe genérica e: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dirty="0" smtClean="0"/>
              <a:t>Uma função global;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dirty="0" smtClean="0"/>
              <a:t>Um método de outra classe (possivelmente uma especialização de classe genérica);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dirty="0" smtClean="0"/>
              <a:t>Uma classe</a:t>
            </a:r>
            <a:r>
              <a:rPr lang="pt-BR" dirty="0"/>
              <a:t> </a:t>
            </a:r>
            <a:r>
              <a:rPr lang="pt-BR" dirty="0" smtClean="0"/>
              <a:t>(possivelmente </a:t>
            </a:r>
            <a:r>
              <a:rPr lang="pt-BR" dirty="0"/>
              <a:t>uma especialização de classe genérica</a:t>
            </a:r>
            <a:r>
              <a:rPr lang="pt-BR" dirty="0" smtClean="0"/>
              <a:t>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384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1- Função Global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Considerando uma classe genérica </a:t>
            </a:r>
            <a:r>
              <a:rPr lang="pt-BR" b="1" dirty="0" smtClean="0"/>
              <a:t>X</a:t>
            </a:r>
            <a:r>
              <a:rPr lang="pt-BR" dirty="0" smtClean="0"/>
              <a:t>, a declaração</a:t>
            </a:r>
          </a:p>
          <a:p>
            <a:pPr marL="118872" indent="0" algn="ctr">
              <a:buNone/>
            </a:pPr>
            <a:r>
              <a:rPr lang="pt-BR" sz="2500" b="1" dirty="0" err="1" smtClean="0">
                <a:solidFill>
                  <a:srgbClr val="00007F"/>
                </a:solidFill>
                <a:latin typeface="Verdana"/>
              </a:rPr>
              <a:t>friend</a:t>
            </a:r>
            <a:r>
              <a:rPr lang="pt-BR" sz="25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500" b="1" dirty="0" err="1">
                <a:solidFill>
                  <a:srgbClr val="00007F"/>
                </a:solidFill>
                <a:latin typeface="Verdana"/>
              </a:rPr>
              <a:t>void</a:t>
            </a:r>
            <a:r>
              <a:rPr lang="pt-BR" sz="2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500" dirty="0">
                <a:solidFill>
                  <a:srgbClr val="000000"/>
                </a:solidFill>
                <a:latin typeface="Verdana"/>
              </a:rPr>
              <a:t>f1</a:t>
            </a:r>
            <a:r>
              <a:rPr lang="pt-BR" sz="2500" b="1" dirty="0" smtClean="0">
                <a:solidFill>
                  <a:srgbClr val="000000"/>
                </a:solidFill>
                <a:latin typeface="Verdana"/>
              </a:rPr>
              <a:t>();</a:t>
            </a:r>
          </a:p>
          <a:p>
            <a:r>
              <a:rPr lang="pt-BR" dirty="0" smtClean="0"/>
              <a:t>Torna a função f1() amiga de todas as especializações da classe </a:t>
            </a:r>
            <a:r>
              <a:rPr lang="pt-BR" b="1" dirty="0" smtClean="0"/>
              <a:t>X</a:t>
            </a:r>
            <a:r>
              <a:rPr lang="pt-BR" dirty="0" smtClean="0"/>
              <a:t>.</a:t>
            </a:r>
          </a:p>
          <a:p>
            <a:r>
              <a:rPr lang="pt-BR" dirty="0" smtClean="0"/>
              <a:t>A declaração</a:t>
            </a:r>
          </a:p>
          <a:p>
            <a:pPr marL="118872" indent="0" algn="ctr">
              <a:buNone/>
            </a:pPr>
            <a:r>
              <a:rPr lang="en-US" sz="2500" b="1" dirty="0">
                <a:solidFill>
                  <a:srgbClr val="00007F"/>
                </a:solidFill>
                <a:latin typeface="Verdana"/>
              </a:rPr>
              <a:t>friend</a:t>
            </a:r>
            <a:r>
              <a:rPr lang="en-US" sz="2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5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sz="2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500" dirty="0">
                <a:solidFill>
                  <a:srgbClr val="000000"/>
                </a:solidFill>
                <a:latin typeface="Verdana"/>
              </a:rPr>
              <a:t>f2</a:t>
            </a:r>
            <a:r>
              <a:rPr lang="en-US" sz="2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2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500" dirty="0">
                <a:solidFill>
                  <a:srgbClr val="000000"/>
                </a:solidFill>
                <a:latin typeface="Verdana"/>
              </a:rPr>
              <a:t>X</a:t>
            </a:r>
            <a:r>
              <a:rPr lang="en-US" sz="25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en-US" sz="2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500" b="1" dirty="0">
                <a:solidFill>
                  <a:srgbClr val="00007F"/>
                </a:solidFill>
                <a:latin typeface="Verdana"/>
              </a:rPr>
              <a:t>float</a:t>
            </a:r>
            <a:r>
              <a:rPr lang="en-US" sz="2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5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en-US" sz="2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500" b="1" dirty="0">
                <a:solidFill>
                  <a:srgbClr val="000000"/>
                </a:solidFill>
                <a:latin typeface="Verdana"/>
              </a:rPr>
              <a:t>&amp;</a:t>
            </a:r>
            <a:r>
              <a:rPr lang="en-US" sz="2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5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2500" dirty="0"/>
          </a:p>
          <a:p>
            <a:r>
              <a:rPr lang="pt-BR" dirty="0" smtClean="0"/>
              <a:t>Torna a função f2() amiga apenas da especialização </a:t>
            </a:r>
            <a:r>
              <a:rPr lang="en-US" sz="2200" dirty="0">
                <a:solidFill>
                  <a:srgbClr val="000000"/>
                </a:solidFill>
                <a:latin typeface="Verdana"/>
              </a:rPr>
              <a:t>X</a:t>
            </a:r>
            <a:r>
              <a:rPr lang="en-US" sz="22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en-US" sz="2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200" b="1" dirty="0">
                <a:solidFill>
                  <a:srgbClr val="00007F"/>
                </a:solidFill>
                <a:latin typeface="Verdana"/>
              </a:rPr>
              <a:t>float</a:t>
            </a:r>
            <a:r>
              <a:rPr lang="en-US" sz="2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  <a:latin typeface="Verdana"/>
              </a:rPr>
              <a:t>&gt;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6760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2- Método de Outra Classe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Considerando uma classe genérica </a:t>
            </a:r>
            <a:r>
              <a:rPr lang="pt-BR" b="1" dirty="0" smtClean="0"/>
              <a:t>X</a:t>
            </a:r>
            <a:r>
              <a:rPr lang="pt-BR" dirty="0" smtClean="0"/>
              <a:t> e uma classe </a:t>
            </a:r>
            <a:r>
              <a:rPr lang="pt-BR" b="1" dirty="0" smtClean="0"/>
              <a:t>A</a:t>
            </a:r>
            <a:r>
              <a:rPr lang="pt-BR" dirty="0" smtClean="0"/>
              <a:t>, </a:t>
            </a:r>
            <a:r>
              <a:rPr lang="pt-BR" dirty="0"/>
              <a:t>a </a:t>
            </a:r>
            <a:r>
              <a:rPr lang="pt-BR" dirty="0" smtClean="0"/>
              <a:t>declaração</a:t>
            </a:r>
          </a:p>
          <a:p>
            <a:pPr marL="118872" indent="0" algn="ctr">
              <a:buNone/>
            </a:pPr>
            <a:r>
              <a:rPr lang="pt-BR" sz="2500" b="1" dirty="0" err="1" smtClean="0">
                <a:solidFill>
                  <a:srgbClr val="00007F"/>
                </a:solidFill>
                <a:latin typeface="Verdana"/>
              </a:rPr>
              <a:t>friend</a:t>
            </a:r>
            <a:r>
              <a:rPr lang="pt-BR" sz="25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500" b="1" dirty="0" err="1">
                <a:solidFill>
                  <a:srgbClr val="00007F"/>
                </a:solidFill>
                <a:latin typeface="Verdana"/>
              </a:rPr>
              <a:t>void</a:t>
            </a:r>
            <a:r>
              <a:rPr lang="pt-BR" sz="2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500" dirty="0">
                <a:solidFill>
                  <a:srgbClr val="000000"/>
                </a:solidFill>
                <a:latin typeface="Verdana"/>
              </a:rPr>
              <a:t>A</a:t>
            </a:r>
            <a:r>
              <a:rPr lang="pt-BR" sz="2500" b="1" dirty="0">
                <a:solidFill>
                  <a:srgbClr val="000000"/>
                </a:solidFill>
                <a:latin typeface="Verdana"/>
              </a:rPr>
              <a:t>::</a:t>
            </a:r>
            <a:r>
              <a:rPr lang="pt-BR" sz="2500" dirty="0">
                <a:solidFill>
                  <a:srgbClr val="000000"/>
                </a:solidFill>
                <a:latin typeface="Verdana"/>
              </a:rPr>
              <a:t>f3</a:t>
            </a:r>
            <a:r>
              <a:rPr lang="pt-BR" sz="2500" b="1" dirty="0" smtClean="0">
                <a:solidFill>
                  <a:srgbClr val="000000"/>
                </a:solidFill>
                <a:latin typeface="Verdana"/>
              </a:rPr>
              <a:t>();</a:t>
            </a:r>
          </a:p>
          <a:p>
            <a:r>
              <a:rPr lang="pt-BR" dirty="0" smtClean="0"/>
              <a:t>Torna o método f3() da classe </a:t>
            </a:r>
            <a:r>
              <a:rPr lang="pt-BR" b="1" dirty="0" smtClean="0"/>
              <a:t>A</a:t>
            </a:r>
            <a:r>
              <a:rPr lang="pt-BR" dirty="0" smtClean="0"/>
              <a:t> amigo </a:t>
            </a:r>
            <a:r>
              <a:rPr lang="pt-BR" dirty="0"/>
              <a:t>de todas as especializações da classe </a:t>
            </a:r>
            <a:r>
              <a:rPr lang="pt-BR" b="1" dirty="0" smtClean="0"/>
              <a:t>X</a:t>
            </a:r>
            <a:r>
              <a:rPr lang="pt-BR" dirty="0" smtClean="0"/>
              <a:t>;</a:t>
            </a:r>
          </a:p>
          <a:p>
            <a:r>
              <a:rPr lang="pt-BR" dirty="0" smtClean="0"/>
              <a:t>A declaração</a:t>
            </a:r>
          </a:p>
          <a:p>
            <a:pPr marL="118872" indent="0" algn="ctr">
              <a:buNone/>
            </a:pPr>
            <a:r>
              <a:rPr lang="en-US" sz="2500" dirty="0" smtClean="0">
                <a:solidFill>
                  <a:srgbClr val="000000"/>
                </a:solidFill>
                <a:latin typeface="Verdana"/>
              </a:rPr>
              <a:t>A</a:t>
            </a:r>
            <a:r>
              <a:rPr lang="en-US" sz="2500" b="1" dirty="0" smtClean="0">
                <a:solidFill>
                  <a:srgbClr val="000000"/>
                </a:solidFill>
                <a:latin typeface="Verdana"/>
              </a:rPr>
              <a:t>&lt;</a:t>
            </a:r>
            <a:r>
              <a:rPr lang="en-US" sz="25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500" b="1" dirty="0">
                <a:solidFill>
                  <a:srgbClr val="00007F"/>
                </a:solidFill>
                <a:latin typeface="Verdana"/>
              </a:rPr>
              <a:t>float</a:t>
            </a:r>
            <a:r>
              <a:rPr lang="en-US" sz="2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500" b="1" dirty="0">
                <a:solidFill>
                  <a:srgbClr val="000000"/>
                </a:solidFill>
                <a:latin typeface="Verdana"/>
              </a:rPr>
              <a:t>&gt;::</a:t>
            </a:r>
            <a:r>
              <a:rPr lang="en-US" sz="2500" dirty="0">
                <a:solidFill>
                  <a:srgbClr val="000000"/>
                </a:solidFill>
                <a:latin typeface="Verdana"/>
              </a:rPr>
              <a:t>f4</a:t>
            </a:r>
            <a:r>
              <a:rPr lang="en-US" sz="2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2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500" dirty="0">
                <a:solidFill>
                  <a:srgbClr val="000000"/>
                </a:solidFill>
                <a:latin typeface="Verdana"/>
              </a:rPr>
              <a:t>X</a:t>
            </a:r>
            <a:r>
              <a:rPr lang="en-US" sz="25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en-US" sz="2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500" b="1" dirty="0">
                <a:solidFill>
                  <a:srgbClr val="00007F"/>
                </a:solidFill>
                <a:latin typeface="Verdana"/>
              </a:rPr>
              <a:t>float</a:t>
            </a:r>
            <a:r>
              <a:rPr lang="en-US" sz="2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5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en-US" sz="2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500" b="1" dirty="0">
                <a:solidFill>
                  <a:srgbClr val="000000"/>
                </a:solidFill>
                <a:latin typeface="Verdana"/>
              </a:rPr>
              <a:t>&amp;</a:t>
            </a:r>
            <a:r>
              <a:rPr lang="en-US" sz="2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5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2500" dirty="0"/>
          </a:p>
          <a:p>
            <a:r>
              <a:rPr lang="pt-BR" dirty="0"/>
              <a:t>Torna o método </a:t>
            </a:r>
            <a:r>
              <a:rPr lang="pt-BR" dirty="0" smtClean="0"/>
              <a:t>f4() </a:t>
            </a:r>
            <a:r>
              <a:rPr lang="pt-BR" dirty="0"/>
              <a:t>da </a:t>
            </a:r>
            <a:r>
              <a:rPr lang="pt-BR" dirty="0" smtClean="0"/>
              <a:t>especialização </a:t>
            </a:r>
            <a:r>
              <a:rPr lang="pt-BR" b="1" dirty="0" smtClean="0"/>
              <a:t>A</a:t>
            </a:r>
            <a:r>
              <a:rPr lang="pt-BR" dirty="0" smtClean="0"/>
              <a:t> </a:t>
            </a:r>
            <a:r>
              <a:rPr lang="en-US" sz="22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en-US" sz="2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200" b="1" dirty="0">
                <a:solidFill>
                  <a:srgbClr val="00007F"/>
                </a:solidFill>
                <a:latin typeface="Verdana"/>
              </a:rPr>
              <a:t>float</a:t>
            </a:r>
            <a:r>
              <a:rPr lang="en-US" sz="2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2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 </a:t>
            </a:r>
            <a:r>
              <a:rPr lang="pt-BR" dirty="0" smtClean="0"/>
              <a:t>amigo </a:t>
            </a:r>
            <a:r>
              <a:rPr lang="pt-BR" dirty="0"/>
              <a:t>apenas da especialização </a:t>
            </a:r>
            <a:r>
              <a:rPr lang="en-US" sz="2200" dirty="0">
                <a:solidFill>
                  <a:srgbClr val="000000"/>
                </a:solidFill>
                <a:latin typeface="Verdana"/>
              </a:rPr>
              <a:t>X</a:t>
            </a:r>
            <a:r>
              <a:rPr lang="en-US" sz="22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en-US" sz="2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200" b="1" dirty="0">
                <a:solidFill>
                  <a:srgbClr val="00007F"/>
                </a:solidFill>
                <a:latin typeface="Verdana"/>
              </a:rPr>
              <a:t>float</a:t>
            </a:r>
            <a:r>
              <a:rPr lang="en-US" sz="2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2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6079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3- Outra </a:t>
            </a:r>
            <a:r>
              <a:rPr lang="pt-BR" dirty="0"/>
              <a:t>Classe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Considerando uma classe genérica </a:t>
            </a:r>
            <a:r>
              <a:rPr lang="pt-BR" b="1" dirty="0"/>
              <a:t>X</a:t>
            </a:r>
            <a:r>
              <a:rPr lang="pt-BR" dirty="0"/>
              <a:t> e uma classe </a:t>
            </a:r>
            <a:r>
              <a:rPr lang="pt-BR" b="1" dirty="0" smtClean="0"/>
              <a:t>Y</a:t>
            </a:r>
            <a:r>
              <a:rPr lang="pt-BR" dirty="0" smtClean="0"/>
              <a:t>, </a:t>
            </a:r>
            <a:r>
              <a:rPr lang="pt-BR" dirty="0"/>
              <a:t>a declaração</a:t>
            </a:r>
          </a:p>
          <a:p>
            <a:pPr marL="118872" indent="0" algn="ctr">
              <a:buNone/>
            </a:pPr>
            <a:r>
              <a:rPr lang="pt-BR" sz="2500" b="1" dirty="0" err="1">
                <a:solidFill>
                  <a:srgbClr val="00007F"/>
                </a:solidFill>
                <a:latin typeface="Verdana"/>
              </a:rPr>
              <a:t>friend</a:t>
            </a:r>
            <a:r>
              <a:rPr lang="pt-BR" sz="2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500" b="1" dirty="0" err="1">
                <a:solidFill>
                  <a:srgbClr val="00007F"/>
                </a:solidFill>
                <a:latin typeface="Verdana"/>
              </a:rPr>
              <a:t>class</a:t>
            </a:r>
            <a:r>
              <a:rPr lang="pt-BR" sz="2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500" dirty="0">
                <a:solidFill>
                  <a:srgbClr val="000000"/>
                </a:solidFill>
                <a:latin typeface="Verdana"/>
              </a:rPr>
              <a:t>Y</a:t>
            </a:r>
            <a:r>
              <a:rPr lang="pt-BR" sz="2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2500" dirty="0" smtClean="0"/>
          </a:p>
          <a:p>
            <a:r>
              <a:rPr lang="pt-BR" dirty="0" smtClean="0"/>
              <a:t>Torna a </a:t>
            </a:r>
            <a:r>
              <a:rPr lang="pt-BR" dirty="0"/>
              <a:t>classe </a:t>
            </a:r>
            <a:r>
              <a:rPr lang="pt-BR" b="1" dirty="0" smtClean="0"/>
              <a:t>Y</a:t>
            </a:r>
            <a:r>
              <a:rPr lang="pt-BR" dirty="0" smtClean="0"/>
              <a:t> amiga </a:t>
            </a:r>
            <a:r>
              <a:rPr lang="pt-BR" dirty="0"/>
              <a:t>de todas as especializações da classe </a:t>
            </a:r>
            <a:r>
              <a:rPr lang="pt-BR" b="1" dirty="0"/>
              <a:t>X</a:t>
            </a:r>
            <a:r>
              <a:rPr lang="pt-BR" dirty="0"/>
              <a:t>;</a:t>
            </a:r>
          </a:p>
          <a:p>
            <a:r>
              <a:rPr lang="pt-BR" dirty="0"/>
              <a:t>A declaração</a:t>
            </a:r>
          </a:p>
          <a:p>
            <a:pPr marL="118872" indent="0" algn="ctr">
              <a:buNone/>
            </a:pPr>
            <a:r>
              <a:rPr lang="pt-BR" sz="2800" b="1" dirty="0" err="1">
                <a:solidFill>
                  <a:srgbClr val="00007F"/>
                </a:solidFill>
                <a:latin typeface="Verdana"/>
              </a:rPr>
              <a:t>friend</a:t>
            </a:r>
            <a:r>
              <a:rPr lang="pt-BR" sz="28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800" b="1" dirty="0" err="1">
                <a:solidFill>
                  <a:srgbClr val="00007F"/>
                </a:solidFill>
                <a:latin typeface="Verdana"/>
              </a:rPr>
              <a:t>class</a:t>
            </a:r>
            <a:r>
              <a:rPr lang="pt-BR" sz="28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800" dirty="0" smtClean="0">
                <a:solidFill>
                  <a:srgbClr val="000000"/>
                </a:solidFill>
                <a:latin typeface="Verdana"/>
              </a:rPr>
              <a:t>Y</a:t>
            </a:r>
            <a:r>
              <a:rPr lang="pt-BR" sz="2800" b="1" dirty="0" smtClean="0">
                <a:solidFill>
                  <a:srgbClr val="000000"/>
                </a:solidFill>
                <a:latin typeface="Verdana"/>
              </a:rPr>
              <a:t>&lt;</a:t>
            </a:r>
            <a:r>
              <a:rPr lang="pt-BR" sz="28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800" b="1" dirty="0" err="1">
                <a:solidFill>
                  <a:srgbClr val="00007F"/>
                </a:solidFill>
                <a:latin typeface="Verdana"/>
              </a:rPr>
              <a:t>float</a:t>
            </a:r>
            <a:r>
              <a:rPr lang="pt-BR" sz="28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800" b="1" dirty="0">
                <a:solidFill>
                  <a:srgbClr val="000000"/>
                </a:solidFill>
                <a:latin typeface="Verdana"/>
              </a:rPr>
              <a:t>&gt;;</a:t>
            </a:r>
            <a:endParaRPr lang="pt-BR" sz="2500" dirty="0"/>
          </a:p>
          <a:p>
            <a:r>
              <a:rPr lang="pt-BR" dirty="0" smtClean="0"/>
              <a:t>Torna a especialização </a:t>
            </a:r>
            <a:r>
              <a:rPr lang="pt-BR" sz="2200" dirty="0">
                <a:solidFill>
                  <a:srgbClr val="000000"/>
                </a:solidFill>
                <a:latin typeface="Verdana"/>
              </a:rPr>
              <a:t>Y</a:t>
            </a:r>
            <a:r>
              <a:rPr lang="pt-BR" sz="22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pt-BR" sz="2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200" b="1" dirty="0" err="1">
                <a:solidFill>
                  <a:srgbClr val="00007F"/>
                </a:solidFill>
                <a:latin typeface="Verdana"/>
              </a:rPr>
              <a:t>float</a:t>
            </a:r>
            <a:r>
              <a:rPr lang="pt-BR" sz="2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200" b="1" dirty="0" smtClean="0">
                <a:solidFill>
                  <a:srgbClr val="000000"/>
                </a:solidFill>
                <a:latin typeface="Verdana"/>
              </a:rPr>
              <a:t>&gt;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pt-BR" dirty="0" smtClean="0"/>
              <a:t>amiga </a:t>
            </a:r>
            <a:r>
              <a:rPr lang="pt-BR" dirty="0"/>
              <a:t>apenas da especialização </a:t>
            </a:r>
            <a:r>
              <a:rPr lang="en-US" sz="2200" dirty="0">
                <a:solidFill>
                  <a:srgbClr val="000000"/>
                </a:solidFill>
                <a:latin typeface="Verdana"/>
              </a:rPr>
              <a:t>X</a:t>
            </a:r>
            <a:r>
              <a:rPr lang="en-US" sz="22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en-US" sz="2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200" b="1" dirty="0">
                <a:solidFill>
                  <a:srgbClr val="00007F"/>
                </a:solidFill>
                <a:latin typeface="Verdana"/>
              </a:rPr>
              <a:t>float</a:t>
            </a:r>
            <a:r>
              <a:rPr lang="en-US" sz="2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2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4462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Avisos</a:t>
            </a:r>
            <a:endParaRPr lang="pt-BR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B420-66F5-4D75-AE77-317938182C39}" type="slidenum">
              <a:rPr lang="pt-BR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9848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Observações Sobre Genéricos e Membros </a:t>
            </a:r>
            <a:r>
              <a:rPr lang="pt-BR" i="1" dirty="0" err="1" smtClean="0"/>
              <a:t>static</a:t>
            </a:r>
            <a:endParaRPr lang="pt-BR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3646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Observações Sobre Genéricos e Membros </a:t>
            </a:r>
            <a:r>
              <a:rPr lang="pt-BR" i="1" dirty="0" err="1" smtClean="0"/>
              <a:t>static</a:t>
            </a:r>
            <a:endParaRPr lang="pt-BR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Relembrando, em uma classe não genérica, uma única cópia de cada membro </a:t>
            </a:r>
            <a:r>
              <a:rPr lang="pt-BR" b="1" i="1" dirty="0" err="1" smtClean="0"/>
              <a:t>static</a:t>
            </a:r>
            <a:r>
              <a:rPr lang="pt-BR" dirty="0" smtClean="0"/>
              <a:t> é compartilhada entre todos os objetos;</a:t>
            </a:r>
          </a:p>
          <a:p>
            <a:r>
              <a:rPr lang="pt-BR" dirty="0" smtClean="0"/>
              <a:t>Em programação genérica, cada especialização de classe genérica instanciada possui sua própria cópia do membro </a:t>
            </a:r>
            <a:r>
              <a:rPr lang="pt-BR" b="1" i="1" dirty="0" err="1" smtClean="0"/>
              <a:t>static</a:t>
            </a:r>
            <a:endParaRPr lang="pt-BR" b="1" i="1" dirty="0" smtClean="0"/>
          </a:p>
          <a:p>
            <a:pPr lvl="1"/>
            <a:r>
              <a:rPr lang="pt-BR" dirty="0" smtClean="0"/>
              <a:t>Os seus objetos a </a:t>
            </a:r>
            <a:r>
              <a:rPr lang="pt-BR" smtClean="0"/>
              <a:t>compartilham.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1747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A76E85-50F3-49CE-BF7E-EA58F7810D29}" type="slidenum">
              <a:rPr lang="pt-BR"/>
              <a:pPr eaLnBrk="1" hangingPunct="1"/>
              <a:t>42</a:t>
            </a:fld>
            <a:endParaRPr lang="pt-BR"/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55776" y="2060848"/>
            <a:ext cx="5673824" cy="4209331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t-BR" sz="6000" b="1" dirty="0" smtClean="0"/>
              <a:t>Continua na próxima aula...</a:t>
            </a:r>
          </a:p>
        </p:txBody>
      </p:sp>
      <p:pic>
        <p:nvPicPr>
          <p:cNvPr id="56327" name="Picture 7" descr="http://www.proprofs.com/quiz-school/upload/yuiupload/2254786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2747390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239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Standard </a:t>
            </a:r>
            <a:r>
              <a:rPr lang="pt-BR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Templates</a:t>
            </a:r>
            <a:r>
              <a:rPr lang="pt-BR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Library</a:t>
            </a:r>
            <a:endParaRPr lang="pt-BR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656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STL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Considerando a utilidade do reuso de software e também a utilidade das estruturas de dados e algoritmos utilizados por programadores a Standard </a:t>
            </a:r>
            <a:r>
              <a:rPr lang="pt-BR" dirty="0" err="1" smtClean="0"/>
              <a:t>Template</a:t>
            </a:r>
            <a:r>
              <a:rPr lang="pt-BR" dirty="0" smtClean="0"/>
              <a:t> Library (STL) foi adicionada à biblioteca padrão C++;</a:t>
            </a:r>
          </a:p>
          <a:p>
            <a:r>
              <a:rPr lang="pt-BR" dirty="0" smtClean="0"/>
              <a:t>A STL define componentes genéricos reutilizáveis poderosos que implementam várias estruturas de dados e algoritmos que processam estas estruturas;</a:t>
            </a:r>
          </a:p>
          <a:p>
            <a:r>
              <a:rPr lang="pt-BR" dirty="0" smtClean="0"/>
              <a:t>Basicamente, a STL é composta de </a:t>
            </a:r>
            <a:r>
              <a:rPr lang="pt-BR" b="1" dirty="0" smtClean="0"/>
              <a:t>contêineres</a:t>
            </a:r>
            <a:r>
              <a:rPr lang="pt-BR" dirty="0" smtClean="0"/>
              <a:t>, </a:t>
            </a:r>
            <a:r>
              <a:rPr lang="pt-BR" b="1" dirty="0" err="1" smtClean="0"/>
              <a:t>iteradores</a:t>
            </a:r>
            <a:r>
              <a:rPr lang="pt-BR" dirty="0" smtClean="0"/>
              <a:t> e </a:t>
            </a:r>
            <a:r>
              <a:rPr lang="pt-BR" b="1" dirty="0" smtClean="0"/>
              <a:t>algoritmos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3679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STL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b="1" dirty="0" smtClean="0"/>
              <a:t>Contêineres</a:t>
            </a:r>
            <a:r>
              <a:rPr lang="pt-BR" dirty="0" smtClean="0"/>
              <a:t> são </a:t>
            </a:r>
            <a:r>
              <a:rPr lang="pt-BR" i="1" dirty="0" err="1" smtClean="0"/>
              <a:t>templates</a:t>
            </a:r>
            <a:r>
              <a:rPr lang="pt-BR" dirty="0"/>
              <a:t> </a:t>
            </a:r>
            <a:r>
              <a:rPr lang="pt-BR" dirty="0" smtClean="0"/>
              <a:t>de estruturas de dados</a:t>
            </a:r>
          </a:p>
          <a:p>
            <a:pPr lvl="1"/>
            <a:r>
              <a:rPr lang="pt-BR" dirty="0" smtClean="0"/>
              <a:t>Possuem métodos associados a eles.</a:t>
            </a:r>
          </a:p>
          <a:p>
            <a:r>
              <a:rPr lang="pt-BR" b="1" dirty="0" err="1" smtClean="0"/>
              <a:t>Iteradores</a:t>
            </a:r>
            <a:r>
              <a:rPr lang="pt-BR" dirty="0" smtClean="0"/>
              <a:t> são semelhantes a ponteiros, utilizados para percorrer e manipular os elementos de um contêiner;</a:t>
            </a:r>
          </a:p>
          <a:p>
            <a:r>
              <a:rPr lang="pt-BR" b="1" dirty="0" smtClean="0"/>
              <a:t>Algoritmos</a:t>
            </a:r>
            <a:r>
              <a:rPr lang="pt-BR" dirty="0" smtClean="0"/>
              <a:t> são as funções que realizam operações tais como buscar, ordenar e comparar elementos ou contêineres inteiros</a:t>
            </a:r>
          </a:p>
          <a:p>
            <a:pPr lvl="1"/>
            <a:r>
              <a:rPr lang="pt-BR" dirty="0" smtClean="0"/>
              <a:t>Existem aproximadamente 85 algoritmos implementados na STL;</a:t>
            </a:r>
          </a:p>
          <a:p>
            <a:pPr lvl="1"/>
            <a:r>
              <a:rPr lang="pt-BR" dirty="0" smtClean="0"/>
              <a:t>A maioria utiliza </a:t>
            </a:r>
            <a:r>
              <a:rPr lang="pt-BR" dirty="0" err="1" smtClean="0"/>
              <a:t>iteradores</a:t>
            </a:r>
            <a:r>
              <a:rPr lang="pt-BR" dirty="0" smtClean="0"/>
              <a:t> para acessar os elementos de contêineres.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0757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C++11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C++11 é o padrão mais recente da linguagem C++</a:t>
            </a:r>
          </a:p>
          <a:p>
            <a:pPr lvl="1"/>
            <a:r>
              <a:rPr lang="pt-BR" dirty="0" smtClean="0"/>
              <a:t>Aprovado pela ISO em 12 de Agosto de 2011.</a:t>
            </a:r>
          </a:p>
          <a:p>
            <a:r>
              <a:rPr lang="pt-BR" dirty="0" smtClean="0"/>
              <a:t>O C++11 estendeu a STL</a:t>
            </a:r>
          </a:p>
          <a:p>
            <a:pPr lvl="1"/>
            <a:r>
              <a:rPr lang="pt-BR" dirty="0" smtClean="0"/>
              <a:t>Facilidades </a:t>
            </a:r>
            <a:r>
              <a:rPr lang="pt-BR" i="1" dirty="0" err="1" smtClean="0"/>
              <a:t>multithreading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Tabelas </a:t>
            </a:r>
            <a:r>
              <a:rPr lang="pt-BR" i="1" dirty="0" err="1" smtClean="0"/>
              <a:t>hash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Expressões regulares;</a:t>
            </a:r>
          </a:p>
          <a:p>
            <a:pPr lvl="1"/>
            <a:r>
              <a:rPr lang="pt-BR" dirty="0" smtClean="0"/>
              <a:t>Números aleatórios;</a:t>
            </a:r>
          </a:p>
          <a:p>
            <a:pPr lvl="1"/>
            <a:r>
              <a:rPr lang="pt-BR" dirty="0" smtClean="0"/>
              <a:t>Novos algoritmos.</a:t>
            </a:r>
          </a:p>
          <a:p>
            <a:r>
              <a:rPr lang="pt-BR" dirty="0" smtClean="0"/>
              <a:t>Para compilar códigos que utilizem o C++11 use a </a:t>
            </a:r>
            <a:r>
              <a:rPr lang="pt-BR" i="1" dirty="0" err="1" smtClean="0"/>
              <a:t>flag</a:t>
            </a:r>
            <a:r>
              <a:rPr lang="pt-BR" dirty="0" smtClean="0"/>
              <a:t> </a:t>
            </a:r>
            <a:r>
              <a:rPr lang="pt-BR" i="1" dirty="0" smtClean="0"/>
              <a:t>–</a:t>
            </a:r>
            <a:r>
              <a:rPr lang="pt-BR" i="1" dirty="0" err="1" smtClean="0"/>
              <a:t>std</a:t>
            </a:r>
            <a:r>
              <a:rPr lang="pt-BR" i="1" dirty="0" smtClean="0"/>
              <a:t>=</a:t>
            </a:r>
            <a:r>
              <a:rPr lang="pt-BR" i="1" dirty="0" err="1" smtClean="0"/>
              <a:t>c++</a:t>
            </a:r>
            <a:r>
              <a:rPr lang="pt-BR" i="1" dirty="0" smtClean="0"/>
              <a:t>11</a:t>
            </a:r>
            <a:r>
              <a:rPr lang="pt-BR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2850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Contêineres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0758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Contêineres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Os contêineres são divididos em três categorias principais</a:t>
            </a:r>
          </a:p>
          <a:p>
            <a:pPr lvl="1"/>
            <a:r>
              <a:rPr lang="pt-BR" dirty="0" smtClean="0"/>
              <a:t>Contêineres Sequenciais</a:t>
            </a:r>
          </a:p>
          <a:p>
            <a:pPr lvl="2"/>
            <a:r>
              <a:rPr lang="pt-BR" dirty="0" smtClean="0"/>
              <a:t>Estruturas de dados lineares.</a:t>
            </a:r>
          </a:p>
          <a:p>
            <a:pPr lvl="1"/>
            <a:r>
              <a:rPr lang="pt-BR" dirty="0" smtClean="0"/>
              <a:t>Contêineres Associativos</a:t>
            </a:r>
          </a:p>
          <a:p>
            <a:pPr lvl="2"/>
            <a:r>
              <a:rPr lang="pt-BR" dirty="0"/>
              <a:t>Estruturas de dados </a:t>
            </a:r>
            <a:r>
              <a:rPr lang="pt-BR" dirty="0" smtClean="0"/>
              <a:t>não lineares;</a:t>
            </a:r>
          </a:p>
          <a:p>
            <a:pPr lvl="2"/>
            <a:r>
              <a:rPr lang="pt-BR" dirty="0" smtClean="0"/>
              <a:t>Pares chave/valor.</a:t>
            </a:r>
          </a:p>
          <a:p>
            <a:pPr lvl="1"/>
            <a:r>
              <a:rPr lang="pt-BR" dirty="0" smtClean="0"/>
              <a:t>Adaptadores de Contêineres</a:t>
            </a:r>
          </a:p>
          <a:p>
            <a:pPr lvl="2"/>
            <a:r>
              <a:rPr lang="pt-BR" dirty="0" smtClean="0"/>
              <a:t>São contêineres sequenciais, porém, em versões restringidas.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6505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Contêineres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5456061"/>
              </p:ext>
            </p:extLst>
          </p:nvPr>
        </p:nvGraphicFramePr>
        <p:xfrm>
          <a:off x="457200" y="2807816"/>
          <a:ext cx="8229600" cy="256539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62672"/>
                <a:gridCol w="5266928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Contêineres Sequenciais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Descrição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i="1" dirty="0" smtClean="0"/>
                        <a:t>vector</a:t>
                      </a:r>
                      <a:endParaRPr lang="pt-B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Inserções e remoções no final, acesso direto a qualquer elemento.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i="1" dirty="0" smtClean="0"/>
                        <a:t>deque</a:t>
                      </a:r>
                      <a:endParaRPr lang="pt-B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Fila duplamente</a:t>
                      </a:r>
                      <a:r>
                        <a:rPr lang="pt-BR" baseline="0" dirty="0" smtClean="0"/>
                        <a:t> ligada, inserções e remoções no início ou no final, sem acesso direto a qualquer elemento.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i="1" dirty="0" err="1" smtClean="0"/>
                        <a:t>list</a:t>
                      </a:r>
                      <a:endParaRPr lang="pt-B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Lista duplamente ligada, inserção e remoção em qualquer</a:t>
                      </a:r>
                      <a:r>
                        <a:rPr lang="pt-BR" baseline="0" dirty="0" smtClean="0"/>
                        <a:t> ponto.</a:t>
                      </a:r>
                      <a:endParaRPr lang="pt-B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4922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Na aula passada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Polimorfismo</a:t>
            </a:r>
          </a:p>
          <a:p>
            <a:r>
              <a:rPr lang="pt-BR" dirty="0" smtClean="0"/>
              <a:t>Exceções</a:t>
            </a:r>
            <a:endParaRPr lang="pt-BR" dirty="0"/>
          </a:p>
          <a:p>
            <a:pPr lvl="1"/>
            <a:r>
              <a:rPr lang="pt-BR" i="1" dirty="0" err="1"/>
              <a:t>try</a:t>
            </a:r>
            <a:r>
              <a:rPr lang="pt-BR" dirty="0"/>
              <a:t>, </a:t>
            </a:r>
            <a:r>
              <a:rPr lang="pt-BR" i="1" dirty="0" err="1"/>
              <a:t>throw</a:t>
            </a:r>
            <a:r>
              <a:rPr lang="pt-BR" dirty="0"/>
              <a:t> e </a:t>
            </a:r>
            <a:r>
              <a:rPr lang="pt-BR" i="1" dirty="0"/>
              <a:t>catch</a:t>
            </a:r>
          </a:p>
          <a:p>
            <a:pPr lvl="1"/>
            <a:r>
              <a:rPr lang="pt-BR" dirty="0"/>
              <a:t>Modelo de Terminação</a:t>
            </a:r>
          </a:p>
          <a:p>
            <a:pPr lvl="1"/>
            <a:r>
              <a:rPr lang="pt-BR" dirty="0"/>
              <a:t>Erros comuns</a:t>
            </a:r>
          </a:p>
          <a:p>
            <a:pPr lvl="1"/>
            <a:r>
              <a:rPr lang="pt-BR" dirty="0"/>
              <a:t>Quando Utilizar Exceções?	</a:t>
            </a:r>
          </a:p>
          <a:p>
            <a:pPr lvl="1"/>
            <a:r>
              <a:rPr lang="pt-BR" dirty="0"/>
              <a:t>Classes de Exceções da Biblioteca </a:t>
            </a:r>
            <a:r>
              <a:rPr lang="pt-BR" dirty="0" smtClean="0"/>
              <a:t>Padrão</a:t>
            </a:r>
            <a:endParaRPr lang="pt-BR" dirty="0"/>
          </a:p>
        </p:txBody>
      </p:sp>
      <p:sp>
        <p:nvSpPr>
          <p:cNvPr id="4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D28B9-9D4E-4259-95E5-1D3FE27B6872}" type="slidenum">
              <a:rPr lang="pt-BR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031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Contêineres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2443894"/>
              </p:ext>
            </p:extLst>
          </p:nvPr>
        </p:nvGraphicFramePr>
        <p:xfrm>
          <a:off x="457200" y="2807816"/>
          <a:ext cx="8229600" cy="2895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62672"/>
                <a:gridCol w="5266928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Contêineres Associativos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Descrição</a:t>
                      </a:r>
                      <a:endParaRPr lang="pt-BR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i="1" dirty="0" smtClean="0"/>
                        <a:t>set</a:t>
                      </a:r>
                      <a:endParaRPr lang="pt-BR" sz="20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Busca rápida, não permite elementos</a:t>
                      </a:r>
                      <a:r>
                        <a:rPr lang="pt-BR" sz="2000" baseline="0" dirty="0" smtClean="0"/>
                        <a:t> duplicados.</a:t>
                      </a:r>
                      <a:endParaRPr lang="pt-BR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i="1" dirty="0" err="1" smtClean="0"/>
                        <a:t>multiset</a:t>
                      </a:r>
                      <a:endParaRPr lang="pt-BR" sz="20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/>
                        <a:t>Busca rápida, permite elementos</a:t>
                      </a:r>
                      <a:r>
                        <a:rPr lang="pt-BR" sz="2000" baseline="0" dirty="0" smtClean="0"/>
                        <a:t> duplicados.</a:t>
                      </a:r>
                      <a:endParaRPr lang="pt-BR" sz="20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i="1" dirty="0" err="1" smtClean="0"/>
                        <a:t>map</a:t>
                      </a:r>
                      <a:endParaRPr lang="pt-BR" sz="20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Mapeamento</a:t>
                      </a:r>
                      <a:r>
                        <a:rPr lang="pt-BR" sz="2000" baseline="0" dirty="0" smtClean="0"/>
                        <a:t> um-para-um, </a:t>
                      </a:r>
                      <a:r>
                        <a:rPr lang="pt-BR" sz="2000" dirty="0" smtClean="0"/>
                        <a:t>não permite elementos</a:t>
                      </a:r>
                      <a:r>
                        <a:rPr lang="pt-BR" sz="2000" baseline="0" dirty="0" smtClean="0"/>
                        <a:t> duplicados, busca rápida.</a:t>
                      </a:r>
                      <a:endParaRPr lang="pt-BR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i="1" dirty="0" err="1" smtClean="0"/>
                        <a:t>multimap</a:t>
                      </a:r>
                      <a:endParaRPr lang="pt-BR" sz="20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/>
                        <a:t>Mapeamento</a:t>
                      </a:r>
                      <a:r>
                        <a:rPr lang="pt-BR" sz="2000" baseline="0" dirty="0" smtClean="0"/>
                        <a:t> um-para-um, </a:t>
                      </a:r>
                      <a:r>
                        <a:rPr lang="pt-BR" sz="2000" dirty="0" smtClean="0"/>
                        <a:t>permite elementos</a:t>
                      </a:r>
                      <a:r>
                        <a:rPr lang="pt-BR" sz="2000" baseline="0" dirty="0" smtClean="0"/>
                        <a:t> duplicados, busca rápida.</a:t>
                      </a:r>
                      <a:endParaRPr lang="pt-BR" sz="2000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7415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Contêineres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6529653"/>
              </p:ext>
            </p:extLst>
          </p:nvPr>
        </p:nvGraphicFramePr>
        <p:xfrm>
          <a:off x="457200" y="3267432"/>
          <a:ext cx="8229600" cy="1889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466728"/>
                <a:gridCol w="4762872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Adaptadores de Contêineres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Descrição</a:t>
                      </a:r>
                      <a:endParaRPr lang="pt-B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i="1" dirty="0" err="1" smtClean="0"/>
                        <a:t>stack</a:t>
                      </a:r>
                      <a:endParaRPr lang="pt-BR" sz="20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000" dirty="0" err="1" smtClean="0"/>
                        <a:t>Last</a:t>
                      </a:r>
                      <a:r>
                        <a:rPr lang="pt-BR" sz="2000" dirty="0" smtClean="0"/>
                        <a:t>-in, </a:t>
                      </a:r>
                      <a:r>
                        <a:rPr lang="pt-BR" sz="2000" dirty="0" err="1" smtClean="0"/>
                        <a:t>first</a:t>
                      </a:r>
                      <a:r>
                        <a:rPr lang="pt-BR" sz="2000" dirty="0" smtClean="0"/>
                        <a:t> out (LIFO)</a:t>
                      </a:r>
                      <a:endParaRPr lang="pt-BR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i="1" dirty="0" err="1" smtClean="0"/>
                        <a:t>queue</a:t>
                      </a:r>
                      <a:endParaRPr lang="pt-BR" sz="20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err="1" smtClean="0"/>
                        <a:t>First</a:t>
                      </a:r>
                      <a:r>
                        <a:rPr lang="pt-BR" sz="2000" dirty="0" smtClean="0"/>
                        <a:t> –in, </a:t>
                      </a:r>
                      <a:r>
                        <a:rPr lang="pt-BR" sz="2000" dirty="0" err="1" smtClean="0"/>
                        <a:t>first</a:t>
                      </a:r>
                      <a:r>
                        <a:rPr lang="pt-BR" sz="2000" baseline="0" dirty="0" smtClean="0"/>
                        <a:t> out (FIFO)</a:t>
                      </a:r>
                      <a:endParaRPr lang="pt-BR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i="1" dirty="0" err="1" smtClean="0"/>
                        <a:t>priority_queue</a:t>
                      </a:r>
                      <a:endParaRPr lang="pt-BR" sz="20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O elemento de maior prioridade é sempre o primeiro</a:t>
                      </a:r>
                      <a:r>
                        <a:rPr lang="pt-BR" sz="2000" baseline="0" dirty="0" smtClean="0"/>
                        <a:t> elemento a sair.</a:t>
                      </a:r>
                      <a:endParaRPr lang="pt-BR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7415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Contêineres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Todos os contêineres da STL fornecem funcionalidades similares</a:t>
            </a:r>
          </a:p>
          <a:p>
            <a:pPr lvl="1"/>
            <a:r>
              <a:rPr lang="pt-BR" dirty="0" smtClean="0"/>
              <a:t>Muitas operações genéricas se aplicam a todos os contêineres</a:t>
            </a:r>
          </a:p>
          <a:p>
            <a:pPr lvl="2"/>
            <a:r>
              <a:rPr lang="pt-BR" dirty="0" smtClean="0"/>
              <a:t>Como determinar sua quantidade de elementos.</a:t>
            </a:r>
          </a:p>
          <a:p>
            <a:pPr lvl="1"/>
            <a:r>
              <a:rPr lang="pt-BR" dirty="0" smtClean="0"/>
              <a:t>Outras operações se aplicam a subconjuntos de contêineres similares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5351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Funções Comuns a Todos Contêineres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1017841"/>
              </p:ext>
            </p:extLst>
          </p:nvPr>
        </p:nvGraphicFramePr>
        <p:xfrm>
          <a:off x="395536" y="1988840"/>
          <a:ext cx="8229600" cy="4495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21088"/>
                <a:gridCol w="46085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/>
                        <a:t>Funcionalidade</a:t>
                      </a:r>
                      <a:endParaRPr lang="pt-BR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/>
                        <a:t>Descrição</a:t>
                      </a:r>
                      <a:endParaRPr lang="pt-BR" sz="19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900" b="1" dirty="0" smtClean="0"/>
                        <a:t>Construtor </a:t>
                      </a:r>
                      <a:r>
                        <a:rPr lang="pt-BR" sz="1900" b="1" i="1" dirty="0" smtClean="0"/>
                        <a:t>default</a:t>
                      </a:r>
                      <a:endParaRPr lang="pt-BR" sz="19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900" dirty="0" smtClean="0"/>
                        <a:t>Fornece a inicialização padrão do contêiner. </a:t>
                      </a:r>
                      <a:endParaRPr lang="pt-BR" sz="19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900" b="1" dirty="0" smtClean="0"/>
                        <a:t>Construtor Cópia</a:t>
                      </a:r>
                      <a:endParaRPr lang="pt-BR" sz="1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900" dirty="0" smtClean="0"/>
                        <a:t>Construtor que inicializa um contêiner</a:t>
                      </a:r>
                      <a:r>
                        <a:rPr lang="pt-BR" sz="1900" baseline="0" dirty="0" smtClean="0"/>
                        <a:t> para ser a cópia de outro do mesmo tipo.</a:t>
                      </a:r>
                      <a:endParaRPr lang="pt-BR" sz="19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900" b="1" dirty="0" smtClean="0"/>
                        <a:t>Destrutor</a:t>
                      </a:r>
                      <a:endParaRPr lang="pt-BR" sz="1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900" dirty="0" smtClean="0"/>
                        <a:t>Simplesmente</a:t>
                      </a:r>
                      <a:r>
                        <a:rPr lang="pt-BR" sz="1900" baseline="0" dirty="0" smtClean="0"/>
                        <a:t> destrói o contêiner quando não for mais necessário.</a:t>
                      </a:r>
                      <a:endParaRPr lang="pt-BR" sz="19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900" b="1" i="1" dirty="0" err="1" smtClean="0"/>
                        <a:t>empty</a:t>
                      </a:r>
                      <a:endParaRPr lang="pt-BR" sz="19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900" dirty="0" smtClean="0"/>
                        <a:t>Retorna </a:t>
                      </a:r>
                      <a:r>
                        <a:rPr lang="pt-BR" sz="1900" i="1" dirty="0" err="1" smtClean="0"/>
                        <a:t>true</a:t>
                      </a:r>
                      <a:r>
                        <a:rPr lang="pt-BR" sz="1900" dirty="0" smtClean="0"/>
                        <a:t> se não houver elementos no contêiner</a:t>
                      </a:r>
                      <a:r>
                        <a:rPr lang="pt-BR" sz="1900" baseline="0" dirty="0" smtClean="0"/>
                        <a:t> e </a:t>
                      </a:r>
                      <a:r>
                        <a:rPr lang="pt-BR" sz="1900" i="1" baseline="0" dirty="0" smtClean="0"/>
                        <a:t>false</a:t>
                      </a:r>
                      <a:r>
                        <a:rPr lang="pt-BR" sz="1900" baseline="0" dirty="0" smtClean="0"/>
                        <a:t> caso contrário.</a:t>
                      </a:r>
                      <a:endParaRPr lang="pt-BR" sz="19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900" b="1" i="1" dirty="0" err="1" smtClean="0"/>
                        <a:t>size</a:t>
                      </a:r>
                      <a:endParaRPr lang="pt-BR" sz="19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900" dirty="0" smtClean="0"/>
                        <a:t>Retorna</a:t>
                      </a:r>
                      <a:r>
                        <a:rPr lang="pt-BR" sz="1900" baseline="0" dirty="0" smtClean="0"/>
                        <a:t> o número de elementos no contêiner.</a:t>
                      </a:r>
                      <a:endParaRPr lang="pt-BR" sz="19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900" b="1" i="1" dirty="0" err="1" smtClean="0"/>
                        <a:t>operator</a:t>
                      </a:r>
                      <a:r>
                        <a:rPr lang="pt-BR" sz="1900" b="1" i="1" dirty="0" smtClean="0"/>
                        <a:t>=</a:t>
                      </a:r>
                      <a:endParaRPr lang="pt-BR" sz="19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900" dirty="0" smtClean="0"/>
                        <a:t>Atribui um contêiner a outro.</a:t>
                      </a:r>
                      <a:endParaRPr lang="pt-BR" sz="19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1" i="1" dirty="0" err="1" smtClean="0"/>
                        <a:t>operator</a:t>
                      </a:r>
                      <a:r>
                        <a:rPr lang="pt-BR" sz="1900" b="1" i="1" dirty="0" smtClean="0"/>
                        <a:t>&lt;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dirty="0" smtClean="0"/>
                        <a:t>Retorna </a:t>
                      </a:r>
                      <a:r>
                        <a:rPr lang="pt-BR" sz="1900" i="1" dirty="0" err="1" smtClean="0"/>
                        <a:t>true</a:t>
                      </a:r>
                      <a:r>
                        <a:rPr lang="pt-BR" sz="1900" dirty="0" smtClean="0"/>
                        <a:t> se o primeiro contêiner</a:t>
                      </a:r>
                      <a:r>
                        <a:rPr lang="pt-BR" sz="1900" baseline="0" dirty="0" smtClean="0"/>
                        <a:t> for menor que o segundo e </a:t>
                      </a:r>
                      <a:r>
                        <a:rPr lang="pt-BR" sz="1900" i="1" baseline="0" dirty="0" smtClean="0"/>
                        <a:t>false</a:t>
                      </a:r>
                      <a:r>
                        <a:rPr lang="pt-BR" sz="1900" baseline="0" dirty="0" smtClean="0"/>
                        <a:t> caso contrário.</a:t>
                      </a:r>
                      <a:endParaRPr lang="pt-BR" sz="1900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1578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Funções Comuns a Todos Contêineres 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603980"/>
              </p:ext>
            </p:extLst>
          </p:nvPr>
        </p:nvGraphicFramePr>
        <p:xfrm>
          <a:off x="395536" y="1916832"/>
          <a:ext cx="8229600" cy="4404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56384"/>
                <a:gridCol w="47732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/>
                        <a:t>Funcionalidade</a:t>
                      </a:r>
                      <a:endParaRPr lang="pt-BR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/>
                        <a:t>Descrição</a:t>
                      </a:r>
                      <a:endParaRPr lang="pt-BR" sz="19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900" b="1" i="1" dirty="0" err="1" smtClean="0"/>
                        <a:t>operator</a:t>
                      </a:r>
                      <a:r>
                        <a:rPr lang="pt-BR" sz="1900" b="1" i="1" dirty="0" smtClean="0"/>
                        <a:t>&lt;=</a:t>
                      </a:r>
                      <a:endParaRPr lang="pt-BR" sz="19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dirty="0" smtClean="0"/>
                        <a:t>Retorna </a:t>
                      </a:r>
                      <a:r>
                        <a:rPr lang="pt-BR" sz="1900" i="1" dirty="0" err="1" smtClean="0"/>
                        <a:t>true</a:t>
                      </a:r>
                      <a:r>
                        <a:rPr lang="pt-BR" sz="1900" dirty="0" smtClean="0"/>
                        <a:t> se o primeiro contêiner</a:t>
                      </a:r>
                      <a:r>
                        <a:rPr lang="pt-BR" sz="1900" baseline="0" dirty="0" smtClean="0"/>
                        <a:t> for menor ou igual ao segundo e </a:t>
                      </a:r>
                      <a:r>
                        <a:rPr lang="pt-BR" sz="1900" i="1" baseline="0" dirty="0" smtClean="0"/>
                        <a:t>false</a:t>
                      </a:r>
                      <a:r>
                        <a:rPr lang="pt-BR" sz="1900" baseline="0" dirty="0" smtClean="0"/>
                        <a:t> caso contrário.</a:t>
                      </a:r>
                      <a:endParaRPr lang="pt-BR" sz="19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1" i="1" dirty="0" err="1" smtClean="0"/>
                        <a:t>operator</a:t>
                      </a:r>
                      <a:r>
                        <a:rPr lang="pt-BR" sz="1900" b="1" i="1" dirty="0" smtClean="0"/>
                        <a:t>&gt;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dirty="0" smtClean="0"/>
                        <a:t>Retorna </a:t>
                      </a:r>
                      <a:r>
                        <a:rPr lang="pt-BR" sz="1900" i="1" dirty="0" err="1" smtClean="0"/>
                        <a:t>true</a:t>
                      </a:r>
                      <a:r>
                        <a:rPr lang="pt-BR" sz="1900" dirty="0" smtClean="0"/>
                        <a:t> se o primeiro contêiner</a:t>
                      </a:r>
                      <a:r>
                        <a:rPr lang="pt-BR" sz="1900" baseline="0" dirty="0" smtClean="0"/>
                        <a:t> for maior que o segundo e </a:t>
                      </a:r>
                      <a:r>
                        <a:rPr lang="pt-BR" sz="1900" i="1" baseline="0" dirty="0" smtClean="0"/>
                        <a:t>false</a:t>
                      </a:r>
                      <a:r>
                        <a:rPr lang="pt-BR" sz="1900" baseline="0" dirty="0" smtClean="0"/>
                        <a:t> caso contrário.</a:t>
                      </a:r>
                      <a:endParaRPr lang="pt-BR" sz="19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1" i="1" dirty="0" err="1" smtClean="0"/>
                        <a:t>operator</a:t>
                      </a:r>
                      <a:r>
                        <a:rPr lang="pt-BR" sz="1900" b="1" i="1" dirty="0" smtClean="0"/>
                        <a:t>&gt;=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dirty="0" smtClean="0"/>
                        <a:t>Retorna </a:t>
                      </a:r>
                      <a:r>
                        <a:rPr lang="pt-BR" sz="1900" i="1" dirty="0" err="1" smtClean="0"/>
                        <a:t>true</a:t>
                      </a:r>
                      <a:r>
                        <a:rPr lang="pt-BR" sz="1900" dirty="0" smtClean="0"/>
                        <a:t> se o primeiro contêiner</a:t>
                      </a:r>
                      <a:r>
                        <a:rPr lang="pt-BR" sz="1900" baseline="0" dirty="0" smtClean="0"/>
                        <a:t> for maior ou igual ao segundo e </a:t>
                      </a:r>
                      <a:r>
                        <a:rPr lang="pt-BR" sz="1900" i="1" baseline="0" dirty="0" smtClean="0"/>
                        <a:t>false</a:t>
                      </a:r>
                      <a:r>
                        <a:rPr lang="pt-BR" sz="1900" baseline="0" dirty="0" smtClean="0"/>
                        <a:t> caso contrário.</a:t>
                      </a:r>
                      <a:endParaRPr lang="pt-BR" sz="19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1" i="1" dirty="0" err="1" smtClean="0"/>
                        <a:t>operator</a:t>
                      </a:r>
                      <a:r>
                        <a:rPr lang="pt-BR" sz="1900" b="1" i="1" dirty="0" smtClean="0"/>
                        <a:t>==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dirty="0" smtClean="0"/>
                        <a:t>Retorna </a:t>
                      </a:r>
                      <a:r>
                        <a:rPr lang="pt-BR" sz="1900" i="1" dirty="0" err="1" smtClean="0"/>
                        <a:t>true</a:t>
                      </a:r>
                      <a:r>
                        <a:rPr lang="pt-BR" sz="1900" dirty="0" smtClean="0"/>
                        <a:t> se o primeiro contêiner</a:t>
                      </a:r>
                      <a:r>
                        <a:rPr lang="pt-BR" sz="1900" baseline="0" dirty="0" smtClean="0"/>
                        <a:t> for igual ao segundo e </a:t>
                      </a:r>
                      <a:r>
                        <a:rPr lang="pt-BR" sz="1900" i="1" baseline="0" dirty="0" smtClean="0"/>
                        <a:t>false</a:t>
                      </a:r>
                      <a:r>
                        <a:rPr lang="pt-BR" sz="1900" baseline="0" dirty="0" smtClean="0"/>
                        <a:t> caso contrário.</a:t>
                      </a:r>
                      <a:endParaRPr lang="pt-BR" sz="19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1" i="1" dirty="0" err="1" smtClean="0"/>
                        <a:t>operator</a:t>
                      </a:r>
                      <a:r>
                        <a:rPr lang="pt-BR" sz="1900" b="1" i="1" dirty="0" smtClean="0"/>
                        <a:t>!=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dirty="0" smtClean="0"/>
                        <a:t>Retorna </a:t>
                      </a:r>
                      <a:r>
                        <a:rPr lang="pt-BR" sz="1900" i="1" dirty="0" err="1" smtClean="0"/>
                        <a:t>true</a:t>
                      </a:r>
                      <a:r>
                        <a:rPr lang="pt-BR" sz="1900" dirty="0" smtClean="0"/>
                        <a:t> se o primeiro contêiner</a:t>
                      </a:r>
                      <a:r>
                        <a:rPr lang="pt-BR" sz="1900" baseline="0" dirty="0" smtClean="0"/>
                        <a:t> for diferente do segundo e </a:t>
                      </a:r>
                      <a:r>
                        <a:rPr lang="pt-BR" sz="1900" i="1" baseline="0" dirty="0" smtClean="0"/>
                        <a:t>false</a:t>
                      </a:r>
                      <a:r>
                        <a:rPr lang="pt-BR" sz="1900" baseline="0" dirty="0" smtClean="0"/>
                        <a:t> caso contrário.</a:t>
                      </a:r>
                      <a:endParaRPr lang="pt-BR" sz="19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1" i="1" dirty="0" smtClean="0"/>
                        <a:t>swap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900" dirty="0" smtClean="0"/>
                        <a:t>Troca</a:t>
                      </a:r>
                      <a:r>
                        <a:rPr lang="pt-BR" sz="1900" baseline="0" dirty="0" smtClean="0"/>
                        <a:t> os elementos de dois contêineres.</a:t>
                      </a:r>
                      <a:endParaRPr lang="pt-BR" sz="19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0496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Funções Comuns a Todos Contêineres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Atenção!</a:t>
            </a:r>
          </a:p>
          <a:p>
            <a:pPr lvl="1"/>
            <a:r>
              <a:rPr lang="pt-BR" dirty="0" smtClean="0"/>
              <a:t>Os operadores </a:t>
            </a:r>
            <a:r>
              <a:rPr lang="pt-BR" b="1" dirty="0" smtClean="0"/>
              <a:t>&lt;</a:t>
            </a:r>
            <a:r>
              <a:rPr lang="pt-BR" dirty="0" smtClean="0"/>
              <a:t>, </a:t>
            </a:r>
            <a:r>
              <a:rPr lang="pt-BR" b="1" dirty="0" smtClean="0"/>
              <a:t>&lt;=</a:t>
            </a:r>
            <a:r>
              <a:rPr lang="pt-BR" dirty="0" smtClean="0"/>
              <a:t>, </a:t>
            </a:r>
            <a:r>
              <a:rPr lang="pt-BR" b="1" dirty="0" smtClean="0"/>
              <a:t>&gt;</a:t>
            </a:r>
            <a:r>
              <a:rPr lang="pt-BR" dirty="0" smtClean="0"/>
              <a:t>, </a:t>
            </a:r>
            <a:r>
              <a:rPr lang="pt-BR" b="1" dirty="0" smtClean="0"/>
              <a:t>&gt;=</a:t>
            </a:r>
            <a:r>
              <a:rPr lang="pt-BR" dirty="0" smtClean="0"/>
              <a:t>, </a:t>
            </a:r>
            <a:r>
              <a:rPr lang="pt-BR" b="1" dirty="0" smtClean="0"/>
              <a:t>==</a:t>
            </a:r>
            <a:r>
              <a:rPr lang="pt-BR" dirty="0" smtClean="0"/>
              <a:t> e </a:t>
            </a:r>
            <a:r>
              <a:rPr lang="pt-BR" b="1" dirty="0" smtClean="0"/>
              <a:t>!=</a:t>
            </a:r>
            <a:r>
              <a:rPr lang="pt-BR" dirty="0" smtClean="0"/>
              <a:t> não são fornecidos para o contêiner </a:t>
            </a:r>
            <a:r>
              <a:rPr lang="pt-BR" b="1" i="1" dirty="0" err="1" smtClean="0"/>
              <a:t>priority_queue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1386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Funções Comuns a Contêineres Sequenciais e Associativos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56</a:t>
            </a:fld>
            <a:endParaRPr lang="pt-BR"/>
          </a:p>
        </p:txBody>
      </p:sp>
      <p:graphicFrame>
        <p:nvGraphicFramePr>
          <p:cNvPr id="5" name="Espaço Reservado para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3267415"/>
              </p:ext>
            </p:extLst>
          </p:nvPr>
        </p:nvGraphicFramePr>
        <p:xfrm>
          <a:off x="86816" y="1628800"/>
          <a:ext cx="8229600" cy="5074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04256"/>
                <a:gridCol w="59253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/>
                        <a:t>Funcionalidade</a:t>
                      </a:r>
                      <a:endParaRPr lang="pt-BR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/>
                        <a:t>Descrição</a:t>
                      </a:r>
                      <a:endParaRPr lang="pt-BR" sz="19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900" b="1" i="1" dirty="0" err="1" smtClean="0"/>
                        <a:t>max_size</a:t>
                      </a:r>
                      <a:endParaRPr lang="pt-BR" sz="19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dirty="0" smtClean="0"/>
                        <a:t>Retorna</a:t>
                      </a:r>
                      <a:r>
                        <a:rPr lang="pt-BR" sz="1900" baseline="0" dirty="0" smtClean="0"/>
                        <a:t> o número máximo de elementos de um contêiner.</a:t>
                      </a:r>
                      <a:endParaRPr lang="pt-BR" sz="19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1" i="1" dirty="0" err="1" smtClean="0"/>
                        <a:t>begin</a:t>
                      </a:r>
                      <a:endParaRPr lang="pt-BR" sz="1900" b="1" i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dirty="0" smtClean="0"/>
                        <a:t>As duas versões deste</a:t>
                      </a:r>
                      <a:r>
                        <a:rPr lang="pt-BR" sz="1900" baseline="0" dirty="0" smtClean="0"/>
                        <a:t> método retornam um </a:t>
                      </a:r>
                      <a:r>
                        <a:rPr lang="pt-BR" sz="1900" i="1" baseline="0" dirty="0" err="1" smtClean="0"/>
                        <a:t>iterator</a:t>
                      </a:r>
                      <a:r>
                        <a:rPr lang="pt-BR" sz="1900" baseline="0" dirty="0" smtClean="0"/>
                        <a:t> ou um </a:t>
                      </a:r>
                      <a:r>
                        <a:rPr lang="pt-BR" sz="1900" i="1" baseline="0" dirty="0" err="1" smtClean="0"/>
                        <a:t>const_iterator</a:t>
                      </a:r>
                      <a:r>
                        <a:rPr lang="pt-BR" sz="1900" baseline="0" dirty="0" smtClean="0"/>
                        <a:t> para o primeiro elemento do contêiner.</a:t>
                      </a:r>
                      <a:endParaRPr lang="pt-BR" sz="19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1" i="1" dirty="0" err="1" smtClean="0"/>
                        <a:t>end</a:t>
                      </a:r>
                      <a:endParaRPr lang="pt-BR" sz="1900" b="1" i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dirty="0" smtClean="0"/>
                        <a:t>As duas versões deste</a:t>
                      </a:r>
                      <a:r>
                        <a:rPr lang="pt-BR" sz="1900" baseline="0" dirty="0" smtClean="0"/>
                        <a:t> método retornam um </a:t>
                      </a:r>
                      <a:r>
                        <a:rPr lang="pt-BR" sz="1900" i="1" baseline="0" dirty="0" err="1" smtClean="0"/>
                        <a:t>iterator</a:t>
                      </a:r>
                      <a:r>
                        <a:rPr lang="pt-BR" sz="1900" baseline="0" dirty="0" smtClean="0"/>
                        <a:t> ou um </a:t>
                      </a:r>
                      <a:r>
                        <a:rPr lang="pt-BR" sz="1900" i="1" baseline="0" dirty="0" err="1" smtClean="0"/>
                        <a:t>const_iterator</a:t>
                      </a:r>
                      <a:r>
                        <a:rPr lang="pt-BR" sz="1900" baseline="0" dirty="0" smtClean="0"/>
                        <a:t> para a posição após o final do contêiner.</a:t>
                      </a:r>
                      <a:endParaRPr lang="pt-BR" sz="19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1" i="1" dirty="0" err="1" smtClean="0"/>
                        <a:t>rbegin</a:t>
                      </a:r>
                      <a:endParaRPr lang="pt-BR" sz="1900" b="1" i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dirty="0" smtClean="0"/>
                        <a:t>As duas versões deste</a:t>
                      </a:r>
                      <a:r>
                        <a:rPr lang="pt-BR" sz="1900" baseline="0" dirty="0" smtClean="0"/>
                        <a:t> método retornam um </a:t>
                      </a:r>
                      <a:r>
                        <a:rPr lang="pt-BR" sz="1900" i="1" baseline="0" dirty="0" err="1" smtClean="0"/>
                        <a:t>reverse_iterator</a:t>
                      </a:r>
                      <a:r>
                        <a:rPr lang="pt-BR" sz="1900" baseline="0" dirty="0" smtClean="0"/>
                        <a:t> ou um </a:t>
                      </a:r>
                      <a:r>
                        <a:rPr lang="pt-BR" sz="1900" i="1" baseline="0" dirty="0" err="1" smtClean="0"/>
                        <a:t>const_reverse_iterator</a:t>
                      </a:r>
                      <a:r>
                        <a:rPr lang="pt-BR" sz="1900" baseline="0" dirty="0" smtClean="0"/>
                        <a:t> para o primeiro elemento do contêiner invertido.</a:t>
                      </a:r>
                      <a:endParaRPr lang="pt-BR" sz="19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1" i="1" dirty="0" err="1" smtClean="0"/>
                        <a:t>rend</a:t>
                      </a:r>
                      <a:endParaRPr lang="pt-BR" sz="1900" b="1" i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dirty="0" smtClean="0"/>
                        <a:t>As duas versões deste</a:t>
                      </a:r>
                      <a:r>
                        <a:rPr lang="pt-BR" sz="1900" baseline="0" dirty="0" smtClean="0"/>
                        <a:t> método retornam um </a:t>
                      </a:r>
                      <a:r>
                        <a:rPr lang="pt-BR" sz="1900" i="1" baseline="0" dirty="0" err="1" smtClean="0"/>
                        <a:t>reverse_iterator</a:t>
                      </a:r>
                      <a:r>
                        <a:rPr lang="pt-BR" sz="1900" baseline="0" dirty="0" smtClean="0"/>
                        <a:t> ou um </a:t>
                      </a:r>
                      <a:r>
                        <a:rPr lang="pt-BR" sz="1900" i="1" baseline="0" dirty="0" err="1" smtClean="0"/>
                        <a:t>const_reverse_iterator</a:t>
                      </a:r>
                      <a:r>
                        <a:rPr lang="pt-BR" sz="1900" baseline="0" dirty="0" smtClean="0"/>
                        <a:t> para a posição após o final do contêiner invertido.</a:t>
                      </a:r>
                      <a:endParaRPr lang="pt-BR" sz="19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1" i="1" dirty="0" err="1" smtClean="0"/>
                        <a:t>erase</a:t>
                      </a:r>
                      <a:endParaRPr lang="pt-BR" sz="1900" b="1" i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900" dirty="0" smtClean="0"/>
                        <a:t>Apaga um ou mais elementos do contêiner.</a:t>
                      </a:r>
                      <a:endParaRPr lang="pt-BR" sz="19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1" i="1" dirty="0" err="1" smtClean="0"/>
                        <a:t>clear</a:t>
                      </a:r>
                      <a:endParaRPr lang="pt-BR" sz="1900" b="1" i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900" dirty="0" smtClean="0"/>
                        <a:t>Apaga todos os elementos do contêiner.</a:t>
                      </a:r>
                      <a:endParaRPr lang="pt-BR" sz="19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3432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Bibliotecas de Contêineres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57</a:t>
            </a:fld>
            <a:endParaRPr lang="pt-BR"/>
          </a:p>
        </p:txBody>
      </p:sp>
      <p:graphicFrame>
        <p:nvGraphicFramePr>
          <p:cNvPr id="5" name="Espaço Reservado para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0564286"/>
              </p:ext>
            </p:extLst>
          </p:nvPr>
        </p:nvGraphicFramePr>
        <p:xfrm>
          <a:off x="457200" y="2383120"/>
          <a:ext cx="8229600" cy="3870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466728"/>
                <a:gridCol w="47628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Biblioteca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Observação</a:t>
                      </a:r>
                      <a:endParaRPr lang="pt-B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i="1" dirty="0" smtClean="0"/>
                        <a:t>&lt;vector&gt;</a:t>
                      </a:r>
                      <a:endParaRPr lang="pt-BR" sz="20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Vetor</a:t>
                      </a:r>
                      <a:endParaRPr lang="pt-BR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i="1" dirty="0" smtClean="0"/>
                        <a:t>&lt;</a:t>
                      </a:r>
                      <a:r>
                        <a:rPr lang="pt-BR" sz="2000" b="1" i="1" dirty="0" err="1" smtClean="0"/>
                        <a:t>list</a:t>
                      </a:r>
                      <a:r>
                        <a:rPr lang="pt-BR" sz="2000" b="1" i="1" dirty="0" smtClean="0"/>
                        <a:t>&gt;</a:t>
                      </a:r>
                      <a:endParaRPr lang="pt-BR" sz="20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/>
                        <a:t>Lista</a:t>
                      </a:r>
                      <a:endParaRPr lang="pt-BR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i="1" dirty="0" smtClean="0"/>
                        <a:t>&lt;deque&gt;</a:t>
                      </a:r>
                      <a:endParaRPr lang="pt-BR" sz="20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Fila duplamente</a:t>
                      </a:r>
                      <a:r>
                        <a:rPr lang="pt-BR" sz="2000" baseline="0" dirty="0" smtClean="0"/>
                        <a:t> ligada</a:t>
                      </a:r>
                      <a:endParaRPr lang="pt-BR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i="1" dirty="0" smtClean="0"/>
                        <a:t>&lt;</a:t>
                      </a:r>
                      <a:r>
                        <a:rPr lang="pt-BR" sz="2000" b="1" i="1" dirty="0" err="1" smtClean="0"/>
                        <a:t>queue</a:t>
                      </a:r>
                      <a:r>
                        <a:rPr lang="pt-BR" sz="2000" b="1" i="1" dirty="0" smtClean="0"/>
                        <a:t>&gt;</a:t>
                      </a:r>
                      <a:endParaRPr lang="pt-BR" sz="20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Contém </a:t>
                      </a:r>
                      <a:r>
                        <a:rPr lang="pt-BR" sz="2000" i="1" dirty="0" err="1" smtClean="0"/>
                        <a:t>queue</a:t>
                      </a:r>
                      <a:r>
                        <a:rPr lang="pt-BR" sz="2000" dirty="0" smtClean="0"/>
                        <a:t> e </a:t>
                      </a:r>
                      <a:r>
                        <a:rPr lang="pt-BR" sz="2000" i="1" dirty="0" err="1" smtClean="0"/>
                        <a:t>priority_queue</a:t>
                      </a:r>
                      <a:endParaRPr lang="pt-BR" sz="2000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i="1" dirty="0" smtClean="0"/>
                        <a:t>&lt;</a:t>
                      </a:r>
                      <a:r>
                        <a:rPr lang="pt-BR" sz="2000" b="1" i="1" dirty="0" err="1" smtClean="0"/>
                        <a:t>stack</a:t>
                      </a:r>
                      <a:r>
                        <a:rPr lang="pt-BR" sz="2000" b="1" i="1" dirty="0" smtClean="0"/>
                        <a:t>&gt;</a:t>
                      </a:r>
                      <a:endParaRPr lang="pt-BR" sz="20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Pilha</a:t>
                      </a:r>
                      <a:endParaRPr lang="pt-BR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i="1" dirty="0" smtClean="0"/>
                        <a:t>&lt;</a:t>
                      </a:r>
                      <a:r>
                        <a:rPr lang="pt-BR" sz="2000" b="1" i="1" dirty="0" err="1" smtClean="0"/>
                        <a:t>map</a:t>
                      </a:r>
                      <a:r>
                        <a:rPr lang="pt-BR" sz="2000" b="1" i="1" dirty="0" smtClean="0"/>
                        <a:t>&gt;</a:t>
                      </a:r>
                      <a:endParaRPr lang="pt-BR" sz="20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Contém </a:t>
                      </a:r>
                      <a:r>
                        <a:rPr lang="pt-BR" sz="2000" i="1" dirty="0" err="1" smtClean="0"/>
                        <a:t>map</a:t>
                      </a:r>
                      <a:r>
                        <a:rPr lang="pt-BR" sz="2000" dirty="0" smtClean="0"/>
                        <a:t> e </a:t>
                      </a:r>
                      <a:r>
                        <a:rPr lang="pt-BR" sz="2000" i="1" dirty="0" err="1" smtClean="0"/>
                        <a:t>multimap</a:t>
                      </a:r>
                      <a:endParaRPr lang="pt-BR" sz="2000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i="1" dirty="0" smtClean="0"/>
                        <a:t>&lt;set&gt;</a:t>
                      </a:r>
                      <a:endParaRPr lang="pt-BR" sz="20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Contém </a:t>
                      </a:r>
                      <a:r>
                        <a:rPr lang="pt-BR" sz="2000" i="1" dirty="0" smtClean="0"/>
                        <a:t>set</a:t>
                      </a:r>
                      <a:r>
                        <a:rPr lang="pt-BR" sz="2000" dirty="0" smtClean="0"/>
                        <a:t> e </a:t>
                      </a:r>
                      <a:r>
                        <a:rPr lang="pt-BR" sz="2000" i="1" dirty="0" err="1" smtClean="0"/>
                        <a:t>multiset</a:t>
                      </a:r>
                      <a:endParaRPr lang="pt-BR" sz="2000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i="1" dirty="0" smtClean="0"/>
                        <a:t>&lt;</a:t>
                      </a:r>
                      <a:r>
                        <a:rPr lang="pt-BR" sz="2000" b="1" i="1" dirty="0" err="1" smtClean="0"/>
                        <a:t>bitset</a:t>
                      </a:r>
                      <a:r>
                        <a:rPr lang="pt-BR" sz="2000" b="1" i="1" dirty="0" smtClean="0"/>
                        <a:t>&gt;</a:t>
                      </a:r>
                      <a:endParaRPr lang="pt-BR" sz="20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Conjunto de </a:t>
                      </a:r>
                      <a:r>
                        <a:rPr lang="pt-BR" sz="2000" i="1" dirty="0" smtClean="0"/>
                        <a:t>bits</a:t>
                      </a:r>
                      <a:r>
                        <a:rPr lang="pt-BR" sz="2000" dirty="0" smtClean="0"/>
                        <a:t> (vetor</a:t>
                      </a:r>
                      <a:r>
                        <a:rPr lang="pt-BR" sz="2000" baseline="0" dirty="0" smtClean="0"/>
                        <a:t> em que cada elemento é um </a:t>
                      </a:r>
                      <a:r>
                        <a:rPr lang="pt-BR" sz="2000" i="1" baseline="0" dirty="0" smtClean="0"/>
                        <a:t>bit</a:t>
                      </a:r>
                      <a:r>
                        <a:rPr lang="pt-BR" sz="2000" baseline="0" dirty="0" smtClean="0"/>
                        <a:t> – 0 ou 1</a:t>
                      </a:r>
                      <a:r>
                        <a:rPr lang="pt-BR" sz="2000" dirty="0" smtClean="0"/>
                        <a:t>).</a:t>
                      </a:r>
                      <a:endParaRPr lang="pt-BR" sz="2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7700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Contêineres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É necessário garantir que os elementos armazenados em um contêiner suportam um conjunto mínimo de operações</a:t>
            </a:r>
          </a:p>
          <a:p>
            <a:pPr lvl="1"/>
            <a:r>
              <a:rPr lang="pt-BR" dirty="0" smtClean="0"/>
              <a:t>Quando um elemento é inserido em um contêiner, ele é copiado</a:t>
            </a:r>
          </a:p>
          <a:p>
            <a:pPr lvl="2"/>
            <a:r>
              <a:rPr lang="pt-BR" dirty="0" smtClean="0"/>
              <a:t>Logo, o operador de atribuição deve ser sobrecarregado se necessário;</a:t>
            </a:r>
          </a:p>
          <a:p>
            <a:pPr lvl="2"/>
            <a:r>
              <a:rPr lang="pt-BR" dirty="0" smtClean="0"/>
              <a:t>Também deve haver um construtor cópia.</a:t>
            </a:r>
          </a:p>
          <a:p>
            <a:pPr lvl="1"/>
            <a:r>
              <a:rPr lang="pt-BR" dirty="0" smtClean="0"/>
              <a:t>Contêineres associativos e alguns algoritmos requerem que os elementos sejam comparados</a:t>
            </a:r>
          </a:p>
          <a:p>
            <a:pPr lvl="2"/>
            <a:r>
              <a:rPr lang="pt-BR" dirty="0" smtClean="0"/>
              <a:t>Pelo menos os operadores </a:t>
            </a:r>
            <a:r>
              <a:rPr lang="pt-BR" b="1" dirty="0" smtClean="0">
                <a:solidFill>
                  <a:srgbClr val="FF0000"/>
                </a:solidFill>
              </a:rPr>
              <a:t>==</a:t>
            </a:r>
            <a:r>
              <a:rPr lang="pt-BR" dirty="0" smtClean="0"/>
              <a:t> e </a:t>
            </a:r>
            <a:r>
              <a:rPr lang="pt-BR" b="1" dirty="0" smtClean="0">
                <a:solidFill>
                  <a:srgbClr val="FF0000"/>
                </a:solidFill>
              </a:rPr>
              <a:t>&lt;</a:t>
            </a:r>
            <a:r>
              <a:rPr lang="pt-BR" dirty="0" smtClean="0"/>
              <a:t> devem ser sobrecarregados.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58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78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>
                <a:solidFill>
                  <a:srgbClr val="FFD25D"/>
                </a:solidFill>
              </a:rPr>
              <a:t>Iteradores</a:t>
            </a:r>
            <a:endParaRPr lang="pt-BR" dirty="0">
              <a:solidFill>
                <a:srgbClr val="FFD25D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59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1394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Na aula de hoje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pt-BR" dirty="0" smtClean="0"/>
              <a:t>Genéricos (</a:t>
            </a:r>
            <a:r>
              <a:rPr lang="pt-BR" i="1" dirty="0" err="1" smtClean="0"/>
              <a:t>Templates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Programação Genérica</a:t>
            </a:r>
          </a:p>
          <a:p>
            <a:pPr lvl="1"/>
            <a:r>
              <a:rPr lang="pt-BR" dirty="0" smtClean="0"/>
              <a:t>Funções Genéricas</a:t>
            </a:r>
          </a:p>
          <a:p>
            <a:pPr lvl="1"/>
            <a:r>
              <a:rPr lang="pt-BR" dirty="0" smtClean="0"/>
              <a:t>Classes Genéricas</a:t>
            </a:r>
          </a:p>
          <a:p>
            <a:pPr lvl="2"/>
            <a:r>
              <a:rPr lang="pt-BR" dirty="0" smtClean="0"/>
              <a:t>Outros Parâmetros e Parâmetros Padronizados</a:t>
            </a:r>
          </a:p>
          <a:p>
            <a:pPr lvl="1"/>
            <a:r>
              <a:rPr lang="pt-BR" dirty="0" smtClean="0"/>
              <a:t>Observações Sobre Genéricos e Herança</a:t>
            </a:r>
          </a:p>
          <a:p>
            <a:pPr lvl="1"/>
            <a:r>
              <a:rPr lang="pt-BR" dirty="0" smtClean="0"/>
              <a:t>Observações Sobre Genéricos e Funções Amigas</a:t>
            </a:r>
          </a:p>
          <a:p>
            <a:pPr lvl="1"/>
            <a:r>
              <a:rPr lang="pt-BR" dirty="0" smtClean="0"/>
              <a:t>Observações Sobre Genéricos e Membros </a:t>
            </a:r>
            <a:r>
              <a:rPr lang="pt-BR" i="1" dirty="0" err="1" smtClean="0"/>
              <a:t>static</a:t>
            </a:r>
            <a:endParaRPr lang="pt-BR" i="1" dirty="0" smtClean="0"/>
          </a:p>
          <a:p>
            <a:r>
              <a:rPr lang="pt-BR" i="1" dirty="0" smtClean="0"/>
              <a:t>Standard </a:t>
            </a:r>
            <a:r>
              <a:rPr lang="pt-BR" i="1" dirty="0" err="1" smtClean="0"/>
              <a:t>Templates</a:t>
            </a:r>
            <a:r>
              <a:rPr lang="pt-BR" i="1" dirty="0" smtClean="0"/>
              <a:t> Library</a:t>
            </a:r>
          </a:p>
          <a:p>
            <a:pPr lvl="1"/>
            <a:r>
              <a:rPr lang="pt-BR" dirty="0" smtClean="0"/>
              <a:t>Contêineres</a:t>
            </a:r>
          </a:p>
          <a:p>
            <a:pPr lvl="1"/>
            <a:r>
              <a:rPr lang="pt-BR" dirty="0" err="1" smtClean="0"/>
              <a:t>Iteradores</a:t>
            </a:r>
            <a:endParaRPr lang="pt-BR" dirty="0" smtClean="0"/>
          </a:p>
          <a:p>
            <a:pPr lvl="1"/>
            <a:r>
              <a:rPr lang="pt-BR" dirty="0" smtClean="0"/>
              <a:t>Algoritmos </a:t>
            </a:r>
          </a:p>
          <a:p>
            <a:pPr lvl="1"/>
            <a:r>
              <a:rPr lang="pt-BR" dirty="0" smtClean="0"/>
              <a:t>Exemplos</a:t>
            </a:r>
          </a:p>
        </p:txBody>
      </p:sp>
      <p:sp>
        <p:nvSpPr>
          <p:cNvPr id="4098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0E5D85-099B-4D71-A46B-281D3E89EB9E}" type="slidenum">
              <a:rPr lang="pt-BR"/>
              <a:pPr eaLnBrk="1" hangingPunct="1"/>
              <a:t>6</a:t>
            </a:fld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Iteradores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b="1" dirty="0" err="1" smtClean="0"/>
              <a:t>Iteradores</a:t>
            </a:r>
            <a:r>
              <a:rPr lang="pt-BR" dirty="0" smtClean="0"/>
              <a:t> são utilizados para apontar elementos de contêineres sequenciais e associativos</a:t>
            </a:r>
          </a:p>
          <a:p>
            <a:pPr lvl="1"/>
            <a:r>
              <a:rPr lang="pt-BR" dirty="0" smtClean="0"/>
              <a:t>Entre outras coisas;</a:t>
            </a:r>
          </a:p>
          <a:p>
            <a:pPr lvl="1"/>
            <a:r>
              <a:rPr lang="pt-BR" dirty="0" smtClean="0"/>
              <a:t>Algumas funcionalidades como </a:t>
            </a:r>
            <a:r>
              <a:rPr lang="pt-BR" i="1" dirty="0" err="1" smtClean="0"/>
              <a:t>begin</a:t>
            </a:r>
            <a:r>
              <a:rPr lang="pt-BR" dirty="0" smtClean="0"/>
              <a:t> e </a:t>
            </a:r>
            <a:r>
              <a:rPr lang="pt-BR" i="1" dirty="0" err="1" smtClean="0"/>
              <a:t>end</a:t>
            </a:r>
            <a:r>
              <a:rPr lang="pt-BR" dirty="0" smtClean="0"/>
              <a:t> retornam </a:t>
            </a:r>
            <a:r>
              <a:rPr lang="pt-BR" dirty="0" err="1" smtClean="0"/>
              <a:t>iteradores</a:t>
            </a:r>
            <a:r>
              <a:rPr lang="pt-BR" dirty="0" smtClean="0"/>
              <a:t>.</a:t>
            </a:r>
          </a:p>
          <a:p>
            <a:r>
              <a:rPr lang="pt-BR" dirty="0" smtClean="0"/>
              <a:t>Se um </a:t>
            </a:r>
            <a:r>
              <a:rPr lang="pt-BR" dirty="0" err="1" smtClean="0"/>
              <a:t>iterador</a:t>
            </a:r>
            <a:r>
              <a:rPr lang="pt-BR" dirty="0" smtClean="0"/>
              <a:t> </a:t>
            </a:r>
            <a:r>
              <a:rPr lang="pt-BR" b="1" i="1" dirty="0" smtClean="0"/>
              <a:t>i</a:t>
            </a:r>
            <a:r>
              <a:rPr lang="pt-BR" dirty="0" smtClean="0"/>
              <a:t> aponta para um elemento:</a:t>
            </a:r>
          </a:p>
          <a:p>
            <a:pPr lvl="1"/>
            <a:r>
              <a:rPr lang="pt-BR" b="1" i="1" dirty="0" smtClean="0"/>
              <a:t>++i</a:t>
            </a:r>
            <a:r>
              <a:rPr lang="pt-BR" dirty="0" smtClean="0"/>
              <a:t> aponta para o próximo elemento;</a:t>
            </a:r>
          </a:p>
          <a:p>
            <a:pPr lvl="1"/>
            <a:r>
              <a:rPr lang="pt-BR" b="1" i="1" dirty="0" smtClean="0"/>
              <a:t>*i</a:t>
            </a:r>
            <a:r>
              <a:rPr lang="pt-BR" dirty="0" smtClean="0"/>
              <a:t> se refere ao conteúdo do elemento apontado por i.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60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9997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Iteradores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Os </a:t>
            </a:r>
            <a:r>
              <a:rPr lang="pt-BR" dirty="0" err="1" smtClean="0"/>
              <a:t>iteradores</a:t>
            </a:r>
            <a:r>
              <a:rPr lang="pt-BR" dirty="0" smtClean="0"/>
              <a:t> são objetos declarados na biblioteca </a:t>
            </a:r>
            <a:r>
              <a:rPr lang="pt-BR" b="1" i="1" dirty="0" smtClean="0">
                <a:solidFill>
                  <a:schemeClr val="accent4">
                    <a:lumMod val="75000"/>
                  </a:schemeClr>
                </a:solidFill>
              </a:rPr>
              <a:t>&lt;</a:t>
            </a:r>
            <a:r>
              <a:rPr lang="pt-BR" b="1" i="1" dirty="0" err="1" smtClean="0">
                <a:solidFill>
                  <a:schemeClr val="accent4">
                    <a:lumMod val="75000"/>
                  </a:schemeClr>
                </a:solidFill>
              </a:rPr>
              <a:t>iterator</a:t>
            </a:r>
            <a:r>
              <a:rPr lang="pt-BR" b="1" i="1" dirty="0" smtClean="0">
                <a:solidFill>
                  <a:schemeClr val="accent4">
                    <a:lumMod val="75000"/>
                  </a:schemeClr>
                </a:solidFill>
              </a:rPr>
              <a:t>&gt;</a:t>
            </a:r>
            <a:r>
              <a:rPr lang="pt-BR" dirty="0" smtClean="0"/>
              <a:t>;</a:t>
            </a:r>
          </a:p>
          <a:p>
            <a:r>
              <a:rPr lang="pt-BR" dirty="0" smtClean="0"/>
              <a:t>Existem </a:t>
            </a:r>
            <a:r>
              <a:rPr lang="pt-BR" dirty="0"/>
              <a:t>basicamente dois tipos de objetos </a:t>
            </a:r>
            <a:r>
              <a:rPr lang="pt-BR" dirty="0" err="1"/>
              <a:t>iteradores</a:t>
            </a:r>
            <a:r>
              <a:rPr lang="pt-BR" dirty="0"/>
              <a:t>:</a:t>
            </a:r>
          </a:p>
          <a:p>
            <a:pPr lvl="1"/>
            <a:r>
              <a:rPr lang="pt-BR" i="1" dirty="0" err="1"/>
              <a:t>iterator</a:t>
            </a:r>
            <a:r>
              <a:rPr lang="pt-BR" dirty="0"/>
              <a:t>: aponta para um elemento que pode ser modificado;</a:t>
            </a:r>
          </a:p>
          <a:p>
            <a:pPr lvl="1"/>
            <a:r>
              <a:rPr lang="pt-BR" i="1" dirty="0" err="1"/>
              <a:t>const_iterator</a:t>
            </a:r>
            <a:r>
              <a:rPr lang="pt-BR" dirty="0"/>
              <a:t>: aponta para um elemento que não pode ser modificado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61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2876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Iteradores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Por exemplo, é possível criar </a:t>
            </a:r>
            <a:r>
              <a:rPr lang="pt-BR" dirty="0" err="1" smtClean="0"/>
              <a:t>iteradores</a:t>
            </a:r>
            <a:r>
              <a:rPr lang="pt-BR" dirty="0" smtClean="0"/>
              <a:t> para o </a:t>
            </a:r>
            <a:r>
              <a:rPr lang="pt-BR" i="1" dirty="0" err="1" smtClean="0"/>
              <a:t>cin</a:t>
            </a:r>
            <a:r>
              <a:rPr lang="pt-BR" dirty="0" smtClean="0"/>
              <a:t> e o </a:t>
            </a:r>
            <a:r>
              <a:rPr lang="pt-BR" i="1" dirty="0" err="1" smtClean="0"/>
              <a:t>cout</a:t>
            </a:r>
            <a:endParaRPr lang="pt-BR" i="1" dirty="0" smtClean="0"/>
          </a:p>
          <a:p>
            <a:pPr lvl="1"/>
            <a:r>
              <a:rPr lang="pt-BR" dirty="0" smtClean="0"/>
              <a:t>São sequências de dados, assim como os contêineres</a:t>
            </a:r>
          </a:p>
          <a:p>
            <a:pPr lvl="1"/>
            <a:r>
              <a:rPr lang="pt-BR" dirty="0" smtClean="0"/>
              <a:t>É possível percorrer os dados captados por um </a:t>
            </a:r>
            <a:r>
              <a:rPr lang="pt-BR" i="1" dirty="0" err="1" smtClean="0"/>
              <a:t>cin</a:t>
            </a:r>
            <a:r>
              <a:rPr lang="pt-BR" dirty="0" smtClean="0"/>
              <a:t> e os dados a serem escritos por um </a:t>
            </a:r>
            <a:r>
              <a:rPr lang="pt-BR" i="1" dirty="0" err="1" smtClean="0"/>
              <a:t>cout</a:t>
            </a:r>
            <a:r>
              <a:rPr lang="pt-BR" dirty="0" smtClean="0"/>
              <a:t>.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62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2876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4"/>
          <p:cNvSpPr/>
          <p:nvPr/>
        </p:nvSpPr>
        <p:spPr>
          <a:xfrm>
            <a:off x="629334" y="2335462"/>
            <a:ext cx="5583207" cy="2463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ângulo 4"/>
          <p:cNvSpPr/>
          <p:nvPr/>
        </p:nvSpPr>
        <p:spPr>
          <a:xfrm>
            <a:off x="824463" y="4909087"/>
            <a:ext cx="4179585" cy="2463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ângulo 4"/>
          <p:cNvSpPr/>
          <p:nvPr/>
        </p:nvSpPr>
        <p:spPr>
          <a:xfrm>
            <a:off x="788856" y="3634339"/>
            <a:ext cx="3855151" cy="2463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ctângulo 4"/>
          <p:cNvSpPr/>
          <p:nvPr/>
        </p:nvSpPr>
        <p:spPr>
          <a:xfrm>
            <a:off x="840130" y="5428956"/>
            <a:ext cx="1065582" cy="2463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ângulo 4"/>
          <p:cNvSpPr/>
          <p:nvPr/>
        </p:nvSpPr>
        <p:spPr>
          <a:xfrm>
            <a:off x="2344190" y="3924896"/>
            <a:ext cx="1003674" cy="2463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ctângulo 4"/>
          <p:cNvSpPr/>
          <p:nvPr/>
        </p:nvSpPr>
        <p:spPr>
          <a:xfrm>
            <a:off x="2344329" y="4365104"/>
            <a:ext cx="1003674" cy="2463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ctângulo 4"/>
          <p:cNvSpPr/>
          <p:nvPr/>
        </p:nvSpPr>
        <p:spPr>
          <a:xfrm>
            <a:off x="814632" y="4142913"/>
            <a:ext cx="1165080" cy="2463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Iteradores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8872" indent="0">
              <a:buNone/>
            </a:pPr>
            <a:r>
              <a:rPr lang="pt-BR" sz="1500" dirty="0">
                <a:solidFill>
                  <a:srgbClr val="7F7F00"/>
                </a:solidFill>
                <a:latin typeface="Verdana"/>
              </a:rPr>
              <a:t>#include &lt;</a:t>
            </a:r>
            <a:r>
              <a:rPr lang="pt-BR" sz="1500" dirty="0" err="1">
                <a:solidFill>
                  <a:srgbClr val="7F7F00"/>
                </a:solidFill>
                <a:latin typeface="Verdana"/>
              </a:rPr>
              <a:t>iostream</a:t>
            </a:r>
            <a:r>
              <a:rPr lang="pt-BR" sz="1500" dirty="0">
                <a:solidFill>
                  <a:srgbClr val="7F7F00"/>
                </a:solidFill>
                <a:latin typeface="Verdana"/>
              </a:rPr>
              <a:t>&gt;</a:t>
            </a: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using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namespace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std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7F7F00"/>
                </a:solidFill>
                <a:latin typeface="Verdana"/>
              </a:rPr>
              <a:t>#include &lt;</a:t>
            </a:r>
            <a:r>
              <a:rPr lang="pt-BR" sz="1500" dirty="0" err="1">
                <a:solidFill>
                  <a:srgbClr val="7F7F00"/>
                </a:solidFill>
                <a:latin typeface="Verdana"/>
              </a:rPr>
              <a:t>iterator</a:t>
            </a:r>
            <a:r>
              <a:rPr lang="pt-BR" sz="1500" dirty="0">
                <a:solidFill>
                  <a:srgbClr val="7F7F00"/>
                </a:solidFill>
                <a:latin typeface="Verdana"/>
              </a:rPr>
              <a:t>&gt;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ostream_iterator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 e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istream_iterator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endParaRPr lang="pt-BR" sz="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main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"Informe dois inteiros: "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cria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istream_iterator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 para ler valores de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int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 a partir de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cin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en-US" sz="1500" dirty="0" smtClean="0">
                <a:solidFill>
                  <a:srgbClr val="000000"/>
                </a:solidFill>
                <a:latin typeface="Verdana"/>
              </a:rPr>
              <a:t>   </a:t>
            </a:r>
            <a:r>
              <a:rPr lang="en-US" sz="1500" dirty="0" err="1" smtClean="0">
                <a:solidFill>
                  <a:srgbClr val="000000"/>
                </a:solidFill>
                <a:latin typeface="Verdana"/>
              </a:rPr>
              <a:t>istream_iterator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inputInt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cin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                 </a:t>
            </a:r>
          </a:p>
          <a:p>
            <a:pPr marL="118872" indent="0">
              <a:buNone/>
            </a:pPr>
            <a:endParaRPr lang="pt-BR" sz="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number1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inputInt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lê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int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 a partir da entrada padrão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++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inputInt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move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iterador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 para o próximo valor de entrada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number2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inputInt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lê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int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 a partir da entrada padrão</a:t>
            </a:r>
          </a:p>
          <a:p>
            <a:pPr marL="118872" indent="0">
              <a:buNone/>
            </a:pPr>
            <a:endParaRPr lang="pt-BR" sz="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cria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ostream_iterator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 para gravar valores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int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 em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cout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en-US" sz="1500" dirty="0" smtClean="0">
                <a:solidFill>
                  <a:srgbClr val="000000"/>
                </a:solidFill>
                <a:latin typeface="Verdana"/>
              </a:rPr>
              <a:t>   </a:t>
            </a:r>
            <a:r>
              <a:rPr lang="en-US" sz="1500" dirty="0" err="1" smtClean="0">
                <a:solidFill>
                  <a:srgbClr val="000000"/>
                </a:solidFill>
                <a:latin typeface="Verdana"/>
              </a:rPr>
              <a:t>ostream_iterator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outputInt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       </a:t>
            </a:r>
          </a:p>
          <a:p>
            <a:pPr marL="118872" indent="0">
              <a:buNone/>
            </a:pPr>
            <a:endParaRPr lang="pt-BR" sz="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"A soma é: "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outputInt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number1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+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number2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gera saída do resultado para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cout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endl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63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2876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Iteradores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pt-BR" dirty="0" smtClean="0">
                <a:latin typeface="Courier New" pitchFamily="49" charset="0"/>
                <a:cs typeface="Courier New" pitchFamily="49" charset="0"/>
              </a:rPr>
              <a:t>Informe dois inteiros</a:t>
            </a:r>
          </a:p>
          <a:p>
            <a:pPr marL="118872" indent="0">
              <a:buNone/>
            </a:pPr>
            <a:r>
              <a:rPr lang="pt-BR" dirty="0" smtClean="0">
                <a:latin typeface="Courier New" pitchFamily="49" charset="0"/>
                <a:cs typeface="Courier New" pitchFamily="49" charset="0"/>
              </a:rPr>
              <a:t>12 25</a:t>
            </a:r>
          </a:p>
          <a:p>
            <a:pPr marL="118872" indent="0">
              <a:buNone/>
            </a:pPr>
            <a:r>
              <a:rPr lang="pt-BR" dirty="0" smtClean="0">
                <a:latin typeface="Courier New" pitchFamily="49" charset="0"/>
                <a:cs typeface="Courier New" pitchFamily="49" charset="0"/>
              </a:rPr>
              <a:t>A soma é: 37</a:t>
            </a:r>
            <a:endParaRPr lang="pt-BR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64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2876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Categorias de </a:t>
            </a:r>
            <a:r>
              <a:rPr lang="pt-BR" dirty="0" err="1" smtClean="0"/>
              <a:t>Iteradores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65</a:t>
            </a:fld>
            <a:endParaRPr lang="pt-BR"/>
          </a:p>
        </p:txBody>
      </p:sp>
      <p:graphicFrame>
        <p:nvGraphicFramePr>
          <p:cNvPr id="6" name="Espaço Reservado para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5383279"/>
              </p:ext>
            </p:extLst>
          </p:nvPr>
        </p:nvGraphicFramePr>
        <p:xfrm>
          <a:off x="457200" y="2060848"/>
          <a:ext cx="8229600" cy="3718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58616"/>
                <a:gridCol w="57709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Categoria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Descrição</a:t>
                      </a:r>
                      <a:endParaRPr lang="pt-B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i="1" dirty="0" smtClean="0"/>
                        <a:t>input</a:t>
                      </a:r>
                      <a:endParaRPr lang="pt-BR" sz="20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Utilizado para ler</a:t>
                      </a:r>
                      <a:r>
                        <a:rPr lang="pt-BR" sz="2000" baseline="0" dirty="0" smtClean="0"/>
                        <a:t> um elemento de um contêiner. Só se move do início para o final, um elemento por vez. Não pode ser utilizado para percorrer um contêiner mais que uma vez.</a:t>
                      </a:r>
                      <a:endParaRPr lang="pt-BR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i="1" dirty="0" smtClean="0"/>
                        <a:t>output</a:t>
                      </a:r>
                      <a:endParaRPr lang="pt-BR" sz="20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/>
                        <a:t>Utilizado para escrever</a:t>
                      </a:r>
                      <a:r>
                        <a:rPr lang="pt-BR" sz="2000" baseline="0" dirty="0" smtClean="0"/>
                        <a:t> um elemento em um contêiner. Só se move do início para o final, um elemento por vez. Não pode ser utilizado para percorrer um contêiner mais que uma vez.</a:t>
                      </a:r>
                      <a:endParaRPr lang="pt-BR" sz="20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i="1" dirty="0" err="1" smtClean="0"/>
                        <a:t>forward</a:t>
                      </a:r>
                      <a:endParaRPr lang="pt-BR" sz="20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Combina os</a:t>
                      </a:r>
                      <a:r>
                        <a:rPr lang="pt-BR" sz="2000" baseline="0" dirty="0" smtClean="0"/>
                        <a:t> </a:t>
                      </a:r>
                      <a:r>
                        <a:rPr lang="pt-BR" sz="2000" baseline="0" dirty="0" err="1" smtClean="0"/>
                        <a:t>iteradores</a:t>
                      </a:r>
                      <a:r>
                        <a:rPr lang="pt-BR" sz="2000" baseline="0" dirty="0" smtClean="0"/>
                        <a:t> </a:t>
                      </a:r>
                      <a:r>
                        <a:rPr lang="pt-BR" sz="2000" i="1" baseline="0" dirty="0" smtClean="0"/>
                        <a:t>input</a:t>
                      </a:r>
                      <a:r>
                        <a:rPr lang="pt-BR" sz="2000" baseline="0" dirty="0" smtClean="0"/>
                        <a:t> e </a:t>
                      </a:r>
                      <a:r>
                        <a:rPr lang="pt-BR" sz="2000" i="1" baseline="0" dirty="0" smtClean="0"/>
                        <a:t>output</a:t>
                      </a:r>
                      <a:r>
                        <a:rPr lang="pt-BR" sz="2000" baseline="0" dirty="0" smtClean="0"/>
                        <a:t> e retém a sua posição no contêiner.</a:t>
                      </a:r>
                      <a:endParaRPr lang="pt-BR" sz="2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2876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Categorias de </a:t>
            </a:r>
            <a:r>
              <a:rPr lang="pt-BR" dirty="0" err="1" smtClean="0"/>
              <a:t>Iteradores</a:t>
            </a:r>
            <a:endParaRPr lang="pt-BR" dirty="0"/>
          </a:p>
        </p:txBody>
      </p:sp>
      <p:graphicFrame>
        <p:nvGraphicFramePr>
          <p:cNvPr id="2" name="Espaço Reservado para Conteú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8575482"/>
              </p:ext>
            </p:extLst>
          </p:nvPr>
        </p:nvGraphicFramePr>
        <p:xfrm>
          <a:off x="457200" y="2852936"/>
          <a:ext cx="8229600" cy="24079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42592"/>
                <a:gridCol w="59870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Categoria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Descrição</a:t>
                      </a:r>
                      <a:endParaRPr lang="pt-B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i="1" dirty="0" err="1" smtClean="0"/>
                        <a:t>bidirectional</a:t>
                      </a:r>
                      <a:endParaRPr lang="pt-BR" sz="20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Combina o</a:t>
                      </a:r>
                      <a:r>
                        <a:rPr lang="pt-BR" sz="2000" baseline="0" dirty="0" smtClean="0"/>
                        <a:t> </a:t>
                      </a:r>
                      <a:r>
                        <a:rPr lang="pt-BR" sz="2000" baseline="0" dirty="0" err="1" smtClean="0"/>
                        <a:t>iterador</a:t>
                      </a:r>
                      <a:r>
                        <a:rPr lang="pt-BR" sz="2000" baseline="0" dirty="0" smtClean="0"/>
                        <a:t> </a:t>
                      </a:r>
                      <a:r>
                        <a:rPr lang="pt-BR" sz="2000" i="1" baseline="0" dirty="0" err="1" smtClean="0"/>
                        <a:t>forward</a:t>
                      </a:r>
                      <a:r>
                        <a:rPr lang="pt-BR" sz="2000" baseline="0" dirty="0" smtClean="0"/>
                        <a:t> com a capacidade de se mover do final para o início. Pode ser utilizado para percorrer um contêiner mais que uma vez.</a:t>
                      </a:r>
                      <a:endParaRPr lang="pt-BR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i="1" dirty="0" err="1" smtClean="0"/>
                        <a:t>random</a:t>
                      </a:r>
                      <a:r>
                        <a:rPr lang="pt-BR" sz="2000" b="1" i="1" dirty="0" smtClean="0"/>
                        <a:t> </a:t>
                      </a:r>
                      <a:r>
                        <a:rPr lang="pt-BR" sz="2000" b="1" i="1" dirty="0" err="1" smtClean="0"/>
                        <a:t>access</a:t>
                      </a:r>
                      <a:endParaRPr lang="pt-BR" sz="20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Combina o</a:t>
                      </a:r>
                      <a:r>
                        <a:rPr lang="pt-BR" sz="2000" baseline="0" dirty="0" smtClean="0"/>
                        <a:t> </a:t>
                      </a:r>
                      <a:r>
                        <a:rPr lang="pt-BR" sz="2000" baseline="0" dirty="0" err="1" smtClean="0"/>
                        <a:t>iterador</a:t>
                      </a:r>
                      <a:r>
                        <a:rPr lang="pt-BR" sz="2000" baseline="0" dirty="0" smtClean="0"/>
                        <a:t> </a:t>
                      </a:r>
                      <a:r>
                        <a:rPr lang="pt-BR" sz="2000" i="1" baseline="0" dirty="0" err="1" smtClean="0"/>
                        <a:t>bidirectional</a:t>
                      </a:r>
                      <a:r>
                        <a:rPr lang="pt-BR" sz="2000" baseline="0" dirty="0" smtClean="0"/>
                        <a:t> com a capacidade de acessar diretamente qualquer elemento. Ou seja, pode saltar uma quantidade arbitrária de elementos.</a:t>
                      </a:r>
                      <a:endParaRPr lang="pt-BR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66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2876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Categorias </a:t>
            </a:r>
            <a:r>
              <a:rPr lang="pt-BR" dirty="0" smtClean="0"/>
              <a:t>de </a:t>
            </a:r>
            <a:r>
              <a:rPr lang="pt-BR" dirty="0" err="1" smtClean="0"/>
              <a:t>Iteradores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sz="half" idx="1"/>
          </p:nvPr>
        </p:nvSpPr>
        <p:spPr>
          <a:xfrm>
            <a:off x="457199" y="1773936"/>
            <a:ext cx="6366081" cy="4623816"/>
          </a:xfrm>
        </p:spPr>
        <p:txBody>
          <a:bodyPr/>
          <a:lstStyle/>
          <a:p>
            <a:r>
              <a:rPr lang="pt-BR" dirty="0" smtClean="0"/>
              <a:t>Usar o </a:t>
            </a:r>
            <a:r>
              <a:rPr lang="pt-BR" dirty="0" err="1" smtClean="0"/>
              <a:t>iterador</a:t>
            </a:r>
            <a:r>
              <a:rPr lang="pt-BR" dirty="0" smtClean="0"/>
              <a:t> “mais fraco” maximiza a </a:t>
            </a:r>
            <a:r>
              <a:rPr lang="pt-BR" dirty="0" err="1" smtClean="0"/>
              <a:t>reusabilidade</a:t>
            </a:r>
            <a:endParaRPr lang="pt-BR" dirty="0" smtClean="0"/>
          </a:p>
          <a:p>
            <a:pPr lvl="1"/>
            <a:r>
              <a:rPr lang="pt-BR" dirty="0" smtClean="0"/>
              <a:t>Um algoritmo que usa um </a:t>
            </a:r>
            <a:r>
              <a:rPr lang="pt-BR" dirty="0" err="1" smtClean="0"/>
              <a:t>iterador</a:t>
            </a:r>
            <a:r>
              <a:rPr lang="pt-BR" dirty="0" smtClean="0"/>
              <a:t> </a:t>
            </a:r>
            <a:r>
              <a:rPr lang="pt-BR" i="1" dirty="0" err="1" smtClean="0"/>
              <a:t>forward</a:t>
            </a:r>
            <a:r>
              <a:rPr lang="pt-BR" dirty="0" smtClean="0"/>
              <a:t> aceita </a:t>
            </a:r>
            <a:r>
              <a:rPr lang="pt-BR" dirty="0" err="1" smtClean="0"/>
              <a:t>iteradores</a:t>
            </a:r>
            <a:r>
              <a:rPr lang="pt-BR" dirty="0" smtClean="0"/>
              <a:t> </a:t>
            </a:r>
            <a:r>
              <a:rPr lang="pt-BR" i="1" dirty="0" err="1" smtClean="0"/>
              <a:t>forward</a:t>
            </a:r>
            <a:r>
              <a:rPr lang="pt-BR" dirty="0" smtClean="0"/>
              <a:t>, </a:t>
            </a:r>
            <a:r>
              <a:rPr lang="pt-BR" i="1" dirty="0" err="1" smtClean="0"/>
              <a:t>bidirectional</a:t>
            </a:r>
            <a:r>
              <a:rPr lang="pt-BR" dirty="0" smtClean="0"/>
              <a:t> ou </a:t>
            </a:r>
            <a:r>
              <a:rPr lang="pt-BR" i="1" dirty="0" err="1" smtClean="0"/>
              <a:t>random</a:t>
            </a:r>
            <a:r>
              <a:rPr lang="pt-BR" i="1" dirty="0" smtClean="0"/>
              <a:t> </a:t>
            </a:r>
            <a:r>
              <a:rPr lang="pt-BR" i="1" dirty="0" err="1" smtClean="0"/>
              <a:t>access</a:t>
            </a:r>
            <a:endParaRPr lang="pt-BR" i="1" dirty="0" smtClean="0"/>
          </a:p>
          <a:p>
            <a:pPr lvl="1"/>
            <a:r>
              <a:rPr lang="pt-BR" dirty="0" smtClean="0"/>
              <a:t>Um algoritmo que usa um </a:t>
            </a:r>
            <a:r>
              <a:rPr lang="pt-BR" dirty="0" err="1" smtClean="0"/>
              <a:t>iterador</a:t>
            </a:r>
            <a:r>
              <a:rPr lang="pt-BR" dirty="0" smtClean="0"/>
              <a:t> </a:t>
            </a:r>
            <a:r>
              <a:rPr lang="pt-BR" i="1" dirty="0" err="1" smtClean="0"/>
              <a:t>random</a:t>
            </a:r>
            <a:r>
              <a:rPr lang="pt-BR" i="1" dirty="0" smtClean="0"/>
              <a:t> </a:t>
            </a:r>
            <a:r>
              <a:rPr lang="pt-BR" i="1" dirty="0" err="1" smtClean="0"/>
              <a:t>access</a:t>
            </a:r>
            <a:r>
              <a:rPr lang="pt-BR" dirty="0" smtClean="0"/>
              <a:t> não aceira outro.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67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73" r="37934"/>
          <a:stretch/>
        </p:blipFill>
        <p:spPr bwMode="auto">
          <a:xfrm>
            <a:off x="6823281" y="2858244"/>
            <a:ext cx="2141207" cy="2338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876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Tipos Predefinidos de </a:t>
            </a:r>
            <a:r>
              <a:rPr lang="pt-BR" dirty="0" err="1" smtClean="0"/>
              <a:t>Iteradores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68</a:t>
            </a:fld>
            <a:endParaRPr lang="pt-BR"/>
          </a:p>
        </p:txBody>
      </p:sp>
      <p:graphicFrame>
        <p:nvGraphicFramePr>
          <p:cNvPr id="6" name="Espaço Reservado para Conteúd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835237"/>
              </p:ext>
            </p:extLst>
          </p:nvPr>
        </p:nvGraphicFramePr>
        <p:xfrm>
          <a:off x="457200" y="2852936"/>
          <a:ext cx="8229600" cy="1981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78696"/>
                <a:gridCol w="3096344"/>
                <a:gridCol w="19545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Tipo Predefinido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Direção do ++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Capacidade</a:t>
                      </a:r>
                      <a:endParaRPr lang="pt-B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2000" smtClean="0"/>
                        <a:t>iterator</a:t>
                      </a:r>
                      <a:endParaRPr lang="pt-BR" sz="20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Início para o Final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Leitura/Escrita</a:t>
                      </a:r>
                      <a:endParaRPr lang="pt-BR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2000" dirty="0" err="1" smtClean="0"/>
                        <a:t>const_iterator</a:t>
                      </a:r>
                      <a:endParaRPr lang="pt-BR" sz="20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Início para o Final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Leitura</a:t>
                      </a:r>
                      <a:endParaRPr lang="pt-BR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2000" dirty="0" err="1" smtClean="0"/>
                        <a:t>reverse_iterator</a:t>
                      </a:r>
                      <a:endParaRPr lang="pt-BR" sz="20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Final para o Início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/>
                        <a:t>Leitura/Escrita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2000" dirty="0" err="1" smtClean="0"/>
                        <a:t>const_reverse_iterator</a:t>
                      </a:r>
                      <a:endParaRPr lang="pt-BR" sz="20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Final para o Início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/>
                        <a:t>Leitura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2876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Tipos Predefinidos de </a:t>
            </a:r>
            <a:r>
              <a:rPr lang="pt-BR" dirty="0" err="1"/>
              <a:t>Iteradores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Nem todos os tipos predefinidos o são para todos os contêineres;</a:t>
            </a:r>
          </a:p>
          <a:p>
            <a:r>
              <a:rPr lang="pt-BR" dirty="0" smtClean="0"/>
              <a:t>As versões </a:t>
            </a:r>
            <a:r>
              <a:rPr lang="pt-BR" i="1" dirty="0" err="1" smtClean="0"/>
              <a:t>const</a:t>
            </a:r>
            <a:r>
              <a:rPr lang="pt-BR" dirty="0" smtClean="0"/>
              <a:t> são utilizadas para percorrer contêineres de somente leitura;</a:t>
            </a:r>
          </a:p>
          <a:p>
            <a:r>
              <a:rPr lang="pt-BR" dirty="0" err="1" smtClean="0"/>
              <a:t>Iteradores</a:t>
            </a:r>
            <a:r>
              <a:rPr lang="pt-BR" dirty="0" smtClean="0"/>
              <a:t> invertidos são utilizados para percorrer</a:t>
            </a:r>
            <a:r>
              <a:rPr lang="pt-BR" dirty="0"/>
              <a:t> </a:t>
            </a:r>
            <a:r>
              <a:rPr lang="pt-BR" dirty="0" smtClean="0"/>
              <a:t>contêineres na direção inversa.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69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1055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Programação Genérica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Os </a:t>
            </a:r>
            <a:r>
              <a:rPr lang="pt-BR" b="1" i="1" dirty="0" smtClean="0"/>
              <a:t>genéricos</a:t>
            </a:r>
            <a:r>
              <a:rPr lang="pt-BR" dirty="0" smtClean="0"/>
              <a:t> (ou </a:t>
            </a:r>
            <a:r>
              <a:rPr lang="pt-BR" b="1" i="1" dirty="0" err="1" smtClean="0"/>
              <a:t>templates</a:t>
            </a:r>
            <a:r>
              <a:rPr lang="pt-BR" dirty="0" smtClean="0"/>
              <a:t>) são uma das mais poderosas maneiras de reuso de </a:t>
            </a:r>
            <a:r>
              <a:rPr lang="pt-BR" i="1" dirty="0" smtClean="0"/>
              <a:t>software</a:t>
            </a:r>
          </a:p>
          <a:p>
            <a:pPr lvl="1"/>
            <a:r>
              <a:rPr lang="pt-BR" dirty="0" smtClean="0"/>
              <a:t>Funções genéricas e classes genéricas permitem que o programador especifique com apenas um segmento de código uma família de funções ou classes relacionadas (sobrecarregadas);</a:t>
            </a:r>
          </a:p>
          <a:p>
            <a:pPr lvl="1"/>
            <a:r>
              <a:rPr lang="pt-BR" dirty="0" smtClean="0"/>
              <a:t>Esta técnica é chamada </a:t>
            </a:r>
            <a:r>
              <a:rPr lang="pt-BR" b="1" i="1" dirty="0" smtClean="0"/>
              <a:t>programação genérica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26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Operações em </a:t>
            </a:r>
            <a:r>
              <a:rPr lang="pt-BR" dirty="0" err="1" smtClean="0"/>
              <a:t>Iteradores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70</a:t>
            </a:fld>
            <a:endParaRPr lang="pt-BR"/>
          </a:p>
        </p:txBody>
      </p:sp>
      <p:graphicFrame>
        <p:nvGraphicFramePr>
          <p:cNvPr id="6" name="Espaço Reservado para Conteúd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1705324"/>
              </p:ext>
            </p:extLst>
          </p:nvPr>
        </p:nvGraphicFramePr>
        <p:xfrm>
          <a:off x="457200" y="1916832"/>
          <a:ext cx="8229600" cy="1188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42592"/>
                <a:gridCol w="59870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Todos </a:t>
                      </a:r>
                      <a:r>
                        <a:rPr lang="pt-BR" sz="2000" dirty="0" err="1" smtClean="0"/>
                        <a:t>Iteradores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Descrição</a:t>
                      </a:r>
                      <a:endParaRPr lang="pt-B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i="1" dirty="0" smtClean="0"/>
                        <a:t>++p</a:t>
                      </a:r>
                      <a:endParaRPr lang="pt-BR" sz="20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Incremento prefixado.</a:t>
                      </a:r>
                      <a:endParaRPr lang="pt-BR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i="1" dirty="0" smtClean="0"/>
                        <a:t>p++</a:t>
                      </a:r>
                      <a:endParaRPr lang="pt-BR" sz="20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Incremento pós-fixado.</a:t>
                      </a:r>
                      <a:endParaRPr lang="pt-BR" sz="20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Espaço Reservado para Conteúd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2995629"/>
              </p:ext>
            </p:extLst>
          </p:nvPr>
        </p:nvGraphicFramePr>
        <p:xfrm>
          <a:off x="467544" y="3284984"/>
          <a:ext cx="82296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2592"/>
                <a:gridCol w="59870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i="1" dirty="0" smtClean="0"/>
                        <a:t>Input</a:t>
                      </a:r>
                      <a:endParaRPr lang="pt-BR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Descrição</a:t>
                      </a:r>
                      <a:endParaRPr lang="pt-B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*p</a:t>
                      </a:r>
                      <a:endParaRPr lang="pt-BR" sz="20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Referencia</a:t>
                      </a:r>
                      <a:r>
                        <a:rPr lang="pt-BR" sz="2000" baseline="0" dirty="0" smtClean="0"/>
                        <a:t> o conteúdo apontado.</a:t>
                      </a:r>
                      <a:endParaRPr lang="pt-BR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p = p1</a:t>
                      </a:r>
                      <a:endParaRPr lang="pt-BR" sz="20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Atribui um </a:t>
                      </a:r>
                      <a:r>
                        <a:rPr lang="pt-BR" sz="2000" dirty="0" err="1" smtClean="0"/>
                        <a:t>iterador</a:t>
                      </a:r>
                      <a:r>
                        <a:rPr lang="pt-BR" sz="2000" baseline="0" dirty="0" smtClean="0"/>
                        <a:t> a outro.</a:t>
                      </a:r>
                      <a:endParaRPr lang="pt-BR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p == p1</a:t>
                      </a:r>
                      <a:endParaRPr lang="pt-BR" sz="20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Compara dois </a:t>
                      </a:r>
                      <a:r>
                        <a:rPr lang="pt-BR" sz="2000" dirty="0" err="1" smtClean="0"/>
                        <a:t>iteradores</a:t>
                      </a:r>
                      <a:r>
                        <a:rPr lang="pt-BR" sz="2000" dirty="0" smtClean="0"/>
                        <a:t> quanto</a:t>
                      </a:r>
                      <a:r>
                        <a:rPr lang="pt-BR" sz="2000" baseline="0" dirty="0" smtClean="0"/>
                        <a:t> a igualdade.</a:t>
                      </a:r>
                      <a:endParaRPr lang="pt-BR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p != p1</a:t>
                      </a:r>
                      <a:endParaRPr lang="pt-BR" sz="20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/>
                        <a:t>Compara dois </a:t>
                      </a:r>
                      <a:r>
                        <a:rPr lang="pt-BR" sz="2000" dirty="0" err="1" smtClean="0"/>
                        <a:t>iteradores</a:t>
                      </a:r>
                      <a:r>
                        <a:rPr lang="pt-BR" sz="2000" dirty="0" smtClean="0"/>
                        <a:t> quanto</a:t>
                      </a:r>
                      <a:r>
                        <a:rPr lang="pt-BR" sz="2000" baseline="0" dirty="0" smtClean="0"/>
                        <a:t> a desigualdade.</a:t>
                      </a:r>
                      <a:endParaRPr lang="pt-BR" sz="2000" dirty="0" smtClean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Espaço Reservado para Conteúd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7567673"/>
              </p:ext>
            </p:extLst>
          </p:nvPr>
        </p:nvGraphicFramePr>
        <p:xfrm>
          <a:off x="467544" y="5445224"/>
          <a:ext cx="8229600" cy="1188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42592"/>
                <a:gridCol w="59870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i="1" dirty="0" smtClean="0"/>
                        <a:t>Output</a:t>
                      </a:r>
                      <a:endParaRPr lang="pt-BR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Descrição</a:t>
                      </a:r>
                      <a:endParaRPr lang="pt-B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*p</a:t>
                      </a:r>
                      <a:endParaRPr lang="pt-BR" sz="20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Referencia</a:t>
                      </a:r>
                      <a:r>
                        <a:rPr lang="pt-BR" sz="2000" baseline="0" dirty="0" smtClean="0"/>
                        <a:t> o conteúdo apontado.</a:t>
                      </a:r>
                      <a:endParaRPr lang="pt-BR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p = p1</a:t>
                      </a:r>
                      <a:endParaRPr lang="pt-BR" sz="20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Atribui um </a:t>
                      </a:r>
                      <a:r>
                        <a:rPr lang="pt-BR" sz="2000" dirty="0" err="1" smtClean="0"/>
                        <a:t>iterador</a:t>
                      </a:r>
                      <a:r>
                        <a:rPr lang="pt-BR" sz="2000" baseline="0" dirty="0" smtClean="0"/>
                        <a:t> a outro.</a:t>
                      </a:r>
                      <a:endParaRPr lang="pt-BR" sz="2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1055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Operações em </a:t>
            </a:r>
            <a:r>
              <a:rPr lang="pt-BR" dirty="0" err="1" smtClean="0"/>
              <a:t>Iteradores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3043808"/>
          </a:xfrm>
        </p:spPr>
        <p:txBody>
          <a:bodyPr/>
          <a:lstStyle/>
          <a:p>
            <a:r>
              <a:rPr lang="pt-BR" dirty="0" err="1" smtClean="0"/>
              <a:t>Iteradores</a:t>
            </a:r>
            <a:r>
              <a:rPr lang="pt-BR" dirty="0" smtClean="0"/>
              <a:t> da categoria </a:t>
            </a:r>
            <a:r>
              <a:rPr lang="pt-BR" i="1" dirty="0" err="1" smtClean="0"/>
              <a:t>forward</a:t>
            </a:r>
            <a:r>
              <a:rPr lang="pt-BR" dirty="0" smtClean="0"/>
              <a:t> </a:t>
            </a:r>
            <a:r>
              <a:rPr lang="pt-BR" dirty="0" err="1" smtClean="0"/>
              <a:t>posssuem</a:t>
            </a:r>
            <a:r>
              <a:rPr lang="pt-BR" dirty="0" smtClean="0"/>
              <a:t> todas as funcionalidades dos </a:t>
            </a:r>
            <a:r>
              <a:rPr lang="pt-BR" dirty="0" err="1" smtClean="0"/>
              <a:t>iteradores</a:t>
            </a:r>
            <a:r>
              <a:rPr lang="pt-BR" dirty="0" smtClean="0"/>
              <a:t> das categorias </a:t>
            </a:r>
            <a:r>
              <a:rPr lang="pt-BR" i="1" dirty="0" smtClean="0"/>
              <a:t>input</a:t>
            </a:r>
            <a:r>
              <a:rPr lang="pt-BR" dirty="0" smtClean="0"/>
              <a:t> e </a:t>
            </a:r>
            <a:r>
              <a:rPr lang="pt-BR" i="1" dirty="0" smtClean="0"/>
              <a:t>output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71</a:t>
            </a:fld>
            <a:endParaRPr lang="pt-BR"/>
          </a:p>
        </p:txBody>
      </p:sp>
      <p:graphicFrame>
        <p:nvGraphicFramePr>
          <p:cNvPr id="6" name="Espaço Reservado para Conteúd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4531080"/>
              </p:ext>
            </p:extLst>
          </p:nvPr>
        </p:nvGraphicFramePr>
        <p:xfrm>
          <a:off x="457200" y="2168272"/>
          <a:ext cx="8229600" cy="1188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42592"/>
                <a:gridCol w="59870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i="1" dirty="0" err="1" smtClean="0"/>
                        <a:t>Bidirectional</a:t>
                      </a:r>
                      <a:endParaRPr lang="pt-BR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Descrição</a:t>
                      </a:r>
                      <a:endParaRPr lang="pt-B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i="1" dirty="0" smtClean="0"/>
                        <a:t>--p</a:t>
                      </a:r>
                      <a:endParaRPr lang="pt-BR" sz="20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Decremento prefixado.</a:t>
                      </a:r>
                      <a:endParaRPr lang="pt-BR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i="1" dirty="0" smtClean="0"/>
                        <a:t>p--</a:t>
                      </a:r>
                      <a:endParaRPr lang="pt-BR" sz="20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Decremento pós-fixado.</a:t>
                      </a:r>
                      <a:endParaRPr lang="pt-BR" sz="2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0089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Operações em </a:t>
            </a:r>
            <a:r>
              <a:rPr lang="pt-BR" dirty="0" err="1" smtClean="0"/>
              <a:t>Iteradores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8872" indent="0" fontAlgn="t">
              <a:buNone/>
            </a:pPr>
            <a:r>
              <a:rPr lang="pt-BR" b="1" i="1" dirty="0"/>
              <a:t>Input</a:t>
            </a:r>
            <a:endParaRPr lang="pt-BR" dirty="0"/>
          </a:p>
          <a:p>
            <a:pPr fontAlgn="t"/>
            <a:r>
              <a:rPr lang="pt-BR" b="1" dirty="0"/>
              <a:t>Descrição</a:t>
            </a:r>
            <a:endParaRPr lang="pt-BR" dirty="0"/>
          </a:p>
          <a:p>
            <a:pPr lvl="1" fontAlgn="ctr"/>
            <a:r>
              <a:rPr lang="pt-BR" b="1" dirty="0"/>
              <a:t>*p</a:t>
            </a:r>
            <a:endParaRPr lang="pt-BR" dirty="0"/>
          </a:p>
          <a:p>
            <a:pPr lvl="2" fontAlgn="ctr"/>
            <a:r>
              <a:rPr lang="pt-BR" dirty="0"/>
              <a:t>Referencia o conteúdo apontado.</a:t>
            </a:r>
          </a:p>
          <a:p>
            <a:pPr lvl="1" fontAlgn="ctr"/>
            <a:r>
              <a:rPr lang="pt-BR" b="1" dirty="0"/>
              <a:t>p = p1</a:t>
            </a:r>
            <a:endParaRPr lang="pt-BR" dirty="0"/>
          </a:p>
          <a:p>
            <a:pPr lvl="2" fontAlgn="ctr"/>
            <a:r>
              <a:rPr lang="pt-BR" dirty="0"/>
              <a:t>Atribui um </a:t>
            </a:r>
            <a:r>
              <a:rPr lang="pt-BR" dirty="0" err="1"/>
              <a:t>iterador</a:t>
            </a:r>
            <a:r>
              <a:rPr lang="pt-BR" dirty="0"/>
              <a:t> a outro.</a:t>
            </a:r>
          </a:p>
          <a:p>
            <a:pPr lvl="1" fontAlgn="ctr"/>
            <a:r>
              <a:rPr lang="pt-BR" b="1" dirty="0"/>
              <a:t>p == p1</a:t>
            </a:r>
            <a:endParaRPr lang="pt-BR" dirty="0"/>
          </a:p>
          <a:p>
            <a:pPr lvl="2" fontAlgn="ctr"/>
            <a:r>
              <a:rPr lang="pt-BR" dirty="0"/>
              <a:t>Compara dois </a:t>
            </a:r>
            <a:r>
              <a:rPr lang="pt-BR" dirty="0" err="1"/>
              <a:t>iteradores</a:t>
            </a:r>
            <a:r>
              <a:rPr lang="pt-BR" dirty="0"/>
              <a:t> quanto a igualdade.</a:t>
            </a:r>
          </a:p>
          <a:p>
            <a:pPr lvl="1" fontAlgn="ctr"/>
            <a:r>
              <a:rPr lang="pt-BR" b="1" dirty="0"/>
              <a:t>p != p1</a:t>
            </a:r>
            <a:endParaRPr lang="pt-BR" dirty="0"/>
          </a:p>
          <a:p>
            <a:pPr lvl="2"/>
            <a:r>
              <a:rPr lang="pt-BR" dirty="0"/>
              <a:t>Compara dois </a:t>
            </a:r>
            <a:r>
              <a:rPr lang="pt-BR" dirty="0" err="1"/>
              <a:t>iteradores</a:t>
            </a:r>
            <a:r>
              <a:rPr lang="pt-BR" dirty="0"/>
              <a:t> quanto a desigualdade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72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0089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Operações em </a:t>
            </a:r>
            <a:r>
              <a:rPr lang="pt-BR" dirty="0" err="1" smtClean="0"/>
              <a:t>Iteradores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73</a:t>
            </a:fld>
            <a:endParaRPr lang="pt-BR"/>
          </a:p>
        </p:txBody>
      </p:sp>
      <p:graphicFrame>
        <p:nvGraphicFramePr>
          <p:cNvPr id="6" name="Espaço Reservado para Conteúd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2717941"/>
              </p:ext>
            </p:extLst>
          </p:nvPr>
        </p:nvGraphicFramePr>
        <p:xfrm>
          <a:off x="251520" y="1483568"/>
          <a:ext cx="8712968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7200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900" i="1" dirty="0" err="1" smtClean="0"/>
                        <a:t>Random</a:t>
                      </a:r>
                      <a:r>
                        <a:rPr lang="pt-BR" sz="1900" i="1" dirty="0" smtClean="0"/>
                        <a:t> Access</a:t>
                      </a:r>
                      <a:endParaRPr lang="pt-BR" sz="19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/>
                        <a:t>Descrição</a:t>
                      </a:r>
                      <a:endParaRPr lang="pt-BR" sz="19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900" b="1" dirty="0" smtClean="0"/>
                        <a:t>p+=</a:t>
                      </a:r>
                      <a:r>
                        <a:rPr lang="pt-BR" sz="1900" b="1" baseline="0" dirty="0" smtClean="0"/>
                        <a:t> i</a:t>
                      </a:r>
                      <a:endParaRPr lang="pt-BR" sz="19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900" dirty="0" smtClean="0"/>
                        <a:t>Incrementa o </a:t>
                      </a:r>
                      <a:r>
                        <a:rPr lang="pt-BR" sz="1900" dirty="0" err="1" smtClean="0"/>
                        <a:t>iterador</a:t>
                      </a:r>
                      <a:r>
                        <a:rPr lang="pt-BR" sz="1900" dirty="0" smtClean="0"/>
                        <a:t> em </a:t>
                      </a:r>
                      <a:r>
                        <a:rPr lang="pt-BR" sz="1900" i="1" dirty="0" smtClean="0"/>
                        <a:t>i</a:t>
                      </a:r>
                      <a:r>
                        <a:rPr lang="pt-BR" sz="1900" dirty="0" smtClean="0"/>
                        <a:t> posições.</a:t>
                      </a:r>
                      <a:endParaRPr lang="pt-BR" sz="19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900" b="1" dirty="0" smtClean="0"/>
                        <a:t>p-=</a:t>
                      </a:r>
                      <a:r>
                        <a:rPr lang="pt-BR" sz="1900" b="1" baseline="0" dirty="0" smtClean="0"/>
                        <a:t> i</a:t>
                      </a:r>
                      <a:endParaRPr lang="pt-BR" sz="19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dirty="0" smtClean="0"/>
                        <a:t>Decrementa o </a:t>
                      </a:r>
                      <a:r>
                        <a:rPr lang="pt-BR" sz="1900" dirty="0" err="1" smtClean="0"/>
                        <a:t>iterador</a:t>
                      </a:r>
                      <a:r>
                        <a:rPr lang="pt-BR" sz="1900" dirty="0" smtClean="0"/>
                        <a:t> em </a:t>
                      </a:r>
                      <a:r>
                        <a:rPr lang="pt-BR" sz="1900" i="1" dirty="0" smtClean="0"/>
                        <a:t>i</a:t>
                      </a:r>
                      <a:r>
                        <a:rPr lang="pt-BR" sz="1900" dirty="0" smtClean="0"/>
                        <a:t> posições.</a:t>
                      </a:r>
                      <a:endParaRPr lang="pt-BR" sz="19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900" b="1" dirty="0" smtClean="0"/>
                        <a:t>p + </a:t>
                      </a:r>
                      <a:r>
                        <a:rPr lang="pt-BR" sz="1900" b="1" baseline="0" dirty="0" smtClean="0"/>
                        <a:t>i</a:t>
                      </a:r>
                      <a:endParaRPr lang="pt-BR" sz="19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900" dirty="0" smtClean="0"/>
                        <a:t>Resulta em um </a:t>
                      </a:r>
                      <a:r>
                        <a:rPr lang="pt-BR" sz="1900" dirty="0" err="1" smtClean="0"/>
                        <a:t>iterador</a:t>
                      </a:r>
                      <a:r>
                        <a:rPr lang="pt-BR" sz="1900" dirty="0" smtClean="0"/>
                        <a:t> posicionado</a:t>
                      </a:r>
                      <a:r>
                        <a:rPr lang="pt-BR" sz="1900" baseline="0" dirty="0" smtClean="0"/>
                        <a:t> em </a:t>
                      </a:r>
                      <a:r>
                        <a:rPr lang="pt-BR" sz="1900" i="1" baseline="0" dirty="0" err="1" smtClean="0"/>
                        <a:t>p</a:t>
                      </a:r>
                      <a:r>
                        <a:rPr lang="pt-BR" sz="1900" baseline="0" dirty="0" err="1" smtClean="0"/>
                        <a:t>+</a:t>
                      </a:r>
                      <a:r>
                        <a:rPr lang="pt-BR" sz="1900" i="1" baseline="0" dirty="0" err="1" smtClean="0"/>
                        <a:t>i</a:t>
                      </a:r>
                      <a:r>
                        <a:rPr lang="pt-BR" sz="1900" baseline="0" dirty="0" smtClean="0"/>
                        <a:t> elementos.</a:t>
                      </a:r>
                      <a:endParaRPr lang="pt-BR" sz="19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900" b="1" dirty="0" smtClean="0"/>
                        <a:t>p – </a:t>
                      </a:r>
                      <a:r>
                        <a:rPr lang="pt-BR" sz="1900" b="1" baseline="0" dirty="0" smtClean="0"/>
                        <a:t>i</a:t>
                      </a:r>
                      <a:endParaRPr lang="pt-BR" sz="19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dirty="0" smtClean="0"/>
                        <a:t>Resulta em um </a:t>
                      </a:r>
                      <a:r>
                        <a:rPr lang="pt-BR" sz="1900" dirty="0" err="1" smtClean="0"/>
                        <a:t>iterador</a:t>
                      </a:r>
                      <a:r>
                        <a:rPr lang="pt-BR" sz="1900" dirty="0" smtClean="0"/>
                        <a:t> posicionado</a:t>
                      </a:r>
                      <a:r>
                        <a:rPr lang="pt-BR" sz="1900" baseline="0" dirty="0" smtClean="0"/>
                        <a:t> em </a:t>
                      </a:r>
                      <a:r>
                        <a:rPr lang="pt-BR" sz="1900" i="1" baseline="0" dirty="0" err="1" smtClean="0"/>
                        <a:t>p</a:t>
                      </a:r>
                      <a:r>
                        <a:rPr lang="pt-BR" sz="1900" baseline="0" dirty="0" err="1" smtClean="0"/>
                        <a:t>-</a:t>
                      </a:r>
                      <a:r>
                        <a:rPr lang="pt-BR" sz="1900" i="1" baseline="0" dirty="0" err="1" smtClean="0"/>
                        <a:t>i</a:t>
                      </a:r>
                      <a:r>
                        <a:rPr lang="pt-BR" sz="1900" baseline="0" dirty="0" smtClean="0"/>
                        <a:t> elementos.</a:t>
                      </a:r>
                      <a:endParaRPr lang="pt-BR" sz="19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900" b="1" i="1" dirty="0" smtClean="0"/>
                        <a:t>p[ i ]</a:t>
                      </a:r>
                      <a:endParaRPr lang="pt-BR" sz="19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dirty="0" smtClean="0"/>
                        <a:t>Retorna</a:t>
                      </a:r>
                      <a:r>
                        <a:rPr lang="pt-BR" sz="1900" baseline="0" dirty="0" smtClean="0"/>
                        <a:t> uma referência para o elemento a </a:t>
                      </a:r>
                      <a:r>
                        <a:rPr lang="pt-BR" sz="1900" i="1" baseline="0" dirty="0" smtClean="0"/>
                        <a:t>i</a:t>
                      </a:r>
                      <a:r>
                        <a:rPr lang="pt-BR" sz="1900" baseline="0" dirty="0" smtClean="0"/>
                        <a:t> posições a partir de </a:t>
                      </a:r>
                      <a:r>
                        <a:rPr lang="pt-BR" sz="1900" i="1" baseline="0" dirty="0" smtClean="0"/>
                        <a:t>p</a:t>
                      </a:r>
                      <a:r>
                        <a:rPr lang="pt-BR" sz="1900" baseline="0" dirty="0" smtClean="0"/>
                        <a:t>.</a:t>
                      </a:r>
                      <a:endParaRPr lang="pt-BR" sz="19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900" b="1" i="1" dirty="0" smtClean="0"/>
                        <a:t>p &lt; p1</a:t>
                      </a:r>
                      <a:endParaRPr lang="pt-BR" sz="19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dirty="0" err="1" smtClean="0"/>
                        <a:t>Retonar</a:t>
                      </a:r>
                      <a:r>
                        <a:rPr lang="pt-BR" sz="1900" dirty="0" smtClean="0"/>
                        <a:t> </a:t>
                      </a:r>
                      <a:r>
                        <a:rPr lang="pt-BR" sz="1900" i="1" dirty="0" err="1" smtClean="0"/>
                        <a:t>true</a:t>
                      </a:r>
                      <a:r>
                        <a:rPr lang="pt-BR" sz="1900" dirty="0" smtClean="0"/>
                        <a:t> se o primeiro</a:t>
                      </a:r>
                      <a:r>
                        <a:rPr lang="pt-BR" sz="1900" baseline="0" dirty="0" smtClean="0"/>
                        <a:t> </a:t>
                      </a:r>
                      <a:r>
                        <a:rPr lang="pt-BR" sz="1900" baseline="0" dirty="0" err="1" smtClean="0"/>
                        <a:t>iterador</a:t>
                      </a:r>
                      <a:r>
                        <a:rPr lang="pt-BR" sz="1900" baseline="0" dirty="0" smtClean="0"/>
                        <a:t> estiver antes do segundo no contêiner.</a:t>
                      </a:r>
                      <a:endParaRPr lang="pt-BR" sz="19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1" i="1" dirty="0" smtClean="0"/>
                        <a:t>p &lt; =p1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dirty="0" err="1" smtClean="0"/>
                        <a:t>Retonar</a:t>
                      </a:r>
                      <a:r>
                        <a:rPr lang="pt-BR" sz="1900" dirty="0" smtClean="0"/>
                        <a:t> </a:t>
                      </a:r>
                      <a:r>
                        <a:rPr lang="pt-BR" sz="1900" i="1" dirty="0" err="1" smtClean="0"/>
                        <a:t>true</a:t>
                      </a:r>
                      <a:r>
                        <a:rPr lang="pt-BR" sz="1900" dirty="0" smtClean="0"/>
                        <a:t> se o primeiro</a:t>
                      </a:r>
                      <a:r>
                        <a:rPr lang="pt-BR" sz="1900" baseline="0" dirty="0" smtClean="0"/>
                        <a:t> </a:t>
                      </a:r>
                      <a:r>
                        <a:rPr lang="pt-BR" sz="1900" baseline="0" dirty="0" err="1" smtClean="0"/>
                        <a:t>iterador</a:t>
                      </a:r>
                      <a:r>
                        <a:rPr lang="pt-BR" sz="1900" baseline="0" dirty="0" smtClean="0"/>
                        <a:t> estiver antes ou na mesma posição do segundo no contêiner.</a:t>
                      </a:r>
                      <a:endParaRPr lang="pt-BR" sz="19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1" i="1" dirty="0" smtClean="0"/>
                        <a:t>p &gt; p1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dirty="0" err="1" smtClean="0"/>
                        <a:t>Retonar</a:t>
                      </a:r>
                      <a:r>
                        <a:rPr lang="pt-BR" sz="1900" dirty="0" smtClean="0"/>
                        <a:t> </a:t>
                      </a:r>
                      <a:r>
                        <a:rPr lang="pt-BR" sz="1900" i="1" dirty="0" err="1" smtClean="0"/>
                        <a:t>true</a:t>
                      </a:r>
                      <a:r>
                        <a:rPr lang="pt-BR" sz="1900" dirty="0" smtClean="0"/>
                        <a:t> se o primeiro</a:t>
                      </a:r>
                      <a:r>
                        <a:rPr lang="pt-BR" sz="1900" baseline="0" dirty="0" smtClean="0"/>
                        <a:t> </a:t>
                      </a:r>
                      <a:r>
                        <a:rPr lang="pt-BR" sz="1900" baseline="0" dirty="0" err="1" smtClean="0"/>
                        <a:t>iterador</a:t>
                      </a:r>
                      <a:r>
                        <a:rPr lang="pt-BR" sz="1900" baseline="0" dirty="0" smtClean="0"/>
                        <a:t> estiver após o segundo no contêiner.</a:t>
                      </a:r>
                      <a:endParaRPr lang="pt-BR" sz="19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1" i="1" dirty="0" smtClean="0"/>
                        <a:t>p &gt;= p1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dirty="0" err="1" smtClean="0"/>
                        <a:t>Retonar</a:t>
                      </a:r>
                      <a:r>
                        <a:rPr lang="pt-BR" sz="1900" dirty="0" smtClean="0"/>
                        <a:t> </a:t>
                      </a:r>
                      <a:r>
                        <a:rPr lang="pt-BR" sz="1900" i="1" dirty="0" err="1" smtClean="0"/>
                        <a:t>true</a:t>
                      </a:r>
                      <a:r>
                        <a:rPr lang="pt-BR" sz="1900" dirty="0" smtClean="0"/>
                        <a:t> se o primeiro</a:t>
                      </a:r>
                      <a:r>
                        <a:rPr lang="pt-BR" sz="1900" baseline="0" dirty="0" smtClean="0"/>
                        <a:t> </a:t>
                      </a:r>
                      <a:r>
                        <a:rPr lang="pt-BR" sz="1900" baseline="0" dirty="0" err="1" smtClean="0"/>
                        <a:t>iterador</a:t>
                      </a:r>
                      <a:r>
                        <a:rPr lang="pt-BR" sz="1900" baseline="0" dirty="0" smtClean="0"/>
                        <a:t> estiver após ou na mesma posição do segundo no contêiner.</a:t>
                      </a:r>
                      <a:endParaRPr lang="pt-BR" sz="1900" dirty="0" smtClean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0089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Algoritmos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74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0955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Algoritmos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A STL inclui aproximadamente 85 algoritmos</a:t>
            </a:r>
          </a:p>
          <a:p>
            <a:pPr lvl="1"/>
            <a:r>
              <a:rPr lang="pt-BR" dirty="0" smtClean="0"/>
              <a:t>Podem ser utilizados genericamente, em vários tipos de contêineres.</a:t>
            </a:r>
          </a:p>
          <a:p>
            <a:r>
              <a:rPr lang="pt-BR" dirty="0" smtClean="0"/>
              <a:t>Os algoritmos operam indiretamente sobre os elementos de um contêiner usando </a:t>
            </a:r>
            <a:r>
              <a:rPr lang="pt-BR" dirty="0" err="1" smtClean="0"/>
              <a:t>iteradores</a:t>
            </a:r>
            <a:endParaRPr lang="pt-BR" dirty="0" smtClean="0"/>
          </a:p>
          <a:p>
            <a:pPr lvl="1"/>
            <a:r>
              <a:rPr lang="pt-BR" dirty="0" smtClean="0"/>
              <a:t>Vários deles utilizam pares de </a:t>
            </a:r>
            <a:r>
              <a:rPr lang="pt-BR" dirty="0" err="1" smtClean="0"/>
              <a:t>iteradores</a:t>
            </a:r>
            <a:r>
              <a:rPr lang="pt-BR" dirty="0" smtClean="0"/>
              <a:t>, um apontando para o início e outro apontando para o final;</a:t>
            </a:r>
          </a:p>
          <a:p>
            <a:pPr lvl="1"/>
            <a:r>
              <a:rPr lang="pt-BR" dirty="0" smtClean="0"/>
              <a:t>Frequentemente os algoritmos também retornam </a:t>
            </a:r>
            <a:r>
              <a:rPr lang="pt-BR" dirty="0" err="1" smtClean="0"/>
              <a:t>iteradores</a:t>
            </a:r>
            <a:r>
              <a:rPr lang="pt-BR" dirty="0" smtClean="0"/>
              <a:t> como resultado;</a:t>
            </a:r>
          </a:p>
          <a:p>
            <a:pPr lvl="1"/>
            <a:r>
              <a:rPr lang="pt-BR" dirty="0" smtClean="0"/>
              <a:t>Este desacoplamento dos contêineres permite que os algoritmos sejam genéricos.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75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8956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Algoritmos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STL é extensível</a:t>
            </a:r>
          </a:p>
          <a:p>
            <a:pPr lvl="1"/>
            <a:r>
              <a:rPr lang="pt-BR" dirty="0" smtClean="0"/>
              <a:t>Ou seja, é possível adicionar novos algoritmos a ela.</a:t>
            </a:r>
          </a:p>
          <a:p>
            <a:r>
              <a:rPr lang="pt-BR" dirty="0" smtClean="0"/>
              <a:t>Entre os vários algoritmos disponíveis, temos:</a:t>
            </a:r>
          </a:p>
          <a:p>
            <a:pPr lvl="1"/>
            <a:r>
              <a:rPr lang="pt-BR" dirty="0" smtClean="0"/>
              <a:t>Algoritmos alteradores de sequências;</a:t>
            </a:r>
          </a:p>
          <a:p>
            <a:pPr lvl="1"/>
            <a:r>
              <a:rPr lang="pt-BR" dirty="0"/>
              <a:t>Algoritmos </a:t>
            </a:r>
            <a:r>
              <a:rPr lang="pt-BR" dirty="0" smtClean="0"/>
              <a:t>não alteradores </a:t>
            </a:r>
            <a:r>
              <a:rPr lang="pt-BR" dirty="0"/>
              <a:t>de sequências;</a:t>
            </a:r>
          </a:p>
          <a:p>
            <a:pPr lvl="1"/>
            <a:r>
              <a:rPr lang="pt-BR" dirty="0" smtClean="0"/>
              <a:t>Algoritmos numéricos</a:t>
            </a:r>
          </a:p>
          <a:p>
            <a:pPr lvl="2"/>
            <a:r>
              <a:rPr lang="pt-BR" dirty="0" smtClean="0"/>
              <a:t>Definidos em </a:t>
            </a:r>
            <a:r>
              <a:rPr lang="pt-BR" b="1" dirty="0" smtClean="0">
                <a:solidFill>
                  <a:schemeClr val="accent4">
                    <a:lumMod val="75000"/>
                  </a:schemeClr>
                </a:solidFill>
              </a:rPr>
              <a:t>&lt;</a:t>
            </a:r>
            <a:r>
              <a:rPr lang="pt-BR" b="1" i="1" dirty="0" err="1" smtClean="0">
                <a:solidFill>
                  <a:schemeClr val="accent4">
                    <a:lumMod val="75000"/>
                  </a:schemeClr>
                </a:solidFill>
              </a:rPr>
              <a:t>numeric</a:t>
            </a:r>
            <a:r>
              <a:rPr lang="pt-BR" b="1" dirty="0" smtClean="0">
                <a:solidFill>
                  <a:schemeClr val="accent4">
                    <a:lumMod val="75000"/>
                  </a:schemeClr>
                </a:solidFill>
              </a:rPr>
              <a:t>&gt;</a:t>
            </a:r>
            <a:r>
              <a:rPr lang="pt-BR" dirty="0" smtClean="0"/>
              <a:t>.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76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6492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Algoritmos</a:t>
            </a:r>
            <a:endParaRPr lang="pt-BR" dirty="0"/>
          </a:p>
        </p:txBody>
      </p:sp>
      <p:graphicFrame>
        <p:nvGraphicFramePr>
          <p:cNvPr id="2" name="Espaço Reservado para Conteú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5298873"/>
              </p:ext>
            </p:extLst>
          </p:nvPr>
        </p:nvGraphicFramePr>
        <p:xfrm>
          <a:off x="467544" y="1700808"/>
          <a:ext cx="5616000" cy="2828924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872000"/>
                <a:gridCol w="1872000"/>
                <a:gridCol w="1872000"/>
              </a:tblGrid>
              <a:tr h="28575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2000" i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copy</a:t>
                      </a:r>
                      <a:endParaRPr kumimoji="0" lang="pt-BR" sz="20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20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remove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2000" i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reverse_copy</a:t>
                      </a:r>
                      <a:endParaRPr kumimoji="0" lang="pt-BR" sz="20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8575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2000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copy_backward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2000" i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remove_copy</a:t>
                      </a:r>
                      <a:endParaRPr kumimoji="0" lang="pt-BR" sz="20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2000" i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rotate</a:t>
                      </a:r>
                      <a:endParaRPr kumimoji="0" lang="pt-BR" sz="20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8575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2000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2000" i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remove_copy_if</a:t>
                      </a:r>
                      <a:endParaRPr kumimoji="0" lang="pt-BR" sz="20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2000" i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rotate_copy</a:t>
                      </a:r>
                      <a:endParaRPr kumimoji="0" lang="pt-BR" sz="20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8575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2000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fill_n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2000" i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remove_if</a:t>
                      </a:r>
                      <a:endParaRPr kumimoji="0" lang="pt-BR" sz="20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2000" i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stable_partition</a:t>
                      </a:r>
                      <a:endParaRPr kumimoji="0" lang="pt-BR" sz="20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2000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generate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2000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replace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20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swap</a:t>
                      </a:r>
                    </a:p>
                  </a:txBody>
                  <a:tcPr marL="9525" marR="9525" marT="9525" marB="0" anchor="ctr"/>
                </a:tc>
              </a:tr>
              <a:tr h="28575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2000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generate_n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2000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replace_copy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2000" i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swap_ranges</a:t>
                      </a:r>
                      <a:endParaRPr kumimoji="0" lang="pt-BR" sz="20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85750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2000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iter_swap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2000" i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replace_copy_if</a:t>
                      </a:r>
                      <a:endParaRPr kumimoji="0" lang="pt-BR" sz="20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2000" i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transform</a:t>
                      </a:r>
                      <a:endParaRPr kumimoji="0" lang="pt-BR" sz="20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85750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2000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partition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2000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replace_if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2000" i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unique</a:t>
                      </a:r>
                      <a:endParaRPr kumimoji="0" lang="pt-BR" sz="20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85750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2000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random_shuffle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20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reverse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2000" i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unique_copy</a:t>
                      </a:r>
                      <a:endParaRPr kumimoji="0" lang="pt-BR" sz="20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77</a:t>
            </a:fld>
            <a:endParaRPr lang="pt-BR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396282"/>
              </p:ext>
            </p:extLst>
          </p:nvPr>
        </p:nvGraphicFramePr>
        <p:xfrm>
          <a:off x="457201" y="4759032"/>
          <a:ext cx="4572000" cy="147828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524000"/>
                <a:gridCol w="1524000"/>
                <a:gridCol w="1524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i="1" dirty="0" err="1">
                          <a:effectLst/>
                        </a:rPr>
                        <a:t>adjacent_find</a:t>
                      </a:r>
                      <a:endParaRPr lang="pt-BR" i="1" dirty="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i="1" dirty="0" err="1">
                          <a:effectLst/>
                        </a:rPr>
                        <a:t>find</a:t>
                      </a:r>
                      <a:endParaRPr lang="pt-BR" i="1" dirty="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i="1">
                          <a:effectLst/>
                        </a:rPr>
                        <a:t>find_if</a:t>
                      </a:r>
                      <a:endParaRPr lang="pt-BR" i="1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47625" marR="47625" marT="47625" marB="47625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i="1">
                          <a:effectLst/>
                        </a:rPr>
                        <a:t>count</a:t>
                      </a:r>
                      <a:endParaRPr lang="pt-BR" i="1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i="1">
                          <a:effectLst/>
                        </a:rPr>
                        <a:t>find_each</a:t>
                      </a:r>
                      <a:endParaRPr lang="pt-BR" i="1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i="1" dirty="0" err="1">
                          <a:effectLst/>
                        </a:rPr>
                        <a:t>mismatch</a:t>
                      </a:r>
                      <a:endParaRPr lang="pt-BR" i="1" dirty="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47625" marR="47625" marT="47625" marB="47625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i="1">
                          <a:effectLst/>
                        </a:rPr>
                        <a:t>count_if</a:t>
                      </a:r>
                      <a:endParaRPr lang="pt-BR" i="1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i="1">
                          <a:effectLst/>
                        </a:rPr>
                        <a:t>find_end</a:t>
                      </a:r>
                      <a:endParaRPr lang="pt-BR" i="1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i="1">
                          <a:effectLst/>
                        </a:rPr>
                        <a:t>search</a:t>
                      </a:r>
                      <a:endParaRPr lang="pt-BR" i="1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47625" marR="47625" marT="47625" marB="47625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i="1">
                          <a:effectLst/>
                        </a:rPr>
                        <a:t>equal</a:t>
                      </a:r>
                      <a:endParaRPr lang="pt-BR" i="1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i="1">
                          <a:effectLst/>
                        </a:rPr>
                        <a:t>find_first_of</a:t>
                      </a:r>
                      <a:endParaRPr lang="pt-BR" i="1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i="1" dirty="0" err="1">
                          <a:effectLst/>
                        </a:rPr>
                        <a:t>search_n</a:t>
                      </a:r>
                      <a:endParaRPr lang="pt-BR" i="1" dirty="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7200" y="3348038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12399"/>
              </p:ext>
            </p:extLst>
          </p:nvPr>
        </p:nvGraphicFramePr>
        <p:xfrm>
          <a:off x="5436096" y="5157192"/>
          <a:ext cx="3528392" cy="73914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440160"/>
                <a:gridCol w="208823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i="1" dirty="0" err="1">
                          <a:effectLst/>
                        </a:rPr>
                        <a:t>accumulate</a:t>
                      </a:r>
                      <a:endParaRPr lang="pt-BR" i="1" dirty="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i="1" dirty="0" err="1">
                          <a:effectLst/>
                        </a:rPr>
                        <a:t>partial_sum</a:t>
                      </a:r>
                      <a:endParaRPr lang="pt-BR" i="1" dirty="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47625" marR="47625" marT="47625" marB="47625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i="1">
                          <a:effectLst/>
                        </a:rPr>
                        <a:t>inner_product</a:t>
                      </a:r>
                      <a:endParaRPr lang="pt-BR" i="1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i="1" dirty="0" err="1">
                          <a:effectLst/>
                        </a:rPr>
                        <a:t>adjacent_difference</a:t>
                      </a:r>
                      <a:endParaRPr lang="pt-BR" i="1" dirty="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57200" y="371792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121311"/>
              </p:ext>
            </p:extLst>
          </p:nvPr>
        </p:nvGraphicFramePr>
        <p:xfrm>
          <a:off x="6372200" y="2132856"/>
          <a:ext cx="2592288" cy="1137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8136"/>
                <a:gridCol w="2184152"/>
              </a:tblGrid>
              <a:tr h="370840">
                <a:tc>
                  <a:txBody>
                    <a:bodyPr/>
                    <a:lstStyle/>
                    <a:p>
                      <a:endParaRPr kumimoji="0" lang="pt-BR" sz="20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Altera</a:t>
                      </a:r>
                      <a:r>
                        <a:rPr lang="pt-BR" sz="1600" baseline="0" dirty="0" smtClean="0"/>
                        <a:t> sequência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Não Altera</a:t>
                      </a:r>
                      <a:r>
                        <a:rPr lang="pt-BR" sz="1600" baseline="0" dirty="0" smtClean="0"/>
                        <a:t> sequência</a:t>
                      </a:r>
                      <a:endParaRPr lang="pt-BR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&lt;</a:t>
                      </a:r>
                      <a:r>
                        <a:rPr lang="pt-BR" sz="1600" b="1" i="1" dirty="0" err="1" smtClean="0"/>
                        <a:t>numeric</a:t>
                      </a:r>
                      <a:r>
                        <a:rPr lang="pt-BR" sz="1600" b="1" dirty="0" smtClean="0"/>
                        <a:t>&gt;</a:t>
                      </a:r>
                      <a:endParaRPr lang="pt-BR" sz="1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492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Ordenação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78</a:t>
            </a:fld>
            <a:endParaRPr lang="pt-BR"/>
          </a:p>
        </p:txBody>
      </p:sp>
      <p:graphicFrame>
        <p:nvGraphicFramePr>
          <p:cNvPr id="9" name="Espaço Reservado para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5268077"/>
              </p:ext>
            </p:extLst>
          </p:nvPr>
        </p:nvGraphicFramePr>
        <p:xfrm>
          <a:off x="457200" y="2564904"/>
          <a:ext cx="8229600" cy="3037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i="0" dirty="0" smtClean="0"/>
                        <a:t>Algoritmo</a:t>
                      </a:r>
                      <a:endParaRPr lang="pt-BR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Descrição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i="1" dirty="0" err="1" smtClean="0"/>
                        <a:t>sort</a:t>
                      </a:r>
                      <a:endParaRPr lang="pt-B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Ordena os elementos do contêiner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i="1" dirty="0" err="1" smtClean="0"/>
                        <a:t>stable_sort</a:t>
                      </a:r>
                      <a:endParaRPr lang="pt-B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Ordena os elementos do contêiner preservando a ordem relativa dos equivalentes.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i="1" dirty="0" err="1" smtClean="0"/>
                        <a:t>partial_sort</a:t>
                      </a:r>
                      <a:endParaRPr lang="pt-B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Ordena</a:t>
                      </a:r>
                      <a:r>
                        <a:rPr lang="pt-BR" baseline="0" dirty="0" smtClean="0"/>
                        <a:t> parcialmente o contêiner.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i="1" dirty="0" err="1" smtClean="0"/>
                        <a:t>partial_sort_copy</a:t>
                      </a:r>
                      <a:endParaRPr lang="pt-B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Copia os menores elementos e</a:t>
                      </a:r>
                      <a:r>
                        <a:rPr lang="pt-BR" baseline="0" dirty="0" smtClean="0"/>
                        <a:t> os ordena no contêiner de destino.</a:t>
                      </a:r>
                      <a:endParaRPr lang="pt-BR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i="1" dirty="0" err="1" smtClean="0"/>
                        <a:t>nth_element</a:t>
                      </a:r>
                      <a:endParaRPr lang="pt-B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Ordena o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i="1" baseline="0" dirty="0" err="1" smtClean="0"/>
                        <a:t>n</a:t>
                      </a:r>
                      <a:r>
                        <a:rPr lang="pt-BR" baseline="0" dirty="0" err="1" smtClean="0"/>
                        <a:t>-ésimo</a:t>
                      </a:r>
                      <a:r>
                        <a:rPr lang="pt-BR" baseline="0" dirty="0" smtClean="0"/>
                        <a:t> elemento.</a:t>
                      </a:r>
                      <a:endParaRPr lang="pt-BR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8869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Busca Binária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79</a:t>
            </a:fld>
            <a:endParaRPr lang="pt-BR"/>
          </a:p>
        </p:txBody>
      </p:sp>
      <p:graphicFrame>
        <p:nvGraphicFramePr>
          <p:cNvPr id="5" name="Espaço Reservado para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7261121"/>
              </p:ext>
            </p:extLst>
          </p:nvPr>
        </p:nvGraphicFramePr>
        <p:xfrm>
          <a:off x="457200" y="2564904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2672"/>
                <a:gridCol w="52669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i="0" dirty="0" smtClean="0"/>
                        <a:t>Algoritmo</a:t>
                      </a:r>
                      <a:endParaRPr lang="pt-BR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Descrição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i="1" dirty="0" err="1" smtClean="0"/>
                        <a:t>lower_bound</a:t>
                      </a:r>
                      <a:endParaRPr lang="pt-B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Retorna</a:t>
                      </a:r>
                      <a:r>
                        <a:rPr lang="pt-BR" baseline="0" dirty="0" smtClean="0"/>
                        <a:t> um </a:t>
                      </a:r>
                      <a:r>
                        <a:rPr lang="pt-BR" baseline="0" dirty="0" err="1" smtClean="0"/>
                        <a:t>iterador</a:t>
                      </a:r>
                      <a:r>
                        <a:rPr lang="pt-BR" baseline="0" dirty="0" smtClean="0"/>
                        <a:t> para o limite esquerdo.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i="1" dirty="0" err="1" smtClean="0"/>
                        <a:t>upper_bound</a:t>
                      </a:r>
                      <a:endParaRPr lang="pt-B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Retorna</a:t>
                      </a:r>
                      <a:r>
                        <a:rPr lang="pt-BR" baseline="0" dirty="0" smtClean="0"/>
                        <a:t> um </a:t>
                      </a:r>
                      <a:r>
                        <a:rPr lang="pt-BR" baseline="0" dirty="0" err="1" smtClean="0"/>
                        <a:t>iterador</a:t>
                      </a:r>
                      <a:r>
                        <a:rPr lang="pt-BR" baseline="0" dirty="0" smtClean="0"/>
                        <a:t> para o limite direito.</a:t>
                      </a:r>
                      <a:endParaRPr lang="pt-BR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i="1" dirty="0" err="1" smtClean="0"/>
                        <a:t>equal_range</a:t>
                      </a:r>
                      <a:endParaRPr lang="pt-B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Retorna</a:t>
                      </a:r>
                      <a:r>
                        <a:rPr lang="pt-BR" baseline="0" dirty="0" smtClean="0"/>
                        <a:t> os limites que incluem um conjunto de elementos com um determinado valor.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i="1" dirty="0" err="1" smtClean="0"/>
                        <a:t>binary_search</a:t>
                      </a:r>
                      <a:endParaRPr lang="pt-B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Testa se um valor existe em um intervalo.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3798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Programação Genérica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Por exemplo, podemos criar uma função genérica que ordene um vetor</a:t>
            </a:r>
          </a:p>
          <a:p>
            <a:pPr lvl="1"/>
            <a:r>
              <a:rPr lang="pt-BR" dirty="0" smtClean="0"/>
              <a:t>A linguagem se encarrega de criar especializações que tratarão vetores do tipo </a:t>
            </a:r>
            <a:r>
              <a:rPr lang="pt-BR" dirty="0" err="1" smtClean="0"/>
              <a:t>int</a:t>
            </a:r>
            <a:r>
              <a:rPr lang="pt-BR" dirty="0" smtClean="0"/>
              <a:t>, </a:t>
            </a:r>
            <a:r>
              <a:rPr lang="pt-BR" dirty="0" err="1" smtClean="0"/>
              <a:t>float</a:t>
            </a:r>
            <a:r>
              <a:rPr lang="pt-BR" dirty="0" smtClean="0"/>
              <a:t>, </a:t>
            </a:r>
            <a:r>
              <a:rPr lang="pt-BR" i="1" dirty="0" err="1" smtClean="0"/>
              <a:t>string</a:t>
            </a:r>
            <a:r>
              <a:rPr lang="pt-BR" dirty="0" smtClean="0"/>
              <a:t> e etc.</a:t>
            </a:r>
          </a:p>
          <a:p>
            <a:r>
              <a:rPr lang="pt-BR" dirty="0" smtClean="0"/>
              <a:t>Podemos também criar uma classe genérica para a estrutura de dados Pilha</a:t>
            </a:r>
          </a:p>
          <a:p>
            <a:pPr lvl="1"/>
            <a:r>
              <a:rPr lang="pt-BR" dirty="0" smtClean="0"/>
              <a:t>A linguagem se encarrega de criar as especializações pilha de </a:t>
            </a:r>
            <a:r>
              <a:rPr lang="pt-BR" dirty="0" err="1" smtClean="0"/>
              <a:t>int</a:t>
            </a:r>
            <a:r>
              <a:rPr lang="pt-BR" dirty="0" smtClean="0"/>
              <a:t>, </a:t>
            </a:r>
            <a:r>
              <a:rPr lang="pt-BR" dirty="0" err="1" smtClean="0"/>
              <a:t>float</a:t>
            </a:r>
            <a:r>
              <a:rPr lang="pt-BR" dirty="0" smtClean="0"/>
              <a:t>, </a:t>
            </a:r>
            <a:r>
              <a:rPr lang="pt-BR" i="1" dirty="0" err="1" smtClean="0"/>
              <a:t>string</a:t>
            </a:r>
            <a:r>
              <a:rPr lang="pt-BR" dirty="0" smtClean="0"/>
              <a:t>, etc.</a:t>
            </a:r>
          </a:p>
          <a:p>
            <a:r>
              <a:rPr lang="pt-BR" dirty="0" smtClean="0"/>
              <a:t>O </a:t>
            </a:r>
            <a:r>
              <a:rPr lang="pt-BR" b="1" dirty="0" smtClean="0"/>
              <a:t>genérico</a:t>
            </a:r>
            <a:r>
              <a:rPr lang="pt-BR" dirty="0" smtClean="0"/>
              <a:t> é um estêncil (define o formato), a </a:t>
            </a:r>
            <a:r>
              <a:rPr lang="pt-BR" b="1" dirty="0" smtClean="0"/>
              <a:t>especialização</a:t>
            </a:r>
            <a:r>
              <a:rPr lang="pt-BR" dirty="0" smtClean="0"/>
              <a:t> é conteúdo.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037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Intercalação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80</a:t>
            </a:fld>
            <a:endParaRPr lang="pt-BR"/>
          </a:p>
        </p:txBody>
      </p:sp>
      <p:graphicFrame>
        <p:nvGraphicFramePr>
          <p:cNvPr id="5" name="Espaço Reservado para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9249027"/>
              </p:ext>
            </p:extLst>
          </p:nvPr>
        </p:nvGraphicFramePr>
        <p:xfrm>
          <a:off x="179512" y="1807800"/>
          <a:ext cx="8136904" cy="486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5222"/>
                <a:gridCol w="499168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b="1" i="0" dirty="0" smtClean="0"/>
                        <a:t>Algoritmo</a:t>
                      </a:r>
                      <a:endParaRPr lang="pt-BR" sz="18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Descrição</a:t>
                      </a:r>
                      <a:endParaRPr lang="pt-BR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1" i="1" dirty="0" smtClean="0"/>
                        <a:t>merge</a:t>
                      </a:r>
                      <a:endParaRPr lang="pt-BR" sz="18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Intercala</a:t>
                      </a:r>
                      <a:r>
                        <a:rPr lang="pt-BR" sz="1800" baseline="0" dirty="0" smtClean="0"/>
                        <a:t> os elementos de dois intervalos e coloca o resultado em outro intervalo.</a:t>
                      </a:r>
                      <a:endParaRPr lang="pt-BR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1" i="1" dirty="0" err="1" smtClean="0"/>
                        <a:t>inplace_merge</a:t>
                      </a:r>
                      <a:endParaRPr lang="pt-BR" sz="18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Intercala</a:t>
                      </a:r>
                      <a:r>
                        <a:rPr lang="pt-BR" sz="1800" baseline="0" dirty="0" smtClean="0"/>
                        <a:t> os elementos de dois intervalos e coloca o resultado no mesmo intervalo.</a:t>
                      </a:r>
                      <a:endParaRPr lang="pt-BR" sz="18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1" i="1" dirty="0" smtClean="0"/>
                        <a:t>includes</a:t>
                      </a:r>
                      <a:endParaRPr lang="pt-BR" sz="18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Testa</a:t>
                      </a:r>
                      <a:r>
                        <a:rPr lang="pt-BR" sz="1800" baseline="0" dirty="0" smtClean="0"/>
                        <a:t> se um intervalo ordenado inclui outro intervalo ordenado, se cada elemento de um intervalo é equivalente a outro do segundo intervalo. </a:t>
                      </a:r>
                      <a:endParaRPr lang="pt-BR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1" i="1" dirty="0" err="1" smtClean="0"/>
                        <a:t>set_union</a:t>
                      </a:r>
                      <a:endParaRPr lang="pt-BR" sz="18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Calcula a união entre dois intervalos</a:t>
                      </a:r>
                      <a:r>
                        <a:rPr lang="pt-BR" sz="1800" baseline="0" dirty="0" smtClean="0"/>
                        <a:t> de valores.</a:t>
                      </a:r>
                      <a:endParaRPr lang="pt-BR" sz="18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1" i="1" dirty="0" err="1" smtClean="0"/>
                        <a:t>set_intersection</a:t>
                      </a:r>
                      <a:endParaRPr lang="pt-BR" sz="18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Calcula a interseção entre dois intervalos</a:t>
                      </a:r>
                      <a:r>
                        <a:rPr lang="pt-BR" sz="1800" baseline="0" dirty="0" smtClean="0"/>
                        <a:t> de valores.</a:t>
                      </a:r>
                      <a:endParaRPr lang="pt-BR" sz="18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1" i="1" dirty="0" err="1" smtClean="0"/>
                        <a:t>set_difference</a:t>
                      </a:r>
                      <a:endParaRPr lang="pt-BR" sz="18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Calcula a diferença entre dois intervalos</a:t>
                      </a:r>
                      <a:r>
                        <a:rPr lang="pt-BR" sz="1800" baseline="0" dirty="0" smtClean="0"/>
                        <a:t> de valores.</a:t>
                      </a:r>
                      <a:endParaRPr lang="pt-BR" sz="18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1" i="1" dirty="0" err="1" smtClean="0"/>
                        <a:t>set_symmetric_difference</a:t>
                      </a:r>
                      <a:endParaRPr lang="pt-BR" sz="18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Calcula a diferença simétrica entre dois intervalos</a:t>
                      </a:r>
                      <a:r>
                        <a:rPr lang="pt-BR" sz="1800" baseline="0" dirty="0" smtClean="0"/>
                        <a:t> de valores.</a:t>
                      </a:r>
                      <a:endParaRPr lang="pt-BR" sz="1800" dirty="0" smtClean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0424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err="1" smtClean="0"/>
              <a:t>Heap</a:t>
            </a:r>
            <a:endParaRPr lang="pt-BR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81</a:t>
            </a:fld>
            <a:endParaRPr lang="pt-BR"/>
          </a:p>
        </p:txBody>
      </p:sp>
      <p:graphicFrame>
        <p:nvGraphicFramePr>
          <p:cNvPr id="5" name="Espaço Reservado para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6160394"/>
              </p:ext>
            </p:extLst>
          </p:nvPr>
        </p:nvGraphicFramePr>
        <p:xfrm>
          <a:off x="457200" y="3158976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8696"/>
                <a:gridCol w="50509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i="0" dirty="0" smtClean="0"/>
                        <a:t>Algoritmo</a:t>
                      </a:r>
                      <a:endParaRPr lang="pt-BR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Descrição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i="1" dirty="0" err="1" smtClean="0"/>
                        <a:t>push_heap</a:t>
                      </a:r>
                      <a:endParaRPr lang="pt-B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Adiciona</a:t>
                      </a:r>
                      <a:r>
                        <a:rPr lang="pt-BR" baseline="0" dirty="0" smtClean="0"/>
                        <a:t> um elemento a um </a:t>
                      </a:r>
                      <a:r>
                        <a:rPr lang="pt-BR" i="1" baseline="0" dirty="0" err="1" smtClean="0"/>
                        <a:t>heap</a:t>
                      </a:r>
                      <a:r>
                        <a:rPr lang="pt-BR" baseline="0" dirty="0" smtClean="0"/>
                        <a:t>.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i="1" dirty="0" err="1" smtClean="0"/>
                        <a:t>pop_heap</a:t>
                      </a:r>
                      <a:endParaRPr lang="pt-B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Remove um elemento de um </a:t>
                      </a:r>
                      <a:r>
                        <a:rPr lang="pt-BR" i="1" dirty="0" err="1" smtClean="0"/>
                        <a:t>heap</a:t>
                      </a:r>
                      <a:r>
                        <a:rPr lang="pt-BR" baseline="0" dirty="0" smtClean="0"/>
                        <a:t>.</a:t>
                      </a:r>
                      <a:endParaRPr lang="pt-BR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i="1" dirty="0" err="1" smtClean="0"/>
                        <a:t>make_heap</a:t>
                      </a:r>
                      <a:endParaRPr lang="pt-B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Cria</a:t>
                      </a:r>
                      <a:r>
                        <a:rPr lang="pt-BR" baseline="0" dirty="0" smtClean="0"/>
                        <a:t> um </a:t>
                      </a:r>
                      <a:r>
                        <a:rPr lang="pt-BR" i="1" baseline="0" dirty="0" err="1" smtClean="0"/>
                        <a:t>heap</a:t>
                      </a:r>
                      <a:r>
                        <a:rPr lang="pt-BR" baseline="0" dirty="0" smtClean="0"/>
                        <a:t> a partir de um intervalo de valores.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i="1" dirty="0" err="1" smtClean="0"/>
                        <a:t>sort_heap</a:t>
                      </a:r>
                      <a:endParaRPr lang="pt-B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Ordena</a:t>
                      </a:r>
                      <a:r>
                        <a:rPr lang="pt-BR" baseline="0" dirty="0" smtClean="0"/>
                        <a:t> os elementos de um </a:t>
                      </a:r>
                      <a:r>
                        <a:rPr lang="pt-BR" i="1" baseline="0" dirty="0" err="1" smtClean="0"/>
                        <a:t>heap</a:t>
                      </a:r>
                      <a:r>
                        <a:rPr lang="pt-BR" baseline="0" dirty="0" smtClean="0"/>
                        <a:t>.</a:t>
                      </a:r>
                      <a:endParaRPr lang="pt-BR" dirty="0" smtClean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8869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smtClean="0"/>
              <a:t>Min/Max</a:t>
            </a:r>
            <a:endParaRPr lang="pt-BR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82</a:t>
            </a:fld>
            <a:endParaRPr lang="pt-BR"/>
          </a:p>
        </p:txBody>
      </p:sp>
      <p:graphicFrame>
        <p:nvGraphicFramePr>
          <p:cNvPr id="5" name="Espaço Reservado para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9936270"/>
              </p:ext>
            </p:extLst>
          </p:nvPr>
        </p:nvGraphicFramePr>
        <p:xfrm>
          <a:off x="457200" y="2497296"/>
          <a:ext cx="82296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8696"/>
                <a:gridCol w="50509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i="0" dirty="0" smtClean="0"/>
                        <a:t>Algoritmo</a:t>
                      </a:r>
                      <a:endParaRPr lang="pt-BR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Descrição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i="1" dirty="0" smtClean="0"/>
                        <a:t>min</a:t>
                      </a:r>
                      <a:endParaRPr lang="pt-B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Retorn</a:t>
                      </a:r>
                      <a:r>
                        <a:rPr lang="pt-BR" baseline="0" dirty="0" smtClean="0"/>
                        <a:t>a o menor de dois argumentos.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i="1" dirty="0" err="1" smtClean="0"/>
                        <a:t>max</a:t>
                      </a:r>
                      <a:endParaRPr lang="pt-B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Retorn</a:t>
                      </a:r>
                      <a:r>
                        <a:rPr lang="pt-BR" baseline="0" dirty="0" smtClean="0"/>
                        <a:t>a o maior de dois argumentos.</a:t>
                      </a:r>
                      <a:endParaRPr lang="pt-BR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i="1" dirty="0" err="1" smtClean="0"/>
                        <a:t>min_element</a:t>
                      </a:r>
                      <a:endParaRPr lang="pt-B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Retorn</a:t>
                      </a:r>
                      <a:r>
                        <a:rPr lang="pt-BR" baseline="0" dirty="0" smtClean="0"/>
                        <a:t>a o menor elemento de uma sequência.</a:t>
                      </a:r>
                      <a:endParaRPr lang="pt-BR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i="1" dirty="0" err="1" smtClean="0"/>
                        <a:t>max_element</a:t>
                      </a:r>
                      <a:endParaRPr lang="pt-B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Retorn</a:t>
                      </a:r>
                      <a:r>
                        <a:rPr lang="pt-BR" baseline="0" dirty="0" smtClean="0"/>
                        <a:t>a o maior elemento de uma sequência.</a:t>
                      </a:r>
                      <a:endParaRPr lang="pt-BR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i="1" dirty="0" err="1" smtClean="0"/>
                        <a:t>lexicographical_compare</a:t>
                      </a:r>
                      <a:endParaRPr lang="pt-B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Comparação lexicográfica</a:t>
                      </a:r>
                      <a:r>
                        <a:rPr lang="pt-BR" baseline="0" dirty="0" smtClean="0"/>
                        <a:t> (menor que).</a:t>
                      </a:r>
                      <a:endParaRPr lang="pt-BR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i="1" dirty="0" err="1" smtClean="0"/>
                        <a:t>next_permutation</a:t>
                      </a:r>
                      <a:endParaRPr lang="pt-B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Transforma uma sequência na próxima permutação (ordem lexicográfica).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i="1" dirty="0" err="1" smtClean="0"/>
                        <a:t>prev_permutation</a:t>
                      </a:r>
                      <a:endParaRPr lang="pt-B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Transforma uma sequência na permutação anterior (ordem lexicográfica).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8869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A76E85-50F3-49CE-BF7E-EA58F7810D29}" type="slidenum">
              <a:rPr lang="pt-BR"/>
              <a:pPr eaLnBrk="1" hangingPunct="1"/>
              <a:t>83</a:t>
            </a:fld>
            <a:endParaRPr lang="pt-BR"/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55776" y="2060848"/>
            <a:ext cx="5673824" cy="4209331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t-BR" sz="6000" b="1" dirty="0" smtClean="0"/>
              <a:t>Continua na próxima aula...</a:t>
            </a:r>
          </a:p>
        </p:txBody>
      </p:sp>
      <p:pic>
        <p:nvPicPr>
          <p:cNvPr id="56327" name="Picture 7" descr="http://www.proprofs.com/quiz-school/upload/yuiupload/2254786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2747390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239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D25D"/>
                </a:solidFill>
              </a:rPr>
              <a:t>Exemplos</a:t>
            </a:r>
            <a:endParaRPr lang="pt-BR" dirty="0">
              <a:solidFill>
                <a:srgbClr val="FFD25D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84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6492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smtClean="0"/>
              <a:t>Vector</a:t>
            </a:r>
            <a:endParaRPr lang="pt-BR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1500" dirty="0">
                <a:solidFill>
                  <a:srgbClr val="7F7F00"/>
                </a:solidFill>
                <a:latin typeface="Verdana"/>
              </a:rPr>
              <a:t>#include &lt;</a:t>
            </a:r>
            <a:r>
              <a:rPr lang="pt-BR" sz="1500" dirty="0" err="1">
                <a:solidFill>
                  <a:srgbClr val="7F7F00"/>
                </a:solidFill>
                <a:latin typeface="Verdana"/>
              </a:rPr>
              <a:t>iostream</a:t>
            </a:r>
            <a:r>
              <a:rPr lang="pt-BR" sz="1500" dirty="0">
                <a:solidFill>
                  <a:srgbClr val="7F7F00"/>
                </a:solidFill>
                <a:latin typeface="Verdana"/>
              </a:rPr>
              <a:t>&gt;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7F7F00"/>
                </a:solidFill>
                <a:latin typeface="Verdana"/>
              </a:rPr>
              <a:t>#include &lt;vector&gt;</a:t>
            </a: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using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namespace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std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main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unsigned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i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vector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first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vector de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ints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 vazio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vector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second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4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100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quatro inteiros de valor 100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vector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third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second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begin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(),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second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end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itera pelo segundo vector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vector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fourth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third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copia o terceiro vector</a:t>
            </a: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o construtor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iterador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 também pode ser utilizado com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arrays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myints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[]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16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2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77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29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};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vector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en-US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fifth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myints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myints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+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 err="1">
                <a:solidFill>
                  <a:srgbClr val="00007F"/>
                </a:solidFill>
                <a:latin typeface="Verdana"/>
              </a:rPr>
              <a:t>sizeof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myints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 err="1">
                <a:solidFill>
                  <a:srgbClr val="00007F"/>
                </a:solidFill>
                <a:latin typeface="Verdana"/>
              </a:rPr>
              <a:t>sizeof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 smtClean="0">
                <a:solidFill>
                  <a:srgbClr val="000000"/>
                </a:solidFill>
                <a:latin typeface="Verdana"/>
              </a:rPr>
              <a:t>);</a:t>
            </a:r>
            <a:endParaRPr lang="en-US" sz="1500" dirty="0">
              <a:solidFill>
                <a:srgbClr val="808080"/>
              </a:solidFill>
              <a:latin typeface="Verdana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85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1229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smtClean="0"/>
              <a:t>Vector</a:t>
            </a:r>
            <a:endParaRPr lang="pt-BR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1500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"O tamanho do quinto é:"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fifth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size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()&lt;&lt;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endl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//adiciona o elemento ao final do vector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first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push_back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3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);</a:t>
            </a:r>
          </a:p>
          <a:p>
            <a:pPr marL="118872" indent="0">
              <a:buNone/>
            </a:pPr>
            <a:endParaRPr lang="pt-BR" sz="1500" b="1" dirty="0">
              <a:solidFill>
                <a:srgbClr val="00000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smtClean="0">
                <a:solidFill>
                  <a:srgbClr val="007F00"/>
                </a:solidFill>
                <a:latin typeface="Comic Sans MS"/>
              </a:rPr>
              <a:t>//remove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o elemento ao final do vector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 err="1" smtClean="0">
                <a:solidFill>
                  <a:srgbClr val="000000"/>
                </a:solidFill>
                <a:latin typeface="Verdana"/>
              </a:rPr>
              <a:t>first</a:t>
            </a:r>
            <a:r>
              <a:rPr lang="pt-BR" sz="1500" b="1" dirty="0" err="1" smtClean="0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 smtClean="0">
                <a:solidFill>
                  <a:srgbClr val="000000"/>
                </a:solidFill>
                <a:latin typeface="Verdana"/>
              </a:rPr>
              <a:t>pop_back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();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iterador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 inicio para o final, somente leitura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vector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&gt;::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const_iterator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it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exibe elementos vector utilizando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const_iterator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  </a:t>
            </a: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for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it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first</a:t>
            </a:r>
            <a:r>
              <a:rPr lang="en-US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begin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();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it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!=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first</a:t>
            </a:r>
            <a:r>
              <a:rPr lang="en-US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end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();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++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it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)</a:t>
            </a:r>
            <a:endParaRPr lang="en-US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it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' '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     </a:t>
            </a: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86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1617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smtClean="0"/>
              <a:t>Vector</a:t>
            </a:r>
            <a:endParaRPr lang="pt-BR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classe </a:t>
            </a:r>
            <a:r>
              <a:rPr lang="pt-BR" i="1" dirty="0" smtClean="0"/>
              <a:t>vector</a:t>
            </a:r>
            <a:r>
              <a:rPr lang="pt-BR" dirty="0" smtClean="0"/>
              <a:t> é genérica, logo, deve ser definido o tipo na declaração de um objeto;</a:t>
            </a:r>
          </a:p>
          <a:p>
            <a:r>
              <a:rPr lang="pt-BR" dirty="0" smtClean="0"/>
              <a:t>Este contêiner é dinâmico</a:t>
            </a:r>
          </a:p>
          <a:p>
            <a:pPr lvl="1"/>
            <a:r>
              <a:rPr lang="pt-BR" dirty="0" smtClean="0"/>
              <a:t>A cada inserção o contêiner se redimensiona automaticamente.</a:t>
            </a:r>
          </a:p>
          <a:p>
            <a:r>
              <a:rPr lang="pt-BR" dirty="0" smtClean="0"/>
              <a:t>O método </a:t>
            </a:r>
            <a:r>
              <a:rPr lang="pt-BR" b="1" i="1" dirty="0" err="1" smtClean="0"/>
              <a:t>push_back</a:t>
            </a:r>
            <a:r>
              <a:rPr lang="pt-BR" dirty="0" smtClean="0"/>
              <a:t> adiciona um elemento ao final do </a:t>
            </a:r>
            <a:r>
              <a:rPr lang="pt-BR" i="1" dirty="0" smtClean="0"/>
              <a:t>vector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87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2638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smtClean="0"/>
              <a:t>Vector</a:t>
            </a:r>
            <a:endParaRPr lang="pt-BR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Outros possíveis métodos incluem:</a:t>
            </a:r>
            <a:endParaRPr lang="pt-BR" i="1" dirty="0" smtClean="0"/>
          </a:p>
          <a:p>
            <a:pPr lvl="1"/>
            <a:r>
              <a:rPr lang="pt-BR" i="1" dirty="0" smtClean="0"/>
              <a:t>front</a:t>
            </a:r>
            <a:r>
              <a:rPr lang="pt-BR" dirty="0" smtClean="0"/>
              <a:t>: determina o primeiro elemento;</a:t>
            </a:r>
          </a:p>
          <a:p>
            <a:pPr lvl="1"/>
            <a:r>
              <a:rPr lang="pt-BR" i="1" dirty="0" err="1" smtClean="0"/>
              <a:t>back</a:t>
            </a:r>
            <a:r>
              <a:rPr lang="pt-BR" dirty="0" smtClean="0"/>
              <a:t>: determina o último elemento;</a:t>
            </a:r>
          </a:p>
          <a:p>
            <a:pPr lvl="1"/>
            <a:r>
              <a:rPr lang="pt-BR" i="1" dirty="0" err="1" smtClean="0"/>
              <a:t>at</a:t>
            </a:r>
            <a:r>
              <a:rPr lang="pt-BR" dirty="0" smtClean="0"/>
              <a:t>: determina o elemento em uma determinada posição, mas antes verifica se é uma posição válida.</a:t>
            </a:r>
          </a:p>
          <a:p>
            <a:pPr lvl="1"/>
            <a:r>
              <a:rPr lang="pt-BR" i="1" dirty="0" err="1" smtClean="0"/>
              <a:t>insert</a:t>
            </a:r>
            <a:r>
              <a:rPr lang="pt-BR" dirty="0" smtClean="0"/>
              <a:t>: insere um elemento em uma posição especificada por um </a:t>
            </a:r>
            <a:r>
              <a:rPr lang="pt-BR" dirty="0" err="1" smtClean="0"/>
              <a:t>iterador</a:t>
            </a:r>
            <a:r>
              <a:rPr lang="pt-BR" dirty="0" smtClean="0"/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88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1645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err="1"/>
              <a:t>List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1500" dirty="0">
                <a:solidFill>
                  <a:srgbClr val="7F7F00"/>
                </a:solidFill>
                <a:latin typeface="Verdana"/>
              </a:rPr>
              <a:t>#include &lt;</a:t>
            </a:r>
            <a:r>
              <a:rPr lang="pt-BR" sz="1500" dirty="0" err="1">
                <a:solidFill>
                  <a:srgbClr val="7F7F00"/>
                </a:solidFill>
                <a:latin typeface="Verdana"/>
              </a:rPr>
              <a:t>iostream</a:t>
            </a:r>
            <a:r>
              <a:rPr lang="pt-BR" sz="1500" dirty="0">
                <a:solidFill>
                  <a:srgbClr val="7F7F00"/>
                </a:solidFill>
                <a:latin typeface="Verdana"/>
              </a:rPr>
              <a:t>&gt;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7F7F00"/>
                </a:solidFill>
                <a:latin typeface="Verdana"/>
              </a:rPr>
              <a:t>#include &lt;</a:t>
            </a:r>
            <a:r>
              <a:rPr lang="pt-BR" sz="1500" dirty="0" err="1">
                <a:solidFill>
                  <a:srgbClr val="7F7F00"/>
                </a:solidFill>
                <a:latin typeface="Verdana"/>
              </a:rPr>
              <a:t>list</a:t>
            </a:r>
            <a:r>
              <a:rPr lang="pt-BR" sz="1500" dirty="0">
                <a:solidFill>
                  <a:srgbClr val="7F7F00"/>
                </a:solidFill>
                <a:latin typeface="Verdana"/>
              </a:rPr>
              <a:t>&gt;</a:t>
            </a: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using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namespace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std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main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list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first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lista de inteiros vazia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list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second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4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100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quatro inteiros de valor 100</a:t>
            </a: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list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en-US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third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second</a:t>
            </a:r>
            <a:r>
              <a:rPr lang="en-US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begin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(),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second</a:t>
            </a:r>
            <a:r>
              <a:rPr lang="en-US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end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());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US" sz="1500" dirty="0">
                <a:solidFill>
                  <a:srgbClr val="007F00"/>
                </a:solidFill>
                <a:latin typeface="Comic Sans MS"/>
              </a:rPr>
              <a:t>// </a:t>
            </a:r>
            <a:r>
              <a:rPr lang="en-US" sz="1500" dirty="0" err="1">
                <a:solidFill>
                  <a:srgbClr val="007F00"/>
                </a:solidFill>
                <a:latin typeface="Comic Sans MS"/>
              </a:rPr>
              <a:t>itera</a:t>
            </a:r>
            <a:r>
              <a:rPr lang="en-US" sz="1500" dirty="0">
                <a:solidFill>
                  <a:srgbClr val="007F00"/>
                </a:solidFill>
                <a:latin typeface="Comic Sans MS"/>
              </a:rPr>
              <a:t> </a:t>
            </a:r>
            <a:r>
              <a:rPr lang="en-US" sz="1500" dirty="0" err="1">
                <a:solidFill>
                  <a:srgbClr val="007F00"/>
                </a:solidFill>
                <a:latin typeface="Comic Sans MS"/>
              </a:rPr>
              <a:t>pela</a:t>
            </a:r>
            <a:r>
              <a:rPr lang="en-US" sz="1500" dirty="0">
                <a:solidFill>
                  <a:srgbClr val="007F00"/>
                </a:solidFill>
                <a:latin typeface="Comic Sans MS"/>
              </a:rPr>
              <a:t> </a:t>
            </a:r>
            <a:r>
              <a:rPr lang="en-US" sz="1500" dirty="0" err="1">
                <a:solidFill>
                  <a:srgbClr val="007F00"/>
                </a:solidFill>
                <a:latin typeface="Comic Sans MS"/>
              </a:rPr>
              <a:t>segunda</a:t>
            </a:r>
            <a:r>
              <a:rPr lang="en-US" sz="1500" dirty="0">
                <a:solidFill>
                  <a:srgbClr val="007F00"/>
                </a:solidFill>
                <a:latin typeface="Comic Sans MS"/>
              </a:rPr>
              <a:t> </a:t>
            </a:r>
            <a:r>
              <a:rPr lang="en-US" sz="1500" dirty="0" err="1">
                <a:solidFill>
                  <a:srgbClr val="007F00"/>
                </a:solidFill>
                <a:latin typeface="Comic Sans MS"/>
              </a:rPr>
              <a:t>lista</a:t>
            </a:r>
            <a:endParaRPr lang="en-US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list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en-US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fourth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third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7F00"/>
                </a:solidFill>
                <a:latin typeface="Comic Sans MS"/>
              </a:rPr>
              <a:t>//</a:t>
            </a:r>
            <a:r>
              <a:rPr lang="en-US" sz="1500" dirty="0" err="1">
                <a:solidFill>
                  <a:srgbClr val="007F00"/>
                </a:solidFill>
                <a:latin typeface="Comic Sans MS"/>
              </a:rPr>
              <a:t>construtor</a:t>
            </a:r>
            <a:r>
              <a:rPr lang="en-US" sz="1500" dirty="0">
                <a:solidFill>
                  <a:srgbClr val="007F00"/>
                </a:solidFill>
                <a:latin typeface="Comic Sans MS"/>
              </a:rPr>
              <a:t> </a:t>
            </a:r>
            <a:r>
              <a:rPr lang="en-US" sz="1500" dirty="0" err="1">
                <a:solidFill>
                  <a:srgbClr val="007F00"/>
                </a:solidFill>
                <a:latin typeface="Comic Sans MS"/>
              </a:rPr>
              <a:t>cópia</a:t>
            </a:r>
            <a:endParaRPr lang="en-US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US" sz="1500" dirty="0">
                <a:solidFill>
                  <a:srgbClr val="007F00"/>
                </a:solidFill>
                <a:latin typeface="Comic Sans MS"/>
              </a:rPr>
              <a:t>// the iterator constructor can also be used to construct from arrays: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myints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[]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16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2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77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29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};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list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en-US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fifth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myints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myints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+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 err="1">
                <a:solidFill>
                  <a:srgbClr val="00007F"/>
                </a:solidFill>
                <a:latin typeface="Verdana"/>
              </a:rPr>
              <a:t>sizeof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myints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 err="1">
                <a:solidFill>
                  <a:srgbClr val="00007F"/>
                </a:solidFill>
                <a:latin typeface="Verdana"/>
              </a:rPr>
              <a:t>sizeof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);</a:t>
            </a:r>
            <a:endParaRPr lang="en-US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first</a:t>
            </a:r>
            <a:r>
              <a:rPr lang="en-US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push_front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7F7F"/>
                </a:solidFill>
                <a:latin typeface="Verdana"/>
              </a:rPr>
              <a:t>1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7F00"/>
                </a:solidFill>
                <a:latin typeface="Comic Sans MS"/>
              </a:rPr>
              <a:t>//</a:t>
            </a:r>
            <a:r>
              <a:rPr lang="en-US" sz="1500" dirty="0" err="1">
                <a:solidFill>
                  <a:srgbClr val="007F00"/>
                </a:solidFill>
                <a:latin typeface="Comic Sans MS"/>
              </a:rPr>
              <a:t>insere</a:t>
            </a:r>
            <a:r>
              <a:rPr lang="en-US" sz="1500" dirty="0">
                <a:solidFill>
                  <a:srgbClr val="007F00"/>
                </a:solidFill>
                <a:latin typeface="Comic Sans MS"/>
              </a:rPr>
              <a:t> </a:t>
            </a:r>
            <a:r>
              <a:rPr lang="en-US" sz="1500" dirty="0" err="1">
                <a:solidFill>
                  <a:srgbClr val="007F00"/>
                </a:solidFill>
                <a:latin typeface="Comic Sans MS"/>
              </a:rPr>
              <a:t>na</a:t>
            </a:r>
            <a:r>
              <a:rPr lang="en-US" sz="1500" dirty="0">
                <a:solidFill>
                  <a:srgbClr val="007F00"/>
                </a:solidFill>
                <a:latin typeface="Comic Sans MS"/>
              </a:rPr>
              <a:t> </a:t>
            </a:r>
            <a:r>
              <a:rPr lang="en-US" sz="1500" dirty="0" err="1">
                <a:solidFill>
                  <a:srgbClr val="007F00"/>
                </a:solidFill>
                <a:latin typeface="Comic Sans MS"/>
              </a:rPr>
              <a:t>frente</a:t>
            </a:r>
            <a:endParaRPr lang="en-US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first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push_front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2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89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8837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Programação Genérica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653136"/>
            <a:ext cx="1959291" cy="1572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1942" y="4652310"/>
            <a:ext cx="1959291" cy="1572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4650221"/>
            <a:ext cx="1959291" cy="1572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1170" y="4650220"/>
            <a:ext cx="1959291" cy="1572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lum bright="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3162319" cy="2539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132856"/>
            <a:ext cx="3117124" cy="2070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801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err="1"/>
              <a:t>List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8872" indent="0">
              <a:buNone/>
            </a:pPr>
            <a:r>
              <a:rPr lang="en-US" sz="1500" dirty="0" smtClean="0">
                <a:solidFill>
                  <a:srgbClr val="808080"/>
                </a:solidFill>
                <a:latin typeface="Verdana"/>
              </a:rPr>
              <a:t>  </a:t>
            </a:r>
            <a:r>
              <a:rPr lang="en-US" sz="1500" dirty="0" err="1" smtClean="0">
                <a:solidFill>
                  <a:srgbClr val="000000"/>
                </a:solidFill>
                <a:latin typeface="Verdana"/>
              </a:rPr>
              <a:t>first</a:t>
            </a:r>
            <a:r>
              <a:rPr lang="en-US" sz="1500" b="1" dirty="0" err="1" smtClean="0">
                <a:solidFill>
                  <a:srgbClr val="000000"/>
                </a:solidFill>
                <a:latin typeface="Verdana"/>
              </a:rPr>
              <a:t>.</a:t>
            </a:r>
            <a:r>
              <a:rPr lang="en-US" sz="1500" dirty="0" err="1" smtClean="0">
                <a:solidFill>
                  <a:srgbClr val="000000"/>
                </a:solidFill>
                <a:latin typeface="Verdana"/>
              </a:rPr>
              <a:t>push_back</a:t>
            </a:r>
            <a:r>
              <a:rPr lang="en-US" sz="15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smtClean="0">
                <a:solidFill>
                  <a:srgbClr val="007F7F"/>
                </a:solidFill>
                <a:latin typeface="Verdana"/>
              </a:rPr>
              <a:t>4</a:t>
            </a:r>
            <a:r>
              <a:rPr lang="en-US" sz="15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 smtClean="0">
                <a:solidFill>
                  <a:srgbClr val="000000"/>
                </a:solidFill>
                <a:latin typeface="Verdana"/>
              </a:rPr>
              <a:t>);</a:t>
            </a:r>
            <a:r>
              <a:rPr lang="en-US" sz="15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smtClean="0">
                <a:solidFill>
                  <a:srgbClr val="007F00"/>
                </a:solidFill>
                <a:latin typeface="Comic Sans MS"/>
              </a:rPr>
              <a:t>//</a:t>
            </a:r>
            <a:r>
              <a:rPr lang="en-US" sz="1500" dirty="0" err="1" smtClean="0">
                <a:solidFill>
                  <a:srgbClr val="007F00"/>
                </a:solidFill>
                <a:latin typeface="Comic Sans MS"/>
              </a:rPr>
              <a:t>insere</a:t>
            </a:r>
            <a:r>
              <a:rPr lang="en-US" sz="1500" dirty="0" smtClean="0">
                <a:solidFill>
                  <a:srgbClr val="007F00"/>
                </a:solidFill>
                <a:latin typeface="Comic Sans MS"/>
              </a:rPr>
              <a:t> no final</a:t>
            </a:r>
          </a:p>
          <a:p>
            <a:pPr marL="118872" indent="0">
              <a:buNone/>
            </a:pP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 err="1" smtClean="0">
                <a:solidFill>
                  <a:srgbClr val="000000"/>
                </a:solidFill>
                <a:latin typeface="Verdana"/>
              </a:rPr>
              <a:t>first</a:t>
            </a:r>
            <a:r>
              <a:rPr lang="pt-BR" sz="1500" b="1" dirty="0" err="1" smtClean="0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 smtClean="0">
                <a:solidFill>
                  <a:srgbClr val="000000"/>
                </a:solidFill>
                <a:latin typeface="Verdana"/>
              </a:rPr>
              <a:t>push_back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 </a:t>
            </a:r>
          </a:p>
          <a:p>
            <a:pPr marL="118872" indent="0">
              <a:buNone/>
            </a:pPr>
            <a:endParaRPr lang="pt-BR" sz="1500" dirty="0" smtClean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 err="1" smtClean="0">
                <a:solidFill>
                  <a:srgbClr val="000000"/>
                </a:solidFill>
                <a:latin typeface="Verdana"/>
              </a:rPr>
              <a:t>first</a:t>
            </a:r>
            <a:r>
              <a:rPr lang="pt-BR" sz="1500" b="1" dirty="0" err="1" smtClean="0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 smtClean="0">
                <a:solidFill>
                  <a:srgbClr val="000000"/>
                </a:solidFill>
                <a:latin typeface="Verdana"/>
              </a:rPr>
              <a:t>remove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smtClean="0">
                <a:solidFill>
                  <a:srgbClr val="007F7F"/>
                </a:solidFill>
                <a:latin typeface="Verdana"/>
              </a:rPr>
              <a:t>4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smtClean="0">
                <a:solidFill>
                  <a:srgbClr val="007F00"/>
                </a:solidFill>
                <a:latin typeface="Comic Sans MS"/>
              </a:rPr>
              <a:t>// remove todos os 4s</a:t>
            </a:r>
          </a:p>
          <a:p>
            <a:pPr marL="118872" indent="0">
              <a:buNone/>
            </a:pP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 err="1" smtClean="0">
                <a:solidFill>
                  <a:srgbClr val="000000"/>
                </a:solidFill>
                <a:latin typeface="Verdana"/>
              </a:rPr>
              <a:t>first</a:t>
            </a:r>
            <a:r>
              <a:rPr lang="pt-BR" sz="1500" b="1" dirty="0" err="1" smtClean="0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 smtClean="0">
                <a:solidFill>
                  <a:srgbClr val="000000"/>
                </a:solidFill>
                <a:latin typeface="Verdana"/>
              </a:rPr>
              <a:t>unique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();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smtClean="0">
                <a:solidFill>
                  <a:srgbClr val="007F00"/>
                </a:solidFill>
                <a:latin typeface="Comic Sans MS"/>
              </a:rPr>
              <a:t>// remove elementos duplicados</a:t>
            </a:r>
          </a:p>
          <a:p>
            <a:pPr marL="118872" indent="0">
              <a:buNone/>
            </a:pPr>
            <a:endParaRPr lang="pt-BR" sz="1500" dirty="0" smtClean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 err="1" smtClean="0">
                <a:solidFill>
                  <a:srgbClr val="000000"/>
                </a:solidFill>
                <a:latin typeface="Verdana"/>
              </a:rPr>
              <a:t>first</a:t>
            </a:r>
            <a:r>
              <a:rPr lang="pt-BR" sz="1500" b="1" dirty="0" err="1" smtClean="0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 smtClean="0">
                <a:solidFill>
                  <a:srgbClr val="000000"/>
                </a:solidFill>
                <a:latin typeface="Verdana"/>
              </a:rPr>
              <a:t>pop_front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();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smtClean="0">
                <a:solidFill>
                  <a:srgbClr val="007F00"/>
                </a:solidFill>
                <a:latin typeface="Comic Sans MS"/>
              </a:rPr>
              <a:t>// remove elemento da parte da frente</a:t>
            </a:r>
          </a:p>
          <a:p>
            <a:pPr marL="118872" indent="0">
              <a:buNone/>
            </a:pP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 err="1" smtClean="0">
                <a:solidFill>
                  <a:srgbClr val="000000"/>
                </a:solidFill>
                <a:latin typeface="Verdana"/>
              </a:rPr>
              <a:t>first</a:t>
            </a:r>
            <a:r>
              <a:rPr lang="pt-BR" sz="1500" b="1" dirty="0" err="1" smtClean="0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 smtClean="0">
                <a:solidFill>
                  <a:srgbClr val="000000"/>
                </a:solidFill>
                <a:latin typeface="Verdana"/>
              </a:rPr>
              <a:t>pop_back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();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smtClean="0">
                <a:solidFill>
                  <a:srgbClr val="007F00"/>
                </a:solidFill>
                <a:latin typeface="Comic Sans MS"/>
              </a:rPr>
              <a:t>// remove elemento da parte de trás  </a:t>
            </a:r>
          </a:p>
          <a:p>
            <a:pPr marL="118872" indent="0">
              <a:buNone/>
            </a:pP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 </a:t>
            </a:r>
          </a:p>
          <a:p>
            <a:pPr marL="118872" indent="0">
              <a:buNone/>
            </a:pP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 err="1" smtClean="0">
                <a:solidFill>
                  <a:srgbClr val="000000"/>
                </a:solidFill>
                <a:latin typeface="Verdana"/>
              </a:rPr>
              <a:t>first</a:t>
            </a:r>
            <a:r>
              <a:rPr lang="pt-BR" sz="1500" b="1" dirty="0" err="1" smtClean="0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 smtClean="0">
                <a:solidFill>
                  <a:srgbClr val="000000"/>
                </a:solidFill>
                <a:latin typeface="Verdana"/>
              </a:rPr>
              <a:t>sort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();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smtClean="0">
                <a:solidFill>
                  <a:srgbClr val="007F00"/>
                </a:solidFill>
                <a:latin typeface="Comic Sans MS"/>
              </a:rPr>
              <a:t>// ordena </a:t>
            </a:r>
            <a:r>
              <a:rPr lang="pt-BR" sz="1500" dirty="0" err="1" smtClean="0">
                <a:solidFill>
                  <a:srgbClr val="007F00"/>
                </a:solidFill>
                <a:latin typeface="Comic Sans MS"/>
              </a:rPr>
              <a:t>values</a:t>
            </a:r>
            <a:endParaRPr lang="pt-BR" sz="1500" dirty="0" smtClean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 </a:t>
            </a:r>
          </a:p>
          <a:p>
            <a:pPr marL="118872" indent="0">
              <a:buNone/>
            </a:pP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 err="1" smtClean="0">
                <a:solidFill>
                  <a:srgbClr val="000000"/>
                </a:solidFill>
                <a:latin typeface="Verdana"/>
              </a:rPr>
              <a:t>cout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smtClean="0">
                <a:solidFill>
                  <a:srgbClr val="7F007F"/>
                </a:solidFill>
                <a:latin typeface="Verdana"/>
              </a:rPr>
              <a:t>"O conteúdo é: "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 smtClean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en-US" sz="1500" dirty="0" smtClean="0">
                <a:solidFill>
                  <a:srgbClr val="808080"/>
                </a:solidFill>
                <a:latin typeface="Verdana"/>
              </a:rPr>
              <a:t>  </a:t>
            </a:r>
            <a:r>
              <a:rPr lang="en-US" sz="1500" b="1" dirty="0" smtClean="0">
                <a:solidFill>
                  <a:srgbClr val="00007F"/>
                </a:solidFill>
                <a:latin typeface="Verdana"/>
              </a:rPr>
              <a:t>for</a:t>
            </a:r>
            <a:r>
              <a:rPr lang="en-US" sz="15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 smtClean="0">
                <a:solidFill>
                  <a:srgbClr val="000000"/>
                </a:solidFill>
                <a:latin typeface="Verdana"/>
              </a:rPr>
              <a:t>list</a:t>
            </a:r>
            <a:r>
              <a:rPr lang="en-US" sz="1500" b="1" dirty="0" smtClean="0">
                <a:solidFill>
                  <a:srgbClr val="000000"/>
                </a:solidFill>
                <a:latin typeface="Verdana"/>
              </a:rPr>
              <a:t>&lt;</a:t>
            </a:r>
            <a:r>
              <a:rPr lang="en-US" sz="1500" b="1" dirty="0" err="1" smtClean="0">
                <a:solidFill>
                  <a:srgbClr val="00007F"/>
                </a:solidFill>
                <a:latin typeface="Verdana"/>
              </a:rPr>
              <a:t>int</a:t>
            </a:r>
            <a:r>
              <a:rPr lang="en-US" sz="1500" b="1" dirty="0" smtClean="0">
                <a:solidFill>
                  <a:srgbClr val="000000"/>
                </a:solidFill>
                <a:latin typeface="Verdana"/>
              </a:rPr>
              <a:t>&gt;::</a:t>
            </a:r>
            <a:r>
              <a:rPr lang="en-US" sz="1500" dirty="0" smtClean="0">
                <a:solidFill>
                  <a:srgbClr val="000000"/>
                </a:solidFill>
                <a:latin typeface="Verdana"/>
              </a:rPr>
              <a:t>iterator</a:t>
            </a:r>
            <a:r>
              <a:rPr lang="en-US" sz="15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smtClean="0">
                <a:solidFill>
                  <a:srgbClr val="000000"/>
                </a:solidFill>
                <a:latin typeface="Verdana"/>
              </a:rPr>
              <a:t>it</a:t>
            </a:r>
            <a:r>
              <a:rPr lang="en-US" sz="15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 smtClean="0">
                <a:solidFill>
                  <a:srgbClr val="000000"/>
                </a:solidFill>
                <a:latin typeface="Verdana"/>
              </a:rPr>
              <a:t>=</a:t>
            </a:r>
            <a:r>
              <a:rPr lang="en-US" sz="15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Verdana"/>
              </a:rPr>
              <a:t>first</a:t>
            </a:r>
            <a:r>
              <a:rPr lang="en-US" sz="1500" b="1" dirty="0" err="1" smtClean="0">
                <a:solidFill>
                  <a:srgbClr val="000000"/>
                </a:solidFill>
                <a:latin typeface="Verdana"/>
              </a:rPr>
              <a:t>.</a:t>
            </a:r>
            <a:r>
              <a:rPr lang="en-US" sz="1500" dirty="0" err="1" smtClean="0">
                <a:solidFill>
                  <a:srgbClr val="000000"/>
                </a:solidFill>
                <a:latin typeface="Verdana"/>
              </a:rPr>
              <a:t>begin</a:t>
            </a:r>
            <a:r>
              <a:rPr lang="en-US" sz="1500" b="1" dirty="0" smtClean="0">
                <a:solidFill>
                  <a:srgbClr val="000000"/>
                </a:solidFill>
                <a:latin typeface="Verdana"/>
              </a:rPr>
              <a:t>();</a:t>
            </a:r>
            <a:r>
              <a:rPr lang="en-US" sz="15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smtClean="0">
                <a:solidFill>
                  <a:srgbClr val="000000"/>
                </a:solidFill>
                <a:latin typeface="Verdana"/>
              </a:rPr>
              <a:t>it</a:t>
            </a:r>
            <a:r>
              <a:rPr lang="en-US" sz="15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 smtClean="0">
                <a:solidFill>
                  <a:srgbClr val="000000"/>
                </a:solidFill>
                <a:latin typeface="Verdana"/>
              </a:rPr>
              <a:t>!=</a:t>
            </a:r>
            <a:r>
              <a:rPr lang="en-US" sz="15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Verdana"/>
              </a:rPr>
              <a:t>first</a:t>
            </a:r>
            <a:r>
              <a:rPr lang="en-US" sz="1500" b="1" dirty="0" err="1" smtClean="0">
                <a:solidFill>
                  <a:srgbClr val="000000"/>
                </a:solidFill>
                <a:latin typeface="Verdana"/>
              </a:rPr>
              <a:t>.</a:t>
            </a:r>
            <a:r>
              <a:rPr lang="en-US" sz="1500" dirty="0" err="1" smtClean="0">
                <a:solidFill>
                  <a:srgbClr val="000000"/>
                </a:solidFill>
                <a:latin typeface="Verdana"/>
              </a:rPr>
              <a:t>end</a:t>
            </a:r>
            <a:r>
              <a:rPr lang="en-US" sz="1500" b="1" dirty="0" smtClean="0">
                <a:solidFill>
                  <a:srgbClr val="000000"/>
                </a:solidFill>
                <a:latin typeface="Verdana"/>
              </a:rPr>
              <a:t>();</a:t>
            </a:r>
            <a:r>
              <a:rPr lang="en-US" sz="15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smtClean="0">
                <a:solidFill>
                  <a:srgbClr val="000000"/>
                </a:solidFill>
                <a:latin typeface="Verdana"/>
              </a:rPr>
              <a:t>it</a:t>
            </a:r>
            <a:r>
              <a:rPr lang="en-US" sz="1500" b="1" dirty="0" smtClean="0">
                <a:solidFill>
                  <a:srgbClr val="000000"/>
                </a:solidFill>
                <a:latin typeface="Verdana"/>
              </a:rPr>
              <a:t>++)</a:t>
            </a:r>
            <a:endParaRPr lang="en-US" sz="1500" dirty="0" smtClean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    </a:t>
            </a:r>
            <a:r>
              <a:rPr lang="pt-BR" sz="1500" dirty="0" err="1" smtClean="0">
                <a:solidFill>
                  <a:srgbClr val="000000"/>
                </a:solidFill>
                <a:latin typeface="Verdana"/>
              </a:rPr>
              <a:t>cout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*</a:t>
            </a:r>
            <a:r>
              <a:rPr lang="pt-BR" sz="1500" dirty="0" smtClean="0">
                <a:solidFill>
                  <a:srgbClr val="000000"/>
                </a:solidFill>
                <a:latin typeface="Verdana"/>
              </a:rPr>
              <a:t>it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smtClean="0">
                <a:solidFill>
                  <a:srgbClr val="7F007F"/>
                </a:solidFill>
                <a:latin typeface="Verdana"/>
              </a:rPr>
              <a:t>" "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 smtClean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b="1" dirty="0" err="1" smtClean="0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 smtClean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90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6492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err="1"/>
              <a:t>List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Neste exemplo, temos os seguintes métodos da classe </a:t>
            </a:r>
            <a:r>
              <a:rPr lang="pt-BR" i="1" dirty="0" err="1" smtClean="0"/>
              <a:t>list</a:t>
            </a:r>
            <a:r>
              <a:rPr lang="pt-BR" dirty="0" smtClean="0"/>
              <a:t>:</a:t>
            </a:r>
          </a:p>
          <a:p>
            <a:pPr lvl="1"/>
            <a:r>
              <a:rPr lang="pt-BR" i="1" dirty="0" err="1" smtClean="0"/>
              <a:t>sort</a:t>
            </a:r>
            <a:r>
              <a:rPr lang="pt-BR" dirty="0" smtClean="0"/>
              <a:t>: ordena a lista em ordem crescente;</a:t>
            </a:r>
            <a:endParaRPr lang="pt-BR" dirty="0"/>
          </a:p>
          <a:p>
            <a:pPr lvl="1"/>
            <a:r>
              <a:rPr lang="pt-BR" i="1" dirty="0" err="1" smtClean="0"/>
              <a:t>unique</a:t>
            </a:r>
            <a:r>
              <a:rPr lang="pt-BR" dirty="0" smtClean="0"/>
              <a:t>: </a:t>
            </a:r>
            <a:r>
              <a:rPr lang="pt-BR" dirty="0"/>
              <a:t>remove elementos </a:t>
            </a:r>
            <a:r>
              <a:rPr lang="pt-BR" dirty="0" smtClean="0"/>
              <a:t>duplicados;</a:t>
            </a:r>
            <a:endParaRPr lang="pt-BR" dirty="0"/>
          </a:p>
          <a:p>
            <a:pPr lvl="1"/>
            <a:r>
              <a:rPr lang="pt-BR" i="1" dirty="0" smtClean="0"/>
              <a:t>remove</a:t>
            </a:r>
            <a:r>
              <a:rPr lang="pt-BR" dirty="0"/>
              <a:t>: apaga todas as ocorrências de um determinado valor da </a:t>
            </a:r>
            <a:r>
              <a:rPr lang="pt-BR" dirty="0" smtClean="0"/>
              <a:t>lista.</a:t>
            </a:r>
          </a:p>
          <a:p>
            <a:r>
              <a:rPr lang="pt-BR" dirty="0" smtClean="0"/>
              <a:t>Existem outros como:</a:t>
            </a:r>
          </a:p>
          <a:p>
            <a:pPr lvl="1"/>
            <a:r>
              <a:rPr lang="pt-BR" i="1" dirty="0" smtClean="0"/>
              <a:t>reverse</a:t>
            </a:r>
            <a:r>
              <a:rPr lang="pt-BR" dirty="0" smtClean="0"/>
              <a:t>: inverte a lista;</a:t>
            </a:r>
          </a:p>
          <a:p>
            <a:pPr lvl="1"/>
            <a:r>
              <a:rPr lang="pt-BR" i="1" dirty="0" smtClean="0"/>
              <a:t>merge</a:t>
            </a:r>
            <a:r>
              <a:rPr lang="pt-BR" dirty="0" smtClean="0"/>
              <a:t>: intercala listas;</a:t>
            </a:r>
          </a:p>
          <a:p>
            <a:pPr lvl="1"/>
            <a:r>
              <a:rPr lang="pt-BR" dirty="0" err="1" smtClean="0"/>
              <a:t>remove_if</a:t>
            </a:r>
            <a:r>
              <a:rPr lang="pt-BR" dirty="0" smtClean="0"/>
              <a:t>: remove elementos que atendam um critério.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91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4459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smtClean="0"/>
              <a:t>Deque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1500" dirty="0">
                <a:solidFill>
                  <a:srgbClr val="7F7F00"/>
                </a:solidFill>
                <a:latin typeface="Verdana"/>
              </a:rPr>
              <a:t>#include &lt;</a:t>
            </a:r>
            <a:r>
              <a:rPr lang="pt-BR" sz="1500" dirty="0" err="1">
                <a:solidFill>
                  <a:srgbClr val="7F7F00"/>
                </a:solidFill>
                <a:latin typeface="Verdana"/>
              </a:rPr>
              <a:t>iostream</a:t>
            </a:r>
            <a:r>
              <a:rPr lang="pt-BR" sz="1500" dirty="0">
                <a:solidFill>
                  <a:srgbClr val="7F7F00"/>
                </a:solidFill>
                <a:latin typeface="Verdana"/>
              </a:rPr>
              <a:t>&gt;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7F7F00"/>
                </a:solidFill>
                <a:latin typeface="Verdana"/>
              </a:rPr>
              <a:t>#include &lt;deque&gt;</a:t>
            </a: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using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namespace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std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main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unsigned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i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deque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first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deque vazio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deo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 tipo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int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deque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second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4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100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quatro inteiros com o valor 100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deque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third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second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begin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(),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second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end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itera pelo segundo</a:t>
            </a: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deque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en-US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fourth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third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smtClean="0">
                <a:solidFill>
                  <a:srgbClr val="808080"/>
                </a:solidFill>
                <a:latin typeface="Verdana"/>
              </a:rPr>
              <a:t>   </a:t>
            </a:r>
            <a:r>
              <a:rPr lang="en-US" sz="1500" dirty="0">
                <a:solidFill>
                  <a:srgbClr val="007F00"/>
                </a:solidFill>
                <a:latin typeface="Comic Sans MS"/>
              </a:rPr>
              <a:t>// </a:t>
            </a:r>
            <a:r>
              <a:rPr lang="en-US" sz="1500" dirty="0" err="1">
                <a:solidFill>
                  <a:srgbClr val="007F00"/>
                </a:solidFill>
                <a:latin typeface="Comic Sans MS"/>
              </a:rPr>
              <a:t>construtor</a:t>
            </a:r>
            <a:r>
              <a:rPr lang="en-US" sz="1500" dirty="0">
                <a:solidFill>
                  <a:srgbClr val="007F00"/>
                </a:solidFill>
                <a:latin typeface="Comic Sans MS"/>
              </a:rPr>
              <a:t> </a:t>
            </a:r>
            <a:r>
              <a:rPr lang="en-US" sz="1500" dirty="0" err="1">
                <a:solidFill>
                  <a:srgbClr val="007F00"/>
                </a:solidFill>
                <a:latin typeface="Comic Sans MS"/>
              </a:rPr>
              <a:t>cópia</a:t>
            </a:r>
            <a:endParaRPr lang="en-US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endParaRPr lang="pt-BR" sz="1500" dirty="0" smtClean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o construtor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iterador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 também pode ser utilizado com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arrays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myints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[]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16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2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77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29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};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deque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en-US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fifth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myints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myints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+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 err="1">
                <a:solidFill>
                  <a:srgbClr val="00007F"/>
                </a:solidFill>
                <a:latin typeface="Verdana"/>
              </a:rPr>
              <a:t>sizeof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myints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 err="1">
                <a:solidFill>
                  <a:srgbClr val="00007F"/>
                </a:solidFill>
                <a:latin typeface="Verdana"/>
              </a:rPr>
              <a:t>sizeof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 smtClean="0">
                <a:solidFill>
                  <a:srgbClr val="000000"/>
                </a:solidFill>
                <a:latin typeface="Verdana"/>
              </a:rPr>
              <a:t>);</a:t>
            </a:r>
            <a:endParaRPr lang="en-US" sz="1500" dirty="0">
              <a:solidFill>
                <a:srgbClr val="808080"/>
              </a:solidFill>
              <a:latin typeface="Verdana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92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4459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smtClean="0"/>
              <a:t>Deque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first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push_front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2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first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push_front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3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first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push_back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1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utiliza o operador de subscrito para modificar elemento na localização 1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first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1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]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5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                                      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first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pop_front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remove o primeiro elemento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first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pop_back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remove o primeiro elemento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"O conteúdo é:"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nn-NO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nn-NO" sz="1500" b="1" dirty="0">
                <a:solidFill>
                  <a:srgbClr val="00007F"/>
                </a:solidFill>
                <a:latin typeface="Verdana"/>
              </a:rPr>
              <a:t>for</a:t>
            </a:r>
            <a:r>
              <a:rPr lang="nn-NO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nn-NO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nn-NO" sz="1500" dirty="0">
                <a:solidFill>
                  <a:srgbClr val="000000"/>
                </a:solidFill>
                <a:latin typeface="Verdana"/>
              </a:rPr>
              <a:t>i</a:t>
            </a:r>
            <a:r>
              <a:rPr lang="nn-NO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nn-NO" sz="15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nn-NO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nn-NO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nn-NO" sz="1500" dirty="0">
                <a:solidFill>
                  <a:srgbClr val="000000"/>
                </a:solidFill>
                <a:latin typeface="Verdana"/>
              </a:rPr>
              <a:t>i</a:t>
            </a:r>
            <a:r>
              <a:rPr lang="nn-NO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nn-NO" sz="15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nn-NO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nn-NO" sz="1500" dirty="0">
                <a:solidFill>
                  <a:srgbClr val="000000"/>
                </a:solidFill>
                <a:latin typeface="Verdana"/>
              </a:rPr>
              <a:t>first</a:t>
            </a:r>
            <a:r>
              <a:rPr lang="nn-NO" sz="15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nn-NO" sz="1500" dirty="0">
                <a:solidFill>
                  <a:srgbClr val="000000"/>
                </a:solidFill>
                <a:latin typeface="Verdana"/>
              </a:rPr>
              <a:t>size</a:t>
            </a:r>
            <a:r>
              <a:rPr lang="nn-NO" sz="1500" b="1" dirty="0">
                <a:solidFill>
                  <a:srgbClr val="000000"/>
                </a:solidFill>
                <a:latin typeface="Verdana"/>
              </a:rPr>
              <a:t>();</a:t>
            </a:r>
            <a:r>
              <a:rPr lang="nn-NO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nn-NO" sz="1500" dirty="0">
                <a:solidFill>
                  <a:srgbClr val="000000"/>
                </a:solidFill>
                <a:latin typeface="Verdana"/>
              </a:rPr>
              <a:t>i</a:t>
            </a:r>
            <a:r>
              <a:rPr lang="nn-NO" sz="1500" b="1" dirty="0">
                <a:solidFill>
                  <a:srgbClr val="000000"/>
                </a:solidFill>
                <a:latin typeface="Verdana"/>
              </a:rPr>
              <a:t>++)</a:t>
            </a:r>
            <a:endParaRPr lang="nn-NO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" "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first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i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];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93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9343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Deque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método </a:t>
            </a:r>
            <a:r>
              <a:rPr lang="pt-BR" i="1" dirty="0" err="1" smtClean="0"/>
              <a:t>push_front</a:t>
            </a:r>
            <a:r>
              <a:rPr lang="pt-BR" dirty="0" smtClean="0"/>
              <a:t> está disponível apenas para </a:t>
            </a:r>
            <a:r>
              <a:rPr lang="pt-BR" i="1" dirty="0" err="1" smtClean="0"/>
              <a:t>list</a:t>
            </a:r>
            <a:r>
              <a:rPr lang="pt-BR" dirty="0" smtClean="0"/>
              <a:t> e </a:t>
            </a:r>
            <a:r>
              <a:rPr lang="pt-BR" i="1" dirty="0" smtClean="0"/>
              <a:t>deque</a:t>
            </a:r>
            <a:r>
              <a:rPr lang="pt-BR" dirty="0" smtClean="0"/>
              <a:t>;</a:t>
            </a:r>
          </a:p>
          <a:p>
            <a:r>
              <a:rPr lang="pt-BR" dirty="0" smtClean="0"/>
              <a:t>O operador </a:t>
            </a:r>
            <a:r>
              <a:rPr lang="pt-BR" b="1" dirty="0" smtClean="0"/>
              <a:t>[]</a:t>
            </a:r>
            <a:r>
              <a:rPr lang="pt-BR" dirty="0" smtClean="0"/>
              <a:t> permite acesso direto aos elementos do </a:t>
            </a:r>
            <a:r>
              <a:rPr lang="pt-BR" i="1" dirty="0" smtClean="0"/>
              <a:t>deque</a:t>
            </a:r>
            <a:endParaRPr lang="pt-BR" dirty="0"/>
          </a:p>
          <a:p>
            <a:pPr lvl="1"/>
            <a:r>
              <a:rPr lang="pt-BR" dirty="0" smtClean="0"/>
              <a:t>Também pode ser utilizado em um </a:t>
            </a:r>
            <a:r>
              <a:rPr lang="pt-BR" i="1" dirty="0" smtClean="0"/>
              <a:t>vector</a:t>
            </a:r>
            <a:r>
              <a:rPr lang="pt-BR" dirty="0" smtClean="0"/>
              <a:t>.</a:t>
            </a:r>
          </a:p>
          <a:p>
            <a:r>
              <a:rPr lang="pt-BR" dirty="0" smtClean="0"/>
              <a:t>Em geral, um </a:t>
            </a:r>
            <a:r>
              <a:rPr lang="pt-BR" i="1" dirty="0" smtClean="0"/>
              <a:t>deque</a:t>
            </a:r>
            <a:r>
              <a:rPr lang="pt-BR" dirty="0" smtClean="0"/>
              <a:t> possui um desempenho levemente inferior em relação a um </a:t>
            </a:r>
            <a:r>
              <a:rPr lang="pt-BR" i="1" dirty="0" smtClean="0"/>
              <a:t>vector</a:t>
            </a:r>
          </a:p>
          <a:p>
            <a:pPr lvl="1"/>
            <a:r>
              <a:rPr lang="pt-BR" dirty="0" smtClean="0"/>
              <a:t>No entanto, é mais eficiente para fazer inserções e remoções no início.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94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4459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smtClean="0"/>
              <a:t>set</a:t>
            </a:r>
            <a:endParaRPr lang="pt-BR" i="1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8872" indent="0">
              <a:buNone/>
            </a:pPr>
            <a:r>
              <a:rPr lang="pt-BR" sz="1500" dirty="0">
                <a:solidFill>
                  <a:srgbClr val="7F7F00"/>
                </a:solidFill>
                <a:latin typeface="Verdana"/>
              </a:rPr>
              <a:t>#include &lt;</a:t>
            </a:r>
            <a:r>
              <a:rPr lang="pt-BR" sz="1500" dirty="0" err="1">
                <a:solidFill>
                  <a:srgbClr val="7F7F00"/>
                </a:solidFill>
                <a:latin typeface="Verdana"/>
              </a:rPr>
              <a:t>iostream</a:t>
            </a:r>
            <a:r>
              <a:rPr lang="pt-BR" sz="1500" dirty="0">
                <a:solidFill>
                  <a:srgbClr val="7F7F00"/>
                </a:solidFill>
                <a:latin typeface="Verdana"/>
              </a:rPr>
              <a:t>&gt;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7F7F00"/>
                </a:solidFill>
                <a:latin typeface="Verdana"/>
              </a:rPr>
              <a:t>#include &lt;set&gt;</a:t>
            </a: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using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namespace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std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main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set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first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//conjunto vazio de inteiros</a:t>
            </a: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myints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[]=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10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20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30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40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50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};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set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second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myints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myints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+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5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//ponteiros utilizados como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iteradores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set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en-US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third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second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US" sz="1500" dirty="0">
                <a:solidFill>
                  <a:srgbClr val="007F00"/>
                </a:solidFill>
                <a:latin typeface="Comic Sans MS"/>
              </a:rPr>
              <a:t>//</a:t>
            </a:r>
            <a:r>
              <a:rPr lang="en-US" sz="1500" dirty="0" err="1">
                <a:solidFill>
                  <a:srgbClr val="007F00"/>
                </a:solidFill>
                <a:latin typeface="Comic Sans MS"/>
              </a:rPr>
              <a:t>construtor</a:t>
            </a:r>
            <a:r>
              <a:rPr lang="en-US" sz="1500" dirty="0">
                <a:solidFill>
                  <a:srgbClr val="007F00"/>
                </a:solidFill>
                <a:latin typeface="Comic Sans MS"/>
              </a:rPr>
              <a:t> </a:t>
            </a:r>
            <a:r>
              <a:rPr lang="en-US" sz="1500" dirty="0" err="1">
                <a:solidFill>
                  <a:srgbClr val="007F00"/>
                </a:solidFill>
                <a:latin typeface="Comic Sans MS"/>
              </a:rPr>
              <a:t>cópia</a:t>
            </a:r>
            <a:endParaRPr lang="en-US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set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en-US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fourth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second</a:t>
            </a:r>
            <a:r>
              <a:rPr lang="en-US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begin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(),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second</a:t>
            </a:r>
            <a:r>
              <a:rPr lang="en-US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end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());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US" sz="1500" dirty="0">
                <a:solidFill>
                  <a:srgbClr val="007F00"/>
                </a:solidFill>
                <a:latin typeface="Comic Sans MS"/>
              </a:rPr>
              <a:t>// </a:t>
            </a:r>
            <a:r>
              <a:rPr lang="en-US" sz="1500" dirty="0" err="1">
                <a:solidFill>
                  <a:srgbClr val="007F00"/>
                </a:solidFill>
                <a:latin typeface="Comic Sans MS"/>
              </a:rPr>
              <a:t>construtor</a:t>
            </a:r>
            <a:r>
              <a:rPr lang="en-US" sz="1500" dirty="0">
                <a:solidFill>
                  <a:srgbClr val="007F00"/>
                </a:solidFill>
                <a:latin typeface="Comic Sans MS"/>
              </a:rPr>
              <a:t> </a:t>
            </a:r>
            <a:r>
              <a:rPr lang="en-US" sz="1500" dirty="0" err="1">
                <a:solidFill>
                  <a:srgbClr val="007F00"/>
                </a:solidFill>
                <a:latin typeface="Comic Sans MS"/>
              </a:rPr>
              <a:t>iterador</a:t>
            </a:r>
            <a:r>
              <a:rPr lang="en-US" sz="1500" dirty="0">
                <a:solidFill>
                  <a:srgbClr val="007F00"/>
                </a:solidFill>
                <a:latin typeface="Comic Sans MS"/>
              </a:rPr>
              <a:t>.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</a:p>
          <a:p>
            <a:pPr marL="118872" indent="0">
              <a:buNone/>
            </a:pP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 smtClean="0">
                <a:solidFill>
                  <a:srgbClr val="007F00"/>
                </a:solidFill>
                <a:latin typeface="Comic Sans MS"/>
              </a:rPr>
              <a:t>//insere o elemento</a:t>
            </a:r>
          </a:p>
          <a:p>
            <a:pPr marL="118872" indent="0">
              <a:buNone/>
            </a:pP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 err="1" smtClean="0">
                <a:solidFill>
                  <a:srgbClr val="000000"/>
                </a:solidFill>
                <a:latin typeface="Verdana"/>
              </a:rPr>
              <a:t>first</a:t>
            </a:r>
            <a:r>
              <a:rPr lang="pt-BR" sz="1500" b="1" dirty="0" err="1" smtClean="0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 smtClean="0">
                <a:solidFill>
                  <a:srgbClr val="000000"/>
                </a:solidFill>
                <a:latin typeface="Verdana"/>
              </a:rPr>
              <a:t>insert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 smtClean="0">
                <a:solidFill>
                  <a:srgbClr val="007F7F"/>
                </a:solidFill>
                <a:latin typeface="Verdana"/>
              </a:rPr>
              <a:t>10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 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95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9464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set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//remove o elemento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first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erase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40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//localiza o elemento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set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&gt;::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iterator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it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first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find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40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//troca os elementos dos conjuntos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first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swap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second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for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it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first</a:t>
            </a:r>
            <a:r>
              <a:rPr lang="en-US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begin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();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it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!=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first</a:t>
            </a:r>
            <a:r>
              <a:rPr lang="en-US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end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();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it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++)</a:t>
            </a:r>
            <a:endParaRPr lang="en-US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" "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it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endl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96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9711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err="1" smtClean="0"/>
              <a:t>multiset</a:t>
            </a:r>
            <a:endParaRPr lang="pt-BR" i="1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1500" dirty="0">
                <a:solidFill>
                  <a:srgbClr val="7F7F00"/>
                </a:solidFill>
                <a:latin typeface="Verdana"/>
              </a:rPr>
              <a:t>#include &lt;</a:t>
            </a:r>
            <a:r>
              <a:rPr lang="pt-BR" sz="1500" dirty="0" err="1">
                <a:solidFill>
                  <a:srgbClr val="7F7F00"/>
                </a:solidFill>
                <a:latin typeface="Verdana"/>
              </a:rPr>
              <a:t>iostream</a:t>
            </a:r>
            <a:r>
              <a:rPr lang="pt-BR" sz="1500" dirty="0">
                <a:solidFill>
                  <a:srgbClr val="7F7F00"/>
                </a:solidFill>
                <a:latin typeface="Verdana"/>
              </a:rPr>
              <a:t>&gt;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7F7F00"/>
                </a:solidFill>
                <a:latin typeface="Verdana"/>
              </a:rPr>
              <a:t>#include &lt;set&gt;</a:t>
            </a: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using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namespace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std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main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multiset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first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multiset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 de inteiros vazio</a:t>
            </a: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myints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[]=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10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20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30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20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20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};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multiset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second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myints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myints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+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5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ponteiros utilizados como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iteradores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multiset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en-US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third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second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US" sz="1500" dirty="0">
                <a:solidFill>
                  <a:srgbClr val="007F00"/>
                </a:solidFill>
                <a:latin typeface="Comic Sans MS"/>
              </a:rPr>
              <a:t>//</a:t>
            </a:r>
            <a:r>
              <a:rPr lang="en-US" sz="1500" dirty="0" err="1">
                <a:solidFill>
                  <a:srgbClr val="007F00"/>
                </a:solidFill>
                <a:latin typeface="Comic Sans MS"/>
              </a:rPr>
              <a:t>construtor</a:t>
            </a:r>
            <a:r>
              <a:rPr lang="en-US" sz="1500" dirty="0">
                <a:solidFill>
                  <a:srgbClr val="007F00"/>
                </a:solidFill>
                <a:latin typeface="Comic Sans MS"/>
              </a:rPr>
              <a:t> </a:t>
            </a:r>
            <a:r>
              <a:rPr lang="en-US" sz="1500" dirty="0" err="1">
                <a:solidFill>
                  <a:srgbClr val="007F00"/>
                </a:solidFill>
                <a:latin typeface="Comic Sans MS"/>
              </a:rPr>
              <a:t>cópia</a:t>
            </a:r>
            <a:endParaRPr lang="en-US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multiset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en-US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fourth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second</a:t>
            </a:r>
            <a:r>
              <a:rPr lang="en-US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begin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(),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second</a:t>
            </a:r>
            <a:r>
              <a:rPr lang="en-US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end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());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US" sz="1500" dirty="0">
                <a:solidFill>
                  <a:srgbClr val="007F00"/>
                </a:solidFill>
                <a:latin typeface="Comic Sans MS"/>
              </a:rPr>
              <a:t>// </a:t>
            </a:r>
            <a:r>
              <a:rPr lang="en-US" sz="1500" dirty="0" err="1">
                <a:solidFill>
                  <a:srgbClr val="007F00"/>
                </a:solidFill>
                <a:latin typeface="Comic Sans MS"/>
              </a:rPr>
              <a:t>construtor</a:t>
            </a:r>
            <a:r>
              <a:rPr lang="en-US" sz="1500" dirty="0">
                <a:solidFill>
                  <a:srgbClr val="007F00"/>
                </a:solidFill>
                <a:latin typeface="Comic Sans MS"/>
              </a:rPr>
              <a:t> </a:t>
            </a:r>
            <a:r>
              <a:rPr lang="en-US" sz="1500" dirty="0" err="1">
                <a:solidFill>
                  <a:srgbClr val="007F00"/>
                </a:solidFill>
                <a:latin typeface="Comic Sans MS"/>
              </a:rPr>
              <a:t>iterador</a:t>
            </a:r>
            <a:r>
              <a:rPr lang="en-US" sz="1500" dirty="0" smtClean="0">
                <a:solidFill>
                  <a:srgbClr val="007F00"/>
                </a:solidFill>
                <a:latin typeface="Comic Sans MS"/>
              </a:rPr>
              <a:t>.</a:t>
            </a:r>
            <a:endParaRPr lang="en-US" sz="1500" dirty="0">
              <a:solidFill>
                <a:srgbClr val="007F00"/>
              </a:solidFill>
              <a:latin typeface="Comic Sans MS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97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6492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err="1" smtClean="0"/>
              <a:t>multiset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1500" dirty="0" smtClean="0">
                <a:solidFill>
                  <a:srgbClr val="007F00"/>
                </a:solidFill>
                <a:latin typeface="Comic Sans MS"/>
              </a:rPr>
              <a:t>  //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insere no conjunto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first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insert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15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//conta quantos elementos 15 existem no conjunto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first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count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15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)&lt;&lt;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endl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//encontra a ocorrência do valor 15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multiset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&gt;::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iterator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result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first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find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15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//retorna um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iterador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 para o final se não achar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if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result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first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end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())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"não encontrou"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98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6492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err="1" smtClean="0"/>
              <a:t>map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8872" indent="0">
              <a:buNone/>
            </a:pPr>
            <a:r>
              <a:rPr lang="pt-BR" sz="1500" dirty="0">
                <a:solidFill>
                  <a:srgbClr val="7F7F00"/>
                </a:solidFill>
                <a:latin typeface="Verdana"/>
              </a:rPr>
              <a:t>#include &lt;</a:t>
            </a:r>
            <a:r>
              <a:rPr lang="pt-BR" sz="1500" dirty="0" err="1">
                <a:solidFill>
                  <a:srgbClr val="7F7F00"/>
                </a:solidFill>
                <a:latin typeface="Verdana"/>
              </a:rPr>
              <a:t>iostream</a:t>
            </a:r>
            <a:r>
              <a:rPr lang="pt-BR" sz="1500" dirty="0">
                <a:solidFill>
                  <a:srgbClr val="7F7F00"/>
                </a:solidFill>
                <a:latin typeface="Verdana"/>
              </a:rPr>
              <a:t>&gt;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7F7F00"/>
                </a:solidFill>
                <a:latin typeface="Verdana"/>
              </a:rPr>
              <a:t>#include &lt;</a:t>
            </a:r>
            <a:r>
              <a:rPr lang="pt-BR" sz="1500" dirty="0" err="1">
                <a:solidFill>
                  <a:srgbClr val="7F7F00"/>
                </a:solidFill>
                <a:latin typeface="Verdana"/>
              </a:rPr>
              <a:t>map</a:t>
            </a:r>
            <a:r>
              <a:rPr lang="pt-BR" sz="1500" dirty="0">
                <a:solidFill>
                  <a:srgbClr val="7F7F00"/>
                </a:solidFill>
                <a:latin typeface="Verdana"/>
              </a:rPr>
              <a:t>&gt;</a:t>
            </a: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using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namespace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std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main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map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char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first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//atribuição direta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first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'a'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]=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10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first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'b'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]=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30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first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'c'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]=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50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first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'd'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]=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70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map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en-US" sz="1500" b="1" dirty="0" err="1">
                <a:solidFill>
                  <a:srgbClr val="00007F"/>
                </a:solidFill>
                <a:latin typeface="Verdana"/>
              </a:rPr>
              <a:t>char</a:t>
            </a:r>
            <a:r>
              <a:rPr lang="en-US" sz="1500" b="1" dirty="0" err="1">
                <a:solidFill>
                  <a:srgbClr val="000000"/>
                </a:solidFill>
                <a:latin typeface="Verdana"/>
              </a:rPr>
              <a:t>,</a:t>
            </a:r>
            <a:r>
              <a:rPr lang="en-US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second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first</a:t>
            </a:r>
            <a:r>
              <a:rPr lang="en-US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begin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(),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first</a:t>
            </a:r>
            <a:r>
              <a:rPr lang="en-US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end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());</a:t>
            </a:r>
            <a:r>
              <a:rPr lang="en-US" sz="1500" dirty="0">
                <a:solidFill>
                  <a:srgbClr val="007F00"/>
                </a:solidFill>
                <a:latin typeface="Comic Sans MS"/>
              </a:rPr>
              <a:t>//</a:t>
            </a:r>
            <a:r>
              <a:rPr lang="en-US" sz="1500" dirty="0" err="1">
                <a:solidFill>
                  <a:srgbClr val="007F00"/>
                </a:solidFill>
                <a:latin typeface="Comic Sans MS"/>
              </a:rPr>
              <a:t>construtor</a:t>
            </a:r>
            <a:r>
              <a:rPr lang="en-US" sz="1500" dirty="0">
                <a:solidFill>
                  <a:srgbClr val="007F00"/>
                </a:solidFill>
                <a:latin typeface="Comic Sans MS"/>
              </a:rPr>
              <a:t> </a:t>
            </a:r>
            <a:r>
              <a:rPr lang="en-US" sz="1500" dirty="0" err="1">
                <a:solidFill>
                  <a:srgbClr val="007F00"/>
                </a:solidFill>
                <a:latin typeface="Comic Sans MS"/>
              </a:rPr>
              <a:t>iterador</a:t>
            </a:r>
            <a:endParaRPr lang="en-US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map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en-US" sz="1500" b="1" dirty="0" err="1">
                <a:solidFill>
                  <a:srgbClr val="00007F"/>
                </a:solidFill>
                <a:latin typeface="Verdana"/>
              </a:rPr>
              <a:t>char</a:t>
            </a:r>
            <a:r>
              <a:rPr lang="en-US" sz="1500" b="1" dirty="0" err="1">
                <a:solidFill>
                  <a:srgbClr val="000000"/>
                </a:solidFill>
                <a:latin typeface="Verdana"/>
              </a:rPr>
              <a:t>,</a:t>
            </a:r>
            <a:r>
              <a:rPr lang="en-US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third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second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en-US" sz="1500" dirty="0">
                <a:solidFill>
                  <a:srgbClr val="007F00"/>
                </a:solidFill>
                <a:latin typeface="Comic Sans MS"/>
              </a:rPr>
              <a:t>//</a:t>
            </a:r>
            <a:r>
              <a:rPr lang="en-US" sz="1500" dirty="0" err="1">
                <a:solidFill>
                  <a:srgbClr val="007F00"/>
                </a:solidFill>
                <a:latin typeface="Comic Sans MS"/>
              </a:rPr>
              <a:t>construtor</a:t>
            </a:r>
            <a:r>
              <a:rPr lang="en-US" sz="1500" dirty="0">
                <a:solidFill>
                  <a:srgbClr val="007F00"/>
                </a:solidFill>
                <a:latin typeface="Comic Sans MS"/>
              </a:rPr>
              <a:t> </a:t>
            </a:r>
            <a:r>
              <a:rPr lang="en-US" sz="1500" dirty="0" err="1" smtClean="0">
                <a:solidFill>
                  <a:srgbClr val="007F00"/>
                </a:solidFill>
                <a:latin typeface="Comic Sans MS"/>
              </a:rPr>
              <a:t>cópia</a:t>
            </a:r>
            <a:endParaRPr lang="en-US" sz="1500" dirty="0">
              <a:solidFill>
                <a:srgbClr val="007F00"/>
              </a:solidFill>
              <a:latin typeface="Comic Sans MS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99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6861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5317</TotalTime>
  <Words>7405</Words>
  <Application>Microsoft Macintosh PowerPoint</Application>
  <PresentationFormat>On-screen Show (4:3)</PresentationFormat>
  <Paragraphs>1224</Paragraphs>
  <Slides>113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113</vt:i4>
      </vt:variant>
    </vt:vector>
  </HeadingPairs>
  <TitlesOfParts>
    <vt:vector size="114" baseType="lpstr">
      <vt:lpstr>Módulo</vt:lpstr>
      <vt:lpstr>PowerPoint Presentation</vt:lpstr>
      <vt:lpstr>Endereços Importantes</vt:lpstr>
      <vt:lpstr>PowerPoint Presentation</vt:lpstr>
      <vt:lpstr>Avisos</vt:lpstr>
      <vt:lpstr>Na aula passada</vt:lpstr>
      <vt:lpstr>Na aula de hoje</vt:lpstr>
      <vt:lpstr>Programação Genérica</vt:lpstr>
      <vt:lpstr>Programação Genérica</vt:lpstr>
      <vt:lpstr>Programação Genérica</vt:lpstr>
      <vt:lpstr>Funções Genéricas</vt:lpstr>
      <vt:lpstr>Funções Genéricas</vt:lpstr>
      <vt:lpstr>Funções Genéricas</vt:lpstr>
      <vt:lpstr>Exemplo</vt:lpstr>
      <vt:lpstr>Exemplo</vt:lpstr>
      <vt:lpstr>Saída</vt:lpstr>
      <vt:lpstr>Funções Genéricas</vt:lpstr>
      <vt:lpstr>Funções Genéricas</vt:lpstr>
      <vt:lpstr>Funções Genéricas</vt:lpstr>
      <vt:lpstr>Classes Genéricas</vt:lpstr>
      <vt:lpstr>Classes Genéricas</vt:lpstr>
      <vt:lpstr>Classes Genéricas</vt:lpstr>
      <vt:lpstr>Classes Genéricas</vt:lpstr>
      <vt:lpstr>Stack.h</vt:lpstr>
      <vt:lpstr>Stack.h</vt:lpstr>
      <vt:lpstr>Stack.h</vt:lpstr>
      <vt:lpstr>Classes Genéricas</vt:lpstr>
      <vt:lpstr>driverStack.cpp</vt:lpstr>
      <vt:lpstr>driverStack.cpp</vt:lpstr>
      <vt:lpstr>Classes Genéricas</vt:lpstr>
      <vt:lpstr>Outros Parâmetros e Parâmetros Padronizados</vt:lpstr>
      <vt:lpstr>Outros Parâmetros</vt:lpstr>
      <vt:lpstr>Parâmetros Padronizados</vt:lpstr>
      <vt:lpstr>Observações Sobre Genéricos e Herança</vt:lpstr>
      <vt:lpstr>Observações Sobre Genéricos e Herança</vt:lpstr>
      <vt:lpstr>Observações Sobre Genéricos e Funções Amigas</vt:lpstr>
      <vt:lpstr>Observações Sobre Genéricos e Funções Amigas</vt:lpstr>
      <vt:lpstr>1- Função Global</vt:lpstr>
      <vt:lpstr>2- Método de Outra Classe</vt:lpstr>
      <vt:lpstr>3- Outra Classe</vt:lpstr>
      <vt:lpstr>Observações Sobre Genéricos e Membros static</vt:lpstr>
      <vt:lpstr>Observações Sobre Genéricos e Membros static</vt:lpstr>
      <vt:lpstr>PowerPoint Presentation</vt:lpstr>
      <vt:lpstr>Standard Templates Library</vt:lpstr>
      <vt:lpstr>STL</vt:lpstr>
      <vt:lpstr>STL</vt:lpstr>
      <vt:lpstr>C++11</vt:lpstr>
      <vt:lpstr>Contêineres</vt:lpstr>
      <vt:lpstr>Contêineres</vt:lpstr>
      <vt:lpstr>Contêineres</vt:lpstr>
      <vt:lpstr>Contêineres</vt:lpstr>
      <vt:lpstr>Contêineres</vt:lpstr>
      <vt:lpstr>Contêineres</vt:lpstr>
      <vt:lpstr>Funções Comuns a Todos Contêineres</vt:lpstr>
      <vt:lpstr>Funções Comuns a Todos Contêineres </vt:lpstr>
      <vt:lpstr>Funções Comuns a Todos Contêineres </vt:lpstr>
      <vt:lpstr>Funções Comuns a Contêineres Sequenciais e Associativos</vt:lpstr>
      <vt:lpstr>Bibliotecas de Contêineres</vt:lpstr>
      <vt:lpstr>Contêineres</vt:lpstr>
      <vt:lpstr>Iteradores</vt:lpstr>
      <vt:lpstr>Iteradores</vt:lpstr>
      <vt:lpstr>Iteradores</vt:lpstr>
      <vt:lpstr>Iteradores</vt:lpstr>
      <vt:lpstr>Iteradores</vt:lpstr>
      <vt:lpstr>Iteradores</vt:lpstr>
      <vt:lpstr>Categorias de Iteradores</vt:lpstr>
      <vt:lpstr>Categorias de Iteradores</vt:lpstr>
      <vt:lpstr>Categorias de Iteradores</vt:lpstr>
      <vt:lpstr>Tipos Predefinidos de Iteradores</vt:lpstr>
      <vt:lpstr>Tipos Predefinidos de Iteradores</vt:lpstr>
      <vt:lpstr>Operações em Iteradores</vt:lpstr>
      <vt:lpstr>Operações em Iteradores</vt:lpstr>
      <vt:lpstr>Operações em Iteradores</vt:lpstr>
      <vt:lpstr>Operações em Iteradores</vt:lpstr>
      <vt:lpstr>Algoritmos</vt:lpstr>
      <vt:lpstr>Algoritmos</vt:lpstr>
      <vt:lpstr>Algoritmos</vt:lpstr>
      <vt:lpstr>Algoritmos</vt:lpstr>
      <vt:lpstr>Ordenação</vt:lpstr>
      <vt:lpstr>Busca Binária</vt:lpstr>
      <vt:lpstr>Intercalação</vt:lpstr>
      <vt:lpstr>Heap</vt:lpstr>
      <vt:lpstr>Min/Max</vt:lpstr>
      <vt:lpstr>PowerPoint Presentation</vt:lpstr>
      <vt:lpstr>Exemplos</vt:lpstr>
      <vt:lpstr>Vector</vt:lpstr>
      <vt:lpstr>Vector</vt:lpstr>
      <vt:lpstr>Vector</vt:lpstr>
      <vt:lpstr>Vector</vt:lpstr>
      <vt:lpstr>List</vt:lpstr>
      <vt:lpstr>List</vt:lpstr>
      <vt:lpstr>List</vt:lpstr>
      <vt:lpstr>Deque</vt:lpstr>
      <vt:lpstr>Deque</vt:lpstr>
      <vt:lpstr>Deque</vt:lpstr>
      <vt:lpstr>set</vt:lpstr>
      <vt:lpstr>set</vt:lpstr>
      <vt:lpstr>multiset</vt:lpstr>
      <vt:lpstr>multiset</vt:lpstr>
      <vt:lpstr>map</vt:lpstr>
      <vt:lpstr>map</vt:lpstr>
      <vt:lpstr>map</vt:lpstr>
      <vt:lpstr>multimap</vt:lpstr>
      <vt:lpstr>multimap</vt:lpstr>
      <vt:lpstr>multimap</vt:lpstr>
      <vt:lpstr>Contêineres Adaptativos</vt:lpstr>
      <vt:lpstr>stack</vt:lpstr>
      <vt:lpstr>stack</vt:lpstr>
      <vt:lpstr>queue</vt:lpstr>
      <vt:lpstr>priority_queue</vt:lpstr>
      <vt:lpstr>Comentários Finais</vt:lpstr>
      <vt:lpstr>PowerPoint Presentation</vt:lpstr>
      <vt:lpstr>Na próxima aula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 Antonio</dc:creator>
  <cp:lastModifiedBy>Marco Antonio Carvalho</cp:lastModifiedBy>
  <cp:revision>259</cp:revision>
  <cp:lastPrinted>2012-05-02T13:22:10Z</cp:lastPrinted>
  <dcterms:created xsi:type="dcterms:W3CDTF">2010-07-17T22:15:25Z</dcterms:created>
  <dcterms:modified xsi:type="dcterms:W3CDTF">2014-10-01T12:31:40Z</dcterms:modified>
</cp:coreProperties>
</file>