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41"/>
  </p:notesMasterIdLst>
  <p:sldIdLst>
    <p:sldId id="338" r:id="rId2"/>
    <p:sldId id="373" r:id="rId3"/>
    <p:sldId id="339" r:id="rId4"/>
    <p:sldId id="340" r:id="rId5"/>
    <p:sldId id="341" r:id="rId6"/>
    <p:sldId id="257" r:id="rId7"/>
    <p:sldId id="342" r:id="rId8"/>
    <p:sldId id="344" r:id="rId9"/>
    <p:sldId id="349" r:id="rId10"/>
    <p:sldId id="355" r:id="rId11"/>
    <p:sldId id="350" r:id="rId12"/>
    <p:sldId id="351" r:id="rId13"/>
    <p:sldId id="372" r:id="rId14"/>
    <p:sldId id="352" r:id="rId15"/>
    <p:sldId id="353" r:id="rId16"/>
    <p:sldId id="343" r:id="rId17"/>
    <p:sldId id="354" r:id="rId18"/>
    <p:sldId id="374" r:id="rId19"/>
    <p:sldId id="366" r:id="rId20"/>
    <p:sldId id="364" r:id="rId21"/>
    <p:sldId id="368" r:id="rId22"/>
    <p:sldId id="365" r:id="rId23"/>
    <p:sldId id="375" r:id="rId24"/>
    <p:sldId id="348" r:id="rId25"/>
    <p:sldId id="345" r:id="rId26"/>
    <p:sldId id="357" r:id="rId27"/>
    <p:sldId id="363" r:id="rId28"/>
    <p:sldId id="346" r:id="rId29"/>
    <p:sldId id="347" r:id="rId30"/>
    <p:sldId id="356" r:id="rId31"/>
    <p:sldId id="367" r:id="rId32"/>
    <p:sldId id="358" r:id="rId33"/>
    <p:sldId id="369" r:id="rId34"/>
    <p:sldId id="362" r:id="rId35"/>
    <p:sldId id="370" r:id="rId36"/>
    <p:sldId id="371" r:id="rId37"/>
    <p:sldId id="288" r:id="rId38"/>
    <p:sldId id="258" r:id="rId39"/>
    <p:sldId id="337" r:id="rId40"/>
  </p:sldIdLst>
  <p:sldSz cx="9144000" cy="6858000" type="screen4x3"/>
  <p:notesSz cx="6858000" cy="9144000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20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 para editar os estilos do texto mestre</a:t>
            </a:r>
          </a:p>
          <a:p>
            <a:pPr lvl="1"/>
            <a:r>
              <a:rPr lang="en-US" noProof="0" smtClean="0"/>
              <a:t>Segundo nível</a:t>
            </a:r>
          </a:p>
          <a:p>
            <a:pPr lvl="2"/>
            <a:r>
              <a:rPr lang="en-US" noProof="0" smtClean="0"/>
              <a:t>Terceiro nível</a:t>
            </a:r>
          </a:p>
          <a:p>
            <a:pPr lvl="3"/>
            <a:r>
              <a:rPr lang="en-US" noProof="0" smtClean="0"/>
              <a:t>Quarto nível</a:t>
            </a:r>
          </a:p>
          <a:p>
            <a:pPr lvl="4"/>
            <a:r>
              <a:rPr lang="en-US" noProof="0" smtClean="0"/>
              <a:t>Quinto nível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64753BC-DE57-4E43-9A28-6B9B7DA79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22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4C3A1-D3BB-4DE0-999C-D224BF434D2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89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1" name="Picture 8" descr="Panorâmica_de_Ouro_Preto (Large)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Logo_UFOP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6524" y="5181600"/>
            <a:ext cx="71532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2" name="Picture 2" descr="http://www.decom.ufop.br/bob/decom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373216"/>
            <a:ext cx="1465397" cy="1135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28/07/14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F81EA-CE38-4579-B9E4-8815E16446CE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28/07/14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A33F1-07E2-4D47-98DB-3D952DF3E092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71525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D021D-1092-4F36-9CF9-5D9B0354C1F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980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888778" cy="1252728"/>
          </a:xfrm>
        </p:spPr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extLst/>
          </a:lstStyle>
          <a:p>
            <a:pPr lvl="0" eaLnBrk="1" latinLnBrk="0" hangingPunct="1"/>
            <a:r>
              <a:rPr lang="pt-PT" dirty="0" smtClean="0"/>
              <a:t>Clique para editar os estilos</a:t>
            </a:r>
          </a:p>
          <a:p>
            <a:pPr lvl="1" eaLnBrk="1" latinLnBrk="0" hangingPunct="1"/>
            <a:r>
              <a:rPr lang="pt-PT" dirty="0" smtClean="0"/>
              <a:t>Segundo nível</a:t>
            </a:r>
          </a:p>
          <a:p>
            <a:pPr lvl="2" eaLnBrk="1" latinLnBrk="0" hangingPunct="1"/>
            <a:r>
              <a:rPr lang="pt-PT" dirty="0" smtClean="0"/>
              <a:t>Terceiro nível</a:t>
            </a:r>
          </a:p>
          <a:p>
            <a:pPr lvl="3" eaLnBrk="1" latinLnBrk="0" hangingPunct="1"/>
            <a:r>
              <a:rPr lang="pt-PT" dirty="0" smtClean="0"/>
              <a:t>Quarto nível</a:t>
            </a:r>
          </a:p>
          <a:p>
            <a:pPr lvl="4" eaLnBrk="1" latinLnBrk="0" hangingPunct="1"/>
            <a:r>
              <a:rPr lang="pt-PT" dirty="0" smtClean="0"/>
              <a:t>Quinto nível</a:t>
            </a:r>
            <a:endParaRPr kumimoji="0"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28/07/14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2483648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PT" dirty="0" smtClean="0"/>
              <a:t>Clique para editar o estilo</a:t>
            </a:r>
            <a:endParaRPr kumimoji="0"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28/07/14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28/07/14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5256C-4B0F-4873-AD8C-C231AE918512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28/07/14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4429B-B486-4632-A1BB-C1E06BDD6A3D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28/07/14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11062-8DC2-4B6E-A640-4B1AA0E76A14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28/07/14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E2926-F179-4AEE-98F2-6F67DA9453BA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28/07/14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71061-82F2-42FA-9E25-872DD074B971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12" name="Rec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28/07/14</a:t>
            </a:fld>
            <a:endParaRPr lang="en-US" dirty="0"/>
          </a:p>
        </p:txBody>
      </p:sp>
      <p:sp>
        <p:nvSpPr>
          <p:cNvPr id="11" name="Rec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37EB0FA5-0238-4E62-9A29-744D385C5452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78763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 anchor="ctr">
            <a:normAutofit/>
          </a:bodyPr>
          <a:lstStyle>
            <a:extLst/>
          </a:lstStyle>
          <a:p>
            <a:pPr lvl="0" eaLnBrk="1" latinLnBrk="0" hangingPunct="1"/>
            <a:r>
              <a:rPr kumimoji="0" lang="pt-PT" dirty="0" smtClean="0"/>
              <a:t>Clique para editar os estilos</a:t>
            </a:r>
          </a:p>
          <a:p>
            <a:pPr lvl="1" eaLnBrk="1" latinLnBrk="0" hangingPunct="1"/>
            <a:r>
              <a:rPr kumimoji="0" lang="pt-PT" dirty="0" smtClean="0"/>
              <a:t>Segundo nível</a:t>
            </a:r>
          </a:p>
          <a:p>
            <a:pPr lvl="2" eaLnBrk="1" latinLnBrk="0" hangingPunct="1"/>
            <a:r>
              <a:rPr kumimoji="0" lang="pt-PT" dirty="0" smtClean="0"/>
              <a:t>Terceiro nível</a:t>
            </a:r>
          </a:p>
          <a:p>
            <a:pPr lvl="3" eaLnBrk="1" latinLnBrk="0" hangingPunct="1"/>
            <a:r>
              <a:rPr kumimoji="0" lang="pt-PT" dirty="0" smtClean="0"/>
              <a:t>Quarto nível</a:t>
            </a:r>
          </a:p>
          <a:p>
            <a:pPr lvl="4" eaLnBrk="1" latinLnBrk="0" hangingPunct="1"/>
            <a:r>
              <a:rPr kumimoji="0" lang="pt-PT" dirty="0" smtClean="0"/>
              <a:t>Quinto nível</a:t>
            </a:r>
            <a:endParaRPr kumimoji="0"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28/07/14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D15AF7FD-F4AC-45BF-83C3-6FF3A852C8A4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pic>
        <p:nvPicPr>
          <p:cNvPr id="9" name="Picture 7" descr="Logo_UFOP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5963" y="0"/>
            <a:ext cx="808037" cy="189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com.ufop.br/moodle" TargetMode="External"/><Relationship Id="rId4" Type="http://schemas.openxmlformats.org/officeDocument/2006/relationships/hyperlink" Target="mailto:bcc221-decom@googlegroups.com" TargetMode="External"/><Relationship Id="rId5" Type="http://schemas.openxmlformats.org/officeDocument/2006/relationships/hyperlink" Target="http://groups.google.com/group/bcc221-de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ecom.ufop.br/marco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5800" y="2276872"/>
            <a:ext cx="7772400" cy="197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pt-BR" sz="3800" b="1" dirty="0" smtClean="0">
                <a:solidFill>
                  <a:schemeClr val="tx2"/>
                </a:solidFill>
              </a:rPr>
              <a:t>BCC221 </a:t>
            </a:r>
            <a:r>
              <a:rPr lang="pt-BR" sz="3800" b="1" dirty="0">
                <a:solidFill>
                  <a:schemeClr val="tx2"/>
                </a:solidFill>
              </a:rPr>
              <a:t/>
            </a:r>
            <a:br>
              <a:rPr lang="pt-BR" sz="3800" b="1" dirty="0">
                <a:solidFill>
                  <a:schemeClr val="tx2"/>
                </a:solidFill>
              </a:rPr>
            </a:br>
            <a:r>
              <a:rPr lang="pt-BR" sz="3600" b="1" dirty="0" smtClean="0">
                <a:solidFill>
                  <a:schemeClr val="tx2"/>
                </a:solidFill>
              </a:rPr>
              <a:t>Programação Orientada a Objetos</a:t>
            </a:r>
            <a:endParaRPr lang="pt-BR" sz="3600" b="1" dirty="0">
              <a:solidFill>
                <a:schemeClr val="tx2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4213" y="4005064"/>
            <a:ext cx="70881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pt-BR" sz="3200" b="1" dirty="0"/>
              <a:t>Prof. Marco Antonio M. Carvalho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pt-BR" sz="3200" b="1"/>
              <a:t>2014</a:t>
            </a:r>
            <a:r>
              <a:rPr lang="pt-BR" sz="3200" b="1" smtClean="0"/>
              <a:t>/2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587465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1619671" y="3892731"/>
            <a:ext cx="1345597" cy="22619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#include&lt;</a:t>
            </a:r>
            <a:r>
              <a:rPr lang="pt-BR" sz="1500" dirty="0" err="1">
                <a:solidFill>
                  <a:srgbClr val="7F7F00"/>
                </a:solidFill>
                <a:latin typeface="Verdana"/>
              </a:rPr>
              <a:t>iostream</a:t>
            </a:r>
            <a:r>
              <a:rPr lang="pt-BR" sz="1500" dirty="0">
                <a:solidFill>
                  <a:srgbClr val="7F7F00"/>
                </a:solidFill>
                <a:latin typeface="Verdana"/>
              </a:rPr>
              <a:t>&gt;</a:t>
            </a: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using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main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n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1600" dirty="0" smtClean="0">
                <a:solidFill>
                  <a:srgbClr val="000000"/>
                </a:solidFill>
                <a:latin typeface="Menlo-Regular"/>
              </a:rPr>
              <a:t>(</a:t>
            </a:r>
            <a:r>
              <a:rPr lang="pt-BR" sz="1600" b="1" dirty="0" err="1" smtClean="0">
                <a:solidFill>
                  <a:srgbClr val="00007F"/>
                </a:solidFill>
                <a:latin typeface="Verdana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latin typeface="Menlo-Regular"/>
              </a:rPr>
              <a:t>)</a:t>
            </a:r>
            <a:r>
              <a:rPr lang="en-US" sz="1600" dirty="0">
                <a:solidFill>
                  <a:srgbClr val="0000FF"/>
                </a:solidFill>
                <a:latin typeface="Menlo-Regular"/>
              </a:rPr>
              <a:t>90000000000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ptr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ptr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];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ptr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]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5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sz="1500" dirty="0" err="1">
                <a:solidFill>
                  <a:srgbClr val="7F007F"/>
                </a:solidFill>
                <a:latin typeface="Verdana"/>
              </a:rPr>
              <a:t>Endereco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: "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&lt;&lt;(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void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*)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ptr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delete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[]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ptr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5115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1673205" y="3439707"/>
            <a:ext cx="1305126" cy="2440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#include&lt;</a:t>
            </a:r>
            <a:r>
              <a:rPr lang="pt-BR" sz="1500" dirty="0" err="1">
                <a:solidFill>
                  <a:srgbClr val="7F7F00"/>
                </a:solidFill>
                <a:latin typeface="Verdana"/>
              </a:rPr>
              <a:t>iostream</a:t>
            </a:r>
            <a:r>
              <a:rPr lang="pt-BR" sz="1500" dirty="0">
                <a:solidFill>
                  <a:srgbClr val="7F7F00"/>
                </a:solidFill>
                <a:latin typeface="Verdana"/>
              </a:rPr>
              <a:t>&gt;</a:t>
            </a: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using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main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4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400" dirty="0" err="1">
                <a:solidFill>
                  <a:srgbClr val="000000"/>
                </a:solidFill>
                <a:latin typeface="Verdana"/>
              </a:rPr>
              <a:t>n</a:t>
            </a:r>
            <a:r>
              <a:rPr lang="pt-BR" sz="14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pt-BR" sz="14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)</a:t>
            </a:r>
            <a:r>
              <a:rPr lang="en-US" sz="1400" dirty="0">
                <a:solidFill>
                  <a:srgbClr val="0000FF"/>
                </a:solidFill>
                <a:latin typeface="Menlo-Regular"/>
              </a:rPr>
              <a:t>90000000000</a:t>
            </a:r>
            <a:r>
              <a:rPr lang="pt-BR" sz="14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4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pt-BR" sz="1400" dirty="0" err="1">
                <a:solidFill>
                  <a:srgbClr val="000000"/>
                </a:solidFill>
                <a:latin typeface="Verdana"/>
              </a:rPr>
              <a:t>ptr</a:t>
            </a:r>
            <a:r>
              <a:rPr lang="pt-BR" sz="14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ptr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];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if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ptr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ptr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]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5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sz="1500" dirty="0" err="1">
                <a:solidFill>
                  <a:srgbClr val="7F007F"/>
                </a:solidFill>
                <a:latin typeface="Verdana"/>
              </a:rPr>
              <a:t>Endereco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: "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&lt;&lt;(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void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*)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ptr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delete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[]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ptr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else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"Memoria insuficiente!"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256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Exceções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Nenhum destes dois programas evitam o erro causado quando a linha do operador </a:t>
            </a:r>
            <a:r>
              <a:rPr lang="pt-BR" b="1" i="1" dirty="0" smtClean="0"/>
              <a:t>new</a:t>
            </a:r>
            <a:r>
              <a:rPr lang="pt-BR" dirty="0" smtClean="0"/>
              <a:t> for executada</a:t>
            </a:r>
          </a:p>
          <a:p>
            <a:pPr lvl="1"/>
            <a:r>
              <a:rPr lang="pt-BR" dirty="0" smtClean="0"/>
              <a:t>Compilação ok;</a:t>
            </a:r>
          </a:p>
          <a:p>
            <a:pPr lvl="1"/>
            <a:r>
              <a:rPr lang="pt-BR" dirty="0" smtClean="0"/>
              <a:t>Não haverá tempo nem para executar o </a:t>
            </a:r>
            <a:r>
              <a:rPr lang="pt-BR" b="1" i="1" dirty="0" err="1" smtClean="0"/>
              <a:t>if</a:t>
            </a:r>
            <a:r>
              <a:rPr lang="pt-BR" dirty="0" smtClean="0"/>
              <a:t> que vem depois, no segundo código.</a:t>
            </a:r>
          </a:p>
          <a:p>
            <a:r>
              <a:rPr lang="pt-BR" dirty="0" smtClean="0"/>
              <a:t>O ideal seria “</a:t>
            </a:r>
            <a:r>
              <a:rPr lang="pt-BR" b="1" i="1" dirty="0" smtClean="0"/>
              <a:t>tentar</a:t>
            </a:r>
            <a:r>
              <a:rPr lang="pt-BR" dirty="0" smtClean="0"/>
              <a:t>” executar a instrução </a:t>
            </a:r>
            <a:r>
              <a:rPr lang="pt-BR" b="1" i="1" dirty="0" smtClean="0"/>
              <a:t>new</a:t>
            </a:r>
          </a:p>
          <a:p>
            <a:pPr lvl="1"/>
            <a:r>
              <a:rPr lang="pt-BR" dirty="0" smtClean="0"/>
              <a:t>Se der certo, ok;</a:t>
            </a:r>
          </a:p>
          <a:p>
            <a:pPr lvl="1"/>
            <a:r>
              <a:rPr lang="pt-BR" dirty="0" smtClean="0"/>
              <a:t>Caso contrário, “</a:t>
            </a:r>
            <a:r>
              <a:rPr lang="pt-BR" b="1" i="1" dirty="0" smtClean="0"/>
              <a:t>lançar</a:t>
            </a:r>
            <a:r>
              <a:rPr lang="pt-BR" dirty="0" smtClean="0"/>
              <a:t>” um objeto com a exceção para que alguma função o “</a:t>
            </a:r>
            <a:r>
              <a:rPr lang="pt-BR" b="1" i="1" dirty="0" smtClean="0"/>
              <a:t>capture</a:t>
            </a:r>
            <a:r>
              <a:rPr lang="pt-BR" dirty="0" smtClean="0"/>
              <a:t>” e o processe.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1193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 smtClean="0"/>
              <a:t>try</a:t>
            </a:r>
            <a:r>
              <a:rPr lang="pt-BR" dirty="0" smtClean="0"/>
              <a:t>, </a:t>
            </a:r>
            <a:r>
              <a:rPr lang="pt-BR" i="1" dirty="0" err="1" smtClean="0"/>
              <a:t>throw</a:t>
            </a:r>
            <a:r>
              <a:rPr lang="pt-BR" dirty="0" smtClean="0"/>
              <a:t> e </a:t>
            </a:r>
            <a:r>
              <a:rPr lang="pt-BR" i="1" dirty="0" smtClean="0"/>
              <a:t>catch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4216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/>
              <a:t>try</a:t>
            </a:r>
            <a:r>
              <a:rPr lang="pt-BR" dirty="0"/>
              <a:t>, </a:t>
            </a:r>
            <a:r>
              <a:rPr lang="pt-BR" i="1" dirty="0" err="1"/>
              <a:t>throw</a:t>
            </a:r>
            <a:r>
              <a:rPr lang="pt-BR" dirty="0"/>
              <a:t> e </a:t>
            </a:r>
            <a:r>
              <a:rPr lang="pt-BR" i="1" dirty="0"/>
              <a:t>catch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Estas ações podem ser realizadas com o uso de exceções;</a:t>
            </a:r>
          </a:p>
          <a:p>
            <a:r>
              <a:rPr lang="pt-BR" dirty="0" smtClean="0"/>
              <a:t>Temos 3 palavras chave:	</a:t>
            </a:r>
          </a:p>
          <a:p>
            <a:pPr lvl="1"/>
            <a:r>
              <a:rPr lang="pt-BR" i="1" dirty="0" err="1" smtClean="0"/>
              <a:t>try</a:t>
            </a:r>
            <a:r>
              <a:rPr lang="pt-BR" i="1" dirty="0" smtClean="0"/>
              <a:t> </a:t>
            </a:r>
            <a:r>
              <a:rPr lang="pt-BR" dirty="0" smtClean="0"/>
              <a:t>(</a:t>
            </a:r>
            <a:r>
              <a:rPr lang="pt-BR" i="1" dirty="0" smtClean="0"/>
              <a:t>tentar</a:t>
            </a:r>
            <a:r>
              <a:rPr lang="pt-BR" dirty="0" smtClean="0"/>
              <a:t>);</a:t>
            </a:r>
          </a:p>
          <a:p>
            <a:pPr lvl="1"/>
            <a:r>
              <a:rPr lang="pt-BR" i="1" dirty="0" err="1"/>
              <a:t>throw</a:t>
            </a:r>
            <a:r>
              <a:rPr lang="pt-BR" i="1" dirty="0"/>
              <a:t> </a:t>
            </a:r>
            <a:r>
              <a:rPr lang="pt-BR" dirty="0"/>
              <a:t>(</a:t>
            </a:r>
            <a:r>
              <a:rPr lang="pt-BR" i="1" dirty="0"/>
              <a:t>lançar</a:t>
            </a:r>
            <a:r>
              <a:rPr lang="pt-BR" dirty="0" smtClean="0"/>
              <a:t>);</a:t>
            </a:r>
          </a:p>
          <a:p>
            <a:pPr lvl="1"/>
            <a:r>
              <a:rPr lang="pt-BR" i="1" dirty="0" smtClean="0"/>
              <a:t>catch </a:t>
            </a:r>
            <a:r>
              <a:rPr lang="pt-BR" dirty="0" smtClean="0"/>
              <a:t>(</a:t>
            </a:r>
            <a:r>
              <a:rPr lang="pt-BR" i="1" dirty="0" smtClean="0"/>
              <a:t>capturar</a:t>
            </a:r>
            <a:r>
              <a:rPr lang="pt-BR" dirty="0" smtClean="0"/>
              <a:t>).</a:t>
            </a:r>
          </a:p>
          <a:p>
            <a:pPr lvl="1"/>
            <a:endParaRPr lang="pt-BR" dirty="0"/>
          </a:p>
          <a:p>
            <a:pPr lvl="1"/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5742" y="2708920"/>
            <a:ext cx="3554944" cy="378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40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 smtClean="0"/>
              <a:t>try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instrução </a:t>
            </a:r>
            <a:r>
              <a:rPr lang="pt-BR" b="1" i="1" dirty="0" err="1" smtClean="0"/>
              <a:t>try</a:t>
            </a:r>
            <a:r>
              <a:rPr lang="pt-BR" dirty="0" smtClean="0"/>
              <a:t> é utilizada para definir blocos de código em que exceções possam ocorrer</a:t>
            </a:r>
          </a:p>
          <a:p>
            <a:pPr lvl="1"/>
            <a:r>
              <a:rPr lang="pt-BR" dirty="0" smtClean="0"/>
              <a:t>O bloco de código é precedido pela palavra </a:t>
            </a:r>
            <a:r>
              <a:rPr lang="pt-BR" b="1" i="1" dirty="0" err="1" smtClean="0"/>
              <a:t>try</a:t>
            </a:r>
            <a:r>
              <a:rPr lang="pt-BR" dirty="0" smtClean="0"/>
              <a:t> e é delimitado por </a:t>
            </a:r>
            <a:r>
              <a:rPr lang="pt-BR" b="1" dirty="0" smtClean="0">
                <a:solidFill>
                  <a:srgbClr val="FF0000"/>
                </a:solidFill>
              </a:rPr>
              <a:t>{</a:t>
            </a:r>
            <a:r>
              <a:rPr lang="pt-BR" dirty="0" smtClean="0"/>
              <a:t> e </a:t>
            </a:r>
            <a:r>
              <a:rPr lang="pt-BR" b="1" dirty="0" smtClean="0">
                <a:solidFill>
                  <a:srgbClr val="FF0000"/>
                </a:solidFill>
              </a:rPr>
              <a:t>}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As instruções que podem implicar em exceções e todas as instruções que não podem ser executadas em caso de exceção fazem parte do bloco de código.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256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 smtClean="0"/>
              <a:t>throw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instrução </a:t>
            </a:r>
            <a:r>
              <a:rPr lang="pt-BR" b="1" i="1" dirty="0" err="1" smtClean="0"/>
              <a:t>throw</a:t>
            </a:r>
            <a:r>
              <a:rPr lang="pt-BR" dirty="0" smtClean="0"/>
              <a:t> lança uma exceção</a:t>
            </a:r>
          </a:p>
          <a:p>
            <a:pPr lvl="1"/>
            <a:r>
              <a:rPr lang="pt-BR" dirty="0" smtClean="0"/>
              <a:t>Indica que houve um erro;</a:t>
            </a:r>
          </a:p>
          <a:p>
            <a:pPr lvl="1"/>
            <a:r>
              <a:rPr lang="pt-BR" dirty="0" smtClean="0"/>
              <a:t>É criado um objeto, que contém a informação sobre o erro</a:t>
            </a:r>
          </a:p>
          <a:p>
            <a:pPr lvl="2"/>
            <a:r>
              <a:rPr lang="pt-BR" dirty="0" smtClean="0"/>
              <a:t>Logo, podemos criar uma classe que defina o erro</a:t>
            </a:r>
          </a:p>
          <a:p>
            <a:pPr lvl="2"/>
            <a:r>
              <a:rPr lang="pt-BR" dirty="0" smtClean="0"/>
              <a:t>Ou utilizar uma existente.</a:t>
            </a:r>
          </a:p>
          <a:p>
            <a:pPr lvl="1"/>
            <a:r>
              <a:rPr lang="pt-BR" dirty="0" smtClean="0"/>
              <a:t>Posteriormente, outro trecho de código capturará este objeto e tomará a atitude adequada.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86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smtClean="0"/>
              <a:t>catch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Exceções são tratadas por manipuladores </a:t>
            </a:r>
            <a:r>
              <a:rPr lang="pt-BR" i="1" dirty="0" smtClean="0"/>
              <a:t>catch</a:t>
            </a:r>
          </a:p>
          <a:p>
            <a:pPr lvl="1"/>
            <a:r>
              <a:rPr lang="pt-BR" dirty="0" smtClean="0"/>
              <a:t>Capturam e processam as exceções.</a:t>
            </a:r>
          </a:p>
          <a:p>
            <a:r>
              <a:rPr lang="pt-BR" dirty="0" smtClean="0"/>
              <a:t>Pelo menos um </a:t>
            </a:r>
            <a:r>
              <a:rPr lang="pt-BR" i="1" dirty="0" smtClean="0"/>
              <a:t>catch</a:t>
            </a:r>
            <a:r>
              <a:rPr lang="pt-BR" dirty="0" smtClean="0"/>
              <a:t> deve seguir um bloco </a:t>
            </a:r>
            <a:r>
              <a:rPr lang="pt-BR" i="1" dirty="0" err="1" smtClean="0"/>
              <a:t>try</a:t>
            </a:r>
            <a:endParaRPr lang="pt-BR" dirty="0" smtClean="0"/>
          </a:p>
          <a:p>
            <a:pPr lvl="1"/>
            <a:r>
              <a:rPr lang="pt-BR" dirty="0"/>
              <a:t>O bloco de código é precedido pela palavra </a:t>
            </a:r>
            <a:r>
              <a:rPr lang="pt-BR" b="1" i="1" dirty="0" smtClean="0"/>
              <a:t>catch </a:t>
            </a:r>
            <a:r>
              <a:rPr lang="pt-BR" dirty="0" smtClean="0"/>
              <a:t>seguido de parênteses </a:t>
            </a:r>
            <a:r>
              <a:rPr lang="pt-BR" dirty="0"/>
              <a:t>e é delimitado por </a:t>
            </a:r>
            <a:r>
              <a:rPr lang="pt-BR" b="1" dirty="0">
                <a:solidFill>
                  <a:srgbClr val="FF0000"/>
                </a:solidFill>
              </a:rPr>
              <a:t>{</a:t>
            </a:r>
            <a:r>
              <a:rPr lang="pt-BR" dirty="0"/>
              <a:t> e </a:t>
            </a:r>
            <a:r>
              <a:rPr lang="pt-BR" b="1" dirty="0" smtClean="0">
                <a:solidFill>
                  <a:srgbClr val="FF0000"/>
                </a:solidFill>
              </a:rPr>
              <a:t>}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Dentro dos parênteses há os parâmetros da exceção</a:t>
            </a:r>
          </a:p>
          <a:p>
            <a:pPr lvl="2"/>
            <a:r>
              <a:rPr lang="pt-BR" dirty="0" smtClean="0"/>
              <a:t>Representa o tipo de exceção que o </a:t>
            </a:r>
            <a:r>
              <a:rPr lang="pt-BR" i="1" dirty="0" smtClean="0"/>
              <a:t>catch</a:t>
            </a:r>
            <a:r>
              <a:rPr lang="pt-BR" dirty="0" smtClean="0"/>
              <a:t> pode processar.</a:t>
            </a:r>
          </a:p>
          <a:p>
            <a:pPr lvl="1"/>
            <a:r>
              <a:rPr lang="pt-BR" dirty="0" smtClean="0"/>
              <a:t>O </a:t>
            </a:r>
            <a:r>
              <a:rPr lang="pt-BR" i="1" dirty="0" smtClean="0"/>
              <a:t>catch</a:t>
            </a:r>
            <a:r>
              <a:rPr lang="pt-BR" dirty="0" smtClean="0"/>
              <a:t> cujos parâmetros sejam de tipos iguais ao da exceção será executado;</a:t>
            </a:r>
          </a:p>
          <a:p>
            <a:pPr lvl="1"/>
            <a:r>
              <a:rPr lang="pt-BR" dirty="0" smtClean="0"/>
              <a:t>O valor default para um catch é </a:t>
            </a:r>
            <a:r>
              <a:rPr lang="pt-BR" b="1" dirty="0" smtClean="0">
                <a:solidFill>
                  <a:srgbClr val="FF0000"/>
                </a:solidFill>
              </a:rPr>
              <a:t>...</a:t>
            </a:r>
          </a:p>
          <a:p>
            <a:r>
              <a:rPr lang="pt-BR" dirty="0" smtClean="0"/>
              <a:t>Normalmente um </a:t>
            </a:r>
            <a:r>
              <a:rPr lang="pt-BR" i="1" dirty="0" smtClean="0"/>
              <a:t>catch</a:t>
            </a:r>
            <a:r>
              <a:rPr lang="pt-BR" dirty="0" smtClean="0"/>
              <a:t> imprime mensagens de erro, termina o programa elegantemente ou tenta refazer a operação que lançou a exceção.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1193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 smtClean="0"/>
              <a:t>try</a:t>
            </a:r>
            <a:r>
              <a:rPr lang="pt-BR" i="1" dirty="0" smtClean="0"/>
              <a:t>, </a:t>
            </a:r>
            <a:r>
              <a:rPr lang="pt-BR" i="1" dirty="0" err="1" smtClean="0"/>
              <a:t>throw</a:t>
            </a:r>
            <a:r>
              <a:rPr lang="pt-BR" i="1" dirty="0" smtClean="0"/>
              <a:t> </a:t>
            </a:r>
            <a:r>
              <a:rPr lang="pt-BR" dirty="0" smtClean="0"/>
              <a:t>e</a:t>
            </a:r>
            <a:r>
              <a:rPr lang="pt-BR" i="1" dirty="0" smtClean="0"/>
              <a:t> catch</a:t>
            </a:r>
            <a:endParaRPr lang="pt-B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Um engano comum é achar que em todo tratamento de exceções é obrigatório usar pelo menos um </a:t>
            </a:r>
            <a:r>
              <a:rPr lang="pt-BR" i="1" dirty="0" err="1" smtClean="0"/>
              <a:t>try</a:t>
            </a:r>
            <a:r>
              <a:rPr lang="pt-BR" dirty="0" smtClean="0"/>
              <a:t>, um </a:t>
            </a:r>
            <a:r>
              <a:rPr lang="pt-BR" i="1" dirty="0" err="1" smtClean="0"/>
              <a:t>throw</a:t>
            </a:r>
            <a:r>
              <a:rPr lang="pt-BR" dirty="0" smtClean="0"/>
              <a:t> e um </a:t>
            </a:r>
            <a:r>
              <a:rPr lang="pt-BR" i="1" dirty="0" smtClean="0"/>
              <a:t>catch</a:t>
            </a:r>
            <a:r>
              <a:rPr lang="pt-BR" dirty="0" smtClean="0"/>
              <a:t> juntos</a:t>
            </a:r>
            <a:endParaRPr lang="pt-BR" i="1" dirty="0" smtClean="0"/>
          </a:p>
          <a:p>
            <a:pPr lvl="1"/>
            <a:r>
              <a:rPr lang="pt-BR" dirty="0" smtClean="0"/>
              <a:t>Recomendável é utilizar juntos o </a:t>
            </a:r>
            <a:r>
              <a:rPr lang="pt-BR" i="1" dirty="0" err="1" smtClean="0"/>
              <a:t>try</a:t>
            </a:r>
            <a:r>
              <a:rPr lang="pt-BR" dirty="0" smtClean="0"/>
              <a:t> e o </a:t>
            </a:r>
            <a:r>
              <a:rPr lang="pt-BR" i="1" dirty="0" smtClean="0"/>
              <a:t>catch </a:t>
            </a:r>
            <a:r>
              <a:rPr lang="pt-BR" dirty="0" smtClean="0"/>
              <a:t>para manipular as exceções;</a:t>
            </a:r>
          </a:p>
          <a:p>
            <a:pPr lvl="1"/>
            <a:r>
              <a:rPr lang="pt-BR" dirty="0" smtClean="0"/>
              <a:t>O </a:t>
            </a:r>
            <a:r>
              <a:rPr lang="pt-BR" i="1" dirty="0" err="1" smtClean="0"/>
              <a:t>throw</a:t>
            </a:r>
            <a:r>
              <a:rPr lang="pt-BR" dirty="0" smtClean="0"/>
              <a:t> é utilizado somente para lançar exceções, não para manipulá-las.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722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Terminação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8526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Endereços Importantes</a:t>
            </a:r>
            <a:endParaRPr lang="pt-BR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Site da </a:t>
            </a:r>
            <a:r>
              <a:rPr lang="en-US" dirty="0" err="1"/>
              <a:t>d</a:t>
            </a:r>
            <a:r>
              <a:rPr lang="en-US" dirty="0" err="1" smtClean="0"/>
              <a:t>isciplina</a:t>
            </a:r>
            <a:r>
              <a:rPr lang="en-US" dirty="0"/>
              <a:t>: </a:t>
            </a:r>
            <a:endParaRPr lang="en-US" dirty="0" smtClean="0"/>
          </a:p>
          <a:p>
            <a:pPr marL="118872" indent="0" algn="ctr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://www.decom.ufop.br/marco/</a:t>
            </a:r>
          </a:p>
          <a:p>
            <a:endParaRPr lang="en-US" dirty="0" smtClean="0"/>
          </a:p>
          <a:p>
            <a:r>
              <a:rPr lang="en-US" i="1" dirty="0" smtClean="0"/>
              <a:t>Moodle</a:t>
            </a:r>
            <a:r>
              <a:rPr lang="en-US" dirty="0"/>
              <a:t>: </a:t>
            </a:r>
            <a:endParaRPr lang="en-US" dirty="0" smtClean="0"/>
          </a:p>
          <a:p>
            <a:pPr marL="118872" indent="0" algn="ctr">
              <a:buNone/>
            </a:pPr>
            <a:r>
              <a:rPr lang="en-US" u="sng" dirty="0" smtClean="0">
                <a:hlinkClick r:id="rId3"/>
              </a:rPr>
              <a:t>www.decom.ufop.br</a:t>
            </a:r>
            <a:r>
              <a:rPr lang="en-US" u="sng" dirty="0">
                <a:hlinkClick r:id="rId3"/>
              </a:rPr>
              <a:t>/</a:t>
            </a:r>
            <a:r>
              <a:rPr lang="en-US" u="sng" dirty="0" smtClean="0">
                <a:hlinkClick r:id="rId3"/>
              </a:rPr>
              <a:t>moodle</a:t>
            </a:r>
            <a:endParaRPr lang="en-US" u="sng" dirty="0" smtClean="0"/>
          </a:p>
          <a:p>
            <a:pPr marL="118872" indent="0" algn="ctr">
              <a:buNone/>
            </a:pPr>
            <a:endParaRPr lang="en-US" u="sng" dirty="0" smtClean="0"/>
          </a:p>
          <a:p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smtClean="0"/>
              <a:t>e-</a:t>
            </a:r>
            <a:r>
              <a:rPr lang="en-US" dirty="0"/>
              <a:t>mails: </a:t>
            </a:r>
            <a:endParaRPr lang="en-US" dirty="0" smtClean="0"/>
          </a:p>
          <a:p>
            <a:pPr marL="118872" indent="0" algn="ctr">
              <a:buNone/>
            </a:pPr>
            <a:r>
              <a:rPr lang="en-US" u="sng" dirty="0">
                <a:hlinkClick r:id="rId4"/>
              </a:rPr>
              <a:t>bcc221-d</a:t>
            </a:r>
            <a:r>
              <a:rPr lang="en-US" u="sng" dirty="0" smtClean="0">
                <a:hlinkClick r:id="rId4"/>
              </a:rPr>
              <a:t>ecom</a:t>
            </a:r>
            <a:r>
              <a:rPr lang="en-US" u="sng" dirty="0">
                <a:hlinkClick r:id="rId4"/>
              </a:rPr>
              <a:t>@</a:t>
            </a:r>
            <a:r>
              <a:rPr lang="en-US" u="sng" dirty="0" smtClean="0">
                <a:hlinkClick r:id="rId4"/>
              </a:rPr>
              <a:t>googlegroups.com</a:t>
            </a:r>
            <a:endParaRPr lang="en-US" u="sng" dirty="0" smtClean="0"/>
          </a:p>
          <a:p>
            <a:pPr marL="118872" indent="0" algn="ctr">
              <a:buNone/>
            </a:pPr>
            <a:endParaRPr lang="en-US" u="sng" dirty="0"/>
          </a:p>
          <a:p>
            <a:r>
              <a:rPr lang="en-US" dirty="0"/>
              <a:t>Para </a:t>
            </a:r>
            <a:r>
              <a:rPr lang="en-US" dirty="0" err="1"/>
              <a:t>solicitar</a:t>
            </a:r>
            <a:r>
              <a:rPr lang="en-US" dirty="0"/>
              <a:t> </a:t>
            </a:r>
            <a:r>
              <a:rPr lang="en-US" dirty="0" err="1"/>
              <a:t>acesso</a:t>
            </a:r>
            <a:r>
              <a:rPr lang="en-US" dirty="0"/>
              <a:t>: </a:t>
            </a:r>
            <a:endParaRPr lang="en-US" dirty="0" smtClean="0"/>
          </a:p>
          <a:p>
            <a:pPr marL="118872" indent="0" algn="ctr">
              <a:buNone/>
            </a:pPr>
            <a:r>
              <a:rPr lang="en-US" u="sng" dirty="0" smtClean="0">
                <a:hlinkClick r:id="rId5"/>
              </a:rPr>
              <a:t>http</a:t>
            </a:r>
            <a:r>
              <a:rPr lang="en-US" u="sng" dirty="0">
                <a:hlinkClick r:id="rId5"/>
              </a:rPr>
              <a:t>://groups.google.com/group/bcc221-</a:t>
            </a:r>
            <a:r>
              <a:rPr lang="en-US" u="sng" dirty="0" smtClean="0">
                <a:hlinkClick r:id="rId5"/>
              </a:rPr>
              <a:t>decom</a:t>
            </a:r>
            <a:endParaRPr lang="en-US" u="sng" dirty="0" smtClean="0"/>
          </a:p>
        </p:txBody>
      </p:sp>
      <p:sp>
        <p:nvSpPr>
          <p:cNvPr id="4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B420-66F5-4D75-AE77-317938182C39}" type="slidenum">
              <a:rPr lang="pt-BR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21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Terminação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Se em um bloco </a:t>
            </a:r>
            <a:r>
              <a:rPr lang="pt-BR" i="1" dirty="0" err="1" smtClean="0"/>
              <a:t>try</a:t>
            </a:r>
            <a:r>
              <a:rPr lang="pt-BR" dirty="0" smtClean="0"/>
              <a:t>, uma exceção ocorre:</a:t>
            </a:r>
          </a:p>
          <a:p>
            <a:pPr lvl="1"/>
            <a:r>
              <a:rPr lang="pt-BR" dirty="0" smtClean="0"/>
              <a:t>O bloco termina imediatamente;</a:t>
            </a:r>
          </a:p>
          <a:p>
            <a:pPr lvl="1"/>
            <a:r>
              <a:rPr lang="pt-BR" dirty="0" smtClean="0"/>
              <a:t>O primeiro </a:t>
            </a:r>
            <a:r>
              <a:rPr lang="pt-BR" i="1" dirty="0" smtClean="0"/>
              <a:t>catch</a:t>
            </a:r>
            <a:r>
              <a:rPr lang="pt-BR" dirty="0" smtClean="0"/>
              <a:t> cujo tipo seja igual (ou uma classe derivada) do tipo da exceção é executado;</a:t>
            </a:r>
          </a:p>
          <a:p>
            <a:pPr lvl="1"/>
            <a:r>
              <a:rPr lang="pt-BR" dirty="0" smtClean="0"/>
              <a:t>Quando o </a:t>
            </a:r>
            <a:r>
              <a:rPr lang="pt-BR" i="1" dirty="0" smtClean="0"/>
              <a:t>catch</a:t>
            </a:r>
            <a:r>
              <a:rPr lang="pt-BR" dirty="0" smtClean="0"/>
              <a:t> termina, suas variáveis são destruídas e o fluxo de execução passa para a primeira instrução depois do último </a:t>
            </a:r>
            <a:r>
              <a:rPr lang="pt-BR" i="1" dirty="0" smtClean="0"/>
              <a:t>catch</a:t>
            </a:r>
            <a:r>
              <a:rPr lang="pt-BR" dirty="0" smtClean="0"/>
              <a:t> relacionado ao </a:t>
            </a:r>
            <a:r>
              <a:rPr lang="pt-BR" i="1" dirty="0" err="1" smtClean="0"/>
              <a:t>try</a:t>
            </a:r>
            <a:r>
              <a:rPr lang="pt-BR" dirty="0" smtClean="0"/>
              <a:t> que lançou a execução.</a:t>
            </a:r>
          </a:p>
          <a:p>
            <a:pPr lvl="2"/>
            <a:r>
              <a:rPr lang="pt-BR" dirty="0" smtClean="0"/>
              <a:t>O que é chamado de </a:t>
            </a:r>
            <a:r>
              <a:rPr lang="pt-BR" b="1" dirty="0" smtClean="0"/>
              <a:t>modelo de terminação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Há outro modelo em que o fluxo passa para o ponto logo após ao lançamento da exceção</a:t>
            </a:r>
          </a:p>
          <a:p>
            <a:pPr lvl="2"/>
            <a:r>
              <a:rPr lang="pt-BR" b="1" dirty="0" smtClean="0"/>
              <a:t>Modelo de resumo</a:t>
            </a:r>
            <a:r>
              <a:rPr lang="pt-BR" dirty="0" smtClean="0"/>
              <a:t>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2330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Terminação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Se ocorrer uma exceção em um </a:t>
            </a:r>
            <a:r>
              <a:rPr lang="pt-BR" i="1" dirty="0" err="1" smtClean="0"/>
              <a:t>try</a:t>
            </a:r>
            <a:r>
              <a:rPr lang="pt-BR" dirty="0" smtClean="0"/>
              <a:t> e não houver </a:t>
            </a:r>
            <a:r>
              <a:rPr lang="pt-BR" i="1" dirty="0" smtClean="0"/>
              <a:t>catch</a:t>
            </a:r>
            <a:r>
              <a:rPr lang="pt-BR" dirty="0" smtClean="0"/>
              <a:t> correspondente, ou se não houver </a:t>
            </a:r>
            <a:r>
              <a:rPr lang="pt-BR" i="1" dirty="0" err="1" smtClean="0"/>
              <a:t>try</a:t>
            </a:r>
            <a:endParaRPr lang="pt-BR" i="1" dirty="0" smtClean="0"/>
          </a:p>
          <a:p>
            <a:pPr lvl="1"/>
            <a:r>
              <a:rPr lang="pt-BR" dirty="0" smtClean="0"/>
              <a:t>A função que contém a instrução com erro termina;</a:t>
            </a:r>
          </a:p>
          <a:p>
            <a:pPr lvl="1"/>
            <a:r>
              <a:rPr lang="pt-BR" dirty="0" smtClean="0"/>
              <a:t>O programa tenta encontrar um bloco </a:t>
            </a:r>
            <a:r>
              <a:rPr lang="pt-BR" i="1" dirty="0" err="1" smtClean="0"/>
              <a:t>try</a:t>
            </a:r>
            <a:r>
              <a:rPr lang="pt-BR" dirty="0" smtClean="0"/>
              <a:t>  aberto com a chamada da função;</a:t>
            </a:r>
          </a:p>
          <a:p>
            <a:pPr lvl="1"/>
            <a:r>
              <a:rPr lang="pt-BR" dirty="0" smtClean="0"/>
              <a:t>Caso a exceção seja realmente inesperada, é executada uma chamada </a:t>
            </a:r>
            <a:r>
              <a:rPr lang="pt-BR" b="1" i="1" dirty="0" err="1" smtClean="0"/>
              <a:t>abort</a:t>
            </a:r>
            <a:endParaRPr lang="pt-BR" dirty="0"/>
          </a:p>
          <a:p>
            <a:pPr lvl="2"/>
            <a:r>
              <a:rPr lang="pt-BR" dirty="0" smtClean="0"/>
              <a:t>Não há nenhum bloco </a:t>
            </a:r>
            <a:r>
              <a:rPr lang="pt-BR" i="1" dirty="0" err="1" smtClean="0"/>
              <a:t>try</a:t>
            </a:r>
            <a:r>
              <a:rPr lang="pt-BR" dirty="0" smtClean="0"/>
              <a:t> que a contenha;</a:t>
            </a:r>
          </a:p>
          <a:p>
            <a:pPr lvl="2"/>
            <a:r>
              <a:rPr lang="pt-BR" dirty="0" smtClean="0"/>
              <a:t>O programa termina sem chamar destrutores.</a:t>
            </a:r>
          </a:p>
          <a:p>
            <a:r>
              <a:rPr lang="pt-BR" dirty="0" smtClean="0"/>
              <a:t>Se não ocorrer uma exceção, o bloco </a:t>
            </a:r>
            <a:r>
              <a:rPr lang="pt-BR" i="1" dirty="0" err="1" smtClean="0"/>
              <a:t>try</a:t>
            </a:r>
            <a:r>
              <a:rPr lang="pt-BR" dirty="0" smtClean="0"/>
              <a:t> termina e todos os </a:t>
            </a:r>
            <a:r>
              <a:rPr lang="pt-BR" i="1" dirty="0" smtClean="0"/>
              <a:t>catch</a:t>
            </a:r>
            <a:r>
              <a:rPr lang="pt-BR" dirty="0" smtClean="0"/>
              <a:t> são ignorados.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85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de Terminação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485960"/>
            <a:ext cx="3168351" cy="533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634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A76E85-50F3-49CE-BF7E-EA58F7810D29}" type="slidenum">
              <a:rPr lang="pt-BR"/>
              <a:pPr eaLnBrk="1" hangingPunct="1"/>
              <a:t>23</a:t>
            </a:fld>
            <a:endParaRPr lang="pt-BR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55776" y="2060848"/>
            <a:ext cx="5673824" cy="4209331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sz="6000" b="1" dirty="0" smtClean="0"/>
              <a:t>Continua na próxima aula...</a:t>
            </a:r>
          </a:p>
        </p:txBody>
      </p:sp>
      <p:pic>
        <p:nvPicPr>
          <p:cNvPr id="56327" name="Picture 7" descr="http://www.proprofs.com/quiz-school/upload/yuiupload/2254786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74739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23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Criando, Lançando e Capturando  Exceções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86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4"/>
          <p:cNvSpPr/>
          <p:nvPr/>
        </p:nvSpPr>
        <p:spPr>
          <a:xfrm>
            <a:off x="3502005" y="3870781"/>
            <a:ext cx="2206464" cy="2832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ângulo 4"/>
          <p:cNvSpPr/>
          <p:nvPr/>
        </p:nvSpPr>
        <p:spPr>
          <a:xfrm>
            <a:off x="629334" y="2725425"/>
            <a:ext cx="2142465" cy="2578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ângulo 4"/>
          <p:cNvSpPr/>
          <p:nvPr/>
        </p:nvSpPr>
        <p:spPr>
          <a:xfrm>
            <a:off x="3347865" y="4797152"/>
            <a:ext cx="3672408" cy="2578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 smtClean="0"/>
              <a:t>DivideByZeroException.h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&lt;</a:t>
            </a:r>
            <a:r>
              <a:rPr lang="pt-BR" sz="1500" dirty="0" err="1">
                <a:solidFill>
                  <a:srgbClr val="7F7F00"/>
                </a:solidFill>
                <a:latin typeface="Verdana"/>
              </a:rPr>
              <a:t>stdexcept</a:t>
            </a:r>
            <a:r>
              <a:rPr lang="pt-BR" sz="1500" dirty="0">
                <a:solidFill>
                  <a:srgbClr val="7F7F00"/>
                </a:solidFill>
                <a:latin typeface="Verdana"/>
              </a:rPr>
              <a:t>&gt;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arquivo de cabeçalho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stdexcept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contém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runtime_error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</a:t>
            </a: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using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007F00"/>
                </a:solidFill>
                <a:latin typeface="Comic Sans MS"/>
              </a:rPr>
              <a:t>// objetos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DivideByZeroException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devem ser lançados por funções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007F00"/>
                </a:solidFill>
                <a:latin typeface="Comic Sans MS"/>
              </a:rPr>
              <a:t>// ao detectar exceções de divisão por zero</a:t>
            </a: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DivideByZeroException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runtime_error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: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construtor especifica a mensagem de erro padrão</a:t>
            </a:r>
          </a:p>
          <a:p>
            <a:pPr marL="118872" indent="0">
              <a:buNone/>
            </a:pPr>
            <a:r>
              <a:rPr lang="pt-BR" sz="1500" dirty="0" smtClean="0">
                <a:solidFill>
                  <a:srgbClr val="000000"/>
                </a:solidFill>
                <a:latin typeface="Verdana"/>
              </a:rPr>
              <a:t>   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DivideByZeroException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()</a:t>
            </a:r>
            <a:r>
              <a:rPr lang="en-US" sz="1500" b="1" dirty="0" smtClean="0">
                <a:solidFill>
                  <a:srgbClr val="000000"/>
                </a:solidFill>
                <a:latin typeface="Verdana"/>
              </a:rPr>
              <a:t>:</a:t>
            </a:r>
            <a:r>
              <a:rPr lang="en-US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runtime_error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smtClean="0">
                <a:solidFill>
                  <a:srgbClr val="7F007F"/>
                </a:solidFill>
                <a:latin typeface="Verdana"/>
              </a:rPr>
              <a:t>“</a:t>
            </a:r>
            <a:r>
              <a:rPr lang="en-US" sz="1500" dirty="0" err="1" smtClean="0">
                <a:solidFill>
                  <a:srgbClr val="7F007F"/>
                </a:solidFill>
                <a:latin typeface="Verdana"/>
              </a:rPr>
              <a:t>tentou</a:t>
            </a:r>
            <a:r>
              <a:rPr lang="en-US" sz="1500" dirty="0" smtClean="0">
                <a:solidFill>
                  <a:srgbClr val="7F007F"/>
                </a:solidFill>
                <a:latin typeface="Verdana"/>
              </a:rPr>
              <a:t> </a:t>
            </a:r>
            <a:r>
              <a:rPr lang="en-US" sz="1500" dirty="0" err="1" smtClean="0">
                <a:solidFill>
                  <a:srgbClr val="7F007F"/>
                </a:solidFill>
                <a:latin typeface="Verdana"/>
              </a:rPr>
              <a:t>dividir</a:t>
            </a:r>
            <a:r>
              <a:rPr lang="en-US" sz="1500" dirty="0" smtClean="0">
                <a:solidFill>
                  <a:srgbClr val="7F007F"/>
                </a:solidFill>
                <a:latin typeface="Verdana"/>
              </a:rPr>
              <a:t> </a:t>
            </a:r>
            <a:r>
              <a:rPr lang="en-US" sz="1500" dirty="0" err="1" smtClean="0">
                <a:solidFill>
                  <a:srgbClr val="7F007F"/>
                </a:solidFill>
                <a:latin typeface="Verdana"/>
              </a:rPr>
              <a:t>por</a:t>
            </a:r>
            <a:r>
              <a:rPr lang="en-US" sz="1500" dirty="0" smtClean="0">
                <a:solidFill>
                  <a:srgbClr val="7F007F"/>
                </a:solidFill>
                <a:latin typeface="Verdana"/>
              </a:rPr>
              <a:t> zero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endParaRPr lang="en-US" sz="1500" dirty="0" smtClean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b="1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 smtClean="0">
                <a:solidFill>
                  <a:srgbClr val="808080"/>
                </a:solidFill>
                <a:latin typeface="Verdana"/>
              </a:rPr>
              <a:t>  </a:t>
            </a:r>
            <a:r>
              <a:rPr lang="en-US" sz="1500" b="1" dirty="0" smtClean="0">
                <a:solidFill>
                  <a:srgbClr val="000000"/>
                </a:solidFill>
                <a:latin typeface="Verdana"/>
              </a:rPr>
              <a:t>{}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endParaRPr lang="pt-BR" sz="1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86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Criando, Lançando e Capturando  Exceções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Nossa classe que representa o erro de divisão por zero é derivada da classe </a:t>
            </a:r>
            <a:r>
              <a:rPr lang="pt-BR" b="1" i="1" dirty="0" err="1" smtClean="0"/>
              <a:t>runtime_error</a:t>
            </a:r>
            <a:endParaRPr lang="pt-BR" b="1" i="1" dirty="0" smtClean="0"/>
          </a:p>
          <a:p>
            <a:pPr lvl="1"/>
            <a:r>
              <a:rPr lang="pt-BR" dirty="0" smtClean="0"/>
              <a:t>Definida na </a:t>
            </a:r>
            <a:r>
              <a:rPr lang="pt-BR" b="1" i="1" dirty="0" err="1" smtClean="0"/>
              <a:t>stdexcept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Derivada da classe </a:t>
            </a:r>
            <a:r>
              <a:rPr lang="pt-BR" b="1" i="1" dirty="0" err="1" smtClean="0"/>
              <a:t>exception</a:t>
            </a:r>
            <a:r>
              <a:rPr lang="pt-BR" dirty="0" smtClean="0"/>
              <a:t> da biblioteca padrão C++</a:t>
            </a:r>
          </a:p>
          <a:p>
            <a:pPr lvl="2"/>
            <a:r>
              <a:rPr lang="pt-BR" dirty="0" smtClean="0"/>
              <a:t>Classe base de todas as exceções.</a:t>
            </a:r>
          </a:p>
          <a:p>
            <a:pPr lvl="1"/>
            <a:r>
              <a:rPr lang="pt-BR" dirty="0" smtClean="0"/>
              <a:t>Representa os erros de execução.</a:t>
            </a:r>
          </a:p>
          <a:p>
            <a:r>
              <a:rPr lang="pt-BR" dirty="0" smtClean="0"/>
              <a:t>Nossa classe simplesmente passa uma </a:t>
            </a:r>
            <a:r>
              <a:rPr lang="pt-BR" i="1" dirty="0" err="1" smtClean="0"/>
              <a:t>string</a:t>
            </a:r>
            <a:r>
              <a:rPr lang="pt-BR" dirty="0" smtClean="0"/>
              <a:t> de erro ao construtor da classe </a:t>
            </a:r>
            <a:r>
              <a:rPr lang="pt-BR" b="1" i="1" dirty="0" err="1" smtClean="0"/>
              <a:t>runtime_error</a:t>
            </a:r>
            <a:endParaRPr lang="pt-BR" dirty="0"/>
          </a:p>
          <a:p>
            <a:pPr lvl="1"/>
            <a:r>
              <a:rPr lang="pt-BR" dirty="0" smtClean="0"/>
              <a:t>Não é obrigatório derivar classes específicas para erro, como fizemos.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5590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Criando, Lançando e Capturando  Exceções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Se optarmos por derivar a classe </a:t>
            </a:r>
            <a:r>
              <a:rPr lang="pt-BR" b="1" i="1" dirty="0" err="1" smtClean="0"/>
              <a:t>runtime_error</a:t>
            </a:r>
            <a:r>
              <a:rPr lang="pt-BR" dirty="0" smtClean="0"/>
              <a:t>, teremos um recurso extra</a:t>
            </a:r>
          </a:p>
          <a:p>
            <a:pPr lvl="1"/>
            <a:r>
              <a:rPr lang="pt-BR" dirty="0" smtClean="0"/>
              <a:t>O método virtual </a:t>
            </a:r>
            <a:r>
              <a:rPr lang="pt-BR" b="1" i="1" dirty="0" err="1" smtClean="0"/>
              <a:t>what</a:t>
            </a:r>
            <a:r>
              <a:rPr lang="pt-BR" dirty="0" smtClean="0"/>
              <a:t>, que nos permite obter uma mensagem de erro apropriada;</a:t>
            </a:r>
          </a:p>
          <a:p>
            <a:pPr lvl="1"/>
            <a:r>
              <a:rPr lang="pt-BR" dirty="0" smtClean="0"/>
              <a:t>No nosso exemplo, utilizaremos um objeto da classe </a:t>
            </a:r>
            <a:r>
              <a:rPr lang="pt-BR" i="1" dirty="0" err="1" smtClean="0"/>
              <a:t>DivideByZeroException</a:t>
            </a:r>
            <a:r>
              <a:rPr lang="pt-BR" dirty="0" smtClean="0"/>
              <a:t> para indicar uma tentativa de divisão por zero</a:t>
            </a:r>
          </a:p>
          <a:p>
            <a:pPr lvl="2"/>
            <a:r>
              <a:rPr lang="pt-BR" dirty="0" smtClean="0"/>
              <a:t>Ao criar o objeto, o construtor será chamado e a mensagem enviada.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128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797992" y="4437112"/>
            <a:ext cx="5263173" cy="4614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 smtClean="0"/>
              <a:t>driverDivideByZeroException.cpp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&lt;</a:t>
            </a:r>
            <a:r>
              <a:rPr lang="pt-BR" sz="1500" dirty="0" err="1">
                <a:solidFill>
                  <a:srgbClr val="7F7F00"/>
                </a:solidFill>
                <a:latin typeface="Verdana"/>
              </a:rPr>
              <a:t>iostream</a:t>
            </a:r>
            <a:r>
              <a:rPr lang="pt-BR" sz="1500" dirty="0">
                <a:solidFill>
                  <a:srgbClr val="7F7F00"/>
                </a:solidFill>
                <a:latin typeface="Verdana"/>
              </a:rPr>
              <a:t>&gt;</a:t>
            </a: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using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"</a:t>
            </a:r>
            <a:r>
              <a:rPr lang="pt-BR" sz="1500" dirty="0" err="1">
                <a:solidFill>
                  <a:srgbClr val="7F7F00"/>
                </a:solidFill>
                <a:latin typeface="Verdana"/>
              </a:rPr>
              <a:t>DivideByZeroException.h</a:t>
            </a:r>
            <a:r>
              <a:rPr lang="pt-BR" sz="1500" dirty="0">
                <a:solidFill>
                  <a:srgbClr val="7F7F00"/>
                </a:solidFill>
                <a:latin typeface="Verdana"/>
              </a:rPr>
              <a:t>"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Classe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DivideByZeroException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</a:t>
            </a: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007F00"/>
                </a:solidFill>
                <a:latin typeface="Comic Sans MS"/>
              </a:rPr>
              <a:t>// realiza a divisão e lança o objeto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DivideByZeroException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se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007F00"/>
                </a:solidFill>
                <a:latin typeface="Comic Sans MS"/>
              </a:rPr>
              <a:t>// a exceção de divisão por zero ocorrer</a:t>
            </a: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double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quotient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numerator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denominator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lança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DivideByZeroException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se tentar dividir por zero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if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denominator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throw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DivideByZeroException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termina a função</a:t>
            </a: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retorna resultado da divisão</a:t>
            </a: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static_cast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double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&gt;(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numerator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denominator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86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/>
              <a:t>driverDivideByZeroException.cpp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main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number1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numerador especificado pelo usuário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number2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denominador especificado pelo usuário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double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result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resultado da divisão</a:t>
            </a: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"Enter two integers (end-of-file to end): "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permite ao usuário inserir dois inteiros para dividir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while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cin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&gt;&gt;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number1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&gt;&gt;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number2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bloco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try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contém código que poderia lançar exceção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e código que não deve executar se uma exceção ocorrer  </a:t>
            </a:r>
          </a:p>
          <a:p>
            <a:pPr marL="118872" indent="0">
              <a:buNone/>
            </a:pPr>
            <a:endParaRPr lang="pt-BR" sz="1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86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1999381"/>
            <a:ext cx="7402016" cy="4525963"/>
          </a:xfrm>
        </p:spPr>
        <p:txBody>
          <a:bodyPr/>
          <a:lstStyle/>
          <a:p>
            <a:pPr algn="ctr">
              <a:buFontTx/>
              <a:buNone/>
            </a:pPr>
            <a:endParaRPr lang="pt-BR" sz="6600" b="1" dirty="0"/>
          </a:p>
          <a:p>
            <a:pPr algn="ctr">
              <a:buFontTx/>
              <a:buNone/>
            </a:pPr>
            <a:endParaRPr lang="pt-BR" sz="6600" b="1" dirty="0"/>
          </a:p>
          <a:p>
            <a:pPr algn="ctr">
              <a:buFontTx/>
              <a:buNone/>
            </a:pPr>
            <a:r>
              <a:rPr lang="pt-BR" sz="6600" b="1" dirty="0"/>
              <a:t>Avisos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01EA-555E-46B3-80C1-84FBBEDCD8D0}" type="slidenum">
              <a:rPr lang="pt-BR"/>
              <a:pPr/>
              <a:t>3</a:t>
            </a:fld>
            <a:endParaRPr lang="pt-BR"/>
          </a:p>
        </p:txBody>
      </p:sp>
      <p:pic>
        <p:nvPicPr>
          <p:cNvPr id="18442" name="Picture 10" descr="http://www.floridacharts.com/FLQuery/Images/warning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880828"/>
            <a:ext cx="324036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505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4"/>
          <p:cNvSpPr/>
          <p:nvPr/>
        </p:nvSpPr>
        <p:spPr>
          <a:xfrm>
            <a:off x="1020060" y="3570336"/>
            <a:ext cx="5563619" cy="10800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ctângulo 4"/>
          <p:cNvSpPr/>
          <p:nvPr/>
        </p:nvSpPr>
        <p:spPr>
          <a:xfrm>
            <a:off x="1006998" y="1937478"/>
            <a:ext cx="4819035" cy="11453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/>
              <a:t>driverDivideByZeroException.cpp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   </a:t>
            </a:r>
            <a:r>
              <a:rPr lang="pt-BR" sz="1500" b="1" dirty="0" err="1" smtClean="0">
                <a:solidFill>
                  <a:srgbClr val="00007F"/>
                </a:solidFill>
                <a:latin typeface="Verdana"/>
              </a:rPr>
              <a:t>try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                                                     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                                   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result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quotient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number1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number2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  </a:t>
            </a: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     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"The quotient is: "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result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 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fim do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try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                                   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                                          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handler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de exceção trata uma exceção de divisão por zero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catch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DivideByZeroException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divideByZeroException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                                   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sz="1500" dirty="0" err="1">
                <a:solidFill>
                  <a:srgbClr val="7F007F"/>
                </a:solidFill>
                <a:latin typeface="Verdana"/>
              </a:rPr>
              <a:t>Exception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7F007F"/>
                </a:solidFill>
                <a:latin typeface="Verdana"/>
              </a:rPr>
              <a:t>occurred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: "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   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divideByZeroException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what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fim do catch                                         </a:t>
            </a: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"\</a:t>
            </a:r>
            <a:r>
              <a:rPr lang="en-US" sz="1500" dirty="0" err="1">
                <a:solidFill>
                  <a:srgbClr val="7F007F"/>
                </a:solidFill>
                <a:latin typeface="Verdana"/>
              </a:rPr>
              <a:t>nEnter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 two integers (end-of-file to end): "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fim do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while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termina normalmente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859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Erros Comuns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9640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Erros Comuns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Não pode haver código entre um bloco </a:t>
            </a:r>
            <a:r>
              <a:rPr lang="pt-BR" b="1" i="1" dirty="0" err="1" smtClean="0"/>
              <a:t>try</a:t>
            </a:r>
            <a:r>
              <a:rPr lang="pt-BR" dirty="0" smtClean="0"/>
              <a:t> e um </a:t>
            </a:r>
            <a:r>
              <a:rPr lang="pt-BR" b="1" i="1" dirty="0" smtClean="0"/>
              <a:t>catch</a:t>
            </a:r>
          </a:p>
          <a:p>
            <a:pPr lvl="1"/>
            <a:r>
              <a:rPr lang="pt-BR" dirty="0" smtClean="0"/>
              <a:t>É um erro de sintaxe.</a:t>
            </a:r>
          </a:p>
          <a:p>
            <a:r>
              <a:rPr lang="pt-BR" dirty="0" smtClean="0"/>
              <a:t>Cada </a:t>
            </a:r>
            <a:r>
              <a:rPr lang="pt-BR" b="1" i="1" dirty="0" smtClean="0"/>
              <a:t>catch</a:t>
            </a:r>
            <a:r>
              <a:rPr lang="pt-BR" dirty="0" smtClean="0"/>
              <a:t> só pode ter um único parâmetro</a:t>
            </a:r>
          </a:p>
          <a:p>
            <a:pPr lvl="1"/>
            <a:r>
              <a:rPr lang="pt-BR" dirty="0" smtClean="0"/>
              <a:t>Uma lista de parâmetros é </a:t>
            </a:r>
            <a:r>
              <a:rPr lang="pt-BR" dirty="0"/>
              <a:t>um erro de sintaxe.</a:t>
            </a:r>
          </a:p>
          <a:p>
            <a:r>
              <a:rPr lang="pt-BR" dirty="0" smtClean="0"/>
              <a:t>É um erro de lógica capturar o mesmo tipo de exceção em dois </a:t>
            </a:r>
            <a:r>
              <a:rPr lang="pt-BR" b="1" i="1" dirty="0" smtClean="0"/>
              <a:t>catch</a:t>
            </a:r>
            <a:r>
              <a:rPr lang="pt-BR" dirty="0" smtClean="0"/>
              <a:t> diferentes;</a:t>
            </a:r>
          </a:p>
          <a:p>
            <a:r>
              <a:rPr lang="pt-BR" dirty="0" smtClean="0"/>
              <a:t>Após o tratamento da exceção, achar que o fluxo de execução volta para o ponto em que a exceção foi lançada</a:t>
            </a:r>
            <a:r>
              <a:rPr lang="pt-BR" dirty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5590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Quando Utilizar Exceções?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7804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Quando </a:t>
            </a:r>
            <a:r>
              <a:rPr lang="pt-BR" dirty="0" smtClean="0"/>
              <a:t>Utilizar </a:t>
            </a:r>
            <a:r>
              <a:rPr lang="pt-BR" dirty="0"/>
              <a:t>Exceções?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Erros síncronos (na execução de uma instrução)</a:t>
            </a:r>
          </a:p>
          <a:p>
            <a:pPr lvl="1"/>
            <a:r>
              <a:rPr lang="pt-BR" dirty="0" smtClean="0"/>
              <a:t>Índice de vetor fora dos limites;</a:t>
            </a:r>
          </a:p>
          <a:p>
            <a:pPr lvl="1"/>
            <a:r>
              <a:rPr lang="pt-BR" i="1" dirty="0" smtClean="0"/>
              <a:t>Overflow</a:t>
            </a:r>
            <a:r>
              <a:rPr lang="pt-BR" dirty="0" smtClean="0"/>
              <a:t> aritmético (valor fora dos limites do tipo);</a:t>
            </a:r>
          </a:p>
          <a:p>
            <a:pPr lvl="1"/>
            <a:r>
              <a:rPr lang="pt-BR" dirty="0" smtClean="0"/>
              <a:t>Divisão por zero;</a:t>
            </a:r>
          </a:p>
          <a:p>
            <a:pPr lvl="1"/>
            <a:r>
              <a:rPr lang="pt-BR" dirty="0" smtClean="0"/>
              <a:t>Parâmetros inválidos;</a:t>
            </a:r>
          </a:p>
          <a:p>
            <a:pPr lvl="1"/>
            <a:r>
              <a:rPr lang="pt-BR" dirty="0" smtClean="0"/>
              <a:t>Alocação de memória.</a:t>
            </a:r>
          </a:p>
          <a:p>
            <a:r>
              <a:rPr lang="pt-BR" dirty="0" smtClean="0"/>
              <a:t>Exceções não devem ser utilizadas para erros assíncronos (</a:t>
            </a:r>
            <a:r>
              <a:rPr lang="pt-BR" dirty="0" err="1" smtClean="0"/>
              <a:t>pararelos</a:t>
            </a:r>
            <a:r>
              <a:rPr lang="pt-BR" dirty="0" smtClean="0"/>
              <a:t> à execução do programa)</a:t>
            </a:r>
          </a:p>
          <a:p>
            <a:pPr lvl="1"/>
            <a:r>
              <a:rPr lang="pt-BR" dirty="0" smtClean="0"/>
              <a:t>Erros de I/O;</a:t>
            </a:r>
          </a:p>
          <a:p>
            <a:pPr lvl="1"/>
            <a:r>
              <a:rPr lang="pt-BR" dirty="0" smtClean="0"/>
              <a:t>Cliques de mouse e pressionamento de teclas.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5590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Classes de Exceções da Biblioteca Padrão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796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Classes de Exceções da Biblioteca Padrão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139" y="2076450"/>
            <a:ext cx="7909301" cy="387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382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A76E85-50F3-49CE-BF7E-EA58F7810D29}" type="slidenum">
              <a:rPr lang="pt-BR"/>
              <a:pPr eaLnBrk="1" hangingPunct="1"/>
              <a:t>37</a:t>
            </a:fld>
            <a:endParaRPr lang="pt-BR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55776" y="2060848"/>
            <a:ext cx="5673824" cy="4209331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sz="6000" b="1" dirty="0" smtClean="0"/>
              <a:t>Perguntas?</a:t>
            </a:r>
          </a:p>
        </p:txBody>
      </p:sp>
      <p:pic>
        <p:nvPicPr>
          <p:cNvPr id="56327" name="Picture 7" descr="http://www.proprofs.com/quiz-school/upload/yuiupload/2254786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74739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Na próxima aula</a:t>
            </a:r>
          </a:p>
        </p:txBody>
      </p:sp>
      <p:sp>
        <p:nvSpPr>
          <p:cNvPr id="57346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1080F9-8F5A-439D-8985-0372F9108CB3}" type="slidenum">
              <a:rPr lang="pt-BR"/>
              <a:pPr eaLnBrk="1" hangingPunct="1"/>
              <a:t>38</a:t>
            </a:fld>
            <a:endParaRPr lang="pt-BR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 err="1" smtClean="0"/>
              <a:t>Templates</a:t>
            </a:r>
            <a:r>
              <a:rPr lang="pt-BR" dirty="0" smtClean="0"/>
              <a:t> (genéricos)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pt-BR" sz="6000" b="1" dirty="0" smtClean="0"/>
          </a:p>
          <a:p>
            <a:pPr algn="ctr">
              <a:buFontTx/>
              <a:buNone/>
            </a:pPr>
            <a:endParaRPr lang="pt-BR" sz="6000" b="1" dirty="0"/>
          </a:p>
          <a:p>
            <a:pPr algn="ctr">
              <a:buFontTx/>
              <a:buNone/>
            </a:pPr>
            <a:r>
              <a:rPr lang="pt-BR" sz="6000" b="1" dirty="0" smtClean="0"/>
              <a:t>FIM</a:t>
            </a:r>
            <a:endParaRPr lang="pt-BR" sz="6000" b="1" dirty="0"/>
          </a:p>
        </p:txBody>
      </p:sp>
      <p:sp>
        <p:nvSpPr>
          <p:cNvPr id="4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3F59-8CE8-43D6-891C-D907142B4C20}" type="slidenum">
              <a:rPr lang="pt-BR"/>
              <a:pPr/>
              <a:t>39</a:t>
            </a:fld>
            <a:endParaRPr lang="pt-BR"/>
          </a:p>
        </p:txBody>
      </p:sp>
      <p:pic>
        <p:nvPicPr>
          <p:cNvPr id="7173" name="Picture 5" descr="http://3.bp.blogspot.com/-ynV7daz0UIo/TdYDf1NzNsI/AAAAAAAAANU/r8mr5kKcEjc/s320/Windows-Stand-By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744" y="214272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520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Avisos</a:t>
            </a:r>
            <a:endParaRPr lang="pt-BR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B420-66F5-4D75-AE77-317938182C39}" type="slidenum">
              <a:rPr lang="pt-BR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848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Na aula passada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Polimorfismo</a:t>
            </a:r>
            <a:endParaRPr lang="en-US" dirty="0"/>
          </a:p>
          <a:p>
            <a:pPr lvl="1"/>
            <a:r>
              <a:rPr lang="en-US" dirty="0" err="1"/>
              <a:t>Funções</a:t>
            </a:r>
            <a:r>
              <a:rPr lang="en-US" dirty="0"/>
              <a:t> </a:t>
            </a:r>
            <a:r>
              <a:rPr lang="en-US" dirty="0" err="1"/>
              <a:t>Virtuais</a:t>
            </a:r>
            <a:endParaRPr lang="en-US" dirty="0"/>
          </a:p>
          <a:p>
            <a:pPr lvl="1"/>
            <a:r>
              <a:rPr lang="en-US" dirty="0" err="1"/>
              <a:t>Resolução</a:t>
            </a:r>
            <a:r>
              <a:rPr lang="en-US" dirty="0"/>
              <a:t> </a:t>
            </a:r>
            <a:r>
              <a:rPr lang="en-US" dirty="0" err="1"/>
              <a:t>Dinâmica</a:t>
            </a:r>
            <a:endParaRPr lang="en-US" dirty="0"/>
          </a:p>
          <a:p>
            <a:pPr lvl="1"/>
            <a:r>
              <a:rPr lang="en-US" dirty="0"/>
              <a:t>Classes </a:t>
            </a:r>
            <a:r>
              <a:rPr lang="en-US" dirty="0" err="1"/>
              <a:t>Abstratas</a:t>
            </a:r>
            <a:endParaRPr lang="en-US" dirty="0"/>
          </a:p>
          <a:p>
            <a:pPr lvl="2"/>
            <a:r>
              <a:rPr lang="en-US" dirty="0" err="1"/>
              <a:t>Funções</a:t>
            </a:r>
            <a:r>
              <a:rPr lang="en-US" dirty="0"/>
              <a:t> </a:t>
            </a:r>
            <a:r>
              <a:rPr lang="en-US" dirty="0" err="1"/>
              <a:t>Virtuais</a:t>
            </a:r>
            <a:r>
              <a:rPr lang="en-US" dirty="0"/>
              <a:t> </a:t>
            </a:r>
            <a:r>
              <a:rPr lang="en-US" dirty="0" err="1"/>
              <a:t>Puras</a:t>
            </a:r>
            <a:endParaRPr lang="en-US" dirty="0"/>
          </a:p>
          <a:p>
            <a:pPr lvl="1"/>
            <a:r>
              <a:rPr lang="en-US" dirty="0" err="1"/>
              <a:t>Conversão</a:t>
            </a:r>
            <a:r>
              <a:rPr lang="en-US" dirty="0"/>
              <a:t> de </a:t>
            </a:r>
            <a:r>
              <a:rPr lang="en-US" dirty="0" err="1"/>
              <a:t>Tipos</a:t>
            </a:r>
            <a:endParaRPr lang="en-US" dirty="0"/>
          </a:p>
          <a:p>
            <a:pPr lvl="1"/>
            <a:r>
              <a:rPr lang="en-US" dirty="0" err="1"/>
              <a:t>Destrutores</a:t>
            </a:r>
            <a:r>
              <a:rPr lang="en-US" dirty="0"/>
              <a:t> </a:t>
            </a:r>
            <a:r>
              <a:rPr lang="en-US" dirty="0" err="1" smtClean="0"/>
              <a:t>Virtuais</a:t>
            </a:r>
            <a:endParaRPr lang="en-US" dirty="0"/>
          </a:p>
        </p:txBody>
      </p:sp>
      <p:sp>
        <p:nvSpPr>
          <p:cNvPr id="4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28B9-9D4E-4259-95E5-1D3FE27B6872}" type="slidenum">
              <a:rPr lang="pt-BR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031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Na aula de hoje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Exceções</a:t>
            </a:r>
            <a:endParaRPr lang="pt-BR" dirty="0"/>
          </a:p>
          <a:p>
            <a:pPr lvl="1"/>
            <a:r>
              <a:rPr lang="pt-BR" i="1" dirty="0" err="1" smtClean="0"/>
              <a:t>try</a:t>
            </a:r>
            <a:r>
              <a:rPr lang="pt-BR" dirty="0"/>
              <a:t>, </a:t>
            </a:r>
            <a:r>
              <a:rPr lang="pt-BR" i="1" dirty="0" err="1"/>
              <a:t>throw</a:t>
            </a:r>
            <a:r>
              <a:rPr lang="pt-BR" dirty="0"/>
              <a:t> e </a:t>
            </a:r>
            <a:r>
              <a:rPr lang="pt-BR" i="1" dirty="0"/>
              <a:t>catch</a:t>
            </a:r>
          </a:p>
          <a:p>
            <a:pPr lvl="1"/>
            <a:r>
              <a:rPr lang="pt-BR" dirty="0" smtClean="0"/>
              <a:t>Modelo </a:t>
            </a:r>
            <a:r>
              <a:rPr lang="pt-BR" dirty="0"/>
              <a:t>de </a:t>
            </a:r>
            <a:r>
              <a:rPr lang="pt-BR" dirty="0" smtClean="0"/>
              <a:t>Terminação</a:t>
            </a:r>
            <a:endParaRPr lang="pt-BR" dirty="0"/>
          </a:p>
          <a:p>
            <a:pPr lvl="1"/>
            <a:r>
              <a:rPr lang="pt-BR" dirty="0" smtClean="0"/>
              <a:t>Erros </a:t>
            </a:r>
            <a:r>
              <a:rPr lang="pt-BR" dirty="0"/>
              <a:t>comuns</a:t>
            </a:r>
          </a:p>
          <a:p>
            <a:pPr lvl="1"/>
            <a:r>
              <a:rPr lang="pt-BR" dirty="0" smtClean="0"/>
              <a:t>Quando </a:t>
            </a:r>
            <a:r>
              <a:rPr lang="pt-BR" dirty="0"/>
              <a:t>Utilizar Exceções</a:t>
            </a:r>
            <a:r>
              <a:rPr lang="pt-BR" dirty="0" smtClean="0"/>
              <a:t>?	</a:t>
            </a:r>
            <a:endParaRPr lang="pt-BR" dirty="0"/>
          </a:p>
          <a:p>
            <a:pPr lvl="1"/>
            <a:r>
              <a:rPr lang="pt-BR" dirty="0" smtClean="0"/>
              <a:t>Classes </a:t>
            </a:r>
            <a:r>
              <a:rPr lang="pt-BR" dirty="0"/>
              <a:t>de Exceções da Biblioteca Padrão</a:t>
            </a:r>
            <a:endParaRPr lang="pt-BR" dirty="0" smtClean="0"/>
          </a:p>
        </p:txBody>
      </p:sp>
      <p:sp>
        <p:nvSpPr>
          <p:cNvPr id="4098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0E5D85-099B-4D71-A46B-281D3E89EB9E}" type="slidenum">
              <a:rPr lang="pt-BR"/>
              <a:pPr eaLnBrk="1" hangingPunct="1"/>
              <a:t>6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55112" cy="686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Exceções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Uma </a:t>
            </a:r>
            <a:r>
              <a:rPr lang="pt-BR" b="1" dirty="0" smtClean="0"/>
              <a:t>exceção</a:t>
            </a:r>
            <a:r>
              <a:rPr lang="pt-BR" dirty="0" smtClean="0"/>
              <a:t> é uma indicação de um problema que ocorre durante a execução de um programa</a:t>
            </a:r>
          </a:p>
          <a:p>
            <a:pPr lvl="1"/>
            <a:r>
              <a:rPr lang="pt-BR" dirty="0" smtClean="0"/>
              <a:t>O próprio nome indica que o problema é infrequente;</a:t>
            </a:r>
          </a:p>
          <a:p>
            <a:pPr lvl="1"/>
            <a:r>
              <a:rPr lang="pt-BR" dirty="0" smtClean="0"/>
              <a:t>A </a:t>
            </a:r>
            <a:r>
              <a:rPr lang="pt-BR" b="1" dirty="0" smtClean="0"/>
              <a:t>regra</a:t>
            </a:r>
            <a:r>
              <a:rPr lang="pt-BR" dirty="0" smtClean="0"/>
              <a:t> é que o programa execute corretamente.</a:t>
            </a:r>
          </a:p>
          <a:p>
            <a:r>
              <a:rPr lang="pt-BR" dirty="0" smtClean="0"/>
              <a:t>O </a:t>
            </a:r>
            <a:r>
              <a:rPr lang="pt-BR" b="1" dirty="0" smtClean="0"/>
              <a:t>tratamento de exceções</a:t>
            </a:r>
            <a:r>
              <a:rPr lang="pt-BR" dirty="0" smtClean="0"/>
              <a:t> permite que os programas sejam mais robustos e também tolerantes a falhas</a:t>
            </a:r>
          </a:p>
          <a:p>
            <a:pPr lvl="1"/>
            <a:r>
              <a:rPr lang="pt-BR" dirty="0" smtClean="0"/>
              <a:t>Os erros de execução são processados;</a:t>
            </a:r>
          </a:p>
          <a:p>
            <a:pPr lvl="1"/>
            <a:r>
              <a:rPr lang="pt-BR" dirty="0" smtClean="0"/>
              <a:t>O programa trata o problema e continua executando como se nada tivesse acontecido;</a:t>
            </a:r>
          </a:p>
          <a:p>
            <a:pPr lvl="1"/>
            <a:r>
              <a:rPr lang="pt-BR" dirty="0" smtClean="0"/>
              <a:t>Ou pelo menos, termina sua execução elegantemente.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373216"/>
            <a:ext cx="1427609" cy="142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86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Exceções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Em programas com muitas classes criadas por diferentes programadores, se ocorrer um erro de execução, qual classe o tratará? </a:t>
            </a:r>
          </a:p>
          <a:p>
            <a:pPr lvl="1"/>
            <a:r>
              <a:rPr lang="pt-BR" dirty="0" smtClean="0"/>
              <a:t>Como estabelecer a comunicação entre os métodos das diferentes classes?</a:t>
            </a:r>
          </a:p>
          <a:p>
            <a:r>
              <a:rPr lang="pt-BR" dirty="0" smtClean="0"/>
              <a:t>Se uma função precisa enviar uma mensagem de erro, ela “</a:t>
            </a:r>
            <a:r>
              <a:rPr lang="pt-BR" b="1" dirty="0" smtClean="0"/>
              <a:t>lança</a:t>
            </a:r>
            <a:r>
              <a:rPr lang="pt-BR" dirty="0" smtClean="0"/>
              <a:t>” um objeto representando o erro para fora dela;</a:t>
            </a:r>
          </a:p>
          <a:p>
            <a:r>
              <a:rPr lang="pt-BR" dirty="0" smtClean="0"/>
              <a:t>Se a função que a chamou não “</a:t>
            </a:r>
            <a:r>
              <a:rPr lang="pt-BR" b="1" dirty="0" smtClean="0"/>
              <a:t>capturar</a:t>
            </a:r>
            <a:r>
              <a:rPr lang="pt-BR" dirty="0" smtClean="0"/>
              <a:t>” este objeto, ele será enviado para quem a chamou </a:t>
            </a:r>
          </a:p>
          <a:p>
            <a:pPr lvl="1"/>
            <a:r>
              <a:rPr lang="pt-BR" dirty="0" smtClean="0"/>
              <a:t>E assim por diante, até que alguma função o </a:t>
            </a:r>
            <a:r>
              <a:rPr lang="pt-BR" b="1" dirty="0" smtClean="0"/>
              <a:t>capture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40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2794</TotalTime>
  <Words>1794</Words>
  <Application>Microsoft Macintosh PowerPoint</Application>
  <PresentationFormat>On-screen Show (4:3)</PresentationFormat>
  <Paragraphs>287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Módulo</vt:lpstr>
      <vt:lpstr>PowerPoint Presentation</vt:lpstr>
      <vt:lpstr>Endereços Importantes</vt:lpstr>
      <vt:lpstr>PowerPoint Presentation</vt:lpstr>
      <vt:lpstr>Avisos</vt:lpstr>
      <vt:lpstr>Na aula passada</vt:lpstr>
      <vt:lpstr>Na aula de hoje</vt:lpstr>
      <vt:lpstr>PowerPoint Presentation</vt:lpstr>
      <vt:lpstr>Exceções</vt:lpstr>
      <vt:lpstr>Exceções</vt:lpstr>
      <vt:lpstr>Exemplo 1</vt:lpstr>
      <vt:lpstr>Exemplo 2</vt:lpstr>
      <vt:lpstr>Exceções</vt:lpstr>
      <vt:lpstr>try, throw e catch</vt:lpstr>
      <vt:lpstr>try, throw e catch</vt:lpstr>
      <vt:lpstr>try</vt:lpstr>
      <vt:lpstr>throw</vt:lpstr>
      <vt:lpstr>catch</vt:lpstr>
      <vt:lpstr>try, throw e catch</vt:lpstr>
      <vt:lpstr>Modelo de Terminação</vt:lpstr>
      <vt:lpstr>Modelo de Terminação</vt:lpstr>
      <vt:lpstr>Modelo de Terminação</vt:lpstr>
      <vt:lpstr>Modelo de Terminação</vt:lpstr>
      <vt:lpstr>PowerPoint Presentation</vt:lpstr>
      <vt:lpstr>Criando, Lançando e Capturando  Exceções</vt:lpstr>
      <vt:lpstr>DivideByZeroException.h</vt:lpstr>
      <vt:lpstr>Criando, Lançando e Capturando  Exceções</vt:lpstr>
      <vt:lpstr>Criando, Lançando e Capturando  Exceções</vt:lpstr>
      <vt:lpstr>driverDivideByZeroException.cpp</vt:lpstr>
      <vt:lpstr>driverDivideByZeroException.cpp</vt:lpstr>
      <vt:lpstr>driverDivideByZeroException.cpp</vt:lpstr>
      <vt:lpstr>Erros Comuns</vt:lpstr>
      <vt:lpstr>Erros Comuns</vt:lpstr>
      <vt:lpstr>Quando Utilizar Exceções?</vt:lpstr>
      <vt:lpstr>Quando Utilizar Exceções?</vt:lpstr>
      <vt:lpstr>Classes de Exceções da Biblioteca Padrão</vt:lpstr>
      <vt:lpstr>Classes de Exceções da Biblioteca Padrão</vt:lpstr>
      <vt:lpstr>PowerPoint Presentation</vt:lpstr>
      <vt:lpstr>Na próxima aula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 Antonio</dc:creator>
  <cp:lastModifiedBy>Marco Antonio Carvalho</cp:lastModifiedBy>
  <cp:revision>173</cp:revision>
  <cp:lastPrinted>2012-05-02T13:21:43Z</cp:lastPrinted>
  <dcterms:created xsi:type="dcterms:W3CDTF">2010-07-17T22:15:25Z</dcterms:created>
  <dcterms:modified xsi:type="dcterms:W3CDTF">2014-07-28T17:22:58Z</dcterms:modified>
</cp:coreProperties>
</file>