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05"/>
  </p:notesMasterIdLst>
  <p:sldIdLst>
    <p:sldId id="338" r:id="rId2"/>
    <p:sldId id="433" r:id="rId3"/>
    <p:sldId id="339" r:id="rId4"/>
    <p:sldId id="340" r:id="rId5"/>
    <p:sldId id="341" r:id="rId6"/>
    <p:sldId id="257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434" r:id="rId16"/>
    <p:sldId id="435" r:id="rId17"/>
    <p:sldId id="436" r:id="rId18"/>
    <p:sldId id="437" r:id="rId19"/>
    <p:sldId id="358" r:id="rId20"/>
    <p:sldId id="355" r:id="rId21"/>
    <p:sldId id="356" r:id="rId22"/>
    <p:sldId id="357" r:id="rId23"/>
    <p:sldId id="359" r:id="rId24"/>
    <p:sldId id="362" r:id="rId25"/>
    <p:sldId id="360" r:id="rId26"/>
    <p:sldId id="361" r:id="rId27"/>
    <p:sldId id="354" r:id="rId28"/>
    <p:sldId id="350" r:id="rId29"/>
    <p:sldId id="374" r:id="rId30"/>
    <p:sldId id="363" r:id="rId31"/>
    <p:sldId id="364" r:id="rId32"/>
    <p:sldId id="376" r:id="rId33"/>
    <p:sldId id="366" r:id="rId34"/>
    <p:sldId id="375" r:id="rId35"/>
    <p:sldId id="367" r:id="rId36"/>
    <p:sldId id="368" r:id="rId37"/>
    <p:sldId id="378" r:id="rId38"/>
    <p:sldId id="377" r:id="rId39"/>
    <p:sldId id="369" r:id="rId40"/>
    <p:sldId id="370" r:id="rId41"/>
    <p:sldId id="371" r:id="rId42"/>
    <p:sldId id="372" r:id="rId43"/>
    <p:sldId id="373" r:id="rId44"/>
    <p:sldId id="381" r:id="rId45"/>
    <p:sldId id="379" r:id="rId46"/>
    <p:sldId id="380" r:id="rId47"/>
    <p:sldId id="382" r:id="rId48"/>
    <p:sldId id="384" r:id="rId49"/>
    <p:sldId id="383" r:id="rId50"/>
    <p:sldId id="385" r:id="rId51"/>
    <p:sldId id="386" r:id="rId52"/>
    <p:sldId id="387" r:id="rId53"/>
    <p:sldId id="391" r:id="rId54"/>
    <p:sldId id="404" r:id="rId55"/>
    <p:sldId id="392" r:id="rId56"/>
    <p:sldId id="399" r:id="rId57"/>
    <p:sldId id="400" r:id="rId58"/>
    <p:sldId id="401" r:id="rId59"/>
    <p:sldId id="402" r:id="rId60"/>
    <p:sldId id="394" r:id="rId61"/>
    <p:sldId id="413" r:id="rId62"/>
    <p:sldId id="414" r:id="rId63"/>
    <p:sldId id="403" r:id="rId64"/>
    <p:sldId id="415" r:id="rId65"/>
    <p:sldId id="405" r:id="rId66"/>
    <p:sldId id="393" r:id="rId67"/>
    <p:sldId id="406" r:id="rId68"/>
    <p:sldId id="407" r:id="rId69"/>
    <p:sldId id="416" r:id="rId70"/>
    <p:sldId id="417" r:id="rId71"/>
    <p:sldId id="418" r:id="rId72"/>
    <p:sldId id="443" r:id="rId73"/>
    <p:sldId id="408" r:id="rId74"/>
    <p:sldId id="409" r:id="rId75"/>
    <p:sldId id="410" r:id="rId76"/>
    <p:sldId id="428" r:id="rId77"/>
    <p:sldId id="438" r:id="rId78"/>
    <p:sldId id="439" r:id="rId79"/>
    <p:sldId id="411" r:id="rId80"/>
    <p:sldId id="420" r:id="rId81"/>
    <p:sldId id="440" r:id="rId82"/>
    <p:sldId id="441" r:id="rId83"/>
    <p:sldId id="442" r:id="rId84"/>
    <p:sldId id="412" r:id="rId85"/>
    <p:sldId id="424" r:id="rId86"/>
    <p:sldId id="429" r:id="rId87"/>
    <p:sldId id="423" r:id="rId88"/>
    <p:sldId id="419" r:id="rId89"/>
    <p:sldId id="421" r:id="rId90"/>
    <p:sldId id="425" r:id="rId91"/>
    <p:sldId id="426" r:id="rId92"/>
    <p:sldId id="430" r:id="rId93"/>
    <p:sldId id="431" r:id="rId94"/>
    <p:sldId id="432" r:id="rId95"/>
    <p:sldId id="444" r:id="rId96"/>
    <p:sldId id="445" r:id="rId97"/>
    <p:sldId id="449" r:id="rId98"/>
    <p:sldId id="446" r:id="rId99"/>
    <p:sldId id="448" r:id="rId100"/>
    <p:sldId id="450" r:id="rId101"/>
    <p:sldId id="288" r:id="rId102"/>
    <p:sldId id="258" r:id="rId103"/>
    <p:sldId id="337" r:id="rId104"/>
  </p:sldIdLst>
  <p:sldSz cx="9144000" cy="6858000" type="screen4x3"/>
  <p:notesSz cx="6858000" cy="9144000"/>
  <p:defaultTextStyle>
    <a:defPPr>
      <a:defRPr lang="pt-B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 varScale="1">
        <p:scale>
          <a:sx n="93" d="100"/>
          <a:sy n="93" d="100"/>
        </p:scale>
        <p:origin x="-13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notesMaster" Target="notesMasters/notes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 para editar os estilos do texto mestre</a:t>
            </a:r>
          </a:p>
          <a:p>
            <a:pPr lvl="1"/>
            <a:r>
              <a:rPr lang="en-US" noProof="0" smtClean="0"/>
              <a:t>Segundo nível</a:t>
            </a:r>
          </a:p>
          <a:p>
            <a:pPr lvl="2"/>
            <a:r>
              <a:rPr lang="en-US" noProof="0" smtClean="0"/>
              <a:t>Terceiro nível</a:t>
            </a:r>
          </a:p>
          <a:p>
            <a:pPr lvl="3"/>
            <a:r>
              <a:rPr lang="en-US" noProof="0" smtClean="0"/>
              <a:t>Quarto nível</a:t>
            </a:r>
          </a:p>
          <a:p>
            <a:pPr lvl="4"/>
            <a:r>
              <a:rPr lang="en-US" noProof="0" smtClean="0"/>
              <a:t>Quinto nível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4753BC-DE57-4E43-9A28-6B9B7DA79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76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14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8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4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1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6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69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08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06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02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37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34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7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42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73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9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69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9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93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54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902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1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66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05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71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9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9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8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3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052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081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284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30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1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576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6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52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14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7219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829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34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228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26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980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815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410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62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3000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73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758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53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226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587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814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6180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510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2075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243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342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7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7459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811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350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2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9003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077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084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707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845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08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Const_cast</a:t>
            </a:r>
            <a:r>
              <a:rPr lang="pt-BR" dirty="0" smtClean="0"/>
              <a:t>: remove ou adiciona</a:t>
            </a:r>
            <a:r>
              <a:rPr lang="pt-BR" baseline="0" dirty="0" smtClean="0"/>
              <a:t> o caráter constante de um objeto, por exemplo para uso em métodos que só aceitam argumentos constantes/não constantes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Static_cast</a:t>
            </a:r>
            <a:r>
              <a:rPr lang="pt-BR" baseline="0" dirty="0" smtClean="0"/>
              <a:t>: para fazer </a:t>
            </a:r>
            <a:r>
              <a:rPr lang="pt-BR" baseline="0" dirty="0" err="1" smtClean="0"/>
              <a:t>cast</a:t>
            </a:r>
            <a:r>
              <a:rPr lang="pt-BR" baseline="0" dirty="0" smtClean="0"/>
              <a:t> entre não-ponteiros</a:t>
            </a:r>
          </a:p>
          <a:p>
            <a:endParaRPr lang="pt-BR" baseline="0" dirty="0" smtClean="0"/>
          </a:p>
          <a:p>
            <a:r>
              <a:rPr lang="pt-BR" baseline="0" dirty="0" err="1" smtClean="0"/>
              <a:t>Reinterpre_cast</a:t>
            </a:r>
            <a:r>
              <a:rPr lang="pt-BR" baseline="0" dirty="0" smtClean="0"/>
              <a:t>: força a reinterpretação de um ponteiro como sendo outro, mesmo de classes não relacionadas, o que pode gerar erros e instabilidade.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869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77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7735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773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2952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1773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53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6242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7356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205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64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4753BC-DE57-4E43-9A28-6B9B7DA799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737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4C3A1-D3BB-4DE0-999C-D224BF434D20}" type="slidenum">
              <a:rPr lang="en-US" smtClean="0"/>
              <a:pPr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9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8" descr="Panorâmica_de_Ouro_Preto (Large)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Logo_UFOP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6524" y="5181600"/>
            <a:ext cx="71532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http://www.decom.ufop.br/bob/decom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373216"/>
            <a:ext cx="1465397" cy="113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F81EA-CE38-4579-B9E4-8815E16446CE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A33F1-07E2-4D47-98DB-3D952DF3E09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7715250" cy="114300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BR"/>
          </a:p>
        </p:txBody>
      </p:sp>
      <p:sp>
        <p:nvSpPr>
          <p:cNvPr id="3" name="Marcador de Posição d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D021D-1092-4F36-9CF9-5D9B0354C1F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08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7888778" cy="1252728"/>
          </a:xfrm>
        </p:spPr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extLst/>
          </a:lstStyle>
          <a:p>
            <a:pPr lvl="0" eaLnBrk="1" latinLnBrk="0" hangingPunct="1"/>
            <a:r>
              <a:rPr lang="pt-PT" dirty="0" smtClean="0"/>
              <a:t>Clique para editar os estilos</a:t>
            </a:r>
          </a:p>
          <a:p>
            <a:pPr lvl="1" eaLnBrk="1" latinLnBrk="0" hangingPunct="1"/>
            <a:r>
              <a:rPr lang="pt-PT" dirty="0" smtClean="0"/>
              <a:t>Segundo nível</a:t>
            </a:r>
          </a:p>
          <a:p>
            <a:pPr lvl="2" eaLnBrk="1" latinLnBrk="0" hangingPunct="1"/>
            <a:r>
              <a:rPr lang="pt-PT" dirty="0" smtClean="0"/>
              <a:t>Terceiro nível</a:t>
            </a:r>
          </a:p>
          <a:p>
            <a:pPr lvl="3" eaLnBrk="1" latinLnBrk="0" hangingPunct="1"/>
            <a:r>
              <a:rPr lang="pt-PT" dirty="0" smtClean="0"/>
              <a:t>Quarto nível</a:t>
            </a:r>
          </a:p>
          <a:p>
            <a:pPr lvl="4" eaLnBrk="1" latinLnBrk="0" hangingPunct="1"/>
            <a:r>
              <a:rPr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c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2483648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PT" dirty="0" smtClean="0"/>
              <a:t>Clique para editar o estilo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5256C-4B0F-4873-AD8C-C231AE91851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429B-B486-4632-A1BB-C1E06BDD6A3D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11062-8DC2-4B6E-A640-4B1AA0E76A1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E2926-F179-4AEE-98F2-6F67DA9453BA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71061-82F2-42FA-9E25-872DD074B971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29/09/14</a:t>
            </a:fld>
            <a:endParaRPr lang="en-US" dirty="0"/>
          </a:p>
        </p:txBody>
      </p:sp>
      <p:sp>
        <p:nvSpPr>
          <p:cNvPr id="11" name="Rec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7EB0FA5-0238-4E62-9A29-744D385C5452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7876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 anchor="ctr">
            <a:normAutofit/>
          </a:bodyPr>
          <a:lstStyle>
            <a:extLst/>
          </a:lstStyle>
          <a:p>
            <a:pPr lvl="0" eaLnBrk="1" latinLnBrk="0" hangingPunct="1"/>
            <a:r>
              <a:rPr kumimoji="0" lang="pt-PT" dirty="0" smtClean="0"/>
              <a:t>Clique para editar os estilos</a:t>
            </a:r>
          </a:p>
          <a:p>
            <a:pPr lvl="1" eaLnBrk="1" latinLnBrk="0" hangingPunct="1"/>
            <a:r>
              <a:rPr kumimoji="0" lang="pt-PT" dirty="0" smtClean="0"/>
              <a:t>Segundo nível</a:t>
            </a:r>
          </a:p>
          <a:p>
            <a:pPr lvl="2" eaLnBrk="1" latinLnBrk="0" hangingPunct="1"/>
            <a:r>
              <a:rPr kumimoji="0" lang="pt-PT" dirty="0" smtClean="0"/>
              <a:t>Terceiro nível</a:t>
            </a:r>
          </a:p>
          <a:p>
            <a:pPr lvl="3" eaLnBrk="1" latinLnBrk="0" hangingPunct="1"/>
            <a:r>
              <a:rPr kumimoji="0" lang="pt-PT" dirty="0" smtClean="0"/>
              <a:t>Quarto nível</a:t>
            </a:r>
          </a:p>
          <a:p>
            <a:pPr lvl="4" eaLnBrk="1" latinLnBrk="0" hangingPunct="1"/>
            <a:r>
              <a:rPr kumimoji="0" lang="pt-PT" dirty="0" smtClean="0"/>
              <a:t>Quinto nível</a:t>
            </a:r>
            <a:endParaRPr kumimoji="0" lang="en-US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29/09/14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D15AF7FD-F4AC-45BF-83C3-6FF3A852C8A4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pic>
        <p:nvPicPr>
          <p:cNvPr id="9" name="Picture 7" descr="Logo_UFOP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5963" y="0"/>
            <a:ext cx="808037" cy="189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32.jpe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.ufop.br/moodle" TargetMode="External"/><Relationship Id="rId4" Type="http://schemas.openxmlformats.org/officeDocument/2006/relationships/hyperlink" Target="mailto:bcc221-decom@googlegroups.com" TargetMode="External"/><Relationship Id="rId5" Type="http://schemas.openxmlformats.org/officeDocument/2006/relationships/hyperlink" Target="http://groups.google.com/group/bcc221-de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com.ufop.br/marco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e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0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1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0.e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276872"/>
            <a:ext cx="7772400" cy="19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/>
            <a:r>
              <a:rPr lang="pt-BR" sz="3800" b="1" dirty="0" smtClean="0">
                <a:solidFill>
                  <a:schemeClr val="tx2"/>
                </a:solidFill>
              </a:rPr>
              <a:t>BCC221 </a:t>
            </a:r>
            <a:r>
              <a:rPr lang="pt-BR" sz="3800" b="1" dirty="0">
                <a:solidFill>
                  <a:schemeClr val="tx2"/>
                </a:solidFill>
              </a:rPr>
              <a:t/>
            </a:r>
            <a:br>
              <a:rPr lang="pt-BR" sz="3800" b="1" dirty="0">
                <a:solidFill>
                  <a:schemeClr val="tx2"/>
                </a:solidFill>
              </a:rPr>
            </a:br>
            <a:r>
              <a:rPr lang="pt-BR" sz="3600" b="1" dirty="0" smtClean="0">
                <a:solidFill>
                  <a:schemeClr val="tx2"/>
                </a:solidFill>
              </a:rPr>
              <a:t>Programação Orientada a Objetos</a:t>
            </a:r>
            <a:endParaRPr lang="pt-BR" sz="3600" b="1" dirty="0">
              <a:solidFill>
                <a:schemeClr val="tx2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005064"/>
            <a:ext cx="7088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 dirty="0"/>
              <a:t>Prof. Marco Antonio M. Carvalho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pt-BR" sz="3200" b="1"/>
              <a:t>2014</a:t>
            </a:r>
            <a:r>
              <a:rPr lang="pt-BR" sz="3200" b="1" smtClean="0"/>
              <a:t>/2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58746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1544960" cy="15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52671">
            <a:off x="1547664" y="3645024"/>
            <a:ext cx="997830" cy="10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519" y="5517232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eta para a direita 7"/>
          <p:cNvSpPr/>
          <p:nvPr/>
        </p:nvSpPr>
        <p:spPr>
          <a:xfrm rot="20910752">
            <a:off x="3058232" y="5388783"/>
            <a:ext cx="3106829" cy="5760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3364374" y="2276872"/>
            <a:ext cx="2448272" cy="57606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curvada para baixo 9"/>
          <p:cNvSpPr/>
          <p:nvPr/>
        </p:nvSpPr>
        <p:spPr>
          <a:xfrm>
            <a:off x="3364374" y="3645024"/>
            <a:ext cx="2719794" cy="72008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5247" y="1700808"/>
            <a:ext cx="1544960" cy="1544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5287" y="3501008"/>
            <a:ext cx="997830" cy="10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300192" y="4660292"/>
            <a:ext cx="1152925" cy="14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Completo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 c</a:t>
            </a:r>
            <a:r>
              <a:rPr lang="pt-BR" dirty="0" smtClean="0"/>
              <a:t>ódigo </a:t>
            </a:r>
            <a:r>
              <a:rPr lang="pt-BR" dirty="0" err="1" smtClean="0"/>
              <a:t>polimorfismo_exemplo_completo.cpp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100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189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101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Perguntas?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próxima aula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Exceções</a:t>
            </a:r>
          </a:p>
          <a:p>
            <a:pPr lvl="1"/>
            <a:r>
              <a:rPr lang="pt-BR" i="1" dirty="0" err="1"/>
              <a:t>try</a:t>
            </a:r>
            <a:r>
              <a:rPr lang="pt-BR" dirty="0"/>
              <a:t>, </a:t>
            </a:r>
            <a:r>
              <a:rPr lang="pt-BR" i="1" dirty="0" err="1"/>
              <a:t>throw</a:t>
            </a:r>
            <a:r>
              <a:rPr lang="pt-BR" dirty="0"/>
              <a:t> e </a:t>
            </a:r>
            <a:r>
              <a:rPr lang="pt-BR" i="1" dirty="0"/>
              <a:t>catch</a:t>
            </a:r>
          </a:p>
          <a:p>
            <a:pPr lvl="1"/>
            <a:r>
              <a:rPr lang="pt-BR" dirty="0"/>
              <a:t>Modelo de Terminação</a:t>
            </a:r>
          </a:p>
          <a:p>
            <a:pPr lvl="1"/>
            <a:r>
              <a:rPr lang="pt-BR" dirty="0"/>
              <a:t>Erros comuns</a:t>
            </a:r>
          </a:p>
          <a:p>
            <a:pPr lvl="1"/>
            <a:r>
              <a:rPr lang="pt-BR" dirty="0"/>
              <a:t>Quando Utilizar Exceções?	</a:t>
            </a:r>
          </a:p>
          <a:p>
            <a:pPr lvl="1"/>
            <a:r>
              <a:rPr lang="pt-BR" dirty="0"/>
              <a:t>Classes de Exceções da Biblioteca Padrão</a:t>
            </a:r>
          </a:p>
        </p:txBody>
      </p:sp>
      <p:sp>
        <p:nvSpPr>
          <p:cNvPr id="57346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1080F9-8F5A-439D-8985-0372F9108CB3}" type="slidenum">
              <a:rPr lang="pt-BR"/>
              <a:pPr eaLnBrk="1" hangingPunct="1"/>
              <a:t>102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pt-BR" sz="6000" b="1" dirty="0" smtClean="0"/>
          </a:p>
          <a:p>
            <a:pPr algn="ctr">
              <a:buFontTx/>
              <a:buNone/>
            </a:pPr>
            <a:endParaRPr lang="pt-BR" sz="6000" b="1" dirty="0"/>
          </a:p>
          <a:p>
            <a:pPr algn="ctr">
              <a:buFontTx/>
              <a:buNone/>
            </a:pPr>
            <a:r>
              <a:rPr lang="pt-BR" sz="6000" b="1" dirty="0" smtClean="0"/>
              <a:t>FIM</a:t>
            </a:r>
            <a:endParaRPr lang="pt-BR" sz="6000" b="1" dirty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63F59-8CE8-43D6-891C-D907142B4C20}" type="slidenum">
              <a:rPr lang="pt-BR"/>
              <a:pPr/>
              <a:t>103</a:t>
            </a:fld>
            <a:endParaRPr lang="pt-BR"/>
          </a:p>
        </p:txBody>
      </p:sp>
      <p:pic>
        <p:nvPicPr>
          <p:cNvPr id="7173" name="Picture 5" descr="http://3.bp.blogspot.com/-ynV7daz0UIo/TdYDf1NzNsI/AAAAAAAAANU/r8mr5kKcEjc/s320/Windows-Stand-By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744" y="214272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52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Através</a:t>
            </a:r>
            <a:r>
              <a:rPr lang="en-US" dirty="0" smtClean="0"/>
              <a:t> do </a:t>
            </a:r>
            <a:r>
              <a:rPr lang="en-US" dirty="0" err="1" smtClean="0"/>
              <a:t>polimorfismo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projetar</a:t>
            </a:r>
            <a:r>
              <a:rPr lang="en-US" dirty="0" smtClean="0"/>
              <a:t> e </a:t>
            </a:r>
            <a:r>
              <a:rPr lang="en-US" dirty="0" err="1" smtClean="0"/>
              <a:t>implementar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r>
              <a:rPr lang="en-US" dirty="0" err="1" smtClean="0"/>
              <a:t>extensíveis</a:t>
            </a:r>
            <a:endParaRPr lang="en-US" dirty="0"/>
          </a:p>
          <a:p>
            <a:pPr lvl="1"/>
            <a:r>
              <a:rPr lang="en-US" dirty="0" err="1" smtClean="0"/>
              <a:t>Novas</a:t>
            </a:r>
            <a:r>
              <a:rPr lang="en-US" dirty="0" smtClean="0"/>
              <a:t> classes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adicionadas</a:t>
            </a:r>
            <a:r>
              <a:rPr lang="en-US" dirty="0" smtClean="0"/>
              <a:t> com </a:t>
            </a:r>
            <a:r>
              <a:rPr lang="en-US" dirty="0" err="1" smtClean="0"/>
              <a:t>pouca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nenhuma</a:t>
            </a:r>
            <a:r>
              <a:rPr lang="en-US" dirty="0" smtClean="0"/>
              <a:t> </a:t>
            </a:r>
            <a:r>
              <a:rPr lang="en-US" dirty="0" err="1" smtClean="0"/>
              <a:t>modificação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gerais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endParaRPr lang="en-US" dirty="0" smtClean="0"/>
          </a:p>
          <a:p>
            <a:pPr lvl="2"/>
            <a:r>
              <a:rPr lang="en-US" dirty="0" err="1" smtClean="0"/>
              <a:t>Desde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</a:t>
            </a:r>
            <a:r>
              <a:rPr lang="en-US" dirty="0" err="1" smtClean="0"/>
              <a:t>novas</a:t>
            </a:r>
            <a:r>
              <a:rPr lang="en-US" dirty="0" smtClean="0"/>
              <a:t> classes </a:t>
            </a:r>
            <a:r>
              <a:rPr lang="en-US" dirty="0" err="1" smtClean="0"/>
              <a:t>façam</a:t>
            </a:r>
            <a:r>
              <a:rPr lang="en-US" dirty="0" smtClean="0"/>
              <a:t> parte da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processa</a:t>
            </a:r>
            <a:r>
              <a:rPr lang="en-US" dirty="0" smtClean="0"/>
              <a:t> </a:t>
            </a:r>
            <a:r>
              <a:rPr lang="en-US" dirty="0" err="1" smtClean="0"/>
              <a:t>genericamente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se </a:t>
            </a:r>
            <a:r>
              <a:rPr lang="en-US" dirty="0" err="1" smtClean="0"/>
              <a:t>criarmos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Tartaruga</a:t>
            </a:r>
            <a:r>
              <a:rPr lang="en-US" dirty="0" smtClean="0"/>
              <a:t>, </a:t>
            </a:r>
            <a:r>
              <a:rPr lang="en-US" dirty="0" err="1" smtClean="0"/>
              <a:t>precisaríamos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implementar</a:t>
            </a:r>
            <a:r>
              <a:rPr lang="en-US" dirty="0" smtClean="0"/>
              <a:t> </a:t>
            </a:r>
            <a:r>
              <a:rPr lang="en-US" dirty="0" err="1" smtClean="0"/>
              <a:t>tal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e a parte da </a:t>
            </a:r>
            <a:r>
              <a:rPr lang="en-US" dirty="0" err="1" smtClean="0"/>
              <a:t>simulação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instancia</a:t>
            </a:r>
            <a:r>
              <a:rPr lang="en-US" dirty="0" smtClean="0"/>
              <a:t> 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endParaRPr lang="en-US" dirty="0" smtClean="0"/>
          </a:p>
          <a:p>
            <a:pPr lvl="1"/>
            <a:r>
              <a:rPr lang="en-US" dirty="0" smtClean="0"/>
              <a:t>As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processam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smtClean="0"/>
              <a:t>Animal</a:t>
            </a:r>
            <a:r>
              <a:rPr lang="en-US" dirty="0" smtClean="0"/>
              <a:t> </a:t>
            </a:r>
            <a:r>
              <a:rPr lang="en-US" dirty="0" err="1" smtClean="0"/>
              <a:t>genericamente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seriam</a:t>
            </a:r>
            <a:r>
              <a:rPr lang="en-US" dirty="0" smtClean="0"/>
              <a:t> </a:t>
            </a:r>
            <a:r>
              <a:rPr lang="en-US" dirty="0" err="1" smtClean="0"/>
              <a:t>alteradas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139338" y="5359375"/>
            <a:ext cx="1004662" cy="149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Outro </a:t>
            </a:r>
            <a:r>
              <a:rPr lang="en-US" dirty="0" err="1" smtClean="0"/>
              <a:t>Exemplo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imaginar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um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controla</a:t>
            </a:r>
            <a:r>
              <a:rPr lang="en-US" dirty="0" smtClean="0"/>
              <a:t> um </a:t>
            </a:r>
            <a:r>
              <a:rPr lang="en-US" dirty="0" err="1" smtClean="0"/>
              <a:t>jogo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s </a:t>
            </a:r>
            <a:r>
              <a:rPr lang="en-US" dirty="0" err="1" smtClean="0"/>
              <a:t>seguintes</a:t>
            </a:r>
            <a:r>
              <a:rPr lang="en-US" dirty="0" smtClean="0"/>
              <a:t> classes/</a:t>
            </a:r>
            <a:r>
              <a:rPr lang="en-US" dirty="0" err="1" smtClean="0"/>
              <a:t>objetos</a:t>
            </a:r>
            <a:r>
              <a:rPr lang="en-US" dirty="0" smtClean="0"/>
              <a:t>/</a:t>
            </a:r>
            <a:r>
              <a:rPr lang="en-US" dirty="0" err="1" smtClean="0"/>
              <a:t>elementos</a:t>
            </a:r>
            <a:endParaRPr lang="en-US" dirty="0" smtClean="0"/>
          </a:p>
          <a:p>
            <a:pPr lvl="1"/>
            <a:r>
              <a:rPr lang="en-US" dirty="0" smtClean="0"/>
              <a:t>Marciano;</a:t>
            </a:r>
          </a:p>
          <a:p>
            <a:pPr lvl="1"/>
            <a:r>
              <a:rPr lang="en-US" dirty="0" err="1" smtClean="0"/>
              <a:t>Plutoniano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RaioLaser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NaveEspacial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derivados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err="1" smtClean="0"/>
              <a:t>ObjetoEspacial</a:t>
            </a:r>
            <a:r>
              <a:rPr lang="en-US" dirty="0" smtClean="0"/>
              <a:t>. 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3" y="3573016"/>
            <a:ext cx="1080121" cy="1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631555"/>
            <a:ext cx="1224136" cy="146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4338" y="3582313"/>
            <a:ext cx="120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us.cdn4.123rf.com/168nwm/tuulijumala/tuulijumala1003/tuulijumala100300020/6668978-green-laser-beam-background-with-copy-spac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5" y="3717032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gerenciar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r>
              <a:rPr lang="en-US" dirty="0" smtClean="0"/>
              <a:t> </a:t>
            </a:r>
            <a:r>
              <a:rPr lang="en-US" dirty="0" err="1" smtClean="0"/>
              <a:t>presentes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, </a:t>
            </a:r>
            <a:r>
              <a:rPr lang="en-US" dirty="0" err="1" smtClean="0"/>
              <a:t>mantemos</a:t>
            </a:r>
            <a:r>
              <a:rPr lang="en-US" dirty="0" smtClean="0"/>
              <a:t> um </a:t>
            </a:r>
            <a:r>
              <a:rPr lang="en-US" dirty="0" err="1" smtClean="0"/>
              <a:t>vetor</a:t>
            </a:r>
            <a:r>
              <a:rPr lang="en-US" dirty="0" smtClean="0"/>
              <a:t> com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ObjetoEspacial</a:t>
            </a:r>
            <a:endParaRPr lang="en-US" i="1" dirty="0" smtClean="0"/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i="1" dirty="0" err="1" smtClean="0"/>
              <a:t>desenhar</a:t>
            </a:r>
            <a:r>
              <a:rPr lang="en-US" b="1" i="1" dirty="0" smtClean="0"/>
              <a:t>()</a:t>
            </a:r>
            <a:r>
              <a:rPr lang="en-US" i="1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imprime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5169772"/>
            <a:ext cx="1080121" cy="146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5228311"/>
            <a:ext cx="1224136" cy="146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4258" y="5179069"/>
            <a:ext cx="120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://us.cdn4.123rf.com/168nwm/tuulijumala/tuulijumala1003/tuulijumala100300020/6668978-green-laser-beam-background-with-copy-spac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5313788"/>
            <a:ext cx="136815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123068"/>
              </p:ext>
            </p:extLst>
          </p:nvPr>
        </p:nvGraphicFramePr>
        <p:xfrm>
          <a:off x="971600" y="4437112"/>
          <a:ext cx="75608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/>
                        <a:t>ObjetoEspacial</a:t>
                      </a:r>
                      <a:r>
                        <a:rPr lang="en-US" i="1" dirty="0" smtClean="0"/>
                        <a:t>*</a:t>
                      </a:r>
                      <a:endParaRPr lang="pt-B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ObjetoEspacial</a:t>
                      </a:r>
                      <a:r>
                        <a:rPr lang="en-US" i="1" dirty="0" smtClean="0"/>
                        <a:t>*</a:t>
                      </a:r>
                      <a:endParaRPr lang="pt-B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ObjetoEspacial</a:t>
                      </a:r>
                      <a:r>
                        <a:rPr lang="en-US" i="1" dirty="0" smtClean="0"/>
                        <a:t>*</a:t>
                      </a:r>
                      <a:endParaRPr lang="pt-B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 smtClean="0"/>
                        <a:t>ObjetoEspacial</a:t>
                      </a:r>
                      <a:r>
                        <a:rPr lang="en-US" i="1" dirty="0" smtClean="0"/>
                        <a:t>*</a:t>
                      </a:r>
                      <a:endParaRPr lang="pt-BR" i="1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eta para baixo 9"/>
          <p:cNvSpPr/>
          <p:nvPr/>
        </p:nvSpPr>
        <p:spPr>
          <a:xfrm>
            <a:off x="1763688" y="4869160"/>
            <a:ext cx="360040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>
            <a:off x="3635896" y="4855232"/>
            <a:ext cx="360040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5580111" y="4892104"/>
            <a:ext cx="360040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>
            <a:off x="7452320" y="4855232"/>
            <a:ext cx="360040" cy="21602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atualizarmos</a:t>
            </a:r>
            <a:r>
              <a:rPr lang="en-US" dirty="0" smtClean="0"/>
              <a:t> a </a:t>
            </a:r>
            <a:r>
              <a:rPr lang="en-US" dirty="0" err="1" smtClean="0"/>
              <a:t>tela</a:t>
            </a:r>
            <a:r>
              <a:rPr lang="en-US" dirty="0" smtClean="0"/>
              <a:t> do </a:t>
            </a:r>
            <a:r>
              <a:rPr lang="en-US" dirty="0" err="1" smtClean="0"/>
              <a:t>jogo</a:t>
            </a:r>
            <a:r>
              <a:rPr lang="en-US" dirty="0" smtClean="0"/>
              <a:t>, é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redesenhar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elementos</a:t>
            </a:r>
            <a:endParaRPr lang="en-US" dirty="0" smtClean="0"/>
          </a:p>
          <a:p>
            <a:pPr lvl="1"/>
            <a:r>
              <a:rPr lang="en-US" dirty="0" err="1" smtClean="0"/>
              <a:t>Simplesmente</a:t>
            </a:r>
            <a:r>
              <a:rPr lang="en-US" dirty="0" smtClean="0"/>
              <a:t> </a:t>
            </a:r>
            <a:r>
              <a:rPr lang="en-US" dirty="0" err="1" smtClean="0"/>
              <a:t>enviaríamos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mensagem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do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vetor</a:t>
            </a:r>
            <a:endParaRPr lang="en-US" dirty="0" smtClean="0"/>
          </a:p>
          <a:p>
            <a:pPr lvl="1"/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i="1" dirty="0" err="1" smtClean="0"/>
              <a:t>desenhar</a:t>
            </a:r>
            <a:r>
              <a:rPr lang="en-US" b="1" i="1" dirty="0" smtClean="0"/>
              <a:t>()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redefine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especificidades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ObjetoEspacial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classes </a:t>
            </a:r>
            <a:r>
              <a:rPr lang="en-US" dirty="0" err="1" smtClean="0"/>
              <a:t>derivadas</a:t>
            </a:r>
            <a:r>
              <a:rPr lang="en-US" dirty="0" smtClean="0"/>
              <a:t> o </a:t>
            </a:r>
            <a:r>
              <a:rPr lang="en-US" dirty="0" err="1" smtClean="0"/>
              <a:t>implementem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Poderíamos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novas</a:t>
            </a:r>
            <a:r>
              <a:rPr lang="en-US" dirty="0" smtClean="0"/>
              <a:t> classes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representem</a:t>
            </a:r>
            <a:r>
              <a:rPr lang="en-US" dirty="0" smtClean="0"/>
              <a:t> outros </a:t>
            </a:r>
            <a:r>
              <a:rPr lang="en-US" dirty="0" err="1" smtClean="0"/>
              <a:t>elementos</a:t>
            </a:r>
            <a:r>
              <a:rPr lang="en-US" dirty="0" smtClean="0"/>
              <a:t> do </a:t>
            </a:r>
            <a:r>
              <a:rPr lang="en-US" dirty="0" err="1" smtClean="0"/>
              <a:t>jogo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processo</a:t>
            </a:r>
            <a:r>
              <a:rPr lang="en-US" dirty="0" smtClean="0"/>
              <a:t> de </a:t>
            </a:r>
            <a:r>
              <a:rPr lang="en-US" dirty="0" err="1" smtClean="0"/>
              <a:t>atualizar</a:t>
            </a:r>
            <a:r>
              <a:rPr lang="en-US" dirty="0" smtClean="0"/>
              <a:t> a </a:t>
            </a:r>
            <a:r>
              <a:rPr lang="en-US" dirty="0" err="1" smtClean="0"/>
              <a:t>tela</a:t>
            </a:r>
            <a:r>
              <a:rPr lang="en-US" dirty="0" smtClean="0"/>
              <a:t> </a:t>
            </a:r>
            <a:r>
              <a:rPr lang="en-US" dirty="0" err="1" smtClean="0"/>
              <a:t>continuaria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Outro </a:t>
            </a:r>
            <a:r>
              <a:rPr lang="en-US" dirty="0" err="1" smtClean="0"/>
              <a:t>Exemplo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Lá</a:t>
            </a:r>
            <a:r>
              <a:rPr lang="en-US" dirty="0" smtClean="0"/>
              <a:t> </a:t>
            </a:r>
            <a:r>
              <a:rPr lang="en-US" dirty="0" err="1"/>
              <a:t>em</a:t>
            </a:r>
            <a:r>
              <a:rPr lang="en-US" dirty="0"/>
              <a:t> casa </a:t>
            </a:r>
            <a:r>
              <a:rPr lang="en-US" dirty="0" err="1"/>
              <a:t>tinha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moça</a:t>
            </a:r>
            <a:r>
              <a:rPr lang="en-US" dirty="0"/>
              <a:t>,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casa </a:t>
            </a:r>
            <a:r>
              <a:rPr lang="en-US" dirty="0" err="1"/>
              <a:t>tinha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moça</a:t>
            </a:r>
            <a:r>
              <a:rPr lang="en-US" dirty="0"/>
              <a:t>,</a:t>
            </a:r>
          </a:p>
          <a:p>
            <a:pPr marL="118872" indent="0">
              <a:buNone/>
            </a:pPr>
            <a:r>
              <a:rPr lang="en-US" dirty="0"/>
              <a:t>E a </a:t>
            </a:r>
            <a:r>
              <a:rPr lang="en-US" b="1" dirty="0" err="1"/>
              <a:t>moça</a:t>
            </a:r>
            <a:r>
              <a:rPr lang="en-US" dirty="0"/>
              <a:t> oh!, </a:t>
            </a:r>
            <a:endParaRPr lang="en-US" dirty="0" smtClean="0"/>
          </a:p>
          <a:p>
            <a:pPr marL="118872" indent="0">
              <a:buNone/>
            </a:pPr>
            <a:r>
              <a:rPr lang="en-US" b="1" dirty="0" err="1" smtClean="0"/>
              <a:t>boi</a:t>
            </a:r>
            <a:r>
              <a:rPr lang="en-US" dirty="0" smtClean="0"/>
              <a:t> </a:t>
            </a:r>
            <a:r>
              <a:rPr lang="en-US" dirty="0" err="1"/>
              <a:t>múún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a </a:t>
            </a:r>
            <a:r>
              <a:rPr lang="en-US" b="1" dirty="0" err="1"/>
              <a:t>vaca</a:t>
            </a:r>
            <a:r>
              <a:rPr lang="en-US" dirty="0"/>
              <a:t> </a:t>
            </a:r>
            <a:r>
              <a:rPr lang="en-US" dirty="0" err="1"/>
              <a:t>móôn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o </a:t>
            </a:r>
            <a:r>
              <a:rPr lang="en-US" b="1" dirty="0"/>
              <a:t>bode</a:t>
            </a:r>
            <a:r>
              <a:rPr lang="en-US" dirty="0"/>
              <a:t> </a:t>
            </a:r>
            <a:r>
              <a:rPr lang="en-US" dirty="0" err="1"/>
              <a:t>béé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dirty="0"/>
              <a:t>a </a:t>
            </a:r>
            <a:r>
              <a:rPr lang="en-US" b="1" dirty="0" err="1"/>
              <a:t>cabra</a:t>
            </a:r>
            <a:r>
              <a:rPr lang="en-US" dirty="0"/>
              <a:t> </a:t>
            </a:r>
            <a:r>
              <a:rPr lang="en-US" dirty="0" err="1"/>
              <a:t>mééééh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dirty="0"/>
              <a:t>o </a:t>
            </a:r>
            <a:r>
              <a:rPr lang="en-US" b="1" dirty="0" err="1"/>
              <a:t>cachorro</a:t>
            </a:r>
            <a:r>
              <a:rPr lang="en-US" dirty="0"/>
              <a:t> au au,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o </a:t>
            </a:r>
            <a:r>
              <a:rPr lang="en-US" b="1" dirty="0" err="1"/>
              <a:t>gato</a:t>
            </a:r>
            <a:r>
              <a:rPr lang="en-US" dirty="0"/>
              <a:t> </a:t>
            </a:r>
            <a:r>
              <a:rPr lang="en-US" dirty="0" err="1"/>
              <a:t>miau</a:t>
            </a:r>
            <a:r>
              <a:rPr lang="en-US" dirty="0" smtClean="0"/>
              <a:t>,</a:t>
            </a:r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dirty="0"/>
              <a:t>o </a:t>
            </a:r>
            <a:r>
              <a:rPr lang="en-US" b="1" dirty="0"/>
              <a:t>capote</a:t>
            </a:r>
            <a:r>
              <a:rPr lang="en-US" dirty="0"/>
              <a:t>: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fraco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dirty="0"/>
              <a:t>o </a:t>
            </a:r>
            <a:r>
              <a:rPr lang="en-US" b="1" dirty="0" err="1"/>
              <a:t>peru</a:t>
            </a:r>
            <a:r>
              <a:rPr lang="en-US" dirty="0"/>
              <a:t> </a:t>
            </a:r>
            <a:r>
              <a:rPr lang="en-US" dirty="0" err="1"/>
              <a:t>glu</a:t>
            </a:r>
            <a:r>
              <a:rPr lang="en-US" dirty="0"/>
              <a:t> </a:t>
            </a:r>
            <a:r>
              <a:rPr lang="en-US" dirty="0" err="1"/>
              <a:t>glu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dirty="0"/>
              <a:t>o </a:t>
            </a:r>
            <a:r>
              <a:rPr lang="en-US" b="1" dirty="0" err="1"/>
              <a:t>galo</a:t>
            </a:r>
            <a:r>
              <a:rPr lang="en-US" dirty="0"/>
              <a:t> </a:t>
            </a:r>
            <a:r>
              <a:rPr lang="en-US" dirty="0" err="1"/>
              <a:t>corococó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b="1" dirty="0" err="1"/>
              <a:t>galinha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,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e </a:t>
            </a:r>
            <a:r>
              <a:rPr lang="en-US" b="1" dirty="0" err="1"/>
              <a:t>pintinho</a:t>
            </a:r>
            <a:r>
              <a:rPr lang="en-US" dirty="0"/>
              <a:t> </a:t>
            </a:r>
            <a:r>
              <a:rPr lang="en-US" dirty="0" err="1"/>
              <a:t>piu</a:t>
            </a:r>
            <a:r>
              <a:rPr lang="en-US" dirty="0"/>
              <a:t>, e o </a:t>
            </a:r>
            <a:r>
              <a:rPr lang="en-US" dirty="0" err="1"/>
              <a:t>pintinho</a:t>
            </a:r>
            <a:r>
              <a:rPr lang="en-US" dirty="0"/>
              <a:t> </a:t>
            </a:r>
            <a:r>
              <a:rPr lang="en-US" dirty="0" err="1"/>
              <a:t>piu</a:t>
            </a:r>
            <a:r>
              <a:rPr lang="en-US" dirty="0"/>
              <a:t>,</a:t>
            </a:r>
          </a:p>
          <a:p>
            <a:pPr marL="118872" indent="0">
              <a:buNone/>
            </a:pPr>
            <a:r>
              <a:rPr lang="en-US" dirty="0"/>
              <a:t>E o </a:t>
            </a:r>
            <a:r>
              <a:rPr lang="en-US" dirty="0" err="1"/>
              <a:t>pintinho</a:t>
            </a:r>
            <a:r>
              <a:rPr lang="en-US" dirty="0"/>
              <a:t> </a:t>
            </a:r>
            <a:r>
              <a:rPr lang="en-US" dirty="0" err="1"/>
              <a:t>piu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838276"/>
            <a:ext cx="3977414" cy="28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0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personagem</a:t>
            </a:r>
            <a:r>
              <a:rPr lang="en-US" dirty="0" smtClean="0"/>
              <a:t> </a:t>
            </a:r>
            <a:r>
              <a:rPr lang="en-US" dirty="0" err="1" smtClean="0"/>
              <a:t>emite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endParaRPr lang="en-US" dirty="0" smtClean="0"/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personagem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invoca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dirty="0" err="1" smtClean="0"/>
              <a:t>som</a:t>
            </a:r>
            <a:r>
              <a:rPr lang="en-US" b="1" dirty="0" smtClean="0"/>
              <a:t>()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implementado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Personagem</a:t>
            </a:r>
            <a:r>
              <a:rPr lang="en-US" dirty="0" smtClean="0"/>
              <a:t>, a </a:t>
            </a:r>
            <a:r>
              <a:rPr lang="en-US" dirty="0" err="1" smtClean="0"/>
              <a:t>partir</a:t>
            </a:r>
            <a:r>
              <a:rPr lang="en-US" dirty="0" smtClean="0"/>
              <a:t> da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herdam</a:t>
            </a:r>
            <a:r>
              <a:rPr lang="en-US" dirty="0" smtClean="0"/>
              <a:t> as classes </a:t>
            </a:r>
            <a:r>
              <a:rPr lang="en-US" dirty="0" err="1" smtClean="0"/>
              <a:t>Moca</a:t>
            </a:r>
            <a:r>
              <a:rPr lang="en-US" dirty="0" smtClean="0"/>
              <a:t>, </a:t>
            </a:r>
            <a:r>
              <a:rPr lang="en-US" dirty="0" err="1" smtClean="0"/>
              <a:t>Boi</a:t>
            </a:r>
            <a:r>
              <a:rPr lang="en-US" dirty="0" smtClean="0"/>
              <a:t>, </a:t>
            </a:r>
            <a:r>
              <a:rPr lang="en-US" dirty="0" err="1" smtClean="0"/>
              <a:t>Vaca</a:t>
            </a:r>
            <a:r>
              <a:rPr lang="en-US" dirty="0" smtClean="0"/>
              <a:t>, Bode,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64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Polimorfismo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1600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main()</a:t>
            </a:r>
          </a:p>
          <a:p>
            <a:pPr marL="118872" indent="0">
              <a:buNone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pPr marL="118872" indent="0">
              <a:buNone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Moca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moca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Boi boi;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Vaca vaca;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Bode bode;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Cabra cabra;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Cachorro cachorro;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Gato gato;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Capote capote;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Peru peru;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Galo galo;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Galinha galinha;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Pintinho pintinho;</a:t>
            </a:r>
          </a:p>
          <a:p>
            <a:pPr marL="118872" indent="0">
              <a:buNone/>
            </a:pPr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cout&lt;&lt;</a:t>
            </a:r>
            <a:r>
              <a:rPr lang="ro-RO" sz="1600" dirty="0">
                <a:solidFill>
                  <a:srgbClr val="891315"/>
                </a:solidFill>
                <a:latin typeface="Menlo-Regular"/>
              </a:rPr>
              <a:t>"Lá em casa tinha uma </a:t>
            </a:r>
            <a:r>
              <a:rPr lang="ro-RO" sz="1600" dirty="0" smtClean="0">
                <a:solidFill>
                  <a:srgbClr val="891315"/>
                </a:solidFill>
                <a:latin typeface="Menlo-Regular"/>
              </a:rPr>
              <a:t>  	 moça</a:t>
            </a:r>
            <a:r>
              <a:rPr lang="ro-RO" sz="1600" dirty="0">
                <a:solidFill>
                  <a:srgbClr val="891315"/>
                </a:solidFill>
                <a:latin typeface="Menlo-Regular"/>
              </a:rPr>
              <a:t>\n E</a:t>
            </a:r>
            <a:r>
              <a:rPr lang="ro-RO" sz="1600" dirty="0" smtClean="0">
                <a:solidFill>
                  <a:srgbClr val="891315"/>
                </a:solidFill>
                <a:latin typeface="Menlo-Regular"/>
              </a:rPr>
              <a:t> </a:t>
            </a:r>
            <a:r>
              <a:rPr lang="ro-RO" sz="1600" dirty="0">
                <a:solidFill>
                  <a:srgbClr val="891315"/>
                </a:solidFill>
                <a:latin typeface="Menlo-Regular"/>
              </a:rPr>
              <a:t>a </a:t>
            </a:r>
            <a:r>
              <a:rPr lang="ro-RO" sz="1600" dirty="0" smtClean="0">
                <a:solidFill>
                  <a:srgbClr val="891315"/>
                </a:solidFill>
                <a:latin typeface="Menlo-Regular"/>
              </a:rPr>
              <a:t>moça”</a:t>
            </a:r>
            <a:r>
              <a:rPr lang="ro-RO" sz="1600" dirty="0" smtClean="0">
                <a:latin typeface="Menlo-Regular"/>
              </a:rPr>
              <a:t>&lt;&lt;endl;</a:t>
            </a:r>
            <a:endParaRPr lang="ro-RO" sz="1600" dirty="0">
              <a:latin typeface="Menlo-Regular"/>
            </a:endParaRP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moca.som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ro-RO" sz="1600" dirty="0">
                <a:solidFill>
                  <a:srgbClr val="000000"/>
                </a:solidFill>
                <a:latin typeface="Menlo-Regular"/>
              </a:rPr>
              <a:t>   boi.som();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vaca.som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bode.som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es-ES_tradnl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es-ES_tradnl" sz="1600" dirty="0" err="1">
                <a:solidFill>
                  <a:srgbClr val="000000"/>
                </a:solidFill>
                <a:latin typeface="Menlo-Regular"/>
              </a:rPr>
              <a:t>cabra.som</a:t>
            </a:r>
            <a:r>
              <a:rPr lang="es-ES_tradnl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es-ES_tradnl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es-ES_tradnl" sz="1600" dirty="0" err="1">
                <a:solidFill>
                  <a:srgbClr val="000000"/>
                </a:solidFill>
                <a:latin typeface="Menlo-Regular"/>
              </a:rPr>
              <a:t>cachorro.som</a:t>
            </a:r>
            <a:r>
              <a:rPr lang="es-ES_tradnl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it-IT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it-IT" sz="1600" dirty="0" err="1">
                <a:solidFill>
                  <a:srgbClr val="000000"/>
                </a:solidFill>
                <a:latin typeface="Menlo-Regular"/>
              </a:rPr>
              <a:t>gato.som</a:t>
            </a:r>
            <a:r>
              <a:rPr lang="it-IT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it-IT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it-IT" sz="1600" dirty="0" err="1">
                <a:solidFill>
                  <a:srgbClr val="000000"/>
                </a:solidFill>
                <a:latin typeface="Menlo-Regular"/>
              </a:rPr>
              <a:t>capote.som</a:t>
            </a:r>
            <a:r>
              <a:rPr lang="it-IT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fi-FI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fi-FI" sz="1600" dirty="0" err="1">
                <a:solidFill>
                  <a:srgbClr val="000000"/>
                </a:solidFill>
                <a:latin typeface="Menlo-Regular"/>
              </a:rPr>
              <a:t>peru.som</a:t>
            </a:r>
            <a:r>
              <a:rPr lang="fi-FI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galo.som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galinha.som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pintinho.som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pintinho.som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600" dirty="0" err="1">
                <a:solidFill>
                  <a:srgbClr val="000000"/>
                </a:solidFill>
                <a:latin typeface="Menlo-Regular"/>
              </a:rPr>
              <a:t>pintinho.som</a:t>
            </a:r>
            <a:r>
              <a:rPr lang="da-DK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da-DK" sz="1600" dirty="0">
                <a:solidFill>
                  <a:srgbClr val="000000"/>
                </a:solidFill>
                <a:latin typeface="Menlo-Regular"/>
              </a:rPr>
              <a:t>}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9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Polimorfismo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main()</a:t>
            </a:r>
          </a:p>
          <a:p>
            <a:pPr marL="118872" indent="0">
              <a:buNone/>
            </a:pPr>
            <a:r>
              <a:rPr lang="en-US" sz="18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pPr marL="118872" indent="0">
              <a:buNone/>
            </a:pPr>
            <a:r>
              <a:rPr lang="en-US" sz="18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Personagem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*p[</a:t>
            </a:r>
            <a:r>
              <a:rPr lang="en-US" sz="1800" dirty="0">
                <a:solidFill>
                  <a:srgbClr val="0000FF"/>
                </a:solidFill>
                <a:latin typeface="Menlo-Regular"/>
              </a:rPr>
              <a:t>14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] = 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{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Menlo-Regular"/>
              </a:rPr>
              <a:t>Moca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Boi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Vaca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Bode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Cabra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Cachorro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Gato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Capote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Peru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Galo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Galinha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Pintinho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Pintinho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(),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Menlo-Regular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enlo-Regular"/>
              </a:rPr>
              <a:t>Pintinho</a:t>
            </a:r>
            <a:r>
              <a:rPr lang="en-US" sz="1800" dirty="0" smtClean="0">
                <a:solidFill>
                  <a:srgbClr val="000000"/>
                </a:solidFill>
                <a:latin typeface="Menlo-Regular"/>
              </a:rPr>
              <a:t>()}</a:t>
            </a:r>
            <a:r>
              <a:rPr lang="en-US" sz="18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 marL="118872" indent="0">
              <a:buNone/>
            </a:pPr>
            <a:r>
              <a:rPr lang="da-DK" sz="18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800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da-DK" sz="1800" dirty="0">
                <a:solidFill>
                  <a:srgbClr val="000000"/>
                </a:solidFill>
                <a:latin typeface="Menlo-Regular"/>
              </a:rPr>
              <a:t> i;</a:t>
            </a:r>
          </a:p>
          <a:p>
            <a:pPr marL="118872" indent="0">
              <a:buNone/>
            </a:pPr>
            <a:r>
              <a:rPr lang="da-DK" sz="1000" dirty="0">
                <a:solidFill>
                  <a:srgbClr val="000000"/>
                </a:solidFill>
                <a:latin typeface="Menlo-Regular"/>
              </a:rPr>
              <a:t>   </a:t>
            </a:r>
            <a:endParaRPr lang="da-DK" sz="1000" dirty="0" smtClean="0">
              <a:solidFill>
                <a:srgbClr val="000000"/>
              </a:solidFill>
              <a:latin typeface="Menlo-Regular"/>
            </a:endParaRPr>
          </a:p>
          <a:p>
            <a:pPr marL="118872" indent="0">
              <a:buNone/>
            </a:pPr>
            <a:r>
              <a:rPr lang="ro-RO" sz="1800" dirty="0" smtClean="0">
                <a:solidFill>
                  <a:srgbClr val="000000"/>
                </a:solidFill>
                <a:latin typeface="Menlo-Regular"/>
              </a:rPr>
              <a:t>   cout</a:t>
            </a:r>
            <a:r>
              <a:rPr lang="ro-RO" sz="1800" dirty="0">
                <a:solidFill>
                  <a:srgbClr val="000000"/>
                </a:solidFill>
                <a:latin typeface="Menlo-Regular"/>
              </a:rPr>
              <a:t>&lt;&lt;</a:t>
            </a:r>
            <a:r>
              <a:rPr lang="ro-RO" sz="1800" dirty="0">
                <a:solidFill>
                  <a:srgbClr val="891315"/>
                </a:solidFill>
                <a:latin typeface="Menlo-Regular"/>
              </a:rPr>
              <a:t>"Lá em casa tinha uma </a:t>
            </a:r>
            <a:r>
              <a:rPr lang="ro-RO" sz="1800" dirty="0" smtClean="0">
                <a:solidFill>
                  <a:srgbClr val="891315"/>
                </a:solidFill>
                <a:latin typeface="Menlo-Regular"/>
              </a:rPr>
              <a:t>moça</a:t>
            </a:r>
            <a:r>
              <a:rPr lang="ro-RO" sz="1800" dirty="0">
                <a:solidFill>
                  <a:srgbClr val="891315"/>
                </a:solidFill>
                <a:latin typeface="Menlo-Regular"/>
              </a:rPr>
              <a:t>\n E a moça”</a:t>
            </a:r>
            <a:r>
              <a:rPr lang="ro-RO" sz="1800" dirty="0">
                <a:latin typeface="Menlo-Regular"/>
              </a:rPr>
              <a:t>&lt;&lt;endl;</a:t>
            </a:r>
          </a:p>
          <a:p>
            <a:pPr marL="118872" indent="0">
              <a:buNone/>
            </a:pPr>
            <a:endParaRPr lang="da-DK" sz="1800" dirty="0">
              <a:solidFill>
                <a:srgbClr val="000000"/>
              </a:solidFill>
              <a:latin typeface="Menlo-Regular"/>
            </a:endParaRPr>
          </a:p>
          <a:p>
            <a:pPr marL="118872" indent="0">
              <a:buNone/>
            </a:pPr>
            <a:r>
              <a:rPr lang="da-DK" sz="18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da-DK" sz="1800" dirty="0">
                <a:solidFill>
                  <a:srgbClr val="760F50"/>
                </a:solidFill>
                <a:latin typeface="Menlo-Regular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Menlo-Regular"/>
              </a:rPr>
              <a:t>(i=</a:t>
            </a:r>
            <a:r>
              <a:rPr lang="da-DK" sz="1800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da-DK" sz="1800" dirty="0">
                <a:solidFill>
                  <a:srgbClr val="000000"/>
                </a:solidFill>
                <a:latin typeface="Menlo-Regular"/>
              </a:rPr>
              <a:t>; i&lt;</a:t>
            </a:r>
            <a:r>
              <a:rPr lang="da-DK" sz="1800" dirty="0" smtClean="0">
                <a:solidFill>
                  <a:srgbClr val="0000FF"/>
                </a:solidFill>
                <a:latin typeface="Menlo-Regular"/>
              </a:rPr>
              <a:t>14</a:t>
            </a:r>
            <a:r>
              <a:rPr lang="da-DK" sz="1800" dirty="0" smtClean="0">
                <a:solidFill>
                  <a:srgbClr val="000000"/>
                </a:solidFill>
                <a:latin typeface="Menlo-Regular"/>
              </a:rPr>
              <a:t>; </a:t>
            </a:r>
            <a:r>
              <a:rPr lang="da-DK" sz="1800" dirty="0">
                <a:solidFill>
                  <a:srgbClr val="000000"/>
                </a:solidFill>
                <a:latin typeface="Menlo-Regular"/>
              </a:rPr>
              <a:t>i++)</a:t>
            </a:r>
          </a:p>
          <a:p>
            <a:pPr marL="118872" indent="0">
              <a:buNone/>
            </a:pPr>
            <a:r>
              <a:rPr lang="da-DK" sz="1800" dirty="0">
                <a:solidFill>
                  <a:srgbClr val="000000"/>
                </a:solidFill>
                <a:latin typeface="Menlo-Regular"/>
              </a:rPr>
              <a:t>      p[i]-&gt;som();</a:t>
            </a:r>
          </a:p>
          <a:p>
            <a:pPr marL="118872" indent="0">
              <a:buNone/>
            </a:pPr>
            <a:r>
              <a:rPr lang="da-DK" sz="1800" dirty="0">
                <a:solidFill>
                  <a:srgbClr val="000000"/>
                </a:solidFill>
                <a:latin typeface="Menlo-Regular"/>
              </a:rPr>
              <a:t>}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653136"/>
            <a:ext cx="3826892" cy="18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4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Invocando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a </a:t>
            </a:r>
            <a:r>
              <a:rPr lang="en-US" dirty="0" err="1" smtClean="0"/>
              <a:t>Partir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8016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Endereços Importantes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Site da </a:t>
            </a:r>
            <a:r>
              <a:rPr lang="en-US" dirty="0" err="1"/>
              <a:t>d</a:t>
            </a:r>
            <a:r>
              <a:rPr lang="en-US" dirty="0" err="1" smtClean="0"/>
              <a:t>isciplina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://www.decom.ufop.br/marco/</a:t>
            </a:r>
          </a:p>
          <a:p>
            <a:endParaRPr lang="en-US" dirty="0" smtClean="0"/>
          </a:p>
          <a:p>
            <a:r>
              <a:rPr lang="en-US" i="1" dirty="0" smtClean="0"/>
              <a:t>Moodle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3"/>
              </a:rPr>
              <a:t>www.decom.ufop.br</a:t>
            </a:r>
            <a:r>
              <a:rPr lang="en-US" u="sng" dirty="0">
                <a:hlinkClick r:id="rId3"/>
              </a:rPr>
              <a:t>/</a:t>
            </a:r>
            <a:r>
              <a:rPr lang="en-US" u="sng" dirty="0" smtClean="0">
                <a:hlinkClick r:id="rId3"/>
              </a:rPr>
              <a:t>moodle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 smtClean="0"/>
          </a:p>
          <a:p>
            <a:r>
              <a:rPr lang="en-US" dirty="0" err="1" smtClean="0"/>
              <a:t>Lista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e-</a:t>
            </a:r>
            <a:r>
              <a:rPr lang="en-US" dirty="0"/>
              <a:t>mails: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>
                <a:hlinkClick r:id="rId4"/>
              </a:rPr>
              <a:t>bcc221-d</a:t>
            </a:r>
            <a:r>
              <a:rPr lang="en-US" u="sng" dirty="0" smtClean="0">
                <a:hlinkClick r:id="rId4"/>
              </a:rPr>
              <a:t>ecom</a:t>
            </a:r>
            <a:r>
              <a:rPr lang="en-US" u="sng" dirty="0">
                <a:hlinkClick r:id="rId4"/>
              </a:rPr>
              <a:t>@</a:t>
            </a:r>
            <a:r>
              <a:rPr lang="en-US" u="sng" dirty="0" smtClean="0">
                <a:hlinkClick r:id="rId4"/>
              </a:rPr>
              <a:t>googlegroups.com</a:t>
            </a:r>
            <a:endParaRPr lang="en-US" u="sng" dirty="0" smtClean="0"/>
          </a:p>
          <a:p>
            <a:pPr marL="118872" indent="0" algn="ctr">
              <a:buNone/>
            </a:pPr>
            <a:endParaRPr lang="en-US" u="sng" dirty="0"/>
          </a:p>
          <a:p>
            <a:r>
              <a:rPr lang="en-US" dirty="0"/>
              <a:t>Para </a:t>
            </a:r>
            <a:r>
              <a:rPr lang="en-US" dirty="0" err="1"/>
              <a:t>solicitar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: </a:t>
            </a:r>
            <a:endParaRPr lang="en-US" dirty="0" smtClean="0"/>
          </a:p>
          <a:p>
            <a:pPr marL="118872" indent="0" algn="ctr">
              <a:buNone/>
            </a:pP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://groups.google.com/group/bcc221-</a:t>
            </a:r>
            <a:r>
              <a:rPr lang="en-US" u="sng" dirty="0" smtClean="0">
                <a:hlinkClick r:id="rId5"/>
              </a:rPr>
              <a:t>decom</a:t>
            </a:r>
            <a:endParaRPr lang="en-US" u="sng" dirty="0" smtClean="0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2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aula anterior,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a </a:t>
            </a:r>
            <a:r>
              <a:rPr lang="en-US" dirty="0" err="1" smtClean="0"/>
              <a:t>conversão</a:t>
            </a:r>
            <a:r>
              <a:rPr lang="en-US" dirty="0" smtClean="0"/>
              <a:t> de </a:t>
            </a:r>
            <a:r>
              <a:rPr lang="en-US" dirty="0" err="1" smtClean="0"/>
              <a:t>tipo</a:t>
            </a:r>
            <a:r>
              <a:rPr lang="en-US" dirty="0" smtClean="0"/>
              <a:t> entre base e </a:t>
            </a:r>
            <a:r>
              <a:rPr lang="en-US" dirty="0" err="1" smtClean="0"/>
              <a:t>derivada</a:t>
            </a:r>
            <a:r>
              <a:rPr lang="en-US" dirty="0" smtClean="0"/>
              <a:t>	</a:t>
            </a:r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receber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endParaRPr lang="en-US" dirty="0" smtClean="0"/>
          </a:p>
          <a:p>
            <a:pPr lvl="2"/>
            <a:r>
              <a:rPr lang="en-US" b="1" dirty="0" smtClean="0"/>
              <a:t>O </a:t>
            </a:r>
            <a:r>
              <a:rPr lang="en-US" b="1" dirty="0" err="1" smtClean="0"/>
              <a:t>contrário</a:t>
            </a:r>
            <a:r>
              <a:rPr lang="en-US" b="1" dirty="0" smtClean="0"/>
              <a:t> </a:t>
            </a:r>
            <a:r>
              <a:rPr lang="en-US" b="1" dirty="0" err="1" smtClean="0"/>
              <a:t>não</a:t>
            </a:r>
            <a:r>
              <a:rPr lang="en-US" b="1" dirty="0" smtClean="0"/>
              <a:t> vale.</a:t>
            </a:r>
          </a:p>
          <a:p>
            <a:r>
              <a:rPr lang="en-US" dirty="0" err="1" smtClean="0"/>
              <a:t>Também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com </a:t>
            </a:r>
            <a:r>
              <a:rPr lang="en-US" dirty="0" err="1" smtClean="0"/>
              <a:t>ponteiros</a:t>
            </a:r>
            <a:endParaRPr lang="en-US" dirty="0" smtClean="0"/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apontar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endParaRPr lang="en-US" dirty="0"/>
          </a:p>
          <a:p>
            <a:pPr lvl="2"/>
            <a:r>
              <a:rPr lang="en-US" b="1" dirty="0"/>
              <a:t>O </a:t>
            </a:r>
            <a:r>
              <a:rPr lang="en-US" b="1" dirty="0" err="1"/>
              <a:t>contrário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smtClean="0"/>
              <a:t>vale.</a:t>
            </a:r>
          </a:p>
          <a:p>
            <a:pPr lvl="1"/>
            <a:r>
              <a:rPr lang="en-US" dirty="0" err="1" smtClean="0"/>
              <a:t>Desta</a:t>
            </a:r>
            <a:r>
              <a:rPr lang="en-US" dirty="0" smtClean="0"/>
              <a:t> forma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invocar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através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362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Considere</a:t>
            </a:r>
            <a:r>
              <a:rPr lang="en-US" dirty="0" smtClean="0"/>
              <a:t> a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endParaRPr lang="en-US" dirty="0" smtClean="0"/>
          </a:p>
          <a:p>
            <a:pPr lvl="1"/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Derivada</a:t>
            </a:r>
            <a:r>
              <a:rPr lang="en-US" dirty="0" smtClean="0"/>
              <a:t> redefine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print()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original </a:t>
            </a:r>
            <a:r>
              <a:rPr lang="en-US" dirty="0" err="1" smtClean="0"/>
              <a:t>imprime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b="1" i="1" dirty="0" smtClean="0"/>
              <a:t>a</a:t>
            </a:r>
            <a:r>
              <a:rPr lang="en-US" dirty="0" smtClean="0"/>
              <a:t>, </a:t>
            </a:r>
            <a:r>
              <a:rPr lang="en-US" b="1" i="1" dirty="0" smtClean="0"/>
              <a:t>b</a:t>
            </a:r>
            <a:r>
              <a:rPr lang="en-US" dirty="0" smtClean="0"/>
              <a:t> e </a:t>
            </a:r>
            <a:r>
              <a:rPr lang="en-US" b="1" i="1" dirty="0" smtClean="0"/>
              <a:t>c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redefinido</a:t>
            </a:r>
            <a:r>
              <a:rPr lang="en-US" dirty="0" smtClean="0"/>
              <a:t> </a:t>
            </a:r>
            <a:r>
              <a:rPr lang="en-US" dirty="0" err="1" smtClean="0"/>
              <a:t>acrescenta</a:t>
            </a:r>
            <a:r>
              <a:rPr lang="en-US" dirty="0" smtClean="0"/>
              <a:t> a </a:t>
            </a:r>
            <a:r>
              <a:rPr lang="en-US" dirty="0" err="1" smtClean="0"/>
              <a:t>impressão</a:t>
            </a:r>
            <a:r>
              <a:rPr lang="en-US" dirty="0" smtClean="0"/>
              <a:t> dos </a:t>
            </a:r>
            <a:r>
              <a:rPr lang="en-US" dirty="0" err="1" smtClean="0"/>
              <a:t>atributos</a:t>
            </a:r>
            <a:r>
              <a:rPr lang="en-US" dirty="0" smtClean="0"/>
              <a:t> </a:t>
            </a:r>
            <a:r>
              <a:rPr lang="en-US" b="1" i="1" dirty="0" smtClean="0"/>
              <a:t>d</a:t>
            </a:r>
            <a:r>
              <a:rPr lang="en-US" dirty="0" smtClean="0"/>
              <a:t>, </a:t>
            </a:r>
            <a:r>
              <a:rPr lang="en-US" b="1" i="1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b="1" i="1" dirty="0" smtClean="0"/>
              <a:t>f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1622" y="1556792"/>
            <a:ext cx="1450698" cy="519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5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#include&lt;base.h&gt;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//aponta para o objeto da classe 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//invoca o método da classe 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//aponta para o objeto da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//invoca o método da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//aponta para o objeto da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//invoca o método da classe 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095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Este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construção</a:t>
            </a:r>
            <a:r>
              <a:rPr lang="en-US" dirty="0" smtClean="0"/>
              <a:t> é </a:t>
            </a:r>
            <a:r>
              <a:rPr lang="en-US" dirty="0" err="1" smtClean="0"/>
              <a:t>permitido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compilador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conta</a:t>
            </a:r>
            <a:r>
              <a:rPr lang="en-US" dirty="0" smtClean="0"/>
              <a:t> do </a:t>
            </a:r>
            <a:r>
              <a:rPr lang="en-US" dirty="0" err="1" smtClean="0"/>
              <a:t>relacionamento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endParaRPr lang="en-US" dirty="0" smtClean="0"/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b="1" dirty="0" smtClean="0"/>
              <a:t>é um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funcionalidade</a:t>
            </a:r>
            <a:r>
              <a:rPr lang="en-US" dirty="0" smtClean="0"/>
              <a:t> </a:t>
            </a:r>
            <a:r>
              <a:rPr lang="en-US" dirty="0" err="1" smtClean="0"/>
              <a:t>invocada</a:t>
            </a:r>
            <a:r>
              <a:rPr lang="en-US" dirty="0" smtClean="0"/>
              <a:t> </a:t>
            </a:r>
            <a:r>
              <a:rPr lang="en-US" dirty="0" err="1" smtClean="0"/>
              <a:t>depende</a:t>
            </a:r>
            <a:r>
              <a:rPr lang="en-US" dirty="0" smtClean="0"/>
              <a:t> do </a:t>
            </a:r>
            <a:r>
              <a:rPr lang="en-US" i="1" dirty="0" smtClean="0"/>
              <a:t>handle</a:t>
            </a:r>
            <a:r>
              <a:rPr lang="en-US" dirty="0" smtClean="0"/>
              <a:t> (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referência</a:t>
            </a:r>
            <a:r>
              <a:rPr lang="en-US" dirty="0" smtClean="0"/>
              <a:t>)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invocá</a:t>
            </a:r>
            <a:r>
              <a:rPr lang="en-US" dirty="0" smtClean="0"/>
              <a:t>-la</a:t>
            </a:r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não</a:t>
            </a:r>
            <a:r>
              <a:rPr lang="en-US" dirty="0" smtClean="0"/>
              <a:t> do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apontado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i="1" dirty="0" smtClean="0"/>
              <a:t>handle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Utilizando</a:t>
            </a:r>
            <a:r>
              <a:rPr lang="en-US" dirty="0" smtClean="0"/>
              <a:t> um </a:t>
            </a:r>
            <a:r>
              <a:rPr lang="en-US" dirty="0" err="1" smtClean="0"/>
              <a:t>tipo</a:t>
            </a:r>
            <a:r>
              <a:rPr lang="en-US" dirty="0" smtClean="0"/>
              <a:t> especial de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fazer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invertido</a:t>
            </a:r>
            <a:endParaRPr lang="en-US" dirty="0" smtClean="0"/>
          </a:p>
          <a:p>
            <a:pPr lvl="2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é crucial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polimorfismo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912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meios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conhecemos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agora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possível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Utilizar</a:t>
            </a:r>
            <a:r>
              <a:rPr lang="en-US" dirty="0" smtClean="0"/>
              <a:t> 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apontar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base;</a:t>
            </a:r>
          </a:p>
          <a:p>
            <a:pPr lvl="1"/>
            <a:r>
              <a:rPr lang="en-US" dirty="0" err="1" smtClean="0"/>
              <a:t>Utilizar</a:t>
            </a:r>
            <a:r>
              <a:rPr lang="en-US" dirty="0" smtClean="0"/>
              <a:t> 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apontar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 </a:t>
            </a:r>
            <a:r>
              <a:rPr lang="en-US" dirty="0" err="1" smtClean="0"/>
              <a:t>derivada</a:t>
            </a:r>
            <a:r>
              <a:rPr lang="en-US" dirty="0" smtClean="0"/>
              <a:t> e </a:t>
            </a:r>
            <a:r>
              <a:rPr lang="en-US" dirty="0" err="1" smtClean="0"/>
              <a:t>invocar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39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#include&lt;base.h&gt;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//aponta para o objeto da classe 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//invoca o método da classe 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obj1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aponta para o objeto da classe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base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//ERRO! Um objeto da classe base não é um objeto da classe 		  //derivada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5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#include&lt;iostream&gt;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#include&lt;base.h&gt;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5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6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obj4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   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obj3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//aponta para o objeto da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obj2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setDEF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 smtClean="0">
                <a:solidFill>
                  <a:srgbClr val="000000"/>
                </a:solidFill>
                <a:latin typeface="Verdana"/>
              </a:rPr>
              <a:t>7, 8, 9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invoca o método da classe 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	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ERRO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! Não é possível invocar um método da classe   			 //derivada usando um handle da classe base.</a:t>
            </a:r>
          </a:p>
          <a:p>
            <a:pPr marL="118872" indent="0">
              <a:buNone/>
            </a:pP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                                              // 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exceto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pela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aplicação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 de 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downcasting</a:t>
            </a:r>
            <a:r>
              <a:rPr lang="en-US" sz="1500" dirty="0" smtClean="0">
                <a:solidFill>
                  <a:srgbClr val="007F00"/>
                </a:solidFill>
                <a:latin typeface="Comic Sans MS"/>
              </a:rPr>
              <a:t>.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572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06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dos </a:t>
            </a:r>
            <a:r>
              <a:rPr lang="en-US" dirty="0" err="1" smtClean="0"/>
              <a:t>exemplos</a:t>
            </a:r>
            <a:r>
              <a:rPr lang="en-US" dirty="0" smtClean="0"/>
              <a:t> </a:t>
            </a:r>
            <a:r>
              <a:rPr lang="en-US" dirty="0" err="1" smtClean="0"/>
              <a:t>anteriores</a:t>
            </a:r>
            <a:r>
              <a:rPr lang="en-US" dirty="0" smtClean="0"/>
              <a:t>,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i="1" dirty="0" smtClean="0"/>
              <a:t>handle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a </a:t>
            </a:r>
            <a:r>
              <a:rPr lang="en-US" dirty="0" err="1" smtClean="0"/>
              <a:t>versão</a:t>
            </a:r>
            <a:r>
              <a:rPr lang="en-US" dirty="0" smtClean="0"/>
              <a:t> de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invocada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apontado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Com </a:t>
            </a:r>
            <a:r>
              <a:rPr lang="en-US" b="1" dirty="0" err="1" smtClean="0"/>
              <a:t>funções</a:t>
            </a:r>
            <a:r>
              <a:rPr lang="en-US" b="1" dirty="0" smtClean="0"/>
              <a:t> </a:t>
            </a:r>
            <a:r>
              <a:rPr lang="en-US" b="1" dirty="0" err="1" smtClean="0"/>
              <a:t>virtuais</a:t>
            </a:r>
            <a:r>
              <a:rPr lang="en-US" dirty="0" smtClean="0"/>
              <a:t>, </a:t>
            </a:r>
            <a:r>
              <a:rPr lang="en-US" dirty="0" err="1" smtClean="0"/>
              <a:t>ocorre</a:t>
            </a:r>
            <a:r>
              <a:rPr lang="en-US" dirty="0" smtClean="0"/>
              <a:t> o </a:t>
            </a:r>
            <a:r>
              <a:rPr lang="en-US" dirty="0" err="1" smtClean="0"/>
              <a:t>contrário</a:t>
            </a:r>
            <a:endParaRPr lang="en-US" dirty="0" smtClean="0"/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apontado</a:t>
            </a:r>
            <a:r>
              <a:rPr lang="en-US" dirty="0" smtClean="0"/>
              <a:t> </a:t>
            </a:r>
            <a:r>
              <a:rPr lang="en-US" dirty="0" err="1" smtClean="0"/>
              <a:t>determina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a </a:t>
            </a:r>
            <a:r>
              <a:rPr lang="en-US" dirty="0" err="1" smtClean="0"/>
              <a:t>versão</a:t>
            </a:r>
            <a:r>
              <a:rPr lang="en-US" dirty="0" smtClean="0"/>
              <a:t> do </a:t>
            </a:r>
            <a:r>
              <a:rPr lang="en-US" dirty="0" err="1" smtClean="0"/>
              <a:t>método</a:t>
            </a:r>
            <a:r>
              <a:rPr lang="en-US" dirty="0" smtClean="0"/>
              <a:t> a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invocada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Voltando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do </a:t>
            </a:r>
            <a:r>
              <a:rPr lang="en-US" dirty="0" err="1" smtClean="0"/>
              <a:t>jogo</a:t>
            </a:r>
            <a:r>
              <a:rPr lang="en-US" dirty="0" smtClean="0"/>
              <a:t> </a:t>
            </a:r>
            <a:r>
              <a:rPr lang="en-US" dirty="0" err="1" smtClean="0"/>
              <a:t>espacial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i="1" dirty="0" err="1" smtClean="0"/>
              <a:t>ObjetoEspacial</a:t>
            </a:r>
            <a:r>
              <a:rPr lang="en-US" dirty="0" smtClean="0"/>
              <a:t> define um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formato</a:t>
            </a:r>
            <a:r>
              <a:rPr lang="en-US" dirty="0" smtClean="0"/>
              <a:t> </a:t>
            </a:r>
            <a:r>
              <a:rPr lang="en-US" dirty="0" err="1" smtClean="0"/>
              <a:t>geométrico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endParaRPr lang="en-US" dirty="0" smtClean="0"/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define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próprio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err="1" smtClean="0"/>
              <a:t>desenhar</a:t>
            </a:r>
            <a:r>
              <a:rPr lang="en-US" i="1" dirty="0" smtClean="0"/>
              <a:t>()</a:t>
            </a:r>
          </a:p>
          <a:p>
            <a:pPr lvl="2"/>
            <a:r>
              <a:rPr lang="en-US" dirty="0" smtClean="0"/>
              <a:t>Um </a:t>
            </a:r>
            <a:r>
              <a:rPr lang="en-US" dirty="0" err="1" smtClean="0"/>
              <a:t>diferente</a:t>
            </a:r>
            <a:r>
              <a:rPr lang="en-US" dirty="0" smtClean="0"/>
              <a:t> do outro.</a:t>
            </a:r>
          </a:p>
          <a:p>
            <a:pPr lvl="1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invocar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err="1" smtClean="0"/>
              <a:t>desenhar</a:t>
            </a:r>
            <a:r>
              <a:rPr lang="en-US" i="1" dirty="0" smtClean="0"/>
              <a:t>()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seria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se o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determinasse</a:t>
            </a:r>
            <a:r>
              <a:rPr lang="en-US" dirty="0" smtClean="0"/>
              <a:t> </a:t>
            </a:r>
            <a:r>
              <a:rPr lang="en-US" b="1" dirty="0" err="1" smtClean="0"/>
              <a:t>dinamicamente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b="1" dirty="0" smtClean="0"/>
              <a:t>tempo de </a:t>
            </a:r>
            <a:r>
              <a:rPr lang="en-US" b="1" dirty="0" err="1" smtClean="0"/>
              <a:t>execução</a:t>
            </a:r>
            <a:r>
              <a:rPr lang="en-US" dirty="0" smtClean="0"/>
              <a:t>) </a:t>
            </a:r>
            <a:r>
              <a:rPr lang="en-US" dirty="0" err="1" smtClean="0"/>
              <a:t>qual</a:t>
            </a:r>
            <a:r>
              <a:rPr lang="en-US" dirty="0" smtClean="0"/>
              <a:t>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desenhar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forma, </a:t>
            </a:r>
            <a:r>
              <a:rPr lang="en-US" dirty="0" err="1" smtClean="0"/>
              <a:t>baseado</a:t>
            </a:r>
            <a:r>
              <a:rPr lang="en-US" dirty="0" smtClean="0"/>
              <a:t> no </a:t>
            </a:r>
            <a:r>
              <a:rPr lang="en-US" b="1" dirty="0" err="1" smtClean="0"/>
              <a:t>tipo</a:t>
            </a:r>
            <a:r>
              <a:rPr lang="en-US" b="1" dirty="0" smtClean="0"/>
              <a:t> do </a:t>
            </a:r>
            <a:r>
              <a:rPr lang="en-US" b="1" dirty="0" err="1" smtClean="0"/>
              <a:t>objeto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6165304"/>
            <a:ext cx="454534" cy="6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2976741" y="6250126"/>
            <a:ext cx="515139" cy="6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6152476"/>
            <a:ext cx="505045" cy="67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us.cdn4.123rf.com/168nwm/tuulijumala/tuulijumala1003/tuulijumala100300020/6668978-green-laser-beam-background-with-copy-spac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92401" y="6250126"/>
            <a:ext cx="575743" cy="57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999381"/>
            <a:ext cx="7402016" cy="4525963"/>
          </a:xfrm>
        </p:spPr>
        <p:txBody>
          <a:bodyPr/>
          <a:lstStyle/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endParaRPr lang="pt-BR" sz="6600" b="1" dirty="0"/>
          </a:p>
          <a:p>
            <a:pPr algn="ctr">
              <a:buFontTx/>
              <a:buNone/>
            </a:pPr>
            <a:r>
              <a:rPr lang="pt-BR" sz="6600" b="1" dirty="0"/>
              <a:t>Avisos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01EA-555E-46B3-80C1-84FBBEDCD8D0}" type="slidenum">
              <a:rPr lang="pt-BR"/>
              <a:pPr/>
              <a:t>3</a:t>
            </a:fld>
            <a:endParaRPr lang="pt-BR"/>
          </a:p>
        </p:txBody>
      </p:sp>
      <p:pic>
        <p:nvPicPr>
          <p:cNvPr id="18442" name="Picture 10" descr="http://www.floridacharts.com/FLQuery/Images/warning-icon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880828"/>
            <a:ext cx="324036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50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permitirmos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dinâmico</a:t>
            </a:r>
            <a:r>
              <a:rPr lang="en-US" dirty="0" smtClean="0"/>
              <a:t>, </a:t>
            </a:r>
            <a:r>
              <a:rPr lang="en-US" dirty="0" err="1" smtClean="0"/>
              <a:t>declaramos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i="1" dirty="0" err="1" smtClean="0"/>
              <a:t>desenhar</a:t>
            </a:r>
            <a:r>
              <a:rPr lang="en-US" b="1" i="1" dirty="0" smtClean="0"/>
              <a:t>()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b="1" dirty="0" err="1" smtClean="0"/>
              <a:t>função</a:t>
            </a:r>
            <a:r>
              <a:rPr lang="en-US" b="1" dirty="0" smtClean="0"/>
              <a:t> virtual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 o </a:t>
            </a:r>
            <a:r>
              <a:rPr lang="en-US" smtClean="0"/>
              <a:t>redefinimos </a:t>
            </a:r>
            <a:r>
              <a:rPr lang="en-US" dirty="0" err="1" smtClean="0"/>
              <a:t>nas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sobrescrito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o </a:t>
            </a:r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protótipo</a:t>
            </a:r>
            <a:r>
              <a:rPr lang="en-US" dirty="0" smtClean="0"/>
              <a:t> do original (</a:t>
            </a:r>
            <a:r>
              <a:rPr lang="en-US" dirty="0" err="1" smtClean="0"/>
              <a:t>assinatura</a:t>
            </a:r>
            <a:r>
              <a:rPr lang="en-US" dirty="0" smtClean="0"/>
              <a:t> e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retorno</a:t>
            </a:r>
            <a:r>
              <a:rPr lang="en-US" dirty="0" smtClean="0"/>
              <a:t>)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119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declararmos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virtual, </a:t>
            </a:r>
            <a:r>
              <a:rPr lang="en-US" dirty="0" err="1" smtClean="0"/>
              <a:t>adicionamos</a:t>
            </a:r>
            <a:r>
              <a:rPr lang="en-US" dirty="0" smtClean="0"/>
              <a:t> a </a:t>
            </a:r>
            <a:r>
              <a:rPr lang="en-US" dirty="0" err="1" smtClean="0"/>
              <a:t>palavra</a:t>
            </a:r>
            <a:r>
              <a:rPr lang="en-US" dirty="0" smtClean="0"/>
              <a:t> </a:t>
            </a:r>
            <a:r>
              <a:rPr lang="en-US" dirty="0" err="1" smtClean="0"/>
              <a:t>chave</a:t>
            </a:r>
            <a:r>
              <a:rPr lang="en-US" dirty="0" smtClean="0"/>
              <a:t> virtual antes de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protótipo</a:t>
            </a:r>
            <a:endParaRPr lang="en-US" dirty="0" smtClean="0"/>
          </a:p>
          <a:p>
            <a:endParaRPr lang="en-US" sz="1900" dirty="0"/>
          </a:p>
          <a:p>
            <a:pPr marL="457200" lvl="1" indent="0" algn="ctr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desenhar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</a:p>
          <a:p>
            <a:pPr marL="457200" lvl="1" indent="0" algn="ctr">
              <a:buNone/>
            </a:pPr>
            <a:endParaRPr lang="pt-BR" sz="19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en-US" dirty="0" smtClean="0"/>
              <a:t>Se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sobrescrever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virtual, </a:t>
            </a:r>
            <a:r>
              <a:rPr lang="en-US" dirty="0" err="1" smtClean="0"/>
              <a:t>ela</a:t>
            </a:r>
            <a:r>
              <a:rPr lang="en-US" dirty="0" smtClean="0"/>
              <a:t> </a:t>
            </a:r>
            <a:r>
              <a:rPr lang="en-US" dirty="0" err="1" smtClean="0"/>
              <a:t>herda</a:t>
            </a:r>
            <a:r>
              <a:rPr lang="en-US" dirty="0" smtClean="0"/>
              <a:t> a </a:t>
            </a:r>
            <a:r>
              <a:rPr lang="en-US" dirty="0" err="1" smtClean="0"/>
              <a:t>implementação</a:t>
            </a:r>
            <a:r>
              <a:rPr lang="en-US" dirty="0" smtClean="0"/>
              <a:t> original;</a:t>
            </a:r>
          </a:p>
          <a:p>
            <a:r>
              <a:rPr lang="en-US" dirty="0" err="1" smtClean="0"/>
              <a:t>Definindo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virtual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base,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permanecerá</a:t>
            </a:r>
            <a:r>
              <a:rPr lang="en-US" dirty="0" smtClean="0"/>
              <a:t> </a:t>
            </a:r>
            <a:r>
              <a:rPr lang="en-US" dirty="0" err="1" smtClean="0"/>
              <a:t>assim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a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endParaRPr lang="en-US" dirty="0" smtClean="0"/>
          </a:p>
          <a:p>
            <a:pPr lvl="1"/>
            <a:r>
              <a:rPr lang="en-US" dirty="0" err="1" smtClean="0"/>
              <a:t>Mesmo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as classes </a:t>
            </a:r>
            <a:r>
              <a:rPr lang="en-US" dirty="0" err="1" smtClean="0"/>
              <a:t>derivadas</a:t>
            </a:r>
            <a:r>
              <a:rPr lang="en-US" dirty="0" smtClean="0"/>
              <a:t> a </a:t>
            </a:r>
            <a:r>
              <a:rPr lang="en-US" dirty="0" err="1" smtClean="0"/>
              <a:t>sobrescrevam</a:t>
            </a:r>
            <a:r>
              <a:rPr lang="en-US" dirty="0" smtClean="0"/>
              <a:t> e </a:t>
            </a:r>
            <a:r>
              <a:rPr lang="en-US" dirty="0" err="1" smtClean="0"/>
              <a:t>não</a:t>
            </a:r>
            <a:r>
              <a:rPr lang="en-US" dirty="0" smtClean="0"/>
              <a:t> a </a:t>
            </a:r>
            <a:r>
              <a:rPr lang="en-US" dirty="0" err="1" smtClean="0"/>
              <a:t>declarem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virtual </a:t>
            </a:r>
            <a:r>
              <a:rPr lang="en-US" dirty="0" err="1" smtClean="0"/>
              <a:t>novamente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É </a:t>
            </a:r>
            <a:r>
              <a:rPr lang="en-US" dirty="0" err="1" smtClean="0"/>
              <a:t>uma</a:t>
            </a:r>
            <a:r>
              <a:rPr lang="en-US" dirty="0" smtClean="0"/>
              <a:t> boa </a:t>
            </a:r>
            <a:r>
              <a:rPr lang="en-US" dirty="0" err="1" smtClean="0"/>
              <a:t>prática</a:t>
            </a:r>
            <a:r>
              <a:rPr lang="en-US" dirty="0" smtClean="0"/>
              <a:t> </a:t>
            </a:r>
            <a:r>
              <a:rPr lang="en-US" dirty="0" err="1" smtClean="0"/>
              <a:t>declarar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virtual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toda</a:t>
            </a:r>
            <a:r>
              <a:rPr lang="en-US" dirty="0" smtClean="0"/>
              <a:t> a </a:t>
            </a:r>
            <a:r>
              <a:rPr lang="en-US" dirty="0" err="1" smtClean="0"/>
              <a:t>hierarquia</a:t>
            </a:r>
            <a:r>
              <a:rPr lang="en-US" dirty="0" smtClean="0"/>
              <a:t> de classes.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Resolução</a:t>
            </a:r>
            <a:r>
              <a:rPr lang="en-US" dirty="0" smtClean="0"/>
              <a:t> </a:t>
            </a:r>
            <a:r>
              <a:rPr lang="en-US" dirty="0" err="1" smtClean="0"/>
              <a:t>Estática</a:t>
            </a:r>
            <a:r>
              <a:rPr lang="en-US" dirty="0" smtClean="0"/>
              <a:t> e </a:t>
            </a:r>
            <a:r>
              <a:rPr lang="en-US" dirty="0" err="1" smtClean="0"/>
              <a:t>Dinâmica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96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Resolução</a:t>
            </a:r>
            <a:r>
              <a:rPr lang="en-US" dirty="0" smtClean="0"/>
              <a:t> </a:t>
            </a:r>
            <a:r>
              <a:rPr lang="en-US" dirty="0" err="1" smtClean="0"/>
              <a:t>Estática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instruções</a:t>
            </a:r>
            <a:r>
              <a:rPr lang="en-US" dirty="0" smtClean="0"/>
              <a:t> de </a:t>
            </a:r>
            <a:r>
              <a:rPr lang="en-US" dirty="0" err="1" smtClean="0"/>
              <a:t>chamada</a:t>
            </a:r>
            <a:r>
              <a:rPr lang="en-US" dirty="0" smtClean="0"/>
              <a:t> a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resolvidas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de </a:t>
            </a:r>
            <a:r>
              <a:rPr lang="en-US" dirty="0" err="1" smtClean="0"/>
              <a:t>compilação</a:t>
            </a:r>
            <a:endParaRPr lang="en-US" dirty="0" smtClean="0"/>
          </a:p>
          <a:p>
            <a:pPr lvl="1"/>
            <a:r>
              <a:rPr lang="en-US" dirty="0" smtClean="0"/>
              <a:t>E </a:t>
            </a:r>
            <a:r>
              <a:rPr lang="en-US" dirty="0" err="1" smtClean="0"/>
              <a:t>traduzidas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chamadas</a:t>
            </a:r>
            <a:r>
              <a:rPr lang="en-US" dirty="0" smtClean="0"/>
              <a:t> a </a:t>
            </a:r>
            <a:r>
              <a:rPr lang="en-US" dirty="0" err="1" smtClean="0"/>
              <a:t>funções</a:t>
            </a:r>
            <a:r>
              <a:rPr lang="en-US" dirty="0" smtClean="0"/>
              <a:t> de </a:t>
            </a:r>
            <a:r>
              <a:rPr lang="en-US" dirty="0" err="1" smtClean="0"/>
              <a:t>endereço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faz</a:t>
            </a:r>
            <a:r>
              <a:rPr lang="en-US" dirty="0" smtClean="0"/>
              <a:t> com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instrução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vinculada</a:t>
            </a:r>
            <a:r>
              <a:rPr lang="en-US" dirty="0" smtClean="0"/>
              <a:t> à </a:t>
            </a:r>
            <a:r>
              <a:rPr lang="en-US" dirty="0" err="1" smtClean="0"/>
              <a:t>função</a:t>
            </a:r>
            <a:r>
              <a:rPr lang="en-US" dirty="0" smtClean="0"/>
              <a:t> antes de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execução</a:t>
            </a:r>
            <a:r>
              <a:rPr lang="en-US" dirty="0" smtClean="0"/>
              <a:t>;</a:t>
            </a:r>
          </a:p>
          <a:p>
            <a:pPr lvl="1"/>
            <a:r>
              <a:rPr lang="en-US" b="1" dirty="0" err="1" smtClean="0"/>
              <a:t>Resolução</a:t>
            </a:r>
            <a:r>
              <a:rPr lang="en-US" b="1" dirty="0" smtClean="0"/>
              <a:t> </a:t>
            </a:r>
            <a:r>
              <a:rPr lang="en-US" b="1" dirty="0" err="1" smtClean="0"/>
              <a:t>Estática</a:t>
            </a:r>
            <a:endParaRPr lang="en-US" dirty="0" smtClean="0"/>
          </a:p>
          <a:p>
            <a:pPr lvl="2"/>
            <a:r>
              <a:rPr lang="en-US" dirty="0" err="1" smtClean="0"/>
              <a:t>Acontece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invocamos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Resolução</a:t>
            </a:r>
            <a:r>
              <a:rPr lang="en-US" dirty="0"/>
              <a:t> </a:t>
            </a:r>
            <a:r>
              <a:rPr lang="en-US" dirty="0" err="1"/>
              <a:t>Dinâmica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instrução</a:t>
            </a:r>
            <a:r>
              <a:rPr lang="en-US" dirty="0"/>
              <a:t> de </a:t>
            </a:r>
            <a:r>
              <a:rPr lang="en-US" dirty="0" err="1"/>
              <a:t>chamada</a:t>
            </a:r>
            <a:r>
              <a:rPr lang="en-US" dirty="0"/>
              <a:t> a um </a:t>
            </a:r>
            <a:r>
              <a:rPr lang="en-US" dirty="0" err="1"/>
              <a:t>método</a:t>
            </a:r>
            <a:r>
              <a:rPr lang="en-US" dirty="0"/>
              <a:t> virtual é </a:t>
            </a:r>
            <a:r>
              <a:rPr lang="en-US" dirty="0" err="1"/>
              <a:t>encontrada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compilador</a:t>
            </a:r>
            <a:r>
              <a:rPr lang="en-US" dirty="0"/>
              <a:t>,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tem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é o </a:t>
            </a:r>
            <a:r>
              <a:rPr lang="en-US" dirty="0" err="1"/>
              <a:t>método</a:t>
            </a:r>
            <a:r>
              <a:rPr lang="en-US" dirty="0"/>
              <a:t> </a:t>
            </a:r>
            <a:r>
              <a:rPr lang="en-US" dirty="0" err="1"/>
              <a:t>associado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tempo de </a:t>
            </a:r>
            <a:r>
              <a:rPr lang="en-US" dirty="0" err="1" smtClean="0"/>
              <a:t>compilação</a:t>
            </a:r>
            <a:endParaRPr lang="en-US" dirty="0" smtClean="0"/>
          </a:p>
          <a:p>
            <a:pPr lvl="1"/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utilizamos</a:t>
            </a:r>
            <a:r>
              <a:rPr lang="en-US" dirty="0" smtClean="0"/>
              <a:t> </a:t>
            </a:r>
            <a:r>
              <a:rPr lang="en-US" b="1" dirty="0" err="1" smtClean="0"/>
              <a:t>ponteiros</a:t>
            </a:r>
            <a:r>
              <a:rPr lang="en-US" dirty="0" smtClean="0"/>
              <a:t> (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err="1" smtClean="0"/>
              <a:t>referências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, o </a:t>
            </a:r>
            <a:r>
              <a:rPr lang="en-US" dirty="0" err="1" smtClean="0"/>
              <a:t>compilador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conhece</a:t>
            </a:r>
            <a:r>
              <a:rPr lang="en-US" dirty="0" smtClean="0"/>
              <a:t> </a:t>
            </a:r>
            <a:r>
              <a:rPr lang="en-US" dirty="0" err="1" smtClean="0"/>
              <a:t>qual</a:t>
            </a:r>
            <a:r>
              <a:rPr lang="en-US" dirty="0" smtClean="0"/>
              <a:t> é a </a:t>
            </a:r>
            <a:r>
              <a:rPr lang="en-US" dirty="0" err="1" smtClean="0"/>
              <a:t>classe</a:t>
            </a:r>
            <a:r>
              <a:rPr lang="en-US" dirty="0" smtClean="0"/>
              <a:t> do </a:t>
            </a:r>
            <a:r>
              <a:rPr lang="en-US" dirty="0" err="1" smtClean="0"/>
              <a:t>endereço</a:t>
            </a:r>
            <a:r>
              <a:rPr lang="en-US" dirty="0" smtClean="0"/>
              <a:t> </a:t>
            </a:r>
            <a:r>
              <a:rPr lang="en-US" dirty="0" err="1" smtClean="0"/>
              <a:t>contido</a:t>
            </a:r>
            <a:r>
              <a:rPr lang="en-US" dirty="0" smtClean="0"/>
              <a:t> no </a:t>
            </a:r>
            <a:r>
              <a:rPr lang="en-US" dirty="0" err="1" smtClean="0"/>
              <a:t>ponteiro</a:t>
            </a:r>
            <a:r>
              <a:rPr lang="en-US" dirty="0" smtClean="0"/>
              <a:t> antes de o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executado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instrução</a:t>
            </a:r>
            <a:r>
              <a:rPr lang="en-US" dirty="0" smtClean="0"/>
              <a:t> é </a:t>
            </a:r>
            <a:r>
              <a:rPr lang="en-US" dirty="0" err="1" smtClean="0"/>
              <a:t>avaliada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de </a:t>
            </a:r>
            <a:r>
              <a:rPr lang="en-US" dirty="0" err="1" smtClean="0"/>
              <a:t>execução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Isto</a:t>
            </a:r>
            <a:r>
              <a:rPr lang="en-US" dirty="0" smtClean="0"/>
              <a:t> é </a:t>
            </a:r>
            <a:r>
              <a:rPr lang="en-US" dirty="0" err="1" smtClean="0"/>
              <a:t>chamado</a:t>
            </a:r>
            <a:r>
              <a:rPr lang="en-US" dirty="0" smtClean="0"/>
              <a:t> de </a:t>
            </a:r>
            <a:r>
              <a:rPr lang="en-US" b="1" dirty="0" err="1" smtClean="0"/>
              <a:t>Resolução</a:t>
            </a:r>
            <a:r>
              <a:rPr lang="en-US" b="1" dirty="0" smtClean="0"/>
              <a:t> </a:t>
            </a:r>
            <a:r>
              <a:rPr lang="en-US" b="1" dirty="0" err="1" smtClean="0"/>
              <a:t>Dinâmica</a:t>
            </a:r>
            <a:r>
              <a:rPr lang="en-US" dirty="0" smtClean="0"/>
              <a:t>,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b="1" dirty="0" err="1" smtClean="0"/>
              <a:t>Resolução</a:t>
            </a:r>
            <a:r>
              <a:rPr lang="en-US" b="1" dirty="0" smtClean="0"/>
              <a:t> </a:t>
            </a:r>
            <a:r>
              <a:rPr lang="en-US" b="1" dirty="0" err="1" smtClean="0"/>
              <a:t>Tardia</a:t>
            </a:r>
            <a:endParaRPr lang="en-US" dirty="0"/>
          </a:p>
          <a:p>
            <a:pPr lvl="2"/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4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retomar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de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empregados</a:t>
            </a:r>
            <a:r>
              <a:rPr lang="en-US" dirty="0" smtClean="0"/>
              <a:t> </a:t>
            </a:r>
            <a:r>
              <a:rPr lang="en-US" dirty="0" err="1" smtClean="0"/>
              <a:t>comissionados</a:t>
            </a:r>
            <a:r>
              <a:rPr lang="en-US" dirty="0" smtClean="0"/>
              <a:t> e </a:t>
            </a:r>
            <a:r>
              <a:rPr lang="en-US" dirty="0" err="1" smtClean="0"/>
              <a:t>empregados</a:t>
            </a:r>
            <a:r>
              <a:rPr lang="en-US" dirty="0" smtClean="0"/>
              <a:t> </a:t>
            </a:r>
            <a:r>
              <a:rPr lang="en-US" dirty="0" err="1" smtClean="0"/>
              <a:t>assalariados</a:t>
            </a:r>
            <a:r>
              <a:rPr lang="en-US" dirty="0" smtClean="0"/>
              <a:t> </a:t>
            </a:r>
            <a:r>
              <a:rPr lang="en-US" dirty="0" err="1" smtClean="0"/>
              <a:t>comissionados</a:t>
            </a:r>
            <a:endParaRPr lang="en-US" dirty="0" smtClean="0"/>
          </a:p>
          <a:p>
            <a:pPr lvl="1"/>
            <a:r>
              <a:rPr lang="en-US" dirty="0" err="1" smtClean="0"/>
              <a:t>Vejamos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habilitar</a:t>
            </a:r>
            <a:r>
              <a:rPr lang="en-US" dirty="0" smtClean="0"/>
              <a:t>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Diagrama</a:t>
            </a:r>
            <a:r>
              <a:rPr lang="en-US" dirty="0" smtClean="0"/>
              <a:t> de classes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346" y="2032000"/>
            <a:ext cx="5676974" cy="426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934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i="1" dirty="0" smtClean="0"/>
              <a:t>earnings()</a:t>
            </a:r>
            <a:r>
              <a:rPr lang="en-US" dirty="0" smtClean="0"/>
              <a:t> e </a:t>
            </a:r>
            <a:r>
              <a:rPr lang="en-US" i="1" dirty="0" smtClean="0"/>
              <a:t>print()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sobrescrever</a:t>
            </a:r>
            <a:r>
              <a:rPr lang="en-US" dirty="0" smtClean="0"/>
              <a:t> </a:t>
            </a:r>
            <a:r>
              <a:rPr lang="en-US" dirty="0" err="1" smtClean="0"/>
              <a:t>estes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eles</a:t>
            </a:r>
            <a:r>
              <a:rPr lang="en-US" dirty="0" smtClean="0"/>
              <a:t> se </a:t>
            </a:r>
            <a:r>
              <a:rPr lang="en-US" dirty="0" err="1" smtClean="0"/>
              <a:t>comportem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.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alterarmos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i="1" dirty="0" smtClean="0"/>
              <a:t>headers</a:t>
            </a:r>
            <a:r>
              <a:rPr lang="en-US" dirty="0" smtClean="0"/>
              <a:t> das classes base e </a:t>
            </a:r>
            <a:r>
              <a:rPr lang="en-US" dirty="0" err="1" smtClean="0"/>
              <a:t>derivada</a:t>
            </a:r>
            <a:r>
              <a:rPr lang="en-US" dirty="0" smtClean="0"/>
              <a:t>, </a:t>
            </a:r>
            <a:r>
              <a:rPr lang="en-US" b="1" dirty="0" err="1" smtClean="0"/>
              <a:t>não</a:t>
            </a:r>
            <a:r>
              <a:rPr lang="en-US" b="1" dirty="0" smtClean="0"/>
              <a:t> é </a:t>
            </a:r>
            <a:r>
              <a:rPr lang="en-US" b="1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alterar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arquivos</a:t>
            </a:r>
            <a:r>
              <a:rPr lang="en-US" dirty="0" smtClean="0"/>
              <a:t> de </a:t>
            </a:r>
            <a:r>
              <a:rPr lang="en-US" dirty="0" err="1" smtClean="0"/>
              <a:t>implementação</a:t>
            </a:r>
            <a:r>
              <a:rPr lang="en-US" dirty="0" smtClean="0"/>
              <a:t> de </a:t>
            </a:r>
            <a:r>
              <a:rPr lang="en-US" dirty="0" err="1" smtClean="0"/>
              <a:t>ambas</a:t>
            </a:r>
            <a:r>
              <a:rPr lang="en-US" dirty="0" smtClean="0"/>
              <a:t> as classes</a:t>
            </a:r>
          </a:p>
          <a:p>
            <a:pPr lvl="1"/>
            <a:r>
              <a:rPr lang="en-US" dirty="0" smtClean="0"/>
              <a:t>E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 </a:t>
            </a:r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habilitado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apontado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utilizará</a:t>
            </a:r>
            <a:r>
              <a:rPr lang="en-US" dirty="0" smtClean="0"/>
              <a:t> </a:t>
            </a:r>
            <a:r>
              <a:rPr lang="en-US" dirty="0" err="1" smtClean="0"/>
              <a:t>resolução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forem</a:t>
            </a:r>
            <a:r>
              <a:rPr lang="en-US" dirty="0" smtClean="0"/>
              <a:t> </a:t>
            </a:r>
            <a:r>
              <a:rPr lang="en-US" dirty="0" err="1" smtClean="0"/>
              <a:t>invocados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17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i="1" dirty="0" err="1"/>
              <a:t>CommissionEmployee.h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&lt;string&gt;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classe string padrão C++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8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                           		            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0.0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0.0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9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 smtClean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setFirstName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configura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nome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getFirstName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retorna o nome</a:t>
            </a:r>
          </a:p>
          <a:p>
            <a:pPr marL="118872" indent="0">
              <a:buNone/>
            </a:pPr>
            <a:endParaRPr lang="pt-BR" sz="9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setLastName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configura o sobrenome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getLastName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retorna o sobrenome</a:t>
            </a:r>
          </a:p>
          <a:p>
            <a:pPr marL="118872" indent="0">
              <a:buNone/>
            </a:pPr>
            <a:endParaRPr lang="en-US" sz="9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setSocialSecurityNumber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configura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SSN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getSocialSecurityNumber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retorna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SSN </a:t>
            </a:r>
          </a:p>
          <a:p>
            <a:pPr marL="118872" indent="0">
              <a:buNone/>
            </a:pPr>
            <a:endParaRPr lang="pt-BR" sz="9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setGrossSales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configura a quantidade de vendas brutas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getGrossSales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retorna a quantidade de vendas brutas</a:t>
            </a:r>
          </a:p>
          <a:p>
            <a:pPr marL="118872" indent="0">
              <a:buNone/>
            </a:pPr>
            <a:endParaRPr lang="pt-BR" sz="900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setCommissionRate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configura a taxa de comissão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getCommissionRate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retorna a taxa de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comissão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Avisos</a:t>
            </a:r>
            <a:endParaRPr lang="pt-B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4B420-66F5-4D75-AE77-317938182C39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48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797992" y="2825753"/>
            <a:ext cx="6426897" cy="515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CommissionEmployee.h</a:t>
            </a:r>
            <a:endParaRPr lang="pt-BR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calcula os rendimentos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imprime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objeto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CommissionEmployee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firstName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lastName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socialSecurityNumber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grossSales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vendas brutas semanais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commissionRate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porcentagem da comissão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22766" y="4894359"/>
            <a:ext cx="7192345" cy="501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err="1" smtClean="0"/>
              <a:t>BasePlusCommissionEmployee.h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&lt;string&gt;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classe string padrão C++ </a:t>
            </a: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7F7F00"/>
                </a:solidFill>
                <a:latin typeface="Verdana"/>
              </a:rPr>
              <a:t>#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include "CommissionEmployee.h"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Declaração da classe CommissionEmployee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string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			          </a:t>
            </a:r>
            <a:r>
              <a:rPr lang="pt-BR" sz="1500" b="1" dirty="0" smtClean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0.0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0.0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0.0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setBaseSalary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configura o salário-base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getBaseSalary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retorna o salário-base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calcula os rendimentos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imprime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o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objeto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en-US" sz="1500" dirty="0" err="1" smtClean="0">
                <a:solidFill>
                  <a:srgbClr val="007F00"/>
                </a:solidFill>
                <a:latin typeface="Comic Sans MS"/>
              </a:rPr>
              <a:t>BasePlusCommissionEmployee</a:t>
            </a:r>
            <a:endParaRPr lang="en-US" sz="1500" dirty="0" smtClean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private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double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baseSalary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salário-base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Relembrando</a:t>
            </a:r>
            <a:r>
              <a:rPr lang="en-US" dirty="0" smtClean="0"/>
              <a:t>…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sobrescreve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i="1" dirty="0" smtClean="0"/>
              <a:t>earnings()</a:t>
            </a:r>
            <a:r>
              <a:rPr lang="en-US" dirty="0" smtClean="0"/>
              <a:t> e </a:t>
            </a:r>
            <a:r>
              <a:rPr lang="en-US" i="1" dirty="0" smtClean="0"/>
              <a:t>print()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levar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consideração</a:t>
            </a:r>
            <a:r>
              <a:rPr lang="en-US" dirty="0" smtClean="0"/>
              <a:t> o </a:t>
            </a:r>
            <a:r>
              <a:rPr lang="en-US" dirty="0" err="1" smtClean="0"/>
              <a:t>atributo</a:t>
            </a:r>
            <a:r>
              <a:rPr lang="en-US" dirty="0" smtClean="0"/>
              <a:t> </a:t>
            </a:r>
            <a:r>
              <a:rPr lang="en-US" dirty="0" err="1" smtClean="0"/>
              <a:t>adicionado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ela</a:t>
            </a:r>
            <a:endParaRPr lang="en-US" dirty="0" smtClean="0"/>
          </a:p>
          <a:p>
            <a:pPr lvl="1"/>
            <a:r>
              <a:rPr lang="en-US" dirty="0" err="1" smtClean="0"/>
              <a:t>Salário</a:t>
            </a:r>
            <a:r>
              <a:rPr lang="en-US" dirty="0" smtClean="0"/>
              <a:t> base;</a:t>
            </a:r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implica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.</a:t>
            </a:r>
          </a:p>
          <a:p>
            <a:r>
              <a:rPr lang="en-US" dirty="0" smtClean="0"/>
              <a:t>Agora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foram</a:t>
            </a:r>
            <a:r>
              <a:rPr lang="en-US" dirty="0" smtClean="0"/>
              <a:t> </a:t>
            </a:r>
            <a:r>
              <a:rPr lang="en-US" dirty="0" err="1" smtClean="0"/>
              <a:t>declarados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,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habilitado</a:t>
            </a:r>
            <a:endParaRPr lang="en-US" dirty="0" smtClean="0"/>
          </a:p>
          <a:p>
            <a:pPr lvl="1"/>
            <a:r>
              <a:rPr lang="en-US" dirty="0" err="1" smtClean="0"/>
              <a:t>Vejamos</a:t>
            </a:r>
            <a:r>
              <a:rPr lang="en-US" dirty="0" smtClean="0"/>
              <a:t> um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no novo </a:t>
            </a:r>
            <a:r>
              <a:rPr lang="en-US" i="1" dirty="0" smtClean="0"/>
              <a:t>driver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27584" y="4797152"/>
            <a:ext cx="5144238" cy="463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900" i="1" dirty="0" err="1" smtClean="0"/>
              <a:t>driverB</a:t>
            </a:r>
            <a:r>
              <a:rPr lang="pt-BR" sz="3900" i="1" dirty="0" smtClean="0"/>
              <a:t>asePlusCommissionEmployee.cpp</a:t>
            </a:r>
            <a:endParaRPr lang="pt-BR" sz="3900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&lt;iomanip&gt;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inclui definições de classe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"CommissionEmployee.h"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"BasePlusCommissionEmployee.h"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objeto de classe básica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it-IT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it-IT" sz="1500" dirty="0">
                <a:solidFill>
                  <a:srgbClr val="7F007F"/>
                </a:solidFill>
                <a:latin typeface="Verdana"/>
              </a:rPr>
              <a:t>"Sue"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7F007F"/>
                </a:solidFill>
                <a:latin typeface="Verdana"/>
              </a:rPr>
              <a:t>"Jones"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7F007F"/>
                </a:solidFill>
                <a:latin typeface="Verdana"/>
              </a:rPr>
              <a:t>"222-22-2222"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7F7F"/>
                </a:solidFill>
                <a:latin typeface="Verdana"/>
              </a:rPr>
              <a:t>10000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7F7F"/>
                </a:solidFill>
                <a:latin typeface="Verdana"/>
              </a:rPr>
              <a:t>.06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it-IT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ponteiro de classe básica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objeto de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pl-PL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l-PL" sz="1500" dirty="0">
                <a:solidFill>
                  <a:srgbClr val="7F007F"/>
                </a:solidFill>
                <a:latin typeface="Verdana"/>
              </a:rPr>
              <a:t>Bob"</a:t>
            </a:r>
            <a:r>
              <a:rPr lang="pl-PL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l-PL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1500" dirty="0">
                <a:solidFill>
                  <a:srgbClr val="7F007F"/>
                </a:solidFill>
                <a:latin typeface="Verdana"/>
              </a:rPr>
              <a:t>"Lewis"</a:t>
            </a:r>
            <a:r>
              <a:rPr lang="pl-PL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l-PL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smtClean="0">
                <a:solidFill>
                  <a:srgbClr val="808080"/>
                </a:solidFill>
                <a:latin typeface="Verdana"/>
              </a:rPr>
              <a:t>					   </a:t>
            </a:r>
            <a:r>
              <a:rPr lang="pl-PL" sz="1500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l-PL" sz="1500" dirty="0">
                <a:solidFill>
                  <a:srgbClr val="7F007F"/>
                </a:solidFill>
                <a:latin typeface="Verdana"/>
              </a:rPr>
              <a:t>333-33-3333"</a:t>
            </a:r>
            <a:r>
              <a:rPr lang="pl-PL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l-PL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1500" dirty="0">
                <a:solidFill>
                  <a:srgbClr val="007F7F"/>
                </a:solidFill>
                <a:latin typeface="Verdana"/>
              </a:rPr>
              <a:t>5000</a:t>
            </a:r>
            <a:r>
              <a:rPr lang="pl-PL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l-PL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1500" dirty="0">
                <a:solidFill>
                  <a:srgbClr val="007F7F"/>
                </a:solidFill>
                <a:latin typeface="Verdana"/>
              </a:rPr>
              <a:t>.04</a:t>
            </a:r>
            <a:r>
              <a:rPr lang="pl-PL" sz="15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l-PL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1500" dirty="0">
                <a:solidFill>
                  <a:srgbClr val="007F7F"/>
                </a:solidFill>
                <a:latin typeface="Verdana"/>
              </a:rPr>
              <a:t>300</a:t>
            </a:r>
            <a:r>
              <a:rPr lang="pl-PL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l-PL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l-PL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926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5"/>
          <p:cNvSpPr/>
          <p:nvPr/>
        </p:nvSpPr>
        <p:spPr>
          <a:xfrm>
            <a:off x="788899" y="3669947"/>
            <a:ext cx="4516526" cy="1876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ctângulo 4"/>
          <p:cNvSpPr/>
          <p:nvPr/>
        </p:nvSpPr>
        <p:spPr>
          <a:xfrm>
            <a:off x="611560" y="1988840"/>
            <a:ext cx="6579462" cy="4269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5"/>
          <p:cNvSpPr/>
          <p:nvPr/>
        </p:nvSpPr>
        <p:spPr>
          <a:xfrm>
            <a:off x="788899" y="4041422"/>
            <a:ext cx="5374834" cy="191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6"/>
          <p:cNvSpPr/>
          <p:nvPr/>
        </p:nvSpPr>
        <p:spPr>
          <a:xfrm>
            <a:off x="611560" y="5013176"/>
            <a:ext cx="6477862" cy="4167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7"/>
          <p:cNvSpPr/>
          <p:nvPr/>
        </p:nvSpPr>
        <p:spPr>
          <a:xfrm>
            <a:off x="713159" y="5983112"/>
            <a:ext cx="5856973" cy="2483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i="1" dirty="0" err="1"/>
              <a:t>driverB</a:t>
            </a:r>
            <a:r>
              <a:rPr lang="pt-BR" sz="3500" i="1" dirty="0"/>
              <a:t>asePlusCommissionEmployee.cpp</a:t>
            </a:r>
            <a:endParaRPr lang="pt-BR" sz="3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cria ponteiro de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configura a formatação de saída de ponto flutuante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fixed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setprecision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gera saída de objetos utilizando vinculação estática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"Invoking print function on base-class and derived-class 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"\nobjects with static binding\n\n"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vinculação estática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vinculação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estática</a:t>
            </a:r>
          </a:p>
          <a:p>
            <a:pPr marL="118872" indent="0">
              <a:buNone/>
            </a:pPr>
            <a:endParaRPr lang="en-US" sz="10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gera saída de objetos utilizando vinculação dinâmica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"\n\n\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nInvoking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print function on base-class and 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"derived-class 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nobjects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with dynamic binding"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endParaRPr lang="pt-BR" sz="10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aponta o ponteiro de classe básica para o objeto de classe básica e imprime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"\n\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nCalling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virtual function print with base-class pointer"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nto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base-class object invokes base-class 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"print function:\n\n"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invoca print da classe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básica</a:t>
            </a:r>
            <a:endParaRPr lang="pt-BR" sz="1500" dirty="0">
              <a:solidFill>
                <a:srgbClr val="007F00"/>
              </a:solidFill>
              <a:latin typeface="Comic Sans M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5271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834055" y="2185026"/>
            <a:ext cx="6695634" cy="208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5"/>
          <p:cNvSpPr/>
          <p:nvPr/>
        </p:nvSpPr>
        <p:spPr>
          <a:xfrm>
            <a:off x="819365" y="3068960"/>
            <a:ext cx="7218324" cy="2499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6"/>
          <p:cNvSpPr/>
          <p:nvPr/>
        </p:nvSpPr>
        <p:spPr>
          <a:xfrm>
            <a:off x="837473" y="3789039"/>
            <a:ext cx="5845549" cy="2072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7"/>
          <p:cNvSpPr/>
          <p:nvPr/>
        </p:nvSpPr>
        <p:spPr>
          <a:xfrm>
            <a:off x="819365" y="5384800"/>
            <a:ext cx="3357523" cy="225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i="1" dirty="0" err="1"/>
              <a:t>driverB</a:t>
            </a:r>
            <a:r>
              <a:rPr lang="pt-BR" sz="3500" i="1" dirty="0"/>
              <a:t>asePlusCommissionEmployee.cpp</a:t>
            </a:r>
            <a:endParaRPr lang="pt-BR" sz="3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aponta o ponteiro de classe derivada p/ o objeto de classe derivada e imprime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"\n\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nCalling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virtual function print with derived-class 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"pointer\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nto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derived-class object invokes derived-class 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"print function:\n\n"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it-IT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basePlusCommissionEmployeePtr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it-IT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it-IT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it-IT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it-IT" sz="1500" dirty="0">
                <a:solidFill>
                  <a:srgbClr val="007F00"/>
                </a:solidFill>
                <a:latin typeface="Comic Sans MS"/>
              </a:rPr>
              <a:t>// invoca print da classe derivada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aponta o ponteiro de classe básica para o objeto de classe derivada e imprime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commissionEmployeePtr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"\n\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nCalling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virtual function print with base-class pointer"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nto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derived-class object invokes derived-class "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"print function:\n\n"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it-IT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it-IT" sz="1500" dirty="0">
                <a:solidFill>
                  <a:srgbClr val="007F00"/>
                </a:solidFill>
                <a:latin typeface="Comic Sans MS"/>
              </a:rPr>
              <a:t>// polimorfismo; invoca print de BasePlusCommissionEmployee;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ponteiro de classe básica para objeto de classe derivada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609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Sumário</a:t>
            </a:r>
            <a:r>
              <a:rPr lang="en-US" dirty="0" smtClean="0"/>
              <a:t> das </a:t>
            </a:r>
            <a:r>
              <a:rPr lang="en-US" dirty="0" err="1" smtClean="0"/>
              <a:t>Atribuições</a:t>
            </a:r>
            <a:r>
              <a:rPr lang="en-US" dirty="0" smtClean="0"/>
              <a:t> </a:t>
            </a:r>
            <a:r>
              <a:rPr lang="en-US" dirty="0" err="1" smtClean="0"/>
              <a:t>Permitidas</a:t>
            </a:r>
            <a:r>
              <a:rPr lang="en-US" dirty="0" smtClean="0"/>
              <a:t> entre </a:t>
            </a:r>
            <a:r>
              <a:rPr lang="en-US" dirty="0" err="1" smtClean="0"/>
              <a:t>Ponteiros</a:t>
            </a:r>
            <a:r>
              <a:rPr lang="en-US" dirty="0" smtClean="0"/>
              <a:t> de Classes Base e </a:t>
            </a:r>
            <a:r>
              <a:rPr lang="en-US" dirty="0" err="1" smtClean="0"/>
              <a:t>Derivada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930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Sumário</a:t>
            </a:r>
            <a:r>
              <a:rPr lang="en-US" dirty="0" smtClean="0"/>
              <a:t> das </a:t>
            </a:r>
            <a:r>
              <a:rPr lang="en-US" dirty="0" err="1" smtClean="0"/>
              <a:t>Atribuições</a:t>
            </a:r>
            <a:r>
              <a:rPr lang="en-US" dirty="0" smtClean="0"/>
              <a:t> </a:t>
            </a:r>
            <a:r>
              <a:rPr lang="en-US" dirty="0" err="1" smtClean="0"/>
              <a:t>Permitidas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Apesar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(</a:t>
            </a:r>
            <a:r>
              <a:rPr lang="en-US" dirty="0" err="1" smtClean="0"/>
              <a:t>relacionamento</a:t>
            </a:r>
            <a:r>
              <a:rPr lang="en-US" dirty="0" smtClean="0"/>
              <a:t> </a:t>
            </a:r>
            <a:r>
              <a:rPr lang="en-US" b="1" dirty="0" smtClean="0"/>
              <a:t>é um</a:t>
            </a:r>
            <a:r>
              <a:rPr lang="en-US" dirty="0" smtClean="0"/>
              <a:t>),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/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lógica</a:t>
            </a:r>
            <a:r>
              <a:rPr lang="en-US" dirty="0" smtClean="0"/>
              <a:t> do </a:t>
            </a:r>
            <a:r>
              <a:rPr lang="en-US" dirty="0" err="1" smtClean="0"/>
              <a:t>relacionamento</a:t>
            </a:r>
            <a:r>
              <a:rPr lang="en-US" dirty="0" smtClean="0"/>
              <a:t>, um </a:t>
            </a:r>
            <a:r>
              <a:rPr lang="en-US" dirty="0" err="1" smtClean="0"/>
              <a:t>objeto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tratado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</a:t>
            </a:r>
          </a:p>
          <a:p>
            <a:pPr lvl="2"/>
            <a:r>
              <a:rPr lang="en-US" dirty="0" smtClean="0"/>
              <a:t>De </a:t>
            </a:r>
            <a:r>
              <a:rPr lang="en-US" dirty="0" err="1" smtClean="0"/>
              <a:t>fato</a:t>
            </a:r>
            <a:r>
              <a:rPr lang="en-US" dirty="0" smtClean="0"/>
              <a:t>, </a:t>
            </a:r>
            <a:r>
              <a:rPr lang="en-US" dirty="0" err="1" smtClean="0"/>
              <a:t>ele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contrário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válido</a:t>
            </a:r>
            <a:endParaRPr lang="en-US" dirty="0" smtClean="0"/>
          </a:p>
          <a:p>
            <a:pPr lvl="2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membros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indefinidos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base;</a:t>
            </a:r>
          </a:p>
          <a:p>
            <a:pPr lvl="2"/>
            <a:r>
              <a:rPr lang="en-US" dirty="0" smtClean="0"/>
              <a:t>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um </a:t>
            </a:r>
            <a:r>
              <a:rPr lang="en-US" i="1" dirty="0" err="1" smtClean="0"/>
              <a:t>downcasting</a:t>
            </a:r>
            <a:r>
              <a:rPr lang="en-US" i="1" dirty="0" smtClean="0"/>
              <a:t>;</a:t>
            </a:r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é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perigoso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88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Sumário</a:t>
            </a:r>
            <a:r>
              <a:rPr lang="en-US" dirty="0"/>
              <a:t> das </a:t>
            </a:r>
            <a:r>
              <a:rPr lang="en-US" dirty="0" err="1"/>
              <a:t>Atribuições</a:t>
            </a:r>
            <a:r>
              <a:rPr lang="en-US" dirty="0"/>
              <a:t> </a:t>
            </a:r>
            <a:r>
              <a:rPr lang="en-US" dirty="0" err="1"/>
              <a:t>Permitidas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 o </a:t>
            </a:r>
            <a:r>
              <a:rPr lang="en-US" dirty="0" err="1" smtClean="0"/>
              <a:t>próximo</a:t>
            </a:r>
            <a:r>
              <a:rPr lang="en-US" dirty="0" smtClean="0"/>
              <a:t> </a:t>
            </a:r>
            <a:r>
              <a:rPr lang="en-US" i="1" dirty="0" smtClean="0"/>
              <a:t>slide</a:t>
            </a:r>
            <a:r>
              <a:rPr lang="en-US" dirty="0" smtClean="0"/>
              <a:t>, </a:t>
            </a:r>
            <a:r>
              <a:rPr lang="en-US" dirty="0" err="1" smtClean="0"/>
              <a:t>considere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 entre </a:t>
            </a:r>
            <a:r>
              <a:rPr lang="en-US" dirty="0" err="1" smtClean="0"/>
              <a:t>duas</a:t>
            </a:r>
            <a:r>
              <a:rPr lang="en-US" dirty="0" smtClean="0"/>
              <a:t> classes</a:t>
            </a:r>
          </a:p>
          <a:p>
            <a:pPr lvl="1"/>
            <a:r>
              <a:rPr lang="en-US" dirty="0" smtClean="0"/>
              <a:t>A base é </a:t>
            </a:r>
            <a:r>
              <a:rPr lang="en-US" dirty="0" err="1" smtClean="0"/>
              <a:t>referida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</a:t>
            </a:r>
          </a:p>
          <a:p>
            <a:pPr lvl="2"/>
            <a:r>
              <a:rPr lang="en-US" dirty="0" smtClean="0"/>
              <a:t>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referido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objeto</a:t>
            </a:r>
            <a:r>
              <a:rPr lang="en-US" b="1" dirty="0" smtClean="0"/>
              <a:t> base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referido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ponteiro</a:t>
            </a:r>
            <a:r>
              <a:rPr lang="en-US" b="1" dirty="0" smtClean="0"/>
              <a:t> base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derivada</a:t>
            </a:r>
            <a:r>
              <a:rPr lang="en-US" dirty="0" smtClean="0"/>
              <a:t> é </a:t>
            </a:r>
            <a:r>
              <a:rPr lang="en-US" dirty="0" err="1" smtClean="0"/>
              <a:t>referida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endParaRPr lang="en-US" dirty="0" smtClean="0"/>
          </a:p>
          <a:p>
            <a:pPr lvl="2"/>
            <a:r>
              <a:rPr lang="en-US" dirty="0"/>
              <a:t>Um </a:t>
            </a:r>
            <a:r>
              <a:rPr lang="en-US" dirty="0" err="1"/>
              <a:t>objeto</a:t>
            </a:r>
            <a:r>
              <a:rPr lang="en-US" dirty="0"/>
              <a:t> </a:t>
            </a:r>
            <a:r>
              <a:rPr lang="en-US" dirty="0" err="1"/>
              <a:t>desta</a:t>
            </a:r>
            <a:r>
              <a:rPr lang="en-US" dirty="0"/>
              <a:t> </a:t>
            </a:r>
            <a:r>
              <a:rPr lang="en-US" dirty="0" err="1"/>
              <a:t>classe</a:t>
            </a:r>
            <a:r>
              <a:rPr lang="en-US" dirty="0"/>
              <a:t> é </a:t>
            </a:r>
            <a:r>
              <a:rPr lang="en-US" dirty="0" err="1"/>
              <a:t>referido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b="1" dirty="0" err="1"/>
              <a:t>objeto</a:t>
            </a:r>
            <a:r>
              <a:rPr lang="en-US" b="1" dirty="0"/>
              <a:t> </a:t>
            </a:r>
            <a:r>
              <a:rPr lang="en-US" b="1" dirty="0" err="1" smtClean="0"/>
              <a:t>derivado</a:t>
            </a:r>
            <a:r>
              <a:rPr lang="en-US" dirty="0" smtClean="0"/>
              <a:t>;</a:t>
            </a:r>
          </a:p>
          <a:p>
            <a:pPr lvl="2"/>
            <a:r>
              <a:rPr lang="en-US" dirty="0" smtClean="0"/>
              <a:t>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referido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ponteiro</a:t>
            </a:r>
            <a:r>
              <a:rPr lang="en-US" b="1" dirty="0" smtClean="0"/>
              <a:t> </a:t>
            </a:r>
            <a:r>
              <a:rPr lang="en-US" b="1" dirty="0" err="1" smtClean="0"/>
              <a:t>derivado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36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Sumário</a:t>
            </a:r>
            <a:r>
              <a:rPr lang="en-US" dirty="0"/>
              <a:t> das </a:t>
            </a:r>
            <a:r>
              <a:rPr lang="en-US" dirty="0" err="1"/>
              <a:t>Atribuições</a:t>
            </a:r>
            <a:r>
              <a:rPr lang="en-US" dirty="0"/>
              <a:t> </a:t>
            </a:r>
            <a:r>
              <a:rPr lang="en-US" dirty="0" err="1"/>
              <a:t>Permitidas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Apontar</a:t>
            </a:r>
            <a:r>
              <a:rPr lang="en-US" dirty="0" smtClean="0"/>
              <a:t> um </a:t>
            </a:r>
            <a:r>
              <a:rPr lang="en-US" b="1" i="1" dirty="0" err="1" smtClean="0"/>
              <a:t>ponteiro</a:t>
            </a:r>
            <a:r>
              <a:rPr lang="en-US" b="1" i="1" dirty="0" smtClean="0"/>
              <a:t> base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b="1" i="1" dirty="0" err="1" smtClean="0"/>
              <a:t>objeto</a:t>
            </a:r>
            <a:r>
              <a:rPr lang="en-US" b="1" i="1" dirty="0" smtClean="0"/>
              <a:t> base</a:t>
            </a:r>
            <a:r>
              <a:rPr lang="en-US" dirty="0" smtClean="0"/>
              <a:t> é simples</a:t>
            </a:r>
          </a:p>
          <a:p>
            <a:pPr marL="925830" lvl="1" indent="-514350"/>
            <a:r>
              <a:rPr lang="en-US" dirty="0" err="1" smtClean="0"/>
              <a:t>Qualquer</a:t>
            </a:r>
            <a:r>
              <a:rPr lang="en-US" dirty="0" smtClean="0"/>
              <a:t> </a:t>
            </a:r>
            <a:r>
              <a:rPr lang="en-US" dirty="0" err="1" smtClean="0"/>
              <a:t>chamada</a:t>
            </a:r>
            <a:r>
              <a:rPr lang="en-US" dirty="0" smtClean="0"/>
              <a:t> é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/>
              <a:t>Apontar</a:t>
            </a:r>
            <a:r>
              <a:rPr lang="en-US" dirty="0"/>
              <a:t> um </a:t>
            </a:r>
            <a:r>
              <a:rPr lang="en-US" b="1" i="1" dirty="0" err="1"/>
              <a:t>ponteiro</a:t>
            </a:r>
            <a:r>
              <a:rPr lang="en-US" b="1" i="1" dirty="0"/>
              <a:t> </a:t>
            </a:r>
            <a:r>
              <a:rPr lang="en-US" b="1" i="1" dirty="0" err="1" smtClean="0"/>
              <a:t>derivado</a:t>
            </a:r>
            <a:r>
              <a:rPr lang="en-US" dirty="0" smtClean="0"/>
              <a:t> </a:t>
            </a:r>
            <a:r>
              <a:rPr lang="en-US" dirty="0" err="1"/>
              <a:t>para</a:t>
            </a:r>
            <a:r>
              <a:rPr lang="en-US" dirty="0"/>
              <a:t> um </a:t>
            </a:r>
            <a:r>
              <a:rPr lang="en-US" b="1" i="1" dirty="0" err="1"/>
              <a:t>objeto</a:t>
            </a:r>
            <a:r>
              <a:rPr lang="en-US" b="1" i="1" dirty="0"/>
              <a:t> </a:t>
            </a:r>
            <a:r>
              <a:rPr lang="en-US" b="1" i="1" dirty="0" err="1" smtClean="0"/>
              <a:t>derivado</a:t>
            </a:r>
            <a:r>
              <a:rPr lang="en-US" dirty="0" smtClean="0"/>
              <a:t> </a:t>
            </a:r>
            <a:r>
              <a:rPr lang="en-US" dirty="0"/>
              <a:t>é simples</a:t>
            </a:r>
          </a:p>
          <a:p>
            <a:pPr marL="925830" lvl="1" indent="-514350"/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chamada</a:t>
            </a:r>
            <a:r>
              <a:rPr lang="en-US" dirty="0"/>
              <a:t> é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funcionalidades</a:t>
            </a:r>
            <a:r>
              <a:rPr lang="en-US" dirty="0"/>
              <a:t> da </a:t>
            </a:r>
            <a:r>
              <a:rPr lang="en-US" dirty="0" err="1"/>
              <a:t>classe</a:t>
            </a:r>
            <a:r>
              <a:rPr lang="en-US" dirty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/>
              <a:t>Apontar</a:t>
            </a:r>
            <a:r>
              <a:rPr lang="en-US" dirty="0"/>
              <a:t> um </a:t>
            </a:r>
            <a:r>
              <a:rPr lang="en-US" b="1" i="1" dirty="0" err="1"/>
              <a:t>ponteiro</a:t>
            </a:r>
            <a:r>
              <a:rPr lang="en-US" b="1" i="1" dirty="0"/>
              <a:t> base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um </a:t>
            </a:r>
            <a:r>
              <a:rPr lang="en-US" b="1" i="1" dirty="0" err="1"/>
              <a:t>objeto</a:t>
            </a:r>
            <a:r>
              <a:rPr lang="en-US" b="1" i="1" dirty="0"/>
              <a:t> </a:t>
            </a:r>
            <a:r>
              <a:rPr lang="en-US" b="1" i="1" dirty="0" err="1" smtClean="0"/>
              <a:t>derivado</a:t>
            </a:r>
            <a:r>
              <a:rPr lang="en-US" dirty="0" smtClean="0"/>
              <a:t> </a:t>
            </a:r>
            <a:r>
              <a:rPr lang="en-US" dirty="0"/>
              <a:t>é </a:t>
            </a:r>
            <a:r>
              <a:rPr lang="en-US" dirty="0" err="1" smtClean="0"/>
              <a:t>seguro</a:t>
            </a:r>
            <a:endParaRPr lang="en-US" dirty="0"/>
          </a:p>
          <a:p>
            <a:pPr marL="925830" lvl="1" indent="-514350"/>
            <a:r>
              <a:rPr lang="en-US" dirty="0" smtClean="0"/>
              <a:t>O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chamadas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base;</a:t>
            </a:r>
          </a:p>
          <a:p>
            <a:pPr marL="925830" lvl="1" indent="-514350"/>
            <a:r>
              <a:rPr lang="en-US" dirty="0" err="1" smtClean="0"/>
              <a:t>Chamadas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gerarão</a:t>
            </a:r>
            <a:r>
              <a:rPr lang="en-US" dirty="0" smtClean="0"/>
              <a:t> </a:t>
            </a:r>
            <a:r>
              <a:rPr lang="en-US" dirty="0" err="1" smtClean="0"/>
              <a:t>erros</a:t>
            </a:r>
            <a:r>
              <a:rPr lang="en-US" dirty="0" smtClean="0"/>
              <a:t>, a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i="1" dirty="0" err="1" smtClean="0"/>
              <a:t>downcasting</a:t>
            </a:r>
            <a:r>
              <a:rPr lang="en-US" dirty="0" smtClean="0"/>
              <a:t>, o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perigoso</a:t>
            </a:r>
            <a:r>
              <a:rPr lang="en-US" dirty="0" smtClean="0"/>
              <a:t>.</a:t>
            </a:r>
          </a:p>
          <a:p>
            <a:pPr marL="633222" indent="-514350">
              <a:buFont typeface="+mj-lt"/>
              <a:buAutoNum type="arabicPeriod"/>
            </a:pPr>
            <a:r>
              <a:rPr lang="en-US" dirty="0" err="1" smtClean="0"/>
              <a:t>Apontar</a:t>
            </a:r>
            <a:r>
              <a:rPr lang="en-US" dirty="0" smtClean="0"/>
              <a:t> um </a:t>
            </a:r>
            <a:r>
              <a:rPr lang="en-US" dirty="0" err="1" smtClean="0"/>
              <a:t>ponteiro</a:t>
            </a:r>
            <a:r>
              <a:rPr lang="en-US" dirty="0" smtClean="0"/>
              <a:t> </a:t>
            </a:r>
            <a:r>
              <a:rPr lang="en-US" dirty="0" err="1" smtClean="0"/>
              <a:t>derivado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base </a:t>
            </a:r>
            <a:r>
              <a:rPr lang="en-US" dirty="0" err="1" smtClean="0"/>
              <a:t>gera</a:t>
            </a:r>
            <a:r>
              <a:rPr lang="en-US" dirty="0" smtClean="0"/>
              <a:t> um </a:t>
            </a:r>
            <a:r>
              <a:rPr lang="en-US" dirty="0" err="1" smtClean="0"/>
              <a:t>erro</a:t>
            </a:r>
            <a:r>
              <a:rPr lang="en-US" dirty="0" smtClean="0"/>
              <a:t> de </a:t>
            </a:r>
            <a:r>
              <a:rPr lang="en-US" dirty="0" err="1" smtClean="0"/>
              <a:t>compilação</a:t>
            </a:r>
            <a:endParaRPr lang="en-US" dirty="0"/>
          </a:p>
          <a:p>
            <a:pPr marL="925830" lvl="1" indent="-514350"/>
            <a:r>
              <a:rPr lang="en-US" dirty="0" smtClean="0"/>
              <a:t>A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b="1" dirty="0" smtClean="0"/>
              <a:t>é um</a:t>
            </a:r>
            <a:r>
              <a:rPr lang="en-US" dirty="0" smtClean="0"/>
              <a:t> se </a:t>
            </a:r>
            <a:r>
              <a:rPr lang="en-US" dirty="0" err="1" smtClean="0"/>
              <a:t>dá</a:t>
            </a:r>
            <a:r>
              <a:rPr lang="en-US" dirty="0" smtClean="0"/>
              <a:t> de </a:t>
            </a:r>
            <a:r>
              <a:rPr lang="en-US" dirty="0" err="1" smtClean="0"/>
              <a:t>cima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baixo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71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Na aula passada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F0AD00"/>
              </a:buClr>
            </a:pPr>
            <a:r>
              <a:rPr lang="pt-BR" dirty="0">
                <a:solidFill>
                  <a:prstClr val="black"/>
                </a:solidFill>
              </a:rPr>
              <a:t>Herança</a:t>
            </a:r>
          </a:p>
          <a:p>
            <a:pPr lvl="1">
              <a:buClr>
                <a:srgbClr val="60B5CC"/>
              </a:buClr>
            </a:pPr>
            <a:r>
              <a:rPr lang="pt-BR" dirty="0">
                <a:solidFill>
                  <a:prstClr val="black"/>
                </a:solidFill>
              </a:rPr>
              <a:t>Compilação</a:t>
            </a:r>
          </a:p>
          <a:p>
            <a:pPr lvl="1">
              <a:buClr>
                <a:srgbClr val="60B5CC"/>
              </a:buClr>
            </a:pPr>
            <a:r>
              <a:rPr lang="pt-BR" dirty="0">
                <a:solidFill>
                  <a:prstClr val="black"/>
                </a:solidFill>
              </a:rPr>
              <a:t>Redefinição de Métodos</a:t>
            </a:r>
          </a:p>
          <a:p>
            <a:pPr lvl="1">
              <a:buClr>
                <a:srgbClr val="60B5CC"/>
              </a:buClr>
            </a:pPr>
            <a:r>
              <a:rPr lang="pt-BR" dirty="0">
                <a:solidFill>
                  <a:prstClr val="black"/>
                </a:solidFill>
              </a:rPr>
              <a:t>Construtores e Destrutores em Classes Derivadas</a:t>
            </a:r>
          </a:p>
          <a:p>
            <a:pPr lvl="0">
              <a:buClr>
                <a:srgbClr val="F0AD00"/>
              </a:buClr>
            </a:pPr>
            <a:r>
              <a:rPr lang="pt-BR" dirty="0">
                <a:solidFill>
                  <a:prstClr val="black"/>
                </a:solidFill>
              </a:rPr>
              <a:t>Herança Pública vs. Privada vs. Protegida</a:t>
            </a:r>
          </a:p>
          <a:p>
            <a:pPr lvl="0">
              <a:buClr>
                <a:srgbClr val="F0AD00"/>
              </a:buClr>
            </a:pPr>
            <a:r>
              <a:rPr lang="pt-BR" dirty="0">
                <a:solidFill>
                  <a:prstClr val="black"/>
                </a:solidFill>
              </a:rPr>
              <a:t>Conversões de Tipo entre Base e Derivada</a:t>
            </a:r>
          </a:p>
          <a:p>
            <a:pPr lvl="0">
              <a:buClr>
                <a:srgbClr val="F0AD00"/>
              </a:buClr>
            </a:pPr>
            <a:r>
              <a:rPr lang="pt-BR" dirty="0">
                <a:solidFill>
                  <a:prstClr val="black"/>
                </a:solidFill>
              </a:rPr>
              <a:t>Herança Múltipla</a:t>
            </a:r>
          </a:p>
          <a:p>
            <a:pPr lvl="1">
              <a:buClr>
                <a:srgbClr val="60B5CC"/>
              </a:buClr>
            </a:pPr>
            <a:r>
              <a:rPr lang="pt-BR" dirty="0">
                <a:solidFill>
                  <a:prstClr val="black"/>
                </a:solidFill>
              </a:rPr>
              <a:t>Compilação</a:t>
            </a:r>
          </a:p>
          <a:p>
            <a:pPr lvl="1">
              <a:buClr>
                <a:srgbClr val="60B5CC"/>
              </a:buClr>
            </a:pPr>
            <a:r>
              <a:rPr lang="pt-BR" dirty="0">
                <a:solidFill>
                  <a:prstClr val="black"/>
                </a:solidFill>
              </a:rPr>
              <a:t>Construtores em Herança </a:t>
            </a:r>
            <a:r>
              <a:rPr lang="pt-BR" dirty="0" smtClean="0">
                <a:solidFill>
                  <a:prstClr val="black"/>
                </a:solidFill>
              </a:rPr>
              <a:t>Múltipla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28B9-9D4E-4259-95E5-1D3FE27B6872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031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err="1" smtClean="0"/>
              <a:t>Abstratas</a:t>
            </a:r>
            <a:r>
              <a:rPr lang="en-US" dirty="0" smtClean="0"/>
              <a:t> e </a:t>
            </a:r>
            <a:br>
              <a:rPr lang="en-US" dirty="0" smtClean="0"/>
            </a:b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Puros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69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err="1" smtClean="0"/>
              <a:t>Abstratas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pensamos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classes,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pensar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programas</a:t>
            </a:r>
            <a:r>
              <a:rPr lang="en-US" dirty="0" smtClean="0"/>
              <a:t> as </a:t>
            </a:r>
            <a:r>
              <a:rPr lang="en-US" dirty="0" err="1" smtClean="0"/>
              <a:t>instanciarão</a:t>
            </a:r>
            <a:r>
              <a:rPr lang="en-US" dirty="0" smtClean="0"/>
              <a:t>, </a:t>
            </a:r>
            <a:r>
              <a:rPr lang="en-US" dirty="0" err="1" smtClean="0"/>
              <a:t>criando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daquele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endParaRPr lang="en-US" dirty="0" smtClean="0"/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existem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útil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classes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instanciadas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Tais</a:t>
            </a:r>
            <a:r>
              <a:rPr lang="en-US" dirty="0" smtClean="0"/>
              <a:t> classes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denominadas</a:t>
            </a:r>
            <a:r>
              <a:rPr lang="en-US" dirty="0" smtClean="0"/>
              <a:t> </a:t>
            </a:r>
            <a:r>
              <a:rPr lang="en-US" b="1" dirty="0" smtClean="0"/>
              <a:t>classes </a:t>
            </a:r>
            <a:r>
              <a:rPr lang="en-US" b="1" dirty="0" err="1" smtClean="0"/>
              <a:t>abstratas</a:t>
            </a:r>
            <a:endParaRPr lang="en-US" b="1" dirty="0" smtClean="0"/>
          </a:p>
          <a:p>
            <a:pPr lvl="1"/>
            <a:r>
              <a:rPr lang="en-US" dirty="0" smtClean="0"/>
              <a:t>Como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normalmente</a:t>
            </a:r>
            <a:r>
              <a:rPr lang="en-US" dirty="0" smtClean="0"/>
              <a:t> </a:t>
            </a:r>
            <a:r>
              <a:rPr lang="en-US" dirty="0" err="1" smtClean="0"/>
              <a:t>utilizadas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base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hierarquias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,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conhecidas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smtClean="0"/>
              <a:t>classes base </a:t>
            </a:r>
            <a:r>
              <a:rPr lang="en-US" b="1" dirty="0" err="1" smtClean="0"/>
              <a:t>abstratas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São classes “</a:t>
            </a:r>
            <a:r>
              <a:rPr lang="en-US" dirty="0" err="1" smtClean="0"/>
              <a:t>incompletas</a:t>
            </a:r>
            <a:r>
              <a:rPr lang="en-US" dirty="0" smtClean="0"/>
              <a:t>”,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completadas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instanciadas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56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err="1" smtClean="0"/>
              <a:t>Abstratas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propósito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 é </a:t>
            </a:r>
            <a:r>
              <a:rPr lang="en-US" dirty="0" err="1" smtClean="0"/>
              <a:t>exatamente</a:t>
            </a:r>
            <a:r>
              <a:rPr lang="en-US" dirty="0" smtClean="0"/>
              <a:t> </a:t>
            </a:r>
            <a:r>
              <a:rPr lang="en-US" dirty="0" err="1" smtClean="0"/>
              <a:t>prover</a:t>
            </a:r>
            <a:r>
              <a:rPr lang="en-US" dirty="0" smtClean="0"/>
              <a:t> um base </a:t>
            </a:r>
            <a:r>
              <a:rPr lang="en-US" dirty="0" err="1" smtClean="0"/>
              <a:t>apropriada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outras</a:t>
            </a:r>
            <a:r>
              <a:rPr lang="en-US" dirty="0" smtClean="0"/>
              <a:t> classes </a:t>
            </a:r>
            <a:r>
              <a:rPr lang="en-US" dirty="0" err="1" smtClean="0"/>
              <a:t>herdem</a:t>
            </a:r>
            <a:endParaRPr lang="en-US" dirty="0"/>
          </a:p>
          <a:p>
            <a:pPr lvl="1"/>
            <a:r>
              <a:rPr lang="en-US" dirty="0" smtClean="0"/>
              <a:t>Classes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instanciadas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chamadas</a:t>
            </a:r>
            <a:r>
              <a:rPr lang="en-US" dirty="0" smtClean="0"/>
              <a:t> de </a:t>
            </a:r>
            <a:r>
              <a:rPr lang="en-US" b="1" dirty="0" smtClean="0"/>
              <a:t>classes </a:t>
            </a:r>
            <a:r>
              <a:rPr lang="en-US" b="1" dirty="0" err="1" smtClean="0"/>
              <a:t>concretas</a:t>
            </a:r>
            <a:endParaRPr lang="en-US" dirty="0" smtClean="0"/>
          </a:p>
          <a:p>
            <a:pPr lvl="2"/>
            <a:r>
              <a:rPr lang="en-US" dirty="0" err="1" smtClean="0"/>
              <a:t>Providenciam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definem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Classes base </a:t>
            </a:r>
            <a:r>
              <a:rPr lang="en-US" dirty="0" err="1" smtClean="0"/>
              <a:t>abstratas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genéricas</a:t>
            </a:r>
            <a:r>
              <a:rPr lang="en-US" dirty="0" smtClean="0"/>
              <a:t> </a:t>
            </a:r>
            <a:r>
              <a:rPr lang="en-US" dirty="0" err="1" smtClean="0"/>
              <a:t>demais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definirem</a:t>
            </a:r>
            <a:r>
              <a:rPr lang="en-US" dirty="0" smtClean="0"/>
              <a:t> com </a:t>
            </a:r>
            <a:r>
              <a:rPr lang="en-US" dirty="0" err="1" smtClean="0"/>
              <a:t>precisão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reais</a:t>
            </a:r>
            <a:r>
              <a:rPr lang="en-US" dirty="0" smtClean="0"/>
              <a:t> e </a:t>
            </a:r>
            <a:r>
              <a:rPr lang="en-US" dirty="0" err="1" smtClean="0"/>
              <a:t>serem</a:t>
            </a:r>
            <a:r>
              <a:rPr lang="en-US" dirty="0" smtClean="0"/>
              <a:t> </a:t>
            </a:r>
            <a:r>
              <a:rPr lang="en-US" dirty="0" err="1" smtClean="0"/>
              <a:t>instanciadas</a:t>
            </a:r>
            <a:endParaRPr lang="en-US" dirty="0" smtClean="0"/>
          </a:p>
          <a:p>
            <a:pPr lvl="1"/>
            <a:r>
              <a:rPr lang="en-US" dirty="0" smtClean="0"/>
              <a:t>As classes </a:t>
            </a:r>
            <a:r>
              <a:rPr lang="en-US" dirty="0" err="1" smtClean="0"/>
              <a:t>concretas</a:t>
            </a:r>
            <a:r>
              <a:rPr lang="en-US" dirty="0" smtClean="0"/>
              <a:t> </a:t>
            </a:r>
            <a:r>
              <a:rPr lang="en-US" dirty="0" err="1" smtClean="0"/>
              <a:t>cuidam</a:t>
            </a:r>
            <a:r>
              <a:rPr lang="en-US" dirty="0" smtClean="0"/>
              <a:t> das </a:t>
            </a:r>
            <a:r>
              <a:rPr lang="en-US" dirty="0" err="1" smtClean="0"/>
              <a:t>especificidades</a:t>
            </a:r>
            <a:r>
              <a:rPr lang="en-US" dirty="0" smtClean="0"/>
              <a:t> </a:t>
            </a:r>
            <a:r>
              <a:rPr lang="en-US" dirty="0" err="1" smtClean="0"/>
              <a:t>necessárias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sejam</a:t>
            </a:r>
            <a:r>
              <a:rPr lang="en-US" dirty="0" smtClean="0"/>
              <a:t>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modelados</a:t>
            </a:r>
            <a:r>
              <a:rPr lang="en-US" dirty="0" smtClean="0"/>
              <a:t> e </a:t>
            </a:r>
            <a:r>
              <a:rPr lang="en-US" dirty="0" err="1" smtClean="0"/>
              <a:t>instanciados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89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</a:t>
            </a:r>
            <a:r>
              <a:rPr lang="en-US" dirty="0" err="1" smtClean="0"/>
              <a:t>Abstratas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obrigatória</a:t>
            </a:r>
            <a:r>
              <a:rPr lang="en-US" dirty="0" smtClean="0"/>
              <a:t> a </a:t>
            </a:r>
            <a:r>
              <a:rPr lang="en-US" dirty="0" err="1" smtClean="0"/>
              <a:t>existência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endParaRPr lang="en-US" dirty="0"/>
          </a:p>
          <a:p>
            <a:pPr lvl="1"/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bons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 de </a:t>
            </a:r>
            <a:r>
              <a:rPr lang="en-US" dirty="0" err="1" smtClean="0"/>
              <a:t>engenharia</a:t>
            </a:r>
            <a:r>
              <a:rPr lang="en-US" dirty="0" smtClean="0"/>
              <a:t> de </a:t>
            </a:r>
            <a:r>
              <a:rPr lang="en-US" i="1" dirty="0" smtClean="0"/>
              <a:t>software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hierarquias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 </a:t>
            </a:r>
            <a:r>
              <a:rPr lang="en-US" dirty="0" err="1" smtClean="0"/>
              <a:t>cujo</a:t>
            </a:r>
            <a:r>
              <a:rPr lang="en-US" dirty="0" smtClean="0"/>
              <a:t> </a:t>
            </a:r>
            <a:r>
              <a:rPr lang="en-US" dirty="0" err="1" smtClean="0"/>
              <a:t>topo</a:t>
            </a:r>
            <a:r>
              <a:rPr lang="en-US" dirty="0" smtClean="0"/>
              <a:t> é </a:t>
            </a:r>
            <a:r>
              <a:rPr lang="en-US" dirty="0" err="1" smtClean="0"/>
              <a:t>formado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classes </a:t>
            </a:r>
            <a:r>
              <a:rPr lang="en-US" dirty="0" err="1" smtClean="0"/>
              <a:t>abstratas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Na </a:t>
            </a:r>
            <a:r>
              <a:rPr lang="en-US" dirty="0" err="1" smtClean="0"/>
              <a:t>verdade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casos</a:t>
            </a:r>
            <a:r>
              <a:rPr lang="en-US" dirty="0" smtClean="0"/>
              <a:t> classes </a:t>
            </a:r>
            <a:r>
              <a:rPr lang="en-US" dirty="0" err="1" smtClean="0"/>
              <a:t>abstratas</a:t>
            </a:r>
            <a:r>
              <a:rPr lang="en-US" dirty="0" smtClean="0"/>
              <a:t> </a:t>
            </a:r>
            <a:r>
              <a:rPr lang="en-US" dirty="0" err="1" smtClean="0"/>
              <a:t>constituem</a:t>
            </a:r>
            <a:r>
              <a:rPr lang="en-US" dirty="0"/>
              <a:t>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primeiros</a:t>
            </a:r>
            <a:r>
              <a:rPr lang="en-US" dirty="0" smtClean="0"/>
              <a:t> </a:t>
            </a:r>
            <a:r>
              <a:rPr lang="en-US" dirty="0" err="1" smtClean="0"/>
              <a:t>níveis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.</a:t>
            </a:r>
          </a:p>
          <a:p>
            <a:r>
              <a:rPr lang="en-US" dirty="0" smtClean="0"/>
              <a:t>Uma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abstrata</a:t>
            </a:r>
            <a:r>
              <a:rPr lang="en-US" dirty="0" smtClean="0"/>
              <a:t> </a:t>
            </a:r>
            <a:r>
              <a:rPr lang="en-US" dirty="0" err="1" smtClean="0"/>
              <a:t>automaticamente</a:t>
            </a:r>
            <a:r>
              <a:rPr lang="en-US" dirty="0" smtClean="0"/>
              <a:t> </a:t>
            </a:r>
            <a:r>
              <a:rPr lang="en-US" dirty="0" err="1" smtClean="0"/>
              <a:t>quando</a:t>
            </a:r>
            <a:r>
              <a:rPr lang="en-US" dirty="0" smtClean="0"/>
              <a:t> um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de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b="1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declarados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b="1" dirty="0" err="1" smtClean="0"/>
              <a:t>puros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smtClean="0"/>
              <a:t>Puros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 </a:t>
            </a:r>
            <a:r>
              <a:rPr lang="en-US" dirty="0" err="1" smtClean="0"/>
              <a:t>declararmos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r>
              <a:rPr lang="en-US" dirty="0" smtClean="0"/>
              <a:t>, </a:t>
            </a:r>
            <a:r>
              <a:rPr lang="en-US" dirty="0" err="1" smtClean="0"/>
              <a:t>utilizamos</a:t>
            </a:r>
            <a:r>
              <a:rPr lang="en-US" dirty="0" smtClean="0"/>
              <a:t> a </a:t>
            </a:r>
            <a:r>
              <a:rPr lang="en-US" dirty="0" err="1" smtClean="0"/>
              <a:t>seguinte</a:t>
            </a:r>
            <a:r>
              <a:rPr lang="en-US" dirty="0" smtClean="0"/>
              <a:t> </a:t>
            </a:r>
            <a:r>
              <a:rPr lang="en-US" dirty="0" err="1" smtClean="0"/>
              <a:t>sintaxe</a:t>
            </a:r>
            <a:r>
              <a:rPr lang="en-US" dirty="0" smtClean="0"/>
              <a:t>:</a:t>
            </a:r>
          </a:p>
          <a:p>
            <a:pPr marL="118872" lvl="1" indent="0" algn="ctr"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 = 0</a:t>
            </a:r>
            <a:endParaRPr lang="pt-BR" dirty="0">
              <a:solidFill>
                <a:srgbClr val="000000"/>
              </a:solidFill>
              <a:latin typeface="Verdana"/>
            </a:endParaRPr>
          </a:p>
          <a:p>
            <a:r>
              <a:rPr lang="en-US" dirty="0" smtClean="0"/>
              <a:t>O “</a:t>
            </a:r>
            <a:r>
              <a:rPr lang="pt-BR" dirty="0" smtClean="0">
                <a:solidFill>
                  <a:srgbClr val="000000"/>
                </a:solidFill>
                <a:latin typeface="Verdana"/>
              </a:rPr>
              <a:t>=0”</a:t>
            </a:r>
            <a:r>
              <a:rPr lang="en-US" dirty="0" smtClean="0"/>
              <a:t> é </a:t>
            </a:r>
            <a:r>
              <a:rPr lang="en-US" dirty="0" err="1" smtClean="0"/>
              <a:t>conhecido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especificador</a:t>
            </a:r>
            <a:r>
              <a:rPr lang="en-US" dirty="0" smtClean="0"/>
              <a:t> </a:t>
            </a:r>
            <a:r>
              <a:rPr lang="en-US" dirty="0" err="1" smtClean="0"/>
              <a:t>puro</a:t>
            </a:r>
            <a:endParaRPr lang="en-US" dirty="0" smtClean="0"/>
          </a:p>
          <a:p>
            <a:pPr lvl="1"/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atribuição</a:t>
            </a:r>
            <a:r>
              <a:rPr lang="en-US" dirty="0"/>
              <a:t>;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possuem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Toda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concreta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sobrescrevê</a:t>
            </a:r>
            <a:r>
              <a:rPr lang="en-US" dirty="0" smtClean="0"/>
              <a:t>-lo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concreta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diferença</a:t>
            </a:r>
            <a:r>
              <a:rPr lang="en-US" dirty="0" smtClean="0"/>
              <a:t> entre um </a:t>
            </a:r>
            <a:r>
              <a:rPr lang="en-US" dirty="0" err="1" smtClean="0"/>
              <a:t>método</a:t>
            </a:r>
            <a:r>
              <a:rPr lang="en-US" dirty="0" smtClean="0"/>
              <a:t> virtual e um </a:t>
            </a:r>
            <a:r>
              <a:rPr lang="en-US" dirty="0" err="1" smtClean="0"/>
              <a:t>método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r>
              <a:rPr lang="en-US" dirty="0" smtClean="0"/>
              <a:t> é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b="1" dirty="0" err="1" smtClean="0"/>
              <a:t>opcionalmente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requer</a:t>
            </a:r>
            <a:r>
              <a:rPr lang="en-US" dirty="0" smtClean="0"/>
              <a:t> </a:t>
            </a:r>
            <a:r>
              <a:rPr lang="en-US" b="1" dirty="0" err="1" smtClean="0"/>
              <a:t>obrigatoriamente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Puros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propósito</a:t>
            </a:r>
            <a:r>
              <a:rPr lang="en-US" dirty="0" smtClean="0"/>
              <a:t> de um </a:t>
            </a:r>
            <a:r>
              <a:rPr lang="en-US" dirty="0" err="1" smtClean="0"/>
              <a:t>método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r>
              <a:rPr lang="en-US" dirty="0" smtClean="0"/>
              <a:t> é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executada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</a:t>
            </a:r>
          </a:p>
          <a:p>
            <a:pPr lvl="1"/>
            <a:r>
              <a:rPr lang="en-US" dirty="0" err="1" smtClean="0"/>
              <a:t>Estará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seja</a:t>
            </a:r>
            <a:r>
              <a:rPr lang="en-US" dirty="0" smtClean="0"/>
              <a:t> </a:t>
            </a:r>
            <a:r>
              <a:rPr lang="en-US" dirty="0" err="1" smtClean="0"/>
              <a:t>sobrescrita</a:t>
            </a:r>
            <a:r>
              <a:rPr lang="en-US" dirty="0" smtClean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Serve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fornecer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interface </a:t>
            </a:r>
            <a:r>
              <a:rPr lang="en-US" dirty="0" err="1" smtClean="0"/>
              <a:t>polimórfica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Novamente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possui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instanciada</a:t>
            </a:r>
            <a:endParaRPr lang="en-US" dirty="0" smtClean="0"/>
          </a:p>
          <a:p>
            <a:pPr lvl="1"/>
            <a:r>
              <a:rPr lang="en-US" dirty="0" err="1" smtClean="0"/>
              <a:t>Invocar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r>
              <a:rPr lang="en-US" dirty="0" smtClean="0"/>
              <a:t> </a:t>
            </a:r>
            <a:r>
              <a:rPr lang="en-US" dirty="0" err="1" smtClean="0"/>
              <a:t>geraria</a:t>
            </a:r>
            <a:r>
              <a:rPr lang="en-US" dirty="0" smtClean="0"/>
              <a:t> </a:t>
            </a:r>
            <a:r>
              <a:rPr lang="en-US" dirty="0" err="1" smtClean="0"/>
              <a:t>erro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Porém</a:t>
            </a:r>
            <a:r>
              <a:rPr lang="en-US" dirty="0" smtClean="0"/>
              <a:t>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declarar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 e </a:t>
            </a:r>
            <a:r>
              <a:rPr lang="en-US" dirty="0" err="1" smtClean="0"/>
              <a:t>apontá</a:t>
            </a:r>
            <a:r>
              <a:rPr lang="en-US" dirty="0" smtClean="0"/>
              <a:t>-los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de classes </a:t>
            </a:r>
            <a:r>
              <a:rPr lang="en-US" dirty="0" err="1" smtClean="0"/>
              <a:t>derivadas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230832" y="1775191"/>
            <a:ext cx="8229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utilização</a:t>
            </a:r>
            <a:r>
              <a:rPr lang="en-US" dirty="0" smtClean="0"/>
              <a:t> de </a:t>
            </a:r>
            <a:r>
              <a:rPr lang="en-US" dirty="0" err="1" smtClean="0"/>
              <a:t>polimorfismo</a:t>
            </a:r>
            <a:r>
              <a:rPr lang="en-US" dirty="0" smtClean="0"/>
              <a:t> é </a:t>
            </a:r>
            <a:r>
              <a:rPr lang="en-US" dirty="0" err="1" smtClean="0"/>
              <a:t>particularmente</a:t>
            </a:r>
            <a:r>
              <a:rPr lang="en-US" dirty="0" smtClean="0"/>
              <a:t> </a:t>
            </a:r>
            <a:r>
              <a:rPr lang="en-US" dirty="0" err="1" smtClean="0"/>
              <a:t>eficiente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de </a:t>
            </a: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i="1" dirty="0" smtClean="0"/>
              <a:t>software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camadas</a:t>
            </a:r>
            <a:endParaRPr lang="en-US" dirty="0" smtClean="0"/>
          </a:p>
          <a:p>
            <a:pPr lvl="1"/>
            <a:r>
              <a:rPr lang="en-US" dirty="0" smtClean="0"/>
              <a:t>Como um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operacional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dispositivo</a:t>
            </a:r>
            <a:r>
              <a:rPr lang="en-US" dirty="0" smtClean="0"/>
              <a:t> </a:t>
            </a:r>
            <a:r>
              <a:rPr lang="en-US" dirty="0" err="1" smtClean="0"/>
              <a:t>físico</a:t>
            </a:r>
            <a:r>
              <a:rPr lang="en-US" dirty="0" smtClean="0"/>
              <a:t> opera de </a:t>
            </a:r>
            <a:r>
              <a:rPr lang="en-US" dirty="0" err="1" smtClean="0"/>
              <a:t>uma</a:t>
            </a:r>
            <a:r>
              <a:rPr lang="en-US" dirty="0" smtClean="0"/>
              <a:t> forma </a:t>
            </a:r>
            <a:r>
              <a:rPr lang="en-US" dirty="0" err="1" smtClean="0"/>
              <a:t>diferente</a:t>
            </a:r>
            <a:endParaRPr lang="en-US" dirty="0" smtClean="0"/>
          </a:p>
          <a:p>
            <a:pPr lvl="2"/>
            <a:r>
              <a:rPr lang="en-US" dirty="0" smtClean="0"/>
              <a:t>No </a:t>
            </a:r>
            <a:r>
              <a:rPr lang="en-US" dirty="0" err="1" smtClean="0"/>
              <a:t>entanto</a:t>
            </a:r>
            <a:r>
              <a:rPr lang="en-US" dirty="0" smtClean="0"/>
              <a:t>, </a:t>
            </a:r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escrita</a:t>
            </a:r>
            <a:r>
              <a:rPr lang="en-US" dirty="0" smtClean="0"/>
              <a:t> e </a:t>
            </a:r>
            <a:r>
              <a:rPr lang="en-US" dirty="0" err="1" smtClean="0"/>
              <a:t>leitura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Uma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utilizada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gerar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interface </a:t>
            </a:r>
            <a:r>
              <a:rPr lang="en-US" dirty="0" err="1" smtClean="0"/>
              <a:t>para</a:t>
            </a:r>
            <a:r>
              <a:rPr lang="en-US" dirty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dispositivos</a:t>
            </a:r>
            <a:endParaRPr lang="en-US" dirty="0" smtClean="0"/>
          </a:p>
          <a:p>
            <a:pPr lvl="2"/>
            <a:r>
              <a:rPr lang="en-US" dirty="0" err="1" smtClean="0"/>
              <a:t>Todo</a:t>
            </a:r>
            <a:r>
              <a:rPr lang="en-US" dirty="0" smtClean="0"/>
              <a:t>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implementado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puros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dispositivo</a:t>
            </a:r>
            <a:r>
              <a:rPr lang="en-US" dirty="0" smtClean="0"/>
              <a:t> </a:t>
            </a:r>
            <a:r>
              <a:rPr lang="en-US" dirty="0" err="1" smtClean="0"/>
              <a:t>sobrescreve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suas</a:t>
            </a:r>
            <a:r>
              <a:rPr lang="en-US" dirty="0" smtClean="0"/>
              <a:t> </a:t>
            </a:r>
            <a:r>
              <a:rPr lang="en-US" dirty="0" err="1" smtClean="0"/>
              <a:t>próprias</a:t>
            </a:r>
            <a:r>
              <a:rPr lang="en-US" dirty="0" smtClean="0"/>
              <a:t> classes, </a:t>
            </a:r>
            <a:r>
              <a:rPr lang="en-US" dirty="0" err="1" smtClean="0"/>
              <a:t>derividas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cada</a:t>
            </a:r>
            <a:r>
              <a:rPr lang="en-US" dirty="0" smtClean="0"/>
              <a:t> novo </a:t>
            </a:r>
            <a:r>
              <a:rPr lang="en-US" dirty="0" err="1" smtClean="0"/>
              <a:t>dispositivo</a:t>
            </a:r>
            <a:r>
              <a:rPr lang="en-US" dirty="0" smtClean="0"/>
              <a:t>, </a:t>
            </a:r>
            <a:r>
              <a:rPr lang="en-US" dirty="0" err="1" smtClean="0"/>
              <a:t>instala</a:t>
            </a:r>
            <a:r>
              <a:rPr lang="en-US" dirty="0" smtClean="0"/>
              <a:t>-se o </a:t>
            </a:r>
            <a:r>
              <a:rPr lang="en-US" i="1" dirty="0" smtClean="0"/>
              <a:t>driver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contém</a:t>
            </a:r>
            <a:r>
              <a:rPr lang="en-US" dirty="0" smtClean="0"/>
              <a:t> </a:t>
            </a:r>
            <a:r>
              <a:rPr lang="en-US" dirty="0" err="1" smtClean="0"/>
              <a:t>implementações</a:t>
            </a:r>
            <a:r>
              <a:rPr lang="en-US" dirty="0" smtClean="0"/>
              <a:t> </a:t>
            </a:r>
            <a:r>
              <a:rPr lang="en-US" dirty="0" err="1" smtClean="0"/>
              <a:t>concretas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56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6311" y="5517232"/>
            <a:ext cx="2067689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8" name="Marcador de Posição do Texto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O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operacional</a:t>
            </a:r>
            <a:r>
              <a:rPr lang="en-US" sz="1600" dirty="0" smtClean="0"/>
              <a:t> “</a:t>
            </a:r>
            <a:r>
              <a:rPr lang="en-US" sz="1600" dirty="0" err="1" smtClean="0"/>
              <a:t>conversa</a:t>
            </a:r>
            <a:r>
              <a:rPr lang="en-US" sz="1600" dirty="0" smtClean="0"/>
              <a:t>” com </a:t>
            </a:r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i="1" dirty="0" smtClean="0"/>
              <a:t>drivers</a:t>
            </a:r>
            <a:r>
              <a:rPr lang="en-US" sz="1600" dirty="0" smtClean="0"/>
              <a:t> de </a:t>
            </a:r>
            <a:r>
              <a:rPr lang="en-US" sz="1600" dirty="0" err="1" smtClean="0"/>
              <a:t>cada</a:t>
            </a:r>
            <a:r>
              <a:rPr lang="en-US" sz="1600" dirty="0" smtClean="0"/>
              <a:t> </a:t>
            </a:r>
            <a:r>
              <a:rPr lang="en-US" sz="1600" dirty="0" err="1" smtClean="0"/>
              <a:t>dispositivo</a:t>
            </a:r>
            <a:r>
              <a:rPr lang="en-US" sz="1600" dirty="0" smtClean="0"/>
              <a:t>.</a:t>
            </a:r>
          </a:p>
          <a:p>
            <a:endParaRPr lang="en-US" sz="1600" dirty="0"/>
          </a:p>
          <a:p>
            <a:r>
              <a:rPr lang="en-US" sz="1600" dirty="0" err="1" smtClean="0"/>
              <a:t>Os</a:t>
            </a:r>
            <a:r>
              <a:rPr lang="en-US" sz="1600" dirty="0" smtClean="0"/>
              <a:t> </a:t>
            </a:r>
            <a:r>
              <a:rPr lang="en-US" sz="1600" i="1" dirty="0" smtClean="0"/>
              <a:t>drivers</a:t>
            </a:r>
            <a:r>
              <a:rPr lang="en-US" sz="1600" dirty="0" smtClean="0"/>
              <a:t> </a:t>
            </a:r>
            <a:r>
              <a:rPr lang="en-US" sz="1600" dirty="0" err="1" smtClean="0"/>
              <a:t>são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verdade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implementação</a:t>
            </a:r>
            <a:r>
              <a:rPr lang="en-US" sz="1600" dirty="0" smtClean="0"/>
              <a:t> </a:t>
            </a:r>
            <a:r>
              <a:rPr lang="en-US" sz="1600" dirty="0" err="1" smtClean="0"/>
              <a:t>concreta</a:t>
            </a:r>
            <a:r>
              <a:rPr lang="en-US" sz="1600" dirty="0" smtClean="0"/>
              <a:t> da interface </a:t>
            </a:r>
            <a:r>
              <a:rPr lang="en-US" sz="1600" dirty="0" err="1" smtClean="0"/>
              <a:t>definida</a:t>
            </a:r>
            <a:r>
              <a:rPr lang="en-US" sz="1600" dirty="0" smtClean="0"/>
              <a:t> </a:t>
            </a:r>
            <a:r>
              <a:rPr lang="en-US" sz="1600" dirty="0" err="1" smtClean="0"/>
              <a:t>pelo</a:t>
            </a:r>
            <a:r>
              <a:rPr lang="en-US" sz="1600" dirty="0" smtClean="0"/>
              <a:t> </a:t>
            </a:r>
            <a:r>
              <a:rPr lang="en-US" sz="1600" dirty="0" err="1" smtClean="0"/>
              <a:t>próprio</a:t>
            </a:r>
            <a:r>
              <a:rPr lang="en-US" sz="1600" dirty="0" smtClean="0"/>
              <a:t> </a:t>
            </a:r>
            <a:r>
              <a:rPr lang="en-US" sz="1600" dirty="0" err="1" smtClean="0"/>
              <a:t>sistema</a:t>
            </a:r>
            <a:r>
              <a:rPr lang="en-US" sz="1600" dirty="0" smtClean="0"/>
              <a:t> </a:t>
            </a:r>
            <a:r>
              <a:rPr lang="en-US" sz="1600" dirty="0" err="1" smtClean="0"/>
              <a:t>operacional</a:t>
            </a:r>
            <a:r>
              <a:rPr lang="en-US" sz="1600" dirty="0" smtClean="0"/>
              <a:t> </a:t>
            </a:r>
            <a:r>
              <a:rPr lang="en-US" sz="1600" dirty="0" err="1" smtClean="0"/>
              <a:t>através</a:t>
            </a:r>
            <a:r>
              <a:rPr lang="en-US" sz="1600" dirty="0" smtClean="0"/>
              <a:t> de classes base </a:t>
            </a:r>
            <a:r>
              <a:rPr lang="en-US" sz="1600" dirty="0" err="1" smtClean="0"/>
              <a:t>abstratas</a:t>
            </a:r>
            <a:r>
              <a:rPr lang="en-US" sz="1600" dirty="0" smtClean="0"/>
              <a:t> e </a:t>
            </a:r>
            <a:r>
              <a:rPr lang="en-US" sz="1600" dirty="0" err="1" smtClean="0"/>
              <a:t>métodos</a:t>
            </a:r>
            <a:r>
              <a:rPr lang="en-US" sz="1600" dirty="0" smtClean="0"/>
              <a:t> </a:t>
            </a:r>
            <a:r>
              <a:rPr lang="en-US" sz="1600" dirty="0" err="1" smtClean="0"/>
              <a:t>virtuais</a:t>
            </a:r>
            <a:r>
              <a:rPr lang="en-US" sz="1600" dirty="0" smtClean="0"/>
              <a:t> </a:t>
            </a:r>
            <a:r>
              <a:rPr lang="en-US" sz="1600" dirty="0" err="1" smtClean="0"/>
              <a:t>puros</a:t>
            </a:r>
            <a:r>
              <a:rPr lang="en-US" sz="1600" dirty="0" smtClean="0"/>
              <a:t>.</a:t>
            </a:r>
            <a:endParaRPr lang="pt-BR" sz="16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355452" cy="2824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aplicação</a:t>
            </a:r>
            <a:r>
              <a:rPr lang="en-US" dirty="0" smtClean="0"/>
              <a:t> </a:t>
            </a:r>
            <a:r>
              <a:rPr lang="en-US" dirty="0" err="1" smtClean="0"/>
              <a:t>útil</a:t>
            </a:r>
            <a:r>
              <a:rPr lang="en-US" dirty="0" smtClean="0"/>
              <a:t> do </a:t>
            </a:r>
            <a:r>
              <a:rPr lang="en-US" dirty="0" err="1" smtClean="0"/>
              <a:t>polimorfismo</a:t>
            </a:r>
            <a:r>
              <a:rPr lang="en-US" dirty="0" smtClean="0"/>
              <a:t> é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criação</a:t>
            </a:r>
            <a:r>
              <a:rPr lang="en-US" dirty="0" smtClean="0"/>
              <a:t> de </a:t>
            </a:r>
            <a:r>
              <a:rPr lang="en-US" b="1" dirty="0" smtClean="0"/>
              <a:t>classes de</a:t>
            </a:r>
            <a:r>
              <a:rPr lang="en-US" dirty="0" smtClean="0"/>
              <a:t> </a:t>
            </a:r>
            <a:r>
              <a:rPr lang="en-US" b="1" dirty="0" err="1" smtClean="0"/>
              <a:t>iteradores</a:t>
            </a:r>
            <a:endParaRPr lang="en-US" b="1" dirty="0" smtClean="0"/>
          </a:p>
          <a:p>
            <a:pPr lvl="1"/>
            <a:r>
              <a:rPr lang="en-US" dirty="0" err="1" smtClean="0"/>
              <a:t>Iteradores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utilizados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percorrer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 de dados </a:t>
            </a:r>
            <a:r>
              <a:rPr lang="en-US" dirty="0" err="1" smtClean="0"/>
              <a:t>ou</a:t>
            </a:r>
            <a:r>
              <a:rPr lang="en-US" dirty="0" smtClean="0"/>
              <a:t> (</a:t>
            </a:r>
            <a:r>
              <a:rPr lang="en-US" dirty="0" err="1" smtClean="0"/>
              <a:t>coleções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Vetores, </a:t>
            </a:r>
            <a:r>
              <a:rPr lang="en-US" dirty="0" err="1" smtClean="0"/>
              <a:t>listas</a:t>
            </a:r>
            <a:r>
              <a:rPr lang="en-US" dirty="0" smtClean="0"/>
              <a:t>, </a:t>
            </a:r>
            <a:r>
              <a:rPr lang="en-US" dirty="0" err="1" smtClean="0"/>
              <a:t>árvores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;</a:t>
            </a:r>
          </a:p>
          <a:p>
            <a:pPr lvl="2"/>
            <a:r>
              <a:rPr lang="en-US" dirty="0" err="1" smtClean="0"/>
              <a:t>Percorrem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agregação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expôr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</a:t>
            </a:r>
            <a:r>
              <a:rPr lang="en-US" dirty="0" err="1" smtClean="0"/>
              <a:t>interna</a:t>
            </a:r>
            <a:endParaRPr lang="en-US" dirty="0" smtClean="0"/>
          </a:p>
          <a:p>
            <a:pPr lvl="3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importa</a:t>
            </a:r>
            <a:r>
              <a:rPr lang="en-US" dirty="0" smtClean="0"/>
              <a:t> se a </a:t>
            </a:r>
            <a:r>
              <a:rPr lang="en-US" dirty="0" err="1" smtClean="0"/>
              <a:t>implementação</a:t>
            </a:r>
            <a:r>
              <a:rPr lang="en-US" dirty="0" smtClean="0"/>
              <a:t> é </a:t>
            </a:r>
            <a:r>
              <a:rPr lang="en-US" dirty="0" err="1" smtClean="0"/>
              <a:t>estática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através</a:t>
            </a:r>
            <a:r>
              <a:rPr lang="en-US" dirty="0" smtClean="0"/>
              <a:t> de </a:t>
            </a:r>
            <a:r>
              <a:rPr lang="en-US" dirty="0" err="1" smtClean="0"/>
              <a:t>ponteiros</a:t>
            </a:r>
            <a:r>
              <a:rPr lang="en-US" dirty="0"/>
              <a:t>;</a:t>
            </a:r>
            <a:endParaRPr lang="en-US" dirty="0" smtClean="0"/>
          </a:p>
          <a:p>
            <a:pPr lvl="2"/>
            <a:r>
              <a:rPr lang="en-US" dirty="0" smtClean="0"/>
              <a:t>A STL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fornece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variedade</a:t>
            </a:r>
            <a:r>
              <a:rPr lang="en-US" dirty="0" smtClean="0"/>
              <a:t> de </a:t>
            </a:r>
            <a:r>
              <a:rPr lang="en-US" dirty="0" err="1" smtClean="0"/>
              <a:t>iteradores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estruturas</a:t>
            </a:r>
            <a:r>
              <a:rPr lang="en-US" dirty="0" smtClean="0"/>
              <a:t> de dados</a:t>
            </a:r>
          </a:p>
          <a:p>
            <a:pPr lvl="3"/>
            <a:r>
              <a:rPr lang="en-US" dirty="0" smtClean="0"/>
              <a:t>E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nossos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. 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Exemplo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9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Na aula de hoje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Polimorfismo</a:t>
            </a:r>
            <a:endParaRPr lang="en-US" dirty="0" smtClean="0"/>
          </a:p>
          <a:p>
            <a:pPr lvl="1"/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en-US" dirty="0" smtClean="0"/>
          </a:p>
          <a:p>
            <a:pPr lvl="1"/>
            <a:r>
              <a:rPr lang="en-US" dirty="0" err="1" smtClean="0"/>
              <a:t>Resolução</a:t>
            </a:r>
            <a:r>
              <a:rPr lang="en-US" dirty="0" smtClean="0"/>
              <a:t> </a:t>
            </a:r>
            <a:r>
              <a:rPr lang="en-US" dirty="0" err="1" smtClean="0"/>
              <a:t>Dinâmica</a:t>
            </a:r>
            <a:endParaRPr lang="en-US" dirty="0" smtClean="0"/>
          </a:p>
          <a:p>
            <a:pPr lvl="1"/>
            <a:r>
              <a:rPr lang="en-US" dirty="0" smtClean="0"/>
              <a:t>Classes </a:t>
            </a:r>
            <a:r>
              <a:rPr lang="en-US" dirty="0" err="1" smtClean="0"/>
              <a:t>Abstratas</a:t>
            </a:r>
            <a:endParaRPr lang="en-US" dirty="0" smtClean="0"/>
          </a:p>
          <a:p>
            <a:pPr lvl="2"/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r>
              <a:rPr lang="en-US" dirty="0" smtClean="0"/>
              <a:t> </a:t>
            </a:r>
            <a:r>
              <a:rPr lang="en-US" dirty="0" err="1" smtClean="0"/>
              <a:t>Puras</a:t>
            </a:r>
            <a:endParaRPr lang="en-US" dirty="0" smtClean="0"/>
          </a:p>
          <a:p>
            <a:pPr lvl="1"/>
            <a:r>
              <a:rPr lang="en-US" dirty="0" err="1" smtClean="0"/>
              <a:t>Conversão</a:t>
            </a:r>
            <a:r>
              <a:rPr lang="en-US" dirty="0" smtClean="0"/>
              <a:t> de </a:t>
            </a:r>
            <a:r>
              <a:rPr lang="en-US" dirty="0" err="1" smtClean="0"/>
              <a:t>Tipos</a:t>
            </a:r>
            <a:endParaRPr lang="en-US" dirty="0" smtClean="0"/>
          </a:p>
          <a:p>
            <a:pPr lvl="1"/>
            <a:r>
              <a:rPr lang="en-US" dirty="0" err="1" smtClean="0"/>
              <a:t>Destrutores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en-US" dirty="0" smtClean="0"/>
          </a:p>
          <a:p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endParaRPr lang="en-US" dirty="0" smtClean="0"/>
          </a:p>
        </p:txBody>
      </p:sp>
      <p:sp>
        <p:nvSpPr>
          <p:cNvPr id="4098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0E5D85-099B-4D71-A46B-281D3E89EB9E}" type="slidenum">
              <a:rPr lang="pt-BR"/>
              <a:pPr eaLnBrk="1" hangingPunct="1"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Polimorfismo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o </a:t>
            </a:r>
            <a:r>
              <a:rPr lang="en-US" dirty="0" err="1" smtClean="0"/>
              <a:t>pagamento</a:t>
            </a:r>
            <a:r>
              <a:rPr lang="en-US" dirty="0" smtClean="0"/>
              <a:t> de </a:t>
            </a:r>
            <a:r>
              <a:rPr lang="en-US" dirty="0" err="1" smtClean="0"/>
              <a:t>funcionários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Temos</a:t>
            </a:r>
            <a:r>
              <a:rPr lang="en-US" dirty="0" smtClean="0"/>
              <a:t> agora 4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funcionários</a:t>
            </a:r>
            <a:endParaRPr lang="en-US" dirty="0" smtClean="0"/>
          </a:p>
          <a:p>
            <a:pPr marL="1225296" lvl="2" indent="-457200">
              <a:buFont typeface="+mj-lt"/>
              <a:buAutoNum type="arabicPeriod"/>
            </a:pPr>
            <a:r>
              <a:rPr lang="en-US" dirty="0" err="1" smtClean="0"/>
              <a:t>Salário</a:t>
            </a:r>
            <a:r>
              <a:rPr lang="en-US" dirty="0" smtClean="0"/>
              <a:t> </a:t>
            </a:r>
            <a:r>
              <a:rPr lang="en-US" dirty="0" err="1" smtClean="0"/>
              <a:t>fixo</a:t>
            </a:r>
            <a:r>
              <a:rPr lang="en-US" dirty="0" smtClean="0"/>
              <a:t> </a:t>
            </a:r>
            <a:r>
              <a:rPr lang="en-US" dirty="0" err="1" smtClean="0"/>
              <a:t>semanal</a:t>
            </a:r>
            <a:r>
              <a:rPr lang="en-US" dirty="0" smtClean="0"/>
              <a:t>;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err="1" smtClean="0"/>
              <a:t>Horistas</a:t>
            </a:r>
            <a:r>
              <a:rPr lang="en-US" dirty="0" smtClean="0"/>
              <a:t> (</a:t>
            </a:r>
            <a:r>
              <a:rPr lang="en-US" dirty="0" err="1" smtClean="0"/>
              <a:t>hora</a:t>
            </a:r>
            <a:r>
              <a:rPr lang="en-US" dirty="0" smtClean="0"/>
              <a:t> extra </a:t>
            </a:r>
            <a:r>
              <a:rPr lang="en-US" dirty="0" err="1" smtClean="0"/>
              <a:t>depois</a:t>
            </a:r>
            <a:r>
              <a:rPr lang="en-US" dirty="0" smtClean="0"/>
              <a:t> de 40 </a:t>
            </a:r>
            <a:r>
              <a:rPr lang="en-US" dirty="0" err="1" smtClean="0"/>
              <a:t>horas</a:t>
            </a:r>
            <a:r>
              <a:rPr lang="en-US" dirty="0" smtClean="0"/>
              <a:t>);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err="1" smtClean="0"/>
              <a:t>Comissionados</a:t>
            </a:r>
            <a:r>
              <a:rPr lang="en-US" dirty="0" smtClean="0"/>
              <a:t>;</a:t>
            </a:r>
          </a:p>
          <a:p>
            <a:pPr marL="1225296" lvl="2" indent="-457200">
              <a:buFont typeface="+mj-lt"/>
              <a:buAutoNum type="arabicPeriod"/>
            </a:pPr>
            <a:r>
              <a:rPr lang="en-US" dirty="0" err="1" smtClean="0"/>
              <a:t>Assalariados</a:t>
            </a:r>
            <a:r>
              <a:rPr lang="en-US" dirty="0" smtClean="0"/>
              <a:t> </a:t>
            </a:r>
            <a:r>
              <a:rPr lang="en-US" dirty="0" err="1" smtClean="0"/>
              <a:t>Comissionados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idéia</a:t>
            </a:r>
            <a:r>
              <a:rPr lang="en-US" dirty="0" smtClean="0"/>
              <a:t> é </a:t>
            </a:r>
            <a:r>
              <a:rPr lang="en-US" dirty="0" err="1" smtClean="0"/>
              <a:t>realizar</a:t>
            </a:r>
            <a:r>
              <a:rPr lang="en-US" dirty="0" smtClean="0"/>
              <a:t> o </a:t>
            </a:r>
            <a:r>
              <a:rPr lang="en-US" dirty="0" err="1" smtClean="0"/>
              <a:t>cálculo</a:t>
            </a:r>
            <a:r>
              <a:rPr lang="en-US" dirty="0" smtClean="0"/>
              <a:t> dos </a:t>
            </a:r>
            <a:r>
              <a:rPr lang="en-US" dirty="0" err="1" smtClean="0"/>
              <a:t>pagamentos</a:t>
            </a:r>
            <a:r>
              <a:rPr lang="en-US" dirty="0" smtClean="0"/>
              <a:t> </a:t>
            </a:r>
            <a:r>
              <a:rPr lang="en-US" dirty="0" err="1" smtClean="0"/>
              <a:t>utilizando</a:t>
            </a:r>
            <a:r>
              <a:rPr lang="en-US" dirty="0" smtClean="0"/>
              <a:t>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polimórfico</a:t>
            </a:r>
            <a:r>
              <a:rPr lang="en-US" dirty="0" smtClean="0"/>
              <a:t>.</a:t>
            </a:r>
          </a:p>
          <a:p>
            <a:r>
              <a:rPr lang="en-US" dirty="0" smtClean="0"/>
              <a:t>Na aula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herança</a:t>
            </a:r>
            <a:r>
              <a:rPr lang="en-US" dirty="0" smtClean="0"/>
              <a:t>, </a:t>
            </a:r>
            <a:r>
              <a:rPr lang="en-US" dirty="0" err="1" smtClean="0"/>
              <a:t>tínhamos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últimos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funcionários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hierarquia</a:t>
            </a:r>
            <a:r>
              <a:rPr lang="en-US" dirty="0" smtClean="0"/>
              <a:t> de </a:t>
            </a:r>
            <a:r>
              <a:rPr lang="en-US" dirty="0" err="1" smtClean="0"/>
              <a:t>herança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0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da Aula Anterior…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61</a:t>
            </a:fld>
            <a:endParaRPr lang="pt-B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128" y="1700808"/>
            <a:ext cx="63152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98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Neste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absorva</a:t>
            </a:r>
            <a:r>
              <a:rPr lang="en-US" dirty="0" smtClean="0"/>
              <a:t> o </a:t>
            </a:r>
            <a:r>
              <a:rPr lang="en-US" dirty="0" err="1" smtClean="0"/>
              <a:t>comportamento</a:t>
            </a:r>
            <a:r>
              <a:rPr lang="en-US" dirty="0" smtClean="0"/>
              <a:t> das </a:t>
            </a:r>
            <a:r>
              <a:rPr lang="en-US" dirty="0" err="1" smtClean="0"/>
              <a:t>outras</a:t>
            </a:r>
            <a:endParaRPr lang="en-US" dirty="0" smtClean="0"/>
          </a:p>
          <a:p>
            <a:pPr lvl="1"/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criar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outra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sirva</a:t>
            </a:r>
            <a:r>
              <a:rPr lang="en-US" dirty="0" smtClean="0"/>
              <a:t> de base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outros</a:t>
            </a:r>
          </a:p>
          <a:p>
            <a:pPr lvl="2"/>
            <a:r>
              <a:rPr lang="en-US" dirty="0" err="1" smtClean="0"/>
              <a:t>Representará</a:t>
            </a:r>
            <a:r>
              <a:rPr lang="en-US" dirty="0" smtClean="0"/>
              <a:t> um </a:t>
            </a:r>
            <a:r>
              <a:rPr lang="en-US" dirty="0" err="1" smtClean="0"/>
              <a:t>funcionário</a:t>
            </a:r>
            <a:r>
              <a:rPr lang="en-US" dirty="0" smtClean="0"/>
              <a:t> </a:t>
            </a:r>
            <a:r>
              <a:rPr lang="en-US" dirty="0" err="1" smtClean="0"/>
              <a:t>genérico</a:t>
            </a:r>
            <a:endParaRPr lang="en-US" dirty="0"/>
          </a:p>
          <a:p>
            <a:pPr lvl="3"/>
            <a:r>
              <a:rPr lang="en-US" dirty="0" smtClean="0"/>
              <a:t>Nome, </a:t>
            </a:r>
            <a:r>
              <a:rPr lang="en-US" dirty="0" err="1" smtClean="0"/>
              <a:t>sobrenome</a:t>
            </a:r>
            <a:r>
              <a:rPr lang="en-US" dirty="0" smtClean="0"/>
              <a:t> e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/>
              <a:t>;</a:t>
            </a:r>
            <a:endParaRPr lang="en-US" dirty="0" smtClean="0"/>
          </a:p>
          <a:p>
            <a:pPr lvl="3"/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um dos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  <a:p>
            <a:pPr lvl="3"/>
            <a:r>
              <a:rPr lang="en-US" dirty="0" smtClean="0"/>
              <a:t>Um </a:t>
            </a:r>
            <a:r>
              <a:rPr lang="en-US" i="1" dirty="0" smtClean="0"/>
              <a:t>print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  <a:p>
            <a:pPr lvl="2"/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Teremos</a:t>
            </a:r>
            <a:r>
              <a:rPr lang="en-US" dirty="0" smtClean="0"/>
              <a:t> </a:t>
            </a:r>
            <a:r>
              <a:rPr lang="en-US" dirty="0" err="1" smtClean="0"/>
              <a:t>quatro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representando</a:t>
            </a:r>
            <a:r>
              <a:rPr lang="en-US" dirty="0" smtClean="0"/>
              <a:t> um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funcionário</a:t>
            </a:r>
            <a:endParaRPr lang="en-US" dirty="0"/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diferença</a:t>
            </a:r>
            <a:r>
              <a:rPr lang="en-US" dirty="0" smtClean="0"/>
              <a:t> se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basicamente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forma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pagamento</a:t>
            </a:r>
            <a:r>
              <a:rPr lang="en-US" dirty="0" smtClean="0"/>
              <a:t> é </a:t>
            </a:r>
            <a:r>
              <a:rPr lang="en-US" dirty="0" err="1" smtClean="0"/>
              <a:t>calculado</a:t>
            </a:r>
            <a:r>
              <a:rPr lang="en-US" dirty="0" smtClean="0"/>
              <a:t> (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earnings()</a:t>
            </a:r>
            <a:r>
              <a:rPr lang="en-US" dirty="0" smtClean="0"/>
              <a:t>).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63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751" y="2934072"/>
            <a:ext cx="6768625" cy="2439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84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Dada a </a:t>
            </a:r>
            <a:r>
              <a:rPr lang="en-US" dirty="0" err="1" smtClean="0"/>
              <a:t>hierarquia</a:t>
            </a:r>
            <a:r>
              <a:rPr lang="en-US" dirty="0" smtClean="0"/>
              <a:t> </a:t>
            </a:r>
            <a:r>
              <a:rPr lang="en-US" dirty="0" err="1" smtClean="0"/>
              <a:t>estabelecida</a:t>
            </a:r>
            <a:r>
              <a:rPr lang="en-US" dirty="0" smtClean="0"/>
              <a:t> e a </a:t>
            </a:r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polimorfismo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concretos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print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</a:t>
            </a:r>
          </a:p>
          <a:p>
            <a:pPr lvl="2"/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, mas </a:t>
            </a:r>
            <a:r>
              <a:rPr lang="en-US" dirty="0" err="1" smtClean="0"/>
              <a:t>opcionalmente</a:t>
            </a:r>
            <a:r>
              <a:rPr lang="en-US" dirty="0" smtClean="0"/>
              <a:t>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sobrescrito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classes </a:t>
            </a:r>
            <a:r>
              <a:rPr lang="en-US" dirty="0" err="1"/>
              <a:t>derivadas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earnings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endParaRPr lang="en-US" dirty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e </a:t>
            </a:r>
            <a:r>
              <a:rPr lang="en-US" dirty="0" err="1" smtClean="0"/>
              <a:t>obrigatoriamente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sobrescrito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classes </a:t>
            </a:r>
            <a:r>
              <a:rPr lang="en-US" dirty="0" err="1" smtClean="0"/>
              <a:t>derivadas</a:t>
            </a:r>
            <a:r>
              <a:rPr lang="en-US" dirty="0" smtClean="0"/>
              <a:t> </a:t>
            </a:r>
            <a:r>
              <a:rPr lang="en-US" dirty="0" err="1" smtClean="0"/>
              <a:t>definem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respectivos</a:t>
            </a:r>
            <a:r>
              <a:rPr lang="en-US" dirty="0" smtClean="0"/>
              <a:t> </a:t>
            </a:r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812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Polimorfismo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65</a:t>
            </a:fld>
            <a:endParaRPr lang="pt-BR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20680" cy="51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66</a:t>
            </a:fld>
            <a:endParaRPr lang="pt-BR"/>
          </a:p>
        </p:txBody>
      </p:sp>
      <p:pic>
        <p:nvPicPr>
          <p:cNvPr id="3076" name="Picture 4" descr="http://www.gibmonks.com/c_plus/images/13fig12_al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610397"/>
            <a:ext cx="6336704" cy="513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97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608277" y="2275338"/>
            <a:ext cx="1830123" cy="2195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</a:t>
            </a:r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&lt;iomanip&gt;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&lt;vector&gt;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inclui definições de classes na hierarquia Employee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"Employee.h"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"SalariedEmployee.h"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"HourlyEmployee.h"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"CommissionEmployee.h"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"BasePlusCommissionEmployee.h"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virtualViaPointer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Employee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00"/>
                </a:solidFill>
                <a:latin typeface="Comic Sans MS"/>
              </a:rPr>
              <a:t>// </a:t>
            </a:r>
            <a:r>
              <a:rPr lang="en-US" sz="1500" dirty="0" err="1">
                <a:solidFill>
                  <a:srgbClr val="007F00"/>
                </a:solidFill>
                <a:latin typeface="Comic Sans MS"/>
              </a:rPr>
              <a:t>protótipo</a:t>
            </a:r>
            <a:endParaRPr lang="en-US" sz="1500" dirty="0">
              <a:solidFill>
                <a:srgbClr val="007F00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virtualViaReference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const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protótipo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configura a formatação de saída de ponto flutuante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fixed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setprecision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827584" y="4149080"/>
            <a:ext cx="2491349" cy="1971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7"/>
          <p:cNvSpPr/>
          <p:nvPr/>
        </p:nvSpPr>
        <p:spPr>
          <a:xfrm>
            <a:off x="827583" y="5229200"/>
            <a:ext cx="3721839" cy="2233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ângulo 8"/>
          <p:cNvSpPr/>
          <p:nvPr/>
        </p:nvSpPr>
        <p:spPr>
          <a:xfrm>
            <a:off x="833228" y="4899790"/>
            <a:ext cx="2880816" cy="2027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ângulo 9"/>
          <p:cNvSpPr/>
          <p:nvPr/>
        </p:nvSpPr>
        <p:spPr>
          <a:xfrm>
            <a:off x="821941" y="4504680"/>
            <a:ext cx="2361526" cy="2253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ângulo 10"/>
          <p:cNvSpPr/>
          <p:nvPr/>
        </p:nvSpPr>
        <p:spPr>
          <a:xfrm>
            <a:off x="3386667" y="4316211"/>
            <a:ext cx="2810933" cy="2106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ctângulo 11"/>
          <p:cNvSpPr/>
          <p:nvPr/>
        </p:nvSpPr>
        <p:spPr>
          <a:xfrm>
            <a:off x="3386005" y="4688744"/>
            <a:ext cx="2664839" cy="210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ctângulo 12"/>
          <p:cNvSpPr/>
          <p:nvPr/>
        </p:nvSpPr>
        <p:spPr>
          <a:xfrm>
            <a:off x="3374717" y="5072567"/>
            <a:ext cx="3184127" cy="1767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ângulo 13"/>
          <p:cNvSpPr/>
          <p:nvPr/>
        </p:nvSpPr>
        <p:spPr>
          <a:xfrm>
            <a:off x="3397957" y="5452534"/>
            <a:ext cx="4045318" cy="1693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</a:t>
            </a:r>
            <a:r>
              <a:rPr lang="en-US" dirty="0" err="1"/>
              <a:t>Polimorfismo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cria objetos da classe derivada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SalariedEmployee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salariedEmployee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"John"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"Smith"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"111-11-1111"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800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    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HourlyEmployee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hourlyEmployee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"Karen"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"Price"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"222-22-2222"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16.75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7F7F"/>
                </a:solidFill>
                <a:latin typeface="Verdana"/>
              </a:rPr>
              <a:t>40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7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"Sue"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"Jones"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"333-33-3333"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7F7F"/>
                </a:solidFill>
                <a:latin typeface="Verdana"/>
              </a:rPr>
              <a:t>10000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7F7F"/>
                </a:solidFill>
                <a:latin typeface="Verdana"/>
              </a:rPr>
              <a:t>.06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27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7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"Bob"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"Lewis"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2700" dirty="0" smtClean="0">
                <a:solidFill>
                  <a:srgbClr val="7F007F"/>
                </a:solidFill>
                <a:latin typeface="Verdana"/>
              </a:rPr>
              <a:t>444-44-						     4444</a:t>
            </a:r>
            <a:r>
              <a:rPr lang="pt-BR" sz="2700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7F7F"/>
                </a:solidFill>
                <a:latin typeface="Verdana"/>
              </a:rPr>
              <a:t>5000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7F7F"/>
                </a:solidFill>
                <a:latin typeface="Verdana"/>
              </a:rPr>
              <a:t>.04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dirty="0">
                <a:solidFill>
                  <a:srgbClr val="007F7F"/>
                </a:solidFill>
                <a:latin typeface="Verdana"/>
              </a:rPr>
              <a:t>300</a:t>
            </a:r>
            <a:r>
              <a:rPr lang="pt-BR" sz="27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700" b="1" dirty="0">
                <a:solidFill>
                  <a:srgbClr val="000000"/>
                </a:solidFill>
                <a:latin typeface="Verdana"/>
              </a:rPr>
              <a:t>);</a:t>
            </a:r>
            <a:endParaRPr lang="pt-BR" sz="27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"Employees processed individually using static binding:\n\n"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2800" dirty="0">
                <a:solidFill>
                  <a:srgbClr val="007F00"/>
                </a:solidFill>
                <a:latin typeface="Comic Sans MS"/>
              </a:rPr>
              <a:t>// gera saída de informações e rendimentos dos Employees com vinculação estática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salariedEmployee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"\nearned $"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salariedEmployee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hourlyEmployee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"\nearned $"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hourlyEmployee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"\nearned $"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"\nearned $"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822766" y="2365649"/>
            <a:ext cx="3895990" cy="2880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6"/>
          <p:cNvSpPr/>
          <p:nvPr/>
        </p:nvSpPr>
        <p:spPr>
          <a:xfrm>
            <a:off x="812800" y="3088136"/>
            <a:ext cx="4989689" cy="9194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</a:t>
            </a:r>
            <a:r>
              <a:rPr lang="en-US" dirty="0" err="1"/>
              <a:t>Polimorfismo</a:t>
            </a:r>
            <a:endParaRPr lang="pt-BR" dirty="0"/>
          </a:p>
        </p:txBody>
      </p:sp>
      <p:sp>
        <p:nvSpPr>
          <p:cNvPr id="6" name="Rectângulo 5"/>
          <p:cNvSpPr/>
          <p:nvPr/>
        </p:nvSpPr>
        <p:spPr>
          <a:xfrm>
            <a:off x="788900" y="5582982"/>
            <a:ext cx="4539456" cy="490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cria um vector a partir dos quatro ponteiros da classe básica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vector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4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inicializa o vector com Employees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salariedEmployee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hourlyEmployee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2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3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basePlusCommissionEmployee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"Employees processed 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polymorphically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via dynamic binding:\n\n"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chama virtualViaPointer para imprimir informações e rendimentos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 cada Employee utilizando vinculação dinâmica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"Virtual function calls made off base-class pointers:\n\n"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employees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virtualViaPointer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endParaRPr lang="pt-BR" sz="15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9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pt-BR" i="1" dirty="0"/>
              <a:t>Um Anel para </a:t>
            </a:r>
            <a:r>
              <a:rPr lang="pt-BR" i="1" dirty="0" smtClean="0"/>
              <a:t>todos </a:t>
            </a:r>
            <a:r>
              <a:rPr lang="pt-BR" i="1" dirty="0"/>
              <a:t>governar, Um Anel para </a:t>
            </a:r>
            <a:r>
              <a:rPr lang="pt-BR" i="1" dirty="0" smtClean="0"/>
              <a:t>encontrá-los, Um </a:t>
            </a:r>
            <a:r>
              <a:rPr lang="pt-BR" i="1" dirty="0"/>
              <a:t>Anel para todos trazer E na </a:t>
            </a:r>
            <a:r>
              <a:rPr lang="pt-BR" i="1" dirty="0" smtClean="0"/>
              <a:t>escuridão aprisioná-los</a:t>
            </a:r>
          </a:p>
          <a:p>
            <a:pPr marL="118872" indent="0" algn="ctr">
              <a:buNone/>
            </a:pPr>
            <a:endParaRPr lang="en-US" i="1" dirty="0" smtClean="0"/>
          </a:p>
          <a:p>
            <a:pPr marL="118872" indent="0" algn="ctr">
              <a:buNone/>
            </a:pPr>
            <a:endParaRPr lang="en-US" i="1" dirty="0"/>
          </a:p>
          <a:p>
            <a:pPr marL="118872" indent="0" algn="ctr">
              <a:buNone/>
            </a:pP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07" y="4365104"/>
            <a:ext cx="2502465" cy="18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223915"/>
            <a:ext cx="3810001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0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</a:t>
            </a:r>
            <a:r>
              <a:rPr lang="en-US" dirty="0" err="1"/>
              <a:t>Polimorfismo</a:t>
            </a:r>
            <a:endParaRPr lang="pt-BR" dirty="0"/>
          </a:p>
        </p:txBody>
      </p:sp>
      <p:sp>
        <p:nvSpPr>
          <p:cNvPr id="6" name="Rectângulo 5"/>
          <p:cNvSpPr/>
          <p:nvPr/>
        </p:nvSpPr>
        <p:spPr>
          <a:xfrm>
            <a:off x="800188" y="3991249"/>
            <a:ext cx="7068168" cy="4678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chama virtualViaReference para imprimir informações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de cada Employee utilizando vinculação dinâmica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"Virtual function calls made off base-class references:\n\n"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b="1" dirty="0">
                <a:solidFill>
                  <a:srgbClr val="00007F"/>
                </a:solidFill>
                <a:latin typeface="Verdana"/>
              </a:rPr>
              <a:t>for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size_t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employees</a:t>
            </a:r>
            <a:r>
              <a:rPr lang="en-US" sz="1500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size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++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virtualViaReference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employees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[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i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]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// observe o desreferenciamento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9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</a:t>
            </a:r>
            <a:r>
              <a:rPr lang="en-US" dirty="0" err="1"/>
              <a:t>Polimorfismo</a:t>
            </a:r>
            <a:endParaRPr lang="pt-BR" dirty="0"/>
          </a:p>
        </p:txBody>
      </p:sp>
      <p:sp>
        <p:nvSpPr>
          <p:cNvPr id="6" name="Rectângulo 5"/>
          <p:cNvSpPr/>
          <p:nvPr/>
        </p:nvSpPr>
        <p:spPr>
          <a:xfrm>
            <a:off x="596989" y="2839781"/>
            <a:ext cx="6447278" cy="1190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6"/>
          <p:cNvSpPr/>
          <p:nvPr/>
        </p:nvSpPr>
        <p:spPr>
          <a:xfrm>
            <a:off x="551834" y="4657292"/>
            <a:ext cx="6447278" cy="11903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chama funções print e earnings virtual de Employee a partir de um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ponteiro de classe básica utilizando vinculação dinâmica        </a:t>
            </a: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virtualViaPointer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Employee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baseClassPtr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baseClassPtr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</a:t>
            </a: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</a:t>
            </a:r>
            <a:r>
              <a:rPr lang="en-US" sz="1500" dirty="0" err="1">
                <a:solidFill>
                  <a:srgbClr val="7F007F"/>
                </a:solidFill>
                <a:latin typeface="Verdana"/>
              </a:rPr>
              <a:t>nearned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 $"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baseClassPtr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-&gt;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</a:t>
            </a: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chama funções print e earnings virtual de Employee a partir de um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007F00"/>
                </a:solidFill>
                <a:latin typeface="Comic Sans MS"/>
              </a:rPr>
              <a:t>// referência de classe básica utilizando vinculação dinâmica      </a:t>
            </a:r>
          </a:p>
          <a:p>
            <a:pPr marL="118872" indent="0">
              <a:buNone/>
            </a:pPr>
            <a:r>
              <a:rPr lang="en-US" sz="1500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virtualViaReference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const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Employee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baseClassRef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          </a:t>
            </a: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baseClassRef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print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                               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"\nearned $"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baseClassRef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earnings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"\n\n"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 </a:t>
            </a:r>
          </a:p>
          <a:p>
            <a:pPr marL="118872" indent="0">
              <a:buNone/>
            </a:pPr>
            <a:r>
              <a:rPr lang="pt-BR" sz="1500" b="1" dirty="0" smtClean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923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A76E85-50F3-49CE-BF7E-EA58F7810D29}" type="slidenum">
              <a:rPr lang="pt-BR"/>
              <a:pPr eaLnBrk="1" hangingPunct="1"/>
              <a:t>72</a:t>
            </a:fld>
            <a:endParaRPr lang="pt-BR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55776" y="2060848"/>
            <a:ext cx="5673824" cy="420933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pt-BR" sz="6000" b="1" dirty="0" smtClean="0"/>
              <a:t>Continua na próxima aula...</a:t>
            </a:r>
          </a:p>
        </p:txBody>
      </p:sp>
      <p:pic>
        <p:nvPicPr>
          <p:cNvPr id="56327" name="Picture 7" descr="http://www.proprofs.com/quiz-school/upload/yuiupload/2254786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747390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239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Conversão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tipos</a:t>
            </a: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Conversão</a:t>
            </a:r>
            <a:r>
              <a:rPr lang="en-US" dirty="0" smtClean="0"/>
              <a:t> de </a:t>
            </a:r>
            <a:r>
              <a:rPr lang="en-US" dirty="0" err="1" smtClean="0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Como </a:t>
            </a: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outros </a:t>
            </a:r>
            <a:r>
              <a:rPr lang="en-US" dirty="0" err="1" smtClean="0"/>
              <a:t>cursos</a:t>
            </a:r>
            <a:r>
              <a:rPr lang="en-US" dirty="0" smtClean="0"/>
              <a:t>, é </a:t>
            </a:r>
            <a:r>
              <a:rPr lang="en-US" dirty="0" err="1" smtClean="0"/>
              <a:t>possível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a </a:t>
            </a:r>
            <a:r>
              <a:rPr lang="en-US" dirty="0" err="1" smtClean="0"/>
              <a:t>conversão</a:t>
            </a:r>
            <a:r>
              <a:rPr lang="en-US" dirty="0" smtClean="0"/>
              <a:t> entre </a:t>
            </a:r>
            <a:r>
              <a:rPr lang="en-US" dirty="0" err="1" smtClean="0"/>
              <a:t>tipos</a:t>
            </a:r>
            <a:r>
              <a:rPr lang="en-US" dirty="0" smtClean="0"/>
              <a:t> (</a:t>
            </a:r>
            <a:r>
              <a:rPr lang="en-US" i="1" dirty="0" smtClean="0"/>
              <a:t>cast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pPr marL="896112" lvl="3" indent="0">
              <a:buNone/>
            </a:pPr>
            <a:endParaRPr lang="en-US" sz="1600" b="1" dirty="0" smtClean="0">
              <a:solidFill>
                <a:srgbClr val="000000"/>
              </a:solidFill>
              <a:latin typeface="Verdana"/>
            </a:endParaRPr>
          </a:p>
          <a:p>
            <a:pPr marL="896112" lvl="3" indent="0">
              <a:buNone/>
            </a:pPr>
            <a:endParaRPr lang="en-US" sz="1600" b="1" dirty="0">
              <a:solidFill>
                <a:srgbClr val="000000"/>
              </a:solidFill>
              <a:latin typeface="Verdana"/>
            </a:endParaRPr>
          </a:p>
          <a:p>
            <a:pPr marL="896112" lvl="3" indent="0">
              <a:buNone/>
            </a:pPr>
            <a:endParaRPr lang="pt-BR" sz="1600" b="1" dirty="0" smtClean="0">
              <a:solidFill>
                <a:srgbClr val="000000"/>
              </a:solidFill>
              <a:latin typeface="Verdana"/>
            </a:endParaRPr>
          </a:p>
          <a:p>
            <a:pPr marL="118872" indent="0">
              <a:buNone/>
            </a:pPr>
            <a:endParaRPr lang="en-US" sz="1200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linguagem</a:t>
            </a:r>
            <a:r>
              <a:rPr lang="en-US" dirty="0" smtClean="0"/>
              <a:t> C++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fornece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realizar</a:t>
            </a:r>
            <a:r>
              <a:rPr lang="en-US" dirty="0" smtClean="0"/>
              <a:t> </a:t>
            </a:r>
            <a:r>
              <a:rPr lang="en-US" dirty="0" err="1" smtClean="0"/>
              <a:t>conversão</a:t>
            </a:r>
            <a:r>
              <a:rPr lang="en-US" dirty="0" smtClean="0"/>
              <a:t> inclusive entre </a:t>
            </a:r>
            <a:r>
              <a:rPr lang="en-US" dirty="0" err="1" smtClean="0"/>
              <a:t>objetos</a:t>
            </a:r>
            <a:r>
              <a:rPr lang="en-US" dirty="0" smtClean="0"/>
              <a:t> </a:t>
            </a:r>
            <a:r>
              <a:rPr lang="en-US" dirty="0" err="1" smtClean="0"/>
              <a:t>polimórficos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Vejamos</a:t>
            </a:r>
            <a:r>
              <a:rPr lang="en-US" dirty="0" smtClean="0"/>
              <a:t> </a:t>
            </a:r>
            <a:r>
              <a:rPr lang="en-US" dirty="0" err="1" smtClean="0"/>
              <a:t>alguns</a:t>
            </a:r>
            <a:r>
              <a:rPr lang="en-US" dirty="0" smtClean="0"/>
              <a:t> </a:t>
            </a:r>
            <a:r>
              <a:rPr lang="en-US" dirty="0" err="1" smtClean="0"/>
              <a:t>operadores</a:t>
            </a:r>
            <a:r>
              <a:rPr lang="en-US" dirty="0" smtClean="0"/>
              <a:t>/classes</a:t>
            </a:r>
          </a:p>
          <a:p>
            <a:pPr lvl="1"/>
            <a:r>
              <a:rPr lang="en-US" dirty="0" err="1" smtClean="0"/>
              <a:t>dynamic_cast</a:t>
            </a:r>
            <a:r>
              <a:rPr lang="en-US" dirty="0" smtClean="0"/>
              <a:t>&lt;&gt;;</a:t>
            </a:r>
          </a:p>
          <a:p>
            <a:pPr lvl="1"/>
            <a:r>
              <a:rPr lang="en-US" dirty="0" err="1" smtClean="0"/>
              <a:t>typeid</a:t>
            </a:r>
            <a:r>
              <a:rPr lang="en-US" dirty="0" smtClean="0"/>
              <a:t>().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74</a:t>
            </a:fld>
            <a:endParaRPr lang="pt-BR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06019"/>
              </p:ext>
            </p:extLst>
          </p:nvPr>
        </p:nvGraphicFramePr>
        <p:xfrm>
          <a:off x="1644352" y="2913504"/>
          <a:ext cx="6096000" cy="73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007F"/>
                          </a:solidFill>
                          <a:latin typeface="Verdana"/>
                        </a:rPr>
                        <a:t>short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=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7F7F"/>
                          </a:solidFill>
                          <a:latin typeface="Verdana"/>
                        </a:rPr>
                        <a:t>2000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;</a:t>
                      </a:r>
                      <a:endParaRPr lang="pt-BR" sz="1400" b="0" dirty="0" smtClean="0">
                        <a:solidFill>
                          <a:srgbClr val="808080"/>
                        </a:solidFill>
                        <a:latin typeface="Verdana"/>
                      </a:endParaRPr>
                    </a:p>
                    <a:p>
                      <a:r>
                        <a:rPr lang="pt-BR" sz="1400" b="1" dirty="0" smtClean="0">
                          <a:solidFill>
                            <a:srgbClr val="00007F"/>
                          </a:solidFill>
                          <a:latin typeface="Verdana"/>
                        </a:rPr>
                        <a:t>float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b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;</a:t>
                      </a:r>
                      <a:endParaRPr lang="pt-BR" sz="1400" b="0" dirty="0" smtClean="0">
                        <a:solidFill>
                          <a:srgbClr val="808080"/>
                        </a:solidFill>
                        <a:latin typeface="Verdana"/>
                      </a:endParaRPr>
                    </a:p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b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=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solidFill>
                            <a:srgbClr val="00007F"/>
                          </a:solidFill>
                          <a:latin typeface="Verdana"/>
                        </a:rPr>
                        <a:t>short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=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7F7F"/>
                          </a:solidFill>
                          <a:latin typeface="Verdana"/>
                        </a:rPr>
                        <a:t>2000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;</a:t>
                      </a:r>
                      <a:endParaRPr lang="pt-BR" sz="1400" b="0" dirty="0" smtClean="0">
                        <a:solidFill>
                          <a:srgbClr val="808080"/>
                        </a:solidFill>
                        <a:latin typeface="Verdana"/>
                      </a:endParaRPr>
                    </a:p>
                    <a:p>
                      <a:r>
                        <a:rPr lang="pt-BR" sz="1400" b="1" dirty="0" smtClean="0">
                          <a:solidFill>
                            <a:srgbClr val="00007F"/>
                          </a:solidFill>
                          <a:latin typeface="Verdana"/>
                        </a:rPr>
                        <a:t>float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b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;</a:t>
                      </a:r>
                      <a:endParaRPr lang="pt-BR" sz="1400" b="0" dirty="0" smtClean="0">
                        <a:solidFill>
                          <a:srgbClr val="808080"/>
                        </a:solidFill>
                        <a:latin typeface="Verdana"/>
                      </a:endParaRPr>
                    </a:p>
                    <a:p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b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=(</a:t>
                      </a:r>
                      <a:r>
                        <a:rPr lang="pt-BR" sz="1400" b="1" dirty="0" smtClean="0">
                          <a:solidFill>
                            <a:srgbClr val="00007F"/>
                          </a:solidFill>
                          <a:latin typeface="Verdana"/>
                        </a:rPr>
                        <a:t>int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)</a:t>
                      </a:r>
                      <a:r>
                        <a:rPr lang="pt-BR" sz="1400" b="0" dirty="0" smtClean="0">
                          <a:solidFill>
                            <a:srgbClr val="808080"/>
                          </a:solidFill>
                          <a:latin typeface="Verdana"/>
                        </a:rPr>
                        <a:t> </a:t>
                      </a:r>
                      <a:r>
                        <a:rPr lang="pt-BR" sz="1400" b="0" dirty="0" smtClean="0">
                          <a:solidFill>
                            <a:srgbClr val="000000"/>
                          </a:solidFill>
                          <a:latin typeface="Verdana"/>
                        </a:rPr>
                        <a:t>a</a:t>
                      </a:r>
                      <a:r>
                        <a:rPr lang="pt-BR" sz="1400" b="1" dirty="0" smtClean="0">
                          <a:solidFill>
                            <a:srgbClr val="000000"/>
                          </a:solidFill>
                          <a:latin typeface="Verdana"/>
                        </a:rPr>
                        <a:t>;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err="1" smtClean="0"/>
              <a:t>dynamic_cast</a:t>
            </a:r>
            <a:r>
              <a:rPr lang="en-US" b="1" dirty="0" smtClean="0"/>
              <a:t>&lt;&gt; </a:t>
            </a:r>
            <a:r>
              <a:rPr lang="en-US" dirty="0" smtClean="0"/>
              <a:t>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converter </a:t>
            </a:r>
            <a:r>
              <a:rPr lang="en-US" dirty="0" err="1" smtClean="0"/>
              <a:t>tipos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tempo de </a:t>
            </a:r>
            <a:r>
              <a:rPr lang="en-US" dirty="0" err="1" smtClean="0"/>
              <a:t>execução</a:t>
            </a:r>
            <a:endParaRPr lang="en-US" dirty="0" smtClean="0"/>
          </a:p>
          <a:p>
            <a:pPr lvl="1"/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somente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 smtClean="0"/>
              <a:t>referências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err="1" smtClean="0"/>
              <a:t>Quando</a:t>
            </a:r>
            <a:r>
              <a:rPr lang="en-US" dirty="0" smtClean="0"/>
              <a:t> a </a:t>
            </a:r>
            <a:r>
              <a:rPr lang="en-US" dirty="0" err="1" smtClean="0"/>
              <a:t>classe</a:t>
            </a:r>
            <a:r>
              <a:rPr lang="en-US" dirty="0" smtClean="0"/>
              <a:t> é </a:t>
            </a:r>
            <a:r>
              <a:rPr lang="en-US" dirty="0" err="1" smtClean="0"/>
              <a:t>polimórfica</a:t>
            </a:r>
            <a:r>
              <a:rPr lang="en-US" dirty="0" smtClean="0"/>
              <a:t>, é </a:t>
            </a:r>
            <a:r>
              <a:rPr lang="en-US" dirty="0" err="1" smtClean="0"/>
              <a:t>realizada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checagem</a:t>
            </a:r>
            <a:endParaRPr lang="en-US" dirty="0" smtClean="0"/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determinar</a:t>
            </a:r>
            <a:r>
              <a:rPr lang="en-US" dirty="0" smtClean="0"/>
              <a:t> se o </a:t>
            </a:r>
            <a:r>
              <a:rPr lang="en-US" i="1" dirty="0" smtClean="0"/>
              <a:t>cast</a:t>
            </a:r>
            <a:r>
              <a:rPr lang="en-US" dirty="0" smtClean="0"/>
              <a:t> </a:t>
            </a:r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totalmente</a:t>
            </a:r>
            <a:r>
              <a:rPr lang="en-US" dirty="0" smtClean="0"/>
              <a:t> </a:t>
            </a:r>
            <a:r>
              <a:rPr lang="en-US" dirty="0" err="1" smtClean="0"/>
              <a:t>preenchido</a:t>
            </a:r>
            <a:r>
              <a:rPr lang="en-US" dirty="0" smtClean="0"/>
              <a:t> (</a:t>
            </a:r>
            <a:r>
              <a:rPr lang="en-US" dirty="0" err="1" smtClean="0"/>
              <a:t>válido</a:t>
            </a:r>
            <a:r>
              <a:rPr lang="en-US" dirty="0" smtClean="0"/>
              <a:t>)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necessário</a:t>
            </a:r>
            <a:r>
              <a:rPr lang="en-US" dirty="0" smtClean="0"/>
              <a:t> </a:t>
            </a:r>
            <a:r>
              <a:rPr lang="en-US" dirty="0" err="1" smtClean="0"/>
              <a:t>ativar</a:t>
            </a:r>
            <a:r>
              <a:rPr lang="en-US" dirty="0" smtClean="0"/>
              <a:t> a </a:t>
            </a:r>
            <a:r>
              <a:rPr lang="en-US" dirty="0" err="1" smtClean="0"/>
              <a:t>opção</a:t>
            </a:r>
            <a:r>
              <a:rPr lang="en-US" dirty="0" smtClean="0"/>
              <a:t> “</a:t>
            </a:r>
            <a:r>
              <a:rPr lang="en-US" i="1" dirty="0" smtClean="0"/>
              <a:t>Run Time Type Info</a:t>
            </a:r>
            <a:r>
              <a:rPr lang="en-US" dirty="0" smtClean="0"/>
              <a:t> (RTTI)” do </a:t>
            </a:r>
            <a:r>
              <a:rPr lang="en-US" dirty="0" err="1" smtClean="0"/>
              <a:t>compilador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No g++ é </a:t>
            </a:r>
            <a:r>
              <a:rPr lang="en-US" dirty="0" err="1" smtClean="0"/>
              <a:t>habilitado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.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043607" y="4221088"/>
            <a:ext cx="6311349" cy="231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1050232" y="4453001"/>
            <a:ext cx="7410200" cy="6888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dynamic_cast</a:t>
            </a:r>
            <a:r>
              <a:rPr lang="en-US" dirty="0"/>
              <a:t>&lt;&gt;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76</a:t>
            </a:fld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5191"/>
            <a:ext cx="8229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class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pb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pb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dynamic_cast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*&gt;(&amp;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    </a:t>
            </a:r>
            <a:r>
              <a:rPr lang="pt-BR" sz="1500" dirty="0" smtClean="0">
                <a:solidFill>
                  <a:srgbClr val="808080"/>
                </a:solidFill>
                <a:latin typeface="Verdana"/>
              </a:rPr>
              <a:t>   </a:t>
            </a:r>
            <a:r>
              <a:rPr lang="pt-BR" sz="1500" dirty="0" smtClean="0">
                <a:solidFill>
                  <a:srgbClr val="007F00"/>
                </a:solidFill>
                <a:latin typeface="Comic Sans MS"/>
              </a:rPr>
              <a:t>// </a:t>
            </a:r>
            <a:r>
              <a:rPr lang="pt-BR" sz="1500" dirty="0">
                <a:solidFill>
                  <a:srgbClr val="007F00"/>
                </a:solidFill>
                <a:latin typeface="Comic Sans MS"/>
              </a:rPr>
              <a:t>ok: derivada-para-base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pd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dynamic_cast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*&gt;(&amp;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sz="1500" b="1" dirty="0">
                <a:latin typeface="Verdana"/>
              </a:rPr>
              <a:t>);</a:t>
            </a:r>
            <a:r>
              <a:rPr lang="pt-BR" sz="1500" dirty="0">
                <a:solidFill>
                  <a:schemeClr val="bg1"/>
                </a:solidFill>
                <a:latin typeface="Verdana"/>
              </a:rPr>
              <a:t>  </a:t>
            </a:r>
            <a:r>
              <a:rPr lang="pt-BR" sz="1500" dirty="0">
                <a:solidFill>
                  <a:schemeClr val="bg1"/>
                </a:solidFill>
                <a:latin typeface="Comic Sans MS"/>
              </a:rPr>
              <a:t>// </a:t>
            </a:r>
            <a:r>
              <a:rPr lang="pt-BR" sz="1500" dirty="0" smtClean="0">
                <a:solidFill>
                  <a:schemeClr val="bg1"/>
                </a:solidFill>
                <a:latin typeface="Comic Sans MS"/>
              </a:rPr>
              <a:t>erro de compilação: </a:t>
            </a:r>
          </a:p>
          <a:p>
            <a:pPr marL="118872" indent="0">
              <a:buNone/>
            </a:pPr>
            <a:r>
              <a:rPr lang="pt-BR" sz="1500" dirty="0" smtClean="0">
                <a:solidFill>
                  <a:schemeClr val="bg1"/>
                </a:solidFill>
                <a:latin typeface="Comic Sans MS"/>
              </a:rPr>
              <a:t>					//base-para derivada 						//só funciona se a base for polimórfica</a:t>
            </a:r>
            <a:endParaRPr lang="pt-BR" sz="1500" dirty="0">
              <a:solidFill>
                <a:schemeClr val="bg1"/>
              </a:solidFill>
              <a:latin typeface="Comic Sans MS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2776923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dynamic_cast</a:t>
            </a:r>
            <a:r>
              <a:rPr lang="en-US" dirty="0"/>
              <a:t>&lt;&gt;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 a classe base não é polimórfica, não é possível realizar uma conversão base-derivada;</a:t>
            </a:r>
          </a:p>
          <a:p>
            <a:r>
              <a:rPr lang="pt-BR" dirty="0" smtClean="0"/>
              <a:t>Quando a classe base é polimórfica, o </a:t>
            </a:r>
            <a:r>
              <a:rPr lang="pt-BR" i="1" dirty="0" err="1" smtClean="0"/>
              <a:t>dynamic_cast</a:t>
            </a:r>
            <a:r>
              <a:rPr lang="pt-BR" dirty="0" smtClean="0"/>
              <a:t>&lt;&gt; realiza uma checagem durante o tempo de execução para verificar se o resultado da operação é um objeto completo.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5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Downcasting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 smtClean="0"/>
              <a:t>Downcasting</a:t>
            </a:r>
            <a:r>
              <a:rPr lang="pt-BR" dirty="0" smtClean="0"/>
              <a:t> (ou </a:t>
            </a:r>
            <a:r>
              <a:rPr lang="pt-BR" i="1" dirty="0" smtClean="0"/>
              <a:t>refinamento de tipo</a:t>
            </a:r>
            <a:r>
              <a:rPr lang="pt-BR" dirty="0" smtClean="0"/>
              <a:t>) é a operação de converter uma referência/ponteiro para a classe base em uma referência/ponteiro para uma de suas classes derivadas;</a:t>
            </a:r>
          </a:p>
          <a:p>
            <a:r>
              <a:rPr lang="pt-BR" dirty="0" smtClean="0"/>
              <a:t>Só é possível de ser realizado quando uma variável da classe base contém um valor correspondente à uma variável de uma classe derivada.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53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868227" y="3645023"/>
            <a:ext cx="2479637" cy="533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4"/>
          <p:cNvSpPr/>
          <p:nvPr/>
        </p:nvSpPr>
        <p:spPr>
          <a:xfrm>
            <a:off x="855599" y="4323638"/>
            <a:ext cx="4425702" cy="513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4"/>
          <p:cNvSpPr/>
          <p:nvPr/>
        </p:nvSpPr>
        <p:spPr>
          <a:xfrm>
            <a:off x="861768" y="4956026"/>
            <a:ext cx="6160497" cy="5132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Downcasting</a:t>
            </a:r>
            <a:endParaRPr lang="pt-BR" i="1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&lt;exception&gt;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dummy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{}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};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try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{</a:t>
            </a: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pba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pbb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dynamic_cast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*&gt;(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pba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); </a:t>
            </a:r>
            <a:r>
              <a:rPr lang="pt-BR" dirty="0" smtClean="0">
                <a:solidFill>
                  <a:srgbClr val="007F00"/>
                </a:solidFill>
                <a:latin typeface="Comic Sans MS"/>
              </a:rPr>
              <a:t>//ok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if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pd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"Ponteiro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nulo no primeiro </a:t>
            </a:r>
            <a:r>
              <a:rPr lang="pt-BR" dirty="0" err="1" smtClean="0">
                <a:solidFill>
                  <a:srgbClr val="7F007F"/>
                </a:solidFill>
                <a:latin typeface="Verdana"/>
              </a:rPr>
              <a:t>cast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;</a:t>
            </a:r>
          </a:p>
          <a:p>
            <a:pPr marL="118872" indent="0">
              <a:buNone/>
            </a:pPr>
            <a:endParaRPr lang="pt-BR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 smtClean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pd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dynamic_cast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*&gt;(</a:t>
            </a:r>
            <a:r>
              <a:rPr lang="pt-BR" dirty="0" err="1" smtClean="0">
                <a:solidFill>
                  <a:srgbClr val="000000"/>
                </a:solidFill>
                <a:latin typeface="Verdana"/>
              </a:rPr>
              <a:t>pbb</a:t>
            </a:r>
            <a:r>
              <a:rPr lang="pt-BR" b="1" dirty="0" smtClean="0">
                <a:solidFill>
                  <a:srgbClr val="000000"/>
                </a:solidFill>
                <a:latin typeface="Verdana"/>
              </a:rPr>
              <a:t>);</a:t>
            </a:r>
            <a:r>
              <a:rPr lang="pt-BR" dirty="0">
                <a:solidFill>
                  <a:srgbClr val="007F00"/>
                </a:solidFill>
                <a:latin typeface="Comic Sans MS"/>
              </a:rPr>
              <a:t> </a:t>
            </a:r>
            <a:r>
              <a:rPr lang="pt-BR" dirty="0" smtClean="0">
                <a:solidFill>
                  <a:srgbClr val="007F00"/>
                </a:solidFill>
                <a:latin typeface="Comic Sans MS"/>
              </a:rPr>
              <a:t>//retorna </a:t>
            </a:r>
            <a:r>
              <a:rPr lang="pt-BR" dirty="0" smtClean="0">
                <a:solidFill>
                  <a:srgbClr val="FF0000"/>
                </a:solidFill>
                <a:latin typeface="Comic Sans MS"/>
              </a:rPr>
              <a:t>nulo</a:t>
            </a:r>
            <a:r>
              <a:rPr lang="pt-BR" dirty="0" smtClean="0">
                <a:solidFill>
                  <a:srgbClr val="007F00"/>
                </a:solidFill>
                <a:latin typeface="Comic Sans MS"/>
              </a:rPr>
              <a:t>, base-para-derivada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pd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==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"Ponteiro nulo no </a:t>
            </a:r>
            <a:r>
              <a:rPr lang="pt-BR" dirty="0" smtClean="0">
                <a:solidFill>
                  <a:srgbClr val="7F007F"/>
                </a:solidFill>
                <a:latin typeface="Verdana"/>
              </a:rPr>
              <a:t>segundo </a:t>
            </a:r>
            <a:r>
              <a:rPr lang="pt-BR" dirty="0" err="1">
                <a:solidFill>
                  <a:srgbClr val="7F007F"/>
                </a:solidFill>
                <a:latin typeface="Verdana"/>
              </a:rPr>
              <a:t>cast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en-US" dirty="0" smtClean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catch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exception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</a:t>
            </a:r>
            <a:r>
              <a:rPr lang="en-US" dirty="0" err="1">
                <a:solidFill>
                  <a:srgbClr val="7F007F"/>
                </a:solidFill>
                <a:latin typeface="Verdana"/>
              </a:rPr>
              <a:t>Exceção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: 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e</a:t>
            </a:r>
            <a:r>
              <a:rPr lang="en-US" b="1" dirty="0" err="1">
                <a:solidFill>
                  <a:srgbClr val="000000"/>
                </a:solidFill>
                <a:latin typeface="Verdana"/>
              </a:rPr>
              <a:t>.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what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();}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Polimorfismo</a:t>
            </a:r>
            <a:r>
              <a:rPr lang="en-US" dirty="0" smtClean="0"/>
              <a:t> é um </a:t>
            </a:r>
            <a:r>
              <a:rPr lang="en-US" dirty="0" err="1" smtClean="0"/>
              <a:t>recurso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 err="1" smtClean="0"/>
              <a:t>programar</a:t>
            </a:r>
            <a:r>
              <a:rPr lang="en-US" dirty="0" smtClean="0"/>
              <a:t> “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”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invés</a:t>
            </a:r>
            <a:r>
              <a:rPr lang="en-US" dirty="0" smtClean="0"/>
              <a:t> de </a:t>
            </a:r>
            <a:r>
              <a:rPr lang="en-US" dirty="0" err="1" smtClean="0"/>
              <a:t>programar</a:t>
            </a:r>
            <a:r>
              <a:rPr lang="en-US" dirty="0" smtClean="0"/>
              <a:t> </a:t>
            </a:r>
            <a:r>
              <a:rPr lang="en-US" dirty="0" err="1" smtClean="0"/>
              <a:t>especificamente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err="1" smtClean="0"/>
              <a:t>Vamos</a:t>
            </a:r>
            <a:r>
              <a:rPr lang="en-US" dirty="0" smtClean="0"/>
              <a:t> </a:t>
            </a:r>
            <a:r>
              <a:rPr lang="en-US" dirty="0" err="1" smtClean="0"/>
              <a:t>supor</a:t>
            </a:r>
            <a:r>
              <a:rPr lang="en-US" dirty="0" smtClean="0"/>
              <a:t> um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simula</a:t>
            </a:r>
            <a:r>
              <a:rPr lang="en-US" dirty="0" smtClean="0"/>
              <a:t> o </a:t>
            </a:r>
            <a:r>
              <a:rPr lang="en-US" dirty="0" err="1" smtClean="0"/>
              <a:t>movimento</a:t>
            </a:r>
            <a:r>
              <a:rPr lang="en-US" dirty="0" smtClean="0"/>
              <a:t> de </a:t>
            </a:r>
            <a:r>
              <a:rPr lang="en-US" dirty="0" err="1" smtClean="0"/>
              <a:t>vários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, </a:t>
            </a:r>
            <a:r>
              <a:rPr lang="en-US" dirty="0" err="1" smtClean="0"/>
              <a:t>para</a:t>
            </a:r>
            <a:r>
              <a:rPr lang="en-US" dirty="0" smtClean="0"/>
              <a:t> um </a:t>
            </a:r>
            <a:r>
              <a:rPr lang="en-US" dirty="0" err="1" smtClean="0"/>
              <a:t>estudo</a:t>
            </a:r>
            <a:r>
              <a:rPr lang="en-US" dirty="0" smtClean="0"/>
              <a:t> </a:t>
            </a:r>
            <a:r>
              <a:rPr lang="en-US" dirty="0" err="1" smtClean="0"/>
              <a:t>biológico</a:t>
            </a:r>
            <a:endParaRPr lang="en-US" dirty="0" smtClean="0"/>
          </a:p>
          <a:p>
            <a:pPr lvl="1"/>
            <a:r>
              <a:rPr lang="en-US" dirty="0" err="1" smtClean="0"/>
              <a:t>Três</a:t>
            </a:r>
            <a:r>
              <a:rPr lang="en-US" dirty="0" smtClean="0"/>
              <a:t> classes </a:t>
            </a:r>
            <a:r>
              <a:rPr lang="en-US" dirty="0" err="1" smtClean="0"/>
              <a:t>representam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animais</a:t>
            </a:r>
            <a:r>
              <a:rPr lang="en-US" dirty="0" smtClean="0"/>
              <a:t> </a:t>
            </a:r>
            <a:r>
              <a:rPr lang="en-US" dirty="0" err="1" smtClean="0"/>
              <a:t>pesquisados</a:t>
            </a:r>
            <a:r>
              <a:rPr lang="en-US" dirty="0" smtClean="0"/>
              <a:t>:</a:t>
            </a:r>
          </a:p>
          <a:p>
            <a:pPr lvl="2"/>
            <a:r>
              <a:rPr lang="en-US" i="1" dirty="0" err="1" smtClean="0"/>
              <a:t>Peixe</a:t>
            </a:r>
            <a:r>
              <a:rPr lang="en-US" dirty="0" smtClean="0"/>
              <a:t>;</a:t>
            </a:r>
          </a:p>
          <a:p>
            <a:pPr lvl="2"/>
            <a:r>
              <a:rPr lang="en-US" i="1" dirty="0" err="1" smtClean="0"/>
              <a:t>Sapo</a:t>
            </a:r>
            <a:r>
              <a:rPr lang="en-US" dirty="0" smtClean="0"/>
              <a:t>;</a:t>
            </a:r>
          </a:p>
          <a:p>
            <a:pPr lvl="2"/>
            <a:r>
              <a:rPr lang="en-US" i="1" dirty="0" err="1" smtClean="0"/>
              <a:t>Passaro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herdam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i="1" dirty="0" smtClean="0"/>
              <a:t>Animal</a:t>
            </a:r>
            <a:endParaRPr lang="en-US" dirty="0"/>
          </a:p>
          <a:p>
            <a:pPr lvl="2"/>
            <a:r>
              <a:rPr lang="en-US" dirty="0" err="1" smtClean="0"/>
              <a:t>Contém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i="1" dirty="0" smtClean="0"/>
              <a:t>mover()</a:t>
            </a:r>
            <a:r>
              <a:rPr lang="en-US" dirty="0" smtClean="0"/>
              <a:t> e a </a:t>
            </a:r>
            <a:r>
              <a:rPr lang="en-US" dirty="0" err="1" smtClean="0"/>
              <a:t>posição</a:t>
            </a:r>
            <a:r>
              <a:rPr lang="en-US" dirty="0" smtClean="0"/>
              <a:t> do animal.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581342"/>
            <a:ext cx="129614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03022" y="4581128"/>
            <a:ext cx="837129" cy="91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2136" y="4650494"/>
            <a:ext cx="906167" cy="90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Note que o </a:t>
            </a:r>
            <a:r>
              <a:rPr lang="pt-BR" b="1" dirty="0" smtClean="0">
                <a:solidFill>
                  <a:srgbClr val="FF0000"/>
                </a:solidFill>
              </a:rPr>
              <a:t>*</a:t>
            </a:r>
            <a:r>
              <a:rPr lang="pt-BR" dirty="0" smtClean="0"/>
              <a:t> dentro do </a:t>
            </a:r>
            <a:r>
              <a:rPr lang="pt-BR" b="1" dirty="0" err="1" smtClean="0"/>
              <a:t>dynamic_cast</a:t>
            </a:r>
            <a:r>
              <a:rPr lang="pt-BR" b="1" dirty="0" smtClean="0"/>
              <a:t>&lt;&gt;</a:t>
            </a:r>
            <a:r>
              <a:rPr lang="pt-BR" dirty="0" smtClean="0"/>
              <a:t> é devido ao uso de ponteiros</a:t>
            </a:r>
          </a:p>
          <a:p>
            <a:pPr lvl="1"/>
            <a:r>
              <a:rPr lang="pt-BR" dirty="0" smtClean="0"/>
              <a:t>Se estivéssemos utilizando referências, utilizaríamos </a:t>
            </a:r>
            <a:r>
              <a:rPr lang="pt-BR" b="1" dirty="0" smtClean="0">
                <a:solidFill>
                  <a:srgbClr val="FF0000"/>
                </a:solidFill>
              </a:rPr>
              <a:t>&amp;</a:t>
            </a:r>
            <a:r>
              <a:rPr lang="pt-BR" dirty="0" smtClean="0"/>
              <a:t>.</a:t>
            </a:r>
          </a:p>
          <a:p>
            <a:pPr lvl="1" algn="r"/>
            <a:endParaRPr lang="pt-BR" sz="500" dirty="0" smtClean="0"/>
          </a:p>
          <a:p>
            <a:pPr marL="457200" lvl="1" indent="0" algn="ctr">
              <a:buNone/>
            </a:pPr>
            <a:r>
              <a:rPr lang="pt-BR" sz="2000" dirty="0" err="1">
                <a:solidFill>
                  <a:srgbClr val="000000"/>
                </a:solidFill>
                <a:latin typeface="Verdana"/>
              </a:rPr>
              <a:t>pd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20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2000" b="1" dirty="0" err="1" smtClean="0">
                <a:solidFill>
                  <a:srgbClr val="00007F"/>
                </a:solidFill>
                <a:latin typeface="Verdana"/>
              </a:rPr>
              <a:t>dynamic_cast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&lt;</a:t>
            </a:r>
            <a:r>
              <a:rPr lang="pt-BR" sz="2000" dirty="0" smtClean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sz="2000" b="1" dirty="0" smtClean="0">
                <a:solidFill>
                  <a:srgbClr val="FF0000"/>
                </a:solidFill>
                <a:latin typeface="Verdana"/>
              </a:rPr>
              <a:t>&amp;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&gt;(</a:t>
            </a:r>
            <a:r>
              <a:rPr lang="pt-BR" sz="2000" dirty="0" err="1">
                <a:solidFill>
                  <a:srgbClr val="000000"/>
                </a:solidFill>
                <a:latin typeface="Verdana"/>
              </a:rPr>
              <a:t>pba</a:t>
            </a:r>
            <a:r>
              <a:rPr lang="pt-BR" sz="2000" b="1" dirty="0" smtClean="0">
                <a:solidFill>
                  <a:srgbClr val="000000"/>
                </a:solidFill>
                <a:latin typeface="Verdana"/>
              </a:rPr>
              <a:t>);</a:t>
            </a:r>
          </a:p>
          <a:p>
            <a:pPr marL="457200" lvl="1" indent="0" algn="ctr">
              <a:buNone/>
            </a:pPr>
            <a:endParaRPr lang="pt-BR" sz="2000" b="1" dirty="0" smtClean="0">
              <a:solidFill>
                <a:srgbClr val="000000"/>
              </a:solidFill>
              <a:latin typeface="Verdana"/>
            </a:endParaRPr>
          </a:p>
          <a:p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Caso o </a:t>
            </a:r>
            <a:r>
              <a:rPr lang="pt-BR" sz="2400" i="1" dirty="0" err="1" smtClean="0">
                <a:solidFill>
                  <a:srgbClr val="000000"/>
                </a:solidFill>
                <a:latin typeface="Verdana"/>
              </a:rPr>
              <a:t>cast</a:t>
            </a:r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 não possa ser realizado, o operador retorna um ponteiro nulo;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Em casos de exceções durante o </a:t>
            </a:r>
            <a:r>
              <a:rPr lang="pt-BR" sz="2400" i="1" dirty="0" err="1" smtClean="0">
                <a:solidFill>
                  <a:srgbClr val="000000"/>
                </a:solidFill>
                <a:latin typeface="Verdana"/>
              </a:rPr>
              <a:t>cast</a:t>
            </a:r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, a exceção </a:t>
            </a:r>
            <a:r>
              <a:rPr lang="pt-BR" sz="2400" i="1" dirty="0" err="1" smtClean="0">
                <a:solidFill>
                  <a:srgbClr val="000000"/>
                </a:solidFill>
                <a:latin typeface="Verdana"/>
              </a:rPr>
              <a:t>bad_cast</a:t>
            </a:r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 é lançada;</a:t>
            </a:r>
          </a:p>
          <a:p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O operador também pode ser utilizado para converter qualquer ponteiro para </a:t>
            </a:r>
            <a:r>
              <a:rPr lang="pt-BR" sz="2400" b="1" dirty="0" err="1" smtClean="0">
                <a:solidFill>
                  <a:srgbClr val="000000"/>
                </a:solidFill>
                <a:latin typeface="Verdana"/>
              </a:rPr>
              <a:t>void</a:t>
            </a:r>
            <a:r>
              <a:rPr lang="pt-BR" sz="2400" b="1" dirty="0" smtClean="0">
                <a:solidFill>
                  <a:srgbClr val="FF0000"/>
                </a:solidFill>
                <a:latin typeface="Verdana"/>
              </a:rPr>
              <a:t>*</a:t>
            </a:r>
            <a:r>
              <a:rPr lang="pt-BR" sz="2400" dirty="0" smtClean="0">
                <a:solidFill>
                  <a:srgbClr val="000000"/>
                </a:solidFill>
                <a:latin typeface="Verdana"/>
              </a:rPr>
              <a:t> e vice-versa.</a:t>
            </a:r>
            <a:endParaRPr lang="pt-BR" sz="24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Downcasting</a:t>
            </a:r>
            <a:endParaRPr lang="pt-BR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557" b="557"/>
          <a:stretch>
            <a:fillRect/>
          </a:stretch>
        </p:blipFill>
        <p:spPr>
          <a:xfrm>
            <a:off x="1619672" y="2276872"/>
            <a:ext cx="5770984" cy="324369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66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Downcasting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pt-BR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main</a:t>
            </a:r>
            <a:r>
              <a:rPr lang="pt-BR" dirty="0" smtClean="0">
                <a:solidFill>
                  <a:srgbClr val="000000"/>
                </a:solidFill>
                <a:latin typeface="Menlo-Regular"/>
              </a:rPr>
              <a:t>() </a:t>
            </a:r>
          </a:p>
          <a:p>
            <a:pPr marL="118872" indent="0">
              <a:buNone/>
            </a:pPr>
            <a:r>
              <a:rPr lang="pt-BR" dirty="0" smtClean="0">
                <a:solidFill>
                  <a:srgbClr val="000000"/>
                </a:solidFill>
                <a:latin typeface="Menlo-Regular"/>
              </a:rPr>
              <a:t>{</a:t>
            </a:r>
            <a:endParaRPr lang="pt-BR" dirty="0">
              <a:solidFill>
                <a:srgbClr val="000000"/>
              </a:solidFill>
              <a:latin typeface="Menlo-Regular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DerivadaA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obj1;</a:t>
            </a:r>
          </a:p>
          <a:p>
            <a:pPr marL="118872" indent="0">
              <a:buNone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pt-BR" dirty="0" err="1">
                <a:solidFill>
                  <a:srgbClr val="000000"/>
                </a:solidFill>
                <a:latin typeface="Menlo-Regular"/>
              </a:rPr>
              <a:t>DerivadaB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 obj2; </a:t>
            </a:r>
          </a:p>
          <a:p>
            <a:pPr marL="118872" indent="0">
              <a:buNone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	Base* vetor[</a:t>
            </a:r>
            <a:r>
              <a:rPr lang="pt-BR" dirty="0">
                <a:solidFill>
                  <a:srgbClr val="0000FF"/>
                </a:solidFill>
                <a:latin typeface="Menlo-Regular"/>
              </a:rPr>
              <a:t>2</a:t>
            </a:r>
            <a:r>
              <a:rPr lang="pt-BR" dirty="0">
                <a:solidFill>
                  <a:srgbClr val="000000"/>
                </a:solidFill>
                <a:latin typeface="Menlo-Regular"/>
              </a:rPr>
              <a:t>];</a:t>
            </a:r>
          </a:p>
          <a:p>
            <a:pPr marL="118872" indent="0">
              <a:buNone/>
            </a:pPr>
            <a:r>
              <a:rPr lang="pt-BR" dirty="0">
                <a:solidFill>
                  <a:srgbClr val="000000"/>
                </a:solidFill>
                <a:latin typeface="Menlo-Regular"/>
              </a:rPr>
              <a:t>	</a:t>
            </a:r>
          </a:p>
          <a:p>
            <a:pPr marL="118872" indent="0">
              <a:buNone/>
            </a:pPr>
            <a:r>
              <a:rPr lang="sk-SK" dirty="0">
                <a:solidFill>
                  <a:srgbClr val="000000"/>
                </a:solidFill>
                <a:latin typeface="Menlo-Regular"/>
              </a:rPr>
              <a:t>	vetor[</a:t>
            </a:r>
            <a:r>
              <a:rPr lang="sk-SK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sk-SK" dirty="0">
                <a:solidFill>
                  <a:srgbClr val="000000"/>
                </a:solidFill>
                <a:latin typeface="Menlo-Regular"/>
              </a:rPr>
              <a:t>] = &amp;obj1;</a:t>
            </a:r>
          </a:p>
          <a:p>
            <a:pPr marL="118872" indent="0">
              <a:buNone/>
            </a:pPr>
            <a:r>
              <a:rPr lang="sk-SK" dirty="0">
                <a:solidFill>
                  <a:srgbClr val="000000"/>
                </a:solidFill>
                <a:latin typeface="Menlo-Regular"/>
              </a:rPr>
              <a:t>	vetor[</a:t>
            </a:r>
            <a:r>
              <a:rPr lang="sk-SK" dirty="0">
                <a:solidFill>
                  <a:srgbClr val="0000FF"/>
                </a:solidFill>
                <a:latin typeface="Menlo-Regular"/>
              </a:rPr>
              <a:t>1</a:t>
            </a:r>
            <a:r>
              <a:rPr lang="sk-SK" dirty="0">
                <a:solidFill>
                  <a:srgbClr val="000000"/>
                </a:solidFill>
                <a:latin typeface="Menlo-Regular"/>
              </a:rPr>
              <a:t>] = &amp;obj2;</a:t>
            </a:r>
          </a:p>
          <a:p>
            <a:pPr marL="118872" indent="0">
              <a:buNone/>
            </a:pPr>
            <a:r>
              <a:rPr lang="sk-SK" dirty="0">
                <a:solidFill>
                  <a:srgbClr val="000000"/>
                </a:solidFill>
                <a:latin typeface="Menlo-Regular"/>
              </a:rPr>
              <a:t>	</a:t>
            </a: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fr-FR" dirty="0">
                <a:solidFill>
                  <a:srgbClr val="760F50"/>
                </a:solidFill>
                <a:latin typeface="Menlo-Regular"/>
              </a:rPr>
              <a:t>for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fr-FR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 i= </a:t>
            </a:r>
            <a:r>
              <a:rPr lang="fr-FR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; i&lt;</a:t>
            </a:r>
            <a:r>
              <a:rPr lang="fr-FR" dirty="0">
                <a:solidFill>
                  <a:srgbClr val="0000FF"/>
                </a:solidFill>
                <a:latin typeface="Menlo-Regular"/>
              </a:rPr>
              <a:t>2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; i++)</a:t>
            </a: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		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vetor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[i]-&gt;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print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	</a:t>
            </a: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fr-FR" dirty="0">
                <a:solidFill>
                  <a:srgbClr val="236E25"/>
                </a:solidFill>
                <a:latin typeface="Menlo-Regular"/>
              </a:rPr>
              <a:t>/</a:t>
            </a:r>
            <a:r>
              <a:rPr lang="fr-FR" dirty="0" smtClean="0">
                <a:solidFill>
                  <a:srgbClr val="236E25"/>
                </a:solidFill>
                <a:latin typeface="Menlo-Regular"/>
              </a:rPr>
              <a:t>/</a:t>
            </a:r>
            <a:r>
              <a:rPr lang="fr-FR" dirty="0" err="1" smtClean="0">
                <a:solidFill>
                  <a:srgbClr val="236E25"/>
                </a:solidFill>
                <a:latin typeface="Menlo-Regular"/>
              </a:rPr>
              <a:t>gera</a:t>
            </a:r>
            <a:r>
              <a:rPr lang="fr-FR" dirty="0" smtClean="0">
                <a:solidFill>
                  <a:srgbClr val="236E25"/>
                </a:solidFill>
                <a:latin typeface="Menlo-Regular"/>
              </a:rPr>
              <a:t> </a:t>
            </a:r>
            <a:r>
              <a:rPr lang="fr-FR" dirty="0" err="1" smtClean="0">
                <a:solidFill>
                  <a:srgbClr val="236E25"/>
                </a:solidFill>
                <a:latin typeface="Menlo-Regular"/>
              </a:rPr>
              <a:t>erro</a:t>
            </a:r>
            <a:r>
              <a:rPr lang="fr-FR" dirty="0" smtClean="0">
                <a:solidFill>
                  <a:srgbClr val="236E25"/>
                </a:solidFill>
                <a:latin typeface="Menlo-Regular"/>
              </a:rPr>
              <a:t> de </a:t>
            </a:r>
            <a:r>
              <a:rPr lang="fr-FR" dirty="0" err="1" smtClean="0">
                <a:solidFill>
                  <a:srgbClr val="236E25"/>
                </a:solidFill>
                <a:latin typeface="Menlo-Regular"/>
              </a:rPr>
              <a:t>compilação</a:t>
            </a:r>
            <a:endParaRPr lang="fr-FR" dirty="0">
              <a:solidFill>
                <a:srgbClr val="000000"/>
              </a:solidFill>
              <a:latin typeface="Menlo-Regular"/>
            </a:endParaRP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fr-FR" dirty="0">
                <a:solidFill>
                  <a:srgbClr val="760F50"/>
                </a:solidFill>
                <a:latin typeface="Menlo-Regular"/>
              </a:rPr>
              <a:t>for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fr-FR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 i= </a:t>
            </a:r>
            <a:r>
              <a:rPr lang="fr-FR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; i&lt;</a:t>
            </a:r>
            <a:r>
              <a:rPr lang="fr-FR" dirty="0">
                <a:solidFill>
                  <a:srgbClr val="0000FF"/>
                </a:solidFill>
                <a:latin typeface="Menlo-Regular"/>
              </a:rPr>
              <a:t>2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; i++)</a:t>
            </a: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		</a:t>
            </a:r>
            <a:r>
              <a:rPr lang="fr-FR" dirty="0" err="1" smtClean="0">
                <a:solidFill>
                  <a:srgbClr val="000000"/>
                </a:solidFill>
                <a:latin typeface="Menlo-Regular"/>
              </a:rPr>
              <a:t>vetor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[i]-&gt;</a:t>
            </a:r>
            <a:r>
              <a:rPr lang="fr-FR" dirty="0" err="1">
                <a:solidFill>
                  <a:srgbClr val="000000"/>
                </a:solidFill>
                <a:latin typeface="Menlo-Regular"/>
              </a:rPr>
              <a:t>metodoExclusivo</a:t>
            </a:r>
            <a:r>
              <a:rPr lang="fr-FR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fr-FR" dirty="0">
                <a:solidFill>
                  <a:srgbClr val="000000"/>
                </a:solidFill>
                <a:latin typeface="Menlo-Regular"/>
              </a:rPr>
              <a:t>   </a:t>
            </a:r>
          </a:p>
          <a:p>
            <a:pPr marL="118872" indent="0">
              <a:buNone/>
            </a:pPr>
            <a:r>
              <a:rPr lang="is-IS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is-IS" dirty="0">
                <a:solidFill>
                  <a:srgbClr val="760F50"/>
                </a:solidFill>
                <a:latin typeface="Menlo-Regular"/>
              </a:rPr>
              <a:t>return</a:t>
            </a:r>
            <a:r>
              <a:rPr lang="is-IS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is-IS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is-IS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 marL="118872" indent="0">
              <a:buNone/>
            </a:pPr>
            <a:r>
              <a:rPr lang="is-IS" dirty="0">
                <a:solidFill>
                  <a:srgbClr val="000000"/>
                </a:solidFill>
                <a:latin typeface="Menlo-Regular"/>
              </a:rPr>
              <a:t>}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57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err="1" smtClean="0"/>
              <a:t>Downcasting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pt-BR" sz="1600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pt-BR" sz="1600" dirty="0" err="1">
                <a:solidFill>
                  <a:srgbClr val="000000"/>
                </a:solidFill>
                <a:latin typeface="Menlo-Regular"/>
              </a:rPr>
              <a:t>main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()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{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pt-BR" sz="1600" dirty="0" err="1">
                <a:solidFill>
                  <a:srgbClr val="000000"/>
                </a:solidFill>
                <a:latin typeface="Menlo-Regular"/>
              </a:rPr>
              <a:t>DerivadaA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 obj1;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pt-BR" sz="1600" dirty="0" err="1">
                <a:solidFill>
                  <a:srgbClr val="000000"/>
                </a:solidFill>
                <a:latin typeface="Menlo-Regular"/>
              </a:rPr>
              <a:t>DerivadaB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 obj2; 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	Base* vetor[</a:t>
            </a:r>
            <a:r>
              <a:rPr lang="pt-BR" sz="1600" dirty="0">
                <a:solidFill>
                  <a:srgbClr val="0000FF"/>
                </a:solidFill>
                <a:latin typeface="Menlo-Regular"/>
              </a:rPr>
              <a:t>2</a:t>
            </a:r>
            <a:r>
              <a:rPr lang="pt-BR" sz="1600" dirty="0">
                <a:solidFill>
                  <a:srgbClr val="000000"/>
                </a:solidFill>
                <a:latin typeface="Menlo-Regular"/>
              </a:rPr>
              <a:t>];</a:t>
            </a:r>
          </a:p>
          <a:p>
            <a:pPr marL="118872" indent="0">
              <a:buNone/>
            </a:pPr>
            <a:r>
              <a:rPr lang="pt-BR" sz="1600" dirty="0">
                <a:solidFill>
                  <a:srgbClr val="000000"/>
                </a:solidFill>
                <a:latin typeface="Menlo-Regular"/>
              </a:rPr>
              <a:t>	</a:t>
            </a:r>
          </a:p>
          <a:p>
            <a:pPr marL="118872" indent="0">
              <a:buNone/>
            </a:pPr>
            <a:r>
              <a:rPr lang="sk-SK" sz="1600" dirty="0">
                <a:solidFill>
                  <a:srgbClr val="000000"/>
                </a:solidFill>
                <a:latin typeface="Menlo-Regular"/>
              </a:rPr>
              <a:t>	vetor[</a:t>
            </a:r>
            <a:r>
              <a:rPr lang="sk-SK" sz="1600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] = &amp;obj1;</a:t>
            </a:r>
          </a:p>
          <a:p>
            <a:pPr marL="118872" indent="0">
              <a:buNone/>
            </a:pPr>
            <a:r>
              <a:rPr lang="sk-SK" sz="1600" dirty="0">
                <a:solidFill>
                  <a:srgbClr val="000000"/>
                </a:solidFill>
                <a:latin typeface="Menlo-Regular"/>
              </a:rPr>
              <a:t>	vetor[</a:t>
            </a:r>
            <a:r>
              <a:rPr lang="sk-SK" sz="1600" dirty="0">
                <a:solidFill>
                  <a:srgbClr val="0000FF"/>
                </a:solidFill>
                <a:latin typeface="Menlo-Regular"/>
              </a:rPr>
              <a:t>1</a:t>
            </a:r>
            <a:r>
              <a:rPr lang="sk-SK" sz="1600" dirty="0">
                <a:solidFill>
                  <a:srgbClr val="000000"/>
                </a:solidFill>
                <a:latin typeface="Menlo-Regular"/>
              </a:rPr>
              <a:t>] = &amp;obj2;</a:t>
            </a:r>
          </a:p>
          <a:p>
            <a:pPr marL="118872" indent="0">
              <a:buNone/>
            </a:pPr>
            <a:r>
              <a:rPr lang="sk-SK" sz="1600" dirty="0">
                <a:solidFill>
                  <a:srgbClr val="000000"/>
                </a:solidFill>
                <a:latin typeface="Menlo-Regular"/>
              </a:rPr>
              <a:t>	</a:t>
            </a:r>
          </a:p>
          <a:p>
            <a:pPr marL="118872" indent="0">
              <a:buNone/>
            </a:pPr>
            <a:r>
              <a:rPr lang="fr-FR" sz="1600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fr-FR" sz="1600" dirty="0">
                <a:solidFill>
                  <a:srgbClr val="760F50"/>
                </a:solidFill>
                <a:latin typeface="Menlo-Regular"/>
              </a:rPr>
              <a:t>for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(</a:t>
            </a:r>
            <a:r>
              <a:rPr lang="fr-FR" sz="1600" dirty="0" err="1">
                <a:solidFill>
                  <a:srgbClr val="760F50"/>
                </a:solidFill>
                <a:latin typeface="Menlo-Regular"/>
              </a:rPr>
              <a:t>int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 i= </a:t>
            </a:r>
            <a:r>
              <a:rPr lang="fr-FR" sz="1600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; i&lt;</a:t>
            </a:r>
            <a:r>
              <a:rPr lang="fr-FR" sz="1600" dirty="0">
                <a:solidFill>
                  <a:srgbClr val="0000FF"/>
                </a:solidFill>
                <a:latin typeface="Menlo-Regular"/>
              </a:rPr>
              <a:t>2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; i++)</a:t>
            </a:r>
          </a:p>
          <a:p>
            <a:pPr marL="118872" indent="0">
              <a:buNone/>
            </a:pPr>
            <a:r>
              <a:rPr lang="fr-FR" sz="1600" dirty="0">
                <a:solidFill>
                  <a:srgbClr val="000000"/>
                </a:solidFill>
                <a:latin typeface="Menlo-Regular"/>
              </a:rPr>
              <a:t>	{</a:t>
            </a:r>
          </a:p>
          <a:p>
            <a:pPr marL="118872" indent="0">
              <a:buNone/>
            </a:pPr>
            <a:r>
              <a:rPr lang="fr-FR" sz="1600" dirty="0">
                <a:solidFill>
                  <a:srgbClr val="000000"/>
                </a:solidFill>
                <a:latin typeface="Menlo-Regular"/>
              </a:rPr>
              <a:t>	</a:t>
            </a:r>
            <a:r>
              <a:rPr lang="fr-FR" sz="1600" dirty="0" smtClean="0">
                <a:solidFill>
                  <a:srgbClr val="000000"/>
                </a:solidFill>
                <a:latin typeface="Menlo-Regular"/>
              </a:rPr>
              <a:t>   </a:t>
            </a:r>
            <a:r>
              <a:rPr lang="fr-FR" sz="1600" dirty="0" err="1" smtClean="0">
                <a:solidFill>
                  <a:srgbClr val="000000"/>
                </a:solidFill>
                <a:latin typeface="Menlo-Regular"/>
              </a:rPr>
              <a:t>vetor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[i]-&gt;</a:t>
            </a:r>
            <a:r>
              <a:rPr lang="fr-FR" sz="1600" dirty="0" err="1">
                <a:solidFill>
                  <a:srgbClr val="000000"/>
                </a:solidFill>
                <a:latin typeface="Menlo-Regular"/>
              </a:rPr>
              <a:t>print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fr-FR" sz="1600" dirty="0">
                <a:solidFill>
                  <a:srgbClr val="000000"/>
                </a:solidFill>
                <a:latin typeface="Menlo-Regular"/>
              </a:rPr>
              <a:t>	   </a:t>
            </a:r>
            <a:r>
              <a:rPr lang="fr-FR" sz="1600" dirty="0">
                <a:solidFill>
                  <a:srgbClr val="236E25"/>
                </a:solidFill>
                <a:latin typeface="Menlo-Regular"/>
              </a:rPr>
              <a:t>//</a:t>
            </a:r>
            <a:r>
              <a:rPr lang="fr-FR" sz="1600" dirty="0" err="1">
                <a:solidFill>
                  <a:srgbClr val="236E25"/>
                </a:solidFill>
                <a:latin typeface="Menlo-Regular"/>
              </a:rPr>
              <a:t>realiza</a:t>
            </a:r>
            <a:r>
              <a:rPr lang="fr-FR" sz="1600" dirty="0">
                <a:solidFill>
                  <a:srgbClr val="236E25"/>
                </a:solidFill>
                <a:latin typeface="Menlo-Regular"/>
              </a:rPr>
              <a:t> o </a:t>
            </a:r>
            <a:r>
              <a:rPr lang="fr-FR" sz="1600" dirty="0" err="1">
                <a:solidFill>
                  <a:srgbClr val="236E25"/>
                </a:solidFill>
                <a:latin typeface="Menlo-Regular"/>
              </a:rPr>
              <a:t>downcasting</a:t>
            </a:r>
            <a:endParaRPr lang="fr-FR" sz="1600" dirty="0">
              <a:solidFill>
                <a:srgbClr val="000000"/>
              </a:solidFill>
              <a:latin typeface="Menlo-Regular"/>
            </a:endParaRPr>
          </a:p>
          <a:p>
            <a:pPr marL="118872" indent="0">
              <a:buNone/>
            </a:pPr>
            <a:r>
              <a:rPr lang="fr-FR" sz="1600" dirty="0">
                <a:solidFill>
                  <a:srgbClr val="000000"/>
                </a:solidFill>
                <a:latin typeface="Menlo-Regular"/>
              </a:rPr>
              <a:t>	   </a:t>
            </a:r>
            <a:r>
              <a:rPr lang="fr-FR" sz="1600" dirty="0" err="1">
                <a:solidFill>
                  <a:srgbClr val="000000"/>
                </a:solidFill>
                <a:latin typeface="Menlo-Regular"/>
              </a:rPr>
              <a:t>DerivadaB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* </a:t>
            </a:r>
            <a:r>
              <a:rPr lang="fr-FR" sz="1600" dirty="0" err="1">
                <a:solidFill>
                  <a:srgbClr val="000000"/>
                </a:solidFill>
                <a:latin typeface="Menlo-Regular"/>
              </a:rPr>
              <a:t>ptr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= </a:t>
            </a:r>
            <a:r>
              <a:rPr lang="fr-FR" sz="1600" dirty="0" err="1">
                <a:solidFill>
                  <a:srgbClr val="760F50"/>
                </a:solidFill>
                <a:latin typeface="Menlo-Regular"/>
              </a:rPr>
              <a:t>dynamic_cast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&lt;</a:t>
            </a:r>
            <a:r>
              <a:rPr lang="fr-FR" sz="1600" dirty="0" err="1">
                <a:solidFill>
                  <a:srgbClr val="000000"/>
                </a:solidFill>
                <a:latin typeface="Menlo-Regular"/>
              </a:rPr>
              <a:t>DerivadaB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*&gt; (</a:t>
            </a:r>
            <a:r>
              <a:rPr lang="fr-FR" sz="1600" dirty="0" err="1">
                <a:solidFill>
                  <a:srgbClr val="000000"/>
                </a:solidFill>
                <a:latin typeface="Menlo-Regular"/>
              </a:rPr>
              <a:t>vetor</a:t>
            </a:r>
            <a:r>
              <a:rPr lang="fr-FR" sz="1600" dirty="0">
                <a:solidFill>
                  <a:srgbClr val="000000"/>
                </a:solidFill>
                <a:latin typeface="Menlo-Regular"/>
              </a:rPr>
              <a:t>[i]);</a:t>
            </a:r>
          </a:p>
          <a:p>
            <a:pPr marL="118872" indent="0">
              <a:buNone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	   </a:t>
            </a:r>
            <a:r>
              <a:rPr lang="en-US" sz="1600" dirty="0">
                <a:solidFill>
                  <a:srgbClr val="760F50"/>
                </a:solidFill>
                <a:latin typeface="Menlo-Regular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 != </a:t>
            </a:r>
            <a:r>
              <a:rPr lang="en-US" sz="1600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)</a:t>
            </a:r>
          </a:p>
          <a:p>
            <a:pPr marL="118872" indent="0">
              <a:buNone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		   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latin typeface="Menlo-Regular"/>
              </a:rPr>
              <a:t>metodoExclusivo</a:t>
            </a:r>
            <a:r>
              <a:rPr lang="en-US" sz="1600" dirty="0">
                <a:solidFill>
                  <a:srgbClr val="000000"/>
                </a:solidFill>
                <a:latin typeface="Menlo-Regular"/>
              </a:rPr>
              <a:t>();</a:t>
            </a:r>
          </a:p>
          <a:p>
            <a:pPr marL="118872" indent="0">
              <a:buNone/>
            </a:pPr>
            <a:r>
              <a:rPr lang="en-US" sz="1600" dirty="0">
                <a:solidFill>
                  <a:srgbClr val="000000"/>
                </a:solidFill>
                <a:latin typeface="Menlo-Regular"/>
              </a:rPr>
              <a:t>   }</a:t>
            </a:r>
          </a:p>
          <a:p>
            <a:pPr marL="118872" indent="0">
              <a:buNone/>
            </a:pPr>
            <a:r>
              <a:rPr lang="is-IS" sz="1600" dirty="0">
                <a:solidFill>
                  <a:srgbClr val="000000"/>
                </a:solidFill>
                <a:latin typeface="Menlo-Regular"/>
              </a:rPr>
              <a:t>   </a:t>
            </a:r>
            <a:r>
              <a:rPr lang="is-IS" sz="1600" dirty="0">
                <a:solidFill>
                  <a:srgbClr val="760F50"/>
                </a:solidFill>
                <a:latin typeface="Menlo-Regular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is-IS" sz="1600" dirty="0">
                <a:solidFill>
                  <a:srgbClr val="0000FF"/>
                </a:solidFill>
                <a:latin typeface="Menlo-Regular"/>
              </a:rPr>
              <a:t>0</a:t>
            </a:r>
            <a:r>
              <a:rPr lang="is-IS" sz="1600" dirty="0">
                <a:solidFill>
                  <a:srgbClr val="000000"/>
                </a:solidFill>
                <a:latin typeface="Menlo-Regular"/>
              </a:rPr>
              <a:t>;</a:t>
            </a:r>
          </a:p>
          <a:p>
            <a:pPr marL="118872" indent="0">
              <a:buNone/>
            </a:pPr>
            <a:r>
              <a:rPr lang="is-IS" sz="1600" dirty="0">
                <a:solidFill>
                  <a:srgbClr val="000000"/>
                </a:solidFill>
                <a:latin typeface="Menlo-Regular"/>
              </a:rPr>
              <a:t>}</a:t>
            </a:r>
            <a:endParaRPr lang="pt-B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83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58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operador</a:t>
            </a:r>
            <a:r>
              <a:rPr lang="en-US" dirty="0" smtClean="0"/>
              <a:t> </a:t>
            </a:r>
            <a:r>
              <a:rPr lang="en-US" b="1" dirty="0" err="1" smtClean="0"/>
              <a:t>typeid</a:t>
            </a:r>
            <a:r>
              <a:rPr lang="en-US" b="1" dirty="0" smtClean="0"/>
              <a:t>() </a:t>
            </a:r>
            <a:r>
              <a:rPr lang="en-US" dirty="0" smtClean="0"/>
              <a:t>(</a:t>
            </a:r>
            <a:r>
              <a:rPr lang="en-US" dirty="0" err="1" smtClean="0"/>
              <a:t>definido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b="1" i="1" dirty="0" err="1" smtClean="0"/>
              <a:t>typeinfo</a:t>
            </a:r>
            <a:r>
              <a:rPr lang="en-US" dirty="0" smtClean="0"/>
              <a:t>) é </a:t>
            </a:r>
            <a:r>
              <a:rPr lang="en-US" dirty="0" err="1" smtClean="0"/>
              <a:t>utilizado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/>
              <a:t>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quais</a:t>
            </a:r>
            <a:r>
              <a:rPr lang="en-US" dirty="0" smtClean="0"/>
              <a:t> </a:t>
            </a:r>
            <a:r>
              <a:rPr lang="en-US" dirty="0" err="1" smtClean="0"/>
              <a:t>queremos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informações</a:t>
            </a:r>
            <a:r>
              <a:rPr lang="en-US" dirty="0" smtClean="0"/>
              <a:t> do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simplesmente</a:t>
            </a:r>
            <a:r>
              <a:rPr lang="en-US" dirty="0" smtClean="0"/>
              <a:t> </a:t>
            </a:r>
            <a:r>
              <a:rPr lang="en-US" dirty="0" err="1" smtClean="0"/>
              <a:t>verificar</a:t>
            </a:r>
            <a:r>
              <a:rPr lang="en-US" dirty="0" smtClean="0"/>
              <a:t> se um </a:t>
            </a:r>
            <a:r>
              <a:rPr lang="en-US" dirty="0" err="1" smtClean="0"/>
              <a:t>objeto</a:t>
            </a:r>
            <a:r>
              <a:rPr lang="en-US" dirty="0" smtClean="0"/>
              <a:t> é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determinada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endParaRPr lang="en-US" dirty="0"/>
          </a:p>
          <a:p>
            <a:pPr lvl="1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determinar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do </a:t>
            </a:r>
            <a:r>
              <a:rPr lang="en-US" dirty="0" err="1" smtClean="0"/>
              <a:t>resultado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expressão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compará</a:t>
            </a:r>
            <a:r>
              <a:rPr lang="en-US" dirty="0" smtClean="0"/>
              <a:t>-los;</a:t>
            </a:r>
          </a:p>
          <a:p>
            <a:pPr lvl="1"/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obter</a:t>
            </a:r>
            <a:r>
              <a:rPr lang="en-US" dirty="0" smtClean="0"/>
              <a:t> o </a:t>
            </a:r>
            <a:r>
              <a:rPr lang="en-US" dirty="0" err="1" smtClean="0"/>
              <a:t>nome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de um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o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variável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925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4"/>
          <p:cNvSpPr/>
          <p:nvPr/>
        </p:nvSpPr>
        <p:spPr>
          <a:xfrm>
            <a:off x="2829678" y="4699652"/>
            <a:ext cx="1802143" cy="231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ctângulo 4"/>
          <p:cNvSpPr/>
          <p:nvPr/>
        </p:nvSpPr>
        <p:spPr>
          <a:xfrm>
            <a:off x="2828253" y="4911873"/>
            <a:ext cx="1803568" cy="231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4"/>
          <p:cNvSpPr/>
          <p:nvPr/>
        </p:nvSpPr>
        <p:spPr>
          <a:xfrm>
            <a:off x="735959" y="3998897"/>
            <a:ext cx="2784908" cy="231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ctângulo 4"/>
          <p:cNvSpPr/>
          <p:nvPr/>
        </p:nvSpPr>
        <p:spPr>
          <a:xfrm>
            <a:off x="611560" y="2636912"/>
            <a:ext cx="2016224" cy="231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iostream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dirty="0">
                <a:solidFill>
                  <a:srgbClr val="7F7F00"/>
                </a:solidFill>
                <a:latin typeface="Verdana"/>
              </a:rPr>
              <a:t>#include &lt;</a:t>
            </a:r>
            <a:r>
              <a:rPr lang="pt-BR" sz="1500" dirty="0" err="1">
                <a:solidFill>
                  <a:srgbClr val="7F7F00"/>
                </a:solidFill>
                <a:latin typeface="Verdana"/>
              </a:rPr>
              <a:t>typeinfo</a:t>
            </a:r>
            <a:r>
              <a:rPr lang="pt-BR" sz="1500" dirty="0">
                <a:solidFill>
                  <a:srgbClr val="7F7F00"/>
                </a:solidFill>
                <a:latin typeface="Verdana"/>
              </a:rPr>
              <a:t>&gt;</a:t>
            </a: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using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std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main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int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a</a:t>
            </a:r>
            <a:r>
              <a:rPr lang="pt-BR" sz="1500" b="1" dirty="0" err="1">
                <a:solidFill>
                  <a:srgbClr val="000000"/>
                </a:solidFill>
                <a:latin typeface="Verdana"/>
              </a:rPr>
              <a:t>,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b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if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typeid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!=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typeid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sz="1500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))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{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"a </a:t>
            </a:r>
            <a:r>
              <a:rPr lang="pt-BR" sz="1500" dirty="0" smtClean="0">
                <a:solidFill>
                  <a:srgbClr val="7F007F"/>
                </a:solidFill>
                <a:latin typeface="Verdana"/>
              </a:rPr>
              <a:t>e b </a:t>
            </a:r>
            <a:r>
              <a:rPr lang="pt-BR" sz="1500" dirty="0">
                <a:solidFill>
                  <a:srgbClr val="7F007F"/>
                </a:solidFill>
                <a:latin typeface="Verdana"/>
              </a:rPr>
              <a:t>são de tipos diferentes:\n"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"a é: 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typeid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a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).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sz="1500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sz="1500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"b é: "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 err="1">
                <a:solidFill>
                  <a:srgbClr val="00007F"/>
                </a:solidFill>
                <a:latin typeface="Verdana"/>
              </a:rPr>
              <a:t>typeid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b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).</a:t>
            </a:r>
            <a:r>
              <a:rPr lang="en-US" sz="1500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sz="1500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en-US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sz="1500" b="1" dirty="0" err="1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sz="15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sz="15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sz="1500" b="1" dirty="0">
                <a:solidFill>
                  <a:srgbClr val="000000"/>
                </a:solidFill>
                <a:latin typeface="Verdana"/>
              </a:rPr>
              <a:t>;</a:t>
            </a:r>
            <a:endParaRPr lang="pt-BR" sz="1500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sz="1500" b="1" dirty="0">
                <a:solidFill>
                  <a:srgbClr val="000000"/>
                </a:solidFill>
                <a:latin typeface="Verdana"/>
              </a:rPr>
              <a:t>}</a:t>
            </a:r>
            <a:endParaRPr lang="pt-BR" sz="1500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Saída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sz="2800" dirty="0">
                <a:latin typeface="Courier New" pitchFamily="49" charset="0"/>
                <a:cs typeface="Courier New" pitchFamily="49" charset="0"/>
              </a:rPr>
              <a:t>a e b são de tipos diferentes:</a:t>
            </a:r>
          </a:p>
          <a:p>
            <a:pPr marL="118872" indent="0">
              <a:buNone/>
            </a:pPr>
            <a:r>
              <a:rPr lang="pt-BR" sz="2800" dirty="0" smtClean="0">
                <a:latin typeface="Courier New" pitchFamily="49" charset="0"/>
                <a:cs typeface="Courier New" pitchFamily="49" charset="0"/>
              </a:rPr>
              <a:t>a </a:t>
            </a:r>
            <a:r>
              <a:rPr lang="pt-BR" sz="2800" dirty="0">
                <a:latin typeface="Courier New" pitchFamily="49" charset="0"/>
                <a:cs typeface="Courier New" pitchFamily="49" charset="0"/>
              </a:rPr>
              <a:t>é: </a:t>
            </a:r>
            <a:r>
              <a:rPr lang="pt-BR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pt-BR" sz="2800" dirty="0" smtClean="0">
                <a:latin typeface="Courier New" pitchFamily="49" charset="0"/>
                <a:cs typeface="Courier New" pitchFamily="49" charset="0"/>
              </a:rPr>
              <a:t> *</a:t>
            </a:r>
            <a:endParaRPr lang="pt-BR" sz="2800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sz="2800" dirty="0">
                <a:latin typeface="Courier New" pitchFamily="49" charset="0"/>
                <a:cs typeface="Courier New" pitchFamily="49" charset="0"/>
              </a:rPr>
              <a:t>b é: </a:t>
            </a:r>
            <a:r>
              <a:rPr lang="pt-BR" sz="2800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pt-BR" sz="2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92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Quando o </a:t>
            </a:r>
            <a:r>
              <a:rPr lang="pt-BR" b="1" dirty="0" err="1" smtClean="0"/>
              <a:t>typeid</a:t>
            </a:r>
            <a:r>
              <a:rPr lang="pt-BR" b="1" dirty="0" smtClean="0"/>
              <a:t>()</a:t>
            </a:r>
            <a:r>
              <a:rPr lang="pt-BR" b="1" i="1" dirty="0" smtClean="0"/>
              <a:t> </a:t>
            </a:r>
            <a:r>
              <a:rPr lang="pt-BR" dirty="0" smtClean="0"/>
              <a:t>é aplicado a classes polimórficas, o resultado é o tipo do objeto derivado mais “completo”.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4"/>
          <p:cNvSpPr/>
          <p:nvPr/>
        </p:nvSpPr>
        <p:spPr>
          <a:xfrm>
            <a:off x="650501" y="2341013"/>
            <a:ext cx="1964512" cy="231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ângulo 4"/>
          <p:cNvSpPr/>
          <p:nvPr/>
        </p:nvSpPr>
        <p:spPr>
          <a:xfrm>
            <a:off x="903234" y="3991759"/>
            <a:ext cx="2497992" cy="3751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ctângulo 4"/>
          <p:cNvSpPr/>
          <p:nvPr/>
        </p:nvSpPr>
        <p:spPr>
          <a:xfrm>
            <a:off x="2982482" y="4554908"/>
            <a:ext cx="1923775" cy="7483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typeid</a:t>
            </a:r>
            <a:r>
              <a:rPr lang="en-US" dirty="0" smtClean="0"/>
              <a:t>()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&lt;iostream&gt;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&lt;typeinfo&gt;</a:t>
            </a:r>
          </a:p>
          <a:p>
            <a:pPr marL="118872" indent="0">
              <a:buNone/>
            </a:pPr>
            <a:r>
              <a:rPr lang="pt-BR" dirty="0">
                <a:solidFill>
                  <a:srgbClr val="7F7F00"/>
                </a:solidFill>
                <a:latin typeface="Verdana"/>
              </a:rPr>
              <a:t>#include &lt;exception&gt;</a:t>
            </a: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using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namespace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std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virtual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7F"/>
                </a:solidFill>
                <a:latin typeface="Verdana"/>
              </a:rPr>
              <a:t>void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f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(){}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};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class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public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{};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7F"/>
                </a:solidFill>
                <a:latin typeface="Verdana"/>
              </a:rPr>
              <a:t>int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main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try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a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Base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*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b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=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new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Derivada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"a é: 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typeid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).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"b é: 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b="1" dirty="0" err="1" smtClean="0">
                <a:solidFill>
                  <a:srgbClr val="00007F"/>
                </a:solidFill>
                <a:latin typeface="Verdana"/>
              </a:rPr>
              <a:t>typeid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).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US" b="1" dirty="0" smtClean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"*a é: 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typeid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).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en-US" dirty="0">
                <a:solidFill>
                  <a:srgbClr val="808080"/>
                </a:solidFill>
                <a:latin typeface="Verdana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Verdana"/>
              </a:rPr>
              <a:t>cout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"*b é: "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 err="1">
                <a:solidFill>
                  <a:srgbClr val="00007F"/>
                </a:solidFill>
                <a:latin typeface="Verdana"/>
              </a:rPr>
              <a:t>typeid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(*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).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name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en-US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US" dirty="0">
                <a:solidFill>
                  <a:srgbClr val="7F007F"/>
                </a:solidFill>
                <a:latin typeface="Verdana"/>
              </a:rPr>
              <a:t>'\n'</a:t>
            </a:r>
            <a:r>
              <a:rPr lang="en-US" b="1" dirty="0">
                <a:solidFill>
                  <a:srgbClr val="000000"/>
                </a:solidFill>
                <a:latin typeface="Verdana"/>
              </a:rPr>
              <a:t>;</a:t>
            </a:r>
            <a:endParaRPr lang="en-US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       </a:t>
            </a: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catch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exception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&amp;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{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cout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7F007F"/>
                </a:solidFill>
                <a:latin typeface="Verdana"/>
              </a:rPr>
              <a:t>"Exceção: "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what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()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&lt;&lt;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0000"/>
                </a:solidFill>
                <a:latin typeface="Verdana"/>
              </a:rPr>
              <a:t>endl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dirty="0">
                <a:solidFill>
                  <a:srgbClr val="808080"/>
                </a:solidFill>
                <a:latin typeface="Verdana"/>
              </a:rPr>
              <a:t>  </a:t>
            </a:r>
            <a:r>
              <a:rPr lang="pt-BR" b="1" dirty="0">
                <a:solidFill>
                  <a:srgbClr val="00007F"/>
                </a:solidFill>
                <a:latin typeface="Verdana"/>
              </a:rPr>
              <a:t>return</a:t>
            </a:r>
            <a:r>
              <a:rPr lang="pt-BR" dirty="0">
                <a:solidFill>
                  <a:srgbClr val="808080"/>
                </a:solidFill>
                <a:latin typeface="Verdana"/>
              </a:rPr>
              <a:t> </a:t>
            </a:r>
            <a:r>
              <a:rPr lang="pt-BR" dirty="0">
                <a:solidFill>
                  <a:srgbClr val="007F7F"/>
                </a:solidFill>
                <a:latin typeface="Verdana"/>
              </a:rPr>
              <a:t>0</a:t>
            </a:r>
            <a:r>
              <a:rPr lang="pt-BR" b="1" dirty="0">
                <a:solidFill>
                  <a:srgbClr val="000000"/>
                </a:solidFill>
                <a:latin typeface="Verdana"/>
              </a:rPr>
              <a:t>;</a:t>
            </a:r>
            <a:endParaRPr lang="pt-BR" dirty="0">
              <a:solidFill>
                <a:srgbClr val="808080"/>
              </a:solidFill>
              <a:latin typeface="Verdana"/>
            </a:endParaRPr>
          </a:p>
          <a:p>
            <a:pPr marL="118872" indent="0">
              <a:buNone/>
            </a:pPr>
            <a:r>
              <a:rPr lang="pt-BR" b="1" dirty="0">
                <a:solidFill>
                  <a:srgbClr val="000000"/>
                </a:solidFill>
                <a:latin typeface="Verdana"/>
              </a:rPr>
              <a:t>}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Saída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pt-BR" sz="2800" dirty="0">
                <a:latin typeface="Courier New" pitchFamily="49" charset="0"/>
                <a:cs typeface="Courier New" pitchFamily="49" charset="0"/>
              </a:rPr>
              <a:t>a é: </a:t>
            </a:r>
            <a:r>
              <a:rPr lang="pt-BR" sz="2800" dirty="0" smtClean="0">
                <a:latin typeface="Courier New" pitchFamily="49" charset="0"/>
                <a:cs typeface="Courier New" pitchFamily="49" charset="0"/>
              </a:rPr>
              <a:t>class Base *</a:t>
            </a:r>
            <a:endParaRPr lang="pt-BR" sz="2800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sz="2800" dirty="0">
                <a:latin typeface="Courier New" pitchFamily="49" charset="0"/>
                <a:cs typeface="Courier New" pitchFamily="49" charset="0"/>
              </a:rPr>
              <a:t>b é: class </a:t>
            </a:r>
            <a:r>
              <a:rPr lang="pt-BR" sz="2800" dirty="0" smtClean="0">
                <a:latin typeface="Courier New" pitchFamily="49" charset="0"/>
                <a:cs typeface="Courier New" pitchFamily="49" charset="0"/>
              </a:rPr>
              <a:t>Base *</a:t>
            </a:r>
            <a:endParaRPr lang="pt-BR" sz="2800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sz="2800" dirty="0">
                <a:latin typeface="Courier New" pitchFamily="49" charset="0"/>
                <a:cs typeface="Courier New" pitchFamily="49" charset="0"/>
              </a:rPr>
              <a:t>*a é: class </a:t>
            </a:r>
            <a:r>
              <a:rPr lang="pt-BR" sz="2800" dirty="0" smtClean="0">
                <a:latin typeface="Courier New" pitchFamily="49" charset="0"/>
                <a:cs typeface="Courier New" pitchFamily="49" charset="0"/>
              </a:rPr>
              <a:t>Base</a:t>
            </a:r>
            <a:endParaRPr lang="pt-BR" sz="2800" dirty="0">
              <a:latin typeface="Courier New" pitchFamily="49" charset="0"/>
              <a:cs typeface="Courier New" pitchFamily="49" charset="0"/>
            </a:endParaRPr>
          </a:p>
          <a:p>
            <a:pPr marL="118872" indent="0">
              <a:buNone/>
            </a:pPr>
            <a:r>
              <a:rPr lang="pt-BR" sz="2800" dirty="0">
                <a:latin typeface="Courier New" pitchFamily="49" charset="0"/>
                <a:cs typeface="Courier New" pitchFamily="49" charset="0"/>
              </a:rPr>
              <a:t>*b é: class </a:t>
            </a:r>
            <a:r>
              <a:rPr lang="pt-BR" sz="2800" dirty="0" smtClean="0">
                <a:latin typeface="Courier New" pitchFamily="49" charset="0"/>
                <a:cs typeface="Courier New" pitchFamily="49" charset="0"/>
              </a:rPr>
              <a:t>Derivada</a:t>
            </a:r>
            <a:endParaRPr lang="pt-BR" sz="2800" dirty="0">
              <a:latin typeface="Courier New" pitchFamily="49" charset="0"/>
              <a:cs typeface="Courier New" pitchFamily="49" charset="0"/>
            </a:endParaRPr>
          </a:p>
          <a:p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89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Polimorfismo</a:t>
            </a:r>
            <a:endParaRPr lang="pt-BR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implementa</a:t>
            </a:r>
            <a:r>
              <a:rPr lang="en-US" dirty="0" smtClean="0"/>
              <a:t> 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b="1" i="1" dirty="0" smtClean="0"/>
              <a:t>mover()</a:t>
            </a:r>
            <a:r>
              <a:rPr lang="en-US" dirty="0" smtClean="0"/>
              <a:t>;</a:t>
            </a:r>
          </a:p>
          <a:p>
            <a:r>
              <a:rPr lang="en-US" dirty="0" err="1" smtClean="0"/>
              <a:t>Nosso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mantém</a:t>
            </a:r>
            <a:r>
              <a:rPr lang="en-US" dirty="0" smtClean="0"/>
              <a:t> um </a:t>
            </a:r>
            <a:r>
              <a:rPr lang="en-US" dirty="0" err="1" smtClean="0"/>
              <a:t>vetor</a:t>
            </a:r>
            <a:r>
              <a:rPr lang="en-US" dirty="0" smtClean="0"/>
              <a:t> de </a:t>
            </a:r>
            <a:r>
              <a:rPr lang="en-US" dirty="0" err="1" smtClean="0"/>
              <a:t>ponteiros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objetos</a:t>
            </a:r>
            <a:r>
              <a:rPr lang="en-US" dirty="0" smtClean="0"/>
              <a:t> das classes </a:t>
            </a:r>
            <a:r>
              <a:rPr lang="en-US" dirty="0" err="1" smtClean="0"/>
              <a:t>derivadas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Animal</a:t>
            </a:r>
          </a:p>
          <a:p>
            <a:pPr lvl="1"/>
            <a:r>
              <a:rPr lang="en-US" dirty="0" smtClean="0"/>
              <a:t>Para </a:t>
            </a:r>
            <a:r>
              <a:rPr lang="en-US" dirty="0" err="1" smtClean="0"/>
              <a:t>simular</a:t>
            </a:r>
            <a:r>
              <a:rPr lang="en-US" dirty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movimento</a:t>
            </a:r>
            <a:r>
              <a:rPr lang="en-US" dirty="0" smtClean="0"/>
              <a:t> do animal, </a:t>
            </a:r>
            <a:r>
              <a:rPr lang="en-US" dirty="0" err="1" smtClean="0"/>
              <a:t>enviamos</a:t>
            </a:r>
            <a:r>
              <a:rPr lang="en-US" dirty="0" smtClean="0"/>
              <a:t> a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mensagem</a:t>
            </a:r>
            <a:r>
              <a:rPr lang="en-US" dirty="0" smtClean="0"/>
              <a:t>  (</a:t>
            </a:r>
            <a:r>
              <a:rPr lang="en-US" b="1" i="1" dirty="0" smtClean="0"/>
              <a:t>mover</a:t>
            </a:r>
            <a:r>
              <a:rPr lang="en-US" b="1" dirty="0" smtClean="0"/>
              <a:t>()</a:t>
            </a:r>
            <a:r>
              <a:rPr lang="en-US" dirty="0" smtClean="0"/>
              <a:t>)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segundo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;</a:t>
            </a:r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responderá</a:t>
            </a:r>
            <a:r>
              <a:rPr lang="en-US" dirty="0" smtClean="0"/>
              <a:t> de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maneira</a:t>
            </a:r>
            <a:r>
              <a:rPr lang="en-US" dirty="0" smtClean="0"/>
              <a:t> </a:t>
            </a:r>
            <a:r>
              <a:rPr lang="en-US" dirty="0" err="1" smtClean="0"/>
              <a:t>diferente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mensagem</a:t>
            </a:r>
            <a:r>
              <a:rPr lang="en-US" dirty="0" smtClean="0"/>
              <a:t> é </a:t>
            </a:r>
            <a:r>
              <a:rPr lang="en-US" dirty="0" err="1" smtClean="0"/>
              <a:t>enviada</a:t>
            </a:r>
            <a:r>
              <a:rPr lang="en-US" dirty="0" smtClean="0"/>
              <a:t> </a:t>
            </a:r>
            <a:r>
              <a:rPr lang="en-US" dirty="0" err="1" smtClean="0"/>
              <a:t>genericamente</a:t>
            </a:r>
            <a:r>
              <a:rPr lang="en-US" dirty="0" smtClean="0"/>
              <a:t>, 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sabe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modificar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posição</a:t>
            </a:r>
            <a:r>
              <a:rPr lang="en-US" dirty="0" smtClean="0"/>
              <a:t> de </a:t>
            </a:r>
            <a:r>
              <a:rPr lang="en-US" dirty="0" err="1" smtClean="0"/>
              <a:t>acordo</a:t>
            </a:r>
            <a:r>
              <a:rPr lang="en-US" dirty="0" smtClean="0"/>
              <a:t> com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movimento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Confiar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objeto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o </a:t>
            </a:r>
            <a:r>
              <a:rPr lang="en-US" dirty="0" err="1" smtClean="0"/>
              <a:t>comportamento</a:t>
            </a:r>
            <a:r>
              <a:rPr lang="en-US" dirty="0" smtClean="0"/>
              <a:t> </a:t>
            </a:r>
            <a:r>
              <a:rPr lang="en-US" dirty="0" err="1" smtClean="0"/>
              <a:t>adequado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resposta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mensagem</a:t>
            </a:r>
            <a:r>
              <a:rPr lang="en-US" dirty="0" smtClean="0"/>
              <a:t> </a:t>
            </a:r>
            <a:r>
              <a:rPr lang="en-US" dirty="0" err="1" smtClean="0"/>
              <a:t>genérica</a:t>
            </a:r>
            <a:r>
              <a:rPr lang="en-US" dirty="0" smtClean="0"/>
              <a:t> é o </a:t>
            </a:r>
            <a:r>
              <a:rPr lang="en-US" dirty="0" err="1" smtClean="0"/>
              <a:t>conceito</a:t>
            </a:r>
            <a:r>
              <a:rPr lang="en-US" dirty="0" smtClean="0"/>
              <a:t> principal do </a:t>
            </a:r>
            <a:r>
              <a:rPr lang="en-US" dirty="0" err="1" smtClean="0"/>
              <a:t>polimorfismo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21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Conversão</a:t>
            </a:r>
            <a:r>
              <a:rPr lang="en-US" dirty="0"/>
              <a:t> de </a:t>
            </a:r>
            <a:r>
              <a:rPr lang="en-US" dirty="0" err="1"/>
              <a:t>Tipos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Outros operadores:</a:t>
            </a:r>
          </a:p>
          <a:p>
            <a:pPr lvl="1"/>
            <a:r>
              <a:rPr lang="pt-BR" dirty="0" err="1" smtClean="0"/>
              <a:t>const_cast</a:t>
            </a:r>
            <a:r>
              <a:rPr lang="pt-BR" dirty="0" smtClean="0"/>
              <a:t>&lt;&gt;;</a:t>
            </a:r>
          </a:p>
          <a:p>
            <a:pPr lvl="1"/>
            <a:r>
              <a:rPr lang="pt-BR" dirty="0" err="1" smtClean="0"/>
              <a:t>static_cast</a:t>
            </a:r>
            <a:r>
              <a:rPr lang="pt-BR" dirty="0" smtClean="0"/>
              <a:t>&lt;&gt;;</a:t>
            </a:r>
          </a:p>
          <a:p>
            <a:pPr lvl="1"/>
            <a:r>
              <a:rPr lang="pt-BR" dirty="0" err="1" smtClean="0"/>
              <a:t>reinterpret_cast</a:t>
            </a:r>
            <a:r>
              <a:rPr lang="pt-BR" dirty="0" smtClean="0"/>
              <a:t>&lt;&gt;.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741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uso de polimorfismo pode trazer um problema em relação a destrutores (como vimos até agora):</a:t>
            </a:r>
          </a:p>
          <a:p>
            <a:pPr lvl="1"/>
            <a:r>
              <a:rPr lang="pt-BR" dirty="0" smtClean="0"/>
              <a:t>Temos um objeto derivado alocado dinamicamente;</a:t>
            </a:r>
          </a:p>
          <a:p>
            <a:pPr lvl="1"/>
            <a:r>
              <a:rPr lang="pt-BR" dirty="0" smtClean="0"/>
              <a:t>Temos um ponteiro base que aponta para o nosso objeto;</a:t>
            </a:r>
          </a:p>
          <a:p>
            <a:pPr lvl="1"/>
            <a:r>
              <a:rPr lang="pt-BR" dirty="0" smtClean="0"/>
              <a:t>Aplicamos o operador </a:t>
            </a:r>
            <a:r>
              <a:rPr lang="pt-BR" b="1" dirty="0" smtClean="0"/>
              <a:t>delete</a:t>
            </a:r>
            <a:r>
              <a:rPr lang="pt-BR" dirty="0" smtClean="0"/>
              <a:t> ao ponteiro base;</a:t>
            </a:r>
          </a:p>
          <a:p>
            <a:pPr lvl="1"/>
            <a:r>
              <a:rPr lang="pt-BR" dirty="0" smtClean="0"/>
              <a:t>O comportamento é indefinido!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08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Destrutores</a:t>
            </a:r>
            <a:r>
              <a:rPr lang="en-US" dirty="0" smtClean="0"/>
              <a:t> </a:t>
            </a:r>
            <a:r>
              <a:rPr lang="en-US" dirty="0" err="1" smtClean="0"/>
              <a:t>Virtuais</a:t>
            </a:r>
            <a:endParaRPr lang="pt-BR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A solução é criar um destrutor virtual na classe base</a:t>
            </a:r>
          </a:p>
          <a:p>
            <a:pPr lvl="1"/>
            <a:r>
              <a:rPr lang="pt-BR" dirty="0"/>
              <a:t>Declarado com a palavra reservada </a:t>
            </a:r>
            <a:r>
              <a:rPr lang="pt-BR" b="1" dirty="0"/>
              <a:t>virtual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Faz com que todos os destrutores derivados sejam virtuais também, mesmo com nomes diferentes!</a:t>
            </a:r>
          </a:p>
          <a:p>
            <a:pPr lvl="1"/>
            <a:r>
              <a:rPr lang="pt-BR" dirty="0"/>
              <a:t>Desta forma, se o objeto é destruído pela aplicação do </a:t>
            </a:r>
            <a:r>
              <a:rPr lang="pt-BR" b="1" dirty="0"/>
              <a:t>delete</a:t>
            </a:r>
            <a:r>
              <a:rPr lang="pt-BR" dirty="0"/>
              <a:t>,  o destrutor correto é invocado</a:t>
            </a:r>
          </a:p>
          <a:p>
            <a:pPr lvl="2"/>
            <a:r>
              <a:rPr lang="pt-BR" dirty="0"/>
              <a:t>Comportamento polimórfico.</a:t>
            </a:r>
          </a:p>
          <a:p>
            <a:pPr lvl="1"/>
            <a:r>
              <a:rPr lang="pt-BR" dirty="0" smtClean="0"/>
              <a:t>Depois, como acontece em herança, os destrutores das classes base serão executados.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908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Destrutores Virtuais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boa prática:</a:t>
            </a:r>
          </a:p>
          <a:p>
            <a:pPr lvl="1"/>
            <a:r>
              <a:rPr lang="pt-BR" dirty="0" smtClean="0"/>
              <a:t>Se uma classe é polimórfica, defina um destrutor virtual, mesmo que não pareça necessário;</a:t>
            </a:r>
          </a:p>
          <a:p>
            <a:pPr lvl="1"/>
            <a:r>
              <a:rPr lang="pt-BR" dirty="0" smtClean="0"/>
              <a:t>Classes derivadas podem conter destrutores, que deverão se chamados apropriadamente.</a:t>
            </a:r>
          </a:p>
          <a:p>
            <a:r>
              <a:rPr lang="pt-BR" dirty="0" smtClean="0"/>
              <a:t>Um erro:</a:t>
            </a:r>
          </a:p>
          <a:p>
            <a:pPr lvl="1"/>
            <a:r>
              <a:rPr lang="pt-BR" dirty="0" smtClean="0"/>
              <a:t>Construtores não podem ser virtuais;</a:t>
            </a:r>
          </a:p>
          <a:p>
            <a:pPr lvl="1"/>
            <a:r>
              <a:rPr lang="pt-BR" dirty="0" smtClean="0"/>
              <a:t>É um erro de compilação.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158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</a:t>
            </a:r>
            <a:r>
              <a:rPr lang="en-US" dirty="0" smtClean="0"/>
              <a:t> </a:t>
            </a:r>
            <a:r>
              <a:rPr lang="en-US" dirty="0" err="1" smtClean="0"/>
              <a:t>Completo</a:t>
            </a:r>
            <a:endParaRPr lang="pt-BR" dirty="0"/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1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Completo	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Vamos considerar novamente a hierarquia de herança para quatro tipo de funcionários</a:t>
            </a:r>
          </a:p>
          <a:p>
            <a:pPr lvl="1"/>
            <a:r>
              <a:rPr lang="pt-BR" dirty="0" smtClean="0"/>
              <a:t>Processaremos o cálculo de salário </a:t>
            </a:r>
            <a:r>
              <a:rPr lang="pt-BR" dirty="0" err="1" smtClean="0"/>
              <a:t>polimorficamente</a:t>
            </a:r>
            <a:endParaRPr lang="pt-BR" dirty="0" smtClean="0"/>
          </a:p>
          <a:p>
            <a:pPr lvl="2"/>
            <a:r>
              <a:rPr lang="pt-BR" dirty="0" smtClean="0"/>
              <a:t>Porém, caso o objeto processado represente um funcionário assalariado, lhe daremos um aumento de 10%, usando o </a:t>
            </a:r>
            <a:r>
              <a:rPr lang="pt-BR" dirty="0" err="1" smtClean="0"/>
              <a:t>setter</a:t>
            </a:r>
            <a:r>
              <a:rPr lang="pt-BR" dirty="0" smtClean="0"/>
              <a:t> adequado.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68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Completo</a:t>
            </a:r>
          </a:p>
        </p:txBody>
      </p:sp>
      <p:sp>
        <p:nvSpPr>
          <p:cNvPr id="3" name="Marcador de Posição do Número do Diapositivo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667A4-C3F8-4683-B752-94A130921CF2}" type="slidenum">
              <a:rPr lang="pt-BR" smtClean="0"/>
              <a:pPr>
                <a:defRPr/>
              </a:pPr>
              <a:t>97</a:t>
            </a:fld>
            <a:endParaRPr lang="pt-BR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556792"/>
            <a:ext cx="6120680" cy="5193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575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Completo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Criaremos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representará</a:t>
            </a:r>
            <a:r>
              <a:rPr lang="en-US" dirty="0" smtClean="0"/>
              <a:t> um </a:t>
            </a:r>
            <a:r>
              <a:rPr lang="en-US" dirty="0" err="1" smtClean="0"/>
              <a:t>funcionário</a:t>
            </a:r>
            <a:r>
              <a:rPr lang="en-US" dirty="0" smtClean="0"/>
              <a:t> </a:t>
            </a:r>
            <a:r>
              <a:rPr lang="en-US" dirty="0" err="1" smtClean="0"/>
              <a:t>genérico</a:t>
            </a:r>
            <a:endParaRPr lang="en-US" dirty="0"/>
          </a:p>
          <a:p>
            <a:pPr lvl="1"/>
            <a:r>
              <a:rPr lang="en-US" dirty="0" smtClean="0"/>
              <a:t>Nome, </a:t>
            </a:r>
            <a:r>
              <a:rPr lang="en-US" dirty="0" err="1" smtClean="0"/>
              <a:t>sobrenome</a:t>
            </a:r>
            <a:r>
              <a:rPr lang="en-US" dirty="0" smtClean="0"/>
              <a:t> e </a:t>
            </a:r>
            <a:r>
              <a:rPr lang="en-US" dirty="0" err="1" smtClean="0"/>
              <a:t>documento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/>
              <a:t>;</a:t>
            </a:r>
            <a:endParaRPr lang="en-US" dirty="0" smtClean="0"/>
          </a:p>
          <a:p>
            <a:pPr lvl="1"/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cada</a:t>
            </a:r>
            <a:r>
              <a:rPr lang="en-US" dirty="0" smtClean="0"/>
              <a:t> um dos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Um </a:t>
            </a:r>
            <a:r>
              <a:rPr lang="en-US" i="1" dirty="0" smtClean="0"/>
              <a:t>print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abstrata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Teremos</a:t>
            </a:r>
            <a:r>
              <a:rPr lang="en-US" dirty="0" smtClean="0"/>
              <a:t> </a:t>
            </a:r>
            <a:r>
              <a:rPr lang="en-US" dirty="0" err="1" smtClean="0"/>
              <a:t>quatro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,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representando</a:t>
            </a:r>
            <a:r>
              <a:rPr lang="en-US" dirty="0" smtClean="0"/>
              <a:t> um </a:t>
            </a:r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funcionário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diferença</a:t>
            </a:r>
            <a:r>
              <a:rPr lang="en-US" dirty="0" smtClean="0"/>
              <a:t> se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basicamente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forma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pagamento</a:t>
            </a:r>
            <a:r>
              <a:rPr lang="en-US" dirty="0" smtClean="0"/>
              <a:t> é </a:t>
            </a:r>
            <a:r>
              <a:rPr lang="en-US" dirty="0" err="1" smtClean="0"/>
              <a:t>calculado</a:t>
            </a:r>
            <a:r>
              <a:rPr lang="en-US" dirty="0" smtClean="0"/>
              <a:t> (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earnings()</a:t>
            </a:r>
            <a:r>
              <a:rPr lang="en-US" dirty="0" smtClean="0"/>
              <a:t>).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3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Completo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Dada a </a:t>
            </a:r>
            <a:r>
              <a:rPr lang="en-US" dirty="0" err="1" smtClean="0"/>
              <a:t>hierarquia</a:t>
            </a:r>
            <a:r>
              <a:rPr lang="en-US" dirty="0" smtClean="0"/>
              <a:t> </a:t>
            </a:r>
            <a:r>
              <a:rPr lang="en-US" dirty="0" err="1" smtClean="0"/>
              <a:t>estabelecida</a:t>
            </a:r>
            <a:r>
              <a:rPr lang="en-US" dirty="0" smtClean="0"/>
              <a:t> e a </a:t>
            </a:r>
            <a:r>
              <a:rPr lang="en-US" dirty="0" err="1" smtClean="0"/>
              <a:t>necessidade</a:t>
            </a:r>
            <a:r>
              <a:rPr lang="en-US" dirty="0" smtClean="0"/>
              <a:t> de </a:t>
            </a:r>
            <a:r>
              <a:rPr lang="en-US" dirty="0" err="1" smtClean="0"/>
              <a:t>polimorfismo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 da </a:t>
            </a:r>
            <a:r>
              <a:rPr lang="en-US" dirty="0" err="1" smtClean="0"/>
              <a:t>classe</a:t>
            </a:r>
            <a:r>
              <a:rPr lang="en-US" dirty="0" smtClean="0"/>
              <a:t> base </a:t>
            </a:r>
            <a:r>
              <a:rPr lang="en-US" dirty="0" err="1" smtClean="0"/>
              <a:t>serão</a:t>
            </a:r>
            <a:r>
              <a:rPr lang="en-US" dirty="0" smtClean="0"/>
              <a:t> </a:t>
            </a:r>
            <a:r>
              <a:rPr lang="en-US" dirty="0" err="1" smtClean="0"/>
              <a:t>métodos</a:t>
            </a:r>
            <a:r>
              <a:rPr lang="en-US" dirty="0" smtClean="0"/>
              <a:t> </a:t>
            </a:r>
            <a:r>
              <a:rPr lang="en-US" dirty="0" err="1" smtClean="0"/>
              <a:t>concretos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print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</a:t>
            </a:r>
          </a:p>
          <a:p>
            <a:pPr lvl="2"/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, mas </a:t>
            </a:r>
            <a:r>
              <a:rPr lang="en-US" dirty="0" err="1" smtClean="0"/>
              <a:t>opcionalmente</a:t>
            </a:r>
            <a:r>
              <a:rPr lang="en-US" dirty="0" smtClean="0"/>
              <a:t> </a:t>
            </a:r>
            <a:r>
              <a:rPr lang="en-US" dirty="0" err="1" smtClean="0"/>
              <a:t>poderá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sobrescrito</a:t>
            </a:r>
            <a:r>
              <a:rPr lang="en-US" dirty="0"/>
              <a:t> </a:t>
            </a:r>
            <a:r>
              <a:rPr lang="en-US" dirty="0" err="1"/>
              <a:t>pelas</a:t>
            </a:r>
            <a:r>
              <a:rPr lang="en-US" dirty="0"/>
              <a:t> classes </a:t>
            </a:r>
            <a:r>
              <a:rPr lang="en-US" dirty="0" err="1"/>
              <a:t>derivadas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 smtClean="0"/>
              <a:t>método</a:t>
            </a:r>
            <a:r>
              <a:rPr lang="en-US" dirty="0" smtClean="0"/>
              <a:t> </a:t>
            </a:r>
            <a:r>
              <a:rPr lang="en-US" i="1" dirty="0" smtClean="0"/>
              <a:t>earnings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um </a:t>
            </a:r>
            <a:r>
              <a:rPr lang="en-US" dirty="0" err="1" smtClean="0"/>
              <a:t>método</a:t>
            </a:r>
            <a:r>
              <a:rPr lang="en-US" dirty="0" smtClean="0"/>
              <a:t> virtual </a:t>
            </a:r>
            <a:r>
              <a:rPr lang="en-US" dirty="0" err="1" smtClean="0"/>
              <a:t>puro</a:t>
            </a:r>
            <a:endParaRPr lang="en-US" dirty="0"/>
          </a:p>
          <a:p>
            <a:pPr lvl="2"/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terá</a:t>
            </a:r>
            <a:r>
              <a:rPr lang="en-US" dirty="0" smtClean="0"/>
              <a:t> </a:t>
            </a:r>
            <a:r>
              <a:rPr lang="en-US" dirty="0" err="1" smtClean="0"/>
              <a:t>implementação</a:t>
            </a:r>
            <a:r>
              <a:rPr lang="en-US" dirty="0" smtClean="0"/>
              <a:t> e </a:t>
            </a:r>
            <a:r>
              <a:rPr lang="en-US" dirty="0" err="1" smtClean="0"/>
              <a:t>obrigatoriamente</a:t>
            </a:r>
            <a:r>
              <a:rPr lang="en-US" dirty="0" smtClean="0"/>
              <a:t> </a:t>
            </a:r>
            <a:r>
              <a:rPr lang="en-US" dirty="0" err="1" smtClean="0"/>
              <a:t>será</a:t>
            </a:r>
            <a:r>
              <a:rPr lang="en-US" dirty="0" smtClean="0"/>
              <a:t> </a:t>
            </a:r>
            <a:r>
              <a:rPr lang="en-US" dirty="0" err="1" smtClean="0"/>
              <a:t>sobrescrito</a:t>
            </a:r>
            <a:r>
              <a:rPr lang="en-US" dirty="0" smtClean="0"/>
              <a:t> </a:t>
            </a:r>
            <a:r>
              <a:rPr lang="en-US" dirty="0" err="1" smtClean="0"/>
              <a:t>pelas</a:t>
            </a:r>
            <a:r>
              <a:rPr lang="en-US" dirty="0" smtClean="0"/>
              <a:t> classes </a:t>
            </a:r>
            <a:r>
              <a:rPr lang="en-US" dirty="0" err="1" smtClean="0"/>
              <a:t>derivadas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As classes </a:t>
            </a:r>
            <a:r>
              <a:rPr lang="en-US" dirty="0" err="1" smtClean="0"/>
              <a:t>derivadas</a:t>
            </a:r>
            <a:r>
              <a:rPr lang="en-US" dirty="0" smtClean="0"/>
              <a:t> </a:t>
            </a:r>
            <a:r>
              <a:rPr lang="en-US" dirty="0" err="1" smtClean="0"/>
              <a:t>definem</a:t>
            </a:r>
            <a:r>
              <a:rPr lang="en-US" dirty="0" smtClean="0"/>
              <a:t> </a:t>
            </a:r>
            <a:r>
              <a:rPr lang="en-US" dirty="0" err="1" smtClean="0"/>
              <a:t>seus</a:t>
            </a:r>
            <a:r>
              <a:rPr lang="en-US" dirty="0" smtClean="0"/>
              <a:t> </a:t>
            </a:r>
            <a:r>
              <a:rPr lang="en-US" dirty="0" err="1" smtClean="0"/>
              <a:t>próprios</a:t>
            </a:r>
            <a:r>
              <a:rPr lang="en-US" dirty="0" smtClean="0"/>
              <a:t> </a:t>
            </a:r>
            <a:r>
              <a:rPr lang="en-US" dirty="0" err="1" smtClean="0"/>
              <a:t>atributos</a:t>
            </a:r>
            <a:r>
              <a:rPr lang="en-US" dirty="0" smtClean="0"/>
              <a:t> e </a:t>
            </a:r>
            <a:r>
              <a:rPr lang="en-US" dirty="0" err="1" smtClean="0"/>
              <a:t>respectivos</a:t>
            </a:r>
            <a:r>
              <a:rPr lang="en-US" dirty="0" smtClean="0"/>
              <a:t> </a:t>
            </a:r>
            <a:r>
              <a:rPr lang="en-US" i="1" dirty="0" smtClean="0"/>
              <a:t>getters</a:t>
            </a:r>
            <a:r>
              <a:rPr lang="en-US" dirty="0" smtClean="0"/>
              <a:t> e </a:t>
            </a:r>
            <a:r>
              <a:rPr lang="en-US" i="1" dirty="0" smtClean="0"/>
              <a:t>setters</a:t>
            </a:r>
            <a:r>
              <a:rPr lang="en-US" dirty="0" smtClean="0"/>
              <a:t>.</a:t>
            </a:r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7BA2C2-BAB6-44FC-BAA2-F6B037FB9DCF}" type="slidenum">
              <a:rPr lang="pt-BR" smtClean="0"/>
              <a:pPr>
                <a:defRPr/>
              </a:pPr>
              <a:t>99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2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6742</TotalTime>
  <Words>6260</Words>
  <Application>Microsoft Macintosh PowerPoint</Application>
  <PresentationFormat>On-screen Show (4:3)</PresentationFormat>
  <Paragraphs>1037</Paragraphs>
  <Slides>103</Slides>
  <Notes>90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04" baseType="lpstr">
      <vt:lpstr>Módulo</vt:lpstr>
      <vt:lpstr>PowerPoint Presentation</vt:lpstr>
      <vt:lpstr>Endereços Importantes</vt:lpstr>
      <vt:lpstr>PowerPoint Presentation</vt:lpstr>
      <vt:lpstr>Avisos</vt:lpstr>
      <vt:lpstr>Na aula passada</vt:lpstr>
      <vt:lpstr>Na aula de hoje</vt:lpstr>
      <vt:lpstr>Polimorfismo</vt:lpstr>
      <vt:lpstr>Polimorfismo</vt:lpstr>
      <vt:lpstr>Polimorfismo</vt:lpstr>
      <vt:lpstr>Polimorfismo</vt:lpstr>
      <vt:lpstr>Polimorfismo</vt:lpstr>
      <vt:lpstr>Outro Exemplo</vt:lpstr>
      <vt:lpstr>Polimorfismo</vt:lpstr>
      <vt:lpstr>Polimorfismo</vt:lpstr>
      <vt:lpstr>Outro Exemplo</vt:lpstr>
      <vt:lpstr>Polimorfismo</vt:lpstr>
      <vt:lpstr>Sem Polimorfismo</vt:lpstr>
      <vt:lpstr>Polimorfismo</vt:lpstr>
      <vt:lpstr>Invocando um Método da Classe Base a Partir de Um Objeto da Classe Derivada</vt:lpstr>
      <vt:lpstr>Polimorfismo</vt:lpstr>
      <vt:lpstr>Polimorfismo</vt:lpstr>
      <vt:lpstr>Polimorfismo</vt:lpstr>
      <vt:lpstr>Polimorfismo</vt:lpstr>
      <vt:lpstr>Polimorfismo</vt:lpstr>
      <vt:lpstr>Polimorfismo</vt:lpstr>
      <vt:lpstr>Polimorfismo</vt:lpstr>
      <vt:lpstr>Funções Virtuais</vt:lpstr>
      <vt:lpstr>Funções Virtuais</vt:lpstr>
      <vt:lpstr>Funções Virtuais</vt:lpstr>
      <vt:lpstr>Funções Virtuais</vt:lpstr>
      <vt:lpstr>Funções Virtuais</vt:lpstr>
      <vt:lpstr>Resolução Estática e Dinâmica</vt:lpstr>
      <vt:lpstr>Resolução Estática</vt:lpstr>
      <vt:lpstr>Resolução Dinâmica</vt:lpstr>
      <vt:lpstr>Exemplo</vt:lpstr>
      <vt:lpstr>Funções Virtuais</vt:lpstr>
      <vt:lpstr>Diagrama de classes</vt:lpstr>
      <vt:lpstr>Funções Virtuais</vt:lpstr>
      <vt:lpstr>CommissionEmployee.h</vt:lpstr>
      <vt:lpstr>CommissionEmployee.h</vt:lpstr>
      <vt:lpstr>BasePlusCommissionEmployee.h</vt:lpstr>
      <vt:lpstr>Relembrando…</vt:lpstr>
      <vt:lpstr>driverBasePlusCommissionEmployee.cpp</vt:lpstr>
      <vt:lpstr>driverBasePlusCommissionEmployee.cpp</vt:lpstr>
      <vt:lpstr>driverBasePlusCommissionEmployee.cpp</vt:lpstr>
      <vt:lpstr>Sumário das Atribuições Permitidas entre Ponteiros de Classes Base e Derivada</vt:lpstr>
      <vt:lpstr>Sumário das Atribuições Permitidas</vt:lpstr>
      <vt:lpstr>Sumário das Atribuições Permitidas</vt:lpstr>
      <vt:lpstr>Sumário das Atribuições Permitidas</vt:lpstr>
      <vt:lpstr>Classes Abstratas e  Métodos Virtuais Puros</vt:lpstr>
      <vt:lpstr>Classes Abstratas</vt:lpstr>
      <vt:lpstr>Classes Abstratas</vt:lpstr>
      <vt:lpstr>Classes Abstratas</vt:lpstr>
      <vt:lpstr>Métodos Virtuais Puros</vt:lpstr>
      <vt:lpstr>Métodos Virtuais Puros</vt:lpstr>
      <vt:lpstr>Polimorfismo</vt:lpstr>
      <vt:lpstr>Polimorfismo</vt:lpstr>
      <vt:lpstr>Polimorfismo</vt:lpstr>
      <vt:lpstr>Exemplo</vt:lpstr>
      <vt:lpstr>Polimorfismo</vt:lpstr>
      <vt:lpstr>Exemplo da Aula Anterior…</vt:lpstr>
      <vt:lpstr>Polimorfismo</vt:lpstr>
      <vt:lpstr>Polimorfismo</vt:lpstr>
      <vt:lpstr>Polimorfismo</vt:lpstr>
      <vt:lpstr>Polimorfismo</vt:lpstr>
      <vt:lpstr>Polimorfismo</vt:lpstr>
      <vt:lpstr>Driver Polimorfismo</vt:lpstr>
      <vt:lpstr>Driver Polimorfismo</vt:lpstr>
      <vt:lpstr>Driver Polimorfismo</vt:lpstr>
      <vt:lpstr>Driver Polimorfismo</vt:lpstr>
      <vt:lpstr>Driver Polimorfismo</vt:lpstr>
      <vt:lpstr>PowerPoint Presentation</vt:lpstr>
      <vt:lpstr>Conversão de tipos</vt:lpstr>
      <vt:lpstr>Conversão de Tipos</vt:lpstr>
      <vt:lpstr>Conversão de Tipos</vt:lpstr>
      <vt:lpstr>dynamic_cast&lt;&gt;</vt:lpstr>
      <vt:lpstr>dynamic_cast&lt;&gt;</vt:lpstr>
      <vt:lpstr>Downcasting</vt:lpstr>
      <vt:lpstr>Downcasting</vt:lpstr>
      <vt:lpstr>Conversão de Tipos</vt:lpstr>
      <vt:lpstr>Downcasting</vt:lpstr>
      <vt:lpstr>Downcasting</vt:lpstr>
      <vt:lpstr>Downcasting</vt:lpstr>
      <vt:lpstr>Conversão de Tipos</vt:lpstr>
      <vt:lpstr>Conversão de Tipos</vt:lpstr>
      <vt:lpstr>Saída</vt:lpstr>
      <vt:lpstr>Conversão de Tipos</vt:lpstr>
      <vt:lpstr>typeid()</vt:lpstr>
      <vt:lpstr>Saída</vt:lpstr>
      <vt:lpstr>Conversão de Tipos</vt:lpstr>
      <vt:lpstr>Destrutores Virtuais</vt:lpstr>
      <vt:lpstr>Destrutores Virtuais</vt:lpstr>
      <vt:lpstr>Destrutores Virtuais</vt:lpstr>
      <vt:lpstr>Destrutores Virtuais</vt:lpstr>
      <vt:lpstr>Exemplo Completo</vt:lpstr>
      <vt:lpstr>Exemplo Completo </vt:lpstr>
      <vt:lpstr>Exemplo Completo</vt:lpstr>
      <vt:lpstr>Exemplo Completo</vt:lpstr>
      <vt:lpstr>Exemplo Completo</vt:lpstr>
      <vt:lpstr>Exemplo Completo</vt:lpstr>
      <vt:lpstr>PowerPoint Presentation</vt:lpstr>
      <vt:lpstr>Na próxima aula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 Antonio</dc:creator>
  <cp:lastModifiedBy>Marco Antonio Carvalho</cp:lastModifiedBy>
  <cp:revision>262</cp:revision>
  <cp:lastPrinted>2012-04-18T16:32:15Z</cp:lastPrinted>
  <dcterms:created xsi:type="dcterms:W3CDTF">2010-07-17T22:15:25Z</dcterms:created>
  <dcterms:modified xsi:type="dcterms:W3CDTF">2014-09-29T13:11:09Z</dcterms:modified>
</cp:coreProperties>
</file>