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24"/>
  </p:notesMasterIdLst>
  <p:sldIdLst>
    <p:sldId id="338" r:id="rId2"/>
    <p:sldId id="469" r:id="rId3"/>
    <p:sldId id="339" r:id="rId4"/>
    <p:sldId id="340" r:id="rId5"/>
    <p:sldId id="341" r:id="rId6"/>
    <p:sldId id="257" r:id="rId7"/>
    <p:sldId id="342" r:id="rId8"/>
    <p:sldId id="343" r:id="rId9"/>
    <p:sldId id="344" r:id="rId10"/>
    <p:sldId id="347" r:id="rId11"/>
    <p:sldId id="345" r:id="rId12"/>
    <p:sldId id="346" r:id="rId13"/>
    <p:sldId id="349" r:id="rId14"/>
    <p:sldId id="354" r:id="rId15"/>
    <p:sldId id="350" r:id="rId16"/>
    <p:sldId id="348" r:id="rId17"/>
    <p:sldId id="351" r:id="rId18"/>
    <p:sldId id="352" r:id="rId19"/>
    <p:sldId id="355" r:id="rId20"/>
    <p:sldId id="356" r:id="rId21"/>
    <p:sldId id="357" r:id="rId22"/>
    <p:sldId id="381" r:id="rId23"/>
    <p:sldId id="358" r:id="rId24"/>
    <p:sldId id="382" r:id="rId25"/>
    <p:sldId id="359" r:id="rId26"/>
    <p:sldId id="383" r:id="rId27"/>
    <p:sldId id="360" r:id="rId28"/>
    <p:sldId id="379" r:id="rId29"/>
    <p:sldId id="380" r:id="rId30"/>
    <p:sldId id="361" r:id="rId31"/>
    <p:sldId id="362" r:id="rId32"/>
    <p:sldId id="363" r:id="rId33"/>
    <p:sldId id="364" r:id="rId34"/>
    <p:sldId id="365" r:id="rId35"/>
    <p:sldId id="366" r:id="rId36"/>
    <p:sldId id="373" r:id="rId37"/>
    <p:sldId id="367" r:id="rId38"/>
    <p:sldId id="368" r:id="rId39"/>
    <p:sldId id="369" r:id="rId40"/>
    <p:sldId id="370" r:id="rId41"/>
    <p:sldId id="371" r:id="rId42"/>
    <p:sldId id="372" r:id="rId43"/>
    <p:sldId id="384" r:id="rId44"/>
    <p:sldId id="374" r:id="rId45"/>
    <p:sldId id="375" r:id="rId46"/>
    <p:sldId id="376" r:id="rId47"/>
    <p:sldId id="377" r:id="rId48"/>
    <p:sldId id="353" r:id="rId49"/>
    <p:sldId id="386" r:id="rId50"/>
    <p:sldId id="385" r:id="rId51"/>
    <p:sldId id="387" r:id="rId52"/>
    <p:sldId id="388" r:id="rId53"/>
    <p:sldId id="389" r:id="rId54"/>
    <p:sldId id="390" r:id="rId55"/>
    <p:sldId id="395" r:id="rId56"/>
    <p:sldId id="391" r:id="rId57"/>
    <p:sldId id="392" r:id="rId58"/>
    <p:sldId id="393" r:id="rId59"/>
    <p:sldId id="394" r:id="rId60"/>
    <p:sldId id="396" r:id="rId61"/>
    <p:sldId id="397" r:id="rId62"/>
    <p:sldId id="398" r:id="rId63"/>
    <p:sldId id="399" r:id="rId64"/>
    <p:sldId id="423" r:id="rId65"/>
    <p:sldId id="400" r:id="rId66"/>
    <p:sldId id="401" r:id="rId67"/>
    <p:sldId id="402" r:id="rId68"/>
    <p:sldId id="403" r:id="rId69"/>
    <p:sldId id="465" r:id="rId70"/>
    <p:sldId id="464" r:id="rId71"/>
    <p:sldId id="480" r:id="rId72"/>
    <p:sldId id="424" r:id="rId73"/>
    <p:sldId id="404" r:id="rId74"/>
    <p:sldId id="405" r:id="rId75"/>
    <p:sldId id="406" r:id="rId76"/>
    <p:sldId id="407" r:id="rId77"/>
    <p:sldId id="426" r:id="rId78"/>
    <p:sldId id="428" r:id="rId79"/>
    <p:sldId id="429" r:id="rId80"/>
    <p:sldId id="427" r:id="rId81"/>
    <p:sldId id="425" r:id="rId82"/>
    <p:sldId id="408" r:id="rId83"/>
    <p:sldId id="409" r:id="rId84"/>
    <p:sldId id="412" r:id="rId85"/>
    <p:sldId id="410" r:id="rId86"/>
    <p:sldId id="411" r:id="rId87"/>
    <p:sldId id="413" r:id="rId88"/>
    <p:sldId id="414" r:id="rId89"/>
    <p:sldId id="430" r:id="rId90"/>
    <p:sldId id="449" r:id="rId91"/>
    <p:sldId id="457" r:id="rId92"/>
    <p:sldId id="431" r:id="rId93"/>
    <p:sldId id="433" r:id="rId94"/>
    <p:sldId id="434" r:id="rId95"/>
    <p:sldId id="435" r:id="rId96"/>
    <p:sldId id="439" r:id="rId97"/>
    <p:sldId id="440" r:id="rId98"/>
    <p:sldId id="436" r:id="rId99"/>
    <p:sldId id="437" r:id="rId100"/>
    <p:sldId id="462" r:id="rId101"/>
    <p:sldId id="459" r:id="rId102"/>
    <p:sldId id="461" r:id="rId103"/>
    <p:sldId id="463" r:id="rId104"/>
    <p:sldId id="438" r:id="rId105"/>
    <p:sldId id="468" r:id="rId106"/>
    <p:sldId id="478" r:id="rId107"/>
    <p:sldId id="479" r:id="rId108"/>
    <p:sldId id="470" r:id="rId109"/>
    <p:sldId id="471" r:id="rId110"/>
    <p:sldId id="472" r:id="rId111"/>
    <p:sldId id="473" r:id="rId112"/>
    <p:sldId id="474" r:id="rId113"/>
    <p:sldId id="475" r:id="rId114"/>
    <p:sldId id="476" r:id="rId115"/>
    <p:sldId id="477" r:id="rId116"/>
    <p:sldId id="432" r:id="rId117"/>
    <p:sldId id="441" r:id="rId118"/>
    <p:sldId id="460" r:id="rId119"/>
    <p:sldId id="442" r:id="rId120"/>
    <p:sldId id="288" r:id="rId121"/>
    <p:sldId id="258" r:id="rId122"/>
    <p:sldId id="337" r:id="rId123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7057050-862D-464F-8883-51E963ACD50B}">
          <p14:sldIdLst>
            <p14:sldId id="338"/>
            <p14:sldId id="469"/>
            <p14:sldId id="339"/>
            <p14:sldId id="340"/>
            <p14:sldId id="341"/>
            <p14:sldId id="257"/>
            <p14:sldId id="342"/>
            <p14:sldId id="343"/>
            <p14:sldId id="344"/>
            <p14:sldId id="347"/>
            <p14:sldId id="345"/>
            <p14:sldId id="346"/>
            <p14:sldId id="349"/>
            <p14:sldId id="354"/>
            <p14:sldId id="350"/>
            <p14:sldId id="348"/>
            <p14:sldId id="351"/>
            <p14:sldId id="352"/>
            <p14:sldId id="355"/>
            <p14:sldId id="356"/>
            <p14:sldId id="357"/>
            <p14:sldId id="381"/>
            <p14:sldId id="358"/>
            <p14:sldId id="382"/>
            <p14:sldId id="359"/>
            <p14:sldId id="383"/>
            <p14:sldId id="360"/>
            <p14:sldId id="379"/>
            <p14:sldId id="380"/>
            <p14:sldId id="361"/>
            <p14:sldId id="362"/>
            <p14:sldId id="363"/>
            <p14:sldId id="364"/>
            <p14:sldId id="365"/>
            <p14:sldId id="366"/>
            <p14:sldId id="373"/>
            <p14:sldId id="367"/>
            <p14:sldId id="368"/>
            <p14:sldId id="369"/>
            <p14:sldId id="370"/>
            <p14:sldId id="371"/>
            <p14:sldId id="372"/>
            <p14:sldId id="384"/>
            <p14:sldId id="374"/>
            <p14:sldId id="375"/>
            <p14:sldId id="376"/>
            <p14:sldId id="377"/>
            <p14:sldId id="353"/>
            <p14:sldId id="386"/>
            <p14:sldId id="385"/>
            <p14:sldId id="387"/>
            <p14:sldId id="388"/>
            <p14:sldId id="389"/>
            <p14:sldId id="390"/>
            <p14:sldId id="395"/>
            <p14:sldId id="391"/>
            <p14:sldId id="392"/>
            <p14:sldId id="393"/>
            <p14:sldId id="394"/>
            <p14:sldId id="396"/>
            <p14:sldId id="397"/>
            <p14:sldId id="398"/>
            <p14:sldId id="399"/>
            <p14:sldId id="423"/>
            <p14:sldId id="400"/>
            <p14:sldId id="401"/>
            <p14:sldId id="402"/>
            <p14:sldId id="403"/>
            <p14:sldId id="465"/>
            <p14:sldId id="464"/>
            <p14:sldId id="480"/>
            <p14:sldId id="424"/>
            <p14:sldId id="404"/>
            <p14:sldId id="405"/>
            <p14:sldId id="406"/>
            <p14:sldId id="407"/>
            <p14:sldId id="426"/>
            <p14:sldId id="428"/>
            <p14:sldId id="429"/>
            <p14:sldId id="427"/>
            <p14:sldId id="425"/>
            <p14:sldId id="408"/>
            <p14:sldId id="409"/>
            <p14:sldId id="412"/>
            <p14:sldId id="410"/>
            <p14:sldId id="411"/>
            <p14:sldId id="413"/>
            <p14:sldId id="414"/>
            <p14:sldId id="430"/>
            <p14:sldId id="449"/>
            <p14:sldId id="457"/>
            <p14:sldId id="431"/>
            <p14:sldId id="433"/>
            <p14:sldId id="434"/>
            <p14:sldId id="435"/>
            <p14:sldId id="439"/>
            <p14:sldId id="440"/>
            <p14:sldId id="436"/>
            <p14:sldId id="437"/>
            <p14:sldId id="462"/>
            <p14:sldId id="459"/>
            <p14:sldId id="461"/>
            <p14:sldId id="463"/>
            <p14:sldId id="438"/>
            <p14:sldId id="468"/>
            <p14:sldId id="478"/>
            <p14:sldId id="479"/>
            <p14:sldId id="470"/>
            <p14:sldId id="471"/>
            <p14:sldId id="472"/>
            <p14:sldId id="473"/>
            <p14:sldId id="474"/>
            <p14:sldId id="475"/>
            <p14:sldId id="476"/>
            <p14:sldId id="477"/>
            <p14:sldId id="432"/>
            <p14:sldId id="441"/>
            <p14:sldId id="460"/>
            <p14:sldId id="442"/>
            <p14:sldId id="288"/>
            <p14:sldId id="258"/>
            <p14:sldId id="33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20" Type="http://schemas.openxmlformats.org/officeDocument/2006/relationships/slide" Target="slides/slide119.xml"/><Relationship Id="rId121" Type="http://schemas.openxmlformats.org/officeDocument/2006/relationships/slide" Target="slides/slide120.xml"/><Relationship Id="rId122" Type="http://schemas.openxmlformats.org/officeDocument/2006/relationships/slide" Target="slides/slide121.xml"/><Relationship Id="rId123" Type="http://schemas.openxmlformats.org/officeDocument/2006/relationships/slide" Target="slides/slide122.xml"/><Relationship Id="rId124" Type="http://schemas.openxmlformats.org/officeDocument/2006/relationships/notesMaster" Target="notesMasters/notesMaster1.xml"/><Relationship Id="rId125" Type="http://schemas.openxmlformats.org/officeDocument/2006/relationships/printerSettings" Target="printerSettings/printerSettings1.bin"/><Relationship Id="rId126" Type="http://schemas.openxmlformats.org/officeDocument/2006/relationships/presProps" Target="presProps.xml"/><Relationship Id="rId127" Type="http://schemas.openxmlformats.org/officeDocument/2006/relationships/viewProps" Target="viewProps.xml"/><Relationship Id="rId128" Type="http://schemas.openxmlformats.org/officeDocument/2006/relationships/theme" Target="theme/theme1.xml"/><Relationship Id="rId12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00" Type="http://schemas.openxmlformats.org/officeDocument/2006/relationships/slide" Target="slides/slide99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slide" Target="slides/slide112.xml"/><Relationship Id="rId114" Type="http://schemas.openxmlformats.org/officeDocument/2006/relationships/slide" Target="slides/slide113.xml"/><Relationship Id="rId115" Type="http://schemas.openxmlformats.org/officeDocument/2006/relationships/slide" Target="slides/slide114.xml"/><Relationship Id="rId116" Type="http://schemas.openxmlformats.org/officeDocument/2006/relationships/slide" Target="slides/slide115.xml"/><Relationship Id="rId117" Type="http://schemas.openxmlformats.org/officeDocument/2006/relationships/slide" Target="slides/slide116.xml"/><Relationship Id="rId118" Type="http://schemas.openxmlformats.org/officeDocument/2006/relationships/slide" Target="slides/slide117.xml"/><Relationship Id="rId119" Type="http://schemas.openxmlformats.org/officeDocument/2006/relationships/slide" Target="slides/slide1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46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122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300" y="2211288"/>
            <a:ext cx="73914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smtClean="0"/>
              <a:t>Venda</a:t>
            </a:r>
            <a:r>
              <a:rPr lang="en-US" dirty="0" smtClean="0"/>
              <a:t>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privada</a:t>
            </a:r>
            <a:endParaRPr lang="en-US" dirty="0" smtClean="0"/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Atenção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</a:p>
          <a:p>
            <a:pPr lvl="1"/>
            <a:r>
              <a:rPr lang="en-US" dirty="0" err="1" smtClean="0"/>
              <a:t>Herdando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Cadastro</a:t>
            </a:r>
            <a:r>
              <a:rPr lang="en-US" dirty="0" smtClean="0"/>
              <a:t>,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smtClean="0"/>
              <a:t>Venda</a:t>
            </a:r>
            <a:r>
              <a:rPr lang="en-US" dirty="0" smtClean="0"/>
              <a:t> </a:t>
            </a:r>
            <a:r>
              <a:rPr lang="en-US" dirty="0" err="1" smtClean="0"/>
              <a:t>só</a:t>
            </a:r>
            <a:r>
              <a:rPr lang="en-US" dirty="0" smtClean="0"/>
              <a:t> </a:t>
            </a:r>
            <a:r>
              <a:rPr lang="en-US" dirty="0" err="1" smtClean="0"/>
              <a:t>terá</a:t>
            </a:r>
            <a:r>
              <a:rPr lang="en-US" dirty="0" smtClean="0"/>
              <a:t> </a:t>
            </a:r>
            <a:r>
              <a:rPr lang="en-US" dirty="0" err="1" smtClean="0"/>
              <a:t>espaço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de um </a:t>
            </a:r>
            <a:r>
              <a:rPr lang="en-US" dirty="0" err="1" smtClean="0"/>
              <a:t>único</a:t>
            </a:r>
            <a:r>
              <a:rPr lang="en-US" dirty="0" smtClean="0"/>
              <a:t> </a:t>
            </a:r>
            <a:r>
              <a:rPr lang="en-US" dirty="0" err="1" smtClean="0"/>
              <a:t>cadastro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quiséssemos</a:t>
            </a:r>
            <a:r>
              <a:rPr lang="en-US" dirty="0" smtClean="0"/>
              <a:t> </a:t>
            </a:r>
            <a:r>
              <a:rPr lang="en-US" dirty="0" err="1" smtClean="0"/>
              <a:t>cadastrar</a:t>
            </a:r>
            <a:r>
              <a:rPr lang="en-US" dirty="0" smtClean="0"/>
              <a:t> o comprador,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seria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endParaRPr lang="en-US" dirty="0" smtClean="0"/>
          </a:p>
          <a:p>
            <a:pPr lvl="2"/>
            <a:r>
              <a:rPr lang="en-US" dirty="0" smtClean="0"/>
              <a:t>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Cadastro</a:t>
            </a:r>
            <a:r>
              <a:rPr lang="en-US" dirty="0" smtClean="0"/>
              <a:t> </a:t>
            </a:r>
            <a:r>
              <a:rPr lang="en-US" dirty="0" err="1" smtClean="0"/>
              <a:t>resolveria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“</a:t>
            </a:r>
            <a:r>
              <a:rPr lang="en-US" dirty="0" err="1" smtClean="0"/>
              <a:t>problema</a:t>
            </a:r>
            <a:r>
              <a:rPr lang="en-US" dirty="0" smtClean="0"/>
              <a:t>”.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 da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44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1108271" y="3455191"/>
            <a:ext cx="2176796" cy="394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1078891" y="4005064"/>
            <a:ext cx="2341642" cy="9281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ângulo 8"/>
          <p:cNvSpPr/>
          <p:nvPr/>
        </p:nvSpPr>
        <p:spPr>
          <a:xfrm>
            <a:off x="5292079" y="3725333"/>
            <a:ext cx="1752187" cy="1919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Venda.cpp</a:t>
            </a:r>
            <a:endParaRPr lang="pt-BR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#include"Venda.h"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"Proprietário:"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setNome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setFone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"Imóvel:"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setEndereco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setBairro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setAreaTotal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setAreaUtil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setTipoImovel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"Valor de Venda:"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ignore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'\n'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endParaRPr lang="pt-BR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"Proprietário:"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"Imóvel:"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"Valor: $"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  <a:p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105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Diagrama</a:t>
            </a:r>
            <a:r>
              <a:rPr lang="en-US" dirty="0" smtClean="0"/>
              <a:t> de Classes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102</a:t>
            </a:fld>
            <a:endParaRPr lang="pt-B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9752" y="2004842"/>
            <a:ext cx="4680520" cy="4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17144" y="4292600"/>
            <a:ext cx="792088" cy="160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15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Ambiguidade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classes base </a:t>
            </a:r>
            <a:r>
              <a:rPr lang="en-US" dirty="0" err="1" smtClean="0"/>
              <a:t>possuem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b="1" i="1" dirty="0" smtClean="0"/>
              <a:t>print()</a:t>
            </a:r>
          </a:p>
          <a:p>
            <a:pPr lvl="1"/>
            <a:r>
              <a:rPr lang="en-US" dirty="0" err="1" smtClean="0"/>
              <a:t>Dentro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, </a:t>
            </a:r>
            <a:r>
              <a:rPr lang="en-US" dirty="0" err="1" smtClean="0"/>
              <a:t>devemos</a:t>
            </a:r>
            <a:r>
              <a:rPr lang="en-US" dirty="0" smtClean="0"/>
              <a:t> </a:t>
            </a:r>
            <a:r>
              <a:rPr lang="en-US" dirty="0" err="1" smtClean="0"/>
              <a:t>informar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compilador</a:t>
            </a:r>
            <a:r>
              <a:rPr lang="en-US" dirty="0" smtClean="0"/>
              <a:t> a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estamos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referindo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Utilizamos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, o </a:t>
            </a:r>
            <a:r>
              <a:rPr lang="en-US" dirty="0" err="1" smtClean="0"/>
              <a:t>operador</a:t>
            </a:r>
            <a:r>
              <a:rPr lang="en-US" dirty="0" smtClean="0"/>
              <a:t> de </a:t>
            </a:r>
            <a:r>
              <a:rPr lang="en-US" dirty="0" err="1" smtClean="0"/>
              <a:t>escopo</a:t>
            </a:r>
            <a:r>
              <a:rPr lang="en-US" dirty="0" smtClean="0"/>
              <a:t> e o </a:t>
            </a:r>
            <a:r>
              <a:rPr lang="en-US" dirty="0" err="1" smtClean="0"/>
              <a:t>nome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fique</a:t>
            </a:r>
            <a:r>
              <a:rPr lang="en-US" dirty="0" smtClean="0"/>
              <a:t> </a:t>
            </a:r>
            <a:r>
              <a:rPr lang="en-US" dirty="0" err="1" smtClean="0"/>
              <a:t>claro</a:t>
            </a:r>
            <a:r>
              <a:rPr lang="en-US" dirty="0" smtClean="0"/>
              <a:t>.</a:t>
            </a:r>
          </a:p>
          <a:p>
            <a:pPr marL="457200" lvl="1" indent="0" algn="ctr">
              <a:buNone/>
            </a:pPr>
            <a:r>
              <a:rPr lang="en-US" b="1" dirty="0" smtClean="0"/>
              <a:t>Base::</a:t>
            </a:r>
            <a:r>
              <a:rPr lang="en-US" b="1" dirty="0" err="1" smtClean="0"/>
              <a:t>metodo</a:t>
            </a:r>
            <a:r>
              <a:rPr lang="en-US" b="1" dirty="0" smtClean="0"/>
              <a:t>();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caso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r>
              <a:rPr lang="en-US" dirty="0" smtClean="0"/>
              <a:t>, 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chame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e o </a:t>
            </a:r>
            <a:r>
              <a:rPr lang="en-US" dirty="0" err="1" smtClean="0"/>
              <a:t>operador</a:t>
            </a:r>
            <a:r>
              <a:rPr lang="en-US" dirty="0" smtClean="0"/>
              <a:t> de </a:t>
            </a:r>
            <a:r>
              <a:rPr lang="en-US" dirty="0" err="1" smtClean="0"/>
              <a:t>escopo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b="1" dirty="0" err="1" smtClean="0"/>
              <a:t>obj.Base</a:t>
            </a:r>
            <a:r>
              <a:rPr lang="en-US" b="1" dirty="0" smtClean="0"/>
              <a:t>::</a:t>
            </a:r>
            <a:r>
              <a:rPr lang="en-US" b="1" dirty="0" err="1" smtClean="0"/>
              <a:t>metodo</a:t>
            </a:r>
            <a:r>
              <a:rPr lang="en-US" b="1" dirty="0" smtClean="0"/>
              <a:t>();</a:t>
            </a:r>
            <a:endParaRPr lang="pt-BR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124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driverVenda.cpp</a:t>
            </a:r>
            <a:endParaRPr lang="pt-BR" i="1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sz="16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7F7F00"/>
                </a:solidFill>
                <a:latin typeface="Verdana"/>
              </a:rPr>
              <a:t>#include"Venda.h"</a:t>
            </a: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galpao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galpao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galpao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114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smtClean="0"/>
              <a:t>print()</a:t>
            </a:r>
            <a:endParaRPr lang="pt-BR" i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600" dirty="0">
                <a:latin typeface="Courier New" pitchFamily="49" charset="0"/>
                <a:cs typeface="Courier New" pitchFamily="49" charset="0"/>
              </a:rPr>
              <a:t>Proprietário:</a:t>
            </a:r>
          </a:p>
          <a:p>
            <a:pPr marL="118872" indent="0">
              <a:buNone/>
            </a:pPr>
            <a:r>
              <a:rPr lang="pt-BR" sz="26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Nome: marco</a:t>
            </a:r>
            <a:endParaRPr lang="pt-BR" sz="26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Telefone: 3552-1663</a:t>
            </a:r>
            <a:endParaRPr lang="pt-BR" sz="26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dirty="0">
                <a:latin typeface="Courier New" pitchFamily="49" charset="0"/>
                <a:cs typeface="Courier New" pitchFamily="49" charset="0"/>
              </a:rPr>
              <a:t>Imóvel:</a:t>
            </a:r>
          </a:p>
          <a:p>
            <a:pPr marL="118872" indent="0">
              <a:buNone/>
            </a:pPr>
            <a:r>
              <a:rPr lang="pt-BR" sz="2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Endereço: </a:t>
            </a:r>
            <a:r>
              <a:rPr lang="pt-BR" sz="2600" b="1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Campus Morro do Cruzeiro</a:t>
            </a:r>
            <a:endParaRPr lang="pt-BR" sz="26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Bairro: </a:t>
            </a:r>
            <a:r>
              <a:rPr lang="pt-BR" sz="2600" b="1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Bauxita</a:t>
            </a:r>
            <a:endParaRPr lang="pt-BR" sz="26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Área Útil: </a:t>
            </a:r>
            <a:r>
              <a:rPr lang="pt-BR" sz="2600" b="1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8</a:t>
            </a:r>
            <a:endParaRPr lang="pt-BR" sz="26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Área Total: 8</a:t>
            </a:r>
          </a:p>
          <a:p>
            <a:pPr marL="118872" indent="0">
              <a:buNone/>
            </a:pPr>
            <a:r>
              <a:rPr lang="pt-BR" sz="2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Quartos: </a:t>
            </a:r>
            <a:r>
              <a:rPr lang="pt-BR" sz="2600" b="1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pt-BR" sz="26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Tipo do Imóvel: </a:t>
            </a:r>
            <a:r>
              <a:rPr lang="pt-BR" sz="26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Sala</a:t>
            </a:r>
            <a:endParaRPr lang="pt-BR" sz="2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600" b="1" dirty="0">
                <a:latin typeface="Courier New" pitchFamily="49" charset="0"/>
                <a:cs typeface="Courier New" pitchFamily="49" charset="0"/>
              </a:rPr>
              <a:t>Valor: </a:t>
            </a:r>
            <a:r>
              <a:rPr lang="pt-BR" sz="2600" b="1" dirty="0" smtClean="0">
                <a:latin typeface="Courier New" pitchFamily="49" charset="0"/>
                <a:cs typeface="Courier New" pitchFamily="49" charset="0"/>
              </a:rPr>
              <a:t>R$0</a:t>
            </a:r>
            <a:endParaRPr lang="pt-BR" sz="2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747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5428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Compilamos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smtClean="0"/>
              <a:t>g++ -c Cadastro.cpp</a:t>
            </a:r>
          </a:p>
          <a:p>
            <a:pPr lvl="1"/>
            <a:r>
              <a:rPr lang="en-US" dirty="0"/>
              <a:t>g++ -c </a:t>
            </a:r>
            <a:r>
              <a:rPr lang="en-US" dirty="0" smtClean="0"/>
              <a:t>Imovel.cpp</a:t>
            </a:r>
          </a:p>
          <a:p>
            <a:pPr lvl="1"/>
            <a:r>
              <a:rPr lang="en-US" dirty="0"/>
              <a:t>g++ -c </a:t>
            </a:r>
            <a:r>
              <a:rPr lang="en-US" dirty="0" smtClean="0"/>
              <a:t>Tipo.cpp</a:t>
            </a:r>
          </a:p>
          <a:p>
            <a:r>
              <a:rPr lang="en-US" dirty="0" err="1" smtClean="0"/>
              <a:t>Compilamos</a:t>
            </a:r>
            <a:r>
              <a:rPr lang="en-US" dirty="0" smtClean="0"/>
              <a:t> </a:t>
            </a:r>
            <a:r>
              <a:rPr lang="en-US" dirty="0" err="1" smtClean="0"/>
              <a:t>então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 smtClean="0"/>
          </a:p>
          <a:p>
            <a:pPr lvl="1"/>
            <a:r>
              <a:rPr lang="en-US" dirty="0" smtClean="0"/>
              <a:t>g++ -c Venda.cpp</a:t>
            </a:r>
          </a:p>
          <a:p>
            <a:r>
              <a:rPr lang="en-US" dirty="0" err="1" smtClean="0"/>
              <a:t>Compilamos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 driver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 smtClean="0"/>
              <a:t> .o das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compilações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endParaRPr lang="en-US" dirty="0" smtClean="0"/>
          </a:p>
          <a:p>
            <a:pPr lvl="1"/>
            <a:r>
              <a:rPr lang="en-US" dirty="0"/>
              <a:t>g++ </a:t>
            </a:r>
            <a:r>
              <a:rPr lang="en-US" dirty="0" err="1" smtClean="0"/>
              <a:t>Cadastro.o</a:t>
            </a:r>
            <a:r>
              <a:rPr lang="en-US" dirty="0" smtClean="0"/>
              <a:t> </a:t>
            </a:r>
            <a:r>
              <a:rPr lang="en-US" dirty="0" err="1" smtClean="0"/>
              <a:t>Imovel.o</a:t>
            </a:r>
            <a:r>
              <a:rPr lang="en-US" dirty="0" smtClean="0"/>
              <a:t> </a:t>
            </a:r>
            <a:r>
              <a:rPr lang="en-US" dirty="0" err="1" smtClean="0"/>
              <a:t>Tipo.o</a:t>
            </a:r>
            <a:r>
              <a:rPr lang="en-US" dirty="0" smtClean="0"/>
              <a:t> </a:t>
            </a:r>
            <a:r>
              <a:rPr lang="en-US" dirty="0" err="1" smtClean="0"/>
              <a:t>Venda.o</a:t>
            </a:r>
            <a:r>
              <a:rPr lang="en-US" dirty="0" smtClean="0"/>
              <a:t> driver.cpp -o </a:t>
            </a:r>
            <a:r>
              <a:rPr lang="en-US" dirty="0" err="1" smtClean="0"/>
              <a:t>programa</a:t>
            </a:r>
            <a:endParaRPr lang="en-US" dirty="0"/>
          </a:p>
          <a:p>
            <a:r>
              <a:rPr lang="en-US" dirty="0" smtClean="0"/>
              <a:t>Uma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maneira</a:t>
            </a:r>
            <a:r>
              <a:rPr lang="en-US" dirty="0" smtClean="0"/>
              <a:t> é </a:t>
            </a:r>
            <a:r>
              <a:rPr lang="en-US" dirty="0" err="1" smtClean="0"/>
              <a:t>compilar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 smtClean="0"/>
              <a:t> .</a:t>
            </a:r>
            <a:r>
              <a:rPr lang="en-US" dirty="0" err="1" smtClean="0"/>
              <a:t>cpp</a:t>
            </a:r>
            <a:r>
              <a:rPr lang="en-US" dirty="0" smtClean="0"/>
              <a:t> das classes</a:t>
            </a:r>
          </a:p>
          <a:p>
            <a:pPr lvl="1"/>
            <a:r>
              <a:rPr lang="en-US" dirty="0" smtClean="0"/>
              <a:t>g++ -c *.cpp</a:t>
            </a:r>
          </a:p>
          <a:p>
            <a:pPr lvl="1"/>
            <a:r>
              <a:rPr lang="en-US" dirty="0"/>
              <a:t>g++ </a:t>
            </a:r>
            <a:r>
              <a:rPr lang="en-US" dirty="0" smtClean="0"/>
              <a:t>*.o </a:t>
            </a:r>
            <a:r>
              <a:rPr lang="en-US" dirty="0"/>
              <a:t>driver.cpp </a:t>
            </a:r>
            <a:r>
              <a:rPr lang="en-US" dirty="0" smtClean="0"/>
              <a:t>-o </a:t>
            </a:r>
            <a:r>
              <a:rPr lang="en-US" dirty="0" err="1" smtClean="0"/>
              <a:t>programa</a:t>
            </a:r>
            <a:endParaRPr lang="en-US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033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Problema</a:t>
            </a:r>
            <a:r>
              <a:rPr lang="en-US" dirty="0" smtClean="0"/>
              <a:t> do Diamante</a:t>
            </a:r>
            <a:br>
              <a:rPr lang="en-US" dirty="0" smtClean="0"/>
            </a:br>
            <a:r>
              <a:rPr lang="en-US" dirty="0" smtClean="0"/>
              <a:t>(Classes Base </a:t>
            </a:r>
            <a:r>
              <a:rPr lang="en-US" dirty="0" err="1" smtClean="0"/>
              <a:t>Virtuais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472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Problema</a:t>
            </a:r>
            <a:r>
              <a:rPr lang="en-US" dirty="0" smtClean="0"/>
              <a:t> do Diamante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dirty="0" err="1" smtClean="0"/>
              <a:t>herança</a:t>
            </a:r>
            <a:r>
              <a:rPr lang="en-US" sz="2800" dirty="0" smtClean="0"/>
              <a:t> </a:t>
            </a:r>
            <a:r>
              <a:rPr lang="en-US" sz="2800" dirty="0" err="1" smtClean="0"/>
              <a:t>múltipla</a:t>
            </a:r>
            <a:r>
              <a:rPr lang="en-US" sz="2800" dirty="0" smtClean="0"/>
              <a:t> </a:t>
            </a:r>
            <a:r>
              <a:rPr lang="en-US" sz="2800" dirty="0" err="1" smtClean="0"/>
              <a:t>fornece</a:t>
            </a:r>
            <a:r>
              <a:rPr lang="en-US" sz="2800" dirty="0" smtClean="0"/>
              <a:t> </a:t>
            </a:r>
            <a:r>
              <a:rPr lang="en-US" sz="2800" dirty="0" err="1" smtClean="0"/>
              <a:t>facilidades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reuso</a:t>
            </a:r>
            <a:r>
              <a:rPr lang="en-US" sz="2800" dirty="0" smtClean="0"/>
              <a:t> de </a:t>
            </a:r>
            <a:r>
              <a:rPr lang="en-US" sz="2800" i="1" dirty="0" smtClean="0"/>
              <a:t>software</a:t>
            </a:r>
          </a:p>
          <a:p>
            <a:pPr lvl="1"/>
            <a:r>
              <a:rPr lang="en-US" sz="2400" dirty="0" smtClean="0"/>
              <a:t>O </a:t>
            </a:r>
            <a:r>
              <a:rPr lang="en-US" sz="2400" dirty="0" err="1" smtClean="0"/>
              <a:t>poder</a:t>
            </a:r>
            <a:r>
              <a:rPr lang="en-US" sz="2400" dirty="0" smtClean="0"/>
              <a:t> de </a:t>
            </a:r>
            <a:r>
              <a:rPr lang="en-US" sz="2400" dirty="0" err="1" smtClean="0"/>
              <a:t>combinar</a:t>
            </a:r>
            <a:r>
              <a:rPr lang="en-US" sz="2400" dirty="0" smtClean="0"/>
              <a:t> classes.</a:t>
            </a:r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entanto</a:t>
            </a:r>
            <a:r>
              <a:rPr lang="en-US" sz="2800" dirty="0" smtClean="0"/>
              <a:t>, </a:t>
            </a:r>
            <a:r>
              <a:rPr lang="en-US" sz="2800" dirty="0" err="1" smtClean="0"/>
              <a:t>seu</a:t>
            </a:r>
            <a:r>
              <a:rPr lang="en-US" sz="2800" dirty="0" smtClean="0"/>
              <a:t> </a:t>
            </a:r>
            <a:r>
              <a:rPr lang="en-US" sz="2800" dirty="0" err="1" smtClean="0"/>
              <a:t>uso</a:t>
            </a:r>
            <a:r>
              <a:rPr lang="en-US" sz="2800" dirty="0" smtClean="0"/>
              <a:t> </a:t>
            </a:r>
            <a:r>
              <a:rPr lang="en-US" sz="2800" dirty="0" err="1" smtClean="0"/>
              <a:t>indiscriminado</a:t>
            </a:r>
            <a:r>
              <a:rPr lang="en-US" sz="2800" dirty="0" smtClean="0"/>
              <a:t> </a:t>
            </a:r>
            <a:r>
              <a:rPr lang="en-US" sz="2800" dirty="0" err="1" smtClean="0"/>
              <a:t>pode</a:t>
            </a:r>
            <a:r>
              <a:rPr lang="en-US" sz="2800" dirty="0" smtClean="0"/>
              <a:t> </a:t>
            </a:r>
            <a:r>
              <a:rPr lang="en-US" sz="2800" dirty="0" err="1" smtClean="0"/>
              <a:t>gerar</a:t>
            </a:r>
            <a:r>
              <a:rPr lang="en-US" sz="2800" dirty="0" smtClean="0"/>
              <a:t> </a:t>
            </a:r>
            <a:r>
              <a:rPr lang="en-US" sz="2800" dirty="0" err="1" smtClean="0"/>
              <a:t>problemas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estrutura</a:t>
            </a:r>
            <a:r>
              <a:rPr lang="en-US" sz="2800" dirty="0" smtClean="0"/>
              <a:t> de </a:t>
            </a:r>
            <a:r>
              <a:rPr lang="en-US" sz="2800" dirty="0" err="1" smtClean="0"/>
              <a:t>herança</a:t>
            </a:r>
            <a:endParaRPr lang="en-US" sz="2800" dirty="0" smtClean="0"/>
          </a:p>
          <a:p>
            <a:pPr lvl="1"/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exemplo</a:t>
            </a:r>
            <a:r>
              <a:rPr lang="en-US" sz="2400" dirty="0" smtClean="0"/>
              <a:t>, o </a:t>
            </a:r>
            <a:r>
              <a:rPr lang="en-US" sz="2400" dirty="0" err="1" smtClean="0"/>
              <a:t>problema</a:t>
            </a:r>
            <a:r>
              <a:rPr lang="en-US" sz="2400" dirty="0" smtClean="0"/>
              <a:t> do diamante,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derivada</a:t>
            </a:r>
            <a:r>
              <a:rPr lang="en-US" sz="2400" dirty="0" smtClean="0"/>
              <a:t> </a:t>
            </a:r>
            <a:r>
              <a:rPr lang="en-US" sz="2400" dirty="0" err="1" smtClean="0"/>
              <a:t>herda</a:t>
            </a:r>
            <a:r>
              <a:rPr lang="en-US" sz="2400" dirty="0" smtClean="0"/>
              <a:t> de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base </a:t>
            </a:r>
            <a:r>
              <a:rPr lang="en-US" sz="2400" dirty="0" err="1" smtClean="0"/>
              <a:t>indireta</a:t>
            </a:r>
            <a:r>
              <a:rPr lang="en-US" sz="2400" dirty="0" smtClean="0"/>
              <a:t> </a:t>
            </a:r>
            <a:r>
              <a:rPr lang="en-US" sz="2400" dirty="0" err="1" smtClean="0"/>
              <a:t>mais</a:t>
            </a:r>
            <a:r>
              <a:rPr lang="en-US" sz="2400" dirty="0" smtClean="0"/>
              <a:t> de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vez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177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herança</a:t>
            </a:r>
            <a:r>
              <a:rPr lang="en-US" dirty="0" smtClean="0"/>
              <a:t> define um </a:t>
            </a:r>
            <a:r>
              <a:rPr lang="en-US" dirty="0" err="1" smtClean="0"/>
              <a:t>relacionamento</a:t>
            </a:r>
            <a:r>
              <a:rPr lang="en-US" dirty="0" smtClean="0"/>
              <a:t> “</a:t>
            </a:r>
            <a:r>
              <a:rPr lang="en-US" b="1" dirty="0" smtClean="0"/>
              <a:t>é um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Um </a:t>
            </a:r>
            <a:r>
              <a:rPr lang="en-US" dirty="0" err="1" smtClean="0"/>
              <a:t>carro</a:t>
            </a:r>
            <a:r>
              <a:rPr lang="en-US" dirty="0" smtClean="0"/>
              <a:t> é um </a:t>
            </a:r>
            <a:r>
              <a:rPr lang="en-US" dirty="0" err="1" smtClean="0"/>
              <a:t>veículo</a:t>
            </a:r>
            <a:endParaRPr lang="en-US" dirty="0" smtClean="0"/>
          </a:p>
          <a:p>
            <a:pPr lvl="2"/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propriedades</a:t>
            </a:r>
            <a:r>
              <a:rPr lang="en-US" dirty="0" smtClean="0"/>
              <a:t> de um </a:t>
            </a:r>
            <a:r>
              <a:rPr lang="en-US" dirty="0" err="1" smtClean="0"/>
              <a:t>veículo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propriedades</a:t>
            </a:r>
            <a:r>
              <a:rPr lang="en-US" dirty="0" smtClean="0"/>
              <a:t> de um </a:t>
            </a:r>
            <a:r>
              <a:rPr lang="en-US" dirty="0" err="1" smtClean="0"/>
              <a:t>carro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Um </a:t>
            </a:r>
            <a:r>
              <a:rPr lang="en-US" dirty="0" err="1" smtClean="0"/>
              <a:t>objeto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tratado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base.</a:t>
            </a:r>
          </a:p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necessitar</a:t>
            </a:r>
            <a:r>
              <a:rPr lang="en-US" dirty="0" smtClean="0"/>
              <a:t>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e </a:t>
            </a:r>
            <a:r>
              <a:rPr lang="en-US" dirty="0" err="1" smtClean="0"/>
              <a:t>atributos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,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b="1" dirty="0" err="1" smtClean="0"/>
              <a:t>privados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Poderão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Problema</a:t>
            </a:r>
            <a:r>
              <a:rPr lang="en-US" dirty="0"/>
              <a:t> do Diamante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800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Neste</a:t>
            </a:r>
            <a:r>
              <a:rPr lang="en-US" sz="2800" dirty="0" smtClean="0"/>
              <a:t> </a:t>
            </a:r>
            <a:r>
              <a:rPr lang="en-US" sz="2800" dirty="0" err="1" smtClean="0"/>
              <a:t>exemplo</a:t>
            </a:r>
            <a:r>
              <a:rPr lang="en-US" sz="2800" dirty="0" smtClean="0"/>
              <a:t>, a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</a:t>
            </a:r>
            <a:r>
              <a:rPr lang="en-US" sz="2800" dirty="0" err="1" smtClean="0"/>
              <a:t>VeiculoAnfibio</a:t>
            </a:r>
            <a:r>
              <a:rPr lang="en-US" sz="2800" dirty="0" smtClean="0"/>
              <a:t> </a:t>
            </a:r>
            <a:r>
              <a:rPr lang="en-US" sz="2800" dirty="0" err="1" smtClean="0"/>
              <a:t>herda</a:t>
            </a:r>
            <a:r>
              <a:rPr lang="en-US" sz="2800" dirty="0" smtClean="0"/>
              <a:t> </a:t>
            </a:r>
            <a:r>
              <a:rPr lang="en-US" sz="2800" dirty="0" err="1" smtClean="0"/>
              <a:t>indiretamente</a:t>
            </a:r>
            <a:r>
              <a:rPr lang="en-US" sz="2800" dirty="0" smtClean="0"/>
              <a:t> </a:t>
            </a:r>
            <a:r>
              <a:rPr lang="en-US" sz="2800" dirty="0" err="1" smtClean="0"/>
              <a:t>duas</a:t>
            </a:r>
            <a:r>
              <a:rPr lang="en-US" sz="2800" dirty="0" smtClean="0"/>
              <a:t> </a:t>
            </a:r>
            <a:r>
              <a:rPr lang="en-US" sz="2800" dirty="0" err="1" smtClean="0"/>
              <a:t>vezes</a:t>
            </a:r>
            <a:r>
              <a:rPr lang="en-US" sz="2800" dirty="0" smtClean="0"/>
              <a:t> da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</a:t>
            </a:r>
            <a:r>
              <a:rPr lang="en-US" sz="2800" dirty="0" err="1" smtClean="0"/>
              <a:t>Veiculo</a:t>
            </a:r>
            <a:endParaRPr lang="en-US" sz="2800" dirty="0" smtClean="0"/>
          </a:p>
          <a:p>
            <a:pPr lvl="1"/>
            <a:r>
              <a:rPr lang="en-US" sz="2400" dirty="0" smtClean="0"/>
              <a:t>Uma </a:t>
            </a:r>
            <a:r>
              <a:rPr lang="en-US" sz="2400" dirty="0" err="1" smtClean="0"/>
              <a:t>através</a:t>
            </a:r>
            <a:r>
              <a:rPr lang="en-US" sz="2400" dirty="0" smtClean="0"/>
              <a:t> da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VeiculoTerrestre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smtClean="0"/>
              <a:t>Uma </a:t>
            </a:r>
            <a:r>
              <a:rPr lang="en-US" sz="2400" dirty="0" err="1" smtClean="0"/>
              <a:t>através</a:t>
            </a:r>
            <a:r>
              <a:rPr lang="en-US" sz="2400" dirty="0" smtClean="0"/>
              <a:t> da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VeiculoAquatico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110</a:t>
            </a:fld>
            <a:endParaRPr lang="pt-B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904504"/>
            <a:ext cx="7414166" cy="289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3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Problema</a:t>
            </a:r>
            <a:r>
              <a:rPr lang="en-US" dirty="0"/>
              <a:t> do Diamante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Considerando</a:t>
            </a:r>
            <a:r>
              <a:rPr lang="en-US" sz="2800" dirty="0" smtClean="0"/>
              <a:t> o </a:t>
            </a:r>
            <a:r>
              <a:rPr lang="en-US" sz="2800" dirty="0" err="1" smtClean="0"/>
              <a:t>exemplo</a:t>
            </a:r>
            <a:r>
              <a:rPr lang="en-US" sz="2800" dirty="0" smtClean="0"/>
              <a:t> anterior, </a:t>
            </a:r>
            <a:r>
              <a:rPr lang="en-US" sz="2800" dirty="0" err="1" smtClean="0"/>
              <a:t>suponhamos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desejamos</a:t>
            </a:r>
            <a:r>
              <a:rPr lang="en-US" sz="2800" dirty="0" smtClean="0"/>
              <a:t> </a:t>
            </a:r>
            <a:r>
              <a:rPr lang="en-US" sz="2800" dirty="0" err="1" smtClean="0"/>
              <a:t>utilizar</a:t>
            </a:r>
            <a:r>
              <a:rPr lang="en-US" sz="2800" dirty="0" smtClean="0"/>
              <a:t> um </a:t>
            </a:r>
            <a:r>
              <a:rPr lang="en-US" sz="2800" dirty="0" err="1" smtClean="0"/>
              <a:t>objeto</a:t>
            </a:r>
            <a:r>
              <a:rPr lang="en-US" sz="2800" dirty="0" smtClean="0"/>
              <a:t> da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</a:t>
            </a:r>
            <a:r>
              <a:rPr lang="en-US" sz="2800" dirty="0" err="1" smtClean="0"/>
              <a:t>VeiculoAnfibio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invocar</a:t>
            </a:r>
            <a:r>
              <a:rPr lang="en-US" sz="2800" dirty="0" smtClean="0"/>
              <a:t> um </a:t>
            </a:r>
            <a:r>
              <a:rPr lang="en-US" sz="2800" dirty="0" err="1" smtClean="0"/>
              <a:t>método</a:t>
            </a:r>
            <a:r>
              <a:rPr lang="en-US" sz="2800" dirty="0" smtClean="0"/>
              <a:t> da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</a:t>
            </a:r>
            <a:r>
              <a:rPr lang="en-US" sz="2800" dirty="0" err="1" smtClean="0"/>
              <a:t>Veiculo</a:t>
            </a:r>
            <a:endParaRPr lang="en-US" sz="2800" dirty="0" smtClean="0"/>
          </a:p>
          <a:p>
            <a:pPr lvl="1"/>
            <a:r>
              <a:rPr lang="en-US" sz="2400" dirty="0" err="1" smtClean="0"/>
              <a:t>Qual</a:t>
            </a:r>
            <a:r>
              <a:rPr lang="en-US" sz="2400" dirty="0" smtClean="0"/>
              <a:t> </a:t>
            </a:r>
            <a:r>
              <a:rPr lang="en-US" sz="2400" dirty="0" err="1" smtClean="0"/>
              <a:t>seria</a:t>
            </a:r>
            <a:r>
              <a:rPr lang="en-US" sz="2400" dirty="0" smtClean="0"/>
              <a:t> o </a:t>
            </a:r>
            <a:r>
              <a:rPr lang="en-US" sz="2400" dirty="0" err="1" smtClean="0"/>
              <a:t>caminho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atingir</a:t>
            </a:r>
            <a:r>
              <a:rPr lang="en-US" sz="2400" dirty="0" smtClean="0"/>
              <a:t> a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Veiculo</a:t>
            </a:r>
            <a:r>
              <a:rPr lang="en-US" sz="2400" dirty="0" smtClean="0"/>
              <a:t>?</a:t>
            </a:r>
          </a:p>
          <a:p>
            <a:pPr lvl="2"/>
            <a:r>
              <a:rPr lang="en-US" sz="2000" dirty="0" err="1" smtClean="0"/>
              <a:t>Qual</a:t>
            </a:r>
            <a:r>
              <a:rPr lang="en-US" sz="2000" dirty="0" smtClean="0"/>
              <a:t> dos </a:t>
            </a:r>
            <a:r>
              <a:rPr lang="en-US" sz="2000" dirty="0" err="1" smtClean="0"/>
              <a:t>membros</a:t>
            </a:r>
            <a:r>
              <a:rPr lang="en-US" sz="2000" dirty="0"/>
              <a:t> </a:t>
            </a:r>
            <a:r>
              <a:rPr lang="en-US" sz="2000" dirty="0" err="1" smtClean="0"/>
              <a:t>seria</a:t>
            </a:r>
            <a:r>
              <a:rPr lang="en-US" sz="2000" dirty="0" smtClean="0"/>
              <a:t> </a:t>
            </a:r>
            <a:r>
              <a:rPr lang="en-US" sz="2000" dirty="0" err="1" smtClean="0"/>
              <a:t>utilizado</a:t>
            </a:r>
            <a:r>
              <a:rPr lang="en-US" sz="2000" dirty="0" smtClean="0"/>
              <a:t>?</a:t>
            </a:r>
          </a:p>
          <a:p>
            <a:pPr lvl="1"/>
            <a:r>
              <a:rPr lang="en-US" sz="2400" dirty="0" err="1" smtClean="0"/>
              <a:t>Haveria</a:t>
            </a:r>
            <a:r>
              <a:rPr lang="en-US" sz="2400" dirty="0" smtClean="0"/>
              <a:t> </a:t>
            </a:r>
            <a:r>
              <a:rPr lang="en-US" sz="2400" dirty="0" err="1" smtClean="0"/>
              <a:t>ambiguidade</a:t>
            </a:r>
            <a:r>
              <a:rPr lang="en-US" sz="2400" dirty="0" smtClean="0"/>
              <a:t>, </a:t>
            </a:r>
            <a:r>
              <a:rPr lang="en-US" sz="2400" dirty="0" err="1" smtClean="0"/>
              <a:t>portanto</a:t>
            </a:r>
            <a:r>
              <a:rPr lang="en-US" sz="2400" dirty="0" smtClean="0"/>
              <a:t>, o </a:t>
            </a:r>
            <a:r>
              <a:rPr lang="en-US" sz="2400" dirty="0" err="1" smtClean="0"/>
              <a:t>código</a:t>
            </a:r>
            <a:r>
              <a:rPr lang="en-US" sz="2400" dirty="0" smtClean="0"/>
              <a:t> </a:t>
            </a:r>
            <a:r>
              <a:rPr lang="en-US" sz="2400" dirty="0" err="1" smtClean="0"/>
              <a:t>não</a:t>
            </a:r>
            <a:r>
              <a:rPr lang="en-US" sz="2400" dirty="0" smtClean="0"/>
              <a:t> </a:t>
            </a:r>
            <a:r>
              <a:rPr lang="en-US" sz="2400" dirty="0" err="1" smtClean="0"/>
              <a:t>compilaria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730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Classe</a:t>
            </a:r>
            <a:r>
              <a:rPr lang="en-US" dirty="0" smtClean="0"/>
              <a:t> Base Virtual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 </a:t>
            </a:r>
            <a:r>
              <a:rPr lang="en-US" sz="2800" dirty="0" err="1" smtClean="0"/>
              <a:t>problema</a:t>
            </a:r>
            <a:r>
              <a:rPr lang="en-US" sz="2800" dirty="0" smtClean="0"/>
              <a:t> de </a:t>
            </a:r>
            <a:r>
              <a:rPr lang="en-US" sz="2800" dirty="0" err="1" smtClean="0"/>
              <a:t>subobjetos</a:t>
            </a:r>
            <a:r>
              <a:rPr lang="en-US" sz="2800" dirty="0" smtClean="0"/>
              <a:t> </a:t>
            </a:r>
            <a:r>
              <a:rPr lang="en-US" sz="2800" dirty="0" err="1" smtClean="0"/>
              <a:t>duplicados</a:t>
            </a:r>
            <a:r>
              <a:rPr lang="en-US" sz="2800" dirty="0" smtClean="0"/>
              <a:t> </a:t>
            </a:r>
            <a:r>
              <a:rPr lang="en-US" sz="2800" dirty="0" err="1" smtClean="0"/>
              <a:t>pode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resolvido</a:t>
            </a:r>
            <a:r>
              <a:rPr lang="en-US" sz="2800" dirty="0" smtClean="0"/>
              <a:t> com </a:t>
            </a:r>
            <a:r>
              <a:rPr lang="en-US" sz="2800" dirty="0" err="1" smtClean="0"/>
              <a:t>herança</a:t>
            </a:r>
            <a:r>
              <a:rPr lang="en-US" sz="2800" dirty="0" smtClean="0"/>
              <a:t> </a:t>
            </a:r>
            <a:r>
              <a:rPr lang="en-US" sz="2800" dirty="0"/>
              <a:t>de </a:t>
            </a:r>
            <a:r>
              <a:rPr lang="en-US" sz="2800" dirty="0" err="1"/>
              <a:t>classe</a:t>
            </a:r>
            <a:r>
              <a:rPr lang="en-US" sz="2800" dirty="0"/>
              <a:t> base virtual</a:t>
            </a:r>
            <a:endParaRPr lang="en-US" sz="2800" dirty="0" smtClean="0"/>
          </a:p>
          <a:p>
            <a:pPr lvl="1"/>
            <a:r>
              <a:rPr lang="en-US" sz="2400" dirty="0" err="1" smtClean="0"/>
              <a:t>Quando</a:t>
            </a:r>
            <a:r>
              <a:rPr lang="en-US" sz="2400" dirty="0" smtClean="0"/>
              <a:t>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base </a:t>
            </a:r>
            <a:r>
              <a:rPr lang="en-US" sz="2400" dirty="0" err="1" smtClean="0"/>
              <a:t>é</a:t>
            </a:r>
            <a:r>
              <a:rPr lang="en-US" sz="2400" dirty="0" smtClean="0"/>
              <a:t> </a:t>
            </a:r>
            <a:r>
              <a:rPr lang="en-US" sz="2400" dirty="0" err="1" smtClean="0"/>
              <a:t>definida</a:t>
            </a:r>
            <a:r>
              <a:rPr lang="en-US" sz="2400" dirty="0" smtClean="0"/>
              <a:t> </a:t>
            </a:r>
            <a:r>
              <a:rPr lang="en-US" sz="2400" dirty="0" err="1" smtClean="0"/>
              <a:t>como</a:t>
            </a:r>
            <a:r>
              <a:rPr lang="en-US" sz="2400" dirty="0" smtClean="0"/>
              <a:t> virtual, </a:t>
            </a:r>
            <a:r>
              <a:rPr lang="en-US" sz="2400" dirty="0" err="1" smtClean="0"/>
              <a:t>apenas</a:t>
            </a:r>
            <a:r>
              <a:rPr lang="en-US" sz="2400" dirty="0" smtClean="0"/>
              <a:t> um </a:t>
            </a:r>
            <a:r>
              <a:rPr lang="en-US" sz="2400" dirty="0" err="1" smtClean="0"/>
              <a:t>subobjeto</a:t>
            </a:r>
            <a:r>
              <a:rPr lang="en-US" sz="2400" dirty="0" smtClean="0"/>
              <a:t> </a:t>
            </a:r>
            <a:r>
              <a:rPr lang="en-US" sz="2400" dirty="0" err="1" smtClean="0"/>
              <a:t>aparece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derivada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786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Base Virtual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alteração</a:t>
            </a:r>
            <a:r>
              <a:rPr lang="en-US" dirty="0" smtClean="0"/>
              <a:t> </a:t>
            </a:r>
            <a:r>
              <a:rPr lang="en-US" dirty="0" err="1" smtClean="0"/>
              <a:t>necessária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código</a:t>
            </a:r>
            <a:r>
              <a:rPr lang="en-US" dirty="0" smtClean="0"/>
              <a:t> com o </a:t>
            </a:r>
            <a:r>
              <a:rPr lang="en-US" dirty="0" err="1" smtClean="0"/>
              <a:t>problema</a:t>
            </a:r>
            <a:r>
              <a:rPr lang="en-US" dirty="0" smtClean="0"/>
              <a:t> do diamante </a:t>
            </a:r>
            <a:r>
              <a:rPr lang="en-US" dirty="0" err="1" smtClean="0"/>
              <a:t>é</a:t>
            </a:r>
            <a:r>
              <a:rPr lang="en-US" dirty="0" smtClean="0"/>
              <a:t> a </a:t>
            </a:r>
            <a:r>
              <a:rPr lang="en-US" dirty="0" err="1" smtClean="0"/>
              <a:t>definição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 virtual</a:t>
            </a:r>
          </a:p>
          <a:p>
            <a:pPr lvl="1"/>
            <a:r>
              <a:rPr lang="en-US" dirty="0" err="1" smtClean="0"/>
              <a:t>Basta</a:t>
            </a:r>
            <a:r>
              <a:rPr lang="en-US" dirty="0" smtClean="0"/>
              <a:t> </a:t>
            </a:r>
            <a:r>
              <a:rPr lang="en-US" dirty="0" err="1" smtClean="0"/>
              <a:t>adicionar</a:t>
            </a:r>
            <a:r>
              <a:rPr lang="en-US" dirty="0" smtClean="0"/>
              <a:t> a </a:t>
            </a:r>
            <a:r>
              <a:rPr lang="en-US" dirty="0" err="1" smtClean="0"/>
              <a:t>palavra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</a:rPr>
              <a:t>virtual</a:t>
            </a:r>
            <a:r>
              <a:rPr lang="en-US" dirty="0" smtClean="0"/>
              <a:t> antes do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especificação</a:t>
            </a:r>
            <a:r>
              <a:rPr lang="en-US" dirty="0" smtClean="0"/>
              <a:t> da </a:t>
            </a:r>
            <a:r>
              <a:rPr lang="en-US" dirty="0" err="1" smtClean="0"/>
              <a:t>herança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adição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feita</a:t>
            </a:r>
            <a:r>
              <a:rPr lang="en-US" dirty="0" smtClean="0"/>
              <a:t> um </a:t>
            </a:r>
            <a:r>
              <a:rPr lang="en-US" dirty="0" err="1" smtClean="0"/>
              <a:t>nível</a:t>
            </a:r>
            <a:r>
              <a:rPr lang="en-US" dirty="0" smtClean="0"/>
              <a:t> antes da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endParaRPr lang="en-US" dirty="0"/>
          </a:p>
          <a:p>
            <a:pPr lvl="2"/>
            <a:r>
              <a:rPr lang="en-US" dirty="0" err="1" smtClean="0"/>
              <a:t>Porém</a:t>
            </a:r>
            <a:r>
              <a:rPr lang="en-US" dirty="0" smtClean="0"/>
              <a:t>, o </a:t>
            </a:r>
            <a:r>
              <a:rPr lang="en-US" dirty="0" err="1" smtClean="0"/>
              <a:t>efeito</a:t>
            </a:r>
            <a:r>
              <a:rPr lang="en-US" dirty="0" smtClean="0"/>
              <a:t> </a:t>
            </a:r>
            <a:r>
              <a:rPr lang="en-US" dirty="0" err="1" smtClean="0"/>
              <a:t>ocorrerá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houver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98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Base Virtual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114</a:t>
            </a:fld>
            <a:endParaRPr lang="pt-B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696592"/>
            <a:ext cx="7414166" cy="2892648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 rot="707308">
            <a:off x="1331640" y="2996952"/>
            <a:ext cx="1728192" cy="792088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Virtual</a:t>
            </a:r>
            <a:endParaRPr lang="en-US" b="1" dirty="0"/>
          </a:p>
        </p:txBody>
      </p:sp>
      <p:sp>
        <p:nvSpPr>
          <p:cNvPr id="8" name="Right Arrow 7"/>
          <p:cNvSpPr/>
          <p:nvPr/>
        </p:nvSpPr>
        <p:spPr>
          <a:xfrm rot="19069576" flipH="1">
            <a:off x="5708201" y="2574448"/>
            <a:ext cx="1620906" cy="792088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Virtual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84181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Classe</a:t>
            </a:r>
            <a:r>
              <a:rPr lang="en-US" dirty="0"/>
              <a:t> Base Virtual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Corbel (body)"/>
                <a:cs typeface="Corbel (body)"/>
              </a:rPr>
              <a:t>Os</a:t>
            </a:r>
            <a:r>
              <a:rPr lang="en-US" dirty="0" smtClean="0">
                <a:latin typeface="Corbel (body)"/>
                <a:cs typeface="Corbel (body)"/>
              </a:rPr>
              <a:t> </a:t>
            </a:r>
            <a:r>
              <a:rPr lang="en-US" dirty="0" err="1" smtClean="0">
                <a:latin typeface="Corbel (body)"/>
                <a:cs typeface="Corbel (body)"/>
              </a:rPr>
              <a:t>cabeçalhos</a:t>
            </a:r>
            <a:r>
              <a:rPr lang="en-US" dirty="0" smtClean="0">
                <a:latin typeface="Corbel (body)"/>
                <a:cs typeface="Corbel (body)"/>
              </a:rPr>
              <a:t> das classes </a:t>
            </a:r>
            <a:r>
              <a:rPr lang="en-US" dirty="0" err="1" smtClean="0">
                <a:latin typeface="Corbel (body)"/>
                <a:cs typeface="Corbel (body)"/>
              </a:rPr>
              <a:t>VeiculoTerrestre</a:t>
            </a:r>
            <a:r>
              <a:rPr lang="en-US" dirty="0" smtClean="0">
                <a:latin typeface="Corbel (body)"/>
                <a:cs typeface="Corbel (body)"/>
              </a:rPr>
              <a:t> e </a:t>
            </a:r>
            <a:r>
              <a:rPr lang="en-US" dirty="0" err="1" smtClean="0">
                <a:latin typeface="Corbel (body)"/>
                <a:cs typeface="Corbel (body)"/>
              </a:rPr>
              <a:t>VeiculoAquatico</a:t>
            </a:r>
            <a:r>
              <a:rPr lang="en-US" dirty="0" smtClean="0">
                <a:latin typeface="Corbel (body)"/>
                <a:cs typeface="Corbel (body)"/>
              </a:rPr>
              <a:t> </a:t>
            </a:r>
            <a:r>
              <a:rPr lang="en-US" dirty="0" err="1" smtClean="0">
                <a:latin typeface="Corbel (body)"/>
                <a:cs typeface="Corbel (body)"/>
              </a:rPr>
              <a:t>passam</a:t>
            </a:r>
            <a:r>
              <a:rPr lang="en-US" dirty="0" smtClean="0">
                <a:latin typeface="Corbel (body)"/>
                <a:cs typeface="Corbel (body)"/>
              </a:rPr>
              <a:t> de</a:t>
            </a:r>
          </a:p>
          <a:p>
            <a:pPr marL="118872" indent="0" algn="ctr">
              <a:buNone/>
            </a:pPr>
            <a:endParaRPr lang="en-US" sz="2000" dirty="0" smtClean="0">
              <a:solidFill>
                <a:srgbClr val="760F50"/>
              </a:solidFill>
              <a:latin typeface="Corbel (body)"/>
              <a:cs typeface="Corbel (body)"/>
            </a:endParaRPr>
          </a:p>
          <a:p>
            <a:pPr marL="118872" indent="0" algn="ctr">
              <a:buNone/>
            </a:pPr>
            <a:r>
              <a:rPr lang="en-US" sz="2000" dirty="0" smtClean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VeiculoTerrestre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: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</a:t>
            </a:r>
            <a:endParaRPr lang="en-US" sz="2000" dirty="0">
              <a:solidFill>
                <a:srgbClr val="000000"/>
              </a:solidFill>
              <a:latin typeface="Menlo-Regular"/>
            </a:endParaRPr>
          </a:p>
          <a:p>
            <a:pPr marL="118872" indent="0" algn="ctr">
              <a:buNone/>
            </a:pPr>
            <a:endParaRPr lang="en-US" sz="2000" dirty="0">
              <a:solidFill>
                <a:srgbClr val="000000"/>
              </a:solidFill>
              <a:latin typeface="Menlo-Regular"/>
            </a:endParaRPr>
          </a:p>
          <a:p>
            <a:pPr marL="118872" indent="0" algn="ctr">
              <a:buNone/>
            </a:pP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VeiculoAquatico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: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</a:t>
            </a:r>
            <a:endParaRPr lang="en-US" sz="2000" dirty="0">
              <a:solidFill>
                <a:srgbClr val="000000"/>
              </a:solidFill>
              <a:latin typeface="Menlo-Regular"/>
            </a:endParaRPr>
          </a:p>
          <a:p>
            <a:pPr marL="118872" indent="0">
              <a:buNone/>
            </a:pPr>
            <a:endParaRPr lang="en-US" sz="1000" dirty="0"/>
          </a:p>
          <a:p>
            <a:r>
              <a:rPr lang="en-US" dirty="0" err="1">
                <a:latin typeface="Corbel (body)"/>
                <a:cs typeface="Corbel (body)"/>
              </a:rPr>
              <a:t>para</a:t>
            </a:r>
            <a:r>
              <a:rPr lang="en-US" dirty="0" smtClean="0"/>
              <a:t>  </a:t>
            </a:r>
          </a:p>
          <a:p>
            <a:pPr marL="118872" indent="0" algn="ctr">
              <a:buNone/>
            </a:pPr>
            <a:endParaRPr lang="en-US" sz="2000" dirty="0" smtClean="0">
              <a:solidFill>
                <a:srgbClr val="760F50"/>
              </a:solidFill>
              <a:latin typeface="Menlo-Regular"/>
            </a:endParaRPr>
          </a:p>
          <a:p>
            <a:pPr marL="118872" indent="0" algn="ctr">
              <a:buNone/>
            </a:pPr>
            <a:r>
              <a:rPr lang="en-US" sz="2000" dirty="0" smtClean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VeiculoTerrestre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: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virtual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</a:t>
            </a:r>
            <a:endParaRPr lang="en-US" sz="2000" dirty="0">
              <a:solidFill>
                <a:srgbClr val="000000"/>
              </a:solidFill>
              <a:latin typeface="Menlo-Regular"/>
            </a:endParaRPr>
          </a:p>
          <a:p>
            <a:pPr marL="118872" indent="0" algn="ctr">
              <a:buNone/>
            </a:pPr>
            <a:endParaRPr lang="en-US" sz="2000" dirty="0">
              <a:solidFill>
                <a:srgbClr val="000000"/>
              </a:solidFill>
              <a:latin typeface="Menlo-Regular"/>
            </a:endParaRPr>
          </a:p>
          <a:p>
            <a:pPr marL="118872" indent="0" algn="ctr">
              <a:buNone/>
            </a:pP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VeiculoAquatico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: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virtual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>
                <a:solidFill>
                  <a:srgbClr val="760F50"/>
                </a:solidFill>
                <a:latin typeface="Menlo-Regular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enlo-Regular"/>
              </a:rPr>
              <a:t>Veiculo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Construtores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024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 </a:t>
            </a:r>
            <a:r>
              <a:rPr lang="en-US" dirty="0" err="1" smtClean="0"/>
              <a:t>exemplo</a:t>
            </a:r>
            <a:r>
              <a:rPr lang="en-US" dirty="0" smtClean="0"/>
              <a:t> anterior, as classes base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possuiam</a:t>
            </a:r>
            <a:r>
              <a:rPr lang="en-US" dirty="0" smtClean="0"/>
              <a:t> </a:t>
            </a:r>
            <a:r>
              <a:rPr lang="en-US" dirty="0" err="1" smtClean="0"/>
              <a:t>construtores</a:t>
            </a:r>
            <a:endParaRPr lang="en-US" dirty="0" smtClean="0"/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motivos</a:t>
            </a:r>
            <a:r>
              <a:rPr lang="en-US" dirty="0" smtClean="0"/>
              <a:t> de </a:t>
            </a:r>
            <a:r>
              <a:rPr lang="en-US" dirty="0" err="1" smtClean="0"/>
              <a:t>simplicidade</a:t>
            </a:r>
            <a:r>
              <a:rPr lang="en-US" dirty="0" smtClean="0"/>
              <a:t> da </a:t>
            </a:r>
            <a:r>
              <a:rPr lang="en-US" dirty="0" err="1" smtClean="0"/>
              <a:t>listagem</a:t>
            </a:r>
            <a:r>
              <a:rPr lang="en-US" dirty="0" smtClean="0"/>
              <a:t> dos </a:t>
            </a:r>
            <a:r>
              <a:rPr lang="en-US" dirty="0" err="1" smtClean="0"/>
              <a:t>códigos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entanto</a:t>
            </a:r>
            <a:r>
              <a:rPr lang="en-US" dirty="0" smtClean="0"/>
              <a:t>,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tivessem</a:t>
            </a:r>
            <a:r>
              <a:rPr lang="en-US" dirty="0" smtClean="0"/>
              <a:t>, a </a:t>
            </a:r>
            <a:r>
              <a:rPr lang="en-US" dirty="0" err="1" smtClean="0"/>
              <a:t>sintaxe</a:t>
            </a:r>
            <a:r>
              <a:rPr lang="en-US" dirty="0" smtClean="0"/>
              <a:t> é </a:t>
            </a:r>
            <a:r>
              <a:rPr lang="en-US" dirty="0" err="1" smtClean="0"/>
              <a:t>parecida</a:t>
            </a:r>
            <a:r>
              <a:rPr lang="en-US" dirty="0" smtClean="0"/>
              <a:t> com a </a:t>
            </a:r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 simples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construtor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 é </a:t>
            </a:r>
            <a:r>
              <a:rPr lang="en-US" dirty="0" err="1" smtClean="0"/>
              <a:t>chamado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endParaRPr lang="en-US" dirty="0"/>
          </a:p>
          <a:p>
            <a:pPr lvl="2"/>
            <a:r>
              <a:rPr lang="en-US" dirty="0" err="1"/>
              <a:t>Sintaxe</a:t>
            </a:r>
            <a:r>
              <a:rPr lang="en-US" dirty="0"/>
              <a:t> </a:t>
            </a:r>
            <a:r>
              <a:rPr lang="en-US" dirty="0" err="1"/>
              <a:t>inicializadora</a:t>
            </a:r>
            <a:r>
              <a:rPr lang="en-US" dirty="0"/>
              <a:t> da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smtClean="0"/>
              <a:t>base.</a:t>
            </a:r>
          </a:p>
          <a:p>
            <a:pPr lvl="1"/>
            <a:r>
              <a:rPr lang="en-US" dirty="0" err="1" smtClean="0"/>
              <a:t>Separados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vírgula</a:t>
            </a:r>
            <a:r>
              <a:rPr lang="en-US" dirty="0" smtClean="0"/>
              <a:t>, e </a:t>
            </a:r>
            <a:r>
              <a:rPr lang="en-US" dirty="0" err="1" smtClean="0"/>
              <a:t>enviando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parâmetros</a:t>
            </a:r>
            <a:r>
              <a:rPr lang="en-US" dirty="0" smtClean="0"/>
              <a:t> </a:t>
            </a:r>
            <a:r>
              <a:rPr lang="en-US" dirty="0" err="1" smtClean="0"/>
              <a:t>necessários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4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É </a:t>
            </a:r>
            <a:r>
              <a:rPr lang="en-US" sz="2800" dirty="0" err="1"/>
              <a:t>necessário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a </a:t>
            </a:r>
            <a:r>
              <a:rPr lang="en-US" sz="2800" dirty="0" err="1"/>
              <a:t>classe</a:t>
            </a:r>
            <a:r>
              <a:rPr lang="en-US" sz="2800" dirty="0"/>
              <a:t> </a:t>
            </a:r>
            <a:r>
              <a:rPr lang="en-US" sz="2800" dirty="0" err="1"/>
              <a:t>derivada</a:t>
            </a:r>
            <a:r>
              <a:rPr lang="en-US" sz="2800" dirty="0"/>
              <a:t> </a:t>
            </a:r>
            <a:r>
              <a:rPr lang="en-US" sz="2800" dirty="0" err="1"/>
              <a:t>tenha</a:t>
            </a:r>
            <a:r>
              <a:rPr lang="en-US" sz="2800" dirty="0"/>
              <a:t> um </a:t>
            </a:r>
            <a:r>
              <a:rPr lang="en-US" sz="2800" dirty="0" err="1"/>
              <a:t>construtor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construtores</a:t>
            </a:r>
            <a:r>
              <a:rPr lang="en-US" sz="2800" dirty="0" smtClean="0"/>
              <a:t> das classes </a:t>
            </a:r>
            <a:r>
              <a:rPr lang="en-US" sz="2800" dirty="0"/>
              <a:t>base </a:t>
            </a:r>
            <a:r>
              <a:rPr lang="en-US" sz="2800" dirty="0" err="1" smtClean="0"/>
              <a:t>sejam</a:t>
            </a:r>
            <a:r>
              <a:rPr lang="en-US" sz="2800" dirty="0" smtClean="0"/>
              <a:t> </a:t>
            </a:r>
            <a:r>
              <a:rPr lang="en-US" sz="2800" dirty="0" err="1" smtClean="0"/>
              <a:t>chamados</a:t>
            </a:r>
            <a:r>
              <a:rPr lang="en-US" sz="2800" dirty="0" smtClean="0"/>
              <a:t>;</a:t>
            </a:r>
            <a:endParaRPr lang="en-US" sz="2800" dirty="0"/>
          </a:p>
          <a:p>
            <a:r>
              <a:rPr lang="en-US" sz="2800" dirty="0"/>
              <a:t>Se o </a:t>
            </a:r>
            <a:r>
              <a:rPr lang="en-US" sz="2800" dirty="0" err="1"/>
              <a:t>construtor</a:t>
            </a:r>
            <a:r>
              <a:rPr lang="en-US" sz="2800" dirty="0"/>
              <a:t> </a:t>
            </a:r>
            <a:r>
              <a:rPr lang="en-US" sz="2800" dirty="0" smtClean="0"/>
              <a:t>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/>
              <a:t>classe</a:t>
            </a:r>
            <a:r>
              <a:rPr lang="en-US" sz="2800" dirty="0"/>
              <a:t> base </a:t>
            </a:r>
            <a:r>
              <a:rPr lang="en-US" sz="2800" dirty="0" err="1"/>
              <a:t>não</a:t>
            </a:r>
            <a:r>
              <a:rPr lang="en-US" sz="2800" dirty="0"/>
              <a:t> for </a:t>
            </a:r>
            <a:r>
              <a:rPr lang="en-US" sz="2800" dirty="0" err="1"/>
              <a:t>chamado</a:t>
            </a:r>
            <a:r>
              <a:rPr lang="en-US" sz="2800" dirty="0"/>
              <a:t> </a:t>
            </a:r>
            <a:r>
              <a:rPr lang="en-US" sz="2800" dirty="0" err="1"/>
              <a:t>explicitamente</a:t>
            </a:r>
            <a:r>
              <a:rPr lang="en-US" sz="2800" dirty="0"/>
              <a:t>, o </a:t>
            </a:r>
            <a:r>
              <a:rPr lang="en-US" sz="2800" dirty="0" err="1"/>
              <a:t>compilador</a:t>
            </a:r>
            <a:r>
              <a:rPr lang="en-US" sz="2800" dirty="0"/>
              <a:t> </a:t>
            </a:r>
            <a:r>
              <a:rPr lang="en-US" sz="2800" dirty="0" err="1"/>
              <a:t>chamará</a:t>
            </a:r>
            <a:r>
              <a:rPr lang="en-US" sz="2800" dirty="0"/>
              <a:t> </a:t>
            </a:r>
            <a:r>
              <a:rPr lang="en-US" sz="2800" dirty="0" err="1"/>
              <a:t>implicitamente</a:t>
            </a:r>
            <a:r>
              <a:rPr lang="en-US" sz="2800" dirty="0"/>
              <a:t> o </a:t>
            </a:r>
            <a:r>
              <a:rPr lang="en-US" sz="2800" dirty="0" err="1"/>
              <a:t>construtor</a:t>
            </a:r>
            <a:r>
              <a:rPr lang="en-US" sz="2800" dirty="0"/>
              <a:t> </a:t>
            </a:r>
            <a:r>
              <a:rPr lang="en-US" sz="2800" i="1" dirty="0"/>
              <a:t>default </a:t>
            </a:r>
            <a:r>
              <a:rPr lang="en-US" sz="2800" dirty="0"/>
              <a:t>(</a:t>
            </a:r>
            <a:r>
              <a:rPr lang="en-US" sz="2800" dirty="0" err="1"/>
              <a:t>sem</a:t>
            </a:r>
            <a:r>
              <a:rPr lang="en-US" sz="2800" dirty="0"/>
              <a:t> </a:t>
            </a:r>
            <a:r>
              <a:rPr lang="en-US" sz="2800" dirty="0" err="1"/>
              <a:t>argumentos</a:t>
            </a:r>
            <a:r>
              <a:rPr lang="en-US" sz="2800" dirty="0"/>
              <a:t>) </a:t>
            </a:r>
            <a:r>
              <a:rPr lang="en-US" sz="2800" dirty="0" smtClean="0"/>
              <a:t>de </a:t>
            </a:r>
            <a:r>
              <a:rPr lang="en-US" sz="2800" dirty="0" err="1" smtClean="0"/>
              <a:t>tal</a:t>
            </a:r>
            <a:r>
              <a:rPr lang="en-US" sz="2800" dirty="0" smtClean="0"/>
              <a:t> </a:t>
            </a:r>
            <a:r>
              <a:rPr lang="en-US" sz="2800" dirty="0" err="1" smtClean="0"/>
              <a:t>classe</a:t>
            </a:r>
            <a:endParaRPr lang="en-US" sz="2800" dirty="0"/>
          </a:p>
          <a:p>
            <a:pPr lvl="1"/>
            <a:r>
              <a:rPr lang="en-US" sz="2400" dirty="0"/>
              <a:t>Se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existir</a:t>
            </a:r>
            <a:r>
              <a:rPr lang="en-US" sz="2400" dirty="0"/>
              <a:t>, </a:t>
            </a:r>
            <a:r>
              <a:rPr lang="en-US" sz="2400" dirty="0" err="1"/>
              <a:t>ocorrerá</a:t>
            </a:r>
            <a:r>
              <a:rPr lang="en-US" sz="2400" dirty="0"/>
              <a:t> um </a:t>
            </a:r>
            <a:r>
              <a:rPr lang="en-US" sz="2400" dirty="0" err="1"/>
              <a:t>erro</a:t>
            </a:r>
            <a:r>
              <a:rPr lang="en-US" sz="2400" dirty="0"/>
              <a:t> de </a:t>
            </a:r>
            <a:r>
              <a:rPr lang="en-US" sz="2400" dirty="0" err="1"/>
              <a:t>compilação</a:t>
            </a:r>
            <a:r>
              <a:rPr lang="en-US" sz="2400" dirty="0" smtClean="0"/>
              <a:t>.</a:t>
            </a:r>
          </a:p>
          <a:p>
            <a:r>
              <a:rPr lang="en-US" sz="2800" dirty="0" err="1" smtClean="0"/>
              <a:t>Vamos</a:t>
            </a:r>
            <a:r>
              <a:rPr lang="en-US" sz="2800" dirty="0" smtClean="0"/>
              <a:t> </a:t>
            </a:r>
            <a:r>
              <a:rPr lang="en-US" sz="2800" dirty="0" err="1" smtClean="0"/>
              <a:t>supor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nosso</a:t>
            </a:r>
            <a:r>
              <a:rPr lang="en-US" sz="2800" dirty="0" smtClean="0"/>
              <a:t> </a:t>
            </a:r>
            <a:r>
              <a:rPr lang="en-US" sz="2800" dirty="0" err="1" smtClean="0"/>
              <a:t>exemplo</a:t>
            </a:r>
            <a:r>
              <a:rPr lang="en-US" sz="2800" dirty="0" smtClean="0"/>
              <a:t> anterior </a:t>
            </a:r>
            <a:r>
              <a:rPr lang="en-US" sz="2800" dirty="0" err="1" smtClean="0"/>
              <a:t>possui</a:t>
            </a:r>
            <a:r>
              <a:rPr lang="en-US" sz="2800" dirty="0" smtClean="0"/>
              <a:t> o </a:t>
            </a:r>
            <a:r>
              <a:rPr lang="en-US" sz="2800" dirty="0" err="1" smtClean="0"/>
              <a:t>construtor</a:t>
            </a:r>
            <a:r>
              <a:rPr lang="en-US" sz="2800" dirty="0" smtClean="0"/>
              <a:t> </a:t>
            </a:r>
            <a:r>
              <a:rPr lang="en-US" sz="2800" i="1" dirty="0" smtClean="0"/>
              <a:t>default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cada</a:t>
            </a:r>
            <a:r>
              <a:rPr lang="en-US" sz="2800" dirty="0" smtClean="0"/>
              <a:t>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base e </a:t>
            </a:r>
            <a:r>
              <a:rPr lang="en-US" sz="2800" dirty="0" err="1" smtClean="0"/>
              <a:t>para</a:t>
            </a:r>
            <a:r>
              <a:rPr lang="en-US" sz="2800" dirty="0" smtClean="0"/>
              <a:t> a </a:t>
            </a:r>
            <a:r>
              <a:rPr lang="en-US" sz="2800" dirty="0" err="1" smtClean="0"/>
              <a:t>classe</a:t>
            </a:r>
            <a:r>
              <a:rPr lang="en-US" sz="2800" dirty="0" smtClean="0"/>
              <a:t> </a:t>
            </a:r>
            <a:r>
              <a:rPr lang="en-US" sz="2800" dirty="0" err="1" smtClean="0"/>
              <a:t>derivada</a:t>
            </a:r>
            <a:r>
              <a:rPr lang="en-US" sz="2800" dirty="0" smtClean="0"/>
              <a:t>.</a:t>
            </a:r>
            <a:endParaRPr lang="pt-BR" sz="28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15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2245166" y="2726893"/>
            <a:ext cx="4487074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2041966" y="4476671"/>
            <a:ext cx="6040878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():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 smtClean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smtClean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{</a:t>
            </a: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7F00"/>
                </a:solidFill>
                <a:latin typeface="Comic Sans MS"/>
              </a:rPr>
              <a:t>//construtor default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en-US" sz="1600" b="1" dirty="0">
              <a:solidFill>
                <a:srgbClr val="00000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n,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f,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e,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b,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float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au,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float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at,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q,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	         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t,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float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v):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endParaRPr lang="pt-BR" sz="16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	         Cadastro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(n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f),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(e,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b,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au,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at,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q),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(t),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(v)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//construtor parametrizado</a:t>
            </a: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22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com </a:t>
            </a:r>
            <a:r>
              <a:rPr lang="en-US" dirty="0" err="1" smtClean="0"/>
              <a:t>herança</a:t>
            </a:r>
            <a:r>
              <a:rPr lang="en-US" dirty="0" smtClean="0"/>
              <a:t> é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desnecessários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inapropriados</a:t>
            </a:r>
            <a:endParaRPr lang="en-US" dirty="0" smtClean="0"/>
          </a:p>
          <a:p>
            <a:pPr lvl="1"/>
            <a:r>
              <a:rPr lang="en-US" dirty="0" smtClean="0"/>
              <a:t>É </a:t>
            </a:r>
            <a:r>
              <a:rPr lang="en-US" dirty="0" err="1" smtClean="0"/>
              <a:t>responsabilidade</a:t>
            </a:r>
            <a:r>
              <a:rPr lang="en-US" dirty="0" smtClean="0"/>
              <a:t> do </a:t>
            </a:r>
            <a:r>
              <a:rPr lang="en-US" dirty="0" err="1" smtClean="0"/>
              <a:t>projetista</a:t>
            </a:r>
            <a:r>
              <a:rPr lang="en-US" dirty="0" smtClean="0"/>
              <a:t> </a:t>
            </a:r>
            <a:r>
              <a:rPr lang="en-US" dirty="0" err="1" smtClean="0"/>
              <a:t>determinar</a:t>
            </a:r>
            <a:r>
              <a:rPr lang="en-US" dirty="0" smtClean="0"/>
              <a:t> se as </a:t>
            </a:r>
            <a:r>
              <a:rPr lang="en-US" dirty="0" err="1" smtClean="0"/>
              <a:t>características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apropriadas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 e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futuras</a:t>
            </a:r>
            <a:r>
              <a:rPr lang="en-US" dirty="0" smtClean="0"/>
              <a:t> classes </a:t>
            </a:r>
            <a:r>
              <a:rPr lang="en-US" dirty="0" err="1" smtClean="0"/>
              <a:t>derivadas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Ainda</a:t>
            </a:r>
            <a:r>
              <a:rPr lang="en-US" dirty="0" smtClean="0"/>
              <a:t>,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necessários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se </a:t>
            </a:r>
            <a:r>
              <a:rPr lang="en-US" dirty="0" err="1" smtClean="0"/>
              <a:t>comportem</a:t>
            </a:r>
            <a:r>
              <a:rPr lang="en-US" dirty="0" smtClean="0"/>
              <a:t> de </a:t>
            </a:r>
            <a:r>
              <a:rPr lang="en-US" dirty="0" err="1" smtClean="0"/>
              <a:t>maneira</a:t>
            </a:r>
            <a:r>
              <a:rPr lang="en-US" dirty="0" smtClean="0"/>
              <a:t> </a:t>
            </a:r>
            <a:r>
              <a:rPr lang="en-US" dirty="0" err="1" smtClean="0"/>
              <a:t>especificamente</a:t>
            </a:r>
            <a:r>
              <a:rPr lang="en-US" dirty="0" smtClean="0"/>
              <a:t> </a:t>
            </a:r>
            <a:r>
              <a:rPr lang="en-US" dirty="0" err="1" smtClean="0"/>
              <a:t>necessária</a:t>
            </a:r>
            <a:endParaRPr lang="en-US" dirty="0" smtClean="0"/>
          </a:p>
          <a:p>
            <a:pPr lvl="1"/>
            <a:r>
              <a:rPr lang="en-US" dirty="0" err="1" smtClean="0"/>
              <a:t>Nestes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,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redefina</a:t>
            </a:r>
            <a:r>
              <a:rPr lang="en-US" dirty="0" smtClean="0"/>
              <a:t> </a:t>
            </a:r>
            <a:r>
              <a:rPr lang="pt-BR" dirty="0" smtClean="0"/>
              <a:t>o método para que este tenha uma implementação específica.</a:t>
            </a:r>
            <a:endParaRPr lang="en-US" dirty="0" smtClean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120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Arquivos</a:t>
            </a:r>
            <a:endParaRPr lang="en-US" dirty="0" smtClean="0"/>
          </a:p>
          <a:p>
            <a:r>
              <a:rPr lang="en-US" dirty="0" err="1" smtClean="0"/>
              <a:t>Prova</a:t>
            </a:r>
            <a:endParaRPr lang="en-US" dirty="0" smtClean="0"/>
          </a:p>
          <a:p>
            <a:r>
              <a:rPr lang="en-US" dirty="0" err="1"/>
              <a:t>Polimorfismo</a:t>
            </a:r>
            <a:endParaRPr lang="en-US" dirty="0"/>
          </a:p>
          <a:p>
            <a:pPr lvl="1"/>
            <a:r>
              <a:rPr lang="en-US" dirty="0" err="1"/>
              <a:t>Funções</a:t>
            </a:r>
            <a:r>
              <a:rPr lang="en-US" dirty="0"/>
              <a:t> </a:t>
            </a:r>
            <a:r>
              <a:rPr lang="en-US" dirty="0" err="1"/>
              <a:t>Virtuais</a:t>
            </a:r>
            <a:endParaRPr lang="en-US" dirty="0"/>
          </a:p>
          <a:p>
            <a:pPr lvl="1"/>
            <a:r>
              <a:rPr lang="en-US" dirty="0" err="1"/>
              <a:t>Resolução</a:t>
            </a:r>
            <a:r>
              <a:rPr lang="en-US" dirty="0"/>
              <a:t> </a:t>
            </a:r>
            <a:r>
              <a:rPr lang="en-US" dirty="0" err="1"/>
              <a:t>Dinâmica</a:t>
            </a:r>
            <a:endParaRPr lang="en-US" dirty="0"/>
          </a:p>
          <a:p>
            <a:pPr lvl="1"/>
            <a:r>
              <a:rPr lang="en-US" dirty="0"/>
              <a:t>Classes </a:t>
            </a:r>
            <a:r>
              <a:rPr lang="en-US" dirty="0" err="1"/>
              <a:t>Abstratas</a:t>
            </a:r>
            <a:endParaRPr lang="en-US" dirty="0"/>
          </a:p>
          <a:p>
            <a:pPr lvl="2"/>
            <a:r>
              <a:rPr lang="en-US" dirty="0" err="1"/>
              <a:t>Funções</a:t>
            </a:r>
            <a:r>
              <a:rPr lang="en-US" dirty="0"/>
              <a:t> </a:t>
            </a:r>
            <a:r>
              <a:rPr lang="en-US" dirty="0" err="1"/>
              <a:t>Virtuais</a:t>
            </a:r>
            <a:r>
              <a:rPr lang="en-US" dirty="0"/>
              <a:t> </a:t>
            </a:r>
            <a:r>
              <a:rPr lang="en-US" dirty="0" err="1"/>
              <a:t>Puras</a:t>
            </a:r>
            <a:endParaRPr lang="en-US" dirty="0"/>
          </a:p>
          <a:p>
            <a:pPr lvl="1"/>
            <a:r>
              <a:rPr lang="en-US" dirty="0" err="1"/>
              <a:t>Conversão</a:t>
            </a:r>
            <a:r>
              <a:rPr lang="en-US" dirty="0"/>
              <a:t> de </a:t>
            </a:r>
            <a:r>
              <a:rPr lang="en-US" dirty="0" err="1"/>
              <a:t>Tipos</a:t>
            </a:r>
            <a:endParaRPr lang="en-US" dirty="0"/>
          </a:p>
          <a:p>
            <a:pPr lvl="1"/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Virtuais</a:t>
            </a:r>
            <a:endParaRPr lang="en-US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121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122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1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hierarquia</a:t>
            </a:r>
            <a:r>
              <a:rPr lang="en-US" dirty="0" smtClean="0"/>
              <a:t> de classes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descrever</a:t>
            </a:r>
            <a:r>
              <a:rPr lang="en-US" dirty="0" smtClean="0"/>
              <a:t> a </a:t>
            </a:r>
            <a:r>
              <a:rPr lang="en-US" dirty="0" err="1" smtClean="0"/>
              <a:t>comunidade</a:t>
            </a:r>
            <a:r>
              <a:rPr lang="en-US" dirty="0" smtClean="0"/>
              <a:t> </a:t>
            </a:r>
            <a:r>
              <a:rPr lang="en-US" dirty="0" err="1" smtClean="0"/>
              <a:t>acadêmica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base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descrita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CommunityMember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As </a:t>
            </a:r>
            <a:r>
              <a:rPr lang="en-US" dirty="0" err="1" smtClean="0"/>
              <a:t>primeiras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especialização</a:t>
            </a:r>
            <a:r>
              <a:rPr lang="en-US" dirty="0" smtClean="0"/>
              <a:t> </a:t>
            </a:r>
            <a:r>
              <a:rPr lang="en-US" dirty="0" err="1" smtClean="0"/>
              <a:t>serão</a:t>
            </a:r>
            <a:endParaRPr lang="en-US" dirty="0" smtClean="0"/>
          </a:p>
          <a:p>
            <a:pPr lvl="1"/>
            <a:r>
              <a:rPr lang="en-US" dirty="0" err="1" smtClean="0"/>
              <a:t>Empregados</a:t>
            </a:r>
            <a:r>
              <a:rPr lang="en-US" dirty="0" smtClean="0"/>
              <a:t> (</a:t>
            </a:r>
            <a:r>
              <a:rPr lang="en-US" i="1" dirty="0" smtClean="0"/>
              <a:t>Employee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Estudantes</a:t>
            </a:r>
            <a:r>
              <a:rPr lang="en-US" dirty="0" smtClean="0"/>
              <a:t> (</a:t>
            </a:r>
            <a:r>
              <a:rPr lang="en-US" i="1" dirty="0" smtClean="0"/>
              <a:t>Students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Ex-</a:t>
            </a:r>
            <a:r>
              <a:rPr lang="en-US" dirty="0" err="1" smtClean="0"/>
              <a:t>Alunos</a:t>
            </a:r>
            <a:r>
              <a:rPr lang="en-US" dirty="0" smtClean="0"/>
              <a:t> (</a:t>
            </a:r>
            <a:r>
              <a:rPr lang="en-US" i="1" dirty="0" smtClean="0"/>
              <a:t>Alumnus</a:t>
            </a:r>
            <a:r>
              <a:rPr lang="en-US" dirty="0" smtClean="0"/>
              <a:t>);</a:t>
            </a:r>
          </a:p>
          <a:p>
            <a:r>
              <a:rPr lang="en-US" dirty="0" smtClean="0"/>
              <a:t>Entre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empregados</a:t>
            </a:r>
            <a:r>
              <a:rPr lang="en-US" dirty="0" smtClean="0"/>
              <a:t>, </a:t>
            </a:r>
            <a:r>
              <a:rPr lang="en-US" dirty="0" err="1" smtClean="0"/>
              <a:t>temos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de </a:t>
            </a:r>
            <a:r>
              <a:rPr lang="en-US" dirty="0" err="1" smtClean="0"/>
              <a:t>departamentos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escolas</a:t>
            </a:r>
            <a:r>
              <a:rPr lang="en-US" dirty="0" smtClean="0"/>
              <a:t> (</a:t>
            </a:r>
            <a:r>
              <a:rPr lang="en-US" i="1" dirty="0" smtClean="0"/>
              <a:t>Faculty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Funcionários</a:t>
            </a:r>
            <a:r>
              <a:rPr lang="en-US" dirty="0" smtClean="0"/>
              <a:t> de </a:t>
            </a:r>
            <a:r>
              <a:rPr lang="en-US" dirty="0" err="1" smtClean="0"/>
              <a:t>apoio</a:t>
            </a:r>
            <a:r>
              <a:rPr lang="en-US" dirty="0" smtClean="0"/>
              <a:t> (</a:t>
            </a:r>
            <a:r>
              <a:rPr lang="en-US" i="1" dirty="0" smtClean="0"/>
              <a:t>Staff</a:t>
            </a:r>
            <a:r>
              <a:rPr lang="en-US" dirty="0" smtClean="0"/>
              <a:t>)</a:t>
            </a:r>
            <a:r>
              <a:rPr lang="pt-BR" dirty="0" smtClean="0"/>
              <a:t>.</a:t>
            </a:r>
            <a:endParaRPr lang="en-US" dirty="0" smtClean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r>
              <a:rPr lang="en-US" dirty="0"/>
              <a:t> 1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empregados</a:t>
            </a:r>
            <a:r>
              <a:rPr lang="en-US" dirty="0" smtClean="0"/>
              <a:t> dos </a:t>
            </a:r>
            <a:r>
              <a:rPr lang="en-US" dirty="0" err="1" smtClean="0"/>
              <a:t>departamentos</a:t>
            </a:r>
            <a:r>
              <a:rPr lang="en-US" dirty="0" smtClean="0"/>
              <a:t> e </a:t>
            </a:r>
            <a:r>
              <a:rPr lang="en-US" dirty="0" err="1" smtClean="0"/>
              <a:t>escolas</a:t>
            </a:r>
            <a:r>
              <a:rPr lang="en-US" dirty="0" smtClean="0"/>
              <a:t> (</a:t>
            </a:r>
            <a:r>
              <a:rPr lang="en-US" i="1" dirty="0" smtClean="0"/>
              <a:t>Faculty</a:t>
            </a:r>
            <a:r>
              <a:rPr lang="en-US" dirty="0" smtClean="0"/>
              <a:t>), </a:t>
            </a:r>
            <a:r>
              <a:rPr lang="en-US" dirty="0" err="1" smtClean="0"/>
              <a:t>temos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Professores</a:t>
            </a:r>
            <a:r>
              <a:rPr lang="en-US" dirty="0" smtClean="0"/>
              <a:t> (</a:t>
            </a:r>
            <a:r>
              <a:rPr lang="en-US" i="1" dirty="0" smtClean="0"/>
              <a:t>Teacher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Administradores</a:t>
            </a:r>
            <a:r>
              <a:rPr lang="en-US" dirty="0" smtClean="0"/>
              <a:t> (</a:t>
            </a:r>
            <a:r>
              <a:rPr lang="en-US" i="1" dirty="0" smtClean="0"/>
              <a:t>Administrator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fim</a:t>
            </a:r>
            <a:r>
              <a:rPr lang="en-US" dirty="0" smtClean="0"/>
              <a:t>,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sutileza</a:t>
            </a:r>
            <a:endParaRPr lang="en-US" dirty="0" smtClean="0"/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administradores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professores</a:t>
            </a:r>
            <a:endParaRPr lang="en-US" dirty="0" smtClean="0"/>
          </a:p>
          <a:p>
            <a:pPr lvl="2"/>
            <a:r>
              <a:rPr lang="en-US" dirty="0" smtClean="0"/>
              <a:t>Como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chefes</a:t>
            </a:r>
            <a:r>
              <a:rPr lang="en-US" dirty="0" smtClean="0"/>
              <a:t> de </a:t>
            </a:r>
            <a:r>
              <a:rPr lang="en-US" dirty="0" err="1" smtClean="0"/>
              <a:t>departamento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2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r>
              <a:rPr lang="en-US" dirty="0"/>
              <a:t> 1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err="1" smtClean="0"/>
              <a:t>CommunityMember</a:t>
            </a:r>
            <a:endParaRPr lang="en-US" i="1" dirty="0" smtClean="0"/>
          </a:p>
          <a:p>
            <a:pPr lvl="1"/>
            <a:r>
              <a:rPr lang="en-US" i="1" dirty="0" smtClean="0"/>
              <a:t>Alumnus;</a:t>
            </a:r>
          </a:p>
          <a:p>
            <a:pPr lvl="1"/>
            <a:r>
              <a:rPr lang="en-US" i="1" dirty="0" smtClean="0"/>
              <a:t>Students;</a:t>
            </a:r>
          </a:p>
          <a:p>
            <a:pPr lvl="1"/>
            <a:r>
              <a:rPr lang="en-US" i="1" dirty="0" smtClean="0"/>
              <a:t>Employees</a:t>
            </a:r>
          </a:p>
          <a:p>
            <a:pPr lvl="2"/>
            <a:r>
              <a:rPr lang="en-US" i="1" dirty="0" smtClean="0"/>
              <a:t>Staff;</a:t>
            </a:r>
          </a:p>
          <a:p>
            <a:pPr lvl="2"/>
            <a:r>
              <a:rPr lang="en-US" i="1" dirty="0" smtClean="0"/>
              <a:t>Faculty</a:t>
            </a:r>
          </a:p>
          <a:p>
            <a:pPr lvl="3"/>
            <a:r>
              <a:rPr lang="en-US" i="1" dirty="0" smtClean="0"/>
              <a:t>Administrator;</a:t>
            </a:r>
          </a:p>
          <a:p>
            <a:pPr lvl="3"/>
            <a:r>
              <a:rPr lang="en-US" i="1" dirty="0" smtClean="0"/>
              <a:t>Teacher</a:t>
            </a:r>
          </a:p>
          <a:p>
            <a:pPr lvl="4"/>
            <a:r>
              <a:rPr lang="en-US" i="1" dirty="0" err="1" smtClean="0"/>
              <a:t>AdministratorTeacher</a:t>
            </a:r>
            <a:r>
              <a:rPr lang="en-US" i="1" dirty="0" smtClean="0"/>
              <a:t>.</a:t>
            </a:r>
            <a:endParaRPr lang="pt-BR" i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Cada</a:t>
            </a:r>
            <a:r>
              <a:rPr lang="en-US" dirty="0"/>
              <a:t> seta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hierarquia</a:t>
            </a:r>
            <a:r>
              <a:rPr lang="en-US" dirty="0"/>
              <a:t> </a:t>
            </a:r>
            <a:r>
              <a:rPr lang="en-US" dirty="0" err="1" smtClean="0"/>
              <a:t>apresentada</a:t>
            </a:r>
            <a:r>
              <a:rPr lang="en-US" dirty="0" smtClean="0"/>
              <a:t> a </a:t>
            </a:r>
            <a:r>
              <a:rPr lang="en-US" dirty="0" err="1" smtClean="0"/>
              <a:t>seguir</a:t>
            </a:r>
            <a:r>
              <a:rPr lang="en-US" dirty="0" smtClean="0"/>
              <a:t> </a:t>
            </a:r>
            <a:r>
              <a:rPr lang="en-US" dirty="0" err="1"/>
              <a:t>representa</a:t>
            </a:r>
            <a:r>
              <a:rPr lang="en-US" dirty="0"/>
              <a:t> um </a:t>
            </a:r>
            <a:r>
              <a:rPr lang="en-US" dirty="0" err="1"/>
              <a:t>relacionamento</a:t>
            </a:r>
            <a:r>
              <a:rPr lang="en-US" dirty="0"/>
              <a:t> “</a:t>
            </a:r>
            <a:r>
              <a:rPr lang="en-US" b="1" dirty="0"/>
              <a:t>é um</a:t>
            </a:r>
            <a:r>
              <a:rPr lang="en-US" dirty="0"/>
              <a:t>”;</a:t>
            </a:r>
          </a:p>
          <a:p>
            <a:r>
              <a:rPr lang="en-US" i="1" dirty="0" err="1"/>
              <a:t>CommunityMember</a:t>
            </a:r>
            <a:r>
              <a:rPr lang="en-US" dirty="0"/>
              <a:t> é a base </a:t>
            </a:r>
            <a:r>
              <a:rPr lang="en-US" dirty="0" err="1"/>
              <a:t>direta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indireta</a:t>
            </a:r>
            <a:r>
              <a:rPr lang="en-US" dirty="0"/>
              <a:t> de </a:t>
            </a:r>
            <a:r>
              <a:rPr lang="en-US" dirty="0" err="1"/>
              <a:t>todas</a:t>
            </a:r>
            <a:r>
              <a:rPr lang="en-US" dirty="0"/>
              <a:t> as classes da </a:t>
            </a:r>
            <a:r>
              <a:rPr lang="en-US" dirty="0" err="1" smtClean="0"/>
              <a:t>hierarquia</a:t>
            </a:r>
            <a:r>
              <a:rPr lang="en-US" dirty="0"/>
              <a:t>.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r>
              <a:rPr lang="en-US" dirty="0"/>
              <a:t> 1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2204864"/>
            <a:ext cx="6914128" cy="384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r>
              <a:rPr lang="en-US" dirty="0"/>
              <a:t> </a:t>
            </a:r>
            <a:r>
              <a:rPr lang="en-US" dirty="0" smtClean="0"/>
              <a:t>2</a:t>
            </a:r>
            <a:endParaRPr lang="pt-BR" dirty="0"/>
          </a:p>
        </p:txBody>
      </p:sp>
      <p:sp>
        <p:nvSpPr>
          <p:cNvPr id="6" name="Marcador de Posição do Texto 5"/>
          <p:cNvSpPr>
            <a:spLocks noGrp="1"/>
          </p:cNvSpPr>
          <p:nvPr>
            <p:ph idx="1"/>
          </p:nvPr>
        </p:nvSpPr>
        <p:spPr>
          <a:xfrm>
            <a:off x="457200" y="3951089"/>
            <a:ext cx="8229600" cy="2449711"/>
          </a:xfrm>
        </p:spPr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A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nível</a:t>
            </a:r>
            <a:r>
              <a:rPr lang="en-US" sz="2800" dirty="0"/>
              <a:t> da </a:t>
            </a:r>
            <a:r>
              <a:rPr lang="en-US" sz="2800" dirty="0" err="1"/>
              <a:t>hierarquia</a:t>
            </a:r>
            <a:r>
              <a:rPr lang="en-US" sz="2800" dirty="0"/>
              <a:t> o </a:t>
            </a:r>
            <a:r>
              <a:rPr lang="en-US" sz="2800" dirty="0" err="1"/>
              <a:t>nível</a:t>
            </a:r>
            <a:r>
              <a:rPr lang="en-US" sz="2800" dirty="0"/>
              <a:t> de </a:t>
            </a:r>
            <a:r>
              <a:rPr lang="en-US" sz="2800" dirty="0" err="1"/>
              <a:t>especialização</a:t>
            </a:r>
            <a:r>
              <a:rPr lang="en-US" sz="2800" dirty="0"/>
              <a:t> dos </a:t>
            </a:r>
            <a:r>
              <a:rPr lang="en-US" sz="2800" dirty="0" err="1"/>
              <a:t>objetos</a:t>
            </a:r>
            <a:r>
              <a:rPr lang="en-US" sz="2800" dirty="0"/>
              <a:t> </a:t>
            </a:r>
            <a:r>
              <a:rPr lang="en-US" sz="2800" dirty="0" err="1" smtClean="0"/>
              <a:t>aumenta</a:t>
            </a:r>
            <a:endParaRPr lang="en-US" sz="2800" dirty="0"/>
          </a:p>
          <a:p>
            <a:pPr marL="578358" lvl="1" indent="-285750">
              <a:buFont typeface="Arial" pitchFamily="34" charset="0"/>
              <a:buChar char="•"/>
            </a:pPr>
            <a:r>
              <a:rPr lang="en-US" sz="2500" dirty="0" err="1"/>
              <a:t>Objetos</a:t>
            </a:r>
            <a:r>
              <a:rPr lang="en-US" sz="2500" dirty="0"/>
              <a:t> </a:t>
            </a:r>
            <a:r>
              <a:rPr lang="en-US" sz="2500" dirty="0" err="1"/>
              <a:t>mais</a:t>
            </a:r>
            <a:r>
              <a:rPr lang="en-US" sz="2500" dirty="0"/>
              <a:t> </a:t>
            </a:r>
            <a:r>
              <a:rPr lang="en-US" sz="2500" dirty="0" err="1" smtClean="0"/>
              <a:t>detalhados</a:t>
            </a:r>
            <a:r>
              <a:rPr lang="en-US" sz="25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Poderíamos</a:t>
            </a:r>
            <a:r>
              <a:rPr lang="en-US" sz="2800" dirty="0" smtClean="0"/>
              <a:t> </a:t>
            </a:r>
            <a:r>
              <a:rPr lang="en-US" sz="2800" dirty="0" err="1" smtClean="0"/>
              <a:t>ainda</a:t>
            </a:r>
            <a:r>
              <a:rPr lang="en-US" sz="2800" dirty="0" smtClean="0"/>
              <a:t> </a:t>
            </a:r>
            <a:r>
              <a:rPr lang="en-US" sz="2800" dirty="0" err="1" smtClean="0"/>
              <a:t>continuar</a:t>
            </a:r>
            <a:r>
              <a:rPr lang="en-US" sz="2800" dirty="0" smtClean="0"/>
              <a:t> a </a:t>
            </a:r>
            <a:r>
              <a:rPr lang="en-US" sz="2800" dirty="0" err="1" smtClean="0"/>
              <a:t>especializar</a:t>
            </a:r>
            <a:r>
              <a:rPr lang="en-US" sz="2800" dirty="0" smtClean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objetos</a:t>
            </a:r>
            <a:endParaRPr lang="en-US" sz="2800" dirty="0" smtClean="0"/>
          </a:p>
          <a:p>
            <a:pPr marL="578358" lvl="1" indent="-285750">
              <a:buFont typeface="Arial" pitchFamily="34" charset="0"/>
              <a:buChar char="•"/>
            </a:pPr>
            <a:r>
              <a:rPr lang="en-US" sz="2300" dirty="0" err="1" smtClean="0"/>
              <a:t>Elipse</a:t>
            </a:r>
            <a:r>
              <a:rPr lang="en-US" sz="2300" dirty="0" smtClean="0"/>
              <a:t>, </a:t>
            </a:r>
            <a:r>
              <a:rPr lang="en-US" sz="2300" dirty="0" err="1" smtClean="0"/>
              <a:t>Retângulo</a:t>
            </a:r>
            <a:r>
              <a:rPr lang="en-US" sz="2300" dirty="0" smtClean="0"/>
              <a:t> e </a:t>
            </a:r>
            <a:r>
              <a:rPr lang="en-US" sz="2300" dirty="0" err="1" smtClean="0"/>
              <a:t>Trapezóide</a:t>
            </a:r>
            <a:r>
              <a:rPr lang="en-US" sz="2300" dirty="0" smtClean="0"/>
              <a:t> </a:t>
            </a:r>
            <a:r>
              <a:rPr lang="en-US" sz="2300" dirty="0" err="1" smtClean="0"/>
              <a:t>por</a:t>
            </a:r>
            <a:r>
              <a:rPr lang="en-US" sz="2300" dirty="0" smtClean="0"/>
              <a:t> </a:t>
            </a:r>
            <a:r>
              <a:rPr lang="en-US" sz="2300" dirty="0" err="1" smtClean="0"/>
              <a:t>exemplo</a:t>
            </a:r>
            <a:r>
              <a:rPr lang="en-US" sz="2300" dirty="0" smtClean="0"/>
              <a:t>.</a:t>
            </a:r>
            <a:endParaRPr lang="pt-BR" sz="23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6945313" cy="225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Definimos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TwoDimensionalShape</a:t>
            </a:r>
            <a:r>
              <a:rPr lang="en-US" dirty="0" smtClean="0"/>
              <a:t> é </a:t>
            </a:r>
            <a:r>
              <a:rPr lang="en-US" dirty="0" err="1" smtClean="0"/>
              <a:t>derivada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Shape</a:t>
            </a:r>
            <a:r>
              <a:rPr lang="en-US" dirty="0" smtClean="0"/>
              <a:t> da </a:t>
            </a:r>
            <a:r>
              <a:rPr lang="en-US" dirty="0" err="1" smtClean="0"/>
              <a:t>seguinte</a:t>
            </a:r>
            <a:r>
              <a:rPr lang="en-US" dirty="0" smtClean="0"/>
              <a:t> forma </a:t>
            </a:r>
            <a:r>
              <a:rPr lang="en-US" dirty="0" err="1" smtClean="0"/>
              <a:t>em</a:t>
            </a:r>
            <a:r>
              <a:rPr lang="en-US" dirty="0" smtClean="0"/>
              <a:t> C++</a:t>
            </a:r>
          </a:p>
          <a:p>
            <a:endParaRPr lang="en-US" dirty="0" smtClean="0"/>
          </a:p>
          <a:p>
            <a:pPr marL="118872" indent="0" algn="ctr">
              <a:buNone/>
            </a:pPr>
            <a:r>
              <a:rPr lang="pt-BR" sz="26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2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600" dirty="0">
                <a:solidFill>
                  <a:srgbClr val="000000"/>
                </a:solidFill>
                <a:latin typeface="Verdana"/>
              </a:rPr>
              <a:t>TwoDimensionalShape</a:t>
            </a:r>
            <a:r>
              <a:rPr lang="pt-BR" sz="2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6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2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2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600" dirty="0" smtClean="0">
                <a:solidFill>
                  <a:srgbClr val="000000"/>
                </a:solidFill>
                <a:latin typeface="Verdana"/>
              </a:rPr>
              <a:t>Shape</a:t>
            </a:r>
          </a:p>
          <a:p>
            <a:pPr marL="118872" indent="0" algn="ctr">
              <a:buNone/>
            </a:pPr>
            <a:endParaRPr lang="en-US" sz="2600" dirty="0">
              <a:solidFill>
                <a:srgbClr val="000000"/>
              </a:solidFill>
              <a:latin typeface="Verdana"/>
            </a:endParaRPr>
          </a:p>
          <a:p>
            <a:r>
              <a:rPr lang="en-US" sz="2600" dirty="0" smtClean="0">
                <a:solidFill>
                  <a:srgbClr val="000000"/>
                </a:solidFill>
                <a:latin typeface="Verdana"/>
              </a:rPr>
              <a:t>Este é um </a:t>
            </a:r>
            <a:r>
              <a:rPr lang="en-US" sz="2600" dirty="0" err="1" smtClean="0">
                <a:solidFill>
                  <a:srgbClr val="000000"/>
                </a:solidFill>
                <a:latin typeface="Verdana"/>
              </a:rPr>
              <a:t>exemplo</a:t>
            </a:r>
            <a:r>
              <a:rPr lang="en-US" sz="2600" dirty="0" smtClean="0">
                <a:solidFill>
                  <a:srgbClr val="000000"/>
                </a:solidFill>
                <a:latin typeface="Verdana"/>
              </a:rPr>
              <a:t> de </a:t>
            </a:r>
            <a:r>
              <a:rPr lang="en-US" sz="2600" b="1" dirty="0" err="1" smtClean="0">
                <a:solidFill>
                  <a:srgbClr val="000000"/>
                </a:solidFill>
                <a:latin typeface="Verdana"/>
              </a:rPr>
              <a:t>herança</a:t>
            </a:r>
            <a:r>
              <a:rPr lang="en-US" sz="2600" b="1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600" b="1" dirty="0" err="1" smtClean="0">
                <a:solidFill>
                  <a:srgbClr val="000000"/>
                </a:solidFill>
                <a:latin typeface="Verdana"/>
              </a:rPr>
              <a:t>pública</a:t>
            </a:r>
            <a:endParaRPr lang="en-US" sz="2600" b="1" dirty="0" smtClean="0">
              <a:solidFill>
                <a:srgbClr val="000000"/>
              </a:solidFill>
              <a:latin typeface="Verdana"/>
            </a:endParaRPr>
          </a:p>
          <a:p>
            <a:pPr lvl="1"/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A forma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utilizada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mais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comumente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;</a:t>
            </a:r>
          </a:p>
          <a:p>
            <a:pPr lvl="1"/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Note o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especificador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de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acesso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;</a:t>
            </a:r>
          </a:p>
          <a:p>
            <a:pPr lvl="1"/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Há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também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a </a:t>
            </a:r>
            <a:r>
              <a:rPr lang="en-US" sz="2200" dirty="0" err="1" smtClean="0">
                <a:solidFill>
                  <a:srgbClr val="000000"/>
                </a:solidFill>
                <a:latin typeface="Verdana"/>
              </a:rPr>
              <a:t>herança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200" b="1" dirty="0" err="1" smtClean="0">
                <a:solidFill>
                  <a:srgbClr val="000000"/>
                </a:solidFill>
                <a:latin typeface="Verdana"/>
              </a:rPr>
              <a:t>privada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 e </a:t>
            </a:r>
            <a:r>
              <a:rPr lang="en-US" sz="2200" b="1" dirty="0" err="1" smtClean="0">
                <a:solidFill>
                  <a:srgbClr val="000000"/>
                </a:solidFill>
                <a:latin typeface="Verdana"/>
              </a:rPr>
              <a:t>protegida</a:t>
            </a:r>
            <a:r>
              <a:rPr lang="en-US" sz="2200" dirty="0" smtClean="0">
                <a:solidFill>
                  <a:srgbClr val="000000"/>
                </a:solidFill>
                <a:latin typeface="Verdana"/>
              </a:rPr>
              <a:t>.</a:t>
            </a:r>
            <a:endParaRPr lang="pt-BR" sz="22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r>
              <a:rPr lang="en-US" dirty="0"/>
              <a:t> 1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acessíveis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1"/>
            <a:r>
              <a:rPr lang="en-US" dirty="0" err="1" smtClean="0"/>
              <a:t>Embora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 smtClean="0"/>
              <a:t>herdados</a:t>
            </a:r>
            <a:r>
              <a:rPr lang="en-US" dirty="0" smtClean="0"/>
              <a:t> e </a:t>
            </a:r>
            <a:r>
              <a:rPr lang="en-US" dirty="0" err="1" smtClean="0"/>
              <a:t>considerados</a:t>
            </a:r>
            <a:r>
              <a:rPr lang="en-US" dirty="0" smtClean="0"/>
              <a:t> parte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mantêm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visibilidade</a:t>
            </a:r>
            <a:r>
              <a:rPr lang="en-US" dirty="0" smtClean="0"/>
              <a:t> original</a:t>
            </a:r>
          </a:p>
          <a:p>
            <a:pPr lvl="1"/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classe</a:t>
            </a:r>
            <a:r>
              <a:rPr lang="en-US" dirty="0"/>
              <a:t> base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herdadas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824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Revisando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especificadores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visibilidade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public</a:t>
            </a:r>
            <a:r>
              <a:rPr lang="en-US" dirty="0" smtClean="0"/>
              <a:t>: </a:t>
            </a:r>
            <a:r>
              <a:rPr lang="en-US" dirty="0" err="1" smtClean="0"/>
              <a:t>acessível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e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parte do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houver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, </a:t>
            </a:r>
            <a:r>
              <a:rPr lang="en-US" dirty="0" err="1" smtClean="0"/>
              <a:t>ponteiro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base;</a:t>
            </a:r>
          </a:p>
          <a:p>
            <a:pPr lvl="1"/>
            <a:r>
              <a:rPr lang="en-US" i="1" dirty="0" smtClean="0"/>
              <a:t>private</a:t>
            </a:r>
            <a:r>
              <a:rPr lang="en-US" dirty="0" smtClean="0"/>
              <a:t>: </a:t>
            </a:r>
            <a:r>
              <a:rPr lang="en-US" dirty="0" err="1" smtClean="0"/>
              <a:t>acessível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interno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e a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protected</a:t>
            </a:r>
            <a:r>
              <a:rPr lang="en-US" dirty="0" smtClean="0"/>
              <a:t>: </a:t>
            </a:r>
            <a:r>
              <a:rPr lang="en-US" dirty="0" err="1" smtClean="0"/>
              <a:t>acessível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interno</a:t>
            </a:r>
            <a:r>
              <a:rPr lang="en-US" dirty="0" smtClean="0"/>
              <a:t> 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e </a:t>
            </a:r>
            <a:r>
              <a:rPr lang="en-US" dirty="0" err="1"/>
              <a:t>a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 de classes </a:t>
            </a:r>
            <a:r>
              <a:rPr lang="en-US" b="1" dirty="0" err="1" smtClean="0"/>
              <a:t>derivadas</a:t>
            </a:r>
            <a:endParaRPr lang="en-US" dirty="0"/>
          </a:p>
          <a:p>
            <a:pPr lvl="2"/>
            <a:r>
              <a:rPr lang="en-US" dirty="0" err="1" smtClean="0"/>
              <a:t>Membros</a:t>
            </a:r>
            <a:r>
              <a:rPr lang="en-US" dirty="0" smtClean="0"/>
              <a:t> de classes </a:t>
            </a:r>
            <a:r>
              <a:rPr lang="en-US" dirty="0" err="1" smtClean="0"/>
              <a:t>derivadas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chamar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base, </a:t>
            </a:r>
            <a:r>
              <a:rPr lang="en-US" dirty="0" err="1" smtClean="0"/>
              <a:t>somente</a:t>
            </a:r>
            <a:r>
              <a:rPr lang="en-US" dirty="0" smtClean="0"/>
              <a:t> </a:t>
            </a:r>
            <a:r>
              <a:rPr lang="en-US" dirty="0" err="1" smtClean="0"/>
              <a:t>invocando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183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de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considerará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e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funcionários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Funcionários</a:t>
            </a:r>
            <a:r>
              <a:rPr lang="en-US" dirty="0" smtClean="0"/>
              <a:t> </a:t>
            </a:r>
            <a:r>
              <a:rPr lang="en-US" dirty="0" err="1" smtClean="0"/>
              <a:t>Comissionados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pagos</a:t>
            </a:r>
            <a:r>
              <a:rPr lang="en-US" dirty="0" smtClean="0"/>
              <a:t> com </a:t>
            </a:r>
            <a:r>
              <a:rPr lang="en-US" dirty="0" err="1" smtClean="0"/>
              <a:t>comissões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vendas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Funcionários</a:t>
            </a:r>
            <a:r>
              <a:rPr lang="en-US" dirty="0" smtClean="0"/>
              <a:t> </a:t>
            </a:r>
            <a:r>
              <a:rPr lang="en-US" dirty="0" err="1" smtClean="0"/>
              <a:t>Assalariados</a:t>
            </a:r>
            <a:r>
              <a:rPr lang="en-US" dirty="0" smtClean="0"/>
              <a:t> </a:t>
            </a:r>
            <a:r>
              <a:rPr lang="en-US" dirty="0" err="1" smtClean="0"/>
              <a:t>Comissionados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pagos</a:t>
            </a:r>
            <a:r>
              <a:rPr lang="en-US" dirty="0" smtClean="0"/>
              <a:t> com um </a:t>
            </a:r>
            <a:r>
              <a:rPr lang="en-US" dirty="0" err="1" smtClean="0"/>
              <a:t>salário</a:t>
            </a:r>
            <a:r>
              <a:rPr lang="en-US" dirty="0" smtClean="0"/>
              <a:t> </a:t>
            </a:r>
            <a:r>
              <a:rPr lang="en-US" dirty="0" err="1" smtClean="0"/>
              <a:t>fixo</a:t>
            </a:r>
            <a:r>
              <a:rPr lang="en-US" dirty="0" smtClean="0"/>
              <a:t> e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recebem</a:t>
            </a:r>
            <a:r>
              <a:rPr lang="en-US" dirty="0" smtClean="0"/>
              <a:t> </a:t>
            </a:r>
            <a:r>
              <a:rPr lang="en-US" dirty="0" err="1" smtClean="0"/>
              <a:t>comissões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vendas</a:t>
            </a:r>
            <a:r>
              <a:rPr lang="pt-BR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funcionário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representado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base, </a:t>
            </a:r>
            <a:r>
              <a:rPr lang="en-US" dirty="0" err="1" smtClean="0"/>
              <a:t>enquanto</a:t>
            </a:r>
            <a:r>
              <a:rPr lang="en-US" dirty="0" smtClean="0"/>
              <a:t> o 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representado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partir</a:t>
            </a:r>
            <a:r>
              <a:rPr lang="en-US" dirty="0" smtClean="0"/>
              <a:t> </a:t>
            </a:r>
            <a:r>
              <a:rPr lang="en-US" dirty="0" err="1" smtClean="0"/>
              <a:t>deste</a:t>
            </a:r>
            <a:r>
              <a:rPr lang="en-US" dirty="0" smtClean="0"/>
              <a:t> </a:t>
            </a:r>
            <a:r>
              <a:rPr lang="en-US" dirty="0" err="1" smtClean="0"/>
              <a:t>contexto</a:t>
            </a:r>
            <a:r>
              <a:rPr lang="en-US" dirty="0" smtClean="0"/>
              <a:t>,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apresentados</a:t>
            </a:r>
            <a:r>
              <a:rPr lang="en-US" dirty="0" smtClean="0"/>
              <a:t> 4 </a:t>
            </a:r>
            <a:r>
              <a:rPr lang="en-US" dirty="0" err="1" smtClean="0"/>
              <a:t>exemplos</a:t>
            </a:r>
            <a:r>
              <a:rPr lang="en-US" dirty="0" smtClean="0"/>
              <a:t>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representa</a:t>
            </a:r>
            <a:r>
              <a:rPr lang="en-US" dirty="0" smtClean="0"/>
              <a:t> </a:t>
            </a:r>
            <a:r>
              <a:rPr lang="en-US" dirty="0" err="1" smtClean="0"/>
              <a:t>funcionários</a:t>
            </a:r>
            <a:r>
              <a:rPr lang="en-US" dirty="0" smtClean="0"/>
              <a:t> </a:t>
            </a:r>
            <a:r>
              <a:rPr lang="en-US" dirty="0" err="1" smtClean="0"/>
              <a:t>comissionados</a:t>
            </a:r>
            <a:endParaRPr lang="en-US" dirty="0" smtClean="0"/>
          </a:p>
          <a:p>
            <a:pPr marL="1191006" lvl="2" indent="-514350"/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endParaRPr lang="en-US" dirty="0" smtClean="0"/>
          </a:p>
          <a:p>
            <a:pPr marL="925830" lvl="1" indent="-514350">
              <a:buFont typeface="+mj-lt"/>
              <a:buAutoNum type="arabicPeriod"/>
            </a:pP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pt-BR" i="1" dirty="0" smtClean="0"/>
              <a:t>BasePlusCommissionEmployee</a:t>
            </a:r>
            <a:r>
              <a:rPr lang="pt-BR" dirty="0" smtClean="0"/>
              <a:t>, que representa funcionários assalariados comissionados</a:t>
            </a:r>
          </a:p>
          <a:p>
            <a:pPr marL="1191006" lvl="2" indent="-514350"/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Nova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pt-BR" i="1" dirty="0" smtClean="0"/>
              <a:t>BasePlusCommissionEmployee</a:t>
            </a:r>
          </a:p>
          <a:p>
            <a:pPr marL="1191006" lvl="2" indent="-514350"/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herança</a:t>
            </a:r>
            <a:r>
              <a:rPr lang="en-US" dirty="0" smtClean="0"/>
              <a:t>;</a:t>
            </a:r>
          </a:p>
          <a:p>
            <a:pPr marL="1191006" lvl="2" indent="-514350"/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 com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protected.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 smtClean="0"/>
              <a:t>Nova </a:t>
            </a:r>
            <a:r>
              <a:rPr lang="en-US" dirty="0" err="1" smtClean="0"/>
              <a:t>herança</a:t>
            </a:r>
            <a:r>
              <a:rPr lang="en-US" dirty="0" smtClean="0"/>
              <a:t>, </a:t>
            </a:r>
            <a:r>
              <a:rPr lang="en-US" dirty="0" err="1" smtClean="0"/>
              <a:t>porém</a:t>
            </a:r>
            <a:r>
              <a:rPr lang="en-US" dirty="0" smtClean="0"/>
              <a:t>,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 com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private.</a:t>
            </a:r>
            <a:endParaRPr lang="en-US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06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783844" y="3140967"/>
            <a:ext cx="6136245" cy="16003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ângulo 4"/>
          <p:cNvSpPr/>
          <p:nvPr/>
        </p:nvSpPr>
        <p:spPr>
          <a:xfrm>
            <a:off x="755575" y="5226756"/>
            <a:ext cx="4030913" cy="8015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&lt;string&gt;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classe string padrão C++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28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Verdana"/>
              </a:rPr>
              <a:t>&amp;,</a:t>
            </a:r>
            <a:r>
              <a:rPr lang="pt-BR" sz="2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 smtClean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                        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nome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r>
              <a:rPr lang="en-US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SSN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SSN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quantidade de vendas brutas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taxa de comissão (porcentagem)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imprime o objeto CommissionEmployee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vendas brutas semanais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porcentagem da comissão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CommissionEmployee.h</a:t>
            </a:r>
            <a:endParaRPr lang="pt-BR" i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CommissionEmployee.h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Note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/>
              <a:t>atributos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privados</a:t>
            </a:r>
            <a:endParaRPr lang="en-US" dirty="0"/>
          </a:p>
          <a:p>
            <a:pPr lvl="1"/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acessíveis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 </a:t>
            </a:r>
            <a:r>
              <a:rPr lang="en-US" dirty="0" err="1" smtClean="0"/>
              <a:t>desta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endParaRPr lang="en-US" dirty="0" smtClean="0"/>
          </a:p>
          <a:p>
            <a:pPr lvl="1"/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classes </a:t>
            </a:r>
            <a:r>
              <a:rPr lang="en-US" dirty="0" err="1" smtClean="0"/>
              <a:t>derivadas</a:t>
            </a:r>
            <a:r>
              <a:rPr lang="en-US" dirty="0"/>
              <a:t>;</a:t>
            </a:r>
          </a:p>
          <a:p>
            <a:pPr lvl="1"/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meio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acessar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endParaRPr lang="en-US" dirty="0" smtClean="0"/>
          </a:p>
          <a:p>
            <a:pPr lvl="2"/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boa </a:t>
            </a:r>
            <a:r>
              <a:rPr lang="en-US" dirty="0" err="1" smtClean="0"/>
              <a:t>prática</a:t>
            </a:r>
            <a:r>
              <a:rPr lang="en-US" dirty="0" smtClean="0"/>
              <a:t> de </a:t>
            </a:r>
            <a:r>
              <a:rPr lang="en-US" dirty="0" err="1" smtClean="0"/>
              <a:t>engenharia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Além</a:t>
            </a:r>
            <a:r>
              <a:rPr lang="en-US" dirty="0" smtClean="0"/>
              <a:t> </a:t>
            </a:r>
            <a:r>
              <a:rPr lang="en-US" dirty="0" err="1" smtClean="0"/>
              <a:t>disto</a:t>
            </a:r>
            <a:r>
              <a:rPr lang="en-US" dirty="0" smtClean="0"/>
              <a:t>, getters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err="1" smtClean="0"/>
              <a:t>const</a:t>
            </a:r>
            <a:endParaRPr lang="en-US" i="1" dirty="0" smtClean="0"/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alterar</a:t>
            </a:r>
            <a:r>
              <a:rPr lang="en-US" dirty="0" smtClean="0"/>
              <a:t> o valor de </a:t>
            </a:r>
            <a:r>
              <a:rPr lang="en-US" dirty="0" err="1" smtClean="0"/>
              <a:t>nenhum</a:t>
            </a:r>
            <a:r>
              <a:rPr lang="en-US" dirty="0" smtClean="0"/>
              <a:t> </a:t>
            </a:r>
            <a:r>
              <a:rPr lang="en-US" dirty="0" err="1" smtClean="0"/>
              <a:t>argumento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</a:t>
            </a:r>
            <a:r>
              <a:rPr lang="en-US" i="1" dirty="0" smtClean="0"/>
              <a:t>strings</a:t>
            </a:r>
            <a:r>
              <a:rPr lang="en-US" dirty="0" smtClean="0"/>
              <a:t> </a:t>
            </a:r>
            <a:r>
              <a:rPr lang="en-US" dirty="0" err="1" smtClean="0"/>
              <a:t>recebidas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declaradas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err="1" smtClean="0"/>
              <a:t>referência</a:t>
            </a:r>
            <a:r>
              <a:rPr lang="en-US" i="1" dirty="0" smtClean="0"/>
              <a:t> </a:t>
            </a:r>
            <a:r>
              <a:rPr lang="en-US" i="1" dirty="0" err="1" smtClean="0"/>
              <a:t>constante</a:t>
            </a:r>
            <a:endParaRPr lang="en-US" i="1" dirty="0" smtClean="0"/>
          </a:p>
          <a:p>
            <a:pPr lvl="1"/>
            <a:r>
              <a:rPr lang="en-US" dirty="0" smtClean="0"/>
              <a:t>Na </a:t>
            </a:r>
            <a:r>
              <a:rPr lang="en-US" dirty="0" err="1" smtClean="0"/>
              <a:t>prática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surte</a:t>
            </a:r>
            <a:r>
              <a:rPr lang="en-US" dirty="0" smtClean="0"/>
              <a:t> </a:t>
            </a:r>
            <a:r>
              <a:rPr lang="en-US" dirty="0" err="1" smtClean="0"/>
              <a:t>efeito</a:t>
            </a:r>
            <a:r>
              <a:rPr lang="en-US" dirty="0" smtClean="0"/>
              <a:t>, mas é </a:t>
            </a:r>
            <a:r>
              <a:rPr lang="en-US" dirty="0" err="1" smtClean="0"/>
              <a:t>uma</a:t>
            </a:r>
            <a:r>
              <a:rPr lang="en-US" dirty="0" smtClean="0"/>
              <a:t> boa </a:t>
            </a:r>
            <a:r>
              <a:rPr lang="en-US" dirty="0" err="1" smtClean="0"/>
              <a:t>prática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Passagem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e </a:t>
            </a:r>
            <a:r>
              <a:rPr lang="en-US" dirty="0" err="1" smtClean="0"/>
              <a:t>prevenção</a:t>
            </a:r>
            <a:r>
              <a:rPr lang="en-US" dirty="0" smtClean="0"/>
              <a:t> de </a:t>
            </a:r>
            <a:r>
              <a:rPr lang="en-US" dirty="0" err="1" smtClean="0"/>
              <a:t>alteração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49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611560" y="2348880"/>
            <a:ext cx="7992888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300" dirty="0">
                <a:solidFill>
                  <a:srgbClr val="7F7F00"/>
                </a:solidFill>
                <a:latin typeface="Verdana"/>
              </a:rPr>
              <a:t>#include &lt;iostream&gt;</a:t>
            </a:r>
          </a:p>
          <a:p>
            <a:pPr marL="118872" indent="0">
              <a:buNone/>
            </a:pPr>
            <a:r>
              <a:rPr lang="pt-BR" sz="13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it-IT" sz="1300" dirty="0" smtClean="0">
                <a:solidFill>
                  <a:srgbClr val="7F7F00"/>
                </a:solidFill>
                <a:latin typeface="Verdana"/>
              </a:rPr>
              <a:t>#</a:t>
            </a:r>
            <a:r>
              <a:rPr lang="it-IT" sz="1300" dirty="0">
                <a:solidFill>
                  <a:srgbClr val="7F7F00"/>
                </a:solidFill>
                <a:latin typeface="Verdana"/>
              </a:rPr>
              <a:t>include "CommissionEmployee.h" </a:t>
            </a:r>
            <a:r>
              <a:rPr lang="it-IT" sz="1300" dirty="0">
                <a:solidFill>
                  <a:srgbClr val="007F00"/>
                </a:solidFill>
                <a:latin typeface="Comic Sans MS"/>
              </a:rPr>
              <a:t>// Definição da classe CommissionEmployee</a:t>
            </a:r>
          </a:p>
          <a:p>
            <a:pPr marL="118872" indent="0">
              <a:buNone/>
            </a:pP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construtor                                                   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                                     				       </a:t>
            </a:r>
            <a:r>
              <a:rPr lang="en-US" sz="13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3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 smtClean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                                   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                                                              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deve validar                           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deve validar                           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deve validar                  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valida e armazena as vendas brutas    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valida e armazena a taxa de comissão</a:t>
            </a:r>
          </a:p>
          <a:p>
            <a:pPr marL="118872" indent="0">
              <a:buNone/>
            </a:pP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3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configura o nome</a:t>
            </a:r>
          </a:p>
          <a:p>
            <a:pPr marL="118872" indent="0">
              <a:buNone/>
            </a:pPr>
            <a:r>
              <a:rPr lang="en-US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3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3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CommissionEmployee.cpp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acessa</a:t>
            </a:r>
            <a:r>
              <a:rPr lang="en-US" dirty="0" smtClean="0"/>
              <a:t> e </a:t>
            </a:r>
            <a:r>
              <a:rPr lang="en-US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atribuições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endParaRPr lang="en-US" dirty="0"/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i="1" dirty="0" smtClean="0"/>
              <a:t>sales</a:t>
            </a:r>
            <a:r>
              <a:rPr lang="en-US" dirty="0" smtClean="0"/>
              <a:t> e </a:t>
            </a:r>
            <a:r>
              <a:rPr lang="en-US" i="1" dirty="0" smtClean="0"/>
              <a:t>rate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acessados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estes</a:t>
            </a:r>
            <a:r>
              <a:rPr lang="en-US" dirty="0" smtClean="0"/>
              <a:t> </a:t>
            </a:r>
            <a:r>
              <a:rPr lang="en-US" dirty="0" err="1" smtClean="0"/>
              <a:t>realizam</a:t>
            </a:r>
            <a:r>
              <a:rPr lang="en-US" dirty="0" smtClean="0"/>
              <a:t> testes de </a:t>
            </a:r>
            <a:r>
              <a:rPr lang="en-US" dirty="0" err="1" smtClean="0"/>
              <a:t>consistência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passados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parâmetros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demais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poderiam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checados</a:t>
            </a:r>
            <a:r>
              <a:rPr lang="en-US" dirty="0" smtClean="0"/>
              <a:t> </a:t>
            </a:r>
            <a:r>
              <a:rPr lang="en-US" dirty="0" err="1" smtClean="0"/>
              <a:t>quanto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consistência</a:t>
            </a:r>
            <a:endParaRPr lang="en-US" dirty="0" smtClean="0"/>
          </a:p>
          <a:p>
            <a:pPr lvl="2"/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correto</a:t>
            </a:r>
            <a:r>
              <a:rPr lang="en-US" dirty="0" smtClean="0"/>
              <a:t> de </a:t>
            </a:r>
            <a:r>
              <a:rPr lang="en-US" dirty="0" err="1" smtClean="0"/>
              <a:t>digitos</a:t>
            </a:r>
            <a:r>
              <a:rPr lang="en-US" dirty="0" smtClean="0"/>
              <a:t> e </a:t>
            </a:r>
            <a:r>
              <a:rPr lang="en-US" dirty="0" err="1" smtClean="0"/>
              <a:t>comprimento</a:t>
            </a:r>
            <a:r>
              <a:rPr lang="en-US" dirty="0" smtClean="0"/>
              <a:t> </a:t>
            </a:r>
            <a:r>
              <a:rPr lang="en-US" dirty="0" err="1" smtClean="0"/>
              <a:t>máximo</a:t>
            </a:r>
            <a:r>
              <a:rPr lang="en-US" dirty="0" smtClean="0"/>
              <a:t> de </a:t>
            </a:r>
            <a:r>
              <a:rPr lang="en-US" i="1" dirty="0" smtClean="0"/>
              <a:t>strings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550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en-US" sz="14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007F00"/>
                </a:solidFill>
                <a:latin typeface="Comic Sans MS"/>
              </a:rPr>
              <a:t>// configura o SSN</a:t>
            </a:r>
          </a:p>
          <a:p>
            <a:pPr marL="118872" indent="0">
              <a:buNone/>
            </a:pPr>
            <a:r>
              <a:rPr lang="en-US" sz="14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sz="1000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4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retorna o SSN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4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grossSales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quantidade de vendas brutas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taxa de comissão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03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calcula os rendimentos          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CommissionEmployee                    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                         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"commission employee: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lastName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"\nsocial security number: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"\ngross sales: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"\ncommission rate: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03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/>
              <a:t>Avisos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4139952" y="6141156"/>
            <a:ext cx="3816424" cy="2361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3669006" y="5917252"/>
            <a:ext cx="2460861" cy="2239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1574516" y="5699389"/>
            <a:ext cx="3456384" cy="2361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3592605" y="5305779"/>
            <a:ext cx="2382617" cy="2361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ângulo 4"/>
          <p:cNvSpPr/>
          <p:nvPr/>
        </p:nvSpPr>
        <p:spPr>
          <a:xfrm>
            <a:off x="3600493" y="5069621"/>
            <a:ext cx="2382617" cy="2361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ângulo 9"/>
          <p:cNvSpPr/>
          <p:nvPr/>
        </p:nvSpPr>
        <p:spPr>
          <a:xfrm>
            <a:off x="755576" y="3573016"/>
            <a:ext cx="7128792" cy="2361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DriverCommissionEmployee.cpp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7F7F00"/>
                </a:solidFill>
                <a:latin typeface="Verdana"/>
              </a:rPr>
              <a:t>#include &lt;iostream&gt;</a:t>
            </a:r>
          </a:p>
          <a:p>
            <a:pPr marL="118872" indent="0">
              <a:buNone/>
            </a:pPr>
            <a:r>
              <a:rPr lang="pt-BR" sz="1400" dirty="0" smtClean="0">
                <a:solidFill>
                  <a:srgbClr val="7F7F00"/>
                </a:solidFill>
                <a:latin typeface="Verdana"/>
              </a:rPr>
              <a:t>#</a:t>
            </a:r>
            <a:r>
              <a:rPr lang="pt-BR" sz="1400" dirty="0">
                <a:solidFill>
                  <a:srgbClr val="7F7F00"/>
                </a:solidFill>
                <a:latin typeface="Verdana"/>
              </a:rPr>
              <a:t>include &lt;iomanip&gt;</a:t>
            </a:r>
          </a:p>
          <a:p>
            <a:pPr marL="118872" indent="0">
              <a:buNone/>
            </a:pPr>
            <a:r>
              <a:rPr lang="pt-BR" sz="14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it-IT" sz="1400" dirty="0" smtClean="0">
                <a:solidFill>
                  <a:srgbClr val="7F7F00"/>
                </a:solidFill>
                <a:latin typeface="Verdana"/>
              </a:rPr>
              <a:t>#</a:t>
            </a:r>
            <a:r>
              <a:rPr lang="it-IT" sz="1400" dirty="0">
                <a:solidFill>
                  <a:srgbClr val="7F7F00"/>
                </a:solidFill>
                <a:latin typeface="Verdana"/>
              </a:rPr>
              <a:t>include "CommissionEmployee.h" </a:t>
            </a:r>
            <a:r>
              <a:rPr lang="it-IT" sz="1400" dirty="0">
                <a:solidFill>
                  <a:srgbClr val="007F00"/>
                </a:solidFill>
                <a:latin typeface="Comic Sans MS"/>
              </a:rPr>
              <a:t>// Definição da classe CommissionEmployee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instancia um objeto CommissionEmployee    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it-IT" sz="14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it-IT" sz="1400" dirty="0">
                <a:solidFill>
                  <a:srgbClr val="7F007F"/>
                </a:solidFill>
                <a:latin typeface="Verdana"/>
              </a:rPr>
              <a:t>Sue"</a:t>
            </a:r>
            <a:r>
              <a:rPr lang="it-IT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it-IT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400" dirty="0">
                <a:solidFill>
                  <a:srgbClr val="7F007F"/>
                </a:solidFill>
                <a:latin typeface="Verdana"/>
              </a:rPr>
              <a:t>"Jones"</a:t>
            </a:r>
            <a:r>
              <a:rPr lang="it-IT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it-IT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400" dirty="0">
                <a:solidFill>
                  <a:srgbClr val="7F007F"/>
                </a:solidFill>
                <a:latin typeface="Verdana"/>
              </a:rPr>
              <a:t>"222-22-2222"</a:t>
            </a:r>
            <a:r>
              <a:rPr lang="it-IT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it-IT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400" dirty="0">
                <a:solidFill>
                  <a:srgbClr val="007F7F"/>
                </a:solidFill>
                <a:latin typeface="Verdana"/>
              </a:rPr>
              <a:t>10000</a:t>
            </a:r>
            <a:r>
              <a:rPr lang="it-IT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it-IT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400" dirty="0">
                <a:solidFill>
                  <a:srgbClr val="007F7F"/>
                </a:solidFill>
                <a:latin typeface="Verdana"/>
              </a:rPr>
              <a:t>.06</a:t>
            </a:r>
            <a:r>
              <a:rPr lang="it-IT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it-IT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configura a formatação de saída de ponto flutuante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fixed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setprecision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obtém os dados do empregado comissionado</a:t>
            </a: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"Employee information obtained by get functions: \n"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"\nFirst name is 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"\nLast name is 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"\nSocial security number is 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"\nGross sales is 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sz="14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400" dirty="0" err="1">
                <a:solidFill>
                  <a:srgbClr val="7F007F"/>
                </a:solidFill>
                <a:latin typeface="Verdana"/>
              </a:rPr>
              <a:t>nCommission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 rate is "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employee</a:t>
            </a:r>
            <a:r>
              <a:rPr lang="en-US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4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786160" y="3861048"/>
            <a:ext cx="5442024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4644008" y="4509120"/>
            <a:ext cx="2880320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ângulo 4"/>
          <p:cNvSpPr/>
          <p:nvPr/>
        </p:nvSpPr>
        <p:spPr>
          <a:xfrm>
            <a:off x="755576" y="2780928"/>
            <a:ext cx="6048672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DriverCommissionEmployee.cpp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400" dirty="0" smtClean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smtClean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7F"/>
                </a:solidFill>
                <a:latin typeface="Verdana"/>
              </a:rPr>
              <a:t>8000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configura vendas brutas     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7F"/>
                </a:solidFill>
                <a:latin typeface="Verdana"/>
              </a:rPr>
              <a:t>.1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configura a taxa de comissão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400" dirty="0" err="1">
                <a:solidFill>
                  <a:srgbClr val="7F007F"/>
                </a:solidFill>
                <a:latin typeface="Verdana"/>
              </a:rPr>
              <a:t>nUpdated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 employee information output by print function: \</a:t>
            </a:r>
            <a:r>
              <a:rPr lang="en-US" sz="1400" dirty="0" smtClean="0">
                <a:solidFill>
                  <a:srgbClr val="7F007F"/>
                </a:solidFill>
                <a:latin typeface="Verdana"/>
              </a:rPr>
              <a:t>n"</a:t>
            </a: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;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exibe as novas informações do empregado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exibe os rendimentos do empregado</a:t>
            </a: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"\n\</a:t>
            </a:r>
            <a:r>
              <a:rPr lang="en-US" sz="1400" dirty="0" err="1">
                <a:solidFill>
                  <a:srgbClr val="7F007F"/>
                </a:solidFill>
                <a:latin typeface="Verdana"/>
              </a:rPr>
              <a:t>nEmployee's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 earnings: $"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employee</a:t>
            </a:r>
            <a:r>
              <a:rPr lang="en-US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earnings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4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r>
              <a:rPr lang="en-US" dirty="0" smtClean="0"/>
              <a:t> do </a:t>
            </a:r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Employee information obtained by get functions:</a:t>
            </a:r>
          </a:p>
          <a:p>
            <a:pPr marL="118872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First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name is Sue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name is Jones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Social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security number is 222-22-2222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Gross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sales is 10000.00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Commission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rate is 0.06</a:t>
            </a:r>
          </a:p>
          <a:p>
            <a:pPr marL="118872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Updated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employee information output by print function:</a:t>
            </a:r>
          </a:p>
          <a:p>
            <a:pPr marL="118872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commission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employee: Sue Jones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social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security number: 222-22-2222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gross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sales: 8000.00</a:t>
            </a: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commission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rate: 0.10</a:t>
            </a:r>
          </a:p>
          <a:p>
            <a:pPr marL="118872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Employee's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earnings: $800.00</a:t>
            </a:r>
            <a:endParaRPr lang="pt-BR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Vamos</a:t>
            </a:r>
            <a:r>
              <a:rPr lang="en-US" dirty="0" smtClean="0"/>
              <a:t> agora </a:t>
            </a:r>
            <a:r>
              <a:rPr lang="en-US" dirty="0" err="1" smtClean="0"/>
              <a:t>criar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pt-BR" i="1" dirty="0" smtClean="0"/>
              <a:t>BasePlusCommissionEmployee</a:t>
            </a:r>
            <a:r>
              <a:rPr lang="pt-BR" dirty="0" smtClean="0"/>
              <a:t>, que representa funcionários assalariados comissionados</a:t>
            </a:r>
          </a:p>
          <a:p>
            <a:pPr lvl="1"/>
            <a:r>
              <a:rPr lang="en-US" dirty="0" err="1" smtClean="0"/>
              <a:t>Embora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especialização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anterior, </a:t>
            </a:r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6084168" y="2996952"/>
            <a:ext cx="1224136" cy="209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755575" y="5610578"/>
            <a:ext cx="4866291" cy="40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 smtClean="0"/>
              <a:t>BasePlusCommissionEmployee.h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300" dirty="0">
                <a:solidFill>
                  <a:srgbClr val="7F7F00"/>
                </a:solidFill>
                <a:latin typeface="Verdana"/>
              </a:rPr>
              <a:t>#include &lt;string&gt;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classe string padrão C++ </a:t>
            </a:r>
          </a:p>
          <a:p>
            <a:pPr marL="118872" indent="0">
              <a:buNone/>
            </a:pPr>
            <a:r>
              <a:rPr lang="pt-BR" sz="13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BasePlusCommissionEmployee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endParaRPr lang="pt-BR" sz="13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b="1" dirty="0">
                <a:solidFill>
                  <a:srgbClr val="808080"/>
                </a:solidFill>
                <a:latin typeface="Verdana"/>
              </a:rPr>
              <a:t>	</a:t>
            </a:r>
            <a:r>
              <a:rPr lang="pt-BR" sz="1300" b="1" dirty="0" smtClean="0">
                <a:solidFill>
                  <a:srgbClr val="808080"/>
                </a:solidFill>
                <a:latin typeface="Verdana"/>
              </a:rPr>
              <a:t>	                     </a:t>
            </a:r>
            <a:r>
              <a:rPr lang="pt-BR" sz="13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300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3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 o </a:t>
            </a:r>
            <a:r>
              <a:rPr lang="en-US" sz="1300" dirty="0" err="1">
                <a:solidFill>
                  <a:srgbClr val="007F00"/>
                </a:solidFill>
                <a:latin typeface="Comic Sans MS"/>
              </a:rPr>
              <a:t>nome</a:t>
            </a:r>
            <a:endParaRPr lang="en-US" sz="13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endParaRPr lang="en-US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3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 o SSN</a:t>
            </a:r>
          </a:p>
          <a:p>
            <a:pPr marL="118872" indent="0">
              <a:buNone/>
            </a:pPr>
            <a:r>
              <a:rPr lang="en-US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3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3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1300" dirty="0">
                <a:solidFill>
                  <a:srgbClr val="007F00"/>
                </a:solidFill>
                <a:latin typeface="Comic Sans MS"/>
              </a:rPr>
              <a:t> o SSN 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a quantidade de vendas brutas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configura a taxa de comissão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configura o salário-base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retorna o salário-base 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7F00"/>
                </a:solidFill>
                <a:latin typeface="Comic Sans MS"/>
              </a:rPr>
              <a:t>// imprime o objeto </a:t>
            </a:r>
            <a:r>
              <a:rPr lang="pt-BR" sz="1300" dirty="0" smtClean="0">
                <a:solidFill>
                  <a:srgbClr val="007F00"/>
                </a:solidFill>
                <a:latin typeface="Comic Sans MS"/>
              </a:rPr>
              <a:t>BasePlusCommissionEmployee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827584" y="4672396"/>
            <a:ext cx="3384376" cy="2687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: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vendas brutas semanais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porcentagem da comissão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salário-base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/>
              <a:t>BasePlusCommissionEmployee.h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adicionados</a:t>
            </a:r>
            <a:r>
              <a:rPr lang="en-US" dirty="0" smtClean="0"/>
              <a:t> um </a:t>
            </a:r>
            <a:r>
              <a:rPr lang="en-US" dirty="0" err="1" smtClean="0"/>
              <a:t>atributo</a:t>
            </a:r>
            <a:r>
              <a:rPr lang="en-US" dirty="0" smtClean="0"/>
              <a:t> com </a:t>
            </a:r>
            <a:r>
              <a:rPr lang="en-US" dirty="0" err="1" smtClean="0"/>
              <a:t>respectivo</a:t>
            </a:r>
            <a:r>
              <a:rPr lang="en-US" dirty="0" smtClean="0"/>
              <a:t> </a:t>
            </a:r>
            <a:r>
              <a:rPr lang="en-US" i="1" dirty="0" smtClean="0"/>
              <a:t>getter</a:t>
            </a:r>
            <a:r>
              <a:rPr lang="en-US" dirty="0" smtClean="0"/>
              <a:t> e </a:t>
            </a:r>
            <a:r>
              <a:rPr lang="en-US" i="1" dirty="0" smtClean="0"/>
              <a:t>setter</a:t>
            </a:r>
            <a:r>
              <a:rPr lang="en-US" dirty="0" smtClean="0"/>
              <a:t>, </a:t>
            </a:r>
            <a:r>
              <a:rPr lang="en-US" dirty="0" err="1" smtClean="0"/>
              <a:t>além</a:t>
            </a:r>
            <a:r>
              <a:rPr lang="en-US" dirty="0" smtClean="0"/>
              <a:t> de um </a:t>
            </a:r>
            <a:r>
              <a:rPr lang="en-US" dirty="0" err="1" smtClean="0"/>
              <a:t>parâmetro</a:t>
            </a:r>
            <a:r>
              <a:rPr lang="en-US" dirty="0" smtClean="0"/>
              <a:t> </a:t>
            </a:r>
            <a:r>
              <a:rPr lang="en-US" dirty="0" err="1" smtClean="0"/>
              <a:t>adicional</a:t>
            </a:r>
            <a:r>
              <a:rPr lang="en-US" dirty="0"/>
              <a:t> </a:t>
            </a:r>
            <a:r>
              <a:rPr lang="en-US" dirty="0" smtClean="0"/>
              <a:t>no </a:t>
            </a:r>
            <a:r>
              <a:rPr lang="en-US" dirty="0" err="1" smtClean="0"/>
              <a:t>construtor</a:t>
            </a:r>
            <a:r>
              <a:rPr lang="en-US" dirty="0" smtClean="0"/>
              <a:t>;</a:t>
            </a:r>
          </a:p>
          <a:p>
            <a:r>
              <a:rPr lang="en-US" dirty="0" smtClean="0"/>
              <a:t>O restante do </a:t>
            </a:r>
            <a:r>
              <a:rPr lang="en-US" dirty="0" err="1" smtClean="0"/>
              <a:t>código</a:t>
            </a:r>
            <a:r>
              <a:rPr lang="en-US" dirty="0" smtClean="0"/>
              <a:t> é </a:t>
            </a:r>
            <a:r>
              <a:rPr lang="en-US" dirty="0" err="1" smtClean="0"/>
              <a:t>basicamente</a:t>
            </a:r>
            <a:r>
              <a:rPr lang="en-US" dirty="0" smtClean="0"/>
              <a:t> </a:t>
            </a:r>
            <a:r>
              <a:rPr lang="en-US" dirty="0" err="1" smtClean="0"/>
              <a:t>redundante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à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816294" y="4702566"/>
            <a:ext cx="5051849" cy="2081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5023556" y="3429000"/>
            <a:ext cx="1420652" cy="2060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 smtClean="0"/>
              <a:t>BasePlusCommissionEmployee.cpp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&lt;iostream&gt;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Definição da classe BasePlusCommissionEmployee</a:t>
            </a:r>
          </a:p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"BasePlusCommissionEmployee.h"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construtor</a:t>
            </a:r>
          </a:p>
          <a:p>
            <a:pPr marL="118872" indent="0">
              <a:buNone/>
            </a:pP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endParaRPr lang="pt-BR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rgbClr val="808080"/>
                </a:solidFill>
                <a:latin typeface="Verdana"/>
              </a:rPr>
              <a:t>   		</a:t>
            </a:r>
            <a:r>
              <a:rPr lang="en-US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 err="1" smtClean="0">
                <a:solidFill>
                  <a:srgbClr val="000000"/>
                </a:solidFill>
                <a:latin typeface="Verdana"/>
              </a:rPr>
              <a:t>ssn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		</a:t>
            </a:r>
            <a:r>
              <a:rPr lang="pt-BR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valida e armazena as vendas brutas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valida e armazena a taxa de comissão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valida e armazena salário-base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o nome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/>
              <a:t>BasePlusCommissionEmployee.cpp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 smtClean="0">
                <a:solidFill>
                  <a:srgbClr val="000000"/>
                </a:solidFill>
                <a:latin typeface="Verdana"/>
              </a:rPr>
              <a:t>setLastName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o SSN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b="1" dirty="0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ssn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/>
              <a:t>BasePlusCommissionEmployee.cpp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SSN</a:t>
            </a:r>
          </a:p>
          <a:p>
            <a:pPr marL="118872" indent="0">
              <a:buNone/>
            </a:pP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grossSales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quantidade de vendas brutas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7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taxa de comissão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Prova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o </a:t>
            </a:r>
            <a:r>
              <a:rPr lang="en-US" dirty="0" err="1" smtClean="0"/>
              <a:t>conteúdo</a:t>
            </a:r>
            <a:r>
              <a:rPr lang="en-US" dirty="0" smtClean="0"/>
              <a:t> </a:t>
            </a:r>
            <a:r>
              <a:rPr lang="en-US" dirty="0" err="1" smtClean="0"/>
              <a:t>desta</a:t>
            </a:r>
            <a:r>
              <a:rPr lang="en-US" smtClean="0"/>
              <a:t> aula.</a:t>
            </a:r>
            <a:endParaRPr lang="en-US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1547664" y="5706404"/>
            <a:ext cx="1106642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ângulo 4"/>
          <p:cNvSpPr/>
          <p:nvPr/>
        </p:nvSpPr>
        <p:spPr>
          <a:xfrm>
            <a:off x="616590" y="3284984"/>
            <a:ext cx="6691714" cy="18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/>
              <a:t>BasePlusCommissionEmployee.cpp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007F00"/>
                </a:solidFill>
                <a:latin typeface="Comic Sans MS"/>
              </a:rPr>
              <a:t>// configura o salário-base                                   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                       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baseSalary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             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007F00"/>
                </a:solidFill>
                <a:latin typeface="Comic Sans MS"/>
              </a:rPr>
              <a:t>// retorna o salário-base                             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  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20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calcula os rendimentos                            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282210" y="4698291"/>
            <a:ext cx="3672408" cy="2349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/>
              <a:t>BasePlusCommissionEmployee.cpp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BasePlusCommissionEmployee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"base-salaried commission employee: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nsocial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security number: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"\ngross sales: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"\ncommission rate: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"\nbase salary: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500" i="1" dirty="0" smtClean="0"/>
              <a:t>driverBasePlusCommissionEmployee.cpp</a:t>
            </a:r>
            <a:endParaRPr lang="pt-BR" sz="3500" dirty="0"/>
          </a:p>
        </p:txBody>
      </p:sp>
      <p:sp>
        <p:nvSpPr>
          <p:cNvPr id="5" name="Rectângulo 4"/>
          <p:cNvSpPr/>
          <p:nvPr/>
        </p:nvSpPr>
        <p:spPr>
          <a:xfrm>
            <a:off x="3894667" y="6005689"/>
            <a:ext cx="2621312" cy="2370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6227947" y="3573016"/>
            <a:ext cx="432285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&lt;iostream&gt;</a:t>
            </a:r>
          </a:p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&lt;iomanip&gt;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7F7F00"/>
                </a:solidFill>
                <a:latin typeface="Verdana"/>
              </a:rPr>
              <a:t>#</a:t>
            </a:r>
            <a:r>
              <a:rPr lang="pt-BR" dirty="0">
                <a:solidFill>
                  <a:srgbClr val="7F7F00"/>
                </a:solidFill>
                <a:latin typeface="Verdana"/>
              </a:rPr>
              <a:t>include "BasePlusCommissionEmployee.h"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instancia o objeto BasePlusCommissionEmployee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"Bob"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"Lewis"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"333-33-3333"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5000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.04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300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formatação de saída de ponto flutuante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fixed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setprecision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obtém os dados do empregado comissionado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"Employee information obtained by get functions: \n"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"\nFirst name is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"\nLast name is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"\nSocial security number is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"\nGross sales is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"\nCommission rate is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dirty="0" err="1">
                <a:solidFill>
                  <a:srgbClr val="7F007F"/>
                </a:solidFill>
                <a:latin typeface="Verdana"/>
              </a:rPr>
              <a:t>nBase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 salary is 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employee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821110" y="2733675"/>
            <a:ext cx="5767114" cy="3029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755576" y="3844280"/>
            <a:ext cx="5832648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4994523" y="4563616"/>
            <a:ext cx="2022698" cy="2864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1000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salário-base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nUpdated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employee information output by print function: \n"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as novas informações do empregado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os rendimentos do empregado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"\n\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nEmployee's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earnings: $"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employee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earnings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500" i="1" dirty="0" smtClean="0"/>
              <a:t>driverBasePlusCommissionEmployee.cpp</a:t>
            </a:r>
            <a:endParaRPr lang="pt-BR" sz="350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539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Saída</a:t>
            </a:r>
            <a:r>
              <a:rPr lang="en-US" dirty="0"/>
              <a:t> do </a:t>
            </a:r>
            <a:r>
              <a:rPr lang="en-US" dirty="0" err="1"/>
              <a:t>Exemplo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Employee information obtained by get functions:</a:t>
            </a:r>
          </a:p>
          <a:p>
            <a:pPr marL="118872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First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name is Bob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Last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name is Lewis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Social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security number is 333-33-3333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Gross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sales is 5000.00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Commission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rate is 0.04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Base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salary is 300.00</a:t>
            </a:r>
          </a:p>
          <a:p>
            <a:pPr marL="118872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Updated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employee information output by print function:</a:t>
            </a:r>
          </a:p>
          <a:p>
            <a:pPr marL="118872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base-salaried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commission employee: Bob Lewis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social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security number: 333-33-3333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gross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sales: 5000.00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commission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rate: 0.04</a:t>
            </a: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base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salary: 1000.00</a:t>
            </a:r>
          </a:p>
          <a:p>
            <a:pPr marL="118872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Employee's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earnings: $1200.00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>
          <a:xfrm>
            <a:off x="4629774" y="5758408"/>
            <a:ext cx="1466225" cy="4442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4628767" y="3068960"/>
            <a:ext cx="1260081" cy="2005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ângulo 8"/>
          <p:cNvSpPr/>
          <p:nvPr/>
        </p:nvSpPr>
        <p:spPr>
          <a:xfrm>
            <a:off x="4636387" y="3324578"/>
            <a:ext cx="2838833" cy="2005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556792"/>
            <a:ext cx="3037687" cy="515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Comparação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1640" y="1743956"/>
            <a:ext cx="2666847" cy="4781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notado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Ambas</a:t>
            </a:r>
            <a:r>
              <a:rPr lang="en-US" dirty="0" smtClean="0"/>
              <a:t> as classes </a:t>
            </a:r>
            <a:r>
              <a:rPr lang="en-US" dirty="0" err="1" smtClean="0"/>
              <a:t>compartilham</a:t>
            </a:r>
            <a:r>
              <a:rPr lang="en-US" dirty="0" smtClean="0"/>
              <a:t> a </a:t>
            </a:r>
            <a:r>
              <a:rPr lang="en-US" dirty="0" err="1" smtClean="0"/>
              <a:t>maior</a:t>
            </a:r>
            <a:r>
              <a:rPr lang="en-US" dirty="0" smtClean="0"/>
              <a:t> parte dos </a:t>
            </a:r>
            <a:r>
              <a:rPr lang="en-US" dirty="0" err="1" smtClean="0"/>
              <a:t>atributos</a:t>
            </a:r>
            <a:r>
              <a:rPr lang="en-US" dirty="0" smtClean="0"/>
              <a:t>, 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Consequentemente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 </a:t>
            </a:r>
            <a:r>
              <a:rPr lang="en-US" dirty="0" err="1" smtClean="0"/>
              <a:t>relacionados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compartilhados</a:t>
            </a:r>
            <a:endParaRPr lang="en-US" dirty="0"/>
          </a:p>
          <a:p>
            <a:pPr lvl="2"/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acrescentado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um </a:t>
            </a:r>
            <a:r>
              <a:rPr lang="en-US" i="1" dirty="0" smtClean="0"/>
              <a:t>getter</a:t>
            </a:r>
            <a:r>
              <a:rPr lang="en-US" dirty="0" smtClean="0"/>
              <a:t> e um </a:t>
            </a:r>
            <a:r>
              <a:rPr lang="en-US" i="1" dirty="0" smtClean="0"/>
              <a:t>setter</a:t>
            </a:r>
            <a:r>
              <a:rPr lang="en-US" dirty="0" smtClean="0"/>
              <a:t> </a:t>
            </a:r>
            <a:r>
              <a:rPr lang="en-US" dirty="0" err="1" smtClean="0"/>
              <a:t>devido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novo </a:t>
            </a:r>
            <a:r>
              <a:rPr lang="en-US" dirty="0" err="1" smtClean="0"/>
              <a:t>atributo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Parte dos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adaptada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tratar</a:t>
            </a:r>
            <a:r>
              <a:rPr lang="en-US" dirty="0" smtClean="0"/>
              <a:t> o </a:t>
            </a:r>
            <a:r>
              <a:rPr lang="en-US" dirty="0" err="1" smtClean="0"/>
              <a:t>atributo</a:t>
            </a:r>
            <a:r>
              <a:rPr lang="en-US" dirty="0" smtClean="0"/>
              <a:t> extra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segunda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endParaRPr lang="en-US" dirty="0"/>
          </a:p>
          <a:p>
            <a:pPr lvl="2"/>
            <a:r>
              <a:rPr lang="en-US" dirty="0" err="1" smtClean="0"/>
              <a:t>Construtor</a:t>
            </a:r>
            <a:r>
              <a:rPr lang="en-US" dirty="0" smtClean="0"/>
              <a:t> e </a:t>
            </a:r>
            <a:r>
              <a:rPr lang="en-US" i="1" dirty="0" smtClean="0"/>
              <a:t>print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Literalmente</a:t>
            </a:r>
            <a:r>
              <a:rPr lang="en-US" dirty="0" smtClean="0"/>
              <a:t> o </a:t>
            </a:r>
            <a:r>
              <a:rPr lang="en-US" dirty="0" err="1" smtClean="0"/>
              <a:t>código</a:t>
            </a:r>
            <a:r>
              <a:rPr lang="en-US" dirty="0" smtClean="0"/>
              <a:t> original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copiado</a:t>
            </a:r>
            <a:r>
              <a:rPr lang="en-US" dirty="0" smtClean="0"/>
              <a:t> e </a:t>
            </a:r>
            <a:r>
              <a:rPr lang="en-US" dirty="0" err="1" smtClean="0"/>
              <a:t>adaptado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Quando</a:t>
            </a:r>
            <a:r>
              <a:rPr lang="en-US" dirty="0" smtClean="0"/>
              <a:t> a </a:t>
            </a:r>
            <a:r>
              <a:rPr lang="en-US" dirty="0" err="1" smtClean="0"/>
              <a:t>redundância</a:t>
            </a:r>
            <a:r>
              <a:rPr lang="en-US" dirty="0" smtClean="0"/>
              <a:t> entre classes </a:t>
            </a:r>
            <a:r>
              <a:rPr lang="en-US" dirty="0" err="1" smtClean="0"/>
              <a:t>acontece</a:t>
            </a:r>
            <a:r>
              <a:rPr lang="en-US" dirty="0" smtClean="0"/>
              <a:t>, </a:t>
            </a:r>
            <a:r>
              <a:rPr lang="en-US" dirty="0" err="1" smtClean="0"/>
              <a:t>caracteriza</a:t>
            </a:r>
            <a:r>
              <a:rPr lang="en-US" dirty="0" smtClean="0"/>
              <a:t>-se a </a:t>
            </a:r>
            <a:r>
              <a:rPr lang="en-US" dirty="0" err="1" smtClean="0"/>
              <a:t>necessidade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replicação</a:t>
            </a:r>
            <a:r>
              <a:rPr lang="en-US" dirty="0" smtClean="0"/>
              <a:t> de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resultar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replicação</a:t>
            </a:r>
            <a:r>
              <a:rPr lang="en-US" dirty="0" smtClean="0"/>
              <a:t> de </a:t>
            </a:r>
            <a:r>
              <a:rPr lang="en-US" dirty="0" err="1" smtClean="0"/>
              <a:t>erros</a:t>
            </a:r>
            <a:r>
              <a:rPr lang="pt-BR" dirty="0" smtClean="0"/>
              <a:t>: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manutenção</a:t>
            </a:r>
            <a:r>
              <a:rPr lang="en-US" dirty="0" smtClean="0"/>
              <a:t> é </a:t>
            </a:r>
            <a:r>
              <a:rPr lang="en-US" dirty="0" err="1" smtClean="0"/>
              <a:t>dificultada</a:t>
            </a:r>
            <a:r>
              <a:rPr lang="en-US" dirty="0" smtClean="0"/>
              <a:t>, </a:t>
            </a:r>
            <a:r>
              <a:rPr lang="en-US" dirty="0" err="1" smtClean="0"/>
              <a:t>pois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cópia</a:t>
            </a:r>
            <a:r>
              <a:rPr lang="en-US" dirty="0" smtClean="0"/>
              <a:t> tem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corrigida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Desperdício</a:t>
            </a:r>
            <a:r>
              <a:rPr lang="en-US" dirty="0" smtClean="0"/>
              <a:t> de tempo.</a:t>
            </a:r>
          </a:p>
          <a:p>
            <a:r>
              <a:rPr lang="en-US" dirty="0" smtClean="0"/>
              <a:t>Imagine um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composto</a:t>
            </a:r>
            <a:r>
              <a:rPr lang="en-US" dirty="0" smtClean="0"/>
              <a:t> de </a:t>
            </a:r>
            <a:r>
              <a:rPr lang="en-US" dirty="0" err="1" smtClean="0"/>
              <a:t>várias</a:t>
            </a:r>
            <a:r>
              <a:rPr lang="en-US" dirty="0" smtClean="0"/>
              <a:t> classes </a:t>
            </a:r>
            <a:r>
              <a:rPr lang="en-US" dirty="0" err="1" smtClean="0"/>
              <a:t>parecidas</a:t>
            </a:r>
            <a:r>
              <a:rPr lang="en-US" dirty="0" smtClean="0"/>
              <a:t> </a:t>
            </a:r>
            <a:r>
              <a:rPr lang="en-US" dirty="0" err="1" smtClean="0"/>
              <a:t>divididas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códigos</a:t>
            </a:r>
            <a:r>
              <a:rPr lang="en-US" dirty="0" smtClean="0"/>
              <a:t> </a:t>
            </a:r>
            <a:r>
              <a:rPr lang="en-US" dirty="0" err="1" smtClean="0"/>
              <a:t>replicados</a:t>
            </a:r>
            <a:endParaRPr lang="en-US" dirty="0"/>
          </a:p>
          <a:p>
            <a:pPr lvl="1"/>
            <a:r>
              <a:rPr lang="en-US" dirty="0" err="1" smtClean="0"/>
              <a:t>Menos</a:t>
            </a:r>
            <a:r>
              <a:rPr lang="en-US" dirty="0" smtClean="0"/>
              <a:t> é </a:t>
            </a:r>
            <a:r>
              <a:rPr lang="en-US" dirty="0" err="1" smtClean="0"/>
              <a:t>mais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Definimos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absorverá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redundantes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base;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manutenção</a:t>
            </a:r>
            <a:r>
              <a:rPr lang="en-US" dirty="0" smtClean="0"/>
              <a:t> dada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 se </a:t>
            </a:r>
            <a:r>
              <a:rPr lang="en-US" dirty="0" err="1" smtClean="0"/>
              <a:t>reflete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classes </a:t>
            </a:r>
            <a:r>
              <a:rPr lang="en-US" dirty="0" err="1" smtClean="0"/>
              <a:t>derivadas</a:t>
            </a:r>
            <a:r>
              <a:rPr lang="en-US" dirty="0" smtClean="0"/>
              <a:t> </a:t>
            </a:r>
            <a:r>
              <a:rPr lang="en-US" dirty="0" err="1" smtClean="0"/>
              <a:t>automaticamente</a:t>
            </a:r>
            <a:r>
              <a:rPr lang="en-US" dirty="0" smtClean="0"/>
              <a:t>.		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próximo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fixa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utilizaremos</a:t>
            </a:r>
            <a:r>
              <a:rPr lang="en-US" dirty="0" smtClean="0"/>
              <a:t> a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definição</a:t>
            </a:r>
            <a:r>
              <a:rPr lang="en-US" dirty="0" smtClean="0"/>
              <a:t> </a:t>
            </a:r>
            <a:r>
              <a:rPr lang="en-US" dirty="0" err="1" smtClean="0"/>
              <a:t>desta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do </a:t>
            </a:r>
            <a:r>
              <a:rPr lang="en-US" dirty="0" err="1" smtClean="0"/>
              <a:t>exemplo</a:t>
            </a:r>
            <a:r>
              <a:rPr lang="en-US" dirty="0" smtClean="0"/>
              <a:t> anterior;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continuam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pt-BR" i="1" dirty="0"/>
              <a:t>BasePlusCommissionEmployee</a:t>
            </a:r>
            <a:r>
              <a:rPr lang="pt-BR" b="1" dirty="0"/>
              <a:t> </a:t>
            </a:r>
            <a:r>
              <a:rPr lang="pt-BR" dirty="0" smtClean="0"/>
              <a:t>será a classe derivada</a:t>
            </a:r>
          </a:p>
          <a:p>
            <a:pPr lvl="1"/>
            <a:r>
              <a:rPr lang="en-US" dirty="0" err="1" smtClean="0"/>
              <a:t>Acrescentará</a:t>
            </a:r>
            <a:r>
              <a:rPr lang="en-US" dirty="0" smtClean="0"/>
              <a:t> o </a:t>
            </a:r>
            <a:r>
              <a:rPr lang="en-US" dirty="0" err="1" smtClean="0"/>
              <a:t>atributo</a:t>
            </a:r>
            <a:r>
              <a:rPr lang="en-US" dirty="0" smtClean="0"/>
              <a:t> </a:t>
            </a:r>
            <a:r>
              <a:rPr lang="en-US" i="1" dirty="0" err="1" smtClean="0"/>
              <a:t>baseSalary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Acrescentará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i="1" dirty="0" smtClean="0"/>
              <a:t>getter</a:t>
            </a:r>
            <a:r>
              <a:rPr lang="en-US" dirty="0" smtClean="0"/>
              <a:t> e </a:t>
            </a:r>
            <a:r>
              <a:rPr lang="en-US" i="1" dirty="0" smtClean="0"/>
              <a:t>setter</a:t>
            </a:r>
            <a:r>
              <a:rPr lang="en-US" dirty="0" smtClean="0"/>
              <a:t> e </a:t>
            </a:r>
            <a:r>
              <a:rPr lang="en-US" dirty="0" err="1" smtClean="0"/>
              <a:t>redefinirá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tentativa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gerará</a:t>
            </a:r>
            <a:r>
              <a:rPr lang="en-US" dirty="0" smtClean="0"/>
              <a:t> </a:t>
            </a:r>
            <a:r>
              <a:rPr lang="en-US" dirty="0" err="1" smtClean="0"/>
              <a:t>erro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r>
              <a:rPr lang="en-US" dirty="0" smtClean="0"/>
              <a:t>.</a:t>
            </a:r>
            <a:endParaRPr lang="pt-BR" dirty="0" smtClean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BasePlusComissionEmployee.h</a:t>
            </a:r>
            <a:endParaRPr lang="pt-BR" i="1" dirty="0"/>
          </a:p>
        </p:txBody>
      </p:sp>
      <p:sp>
        <p:nvSpPr>
          <p:cNvPr id="6" name="Rectângulo 5"/>
          <p:cNvSpPr/>
          <p:nvPr/>
        </p:nvSpPr>
        <p:spPr>
          <a:xfrm>
            <a:off x="4211960" y="3068960"/>
            <a:ext cx="3024336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827584" y="4653136"/>
            <a:ext cx="6408712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660210" y="2612386"/>
            <a:ext cx="736817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&lt;string&gt;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classe string padrão C++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7F7F00"/>
                </a:solidFill>
                <a:latin typeface="Verdana"/>
              </a:rPr>
              <a:t>#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include "CommissionEmployee.h"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Declaração da classe CommissionEmployee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   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salário-base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o salário-base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BasePlusCommissionEmployee</a:t>
            </a:r>
          </a:p>
          <a:p>
            <a:pPr marL="118872" indent="0">
              <a:buNone/>
            </a:pP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salário-base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Na aula passada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Classes</a:t>
            </a:r>
          </a:p>
          <a:p>
            <a:r>
              <a:rPr lang="en-US" dirty="0" err="1"/>
              <a:t>Objetos</a:t>
            </a:r>
            <a:endParaRPr lang="en-US" dirty="0"/>
          </a:p>
          <a:p>
            <a:r>
              <a:rPr lang="en-US" dirty="0" err="1"/>
              <a:t>Métodos</a:t>
            </a:r>
            <a:endParaRPr lang="en-US" dirty="0"/>
          </a:p>
          <a:p>
            <a:pPr lvl="1"/>
            <a:r>
              <a:rPr lang="en-US" dirty="0" err="1"/>
              <a:t>Construtores</a:t>
            </a:r>
            <a:endParaRPr lang="en-US" dirty="0"/>
          </a:p>
          <a:p>
            <a:pPr lvl="1"/>
            <a:r>
              <a:rPr lang="en-US" dirty="0" err="1" smtClean="0"/>
              <a:t>Destrutores</a:t>
            </a:r>
            <a:endParaRPr lang="en-US" dirty="0" smtClean="0"/>
          </a:p>
          <a:p>
            <a:pPr lvl="1"/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Construtores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Parametrizados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 Vetores de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Objetos</a:t>
            </a:r>
            <a:endParaRPr lang="en-US" dirty="0"/>
          </a:p>
          <a:p>
            <a:pPr lvl="1"/>
            <a:r>
              <a:rPr lang="en-US" dirty="0" err="1"/>
              <a:t>Objetos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Parâmetros</a:t>
            </a:r>
            <a:r>
              <a:rPr lang="en-US" dirty="0"/>
              <a:t> de </a:t>
            </a:r>
            <a:r>
              <a:rPr lang="en-US" dirty="0" err="1"/>
              <a:t>Métodos</a:t>
            </a:r>
            <a:endParaRPr lang="en-US" dirty="0"/>
          </a:p>
          <a:p>
            <a:pPr lvl="1"/>
            <a:r>
              <a:rPr lang="en-US" dirty="0" err="1"/>
              <a:t>Métodos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Retornam</a:t>
            </a:r>
            <a:r>
              <a:rPr lang="en-US" dirty="0"/>
              <a:t> </a:t>
            </a:r>
            <a:r>
              <a:rPr lang="en-US" dirty="0" err="1"/>
              <a:t>Objetos</a:t>
            </a:r>
            <a:endParaRPr lang="en-US" dirty="0"/>
          </a:p>
          <a:p>
            <a:r>
              <a:rPr lang="en-US" dirty="0" err="1"/>
              <a:t>Separando</a:t>
            </a:r>
            <a:r>
              <a:rPr lang="en-US" dirty="0"/>
              <a:t> a Interface da </a:t>
            </a:r>
            <a:r>
              <a:rPr lang="en-US" dirty="0" err="1"/>
              <a:t>Implementação</a:t>
            </a:r>
            <a:endParaRPr lang="en-US" dirty="0"/>
          </a:p>
          <a:p>
            <a:r>
              <a:rPr lang="en-US" dirty="0" err="1"/>
              <a:t>Composição</a:t>
            </a:r>
            <a:r>
              <a:rPr lang="en-US" dirty="0"/>
              <a:t>: </a:t>
            </a:r>
            <a:r>
              <a:rPr lang="en-US" dirty="0" err="1"/>
              <a:t>Objetos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de Classes</a:t>
            </a:r>
          </a:p>
          <a:p>
            <a:r>
              <a:rPr lang="en-US" dirty="0" err="1"/>
              <a:t>Funções</a:t>
            </a:r>
            <a:r>
              <a:rPr lang="en-US" dirty="0"/>
              <a:t> </a:t>
            </a:r>
            <a:r>
              <a:rPr lang="en-US" dirty="0" err="1"/>
              <a:t>Amigas</a:t>
            </a:r>
            <a:endParaRPr lang="en-US" dirty="0"/>
          </a:p>
          <a:p>
            <a:r>
              <a:rPr lang="en-US" dirty="0" err="1"/>
              <a:t>Sobrecarga</a:t>
            </a:r>
            <a:r>
              <a:rPr lang="en-US" dirty="0"/>
              <a:t> de </a:t>
            </a:r>
            <a:r>
              <a:rPr lang="en-US" dirty="0" err="1"/>
              <a:t>Operadores</a:t>
            </a:r>
            <a:endParaRPr lang="en-US" dirty="0"/>
          </a:p>
          <a:p>
            <a:r>
              <a:rPr lang="en-US" dirty="0"/>
              <a:t>O </a:t>
            </a:r>
            <a:r>
              <a:rPr lang="en-US" dirty="0" err="1"/>
              <a:t>Ponteiro</a:t>
            </a:r>
            <a:r>
              <a:rPr lang="en-US" dirty="0"/>
              <a:t> </a:t>
            </a:r>
            <a:r>
              <a:rPr lang="en-US" i="1" dirty="0" smtClean="0"/>
              <a:t>This</a:t>
            </a:r>
            <a:endParaRPr lang="pt-BR" i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28B9-9D4E-4259-95E5-1D3FE27B6872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031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operador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> define a </a:t>
            </a:r>
            <a:r>
              <a:rPr lang="en-US" dirty="0" err="1" smtClean="0"/>
              <a:t>herança</a:t>
            </a:r>
            <a:r>
              <a:rPr lang="en-US" dirty="0" smtClean="0"/>
              <a:t>;</a:t>
            </a:r>
          </a:p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herança</a:t>
            </a:r>
            <a:r>
              <a:rPr lang="en-US" dirty="0" smtClean="0"/>
              <a:t> é </a:t>
            </a:r>
            <a:r>
              <a:rPr lang="en-US" dirty="0" err="1" smtClean="0"/>
              <a:t>pública</a:t>
            </a:r>
            <a:endParaRPr lang="en-US" dirty="0" smtClean="0"/>
          </a:p>
          <a:p>
            <a:pPr lvl="1"/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2"/>
            <a:r>
              <a:rPr lang="en-US" dirty="0" err="1" smtClean="0"/>
              <a:t>Embora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vejamos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definição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, </a:t>
            </a:r>
            <a:r>
              <a:rPr lang="en-US" dirty="0" err="1" smtClean="0"/>
              <a:t>eles</a:t>
            </a:r>
            <a:r>
              <a:rPr lang="en-US" dirty="0" smtClean="0"/>
              <a:t> </a:t>
            </a:r>
            <a:r>
              <a:rPr lang="en-US" dirty="0" err="1" smtClean="0"/>
              <a:t>fazem</a:t>
            </a:r>
            <a:r>
              <a:rPr lang="en-US" dirty="0" smtClean="0"/>
              <a:t> parte </a:t>
            </a:r>
            <a:r>
              <a:rPr lang="en-US" dirty="0" err="1" smtClean="0"/>
              <a:t>dela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herdado</a:t>
            </a:r>
            <a:endParaRPr lang="en-US" dirty="0"/>
          </a:p>
          <a:p>
            <a:pPr lvl="2"/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definido</a:t>
            </a:r>
            <a:r>
              <a:rPr lang="en-US" dirty="0" smtClean="0"/>
              <a:t> um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específico</a:t>
            </a:r>
            <a:r>
              <a:rPr lang="en-US" dirty="0" smtClean="0"/>
              <a:t>.</a:t>
            </a:r>
          </a:p>
          <a:p>
            <a:r>
              <a:rPr lang="en-US" dirty="0" smtClean="0"/>
              <a:t>É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incluir</a:t>
            </a:r>
            <a:r>
              <a:rPr lang="en-US" dirty="0" smtClean="0"/>
              <a:t> o </a:t>
            </a:r>
            <a:r>
              <a:rPr lang="en-US" i="1" dirty="0" smtClean="0"/>
              <a:t>header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herdada</a:t>
            </a:r>
            <a:endParaRPr lang="en-US" dirty="0" smtClean="0"/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a </a:t>
            </a:r>
            <a:r>
              <a:rPr lang="en-US" dirty="0" err="1" smtClean="0"/>
              <a:t>utilização</a:t>
            </a:r>
            <a:r>
              <a:rPr lang="en-US" dirty="0" smtClean="0"/>
              <a:t> do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determina</a:t>
            </a:r>
            <a:r>
              <a:rPr lang="en-US" dirty="0" smtClean="0"/>
              <a:t> o </a:t>
            </a:r>
            <a:r>
              <a:rPr lang="en-US" dirty="0" err="1" smtClean="0"/>
              <a:t>tamanho</a:t>
            </a:r>
            <a:r>
              <a:rPr lang="en-US" dirty="0" smtClean="0"/>
              <a:t> dos </a:t>
            </a:r>
            <a:r>
              <a:rPr lang="en-US" dirty="0" err="1" smtClean="0"/>
              <a:t>objetos</a:t>
            </a:r>
            <a:r>
              <a:rPr lang="en-US" dirty="0" smtClean="0"/>
              <a:t> e </a:t>
            </a:r>
            <a:r>
              <a:rPr lang="en-US" dirty="0" err="1" smtClean="0"/>
              <a:t>garante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interface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respeitada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BasePlusComissionEmployee.cpp</a:t>
            </a:r>
            <a:endParaRPr lang="pt-BR" dirty="0"/>
          </a:p>
        </p:txBody>
      </p:sp>
      <p:sp>
        <p:nvSpPr>
          <p:cNvPr id="6" name="Rectângulo 5"/>
          <p:cNvSpPr/>
          <p:nvPr/>
        </p:nvSpPr>
        <p:spPr>
          <a:xfrm>
            <a:off x="827584" y="3455982"/>
            <a:ext cx="5018856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&lt;iostream&gt;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2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200" dirty="0">
                <a:solidFill>
                  <a:srgbClr val="007F00"/>
                </a:solidFill>
                <a:latin typeface="Comic Sans MS"/>
              </a:rPr>
              <a:t>Definição da classe BasePlusCommissionEmployee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"BasePlusCommissionEmployee.h"</a:t>
            </a:r>
          </a:p>
          <a:p>
            <a:pPr marL="118872" indent="0">
              <a:buNone/>
            </a:pPr>
            <a:endParaRPr lang="pt-BR" sz="500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construtor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4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4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400" b="1" dirty="0" smtClean="0">
                <a:solidFill>
                  <a:srgbClr val="00007F"/>
                </a:solidFill>
                <a:latin typeface="Verdana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smtClean="0">
                <a:solidFill>
                  <a:srgbClr val="000000"/>
                </a:solidFill>
                <a:latin typeface="Verdana"/>
              </a:rPr>
              <a:t>salary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chama explicitamente o construtor da classe básica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valida e armazena salário-base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2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200" dirty="0">
                <a:solidFill>
                  <a:srgbClr val="007F00"/>
                </a:solidFill>
                <a:latin typeface="Comic Sans MS"/>
              </a:rPr>
              <a:t>configura o salário-base</a:t>
            </a: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setBaseSalary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baseSalary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salary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r>
              <a:rPr lang="pt-BR" sz="12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200" dirty="0">
                <a:solidFill>
                  <a:srgbClr val="007F00"/>
                </a:solidFill>
                <a:latin typeface="Comic Sans MS"/>
              </a:rPr>
              <a:t>retorna o salário-base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821940" y="2817156"/>
            <a:ext cx="2736304" cy="2880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827584" y="4437112"/>
            <a:ext cx="2736304" cy="2880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BasePlusComissionEmployee.cpp</a:t>
            </a:r>
            <a:endParaRPr lang="pt-BR" dirty="0"/>
          </a:p>
        </p:txBody>
      </p:sp>
      <p:sp>
        <p:nvSpPr>
          <p:cNvPr id="6" name="Rectângulo 5"/>
          <p:cNvSpPr/>
          <p:nvPr/>
        </p:nvSpPr>
        <p:spPr>
          <a:xfrm>
            <a:off x="4283968" y="3974480"/>
            <a:ext cx="615410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4549423" y="2377102"/>
            <a:ext cx="993421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chemeClr val="bg1"/>
                </a:solidFill>
                <a:latin typeface="Verdana"/>
              </a:rPr>
              <a:t>   </a:t>
            </a:r>
            <a:r>
              <a:rPr lang="pt-BR" sz="1500" dirty="0">
                <a:solidFill>
                  <a:schemeClr val="bg1"/>
                </a:solidFill>
                <a:latin typeface="Comic Sans MS"/>
              </a:rPr>
              <a:t>// a classe derivada não </a:t>
            </a:r>
            <a:r>
              <a:rPr lang="pt-BR" sz="1500" dirty="0" smtClean="0">
                <a:solidFill>
                  <a:schemeClr val="bg1"/>
                </a:solidFill>
                <a:latin typeface="Comic Sans MS"/>
              </a:rPr>
              <a:t>pode...</a:t>
            </a:r>
            <a:endParaRPr lang="pt-BR" sz="1500" dirty="0">
              <a:solidFill>
                <a:schemeClr val="bg1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BasePlusCommissionEmployee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chemeClr val="bg1"/>
                </a:solidFill>
                <a:latin typeface="Verdana"/>
              </a:rPr>
              <a:t>   </a:t>
            </a:r>
            <a:r>
              <a:rPr lang="pt-BR" sz="1500" dirty="0">
                <a:solidFill>
                  <a:schemeClr val="bg1"/>
                </a:solidFill>
                <a:latin typeface="Comic Sans MS"/>
              </a:rPr>
              <a:t>// a classe derivada não </a:t>
            </a:r>
            <a:r>
              <a:rPr lang="pt-BR" sz="1500" dirty="0" smtClean="0">
                <a:solidFill>
                  <a:schemeClr val="bg1"/>
                </a:solidFill>
                <a:latin typeface="Comic Sans MS"/>
              </a:rPr>
              <a:t>pode... </a:t>
            </a:r>
            <a:endParaRPr lang="pt-BR" sz="1500" dirty="0">
              <a:solidFill>
                <a:schemeClr val="bg1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"base-salaried commission employee: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nsocial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security number: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socialSecurityNumber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"\ngross sales: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"\ncommission rate: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"\nbase salary: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Neste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err="1" smtClean="0"/>
              <a:t>Sintaxe</a:t>
            </a:r>
            <a:r>
              <a:rPr lang="en-US" dirty="0" smtClean="0"/>
              <a:t> </a:t>
            </a:r>
            <a:r>
              <a:rPr lang="en-US" dirty="0" err="1" smtClean="0"/>
              <a:t>inicializadora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base;</a:t>
            </a:r>
          </a:p>
          <a:p>
            <a:pPr lvl="1"/>
            <a:r>
              <a:rPr lang="en-US" dirty="0" smtClean="0"/>
              <a:t>É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tenha</a:t>
            </a:r>
            <a:r>
              <a:rPr lang="en-US" dirty="0" smtClean="0"/>
              <a:t> um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chamado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Se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não</a:t>
            </a:r>
            <a:r>
              <a:rPr lang="en-US" dirty="0" smtClean="0"/>
              <a:t> for </a:t>
            </a:r>
            <a:r>
              <a:rPr lang="en-US" dirty="0" err="1" smtClean="0"/>
              <a:t>chamado</a:t>
            </a:r>
            <a:r>
              <a:rPr lang="en-US" dirty="0" smtClean="0"/>
              <a:t> </a:t>
            </a:r>
            <a:r>
              <a:rPr lang="en-US" dirty="0" err="1" smtClean="0"/>
              <a:t>explicitamente</a:t>
            </a:r>
            <a:r>
              <a:rPr lang="en-US" dirty="0" smtClean="0"/>
              <a:t>, o </a:t>
            </a:r>
            <a:r>
              <a:rPr lang="en-US" dirty="0" err="1" smtClean="0"/>
              <a:t>compilador</a:t>
            </a:r>
            <a:r>
              <a:rPr lang="en-US" dirty="0" smtClean="0"/>
              <a:t> </a:t>
            </a:r>
            <a:r>
              <a:rPr lang="en-US" dirty="0" err="1" smtClean="0"/>
              <a:t>chamará</a:t>
            </a:r>
            <a:r>
              <a:rPr lang="en-US" dirty="0" smtClean="0"/>
              <a:t> </a:t>
            </a:r>
            <a:r>
              <a:rPr lang="en-US" dirty="0" err="1" smtClean="0"/>
              <a:t>implicitamente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i="1" dirty="0" smtClean="0"/>
              <a:t>default </a:t>
            </a:r>
            <a:r>
              <a:rPr lang="en-US" dirty="0" smtClean="0"/>
              <a:t>(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)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2"/>
            <a:r>
              <a:rPr lang="en-US" dirty="0" smtClean="0"/>
              <a:t>Se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existir</a:t>
            </a:r>
            <a:r>
              <a:rPr lang="en-US" dirty="0" smtClean="0"/>
              <a:t>, </a:t>
            </a:r>
            <a:r>
              <a:rPr lang="en-US" dirty="0" err="1" smtClean="0"/>
              <a:t>ocorrerá</a:t>
            </a:r>
            <a:r>
              <a:rPr lang="en-US" dirty="0" smtClean="0"/>
              <a:t> um </a:t>
            </a:r>
            <a:r>
              <a:rPr lang="en-US" dirty="0" err="1" smtClean="0"/>
              <a:t>erro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i="1" dirty="0" smtClean="0"/>
              <a:t>earnings</a:t>
            </a:r>
            <a:r>
              <a:rPr lang="en-US" dirty="0" smtClean="0"/>
              <a:t> e </a:t>
            </a:r>
            <a:r>
              <a:rPr lang="en-US" i="1" dirty="0" smtClean="0"/>
              <a:t>print()</a:t>
            </a:r>
            <a:r>
              <a:rPr lang="en-US" dirty="0" smtClean="0"/>
              <a:t> </a:t>
            </a:r>
            <a:r>
              <a:rPr lang="en-US" dirty="0" err="1" smtClean="0"/>
              <a:t>deste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gerarão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endParaRPr lang="en-US" dirty="0" smtClean="0"/>
          </a:p>
          <a:p>
            <a:pPr lvl="1"/>
            <a:r>
              <a:rPr lang="en-US" dirty="0" smtClean="0"/>
              <a:t>Ambos </a:t>
            </a:r>
            <a:r>
              <a:rPr lang="en-US" dirty="0" err="1" smtClean="0"/>
              <a:t>tentam</a:t>
            </a:r>
            <a:r>
              <a:rPr lang="en-US" dirty="0" smtClean="0"/>
              <a:t> </a:t>
            </a:r>
            <a:r>
              <a:rPr lang="en-US" dirty="0" err="1" smtClean="0"/>
              <a:t>acessar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permitido</a:t>
            </a:r>
            <a:endParaRPr lang="en-US" dirty="0" smtClean="0"/>
          </a:p>
          <a:p>
            <a:pPr lvl="2"/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classes </a:t>
            </a:r>
            <a:r>
              <a:rPr lang="en-US" dirty="0" err="1" smtClean="0"/>
              <a:t>intimamente</a:t>
            </a:r>
            <a:r>
              <a:rPr lang="en-US" dirty="0" smtClean="0"/>
              <a:t> </a:t>
            </a:r>
            <a:r>
              <a:rPr lang="en-US" dirty="0" err="1" smtClean="0"/>
              <a:t>relacionadas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Poderíamos</a:t>
            </a:r>
            <a:r>
              <a:rPr lang="en-US" dirty="0" smtClean="0"/>
              <a:t>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</a:t>
            </a:r>
            <a:r>
              <a:rPr lang="en-US" dirty="0" err="1" smtClean="0"/>
              <a:t>associados</a:t>
            </a:r>
            <a:r>
              <a:rPr lang="en-US" dirty="0" smtClean="0"/>
              <a:t> a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evitar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endParaRPr lang="en-US" dirty="0"/>
          </a:p>
          <a:p>
            <a:pPr lvl="2"/>
            <a:r>
              <a:rPr lang="en-US" dirty="0" smtClean="0"/>
              <a:t>Uma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redefinidos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causar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veremos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Diagrama</a:t>
            </a:r>
            <a:r>
              <a:rPr lang="en-US" dirty="0" smtClean="0"/>
              <a:t> de classes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5346" y="2032000"/>
            <a:ext cx="5676974" cy="426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7004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(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)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b="1" i="1" dirty="0" smtClean="0"/>
              <a:t>protected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modificador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i="1" dirty="0" smtClean="0"/>
              <a:t>protected</a:t>
            </a:r>
            <a:r>
              <a:rPr lang="en-US" dirty="0" smtClean="0"/>
              <a:t> (</a:t>
            </a: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UML) </a:t>
            </a:r>
            <a:r>
              <a:rPr lang="en-US" dirty="0" err="1" smtClean="0"/>
              <a:t>permite</a:t>
            </a:r>
            <a:r>
              <a:rPr lang="en-US" dirty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um </a:t>
            </a:r>
            <a:r>
              <a:rPr lang="en-US" dirty="0" err="1" smtClean="0"/>
              <a:t>membro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acessível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Membros</a:t>
            </a:r>
            <a:r>
              <a:rPr lang="en-US" dirty="0" smtClean="0"/>
              <a:t>  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base;</a:t>
            </a:r>
          </a:p>
          <a:p>
            <a:pPr lvl="2"/>
            <a:r>
              <a:rPr lang="en-US" dirty="0" err="1"/>
              <a:t>Membros</a:t>
            </a:r>
            <a:r>
              <a:rPr lang="en-US" dirty="0"/>
              <a:t>  e </a:t>
            </a:r>
            <a:r>
              <a:rPr lang="en-US" dirty="0" err="1"/>
              <a:t>funções</a:t>
            </a:r>
            <a:r>
              <a:rPr lang="en-US" dirty="0"/>
              <a:t> </a:t>
            </a:r>
            <a:r>
              <a:rPr lang="en-US" dirty="0" err="1"/>
              <a:t>amigas</a:t>
            </a:r>
            <a:r>
              <a:rPr lang="en-US" dirty="0"/>
              <a:t> </a:t>
            </a:r>
            <a:r>
              <a:rPr lang="en-US" dirty="0" smtClean="0"/>
              <a:t>das classes </a:t>
            </a:r>
            <a:r>
              <a:rPr lang="en-US" dirty="0" err="1" smtClean="0"/>
              <a:t>derivadas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Desta</a:t>
            </a:r>
            <a:r>
              <a:rPr lang="en-US" dirty="0" smtClean="0"/>
              <a:t> forma o 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(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BasePlusComissionEmployee</a:t>
            </a:r>
            <a:r>
              <a:rPr lang="en-US" dirty="0" smtClean="0"/>
              <a:t>) </a:t>
            </a:r>
            <a:r>
              <a:rPr lang="en-US" dirty="0" err="1" smtClean="0"/>
              <a:t>compilará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endParaRPr lang="en-US" dirty="0"/>
          </a:p>
          <a:p>
            <a:pPr lvl="2"/>
            <a:r>
              <a:rPr lang="en-US" dirty="0" err="1" smtClean="0"/>
              <a:t>Poderá</a:t>
            </a:r>
            <a:r>
              <a:rPr lang="en-US" dirty="0" smtClean="0"/>
              <a:t> </a:t>
            </a:r>
            <a:r>
              <a:rPr lang="en-US" dirty="0" err="1" smtClean="0"/>
              <a:t>acessar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ComissionEmployee.h</a:t>
            </a:r>
            <a:endParaRPr lang="pt-BR" i="1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&lt;string&gt;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classe string padrão C++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o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nome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SSN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SSN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a quantidade de vendas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brutas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ComissionEmployee.h</a:t>
            </a:r>
            <a:endParaRPr lang="pt-BR" dirty="0"/>
          </a:p>
        </p:txBody>
      </p:sp>
      <p:sp>
        <p:nvSpPr>
          <p:cNvPr id="6" name="Rectângulo 5"/>
          <p:cNvSpPr/>
          <p:nvPr/>
        </p:nvSpPr>
        <p:spPr>
          <a:xfrm>
            <a:off x="611560" y="4149080"/>
            <a:ext cx="5236084" cy="1337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a taxa de comissão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CommissionEmployee </a:t>
            </a:r>
          </a:p>
          <a:p>
            <a:pPr marL="118872" indent="0">
              <a:buNone/>
            </a:pPr>
            <a:endParaRPr lang="pt-BR" sz="1500" b="1" dirty="0" smtClean="0">
              <a:solidFill>
                <a:srgbClr val="00007F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protected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vendas brutas semanais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porcentagem da comissão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ComissionEmployee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rigorosamente</a:t>
            </a:r>
            <a:r>
              <a:rPr lang="en-US" dirty="0" smtClean="0"/>
              <a:t> nada</a:t>
            </a:r>
          </a:p>
          <a:p>
            <a:pPr lvl="1"/>
            <a:r>
              <a:rPr lang="en-US" dirty="0" err="1" smtClean="0"/>
              <a:t>Internamente</a:t>
            </a:r>
            <a:r>
              <a:rPr lang="en-US" dirty="0" smtClean="0"/>
              <a:t> à </a:t>
            </a:r>
            <a:r>
              <a:rPr lang="en-US" dirty="0" err="1" smtClean="0"/>
              <a:t>classe</a:t>
            </a:r>
            <a:r>
              <a:rPr lang="en-US" dirty="0" smtClean="0"/>
              <a:t> base, nada </a:t>
            </a:r>
            <a:r>
              <a:rPr lang="en-US" dirty="0" err="1" smtClean="0"/>
              <a:t>muda</a:t>
            </a:r>
            <a:r>
              <a:rPr lang="en-US" dirty="0" smtClean="0"/>
              <a:t> se um </a:t>
            </a:r>
            <a:r>
              <a:rPr lang="en-US" dirty="0" err="1" smtClean="0"/>
              <a:t>membro</a:t>
            </a:r>
            <a:r>
              <a:rPr lang="en-US" dirty="0" smtClean="0"/>
              <a:t> é </a:t>
            </a:r>
            <a:r>
              <a:rPr lang="en-US" dirty="0" err="1" smtClean="0"/>
              <a:t>privado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protegido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BasePlusComissionEmployee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endParaRPr lang="en-US" dirty="0" smtClean="0"/>
          </a:p>
          <a:p>
            <a:pPr lvl="1"/>
            <a:r>
              <a:rPr lang="en-US" dirty="0" smtClean="0"/>
              <a:t>Na </a:t>
            </a:r>
            <a:r>
              <a:rPr lang="en-US" dirty="0" err="1" smtClean="0"/>
              <a:t>verdade</a:t>
            </a:r>
            <a:r>
              <a:rPr lang="en-US" dirty="0" smtClean="0"/>
              <a:t>,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herdando</a:t>
            </a:r>
            <a:r>
              <a:rPr lang="en-US" dirty="0" smtClean="0"/>
              <a:t> da nova </a:t>
            </a:r>
            <a:r>
              <a:rPr lang="en-US" dirty="0" err="1" smtClean="0"/>
              <a:t>classe</a:t>
            </a:r>
            <a:r>
              <a:rPr lang="en-US" dirty="0" smtClean="0"/>
              <a:t> base é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funciona</a:t>
            </a:r>
            <a:r>
              <a:rPr lang="en-US" dirty="0"/>
              <a:t>!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29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Herança</a:t>
            </a:r>
          </a:p>
          <a:p>
            <a:pPr lvl="1"/>
            <a:r>
              <a:rPr lang="pt-BR" dirty="0" smtClean="0"/>
              <a:t>Compilação</a:t>
            </a:r>
            <a:endParaRPr lang="pt-BR" dirty="0"/>
          </a:p>
          <a:p>
            <a:pPr lvl="1"/>
            <a:r>
              <a:rPr lang="pt-BR" dirty="0"/>
              <a:t>Redefinição de </a:t>
            </a:r>
            <a:r>
              <a:rPr lang="pt-BR" dirty="0" smtClean="0"/>
              <a:t>Métodos</a:t>
            </a:r>
            <a:endParaRPr lang="pt-BR" dirty="0"/>
          </a:p>
          <a:p>
            <a:pPr lvl="1"/>
            <a:r>
              <a:rPr lang="pt-BR" dirty="0" smtClean="0"/>
              <a:t>Construtores </a:t>
            </a:r>
            <a:r>
              <a:rPr lang="pt-BR" dirty="0"/>
              <a:t>e Destrutores em Classes Derivadas</a:t>
            </a:r>
          </a:p>
          <a:p>
            <a:r>
              <a:rPr lang="pt-BR" dirty="0"/>
              <a:t>Herança Pública vs. Privada vs. Protegida</a:t>
            </a:r>
          </a:p>
          <a:p>
            <a:r>
              <a:rPr lang="pt-BR" dirty="0"/>
              <a:t>Conversões de Tipo entre Base e Derivada</a:t>
            </a:r>
          </a:p>
          <a:p>
            <a:r>
              <a:rPr lang="pt-BR" dirty="0"/>
              <a:t>Herança </a:t>
            </a:r>
            <a:r>
              <a:rPr lang="pt-BR" dirty="0" smtClean="0"/>
              <a:t>Múltipla</a:t>
            </a:r>
          </a:p>
          <a:p>
            <a:pPr lvl="1"/>
            <a:r>
              <a:rPr lang="pt-BR" dirty="0" smtClean="0"/>
              <a:t>Classes Base Virtuais</a:t>
            </a:r>
            <a:endParaRPr lang="pt-BR" dirty="0"/>
          </a:p>
          <a:p>
            <a:pPr lvl="1"/>
            <a:r>
              <a:rPr lang="pt-BR" dirty="0" smtClean="0"/>
              <a:t>Compilação</a:t>
            </a:r>
            <a:endParaRPr lang="pt-BR" dirty="0"/>
          </a:p>
          <a:p>
            <a:pPr lvl="1"/>
            <a:r>
              <a:rPr lang="pt-BR" dirty="0" smtClean="0"/>
              <a:t>Construtores </a:t>
            </a:r>
            <a:r>
              <a:rPr lang="pt-BR" dirty="0"/>
              <a:t>em Herança Múltipla</a:t>
            </a:r>
            <a:endParaRPr lang="en-US" dirty="0" smtClean="0"/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Diagrama</a:t>
            </a:r>
            <a:r>
              <a:rPr lang="en-US" dirty="0" smtClean="0"/>
              <a:t> de Classes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5128" y="1700808"/>
            <a:ext cx="631522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475656" y="2132855"/>
            <a:ext cx="67394" cy="8865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475656" y="2132856"/>
            <a:ext cx="72008" cy="72008"/>
            <a:chOff x="1093391" y="2131268"/>
            <a:chExt cx="72008" cy="7200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15616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46349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129395" y="211691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129395" y="214453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475656" y="2348880"/>
            <a:ext cx="72008" cy="72008"/>
            <a:chOff x="1093391" y="2131268"/>
            <a:chExt cx="72008" cy="72008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115616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146349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1129395" y="211691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1129395" y="214453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1475656" y="2552204"/>
            <a:ext cx="72008" cy="72008"/>
            <a:chOff x="1093391" y="2131268"/>
            <a:chExt cx="72008" cy="72008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115616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146349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1129395" y="211691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1129395" y="214453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475656" y="2761878"/>
            <a:ext cx="72008" cy="72008"/>
            <a:chOff x="1093391" y="2131268"/>
            <a:chExt cx="72008" cy="72008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115616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146349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1129395" y="211691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1129395" y="214453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475656" y="2968377"/>
            <a:ext cx="72008" cy="72008"/>
            <a:chOff x="1093391" y="2131268"/>
            <a:chExt cx="72008" cy="72008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115616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146349" y="2131268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1129395" y="211691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129395" y="2144539"/>
              <a:ext cx="0" cy="72008"/>
            </a:xfrm>
            <a:prstGeom prst="line">
              <a:avLst/>
            </a:prstGeom>
            <a:ln w="1270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Considerações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i="1" dirty="0" smtClean="0"/>
              <a:t>Protected</a:t>
            </a:r>
            <a:endParaRPr lang="pt-BR" i="1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dá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melhoria</a:t>
            </a:r>
            <a:r>
              <a:rPr lang="en-US" dirty="0" smtClean="0"/>
              <a:t> de </a:t>
            </a:r>
            <a:r>
              <a:rPr lang="en-US" dirty="0" err="1" smtClean="0"/>
              <a:t>desempenho</a:t>
            </a:r>
            <a:endParaRPr lang="en-US" dirty="0" smtClean="0"/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ficar</a:t>
            </a:r>
            <a:r>
              <a:rPr lang="en-US" dirty="0" smtClean="0"/>
              <a:t> </a:t>
            </a:r>
            <a:r>
              <a:rPr lang="en-US" dirty="0" err="1" smtClean="0"/>
              <a:t>chamando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(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Por</a:t>
            </a:r>
            <a:r>
              <a:rPr lang="en-US" dirty="0" smtClean="0"/>
              <a:t> outro </a:t>
            </a:r>
            <a:r>
              <a:rPr lang="en-US" dirty="0" err="1" smtClean="0"/>
              <a:t>lado</a:t>
            </a:r>
            <a:r>
              <a:rPr lang="en-US" dirty="0" smtClean="0"/>
              <a:t>,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gera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essenciais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se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i="1" dirty="0" smtClean="0"/>
              <a:t>getter</a:t>
            </a:r>
            <a:r>
              <a:rPr lang="en-US" dirty="0" smtClean="0"/>
              <a:t> e </a:t>
            </a:r>
            <a:r>
              <a:rPr lang="en-US" i="1" dirty="0" smtClean="0"/>
              <a:t>setter</a:t>
            </a:r>
            <a:r>
              <a:rPr lang="en-US" dirty="0" smtClean="0"/>
              <a:t>,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haver</a:t>
            </a:r>
            <a:r>
              <a:rPr lang="en-US" dirty="0" smtClean="0"/>
              <a:t> </a:t>
            </a:r>
            <a:r>
              <a:rPr lang="en-US" dirty="0" err="1" smtClean="0"/>
              <a:t>inconsistência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atributo</a:t>
            </a:r>
            <a:endParaRPr lang="en-US" dirty="0" smtClean="0"/>
          </a:p>
          <a:p>
            <a:pPr lvl="2"/>
            <a:r>
              <a:rPr lang="en-US" dirty="0" smtClean="0"/>
              <a:t>Nada </a:t>
            </a:r>
            <a:r>
              <a:rPr lang="en-US" dirty="0" err="1" smtClean="0"/>
              <a:t>garante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programador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</a:t>
            </a:r>
            <a:r>
              <a:rPr lang="en-US" dirty="0" err="1" smtClean="0"/>
              <a:t>fará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validação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alteração</a:t>
            </a:r>
            <a:r>
              <a:rPr lang="en-US" dirty="0" smtClean="0"/>
              <a:t> de </a:t>
            </a:r>
            <a:r>
              <a:rPr lang="en-US" dirty="0" err="1" smtClean="0"/>
              <a:t>nomenclatura</a:t>
            </a:r>
            <a:r>
              <a:rPr lang="en-US" dirty="0" smtClean="0"/>
              <a:t> de um </a:t>
            </a:r>
            <a:r>
              <a:rPr lang="en-US" dirty="0" err="1" smtClean="0"/>
              <a:t>atributo</a:t>
            </a:r>
            <a:r>
              <a:rPr lang="en-US" dirty="0" smtClean="0"/>
              <a:t> </a:t>
            </a:r>
            <a:r>
              <a:rPr lang="en-US" dirty="0" err="1" smtClean="0"/>
              <a:t>invalida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endParaRPr lang="en-US" dirty="0"/>
          </a:p>
          <a:p>
            <a:pPr lvl="2"/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depender</a:t>
            </a:r>
            <a:r>
              <a:rPr lang="en-US" dirty="0" smtClean="0"/>
              <a:t> do </a:t>
            </a:r>
            <a:r>
              <a:rPr lang="en-US" dirty="0" err="1" smtClean="0"/>
              <a:t>serviço</a:t>
            </a:r>
            <a:r>
              <a:rPr lang="en-US" dirty="0" smtClean="0"/>
              <a:t> </a:t>
            </a:r>
            <a:r>
              <a:rPr lang="en-US" dirty="0" err="1" smtClean="0"/>
              <a:t>prestado</a:t>
            </a:r>
            <a:r>
              <a:rPr lang="en-US" dirty="0" smtClean="0"/>
              <a:t>, e </a:t>
            </a:r>
            <a:r>
              <a:rPr lang="en-US" dirty="0" err="1" smtClean="0"/>
              <a:t>não</a:t>
            </a:r>
            <a:r>
              <a:rPr lang="en-US" dirty="0" smtClean="0"/>
              <a:t> da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base. 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Considerações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i="1" dirty="0"/>
              <a:t>Protected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devemos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i="1" dirty="0" smtClean="0"/>
              <a:t>protected</a:t>
            </a:r>
            <a:r>
              <a:rPr lang="en-US" dirty="0" smtClean="0"/>
              <a:t> </a:t>
            </a:r>
            <a:r>
              <a:rPr lang="en-US" dirty="0" err="1" smtClean="0"/>
              <a:t>então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nossa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precisar</a:t>
            </a:r>
            <a:r>
              <a:rPr lang="en-US" dirty="0" smtClean="0"/>
              <a:t> </a:t>
            </a:r>
            <a:r>
              <a:rPr lang="en-US" dirty="0" err="1" smtClean="0"/>
              <a:t>fornecer</a:t>
            </a:r>
            <a:r>
              <a:rPr lang="en-US" dirty="0" smtClean="0"/>
              <a:t> um </a:t>
            </a:r>
            <a:r>
              <a:rPr lang="en-US" dirty="0" err="1" smtClean="0"/>
              <a:t>serviço</a:t>
            </a:r>
            <a:r>
              <a:rPr lang="en-US" dirty="0" smtClean="0"/>
              <a:t> (</a:t>
            </a:r>
            <a:r>
              <a:rPr lang="en-US" dirty="0" err="1" smtClean="0"/>
              <a:t>método</a:t>
            </a:r>
            <a:r>
              <a:rPr lang="en-US" dirty="0" smtClean="0"/>
              <a:t>)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classes </a:t>
            </a:r>
            <a:r>
              <a:rPr lang="en-US" dirty="0" err="1" smtClean="0"/>
              <a:t>derivadas</a:t>
            </a:r>
            <a:r>
              <a:rPr lang="en-US" dirty="0" smtClean="0"/>
              <a:t> 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amigas</a:t>
            </a:r>
            <a:r>
              <a:rPr lang="en-US" dirty="0" smtClean="0"/>
              <a:t>, </a:t>
            </a:r>
            <a:r>
              <a:rPr lang="en-US" dirty="0" err="1" smtClean="0"/>
              <a:t>ninguém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Declarar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alterada</a:t>
            </a:r>
            <a:r>
              <a:rPr lang="en-US" dirty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implicar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alteração</a:t>
            </a:r>
            <a:r>
              <a:rPr lang="en-US" dirty="0" smtClean="0"/>
              <a:t> da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;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 é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e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.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adequar</a:t>
            </a:r>
            <a:r>
              <a:rPr lang="en-US" dirty="0" smtClean="0"/>
              <a:t> </a:t>
            </a:r>
            <a:r>
              <a:rPr lang="en-US" dirty="0" err="1" smtClean="0"/>
              <a:t>nossas</a:t>
            </a:r>
            <a:r>
              <a:rPr lang="en-US" dirty="0" smtClean="0"/>
              <a:t> classes dos </a:t>
            </a:r>
            <a:r>
              <a:rPr lang="en-US" dirty="0" err="1" smtClean="0"/>
              <a:t>exemplos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proposto</a:t>
            </a:r>
            <a:endParaRPr lang="en-US" dirty="0"/>
          </a:p>
          <a:p>
            <a:pPr lvl="1"/>
            <a:r>
              <a:rPr lang="en-US" dirty="0" smtClean="0"/>
              <a:t>De </a:t>
            </a:r>
            <a:r>
              <a:rPr lang="en-US" dirty="0" err="1" smtClean="0"/>
              <a:t>acordo</a:t>
            </a:r>
            <a:r>
              <a:rPr lang="en-US" dirty="0" smtClean="0"/>
              <a:t> com as boas </a:t>
            </a:r>
            <a:r>
              <a:rPr lang="en-US" dirty="0" err="1" smtClean="0"/>
              <a:t>práticas</a:t>
            </a:r>
            <a:r>
              <a:rPr lang="en-US" dirty="0" smtClean="0"/>
              <a:t> de </a:t>
            </a:r>
            <a:r>
              <a:rPr lang="en-US" dirty="0" err="1" smtClean="0"/>
              <a:t>engenharia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volta</a:t>
            </a:r>
            <a:r>
              <a:rPr lang="en-US" dirty="0" smtClean="0"/>
              <a:t> 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passa</a:t>
            </a:r>
            <a:r>
              <a:rPr lang="en-US" dirty="0" smtClean="0"/>
              <a:t> a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 smtClean="0"/>
              <a:t> </a:t>
            </a:r>
            <a:r>
              <a:rPr lang="en-US" dirty="0" err="1" smtClean="0"/>
              <a:t>internamente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acessa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endParaRPr lang="en-US" dirty="0" smtClean="0"/>
          </a:p>
          <a:p>
            <a:pPr lvl="1"/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i="1" dirty="0" smtClean="0"/>
              <a:t>getters</a:t>
            </a:r>
            <a:r>
              <a:rPr lang="en-US" dirty="0" smtClean="0"/>
              <a:t> e </a:t>
            </a:r>
            <a:r>
              <a:rPr lang="en-US" i="1" dirty="0" smtClean="0"/>
              <a:t>setters</a:t>
            </a:r>
            <a:r>
              <a:rPr lang="en-US" dirty="0"/>
              <a:t>;</a:t>
            </a:r>
            <a:endParaRPr lang="en-US" dirty="0" smtClean="0"/>
          </a:p>
          <a:p>
            <a:pPr lvl="1"/>
            <a:r>
              <a:rPr lang="en-US" dirty="0" err="1" smtClean="0"/>
              <a:t>Somente</a:t>
            </a:r>
            <a:r>
              <a:rPr lang="en-US" dirty="0" smtClean="0"/>
              <a:t> a </a:t>
            </a:r>
            <a:r>
              <a:rPr lang="en-US" dirty="0" err="1" smtClean="0"/>
              <a:t>implementação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é </a:t>
            </a:r>
            <a:r>
              <a:rPr lang="en-US" dirty="0" err="1" smtClean="0"/>
              <a:t>alterada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783844" y="3140967"/>
            <a:ext cx="6136245" cy="16003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ângulo 4"/>
          <p:cNvSpPr/>
          <p:nvPr/>
        </p:nvSpPr>
        <p:spPr>
          <a:xfrm>
            <a:off x="755575" y="5226756"/>
            <a:ext cx="4030913" cy="8015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&lt;string&gt;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classe string padrão C++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2800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Verdana"/>
              </a:rPr>
              <a:t>&amp;,</a:t>
            </a:r>
            <a:r>
              <a:rPr lang="pt-BR" sz="2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2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 smtClean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                        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nome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nome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o sobrenome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o sobrenome</a:t>
            </a:r>
          </a:p>
          <a:p>
            <a:pPr marL="118872" indent="0">
              <a:buNone/>
            </a:pPr>
            <a:r>
              <a:rPr lang="en-US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setSocialSecurityNumber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configura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SSN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o SSN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quantidade de vendas brutas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quantidade de vendas brutas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configura a taxa de comissão (porcentagem)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retorna a taxa de comissão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imprime o objeto CommissionEmployee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vendas brutas semanais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porcentagem da comissão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CommissionEmployee.h</a:t>
            </a:r>
            <a:endParaRPr lang="pt-BR" i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41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13"/>
          <p:cNvSpPr/>
          <p:nvPr/>
        </p:nvSpPr>
        <p:spPr>
          <a:xfrm>
            <a:off x="1691680" y="5195628"/>
            <a:ext cx="1512168" cy="1891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ângulo 9"/>
          <p:cNvSpPr/>
          <p:nvPr/>
        </p:nvSpPr>
        <p:spPr>
          <a:xfrm>
            <a:off x="827584" y="2810933"/>
            <a:ext cx="5832648" cy="4020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ângulo 10"/>
          <p:cNvSpPr/>
          <p:nvPr/>
        </p:nvSpPr>
        <p:spPr>
          <a:xfrm>
            <a:off x="1510562" y="3889022"/>
            <a:ext cx="2226060" cy="2314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ângulo 11"/>
          <p:cNvSpPr/>
          <p:nvPr/>
        </p:nvSpPr>
        <p:spPr>
          <a:xfrm>
            <a:off x="3965895" y="3917244"/>
            <a:ext cx="1576949" cy="2257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ctângulo 12"/>
          <p:cNvSpPr/>
          <p:nvPr/>
        </p:nvSpPr>
        <p:spPr>
          <a:xfrm>
            <a:off x="802866" y="2460979"/>
            <a:ext cx="6289413" cy="214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ctângulo 5"/>
          <p:cNvSpPr/>
          <p:nvPr/>
        </p:nvSpPr>
        <p:spPr>
          <a:xfrm>
            <a:off x="4257872" y="5724258"/>
            <a:ext cx="2188084" cy="2024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4272347" y="5159021"/>
            <a:ext cx="1518853" cy="1806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4848080" y="5319043"/>
            <a:ext cx="2687535" cy="223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ângulo 8"/>
          <p:cNvSpPr/>
          <p:nvPr/>
        </p:nvSpPr>
        <p:spPr>
          <a:xfrm>
            <a:off x="3719191" y="5544821"/>
            <a:ext cx="1609165" cy="2012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CommissionEmployee.cpp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b="1" dirty="0" err="1" smtClean="0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		          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first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last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socialSecurityNumber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ssn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sales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valida e armazena as vendas brutas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rate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valida e armazena a taxa de comissão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</a:p>
          <a:p>
            <a:pPr marL="118872" indent="0">
              <a:buNone/>
            </a:pPr>
            <a:endParaRPr lang="pt-BR" b="1" dirty="0" smtClean="0">
              <a:solidFill>
                <a:srgbClr val="00007F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800" dirty="0">
                <a:solidFill>
                  <a:srgbClr val="007F00"/>
                </a:solidFill>
                <a:latin typeface="Comic Sans MS"/>
              </a:rPr>
              <a:t>// imprime o objeto CommissionEmployee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"commission employee: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"\nsocial security number: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getSocialSecurityNumber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"\ngross sales: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getGrossSales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"\ncommission rate: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getCommissionRate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inicializa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próprio</a:t>
            </a:r>
            <a:r>
              <a:rPr lang="en-US" dirty="0" smtClean="0"/>
              <a:t> </a:t>
            </a:r>
            <a:r>
              <a:rPr lang="en-US" dirty="0" err="1" smtClean="0"/>
              <a:t>cabeçalho</a:t>
            </a:r>
            <a:endParaRPr lang="en-US" dirty="0" smtClean="0"/>
          </a:p>
          <a:p>
            <a:pPr lvl="1"/>
            <a:r>
              <a:rPr lang="en-US" dirty="0" err="1" smtClean="0"/>
              <a:t>Após</a:t>
            </a:r>
            <a:r>
              <a:rPr lang="en-US" dirty="0" smtClean="0"/>
              <a:t> a </a:t>
            </a:r>
            <a:r>
              <a:rPr lang="en-US" dirty="0" err="1" smtClean="0"/>
              <a:t>assinatura</a:t>
            </a:r>
            <a:r>
              <a:rPr lang="en-US" dirty="0" smtClean="0"/>
              <a:t>, </a:t>
            </a:r>
            <a:r>
              <a:rPr lang="en-US" dirty="0" err="1" smtClean="0"/>
              <a:t>utilizamos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dirty="0" smtClean="0"/>
              <a:t> e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seguida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do </a:t>
            </a:r>
            <a:r>
              <a:rPr lang="en-US" dirty="0" err="1" smtClean="0"/>
              <a:t>parâmetro</a:t>
            </a:r>
            <a:r>
              <a:rPr lang="en-US" dirty="0" smtClean="0"/>
              <a:t> </a:t>
            </a:r>
            <a:r>
              <a:rPr lang="en-US" dirty="0" err="1" smtClean="0"/>
              <a:t>seguido</a:t>
            </a:r>
            <a:r>
              <a:rPr lang="en-US" dirty="0" smtClean="0"/>
              <a:t> do valor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atribuído</a:t>
            </a:r>
            <a:r>
              <a:rPr lang="en-US" dirty="0" smtClean="0"/>
              <a:t>, entre </a:t>
            </a:r>
            <a:r>
              <a:rPr lang="en-US" dirty="0" err="1" smtClean="0"/>
              <a:t>parênteses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Forma </a:t>
            </a:r>
            <a:r>
              <a:rPr lang="en-US" dirty="0" err="1" smtClean="0"/>
              <a:t>alternativa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Executado</a:t>
            </a:r>
            <a:r>
              <a:rPr lang="en-US" dirty="0" smtClean="0"/>
              <a:t> antes do </a:t>
            </a:r>
            <a:r>
              <a:rPr lang="en-US" dirty="0" err="1" smtClean="0"/>
              <a:t>próprio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, é </a:t>
            </a:r>
            <a:r>
              <a:rPr lang="en-US" dirty="0" err="1" smtClean="0"/>
              <a:t>obrigatório</a:t>
            </a:r>
            <a:endParaRPr lang="en-US" dirty="0" smtClean="0"/>
          </a:p>
          <a:p>
            <a:pPr lvl="2"/>
            <a:r>
              <a:rPr lang="en-US" dirty="0" err="1" smtClean="0"/>
              <a:t>Constantes</a:t>
            </a:r>
            <a:r>
              <a:rPr lang="en-US" dirty="0" smtClean="0"/>
              <a:t> e </a:t>
            </a:r>
            <a:r>
              <a:rPr lang="en-US" dirty="0" err="1" smtClean="0"/>
              <a:t>referências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827584" y="5013176"/>
            <a:ext cx="3024336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ângulo 6"/>
          <p:cNvSpPr/>
          <p:nvPr/>
        </p:nvSpPr>
        <p:spPr>
          <a:xfrm>
            <a:off x="3429672" y="2941664"/>
            <a:ext cx="3374575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BasePlusCommissionEmployee.cpp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calcula os rendimentos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earnings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objeto BasePlusCommissionEmployee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BasePlusCommissionEmployee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"base-salaried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invoca a função print de CommissionEmployee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CommissionEmployee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"\nbase salary: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getBaseSalary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smtClean="0"/>
              <a:t>print</a:t>
            </a:r>
            <a:r>
              <a:rPr lang="en-US" dirty="0" smtClean="0"/>
              <a:t>()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Employee information obtained by get functions:</a:t>
            </a:r>
          </a:p>
          <a:p>
            <a:pPr marL="118872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First name is Bob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Last name is Lewis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Social security number is 333-33-3333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Gross sales is 5000.00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Commission rate is 0.04</a:t>
            </a:r>
          </a:p>
          <a:p>
            <a:pPr marL="118872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Base salary is 300.00</a:t>
            </a:r>
          </a:p>
          <a:p>
            <a:pPr marL="118872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Updated employee information output by print function:</a:t>
            </a:r>
          </a:p>
          <a:p>
            <a:pPr marL="118872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base-salaried commission employee: Bob Lewis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social security number: 333-33-3333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gross sales: 5000.00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commission rate: 0.04</a:t>
            </a: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base salary: 1000.00</a:t>
            </a:r>
          </a:p>
          <a:p>
            <a:pPr marL="118872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b="1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Employee's earnings: $1200.00</a:t>
            </a:r>
            <a:endParaRPr lang="pt-BR" sz="1600" b="1" dirty="0">
              <a:solidFill>
                <a:srgbClr val="0033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122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486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Compilação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Compilamos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smtClean="0"/>
              <a:t>g++ -c ComissionEmployee.cpp</a:t>
            </a:r>
          </a:p>
          <a:p>
            <a:r>
              <a:rPr lang="en-US" dirty="0" err="1" smtClean="0"/>
              <a:t>Compilamos</a:t>
            </a:r>
            <a:r>
              <a:rPr lang="en-US" dirty="0" smtClean="0"/>
              <a:t> </a:t>
            </a:r>
            <a:r>
              <a:rPr lang="en-US" dirty="0" err="1" smtClean="0"/>
              <a:t>então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 smtClean="0"/>
          </a:p>
          <a:p>
            <a:pPr lvl="1"/>
            <a:r>
              <a:rPr lang="en-US" dirty="0" smtClean="0"/>
              <a:t>g++ -c BasePlusComissionEmployee.cpp</a:t>
            </a:r>
          </a:p>
          <a:p>
            <a:r>
              <a:rPr lang="en-US" dirty="0" err="1" smtClean="0"/>
              <a:t>Compilamos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 driver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 smtClean="0"/>
              <a:t> .o das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compilações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endParaRPr lang="en-US" dirty="0" smtClean="0"/>
          </a:p>
          <a:p>
            <a:pPr lvl="1"/>
            <a:r>
              <a:rPr lang="en-US" dirty="0"/>
              <a:t>g++ </a:t>
            </a:r>
            <a:r>
              <a:rPr lang="en-US" dirty="0" err="1" smtClean="0"/>
              <a:t>ComissionEmployee.o</a:t>
            </a:r>
            <a:r>
              <a:rPr lang="en-US" dirty="0" smtClean="0"/>
              <a:t> </a:t>
            </a:r>
            <a:r>
              <a:rPr lang="en-US" dirty="0" err="1" smtClean="0"/>
              <a:t>BasePlusComissionEmployee.o</a:t>
            </a:r>
            <a:r>
              <a:rPr lang="en-US" dirty="0" smtClean="0"/>
              <a:t> driver.cpp –o </a:t>
            </a:r>
            <a:r>
              <a:rPr lang="en-US" dirty="0" err="1" smtClean="0"/>
              <a:t>programa</a:t>
            </a:r>
            <a:endParaRPr lang="en-US" dirty="0"/>
          </a:p>
          <a:p>
            <a:r>
              <a:rPr lang="en-US" dirty="0" smtClean="0"/>
              <a:t>Uma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maneira</a:t>
            </a:r>
            <a:r>
              <a:rPr lang="en-US" dirty="0" smtClean="0"/>
              <a:t> é </a:t>
            </a:r>
            <a:r>
              <a:rPr lang="en-US" dirty="0" err="1" smtClean="0"/>
              <a:t>compilar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 smtClean="0"/>
              <a:t> .</a:t>
            </a:r>
            <a:r>
              <a:rPr lang="en-US" dirty="0" err="1" smtClean="0"/>
              <a:t>cpp</a:t>
            </a:r>
            <a:r>
              <a:rPr lang="en-US" dirty="0" smtClean="0"/>
              <a:t> das classes</a:t>
            </a:r>
          </a:p>
          <a:p>
            <a:pPr lvl="1"/>
            <a:r>
              <a:rPr lang="en-US" dirty="0" smtClean="0"/>
              <a:t>g++ -c *Employee.cpp</a:t>
            </a:r>
          </a:p>
          <a:p>
            <a:pPr lvl="1"/>
            <a:r>
              <a:rPr lang="en-US" dirty="0"/>
              <a:t>g++ </a:t>
            </a:r>
            <a:r>
              <a:rPr lang="en-US" dirty="0" smtClean="0"/>
              <a:t>*.o </a:t>
            </a:r>
            <a:r>
              <a:rPr lang="en-US" dirty="0"/>
              <a:t>driver.cpp –o </a:t>
            </a:r>
            <a:r>
              <a:rPr lang="en-US" dirty="0" err="1" smtClean="0"/>
              <a:t>programa</a:t>
            </a:r>
            <a:endParaRPr lang="en-US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427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71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Continua na próxima aula...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3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D25D"/>
                </a:solidFill>
              </a:rPr>
              <a:t>Redefinição</a:t>
            </a:r>
            <a:r>
              <a:rPr lang="en-US" dirty="0" smtClean="0">
                <a:solidFill>
                  <a:srgbClr val="FFD25D"/>
                </a:solidFill>
              </a:rPr>
              <a:t> de </a:t>
            </a:r>
            <a:r>
              <a:rPr lang="en-US" dirty="0" err="1" smtClean="0">
                <a:solidFill>
                  <a:srgbClr val="FFD25D"/>
                </a:solidFill>
              </a:rPr>
              <a:t>Métodos</a:t>
            </a:r>
            <a:endParaRPr lang="pt-BR" dirty="0">
              <a:solidFill>
                <a:srgbClr val="FFD25D"/>
              </a:solidFill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4118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Redefinição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Classes </a:t>
            </a:r>
            <a:r>
              <a:rPr lang="en-US" dirty="0" err="1" smtClean="0"/>
              <a:t>derivadas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redefinir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assinatura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mudar</a:t>
            </a:r>
            <a:r>
              <a:rPr lang="en-US" dirty="0" smtClean="0"/>
              <a:t>, </a:t>
            </a:r>
            <a:r>
              <a:rPr lang="en-US" dirty="0" err="1" smtClean="0"/>
              <a:t>embora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permaneça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precedência</a:t>
            </a:r>
            <a:r>
              <a:rPr lang="en-US" dirty="0" smtClean="0"/>
              <a:t> é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redefinido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2"/>
            <a:r>
              <a:rPr lang="en-US" dirty="0" smtClean="0"/>
              <a:t>Na </a:t>
            </a:r>
            <a:r>
              <a:rPr lang="en-US" dirty="0" err="1" smtClean="0"/>
              <a:t>verdade</a:t>
            </a:r>
            <a:r>
              <a:rPr lang="en-US" dirty="0" smtClean="0"/>
              <a:t>,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substitui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 </a:t>
            </a:r>
            <a:r>
              <a:rPr lang="en-US" dirty="0" err="1" smtClean="0"/>
              <a:t>método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de </a:t>
            </a:r>
            <a:r>
              <a:rPr lang="en-US" dirty="0" err="1" smtClean="0"/>
              <a:t>assinaturas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,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haver</a:t>
            </a:r>
            <a:r>
              <a:rPr lang="en-US" dirty="0" smtClean="0"/>
              <a:t> </a:t>
            </a:r>
            <a:r>
              <a:rPr lang="en-US" dirty="0" err="1" smtClean="0"/>
              <a:t>erro</a:t>
            </a:r>
            <a:r>
              <a:rPr lang="en-US" dirty="0" smtClean="0"/>
              <a:t> de </a:t>
            </a:r>
            <a:r>
              <a:rPr lang="en-US" dirty="0" err="1" smtClean="0"/>
              <a:t>compilação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tentemos</a:t>
            </a:r>
            <a:r>
              <a:rPr lang="en-US" dirty="0" smtClean="0"/>
              <a:t> </a:t>
            </a:r>
            <a:r>
              <a:rPr lang="en-US" dirty="0" err="1" smtClean="0"/>
              <a:t>chamar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chamar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use o </a:t>
            </a:r>
            <a:r>
              <a:rPr lang="en-US" dirty="0" err="1" smtClean="0"/>
              <a:t>operador</a:t>
            </a:r>
            <a:r>
              <a:rPr lang="en-US" dirty="0" smtClean="0"/>
              <a:t> de </a:t>
            </a:r>
            <a:r>
              <a:rPr lang="en-US" dirty="0" err="1" smtClean="0"/>
              <a:t>escopo</a:t>
            </a:r>
            <a:r>
              <a:rPr lang="en-US" dirty="0" smtClean="0"/>
              <a:t> </a:t>
            </a:r>
            <a:r>
              <a:rPr lang="en-US" b="1" dirty="0" smtClean="0"/>
              <a:t>:: </a:t>
            </a:r>
            <a:r>
              <a:rPr lang="en-US" dirty="0" err="1" smtClean="0"/>
              <a:t>precedido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Redefinição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Métodos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É </a:t>
            </a:r>
            <a:r>
              <a:rPr lang="en-US" dirty="0" err="1" smtClean="0"/>
              <a:t>comum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redefinidos</a:t>
            </a:r>
            <a:r>
              <a:rPr lang="en-US" dirty="0" smtClean="0"/>
              <a:t> </a:t>
            </a:r>
            <a:r>
              <a:rPr lang="en-US" dirty="0" err="1" smtClean="0"/>
              <a:t>chamem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original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redefinição</a:t>
            </a:r>
            <a:r>
              <a:rPr lang="en-US" dirty="0" smtClean="0"/>
              <a:t> e </a:t>
            </a:r>
            <a:r>
              <a:rPr lang="en-US" dirty="0" err="1" smtClean="0"/>
              <a:t>acrescentem</a:t>
            </a:r>
            <a:r>
              <a:rPr lang="en-US" dirty="0" smtClean="0"/>
              <a:t> </a:t>
            </a:r>
            <a:r>
              <a:rPr lang="en-US" dirty="0" err="1" smtClean="0"/>
              <a:t>funcionalidades</a:t>
            </a:r>
            <a:endParaRPr lang="en-US" dirty="0" smtClean="0"/>
          </a:p>
          <a:p>
            <a:pPr lvl="1"/>
            <a:r>
              <a:rPr lang="en-US" dirty="0" smtClean="0"/>
              <a:t>Como no </a:t>
            </a:r>
            <a:r>
              <a:rPr lang="en-US" dirty="0" err="1" smtClean="0"/>
              <a:t>exemplo</a:t>
            </a:r>
            <a:r>
              <a:rPr lang="en-US" dirty="0" smtClean="0"/>
              <a:t> anterior,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adicionais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impressas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redefinição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smtClean="0"/>
              <a:t>print()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Construtores</a:t>
            </a:r>
            <a:r>
              <a:rPr lang="en-US" dirty="0" smtClean="0"/>
              <a:t> e </a:t>
            </a:r>
            <a:r>
              <a:rPr lang="en-US" dirty="0" err="1" smtClean="0"/>
              <a:t>Destrutores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Classes </a:t>
            </a:r>
            <a:r>
              <a:rPr lang="en-US" dirty="0" err="1" smtClean="0"/>
              <a:t>Derivadas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e </a:t>
            </a:r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vimos</a:t>
            </a:r>
            <a:r>
              <a:rPr lang="en-US" dirty="0" smtClean="0"/>
              <a:t> no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instanciar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inicia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cadeia</a:t>
            </a:r>
            <a:r>
              <a:rPr lang="en-US" dirty="0" smtClean="0"/>
              <a:t> de </a:t>
            </a:r>
            <a:r>
              <a:rPr lang="en-US" dirty="0" err="1" smtClean="0"/>
              <a:t>chamadas</a:t>
            </a:r>
            <a:r>
              <a:rPr lang="en-US" dirty="0" smtClean="0"/>
              <a:t> a </a:t>
            </a:r>
            <a:r>
              <a:rPr lang="en-US" dirty="0" err="1" smtClean="0"/>
              <a:t>construtores</a:t>
            </a:r>
            <a:endParaRPr lang="en-US" dirty="0" smtClean="0"/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antes de </a:t>
            </a:r>
            <a:r>
              <a:rPr lang="en-US" dirty="0" err="1" smtClean="0"/>
              <a:t>executar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próprias</a:t>
            </a:r>
            <a:r>
              <a:rPr lang="en-US" dirty="0" smtClean="0"/>
              <a:t> </a:t>
            </a:r>
            <a:r>
              <a:rPr lang="en-US" dirty="0" err="1" smtClean="0"/>
              <a:t>ações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construtor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é </a:t>
            </a:r>
            <a:r>
              <a:rPr lang="en-US" dirty="0" err="1" smtClean="0"/>
              <a:t>chamada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indiretamente</a:t>
            </a:r>
            <a:r>
              <a:rPr lang="en-US" dirty="0" smtClean="0"/>
              <a:t> (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i="1" dirty="0" smtClean="0"/>
              <a:t>default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Considerando</a:t>
            </a:r>
            <a:r>
              <a:rPr lang="en-US" dirty="0" smtClean="0"/>
              <a:t> um </a:t>
            </a:r>
            <a:r>
              <a:rPr lang="en-US" dirty="0" err="1" smtClean="0"/>
              <a:t>hierarquia</a:t>
            </a:r>
            <a:r>
              <a:rPr lang="en-US" dirty="0" smtClean="0"/>
              <a:t> de classes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extensa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b="1" dirty="0" err="1" smtClean="0"/>
              <a:t>chamado</a:t>
            </a:r>
            <a:r>
              <a:rPr lang="en-US" dirty="0" smtClean="0"/>
              <a:t> é 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2"/>
            <a:r>
              <a:rPr lang="en-US" dirty="0" smtClean="0"/>
              <a:t>E é o </a:t>
            </a:r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b="1" dirty="0" err="1" smtClean="0"/>
              <a:t>executado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último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b="1" dirty="0" err="1" smtClean="0"/>
              <a:t>chamado</a:t>
            </a:r>
            <a:r>
              <a:rPr lang="en-US" dirty="0" smtClean="0"/>
              <a:t> é o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2"/>
            <a:r>
              <a:rPr lang="en-US" dirty="0" smtClean="0"/>
              <a:t>E é o </a:t>
            </a:r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b="1" dirty="0" err="1" smtClean="0"/>
              <a:t>executado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e </a:t>
            </a:r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77</a:t>
            </a:fld>
            <a:endParaRPr lang="pt-BR"/>
          </a:p>
        </p:txBody>
      </p:sp>
      <p:sp>
        <p:nvSpPr>
          <p:cNvPr id="5" name="Rectângulo arredondado 4"/>
          <p:cNvSpPr/>
          <p:nvPr/>
        </p:nvSpPr>
        <p:spPr>
          <a:xfrm>
            <a:off x="372729" y="2162463"/>
            <a:ext cx="1274440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Classe</a:t>
            </a:r>
            <a:endParaRPr lang="en-US" b="1" dirty="0" smtClean="0"/>
          </a:p>
          <a:p>
            <a:pPr algn="ctr"/>
            <a:r>
              <a:rPr lang="en-US" b="1" dirty="0" smtClean="0"/>
              <a:t>Base</a:t>
            </a:r>
            <a:endParaRPr lang="pt-BR" b="1" dirty="0"/>
          </a:p>
        </p:txBody>
      </p:sp>
      <p:sp>
        <p:nvSpPr>
          <p:cNvPr id="6" name="Rectângulo arredondado 5"/>
          <p:cNvSpPr/>
          <p:nvPr/>
        </p:nvSpPr>
        <p:spPr>
          <a:xfrm>
            <a:off x="2028913" y="30768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Derivada1</a:t>
            </a:r>
            <a:endParaRPr lang="pt-BR" b="1" dirty="0"/>
          </a:p>
        </p:txBody>
      </p:sp>
      <p:sp>
        <p:nvSpPr>
          <p:cNvPr id="7" name="Rectângulo arredondado 6"/>
          <p:cNvSpPr/>
          <p:nvPr/>
        </p:nvSpPr>
        <p:spPr>
          <a:xfrm>
            <a:off x="3829113" y="39912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Derivada2</a:t>
            </a:r>
            <a:endParaRPr lang="pt-BR" b="1" dirty="0"/>
          </a:p>
        </p:txBody>
      </p:sp>
      <p:sp>
        <p:nvSpPr>
          <p:cNvPr id="8" name="Rectângulo arredondado 7"/>
          <p:cNvSpPr/>
          <p:nvPr/>
        </p:nvSpPr>
        <p:spPr>
          <a:xfrm>
            <a:off x="5698038" y="49056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Derivada3</a:t>
            </a:r>
            <a:endParaRPr lang="pt-BR" b="1" dirty="0"/>
          </a:p>
        </p:txBody>
      </p:sp>
      <p:sp>
        <p:nvSpPr>
          <p:cNvPr id="9" name="Seta circular 8"/>
          <p:cNvSpPr/>
          <p:nvPr/>
        </p:nvSpPr>
        <p:spPr>
          <a:xfrm rot="13044889">
            <a:off x="4456145" y="4580613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circular 9"/>
          <p:cNvSpPr/>
          <p:nvPr/>
        </p:nvSpPr>
        <p:spPr>
          <a:xfrm rot="13044889">
            <a:off x="2697244" y="3586330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Seta circular 10"/>
          <p:cNvSpPr/>
          <p:nvPr/>
        </p:nvSpPr>
        <p:spPr>
          <a:xfrm rot="13044889">
            <a:off x="859768" y="2693041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Seta circular 11"/>
          <p:cNvSpPr/>
          <p:nvPr/>
        </p:nvSpPr>
        <p:spPr>
          <a:xfrm rot="2424508">
            <a:off x="1550925" y="2080856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Seta circular 12"/>
          <p:cNvSpPr/>
          <p:nvPr/>
        </p:nvSpPr>
        <p:spPr>
          <a:xfrm rot="2424508">
            <a:off x="3181041" y="2984401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Seta circular 13"/>
          <p:cNvSpPr/>
          <p:nvPr/>
        </p:nvSpPr>
        <p:spPr>
          <a:xfrm rot="2424508">
            <a:off x="4967935" y="3905984"/>
            <a:ext cx="1296144" cy="1234053"/>
          </a:xfrm>
          <a:prstGeom prst="circular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631192" y="5965820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037019" y="5039697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79512" y="4125297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1194480" y="1484784"/>
            <a:ext cx="1685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929526" y="2388329"/>
            <a:ext cx="1749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Segundo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4707480" y="3299783"/>
            <a:ext cx="1646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Terceiro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499579" y="4235887"/>
            <a:ext cx="1479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executado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084168" y="6239053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construtor</a:t>
            </a:r>
            <a:endParaRPr lang="en-US" dirty="0" smtClean="0"/>
          </a:p>
          <a:p>
            <a:r>
              <a:rPr lang="en-US" dirty="0" smtClean="0"/>
              <a:t>da </a:t>
            </a:r>
            <a:r>
              <a:rPr lang="en-US" dirty="0" err="1" smtClean="0"/>
              <a:t>classe</a:t>
            </a:r>
            <a:endParaRPr lang="pt-BR" dirty="0"/>
          </a:p>
        </p:txBody>
      </p:sp>
      <p:sp>
        <p:nvSpPr>
          <p:cNvPr id="24" name="Oval 23"/>
          <p:cNvSpPr/>
          <p:nvPr/>
        </p:nvSpPr>
        <p:spPr>
          <a:xfrm>
            <a:off x="7666953" y="4941168"/>
            <a:ext cx="1369543" cy="1351095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/>
              <a:t>Instância</a:t>
            </a:r>
            <a:endParaRPr lang="pt-BR" sz="1500" b="1" dirty="0"/>
          </a:p>
        </p:txBody>
      </p:sp>
      <p:sp>
        <p:nvSpPr>
          <p:cNvPr id="28" name="Seta para a esquerda 27"/>
          <p:cNvSpPr/>
          <p:nvPr/>
        </p:nvSpPr>
        <p:spPr>
          <a:xfrm>
            <a:off x="7164288" y="5360010"/>
            <a:ext cx="360040" cy="373246"/>
          </a:xfrm>
          <a:prstGeom prst="lef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87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e </a:t>
            </a:r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contrário</a:t>
            </a:r>
            <a:r>
              <a:rPr lang="en-US" dirty="0" smtClean="0"/>
              <a:t> </a:t>
            </a:r>
            <a:r>
              <a:rPr lang="en-US" dirty="0" err="1" smtClean="0"/>
              <a:t>acontece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destrutores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execução</a:t>
            </a:r>
            <a:r>
              <a:rPr lang="en-US" dirty="0" smtClean="0"/>
              <a:t> </a:t>
            </a:r>
            <a:r>
              <a:rPr lang="en-US" dirty="0" err="1" smtClean="0"/>
              <a:t>começa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e é </a:t>
            </a:r>
            <a:r>
              <a:rPr lang="en-US" dirty="0" err="1" smtClean="0"/>
              <a:t>propagada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base.</a:t>
            </a:r>
          </a:p>
          <a:p>
            <a:r>
              <a:rPr lang="en-US" dirty="0" err="1"/>
              <a:t>Considerando</a:t>
            </a:r>
            <a:r>
              <a:rPr lang="en-US" dirty="0"/>
              <a:t> um </a:t>
            </a:r>
            <a:r>
              <a:rPr lang="en-US" dirty="0" err="1"/>
              <a:t>hierarquia</a:t>
            </a:r>
            <a:r>
              <a:rPr lang="en-US" dirty="0"/>
              <a:t> de classes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extensa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 </a:t>
            </a:r>
            <a:r>
              <a:rPr lang="en-US" dirty="0" err="1"/>
              <a:t>primeiro</a:t>
            </a:r>
            <a:r>
              <a:rPr lang="en-US" dirty="0"/>
              <a:t> </a:t>
            </a:r>
            <a:r>
              <a:rPr lang="en-US" dirty="0" err="1" smtClean="0"/>
              <a:t>destrutor</a:t>
            </a:r>
            <a:r>
              <a:rPr lang="en-US" dirty="0" smtClean="0"/>
              <a:t> </a:t>
            </a:r>
            <a:r>
              <a:rPr lang="en-US" b="1" dirty="0" err="1"/>
              <a:t>chamado</a:t>
            </a:r>
            <a:r>
              <a:rPr lang="en-US" dirty="0"/>
              <a:t> é a </a:t>
            </a:r>
            <a:r>
              <a:rPr lang="en-US" dirty="0" err="1"/>
              <a:t>última</a:t>
            </a:r>
            <a:r>
              <a:rPr lang="en-US" dirty="0"/>
              <a:t>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/>
              <a:t>derivada</a:t>
            </a:r>
            <a:endParaRPr lang="en-US" dirty="0"/>
          </a:p>
          <a:p>
            <a:pPr lvl="2"/>
            <a:r>
              <a:rPr lang="en-US" dirty="0"/>
              <a:t>E é </a:t>
            </a:r>
            <a:r>
              <a:rPr lang="en-US" dirty="0" err="1" smtClean="0"/>
              <a:t>também</a:t>
            </a:r>
            <a:r>
              <a:rPr lang="en-US" dirty="0" smtClean="0"/>
              <a:t> o </a:t>
            </a:r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b="1" dirty="0" err="1"/>
              <a:t>executado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construtor</a:t>
            </a:r>
            <a:r>
              <a:rPr lang="en-US" dirty="0"/>
              <a:t> </a:t>
            </a:r>
            <a:r>
              <a:rPr lang="en-US" b="1" dirty="0" err="1"/>
              <a:t>chamado</a:t>
            </a:r>
            <a:r>
              <a:rPr lang="en-US" dirty="0"/>
              <a:t> é o da </a:t>
            </a:r>
            <a:r>
              <a:rPr lang="en-US" dirty="0" err="1"/>
              <a:t>classe</a:t>
            </a:r>
            <a:r>
              <a:rPr lang="en-US" dirty="0"/>
              <a:t> base</a:t>
            </a:r>
          </a:p>
          <a:p>
            <a:pPr lvl="2"/>
            <a:r>
              <a:rPr lang="en-US" dirty="0"/>
              <a:t>E é </a:t>
            </a:r>
            <a:r>
              <a:rPr lang="en-US" dirty="0" err="1" smtClean="0"/>
              <a:t>também</a:t>
            </a:r>
            <a:r>
              <a:rPr lang="en-US" dirty="0" smtClean="0"/>
              <a:t> o </a:t>
            </a:r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b="1" dirty="0" err="1"/>
              <a:t>executado</a:t>
            </a:r>
            <a:r>
              <a:rPr lang="en-US" dirty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708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e </a:t>
            </a:r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79</a:t>
            </a:fld>
            <a:endParaRPr lang="pt-BR"/>
          </a:p>
        </p:txBody>
      </p:sp>
      <p:sp>
        <p:nvSpPr>
          <p:cNvPr id="5" name="Rectângulo arredondado 4"/>
          <p:cNvSpPr/>
          <p:nvPr/>
        </p:nvSpPr>
        <p:spPr>
          <a:xfrm>
            <a:off x="372729" y="2162463"/>
            <a:ext cx="1274440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Classe</a:t>
            </a:r>
            <a:endParaRPr lang="en-US" b="1" dirty="0" smtClean="0"/>
          </a:p>
          <a:p>
            <a:pPr algn="ctr"/>
            <a:r>
              <a:rPr lang="en-US" b="1" dirty="0" smtClean="0"/>
              <a:t>Base</a:t>
            </a:r>
            <a:endParaRPr lang="pt-BR" b="1" dirty="0"/>
          </a:p>
        </p:txBody>
      </p:sp>
      <p:sp>
        <p:nvSpPr>
          <p:cNvPr id="6" name="Rectângulo arredondado 5"/>
          <p:cNvSpPr/>
          <p:nvPr/>
        </p:nvSpPr>
        <p:spPr>
          <a:xfrm>
            <a:off x="2339752" y="30768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Derivada1</a:t>
            </a:r>
            <a:endParaRPr lang="pt-BR" b="1" dirty="0"/>
          </a:p>
        </p:txBody>
      </p:sp>
      <p:sp>
        <p:nvSpPr>
          <p:cNvPr id="7" name="Rectângulo arredondado 6"/>
          <p:cNvSpPr/>
          <p:nvPr/>
        </p:nvSpPr>
        <p:spPr>
          <a:xfrm>
            <a:off x="4139952" y="39912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Derivada2</a:t>
            </a:r>
            <a:endParaRPr lang="pt-BR" b="1" dirty="0"/>
          </a:p>
        </p:txBody>
      </p:sp>
      <p:sp>
        <p:nvSpPr>
          <p:cNvPr id="8" name="Rectângulo arredondado 7"/>
          <p:cNvSpPr/>
          <p:nvPr/>
        </p:nvSpPr>
        <p:spPr>
          <a:xfrm>
            <a:off x="6012160" y="4905663"/>
            <a:ext cx="1296144" cy="914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Derivada3</a:t>
            </a:r>
            <a:endParaRPr lang="pt-BR" b="1" dirty="0"/>
          </a:p>
        </p:txBody>
      </p:sp>
      <p:sp>
        <p:nvSpPr>
          <p:cNvPr id="9" name="Seta circular 8"/>
          <p:cNvSpPr/>
          <p:nvPr/>
        </p:nvSpPr>
        <p:spPr>
          <a:xfrm rot="13044889">
            <a:off x="4914283" y="4546769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circular 9"/>
          <p:cNvSpPr/>
          <p:nvPr/>
        </p:nvSpPr>
        <p:spPr>
          <a:xfrm rot="13044889">
            <a:off x="3008083" y="3586330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Seta circular 10"/>
          <p:cNvSpPr/>
          <p:nvPr/>
        </p:nvSpPr>
        <p:spPr>
          <a:xfrm rot="13044889">
            <a:off x="1169867" y="2693041"/>
            <a:ext cx="1296144" cy="1445485"/>
          </a:xfrm>
          <a:prstGeom prst="circular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787970" y="5965820"/>
            <a:ext cx="2813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Executa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destrutor</a:t>
            </a:r>
            <a:r>
              <a:rPr lang="en-US" dirty="0" smtClean="0"/>
              <a:t> 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904563" y="4078813"/>
            <a:ext cx="2095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Chama o </a:t>
            </a:r>
            <a:r>
              <a:rPr lang="en-US" dirty="0" err="1" smtClean="0"/>
              <a:t>destrutor</a:t>
            </a:r>
            <a:endParaRPr lang="en-US" dirty="0" smtClean="0"/>
          </a:p>
          <a:p>
            <a:r>
              <a:rPr lang="en-US" dirty="0" smtClean="0"/>
              <a:t>da </a:t>
            </a:r>
            <a:r>
              <a:rPr lang="en-US" dirty="0" err="1" smtClean="0"/>
              <a:t>classe</a:t>
            </a:r>
            <a:endParaRPr lang="pt-BR" dirty="0"/>
          </a:p>
        </p:txBody>
      </p:sp>
      <p:sp>
        <p:nvSpPr>
          <p:cNvPr id="24" name="Oval 23"/>
          <p:cNvSpPr/>
          <p:nvPr/>
        </p:nvSpPr>
        <p:spPr>
          <a:xfrm>
            <a:off x="7738961" y="4941168"/>
            <a:ext cx="1369543" cy="1351095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/>
              <a:t>Instância</a:t>
            </a:r>
            <a:endParaRPr lang="pt-BR" sz="1500" b="1" dirty="0"/>
          </a:p>
        </p:txBody>
      </p:sp>
      <p:sp>
        <p:nvSpPr>
          <p:cNvPr id="28" name="Seta para a esquerda 27"/>
          <p:cNvSpPr/>
          <p:nvPr/>
        </p:nvSpPr>
        <p:spPr>
          <a:xfrm>
            <a:off x="7308304" y="5720050"/>
            <a:ext cx="360040" cy="373246"/>
          </a:xfrm>
          <a:prstGeom prst="lef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1772709" y="4980189"/>
            <a:ext cx="2813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Executa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destrutor</a:t>
            </a:r>
            <a:r>
              <a:rPr lang="en-US" dirty="0" smtClean="0"/>
              <a:t> 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57708" y="4060418"/>
            <a:ext cx="2813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Executa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chama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destrutor</a:t>
            </a:r>
            <a:r>
              <a:rPr lang="en-US" dirty="0" smtClean="0"/>
              <a:t> da base </a:t>
            </a:r>
            <a:r>
              <a:rPr lang="en-US" dirty="0" err="1" smtClean="0"/>
              <a:t>direta</a:t>
            </a:r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964639" y="1782598"/>
            <a:ext cx="1813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Último</a:t>
            </a:r>
            <a:r>
              <a:rPr lang="en-US" dirty="0" smtClean="0"/>
              <a:t> </a:t>
            </a:r>
            <a:r>
              <a:rPr lang="en-US" dirty="0" err="1" smtClean="0"/>
              <a:t>destrutor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chamado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9915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b="1" dirty="0" err="1" smtClean="0"/>
              <a:t>herança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forma de </a:t>
            </a:r>
            <a:r>
              <a:rPr lang="en-US" dirty="0" err="1" smtClean="0"/>
              <a:t>reuso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programador</a:t>
            </a:r>
            <a:r>
              <a:rPr lang="en-US" dirty="0" smtClean="0"/>
              <a:t> </a:t>
            </a:r>
            <a:r>
              <a:rPr lang="en-US" dirty="0" err="1" smtClean="0"/>
              <a:t>cria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absorve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e o </a:t>
            </a:r>
            <a:r>
              <a:rPr lang="en-US" dirty="0" err="1" smtClean="0"/>
              <a:t>comportamento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Ainda</a:t>
            </a:r>
            <a:r>
              <a:rPr lang="en-US" dirty="0" smtClean="0"/>
              <a:t>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aprimorá</a:t>
            </a:r>
            <a:r>
              <a:rPr lang="en-US" dirty="0" smtClean="0"/>
              <a:t>-la com </a:t>
            </a:r>
            <a:r>
              <a:rPr lang="en-US" dirty="0" err="1" smtClean="0"/>
              <a:t>novas</a:t>
            </a:r>
            <a:r>
              <a:rPr lang="en-US" dirty="0" smtClean="0"/>
              <a:t> </a:t>
            </a:r>
            <a:r>
              <a:rPr lang="en-US" dirty="0" err="1" smtClean="0"/>
              <a:t>capacidades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Além</a:t>
            </a:r>
            <a:r>
              <a:rPr lang="en-US" dirty="0" smtClean="0"/>
              <a:t> de </a:t>
            </a:r>
            <a:r>
              <a:rPr lang="en-US" dirty="0" err="1" smtClean="0"/>
              <a:t>reduzir</a:t>
            </a:r>
            <a:r>
              <a:rPr lang="en-US" dirty="0" smtClean="0"/>
              <a:t> o tempo de </a:t>
            </a:r>
            <a:r>
              <a:rPr lang="en-US" dirty="0" err="1" smtClean="0"/>
              <a:t>desenvolvimento</a:t>
            </a:r>
            <a:r>
              <a:rPr lang="en-US" dirty="0" smtClean="0"/>
              <a:t>, o </a:t>
            </a:r>
            <a:r>
              <a:rPr lang="en-US" dirty="0" err="1" smtClean="0"/>
              <a:t>reuso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 </a:t>
            </a:r>
            <a:r>
              <a:rPr lang="en-US" dirty="0" err="1" smtClean="0"/>
              <a:t>aumenta</a:t>
            </a:r>
            <a:r>
              <a:rPr lang="en-US" dirty="0" smtClean="0"/>
              <a:t> a </a:t>
            </a:r>
            <a:r>
              <a:rPr lang="en-US" dirty="0" err="1" smtClean="0"/>
              <a:t>probabilidade</a:t>
            </a:r>
            <a:r>
              <a:rPr lang="en-US" dirty="0" smtClean="0"/>
              <a:t> de </a:t>
            </a:r>
            <a:r>
              <a:rPr lang="en-US" dirty="0" err="1" smtClean="0"/>
              <a:t>eficiência</a:t>
            </a:r>
            <a:r>
              <a:rPr lang="en-US" dirty="0" smtClean="0"/>
              <a:t> de um </a:t>
            </a:r>
            <a:r>
              <a:rPr lang="en-US" i="1" dirty="0" smtClean="0"/>
              <a:t>software</a:t>
            </a:r>
          </a:p>
          <a:p>
            <a:pPr lvl="1"/>
            <a:r>
              <a:rPr lang="en-US" dirty="0" err="1" smtClean="0"/>
              <a:t>Componentes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debugados</a:t>
            </a:r>
            <a:r>
              <a:rPr lang="en-US" dirty="0" smtClean="0"/>
              <a:t> e de </a:t>
            </a:r>
            <a:r>
              <a:rPr lang="en-US" dirty="0" err="1" smtClean="0"/>
              <a:t>qualidade</a:t>
            </a:r>
            <a:r>
              <a:rPr lang="en-US" dirty="0" smtClean="0"/>
              <a:t> </a:t>
            </a:r>
            <a:r>
              <a:rPr lang="en-US" dirty="0" err="1" smtClean="0"/>
              <a:t>provada</a:t>
            </a:r>
            <a:r>
              <a:rPr lang="en-US" dirty="0" smtClean="0"/>
              <a:t> </a:t>
            </a:r>
            <a:r>
              <a:rPr lang="en-US" dirty="0" err="1" smtClean="0"/>
              <a:t>contribuem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320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Construtores</a:t>
            </a:r>
            <a:r>
              <a:rPr lang="en-US" dirty="0"/>
              <a:t> e </a:t>
            </a:r>
            <a:r>
              <a:rPr lang="en-US" dirty="0" err="1"/>
              <a:t>Destrutores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Classes </a:t>
            </a:r>
            <a:r>
              <a:rPr lang="en-US" dirty="0" err="1"/>
              <a:t>Derivadas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um </a:t>
            </a:r>
            <a:r>
              <a:rPr lang="en-US" dirty="0" err="1" smtClean="0"/>
              <a:t>atributo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de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o </a:t>
            </a:r>
            <a:r>
              <a:rPr lang="en-US" dirty="0" err="1" smtClean="0"/>
              <a:t>primeiro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executado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destrutor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o </a:t>
            </a:r>
            <a:r>
              <a:rPr lang="en-US" dirty="0" err="1" smtClean="0"/>
              <a:t>último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executado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Atenção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</a:p>
          <a:p>
            <a:pPr lvl="1"/>
            <a:r>
              <a:rPr lang="en-US" dirty="0" err="1" smtClean="0"/>
              <a:t>Construtores</a:t>
            </a:r>
            <a:r>
              <a:rPr lang="en-US" dirty="0" smtClean="0"/>
              <a:t> e </a:t>
            </a:r>
            <a:r>
              <a:rPr lang="en-US" dirty="0" err="1" smtClean="0"/>
              <a:t>destrutores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herdados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entanto</a:t>
            </a:r>
            <a:r>
              <a:rPr lang="en-US" dirty="0" smtClean="0"/>
              <a:t>,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chamados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</a:t>
            </a:r>
            <a:r>
              <a:rPr lang="en-US" dirty="0" err="1" smtClean="0"/>
              <a:t>construtores</a:t>
            </a:r>
            <a:r>
              <a:rPr lang="en-US" dirty="0" smtClean="0"/>
              <a:t> e </a:t>
            </a:r>
            <a:r>
              <a:rPr lang="en-US" dirty="0" err="1" smtClean="0"/>
              <a:t>destrutores</a:t>
            </a:r>
            <a:r>
              <a:rPr lang="en-US" dirty="0" smtClean="0"/>
              <a:t> das classes </a:t>
            </a:r>
            <a:r>
              <a:rPr lang="en-US" dirty="0" err="1" smtClean="0"/>
              <a:t>derivadas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44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Herança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Pública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vs.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Privada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vs.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Protegida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49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Pública</a:t>
            </a:r>
            <a:r>
              <a:rPr lang="en-US" dirty="0" smtClean="0"/>
              <a:t> </a:t>
            </a:r>
            <a:r>
              <a:rPr lang="en-US" dirty="0"/>
              <a:t>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251520" y="1556793"/>
            <a:ext cx="8640960" cy="511256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Pública</a:t>
            </a:r>
            <a:endParaRPr lang="en-US" b="1" dirty="0" smtClean="0"/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/>
          </a:p>
          <a:p>
            <a:pPr lvl="2"/>
            <a:r>
              <a:rPr lang="en-US" dirty="0" err="1" smtClean="0"/>
              <a:t>Poderão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acessados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/>
              <a:t>;</a:t>
            </a:r>
            <a:endParaRPr lang="en-US" dirty="0" smtClean="0"/>
          </a:p>
          <a:p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Privada</a:t>
            </a:r>
            <a:endParaRPr lang="en-US" b="1" dirty="0" smtClean="0"/>
          </a:p>
          <a:p>
            <a:pPr lvl="1"/>
            <a:r>
              <a:rPr lang="en-US" dirty="0" err="1" smtClean="0"/>
              <a:t>Tantos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 </a:t>
            </a:r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Acessíveis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, mas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Protegida</a:t>
            </a:r>
            <a:endParaRPr lang="en-US" b="1" dirty="0" smtClean="0"/>
          </a:p>
          <a:p>
            <a:pPr lvl="1"/>
            <a:r>
              <a:rPr lang="en-US" dirty="0" err="1"/>
              <a:t>Tantos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/>
              <a:t>públicos</a:t>
            </a:r>
            <a:r>
              <a:rPr lang="en-US" dirty="0"/>
              <a:t>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protegidos</a:t>
            </a:r>
            <a:r>
              <a:rPr lang="en-US" dirty="0"/>
              <a:t> da </a:t>
            </a:r>
            <a:r>
              <a:rPr lang="en-US" dirty="0" err="1"/>
              <a:t>classe</a:t>
            </a:r>
            <a:r>
              <a:rPr lang="en-US" dirty="0"/>
              <a:t> base </a:t>
            </a:r>
            <a:r>
              <a:rPr lang="en-US" dirty="0" err="1"/>
              <a:t>serão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 smtClean="0"/>
              <a:t>protegidos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 smtClean="0"/>
              <a:t>derivada</a:t>
            </a:r>
            <a:endParaRPr lang="en-US" dirty="0" smtClean="0"/>
          </a:p>
          <a:p>
            <a:pPr lvl="2"/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e as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herdarem</a:t>
            </a:r>
            <a:r>
              <a:rPr lang="en-US" dirty="0" smtClean="0"/>
              <a:t> </a:t>
            </a:r>
            <a:r>
              <a:rPr lang="en-US" dirty="0" err="1" smtClean="0"/>
              <a:t>dela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terá</a:t>
            </a:r>
            <a:r>
              <a:rPr lang="en-US" dirty="0" smtClean="0"/>
              <a:t> </a:t>
            </a:r>
            <a:r>
              <a:rPr lang="en-US" dirty="0" err="1" smtClean="0"/>
              <a:t>acesso</a:t>
            </a:r>
            <a:r>
              <a:rPr lang="en-US" dirty="0" smtClean="0"/>
              <a:t> a </a:t>
            </a:r>
            <a:r>
              <a:rPr lang="en-US" dirty="0" err="1" smtClean="0"/>
              <a:t>nenhum</a:t>
            </a:r>
            <a:r>
              <a:rPr lang="en-US" dirty="0" smtClean="0"/>
              <a:t> </a:t>
            </a:r>
            <a:r>
              <a:rPr lang="en-US" dirty="0" err="1" smtClean="0"/>
              <a:t>membro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Base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protected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2699792" y="2470319"/>
            <a:ext cx="792088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8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Derivada1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Base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Derivada1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8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8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2658911" y="2467248"/>
            <a:ext cx="983007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8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Derivada2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Base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Derivada2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8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2627784" y="2459029"/>
            <a:ext cx="1296144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8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Derivada3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protected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Base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8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Derivada3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8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8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Derivada1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HPublica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HPublica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HPublica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HPublica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//OK</a:t>
            </a: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Derivada2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HPrivada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HPrivada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HPrivada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HPrivada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Derivada3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HProtegida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HProtegida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protegido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HProtegida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privado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ERRO: Não acessível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x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HProtegida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publico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ERRO: Não acessível</a:t>
            </a: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Pública</a:t>
            </a:r>
            <a:r>
              <a:rPr lang="en-US" dirty="0"/>
              <a:t> vs. </a:t>
            </a:r>
            <a:r>
              <a:rPr lang="en-US" dirty="0" err="1"/>
              <a:t>Privada</a:t>
            </a:r>
            <a:r>
              <a:rPr lang="en-US" dirty="0"/>
              <a:t> vs. </a:t>
            </a:r>
            <a:r>
              <a:rPr lang="en-US" dirty="0" err="1"/>
              <a:t>Protegida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88</a:t>
            </a:fld>
            <a:endParaRPr lang="pt-B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696" y="1916832"/>
            <a:ext cx="5333578" cy="435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Conversões</a:t>
            </a:r>
            <a:r>
              <a:rPr lang="en-US" dirty="0" smtClean="0"/>
              <a:t> de </a:t>
            </a:r>
            <a:r>
              <a:rPr lang="en-US" dirty="0" err="1" smtClean="0"/>
              <a:t>Tipo</a:t>
            </a:r>
            <a:r>
              <a:rPr lang="en-US" dirty="0" smtClean="0"/>
              <a:t> entre Base e </a:t>
            </a:r>
            <a:r>
              <a:rPr lang="en-US" dirty="0" err="1" smtClean="0"/>
              <a:t>Derivada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 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absorvida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b="1" dirty="0" err="1" smtClean="0"/>
              <a:t>classe</a:t>
            </a:r>
            <a:r>
              <a:rPr lang="en-US" b="1" dirty="0" smtClean="0"/>
              <a:t> base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b="1" dirty="0" err="1" smtClean="0"/>
              <a:t>superclasse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A nova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absorve</a:t>
            </a:r>
            <a:r>
              <a:rPr lang="en-US" dirty="0" smtClean="0"/>
              <a:t>,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b="1" dirty="0" err="1" smtClean="0"/>
              <a:t>classe</a:t>
            </a:r>
            <a:r>
              <a:rPr lang="en-US" b="1" dirty="0" smtClean="0"/>
              <a:t> </a:t>
            </a:r>
            <a:r>
              <a:rPr lang="en-US" b="1" dirty="0" err="1" smtClean="0"/>
              <a:t>derivada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b="1" dirty="0" err="1" smtClean="0"/>
              <a:t>subclasse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considerada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</a:t>
            </a:r>
            <a:r>
              <a:rPr lang="en-US" b="1" dirty="0" err="1" smtClean="0"/>
              <a:t>especializada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base.</a:t>
            </a:r>
          </a:p>
          <a:p>
            <a:r>
              <a:rPr lang="en-US" dirty="0" smtClean="0"/>
              <a:t>Uma </a:t>
            </a:r>
            <a:r>
              <a:rPr lang="en-US" b="1" dirty="0" err="1" smtClean="0"/>
              <a:t>classe</a:t>
            </a:r>
            <a:r>
              <a:rPr lang="en-US" b="1" dirty="0" smtClean="0"/>
              <a:t> base </a:t>
            </a:r>
            <a:r>
              <a:rPr lang="en-US" b="1" dirty="0" err="1" smtClean="0"/>
              <a:t>direta</a:t>
            </a:r>
            <a:r>
              <a:rPr lang="en-US" dirty="0" smtClean="0"/>
              <a:t> é </a:t>
            </a:r>
            <a:r>
              <a:rPr lang="en-US" dirty="0" err="1" smtClean="0"/>
              <a:t>herdada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 smtClean="0"/>
          </a:p>
          <a:p>
            <a:pPr lvl="1"/>
            <a:r>
              <a:rPr lang="en-US" dirty="0" smtClean="0"/>
              <a:t>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haja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b="1" dirty="0" err="1" smtClean="0"/>
              <a:t>classe</a:t>
            </a:r>
            <a:r>
              <a:rPr lang="en-US" b="1" dirty="0" smtClean="0"/>
              <a:t> base </a:t>
            </a:r>
            <a:r>
              <a:rPr lang="en-US" b="1" dirty="0" err="1" smtClean="0"/>
              <a:t>indireta</a:t>
            </a:r>
            <a:r>
              <a:rPr lang="en-US" dirty="0" smtClean="0"/>
              <a:t>,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haja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níveis</a:t>
            </a:r>
            <a:r>
              <a:rPr lang="en-US" dirty="0" smtClean="0"/>
              <a:t> de </a:t>
            </a:r>
            <a:r>
              <a:rPr lang="en-US" dirty="0" err="1" smtClean="0"/>
              <a:t>distância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à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relação</a:t>
            </a:r>
            <a:r>
              <a:rPr lang="en-US" dirty="0" smtClean="0"/>
              <a:t> entre </a:t>
            </a:r>
            <a:r>
              <a:rPr lang="en-US" dirty="0" err="1" smtClean="0"/>
              <a:t>tais</a:t>
            </a:r>
            <a:r>
              <a:rPr lang="en-US" dirty="0" smtClean="0"/>
              <a:t> classes define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b="1" dirty="0" err="1" smtClean="0"/>
              <a:t>hierarquia</a:t>
            </a:r>
            <a:r>
              <a:rPr lang="en-US" b="1" dirty="0" smtClean="0"/>
              <a:t> de classes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56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 </a:t>
            </a:r>
            <a:r>
              <a:rPr lang="en-US" dirty="0" err="1" smtClean="0"/>
              <a:t>necessário</a:t>
            </a:r>
            <a:r>
              <a:rPr lang="en-US" dirty="0" smtClean="0"/>
              <a:t>, </a:t>
            </a:r>
            <a:r>
              <a:rPr lang="en-US" dirty="0" err="1" smtClean="0"/>
              <a:t>podemos</a:t>
            </a:r>
            <a:r>
              <a:rPr lang="en-US" dirty="0" smtClean="0"/>
              <a:t> converter um </a:t>
            </a:r>
            <a:r>
              <a:rPr lang="en-US" dirty="0" err="1" smtClean="0"/>
              <a:t>objeto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conter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endParaRPr lang="en-US" dirty="0" smtClean="0"/>
          </a:p>
          <a:p>
            <a:pPr lvl="2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comum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copiados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extras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desperdiçados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contrário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feito</a:t>
            </a:r>
            <a:endParaRPr lang="en-US" dirty="0" smtClean="0"/>
          </a:p>
          <a:p>
            <a:pPr lvl="1"/>
            <a:r>
              <a:rPr lang="en-US" dirty="0" err="1" smtClean="0"/>
              <a:t>Conversão</a:t>
            </a:r>
            <a:r>
              <a:rPr lang="en-US" dirty="0" smtClean="0"/>
              <a:t> de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base </a:t>
            </a:r>
            <a:r>
              <a:rPr lang="en-US" dirty="0" err="1" smtClean="0"/>
              <a:t>para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conversão</a:t>
            </a:r>
            <a:r>
              <a:rPr lang="en-US" dirty="0" smtClean="0"/>
              <a:t> de </a:t>
            </a:r>
            <a:r>
              <a:rPr lang="en-US" dirty="0" err="1" smtClean="0"/>
              <a:t>tipos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intimamente</a:t>
            </a:r>
            <a:r>
              <a:rPr lang="en-US" dirty="0" smtClean="0"/>
              <a:t> </a:t>
            </a:r>
            <a:r>
              <a:rPr lang="en-US" dirty="0" err="1" smtClean="0"/>
              <a:t>relacionada</a:t>
            </a:r>
            <a:r>
              <a:rPr lang="en-US" dirty="0" smtClean="0"/>
              <a:t> com o </a:t>
            </a:r>
            <a:r>
              <a:rPr lang="en-US" dirty="0" err="1" smtClean="0"/>
              <a:t>Polimorfismo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veremos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consideremos</a:t>
            </a:r>
            <a:r>
              <a:rPr lang="en-US" dirty="0" smtClean="0"/>
              <a:t> </a:t>
            </a:r>
            <a:r>
              <a:rPr lang="en-US" dirty="0" err="1" smtClean="0"/>
              <a:t>duas</a:t>
            </a:r>
            <a:r>
              <a:rPr lang="en-US" dirty="0" smtClean="0"/>
              <a:t> classes: </a:t>
            </a:r>
          </a:p>
          <a:p>
            <a:pPr lvl="1"/>
            <a:r>
              <a:rPr lang="en-US" i="1" dirty="0" smtClean="0"/>
              <a:t>Base</a:t>
            </a:r>
            <a:r>
              <a:rPr lang="en-US" dirty="0" smtClean="0"/>
              <a:t> e </a:t>
            </a:r>
            <a:r>
              <a:rPr lang="en-US" i="1" dirty="0" err="1" smtClean="0"/>
              <a:t>Derivada</a:t>
            </a:r>
            <a:r>
              <a:rPr lang="en-US" i="1" dirty="0" smtClean="0"/>
              <a:t>;</a:t>
            </a:r>
          </a:p>
          <a:p>
            <a:pPr lvl="1"/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segunda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da </a:t>
            </a:r>
            <a:r>
              <a:rPr lang="en-US" dirty="0" err="1" smtClean="0"/>
              <a:t>primeira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4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Conversões</a:t>
            </a:r>
            <a:r>
              <a:rPr lang="en-US" dirty="0"/>
              <a:t> de </a:t>
            </a:r>
            <a:r>
              <a:rPr lang="en-US" dirty="0" err="1"/>
              <a:t>Tipo</a:t>
            </a:r>
            <a:r>
              <a:rPr lang="en-US" dirty="0"/>
              <a:t> entre Base e </a:t>
            </a:r>
            <a:r>
              <a:rPr lang="en-US" dirty="0" err="1"/>
              <a:t>Derivada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6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      Base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obj1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 smtClean="0">
              <a:solidFill>
                <a:srgbClr val="00000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      Derivada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obj2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6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600" dirty="0" smtClean="0">
                <a:solidFill>
                  <a:srgbClr val="000000"/>
                </a:solidFill>
                <a:latin typeface="Verdana"/>
              </a:rPr>
              <a:t>obj1.get();		</a:t>
            </a:r>
            <a:r>
              <a:rPr lang="pt-BR" sz="1600" dirty="0" smtClean="0">
                <a:solidFill>
                  <a:srgbClr val="007F00"/>
                </a:solidFill>
                <a:latin typeface="Comic Sans MS"/>
              </a:rPr>
              <a:t>//”Preenche” o objeto.</a:t>
            </a:r>
            <a:endParaRPr lang="pt-BR" sz="1600" dirty="0">
              <a:solidFill>
                <a:srgbClr val="00000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Verdana"/>
              </a:rPr>
              <a:t>      obj2.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get();		</a:t>
            </a:r>
            <a:r>
              <a:rPr lang="pt-BR" sz="1600" dirty="0">
                <a:solidFill>
                  <a:srgbClr val="007F00"/>
                </a:solidFill>
                <a:latin typeface="Comic Sans MS"/>
              </a:rPr>
              <a:t>//”Preenche” o objeto</a:t>
            </a:r>
            <a:r>
              <a:rPr lang="pt-BR" sz="1600" dirty="0" smtClean="0">
                <a:solidFill>
                  <a:srgbClr val="007F00"/>
                </a:solidFill>
                <a:latin typeface="Comic Sans MS"/>
              </a:rPr>
              <a:t>.</a:t>
            </a:r>
            <a:endParaRPr lang="pt-BR" sz="16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obj1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obj2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600" dirty="0" smtClean="0">
                <a:solidFill>
                  <a:srgbClr val="007F00"/>
                </a:solidFill>
                <a:latin typeface="Comic Sans MS"/>
              </a:rPr>
              <a:t>//OK.</a:t>
            </a:r>
            <a:endParaRPr lang="pt-BR" sz="16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obj2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/>
              </a:rPr>
              <a:t>obj1</a:t>
            </a:r>
            <a:r>
              <a:rPr lang="pt-BR" sz="1600" b="1" dirty="0" smtClean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          </a:t>
            </a:r>
            <a:r>
              <a:rPr lang="pt-BR" sz="16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600" dirty="0" smtClean="0">
                <a:solidFill>
                  <a:srgbClr val="007F00"/>
                </a:solidFill>
                <a:latin typeface="Comic Sans MS"/>
              </a:rPr>
              <a:t>ERRO! Não pode ser convertido.</a:t>
            </a:r>
            <a:endParaRPr lang="pt-BR" sz="16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600" dirty="0" smtClean="0">
                <a:solidFill>
                  <a:srgbClr val="808080"/>
                </a:solidFill>
                <a:latin typeface="Verdana"/>
              </a:rPr>
              <a:t>       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base</a:t>
            </a:r>
          </a:p>
          <a:p>
            <a:pPr lvl="1"/>
            <a:r>
              <a:rPr lang="en-US" dirty="0" err="1" smtClean="0"/>
              <a:t>Caracterizando</a:t>
            </a:r>
            <a:r>
              <a:rPr lang="en-US" dirty="0" smtClean="0"/>
              <a:t> </a:t>
            </a:r>
            <a:r>
              <a:rPr lang="en-US" dirty="0" err="1" smtClean="0"/>
              <a:t>assim</a:t>
            </a:r>
            <a:r>
              <a:rPr lang="en-US" dirty="0" smtClean="0"/>
              <a:t> a </a:t>
            </a:r>
            <a:r>
              <a:rPr lang="en-US" b="1" dirty="0" err="1" smtClean="0"/>
              <a:t>herança</a:t>
            </a:r>
            <a:r>
              <a:rPr lang="en-US" b="1" dirty="0" smtClean="0"/>
              <a:t> </a:t>
            </a:r>
            <a:r>
              <a:rPr lang="en-US" b="1" dirty="0" err="1" smtClean="0"/>
              <a:t>múltipla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complexidade</a:t>
            </a:r>
            <a:r>
              <a:rPr lang="en-US" dirty="0" smtClean="0"/>
              <a:t> </a:t>
            </a:r>
            <a:r>
              <a:rPr lang="en-US" dirty="0" err="1" smtClean="0"/>
              <a:t>relacionada</a:t>
            </a:r>
            <a:r>
              <a:rPr lang="en-US" dirty="0" smtClean="0"/>
              <a:t> à </a:t>
            </a:r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r>
              <a:rPr lang="en-US" dirty="0" smtClean="0"/>
              <a:t> </a:t>
            </a:r>
            <a:r>
              <a:rPr lang="en-US" dirty="0" err="1" smtClean="0"/>
              <a:t>diz</a:t>
            </a:r>
            <a:r>
              <a:rPr lang="en-US" dirty="0" smtClean="0"/>
              <a:t> </a:t>
            </a:r>
            <a:r>
              <a:rPr lang="en-US" dirty="0" err="1" smtClean="0"/>
              <a:t>respeito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projeto</a:t>
            </a:r>
            <a:r>
              <a:rPr lang="en-US" dirty="0" smtClean="0"/>
              <a:t> do </a:t>
            </a:r>
            <a:r>
              <a:rPr lang="en-US" dirty="0" err="1" smtClean="0"/>
              <a:t>relacionamento</a:t>
            </a:r>
            <a:r>
              <a:rPr lang="en-US" dirty="0" smtClean="0"/>
              <a:t> das classes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sintaxe</a:t>
            </a:r>
            <a:r>
              <a:rPr lang="en-US" dirty="0" smtClean="0"/>
              <a:t> é similar à </a:t>
            </a:r>
            <a:r>
              <a:rPr lang="en-US" dirty="0" err="1" smtClean="0"/>
              <a:t>herança</a:t>
            </a:r>
            <a:r>
              <a:rPr lang="en-US" dirty="0" smtClean="0"/>
              <a:t> simples;</a:t>
            </a:r>
          </a:p>
          <a:p>
            <a:pPr lvl="1"/>
            <a:r>
              <a:rPr lang="en-US" dirty="0" err="1" smtClean="0"/>
              <a:t>Após</a:t>
            </a:r>
            <a:r>
              <a:rPr lang="en-US" dirty="0" smtClean="0"/>
              <a:t> o </a:t>
            </a:r>
            <a:r>
              <a:rPr lang="en-US" dirty="0" err="1" smtClean="0"/>
              <a:t>cabeçalho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derivada</a:t>
            </a:r>
            <a:r>
              <a:rPr lang="en-US" dirty="0" smtClean="0"/>
              <a:t>, </a:t>
            </a:r>
            <a:r>
              <a:rPr lang="en-US" dirty="0" err="1" smtClean="0"/>
              <a:t>usamos</a:t>
            </a:r>
            <a:r>
              <a:rPr lang="en-US" dirty="0" smtClean="0"/>
              <a:t> : e </a:t>
            </a:r>
            <a:r>
              <a:rPr lang="en-US" dirty="0" err="1" smtClean="0"/>
              <a:t>listamos</a:t>
            </a:r>
            <a:r>
              <a:rPr lang="en-US" dirty="0" smtClean="0"/>
              <a:t> as classes a </a:t>
            </a:r>
            <a:r>
              <a:rPr lang="en-US" dirty="0" err="1" smtClean="0"/>
              <a:t>serem</a:t>
            </a:r>
            <a:r>
              <a:rPr lang="en-US" dirty="0" smtClean="0"/>
              <a:t> </a:t>
            </a:r>
            <a:r>
              <a:rPr lang="en-US" dirty="0" err="1" smtClean="0"/>
              <a:t>herdadas</a:t>
            </a:r>
            <a:r>
              <a:rPr lang="en-US" dirty="0" smtClean="0"/>
              <a:t>, </a:t>
            </a:r>
            <a:r>
              <a:rPr lang="en-US" dirty="0" err="1" smtClean="0"/>
              <a:t>separadas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vírgula</a:t>
            </a:r>
            <a:r>
              <a:rPr lang="en-US" dirty="0" smtClean="0"/>
              <a:t> e com </a:t>
            </a:r>
            <a:r>
              <a:rPr lang="en-US" dirty="0" err="1" smtClean="0"/>
              <a:t>modificadores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individuais</a:t>
            </a:r>
            <a:r>
              <a:rPr lang="en-US" dirty="0" smtClean="0"/>
              <a:t>.</a:t>
            </a:r>
          </a:p>
          <a:p>
            <a:pPr marL="457200" lvl="1" indent="0" algn="ctr">
              <a:buNone/>
            </a:pPr>
            <a:endParaRPr lang="en-US" sz="1600" b="1" dirty="0" smtClean="0"/>
          </a:p>
          <a:p>
            <a:pPr marL="457200" lvl="1" indent="0" algn="ctr">
              <a:buNone/>
            </a:pPr>
            <a:r>
              <a:rPr lang="en-US" b="1" dirty="0" smtClean="0"/>
              <a:t>class </a:t>
            </a:r>
            <a:r>
              <a:rPr lang="en-US" dirty="0" err="1" smtClean="0"/>
              <a:t>Derivada</a:t>
            </a:r>
            <a:r>
              <a:rPr lang="en-US" b="1" dirty="0" smtClean="0"/>
              <a:t>: </a:t>
            </a:r>
            <a:r>
              <a:rPr lang="en-US" b="1" i="1" dirty="0" smtClean="0"/>
              <a:t>public</a:t>
            </a:r>
            <a:r>
              <a:rPr lang="en-US" b="1" dirty="0" smtClean="0"/>
              <a:t> </a:t>
            </a:r>
            <a:r>
              <a:rPr lang="en-US" dirty="0" smtClean="0"/>
              <a:t>Base1</a:t>
            </a:r>
            <a:r>
              <a:rPr lang="en-US" b="1" dirty="0" smtClean="0"/>
              <a:t>, </a:t>
            </a:r>
            <a:r>
              <a:rPr lang="en-US" b="1" i="1" dirty="0" smtClean="0"/>
              <a:t>public</a:t>
            </a:r>
            <a:r>
              <a:rPr lang="en-US" b="1" dirty="0" smtClean="0"/>
              <a:t> </a:t>
            </a:r>
            <a:r>
              <a:rPr lang="en-US" dirty="0" smtClean="0"/>
              <a:t>Base2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4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endParaRPr lang="pt-BR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Considere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queremos</a:t>
            </a:r>
            <a:r>
              <a:rPr lang="en-US" dirty="0" smtClean="0"/>
              <a:t> </a:t>
            </a:r>
            <a:r>
              <a:rPr lang="en-US" dirty="0" err="1" smtClean="0"/>
              <a:t>modelar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</a:t>
            </a:r>
            <a:r>
              <a:rPr lang="en-US" dirty="0" err="1" smtClean="0"/>
              <a:t>imóveis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imobiliária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trabalha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com </a:t>
            </a:r>
            <a:r>
              <a:rPr lang="en-US" dirty="0" err="1" smtClean="0"/>
              <a:t>vendas</a:t>
            </a:r>
            <a:endParaRPr lang="en-US" dirty="0" smtClean="0"/>
          </a:p>
          <a:p>
            <a:pPr lvl="1"/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possuímos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Cadastro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utilizamos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outros fins;</a:t>
            </a:r>
          </a:p>
          <a:p>
            <a:pPr lvl="1"/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possuímos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Imóvel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armazena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de um </a:t>
            </a:r>
            <a:r>
              <a:rPr lang="en-US" dirty="0" err="1" smtClean="0"/>
              <a:t>imóvel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Decidimos</a:t>
            </a:r>
            <a:r>
              <a:rPr lang="en-US" dirty="0" smtClean="0"/>
              <a:t>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as classes, e </a:t>
            </a:r>
            <a:r>
              <a:rPr lang="en-US" dirty="0" err="1" smtClean="0"/>
              <a:t>criar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smtClean="0"/>
              <a:t>Venda</a:t>
            </a:r>
            <a:endParaRPr lang="en-US" dirty="0"/>
          </a:p>
          <a:p>
            <a:pPr lvl="2"/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incorporar</a:t>
            </a:r>
            <a:r>
              <a:rPr lang="en-US" dirty="0" smtClean="0"/>
              <a:t> o </a:t>
            </a:r>
            <a:r>
              <a:rPr lang="en-US" dirty="0" err="1" smtClean="0"/>
              <a:t>cadastro</a:t>
            </a:r>
            <a:r>
              <a:rPr lang="en-US" dirty="0" smtClean="0"/>
              <a:t> do </a:t>
            </a:r>
            <a:r>
              <a:rPr lang="en-US" dirty="0" err="1" smtClean="0"/>
              <a:t>dono</a:t>
            </a:r>
            <a:r>
              <a:rPr lang="en-US" dirty="0" smtClean="0"/>
              <a:t> e do </a:t>
            </a:r>
            <a:r>
              <a:rPr lang="en-US" dirty="0" err="1" smtClean="0"/>
              <a:t>imóvel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das </a:t>
            </a:r>
            <a:r>
              <a:rPr lang="en-US" dirty="0" err="1" smtClean="0"/>
              <a:t>nossas</a:t>
            </a:r>
            <a:r>
              <a:rPr lang="en-US" dirty="0" smtClean="0"/>
              <a:t> classes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existentes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Resolvemos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Tipo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determina</a:t>
            </a:r>
            <a:r>
              <a:rPr lang="en-US" dirty="0" smtClean="0"/>
              <a:t> se o </a:t>
            </a:r>
            <a:r>
              <a:rPr lang="en-US" dirty="0" err="1" smtClean="0"/>
              <a:t>imóvel</a:t>
            </a:r>
            <a:r>
              <a:rPr lang="en-US" dirty="0" smtClean="0"/>
              <a:t> é </a:t>
            </a:r>
            <a:r>
              <a:rPr lang="en-US" dirty="0" err="1" smtClean="0"/>
              <a:t>residencial</a:t>
            </a:r>
            <a:r>
              <a:rPr lang="en-US" dirty="0" smtClean="0"/>
              <a:t>, </a:t>
            </a:r>
            <a:r>
              <a:rPr lang="en-US" dirty="0" err="1" smtClean="0"/>
              <a:t>comercial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galpão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Como </a:t>
            </a:r>
            <a:r>
              <a:rPr lang="en-US" dirty="0" err="1"/>
              <a:t>último</a:t>
            </a:r>
            <a:r>
              <a:rPr lang="en-US" dirty="0"/>
              <a:t> </a:t>
            </a:r>
            <a:r>
              <a:rPr lang="en-US" dirty="0" err="1"/>
              <a:t>detalhe</a:t>
            </a:r>
            <a:r>
              <a:rPr lang="en-US" dirty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dados </a:t>
            </a:r>
            <a:r>
              <a:rPr lang="en-US" dirty="0" err="1" smtClean="0"/>
              <a:t>sobre</a:t>
            </a:r>
            <a:r>
              <a:rPr lang="en-US" dirty="0" smtClean="0"/>
              <a:t> comprador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/>
              <a:t> </a:t>
            </a:r>
            <a:r>
              <a:rPr lang="en-US" dirty="0" err="1" smtClean="0"/>
              <a:t>interessantes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smtClean="0"/>
              <a:t>Venda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22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Cadastro.h</a:t>
            </a:r>
            <a:r>
              <a:rPr lang="en-US" dirty="0" smtClean="0"/>
              <a:t> e </a:t>
            </a:r>
            <a:r>
              <a:rPr lang="en-US" i="1" dirty="0" smtClean="0"/>
              <a:t>Cadastro.cpp</a:t>
            </a:r>
            <a:endParaRPr lang="pt-BR" i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sz="half" idx="1"/>
          </p:nvPr>
        </p:nvSpPr>
        <p:spPr>
          <a:xfrm>
            <a:off x="457200" y="1973536"/>
            <a:ext cx="4038600" cy="462381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#include&lt;string&gt;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Cadastro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fone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setFone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2"/>
          </p:nvPr>
        </p:nvSpPr>
        <p:spPr>
          <a:xfrm>
            <a:off x="4648200" y="1973536"/>
            <a:ext cx="4038600" cy="4623816"/>
          </a:xfrm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7F7F00"/>
                </a:solidFill>
                <a:latin typeface="Verdana"/>
              </a:rPr>
              <a:t>#include "Cadastro.h"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setNome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"Nome: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getline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setFone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"Telefone: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getline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fone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"Nome: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"Telefone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:”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fone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	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 &lt;&lt;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429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Imovel.h</a:t>
            </a:r>
            <a:endParaRPr lang="pt-BR" i="1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#include&lt;string&gt;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Imovel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endereco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bairro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float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areaUtil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areaTotal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quartos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setEndereco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setBairro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setAreaUtil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setAreaTotal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setQuartos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926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Imovel.cpp</a:t>
            </a:r>
            <a:endParaRPr lang="pt-BR" i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t-BR" sz="3800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sz="38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3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8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3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8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38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800" dirty="0">
                <a:solidFill>
                  <a:srgbClr val="7F7F00"/>
                </a:solidFill>
                <a:latin typeface="Verdana"/>
              </a:rPr>
              <a:t>#include "Imovel.h"</a:t>
            </a:r>
          </a:p>
          <a:p>
            <a:pPr marL="118872" indent="0">
              <a:buNone/>
            </a:pPr>
            <a:endParaRPr lang="pt-BR" sz="3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4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setEndereco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7F007F"/>
                </a:solidFill>
                <a:latin typeface="Verdana"/>
              </a:rPr>
              <a:t>"Endereço:"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getline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4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endereco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4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setBairro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7F007F"/>
                </a:solidFill>
                <a:latin typeface="Verdana"/>
              </a:rPr>
              <a:t>"Bairro:"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getline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4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bairro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4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setAreaUtil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7F007F"/>
                </a:solidFill>
                <a:latin typeface="Verdana"/>
              </a:rPr>
              <a:t>"Área Útil:"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4600" dirty="0">
                <a:solidFill>
                  <a:srgbClr val="000000"/>
                </a:solidFill>
                <a:latin typeface="Verdana"/>
              </a:rPr>
              <a:t>areaUtil</a:t>
            </a:r>
            <a:r>
              <a:rPr lang="pt-BR" sz="4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4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46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setAreaTotal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()</a:t>
            </a:r>
            <a:endParaRPr lang="pt-BR" sz="46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46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 smtClean="0">
                <a:solidFill>
                  <a:srgbClr val="7F007F"/>
                </a:solidFill>
                <a:latin typeface="Verdana"/>
              </a:rPr>
              <a:t>"Área Total:"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4600" dirty="0" smtClean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sz="46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4600" dirty="0" smtClean="0">
                <a:solidFill>
                  <a:srgbClr val="000000"/>
                </a:solidFill>
                <a:latin typeface="Verdana"/>
              </a:rPr>
              <a:t>areaTotal</a:t>
            </a: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46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46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4600" dirty="0" smtClean="0">
              <a:solidFill>
                <a:srgbClr val="808080"/>
              </a:solidFill>
              <a:latin typeface="Verdana"/>
            </a:endParaRPr>
          </a:p>
          <a:p>
            <a:endParaRPr lang="pt-BR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setQuartos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"Número de Quartos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:“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7F007F"/>
                </a:solidFill>
                <a:latin typeface="Verdana"/>
              </a:rPr>
              <a:t>	</a:t>
            </a:r>
            <a:r>
              <a:rPr lang="pt-BR" sz="1500" b="1" dirty="0" smtClean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quartos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cout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Endereço: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“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	     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endereco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endl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Bairro: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bairro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	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     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Área Útil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:” 	  	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areaUtil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Área Total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:“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7F007F"/>
                </a:solidFill>
                <a:latin typeface="Verdana"/>
              </a:rPr>
              <a:t>         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areaTotal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endl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Quartos: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quartos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	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     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391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Tipo.h</a:t>
            </a:r>
            <a:r>
              <a:rPr lang="en-US" dirty="0" smtClean="0"/>
              <a:t> e </a:t>
            </a:r>
            <a:r>
              <a:rPr lang="en-US" i="1" dirty="0" smtClean="0"/>
              <a:t>Tipo.cpp</a:t>
            </a:r>
            <a:endParaRPr lang="pt-BR" i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sz="half" idx="1"/>
          </p:nvPr>
        </p:nvSpPr>
        <p:spPr>
          <a:xfrm>
            <a:off x="457200" y="1973536"/>
            <a:ext cx="4038600" cy="462381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7F7F00"/>
                </a:solidFill>
                <a:latin typeface="Verdana"/>
              </a:rPr>
              <a:t>#include&lt;string&gt;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Tipo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tipoImovel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setTipoImovel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half" idx="2"/>
          </p:nvPr>
        </p:nvSpPr>
        <p:spPr>
          <a:xfrm>
            <a:off x="4648200" y="1973536"/>
            <a:ext cx="4038600" cy="462381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"Tipo.h"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setTipoImovel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"Tipo do Imóvel:"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getline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tipoImovel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ignore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'\n'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Tipo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"Tipo do Imóvel: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“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7F007F"/>
                </a:solidFill>
                <a:latin typeface="Verdana"/>
              </a:rPr>
              <a:t>     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tipoImovel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01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622849" y="3071368"/>
            <a:ext cx="2086484" cy="7104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ângulo 7"/>
          <p:cNvSpPr/>
          <p:nvPr/>
        </p:nvSpPr>
        <p:spPr>
          <a:xfrm>
            <a:off x="1926007" y="3971197"/>
            <a:ext cx="3078041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Venda.h</a:t>
            </a:r>
            <a:endParaRPr lang="pt-BR" i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#include&lt;iostream&gt;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#include"Cadastro.h"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#include"Imovel.h"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#include"Tipo.h"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Venda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Cadastro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Imovel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Tipo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float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32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6278</TotalTime>
  <Words>7901</Words>
  <Application>Microsoft Macintosh PowerPoint</Application>
  <PresentationFormat>On-screen Show (4:3)</PresentationFormat>
  <Paragraphs>1459</Paragraphs>
  <Slides>122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122</vt:i4>
      </vt:variant>
    </vt:vector>
  </HeadingPairs>
  <TitlesOfParts>
    <vt:vector size="123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Herança</vt:lpstr>
      <vt:lpstr>Herança</vt:lpstr>
      <vt:lpstr>Herança</vt:lpstr>
      <vt:lpstr>Herança</vt:lpstr>
      <vt:lpstr>Herança</vt:lpstr>
      <vt:lpstr>Herança</vt:lpstr>
      <vt:lpstr>Exemplo 1</vt:lpstr>
      <vt:lpstr>Exemplo 1</vt:lpstr>
      <vt:lpstr>Exemplo 1</vt:lpstr>
      <vt:lpstr>Exemplo 1</vt:lpstr>
      <vt:lpstr>Exemplo 2</vt:lpstr>
      <vt:lpstr>Herança</vt:lpstr>
      <vt:lpstr>Exemplo 1</vt:lpstr>
      <vt:lpstr>Especificadores de Acesso</vt:lpstr>
      <vt:lpstr>Herança</vt:lpstr>
      <vt:lpstr>Herança</vt:lpstr>
      <vt:lpstr>CommissionEmployee.h</vt:lpstr>
      <vt:lpstr>CommissionEmployee.h</vt:lpstr>
      <vt:lpstr>CommissionEmployee.cpp</vt:lpstr>
      <vt:lpstr>CommissionEmployee.cpp</vt:lpstr>
      <vt:lpstr>CommissionEmployee.cpp</vt:lpstr>
      <vt:lpstr>CommissionEmployee.cpp</vt:lpstr>
      <vt:lpstr>CommissionEmployee.cpp</vt:lpstr>
      <vt:lpstr>DriverCommissionEmployee.cpp</vt:lpstr>
      <vt:lpstr>DriverCommissionEmployee.cpp</vt:lpstr>
      <vt:lpstr>Saída do Exemplo</vt:lpstr>
      <vt:lpstr>Herança</vt:lpstr>
      <vt:lpstr>BasePlusCommissionEmployee.h</vt:lpstr>
      <vt:lpstr>BasePlusCommissionEmployee.h</vt:lpstr>
      <vt:lpstr>Herança</vt:lpstr>
      <vt:lpstr>BasePlusCommissionEmployee.cpp</vt:lpstr>
      <vt:lpstr>BasePlusCommissionEmployee.cpp</vt:lpstr>
      <vt:lpstr>BasePlusCommissionEmployee.cpp</vt:lpstr>
      <vt:lpstr>BasePlusCommissionEmployee.cpp</vt:lpstr>
      <vt:lpstr>BasePlusCommissionEmployee.cpp</vt:lpstr>
      <vt:lpstr>driverBasePlusCommissionEmployee.cpp</vt:lpstr>
      <vt:lpstr>driverBasePlusCommissionEmployee.cpp</vt:lpstr>
      <vt:lpstr>Saída do Exemplo</vt:lpstr>
      <vt:lpstr>Comparação</vt:lpstr>
      <vt:lpstr>Herança</vt:lpstr>
      <vt:lpstr>Herança</vt:lpstr>
      <vt:lpstr>Herança</vt:lpstr>
      <vt:lpstr>BasePlusComissionEmployee.h</vt:lpstr>
      <vt:lpstr>Herança</vt:lpstr>
      <vt:lpstr>BasePlusComissionEmployee.cpp</vt:lpstr>
      <vt:lpstr>BasePlusComissionEmployee.cpp</vt:lpstr>
      <vt:lpstr>Herança</vt:lpstr>
      <vt:lpstr>Herança</vt:lpstr>
      <vt:lpstr>Diagrama de classes</vt:lpstr>
      <vt:lpstr>Herança</vt:lpstr>
      <vt:lpstr>ComissionEmployee.h</vt:lpstr>
      <vt:lpstr>ComissionEmployee.h</vt:lpstr>
      <vt:lpstr>Herança</vt:lpstr>
      <vt:lpstr>Diagrama de Classes</vt:lpstr>
      <vt:lpstr>Considerações Sobre Membros Protected</vt:lpstr>
      <vt:lpstr>Considerações Sobre Membros Protected</vt:lpstr>
      <vt:lpstr>Herança</vt:lpstr>
      <vt:lpstr>CommissionEmployee.h</vt:lpstr>
      <vt:lpstr>CommissionEmployee.cpp</vt:lpstr>
      <vt:lpstr>Herança</vt:lpstr>
      <vt:lpstr>BasePlusCommissionEmployee.cpp</vt:lpstr>
      <vt:lpstr>Saída do Método print()</vt:lpstr>
      <vt:lpstr>Compilação</vt:lpstr>
      <vt:lpstr>Compilação</vt:lpstr>
      <vt:lpstr>PowerPoint Presentation</vt:lpstr>
      <vt:lpstr>Redefinição de Métodos</vt:lpstr>
      <vt:lpstr>Redefinição de Métodos</vt:lpstr>
      <vt:lpstr>Redefinição de Métodos</vt:lpstr>
      <vt:lpstr>Construtores e Destrutores em Classes Derivadas</vt:lpstr>
      <vt:lpstr>Construtores e Destrutores em Classes Derivadas</vt:lpstr>
      <vt:lpstr>Construtores e Destrutores em Classes Derivadas</vt:lpstr>
      <vt:lpstr>Construtores e Destrutores em Classes Derivadas</vt:lpstr>
      <vt:lpstr>Construtores e Destrutores em Classes Derivadas</vt:lpstr>
      <vt:lpstr>Construtores e Destrutores em Classes Derivadas</vt:lpstr>
      <vt:lpstr>Herança Pública vs. Privada vs. Protegida</vt:lpstr>
      <vt:lpstr>Herança  Pública vs. Privada vs. Protegida</vt:lpstr>
      <vt:lpstr>Herança  Pública vs. Privada vs. Protegida</vt:lpstr>
      <vt:lpstr>Herança  Pública vs. Privada vs. Protegida</vt:lpstr>
      <vt:lpstr>Herança  Pública vs. Privada vs. Protegida</vt:lpstr>
      <vt:lpstr>Herança  Pública vs. Privada vs. Protegida</vt:lpstr>
      <vt:lpstr>Herança  Pública vs. Privada vs. Protegida</vt:lpstr>
      <vt:lpstr>Herança  Pública vs. Privada vs. Protegida</vt:lpstr>
      <vt:lpstr>Conversões de Tipo entre Base e Derivada</vt:lpstr>
      <vt:lpstr>Herança</vt:lpstr>
      <vt:lpstr>Conversões de Tipo entre Base e Derivada</vt:lpstr>
      <vt:lpstr>Herança Múltipla</vt:lpstr>
      <vt:lpstr>Herança Múltipla</vt:lpstr>
      <vt:lpstr>Herança Múltipla</vt:lpstr>
      <vt:lpstr>Cadastro.h e Cadastro.cpp</vt:lpstr>
      <vt:lpstr>Imovel.h</vt:lpstr>
      <vt:lpstr>Imovel.cpp</vt:lpstr>
      <vt:lpstr>Tipo.h e Tipo.cpp</vt:lpstr>
      <vt:lpstr>Venda.h</vt:lpstr>
      <vt:lpstr>Herança Múltipla</vt:lpstr>
      <vt:lpstr>Venda.cpp</vt:lpstr>
      <vt:lpstr>Diagrama de Classes</vt:lpstr>
      <vt:lpstr>Ambiguidade em  Herança Múltipla</vt:lpstr>
      <vt:lpstr>driverVenda.cpp</vt:lpstr>
      <vt:lpstr>Saída do Método print()</vt:lpstr>
      <vt:lpstr>Compilação</vt:lpstr>
      <vt:lpstr>Compilação</vt:lpstr>
      <vt:lpstr>O Problema do Diamante (Classes Base Virtuais)</vt:lpstr>
      <vt:lpstr>O Problema do Diamante</vt:lpstr>
      <vt:lpstr>O Problema do Diamante</vt:lpstr>
      <vt:lpstr>O Problema do Diamante</vt:lpstr>
      <vt:lpstr>Classe Base Virtual</vt:lpstr>
      <vt:lpstr>Classe Base Virtual</vt:lpstr>
      <vt:lpstr>Classe Base Virtual</vt:lpstr>
      <vt:lpstr>Classe Base Virtual</vt:lpstr>
      <vt:lpstr>Construtores em Herança Múltipla</vt:lpstr>
      <vt:lpstr>Construtores em Herança Múltipla</vt:lpstr>
      <vt:lpstr>Construtores em Herança Múltipla</vt:lpstr>
      <vt:lpstr>Construtores em Herança Múltipla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305</cp:revision>
  <cp:lastPrinted>2013-01-14T12:19:02Z</cp:lastPrinted>
  <dcterms:created xsi:type="dcterms:W3CDTF">2010-07-17T22:15:25Z</dcterms:created>
  <dcterms:modified xsi:type="dcterms:W3CDTF">2014-07-28T17:23:05Z</dcterms:modified>
</cp:coreProperties>
</file>