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33"/>
  </p:notesMasterIdLst>
  <p:sldIdLst>
    <p:sldId id="338" r:id="rId2"/>
    <p:sldId id="454" r:id="rId3"/>
    <p:sldId id="339" r:id="rId4"/>
    <p:sldId id="474" r:id="rId5"/>
    <p:sldId id="257" r:id="rId6"/>
    <p:sldId id="345" r:id="rId7"/>
    <p:sldId id="472" r:id="rId8"/>
    <p:sldId id="473" r:id="rId9"/>
    <p:sldId id="356" r:id="rId10"/>
    <p:sldId id="456" r:id="rId11"/>
    <p:sldId id="341" r:id="rId12"/>
    <p:sldId id="342" r:id="rId13"/>
    <p:sldId id="343" r:id="rId14"/>
    <p:sldId id="355" r:id="rId15"/>
    <p:sldId id="457" r:id="rId16"/>
    <p:sldId id="344" r:id="rId17"/>
    <p:sldId id="349" r:id="rId18"/>
    <p:sldId id="350" r:id="rId19"/>
    <p:sldId id="353" r:id="rId20"/>
    <p:sldId id="399" r:id="rId21"/>
    <p:sldId id="361" r:id="rId22"/>
    <p:sldId id="362" r:id="rId23"/>
    <p:sldId id="363" r:id="rId24"/>
    <p:sldId id="364" r:id="rId25"/>
    <p:sldId id="365" r:id="rId26"/>
    <p:sldId id="367" r:id="rId27"/>
    <p:sldId id="369" r:id="rId28"/>
    <p:sldId id="379" r:id="rId29"/>
    <p:sldId id="458" r:id="rId30"/>
    <p:sldId id="366" r:id="rId31"/>
    <p:sldId id="415" r:id="rId32"/>
    <p:sldId id="368" r:id="rId33"/>
    <p:sldId id="497" r:id="rId34"/>
    <p:sldId id="357" r:id="rId35"/>
    <p:sldId id="459" r:id="rId36"/>
    <p:sldId id="476" r:id="rId37"/>
    <p:sldId id="477" r:id="rId38"/>
    <p:sldId id="478" r:id="rId39"/>
    <p:sldId id="479" r:id="rId40"/>
    <p:sldId id="480" r:id="rId41"/>
    <p:sldId id="475" r:id="rId42"/>
    <p:sldId id="370" r:id="rId43"/>
    <p:sldId id="378" r:id="rId44"/>
    <p:sldId id="371" r:id="rId45"/>
    <p:sldId id="451" r:id="rId46"/>
    <p:sldId id="434" r:id="rId47"/>
    <p:sldId id="372" r:id="rId48"/>
    <p:sldId id="435" r:id="rId49"/>
    <p:sldId id="481" r:id="rId50"/>
    <p:sldId id="482" r:id="rId51"/>
    <p:sldId id="483" r:id="rId52"/>
    <p:sldId id="436" r:id="rId53"/>
    <p:sldId id="437" r:id="rId54"/>
    <p:sldId id="460" r:id="rId55"/>
    <p:sldId id="438" r:id="rId56"/>
    <p:sldId id="462" r:id="rId57"/>
    <p:sldId id="441" r:id="rId58"/>
    <p:sldId id="484" r:id="rId59"/>
    <p:sldId id="485" r:id="rId60"/>
    <p:sldId id="486" r:id="rId61"/>
    <p:sldId id="487" r:id="rId62"/>
    <p:sldId id="488" r:id="rId63"/>
    <p:sldId id="489" r:id="rId64"/>
    <p:sldId id="490" r:id="rId65"/>
    <p:sldId id="491" r:id="rId66"/>
    <p:sldId id="492" r:id="rId67"/>
    <p:sldId id="493" r:id="rId68"/>
    <p:sldId id="494" r:id="rId69"/>
    <p:sldId id="495" r:id="rId70"/>
    <p:sldId id="496" r:id="rId71"/>
    <p:sldId id="439" r:id="rId72"/>
    <p:sldId id="464" r:id="rId73"/>
    <p:sldId id="440" r:id="rId74"/>
    <p:sldId id="395" r:id="rId75"/>
    <p:sldId id="396" r:id="rId76"/>
    <p:sldId id="412" r:id="rId77"/>
    <p:sldId id="397" r:id="rId78"/>
    <p:sldId id="413" r:id="rId79"/>
    <p:sldId id="398" r:id="rId80"/>
    <p:sldId id="414" r:id="rId81"/>
    <p:sldId id="386" r:id="rId82"/>
    <p:sldId id="465" r:id="rId83"/>
    <p:sldId id="466" r:id="rId84"/>
    <p:sldId id="467" r:id="rId85"/>
    <p:sldId id="387" r:id="rId86"/>
    <p:sldId id="388" r:id="rId87"/>
    <p:sldId id="389" r:id="rId88"/>
    <p:sldId id="391" r:id="rId89"/>
    <p:sldId id="390" r:id="rId90"/>
    <p:sldId id="498" r:id="rId91"/>
    <p:sldId id="402" r:id="rId92"/>
    <p:sldId id="403" r:id="rId93"/>
    <p:sldId id="499" r:id="rId94"/>
    <p:sldId id="404" r:id="rId95"/>
    <p:sldId id="405" r:id="rId96"/>
    <p:sldId id="360" r:id="rId97"/>
    <p:sldId id="401" r:id="rId98"/>
    <p:sldId id="406" r:id="rId99"/>
    <p:sldId id="407" r:id="rId100"/>
    <p:sldId id="408" r:id="rId101"/>
    <p:sldId id="445" r:id="rId102"/>
    <p:sldId id="409" r:id="rId103"/>
    <p:sldId id="411" r:id="rId104"/>
    <p:sldId id="410" r:id="rId105"/>
    <p:sldId id="417" r:id="rId106"/>
    <p:sldId id="447" r:id="rId107"/>
    <p:sldId id="418" r:id="rId108"/>
    <p:sldId id="419" r:id="rId109"/>
    <p:sldId id="448" r:id="rId110"/>
    <p:sldId id="420" r:id="rId111"/>
    <p:sldId id="421" r:id="rId112"/>
    <p:sldId id="422" r:id="rId113"/>
    <p:sldId id="424" r:id="rId114"/>
    <p:sldId id="423" r:id="rId115"/>
    <p:sldId id="426" r:id="rId116"/>
    <p:sldId id="449" r:id="rId117"/>
    <p:sldId id="428" r:id="rId118"/>
    <p:sldId id="429" r:id="rId119"/>
    <p:sldId id="450" r:id="rId120"/>
    <p:sldId id="430" r:id="rId121"/>
    <p:sldId id="431" r:id="rId122"/>
    <p:sldId id="452" r:id="rId123"/>
    <p:sldId id="433" r:id="rId124"/>
    <p:sldId id="432" r:id="rId125"/>
    <p:sldId id="400" r:id="rId126"/>
    <p:sldId id="348" r:id="rId127"/>
    <p:sldId id="347" r:id="rId128"/>
    <p:sldId id="346" r:id="rId129"/>
    <p:sldId id="288" r:id="rId130"/>
    <p:sldId id="453" r:id="rId131"/>
    <p:sldId id="337" r:id="rId132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88084" autoAdjust="0"/>
  </p:normalViewPr>
  <p:slideViewPr>
    <p:cSldViewPr>
      <p:cViewPr varScale="1">
        <p:scale>
          <a:sx n="89" d="100"/>
          <a:sy n="89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4753BC-DE57-4E43-9A28-6B9B7DA79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Estado: substantivo</a:t>
            </a:r>
          </a:p>
          <a:p>
            <a:r>
              <a:rPr lang="pt-BR" dirty="0" smtClean="0"/>
              <a:t>Comportamento:</a:t>
            </a:r>
            <a:r>
              <a:rPr lang="pt-BR" baseline="0" dirty="0" smtClean="0"/>
              <a:t> verbo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2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Estado: substantivo</a:t>
            </a:r>
          </a:p>
          <a:p>
            <a:r>
              <a:rPr lang="pt-BR" dirty="0" smtClean="0"/>
              <a:t>Comportamento:</a:t>
            </a:r>
            <a:r>
              <a:rPr lang="pt-BR" baseline="0" dirty="0" smtClean="0"/>
              <a:t> verbo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6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Han</a:t>
            </a:r>
            <a:r>
              <a:rPr lang="pt-BR" dirty="0" smtClean="0"/>
              <a:t> Solo petrificado</a:t>
            </a:r>
            <a:r>
              <a:rPr lang="pt-BR" baseline="0" dirty="0" smtClean="0"/>
              <a:t> em </a:t>
            </a:r>
            <a:r>
              <a:rPr lang="pt-BR" baseline="0" dirty="0" err="1" smtClean="0"/>
              <a:t>carbonita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9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 compartilhamento, ao contrário do que ocorre na</a:t>
            </a:r>
            <a:r>
              <a:rPr lang="pt-BR" baseline="0" dirty="0" smtClean="0"/>
              <a:t> composição.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C3A1-D3BB-4DE0-999C-D224BF434D20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Panorâmica_de_Ouro_Preto (Large)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ogo_UFOP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525" y="5181600"/>
            <a:ext cx="71532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 descr="http://www.decom.ufop.br/bob/decom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5373218"/>
            <a:ext cx="1465397" cy="113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81EA-CE38-4579-B9E4-8815E16446CE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A33F1-07E2-4D47-98DB-3D952DF3E09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888778" cy="1252728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extLst/>
          </a:lstStyle>
          <a:p>
            <a:pPr lvl="0" eaLnBrk="1" latinLnBrk="0" hangingPunct="1"/>
            <a:r>
              <a:rPr lang="pt-PT" dirty="0" smtClean="0"/>
              <a:t>Clique para editar os estilos</a:t>
            </a:r>
          </a:p>
          <a:p>
            <a:pPr lvl="1" eaLnBrk="1" latinLnBrk="0" hangingPunct="1"/>
            <a:r>
              <a:rPr lang="pt-PT" dirty="0" smtClean="0"/>
              <a:t>Segundo nível</a:t>
            </a:r>
          </a:p>
          <a:p>
            <a:pPr lvl="2" eaLnBrk="1" latinLnBrk="0" hangingPunct="1"/>
            <a:r>
              <a:rPr lang="pt-PT" dirty="0" smtClean="0"/>
              <a:t>Terceiro nível</a:t>
            </a:r>
          </a:p>
          <a:p>
            <a:pPr lvl="3" eaLnBrk="1" latinLnBrk="0" hangingPunct="1"/>
            <a:r>
              <a:rPr lang="pt-PT" dirty="0" smtClean="0"/>
              <a:t>Quarto nível</a:t>
            </a:r>
          </a:p>
          <a:p>
            <a:pPr lvl="4" eaLnBrk="1" latinLnBrk="0" hangingPunct="1"/>
            <a:r>
              <a:rPr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48364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dirty="0" smtClean="0"/>
              <a:t>Clique para editar o estilo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4429B-B486-4632-A1BB-C1E06BDD6A3D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1062-8DC2-4B6E-A640-4B1AA0E76A1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E2926-F179-4AEE-98F2-6F67DA9453B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71061-82F2-42FA-9E25-872DD074B97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7EB0FA5-0238-4E62-9A29-744D385C545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787876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extLst/>
          </a:lstStyle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15AF7FD-F4AC-45BF-83C3-6FF3A852C8A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9" name="Picture 7" descr="Logo_UFOP"/>
          <p:cNvPicPr>
            <a:picLocks noChangeAspect="1" noChangeArrowheads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964" y="2"/>
            <a:ext cx="808037" cy="18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Logo_UFOP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663" y="0"/>
            <a:ext cx="798512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moodle" TargetMode="External"/><Relationship Id="rId2" Type="http://schemas.openxmlformats.org/officeDocument/2006/relationships/hyperlink" Target="http://www.decom.ufop.br/marc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oups.google.com/group/bcc221-decom" TargetMode="External"/><Relationship Id="rId4" Type="http://schemas.openxmlformats.org/officeDocument/2006/relationships/hyperlink" Target="mailto:bcc221-decom@googlegroups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76872"/>
            <a:ext cx="77724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pt-BR" sz="3800" b="1" dirty="0" smtClean="0">
                <a:solidFill>
                  <a:schemeClr val="tx2"/>
                </a:solidFill>
              </a:rPr>
              <a:t>BCC221 </a:t>
            </a:r>
            <a:r>
              <a:rPr lang="pt-BR" sz="3800" b="1" dirty="0">
                <a:solidFill>
                  <a:schemeClr val="tx2"/>
                </a:solidFill>
              </a:rPr>
              <a:t/>
            </a:r>
            <a:br>
              <a:rPr lang="pt-BR" sz="3800" b="1" dirty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Programação Orientada a Objetos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4" y="4005064"/>
            <a:ext cx="7088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 dirty="0"/>
              <a:t>Prof. </a:t>
            </a:r>
            <a:r>
              <a:rPr lang="pt-BR" sz="3200" b="1" dirty="0" smtClean="0"/>
              <a:t>José Romildo Malaquias</a:t>
            </a:r>
            <a:endParaRPr lang="pt-BR" sz="3200" b="1" dirty="0"/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 dirty="0" smtClean="0"/>
              <a:t>2015/1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874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910928"/>
            <a:ext cx="70485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Este ícone é um retângulo dividido em três compartimentos:</a:t>
            </a:r>
          </a:p>
          <a:p>
            <a:pPr lvl="1"/>
            <a:r>
              <a:rPr lang="pt-BR" dirty="0" smtClean="0"/>
              <a:t>O mais acima representa o nome da classe;</a:t>
            </a:r>
          </a:p>
          <a:p>
            <a:pPr lvl="1"/>
            <a:r>
              <a:rPr lang="pt-BR" dirty="0" smtClean="0"/>
              <a:t>O do meio representa os atributos;</a:t>
            </a:r>
          </a:p>
          <a:p>
            <a:pPr lvl="1"/>
            <a:r>
              <a:rPr lang="pt-BR" dirty="0" smtClean="0"/>
              <a:t>O último representa os métodos. </a:t>
            </a:r>
          </a:p>
          <a:p>
            <a:r>
              <a:rPr lang="pt-BR" dirty="0" smtClean="0"/>
              <a:t>Em alguns diagramas, os dois últimos compartimentos são omitidos</a:t>
            </a:r>
          </a:p>
          <a:p>
            <a:pPr lvl="1"/>
            <a:r>
              <a:rPr lang="pt-BR" dirty="0" smtClean="0"/>
              <a:t>Ou então, não apresentam todos os atributos e métodos</a:t>
            </a:r>
          </a:p>
          <a:p>
            <a:pPr lvl="2"/>
            <a:r>
              <a:rPr lang="pt-BR" dirty="0" smtClean="0"/>
              <a:t>Apenas aqueles que são importantes para a finalidade do diagrama.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5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especificar</a:t>
            </a:r>
            <a:r>
              <a:rPr lang="en-US" dirty="0" smtClean="0"/>
              <a:t> a </a:t>
            </a:r>
            <a:r>
              <a:rPr lang="en-US" dirty="0" err="1" smtClean="0"/>
              <a:t>visibilidade</a:t>
            </a:r>
            <a:r>
              <a:rPr lang="en-US" dirty="0" smtClean="0"/>
              <a:t> de um </a:t>
            </a:r>
            <a:r>
              <a:rPr lang="en-US" dirty="0" err="1" smtClean="0"/>
              <a:t>membro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(</a:t>
            </a:r>
            <a:r>
              <a:rPr lang="en-US" dirty="0" err="1" smtClean="0"/>
              <a:t>atributo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método</a:t>
            </a:r>
            <a:r>
              <a:rPr lang="en-US" dirty="0" smtClean="0"/>
              <a:t>), </a:t>
            </a:r>
            <a:r>
              <a:rPr lang="en-US" dirty="0" err="1" smtClean="0"/>
              <a:t>usamos</a:t>
            </a:r>
            <a:r>
              <a:rPr lang="en-US" dirty="0" smtClean="0"/>
              <a:t> as </a:t>
            </a:r>
            <a:r>
              <a:rPr lang="en-US" dirty="0" err="1" smtClean="0"/>
              <a:t>notações</a:t>
            </a:r>
            <a:r>
              <a:rPr lang="en-US" dirty="0" smtClean="0"/>
              <a:t> </a:t>
            </a:r>
            <a:r>
              <a:rPr lang="en-US" dirty="0" err="1" smtClean="0"/>
              <a:t>abaixo</a:t>
            </a:r>
            <a:r>
              <a:rPr lang="en-US" dirty="0" smtClean="0"/>
              <a:t> antes do </a:t>
            </a:r>
            <a:r>
              <a:rPr lang="en-US" dirty="0" err="1" smtClean="0"/>
              <a:t>nome</a:t>
            </a:r>
            <a:r>
              <a:rPr lang="en-US" dirty="0" smtClean="0"/>
              <a:t> do </a:t>
            </a:r>
            <a:r>
              <a:rPr lang="en-US" dirty="0" err="1" smtClean="0"/>
              <a:t>membro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público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Acessível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classes.</a:t>
            </a:r>
          </a:p>
          <a:p>
            <a:pPr lvl="1"/>
            <a:r>
              <a:rPr lang="en-US" b="1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privado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Acessível</a:t>
            </a:r>
            <a:r>
              <a:rPr lang="en-US" dirty="0" smtClean="0"/>
              <a:t> </a:t>
            </a:r>
            <a:r>
              <a:rPr lang="en-US" dirty="0" err="1" smtClean="0"/>
              <a:t>somente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própria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#</a:t>
            </a:r>
            <a:r>
              <a:rPr lang="en-US" dirty="0" smtClean="0"/>
              <a:t> (</a:t>
            </a:r>
            <a:r>
              <a:rPr lang="en-US" dirty="0" err="1" smtClean="0"/>
              <a:t>protegido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Acessível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subclasses.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5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102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872" y="3160713"/>
            <a:ext cx="2829272" cy="200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5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103</a:t>
            </a:fld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013247"/>
            <a:ext cx="2824256" cy="221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5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Note que cada atributo é seguido de </a:t>
            </a:r>
            <a:r>
              <a:rPr lang="pt-BR" b="1" dirty="0" smtClean="0"/>
              <a:t>:</a:t>
            </a:r>
            <a:r>
              <a:rPr lang="pt-BR" dirty="0" smtClean="0"/>
              <a:t> e depois o tipo do atributo</a:t>
            </a:r>
          </a:p>
          <a:p>
            <a:pPr lvl="1"/>
            <a:r>
              <a:rPr lang="pt-BR" dirty="0" smtClean="0"/>
              <a:t>Se o tipo for redundante ou desnecessário, pode ser omitido.</a:t>
            </a:r>
          </a:p>
          <a:p>
            <a:r>
              <a:rPr lang="pt-BR" dirty="0" smtClean="0"/>
              <a:t>Da mesma forma, o valor de retorno é apresentado depois de cada método;</a:t>
            </a:r>
          </a:p>
          <a:p>
            <a:r>
              <a:rPr lang="pt-BR" dirty="0" smtClean="0"/>
              <a:t>Os argumentos dos métodos podem ser apenas os tipos</a:t>
            </a:r>
          </a:p>
          <a:p>
            <a:pPr lvl="1"/>
            <a:r>
              <a:rPr lang="pt-BR" dirty="0" smtClean="0"/>
              <a:t>Ou então, o nome de cada um dos argumentos seguidos por </a:t>
            </a:r>
            <a:r>
              <a:rPr lang="pt-BR" b="1" dirty="0" smtClean="0"/>
              <a:t>:</a:t>
            </a:r>
            <a:r>
              <a:rPr lang="pt-BR" dirty="0" smtClean="0"/>
              <a:t> e o tipo de cada</a:t>
            </a:r>
          </a:p>
          <a:p>
            <a:pPr lvl="2"/>
            <a:r>
              <a:rPr lang="pt-BR" dirty="0" smtClean="0"/>
              <a:t>Ou ainda, os argumentos podem ser omitidos.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5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Além de descrever classes, a UML pode ser utilizada para descrever relacionamentos entre classes, como:</a:t>
            </a:r>
          </a:p>
          <a:p>
            <a:pPr lvl="1"/>
            <a:r>
              <a:rPr lang="pt-BR" dirty="0" smtClean="0"/>
              <a:t>Composições;</a:t>
            </a:r>
          </a:p>
          <a:p>
            <a:pPr lvl="1"/>
            <a:r>
              <a:rPr lang="pt-BR" dirty="0" smtClean="0"/>
              <a:t>Herança;</a:t>
            </a:r>
          </a:p>
          <a:p>
            <a:pPr lvl="1"/>
            <a:r>
              <a:rPr lang="pt-BR" dirty="0" smtClean="0"/>
              <a:t>Agregação/Associação;</a:t>
            </a:r>
          </a:p>
          <a:p>
            <a:pPr lvl="1"/>
            <a:r>
              <a:rPr lang="pt-BR" dirty="0" smtClean="0"/>
              <a:t>Dependência;</a:t>
            </a:r>
          </a:p>
          <a:p>
            <a:pPr lvl="1"/>
            <a:r>
              <a:rPr lang="pt-BR" dirty="0" smtClean="0"/>
              <a:t>Interfaces.</a:t>
            </a:r>
          </a:p>
          <a:p>
            <a:r>
              <a:rPr lang="en-US" dirty="0" smtClean="0"/>
              <a:t>Estes </a:t>
            </a:r>
            <a:r>
              <a:rPr lang="en-US" dirty="0" err="1" smtClean="0"/>
              <a:t>relacionamentos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descritos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linhas</a:t>
            </a:r>
            <a:r>
              <a:rPr lang="en-US" dirty="0" smtClean="0"/>
              <a:t> </a:t>
            </a:r>
            <a:r>
              <a:rPr lang="en-US" dirty="0" err="1" smtClean="0"/>
              <a:t>conectando</a:t>
            </a:r>
            <a:r>
              <a:rPr lang="en-US" dirty="0" smtClean="0"/>
              <a:t> classes</a:t>
            </a:r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extremidade</a:t>
            </a:r>
            <a:r>
              <a:rPr lang="en-US" dirty="0" smtClean="0"/>
              <a:t> de </a:t>
            </a:r>
            <a:r>
              <a:rPr lang="en-US" dirty="0" err="1" smtClean="0"/>
              <a:t>tais</a:t>
            </a:r>
            <a:r>
              <a:rPr lang="en-US" dirty="0" smtClean="0"/>
              <a:t> </a:t>
            </a:r>
            <a:r>
              <a:rPr lang="en-US" dirty="0" err="1" smtClean="0"/>
              <a:t>linhas</a:t>
            </a:r>
            <a:r>
              <a:rPr lang="en-US" dirty="0" smtClean="0"/>
              <a:t> é </a:t>
            </a:r>
            <a:r>
              <a:rPr lang="en-US" dirty="0" err="1" smtClean="0"/>
              <a:t>chamado</a:t>
            </a:r>
            <a:r>
              <a:rPr lang="en-US" dirty="0" smtClean="0"/>
              <a:t> </a:t>
            </a:r>
            <a:r>
              <a:rPr lang="en-US" b="1" dirty="0" err="1" smtClean="0"/>
              <a:t>Papel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extremidade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define um </a:t>
            </a:r>
            <a:r>
              <a:rPr lang="en-US" dirty="0" err="1" smtClean="0"/>
              <a:t>relacionamento</a:t>
            </a:r>
            <a:r>
              <a:rPr lang="en-US" dirty="0" smtClean="0"/>
              <a:t> entre classes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possuir</a:t>
            </a:r>
            <a:r>
              <a:rPr lang="en-US" dirty="0" smtClean="0"/>
              <a:t> um valor de </a:t>
            </a:r>
            <a:r>
              <a:rPr lang="en-US" b="1" dirty="0" err="1" smtClean="0"/>
              <a:t>multiplicidade</a:t>
            </a:r>
            <a:endParaRPr lang="en-US" b="1" dirty="0" smtClean="0"/>
          </a:p>
          <a:p>
            <a:pPr lvl="1"/>
            <a:r>
              <a:rPr lang="en-US" dirty="0" err="1" smtClean="0"/>
              <a:t>Indica</a:t>
            </a:r>
            <a:r>
              <a:rPr lang="en-US" dirty="0" smtClean="0"/>
              <a:t> a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 err="1" smtClean="0"/>
              <a:t>instâncias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envolvidas</a:t>
            </a:r>
            <a:r>
              <a:rPr lang="en-US" dirty="0" smtClean="0"/>
              <a:t> no </a:t>
            </a:r>
            <a:r>
              <a:rPr lang="en-US" dirty="0" err="1" smtClean="0"/>
              <a:t>relacionamento</a:t>
            </a:r>
            <a:endParaRPr lang="en-US" dirty="0" smtClean="0"/>
          </a:p>
          <a:p>
            <a:pPr lvl="2"/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um valor </a:t>
            </a:r>
            <a:r>
              <a:rPr lang="en-US" dirty="0" err="1" smtClean="0"/>
              <a:t>fixo</a:t>
            </a:r>
            <a:r>
              <a:rPr lang="en-US" dirty="0" smtClean="0"/>
              <a:t>: 1;</a:t>
            </a:r>
          </a:p>
          <a:p>
            <a:pPr lvl="2"/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um </a:t>
            </a:r>
            <a:r>
              <a:rPr lang="en-US" dirty="0" err="1" smtClean="0"/>
              <a:t>intervalo</a:t>
            </a:r>
            <a:r>
              <a:rPr lang="en-US" dirty="0" smtClean="0"/>
              <a:t> : [0…3];</a:t>
            </a:r>
          </a:p>
          <a:p>
            <a:pPr lvl="2"/>
            <a:r>
              <a:rPr lang="en-US" dirty="0" smtClean="0"/>
              <a:t>O </a:t>
            </a:r>
            <a:r>
              <a:rPr lang="en-US" b="1" dirty="0" smtClean="0"/>
              <a:t>*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“</a:t>
            </a:r>
            <a:r>
              <a:rPr lang="en-US" b="1" dirty="0" err="1" smtClean="0"/>
              <a:t>vários</a:t>
            </a:r>
            <a:r>
              <a:rPr lang="en-US" dirty="0" smtClean="0"/>
              <a:t>” </a:t>
            </a:r>
            <a:r>
              <a:rPr lang="en-US" dirty="0" err="1" smtClean="0"/>
              <a:t>ou</a:t>
            </a:r>
            <a:r>
              <a:rPr lang="en-US" dirty="0" smtClean="0"/>
              <a:t> “</a:t>
            </a:r>
            <a:r>
              <a:rPr lang="en-US" b="1" dirty="0" err="1" smtClean="0"/>
              <a:t>infinito</a:t>
            </a:r>
            <a:r>
              <a:rPr lang="en-US" dirty="0" smtClean="0"/>
              <a:t>”.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0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Quando um objeto possui uma instância de outra classe, chamamos esta relação de </a:t>
            </a:r>
            <a:r>
              <a:rPr lang="pt-BR" b="1" dirty="0" smtClean="0"/>
              <a:t>Composição</a:t>
            </a:r>
          </a:p>
          <a:p>
            <a:pPr lvl="1"/>
            <a:r>
              <a:rPr lang="pt-BR" dirty="0" smtClean="0"/>
              <a:t>Como o projetor que </a:t>
            </a:r>
            <a:r>
              <a:rPr lang="pt-BR" b="1" dirty="0" smtClean="0"/>
              <a:t>contém</a:t>
            </a:r>
            <a:r>
              <a:rPr lang="pt-BR" dirty="0" smtClean="0"/>
              <a:t> uma lâmpada.</a:t>
            </a:r>
          </a:p>
          <a:p>
            <a:r>
              <a:rPr lang="pt-BR" dirty="0" smtClean="0"/>
              <a:t>Para representar a composição, ligamos duas classes por uma linha que contém </a:t>
            </a:r>
          </a:p>
          <a:p>
            <a:pPr lvl="1"/>
            <a:r>
              <a:rPr lang="pt-BR" dirty="0" smtClean="0"/>
              <a:t>Um </a:t>
            </a:r>
            <a:r>
              <a:rPr lang="pt-BR" b="1" dirty="0" smtClean="0"/>
              <a:t>diamante preto</a:t>
            </a:r>
            <a:r>
              <a:rPr lang="pt-BR" dirty="0" smtClean="0"/>
              <a:t> do lado da classe que contém uma instância da outra</a:t>
            </a:r>
          </a:p>
          <a:p>
            <a:pPr lvl="2"/>
            <a:r>
              <a:rPr lang="pt-BR" dirty="0" smtClean="0"/>
              <a:t>Chamada de classe composta.</a:t>
            </a:r>
          </a:p>
          <a:p>
            <a:pPr lvl="1"/>
            <a:r>
              <a:rPr lang="pt-BR" dirty="0" smtClean="0"/>
              <a:t>Apenas a linha do lado da outra classe</a:t>
            </a:r>
          </a:p>
          <a:p>
            <a:pPr lvl="2"/>
            <a:r>
              <a:rPr lang="pt-BR" dirty="0" smtClean="0"/>
              <a:t>Significa que a esta classe não tem conhecimento da classe composta.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108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805015" y="5301210"/>
            <a:ext cx="3453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err="1" smtClean="0"/>
              <a:t>Circulo</a:t>
            </a:r>
            <a:r>
              <a:rPr lang="en-US" sz="2600" dirty="0" smtClean="0"/>
              <a:t> </a:t>
            </a:r>
            <a:r>
              <a:rPr lang="en-US" sz="2600" dirty="0" err="1" smtClean="0"/>
              <a:t>contém</a:t>
            </a:r>
            <a:r>
              <a:rPr lang="en-US" sz="2600" dirty="0" smtClean="0"/>
              <a:t> </a:t>
            </a:r>
            <a:r>
              <a:rPr lang="en-US" sz="2600" i="1" dirty="0" smtClean="0"/>
              <a:t>Ponto</a:t>
            </a:r>
            <a:endParaRPr lang="pt-BR" sz="26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704" y="3479772"/>
            <a:ext cx="6767664" cy="13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109</a:t>
            </a:fld>
            <a:endParaRPr lang="pt-BR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726" y="3511748"/>
            <a:ext cx="6962659" cy="142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785860" y="5301210"/>
            <a:ext cx="54921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err="1" smtClean="0"/>
              <a:t>Livro</a:t>
            </a:r>
            <a:r>
              <a:rPr lang="en-US" sz="2600" dirty="0" smtClean="0"/>
              <a:t> </a:t>
            </a:r>
            <a:r>
              <a:rPr lang="en-US" sz="2600" dirty="0" err="1" smtClean="0"/>
              <a:t>contém</a:t>
            </a:r>
            <a:r>
              <a:rPr lang="en-US" sz="2600" dirty="0" smtClean="0"/>
              <a:t> um </a:t>
            </a:r>
            <a:r>
              <a:rPr lang="en-US" sz="2600" dirty="0" err="1" smtClean="0"/>
              <a:t>ou</a:t>
            </a:r>
            <a:r>
              <a:rPr lang="en-US" sz="2600" dirty="0" smtClean="0"/>
              <a:t> </a:t>
            </a:r>
            <a:r>
              <a:rPr lang="en-US" sz="2600" dirty="0" err="1" smtClean="0"/>
              <a:t>mais</a:t>
            </a:r>
            <a:r>
              <a:rPr lang="en-US" sz="2600" dirty="0" smtClean="0"/>
              <a:t> </a:t>
            </a:r>
            <a:r>
              <a:rPr lang="en-US" sz="2600" i="1" dirty="0" err="1" smtClean="0"/>
              <a:t>Capítulos</a:t>
            </a:r>
            <a:endParaRPr lang="pt-BR" sz="2600" i="1" dirty="0"/>
          </a:p>
        </p:txBody>
      </p:sp>
    </p:spTree>
    <p:extLst>
      <p:ext uri="{BB962C8B-B14F-4D97-AF65-F5344CB8AC3E}">
        <p14:creationId xmlns:p14="http://schemas.microsoft.com/office/powerpoint/2010/main" val="10521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r>
              <a:rPr lang="en-US" dirty="0" smtClean="0"/>
              <a:t> tem </a:t>
            </a:r>
            <a:r>
              <a:rPr lang="en-US" dirty="0" err="1" smtClean="0"/>
              <a:t>como</a:t>
            </a:r>
            <a:r>
              <a:rPr lang="en-US" dirty="0" smtClean="0"/>
              <a:t> principal </a:t>
            </a:r>
            <a:r>
              <a:rPr lang="en-US" dirty="0" err="1" smtClean="0"/>
              <a:t>foco</a:t>
            </a:r>
            <a:r>
              <a:rPr lang="en-US" dirty="0" smtClean="0"/>
              <a:t> as </a:t>
            </a:r>
            <a:r>
              <a:rPr lang="en-US" b="1" dirty="0" err="1" smtClean="0"/>
              <a:t>ações</a:t>
            </a:r>
            <a:endParaRPr lang="en-US" b="1" dirty="0" smtClean="0"/>
          </a:p>
          <a:p>
            <a:pPr lvl="1"/>
            <a:r>
              <a:rPr lang="en-US" dirty="0" err="1" smtClean="0"/>
              <a:t>Procedimentos</a:t>
            </a:r>
            <a:r>
              <a:rPr lang="en-US" dirty="0" smtClean="0"/>
              <a:t> e </a:t>
            </a:r>
            <a:r>
              <a:rPr lang="en-US" dirty="0" err="1" smtClean="0"/>
              <a:t>Funções</a:t>
            </a:r>
            <a:endParaRPr lang="en-US" dirty="0" smtClean="0"/>
          </a:p>
          <a:p>
            <a:r>
              <a:rPr lang="en-US" dirty="0" err="1" smtClean="0"/>
              <a:t>Fornece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fluxo</a:t>
            </a:r>
            <a:r>
              <a:rPr lang="en-US" dirty="0" smtClean="0"/>
              <a:t> de </a:t>
            </a:r>
            <a:r>
              <a:rPr lang="en-US" dirty="0" err="1" smtClean="0"/>
              <a:t>execução</a:t>
            </a:r>
            <a:r>
              <a:rPr lang="en-US" dirty="0" smtClean="0"/>
              <a:t> de um </a:t>
            </a:r>
            <a:r>
              <a:rPr lang="en-US" dirty="0" err="1" smtClean="0"/>
              <a:t>programa</a:t>
            </a:r>
            <a:endParaRPr lang="en-US" dirty="0" smtClean="0"/>
          </a:p>
          <a:p>
            <a:pPr lvl="1"/>
            <a:r>
              <a:rPr lang="en-US" dirty="0" err="1" smtClean="0"/>
              <a:t>Estruturas</a:t>
            </a:r>
            <a:r>
              <a:rPr lang="en-US" dirty="0" smtClean="0"/>
              <a:t> de </a:t>
            </a:r>
            <a:r>
              <a:rPr lang="en-US" dirty="0" err="1" smtClean="0"/>
              <a:t>sequência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Estruturas</a:t>
            </a:r>
            <a:r>
              <a:rPr lang="en-US" dirty="0" smtClean="0"/>
              <a:t> de </a:t>
            </a:r>
            <a:r>
              <a:rPr lang="en-US" dirty="0" err="1" smtClean="0"/>
              <a:t>decisão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Estruturas</a:t>
            </a:r>
            <a:r>
              <a:rPr lang="en-US" dirty="0" smtClean="0"/>
              <a:t> de </a:t>
            </a:r>
            <a:r>
              <a:rPr lang="en-US" dirty="0" err="1" smtClean="0"/>
              <a:t>repetição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6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b="1" dirty="0" smtClean="0"/>
              <a:t>Herança</a:t>
            </a:r>
            <a:r>
              <a:rPr lang="pt-BR" dirty="0" smtClean="0"/>
              <a:t> é representada por uma linha contendo uma </a:t>
            </a:r>
            <a:r>
              <a:rPr lang="pt-BR" b="1" dirty="0" smtClean="0"/>
              <a:t>seta triangular</a:t>
            </a:r>
          </a:p>
          <a:p>
            <a:pPr lvl="1"/>
            <a:r>
              <a:rPr lang="pt-BR" dirty="0" smtClean="0"/>
              <a:t>Que aponta para a superclasse (ou classe base);</a:t>
            </a:r>
          </a:p>
          <a:p>
            <a:pPr lvl="1"/>
            <a:r>
              <a:rPr lang="pt-BR" dirty="0" smtClean="0"/>
              <a:t>Do lado da subclasse temos apenas a linha.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111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81637" y="5294818"/>
            <a:ext cx="5500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Circulo</a:t>
            </a:r>
            <a:r>
              <a:rPr lang="en-US" sz="2200" dirty="0" smtClean="0"/>
              <a:t> é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i="1" dirty="0" smtClean="0"/>
              <a:t>Forma</a:t>
            </a:r>
          </a:p>
          <a:p>
            <a:r>
              <a:rPr lang="en-US" sz="2200" i="1" dirty="0" smtClean="0"/>
              <a:t>Ponto</a:t>
            </a:r>
            <a:r>
              <a:rPr lang="en-US" sz="2200" dirty="0" smtClean="0"/>
              <a:t> é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i="1" dirty="0" smtClean="0"/>
              <a:t>Forma</a:t>
            </a:r>
          </a:p>
          <a:p>
            <a:r>
              <a:rPr lang="en-US" sz="2200" dirty="0" smtClean="0"/>
              <a:t>O </a:t>
            </a:r>
            <a:r>
              <a:rPr lang="en-US" sz="2200" dirty="0" err="1" smtClean="0"/>
              <a:t>nome</a:t>
            </a:r>
            <a:r>
              <a:rPr lang="en-US" sz="2200" dirty="0" smtClean="0"/>
              <a:t> da </a:t>
            </a:r>
            <a:r>
              <a:rPr lang="en-US" sz="2200" dirty="0" err="1" smtClean="0"/>
              <a:t>classe</a:t>
            </a:r>
            <a:r>
              <a:rPr lang="en-US" sz="2200" dirty="0" smtClean="0"/>
              <a:t> e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métodos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itálico</a:t>
            </a:r>
            <a:endParaRPr lang="en-US" sz="2200" dirty="0" smtClean="0"/>
          </a:p>
          <a:p>
            <a:r>
              <a:rPr lang="en-US" sz="2200" dirty="0" smtClean="0"/>
              <a:t> </a:t>
            </a:r>
            <a:r>
              <a:rPr lang="en-US" sz="2200" dirty="0" err="1" smtClean="0"/>
              <a:t>indicam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são</a:t>
            </a:r>
            <a:r>
              <a:rPr lang="en-US" sz="2200" dirty="0" smtClean="0"/>
              <a:t> </a:t>
            </a:r>
            <a:r>
              <a:rPr lang="en-US" sz="2200" dirty="0" err="1" smtClean="0"/>
              <a:t>abstratos</a:t>
            </a:r>
            <a:endParaRPr lang="pt-BR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1" y="1988840"/>
            <a:ext cx="4982216" cy="31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Para representar a </a:t>
            </a:r>
            <a:r>
              <a:rPr lang="pt-BR" b="1" dirty="0" smtClean="0"/>
              <a:t>Agregação</a:t>
            </a:r>
            <a:r>
              <a:rPr lang="pt-BR" dirty="0" smtClean="0"/>
              <a:t>, ligamos duas classes por uma linha que contém </a:t>
            </a:r>
          </a:p>
          <a:p>
            <a:pPr lvl="1"/>
            <a:r>
              <a:rPr lang="pt-BR" dirty="0" smtClean="0"/>
              <a:t>Um </a:t>
            </a:r>
            <a:r>
              <a:rPr lang="pt-BR" b="1" dirty="0" smtClean="0"/>
              <a:t>diamante branco</a:t>
            </a:r>
            <a:r>
              <a:rPr lang="pt-BR" dirty="0" smtClean="0"/>
              <a:t> do lado da classe que contém uma instância da outra</a:t>
            </a:r>
          </a:p>
          <a:p>
            <a:pPr lvl="2"/>
            <a:r>
              <a:rPr lang="pt-BR" dirty="0" smtClean="0"/>
              <a:t>Chamada de classe agregada.</a:t>
            </a:r>
          </a:p>
          <a:p>
            <a:pPr lvl="1"/>
            <a:r>
              <a:rPr lang="pt-BR" dirty="0" smtClean="0"/>
              <a:t>Apenas a linha do lado da outra classe</a:t>
            </a:r>
          </a:p>
          <a:p>
            <a:pPr lvl="2"/>
            <a:r>
              <a:rPr lang="pt-BR" dirty="0" smtClean="0"/>
              <a:t>Significa que a esta classe não tem conhecimento da classe agregada.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multiplicidade</a:t>
            </a:r>
            <a:r>
              <a:rPr lang="en-US" dirty="0" smtClean="0"/>
              <a:t> é </a:t>
            </a:r>
            <a:r>
              <a:rPr lang="en-US" dirty="0" err="1" smtClean="0"/>
              <a:t>sempre</a:t>
            </a:r>
            <a:r>
              <a:rPr lang="en-US" dirty="0" smtClean="0"/>
              <a:t> 1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representa</a:t>
            </a:r>
            <a:r>
              <a:rPr lang="en-US" dirty="0" smtClean="0"/>
              <a:t> o </a:t>
            </a:r>
            <a:r>
              <a:rPr lang="en-US" b="1" dirty="0" err="1" smtClean="0"/>
              <a:t>todo</a:t>
            </a:r>
            <a:r>
              <a:rPr lang="en-US" dirty="0" smtClean="0"/>
              <a:t>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113</a:t>
            </a:fld>
            <a:endParaRPr lang="pt-BR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3212976"/>
            <a:ext cx="6416915" cy="131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923606" y="5294820"/>
            <a:ext cx="3216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/>
              <a:t>Lagoa</a:t>
            </a:r>
            <a:r>
              <a:rPr lang="en-US" sz="2200" dirty="0" smtClean="0"/>
              <a:t> tem </a:t>
            </a:r>
            <a:r>
              <a:rPr lang="en-US" sz="2200" dirty="0" err="1" smtClean="0"/>
              <a:t>vários</a:t>
            </a:r>
            <a:r>
              <a:rPr lang="en-US" sz="2200" dirty="0" smtClean="0"/>
              <a:t> </a:t>
            </a:r>
            <a:r>
              <a:rPr lang="en-US" sz="2200" i="1" dirty="0" err="1" smtClean="0"/>
              <a:t>Patos</a:t>
            </a:r>
            <a:endParaRPr lang="en-US" sz="2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Atenção para dois detalhes:</a:t>
            </a:r>
          </a:p>
          <a:p>
            <a:pPr lvl="1"/>
            <a:r>
              <a:rPr lang="en-US" dirty="0" smtClean="0"/>
              <a:t>O final do </a:t>
            </a:r>
            <a:r>
              <a:rPr lang="en-US" dirty="0" err="1" smtClean="0"/>
              <a:t>lado</a:t>
            </a:r>
            <a:r>
              <a:rPr lang="en-US" dirty="0" smtClean="0"/>
              <a:t> de </a:t>
            </a:r>
            <a:r>
              <a:rPr lang="en-US" i="1" dirty="0" err="1" smtClean="0"/>
              <a:t>Pato</a:t>
            </a:r>
            <a:r>
              <a:rPr lang="en-US" i="1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agregação</a:t>
            </a:r>
            <a:r>
              <a:rPr lang="en-US" dirty="0" smtClean="0"/>
              <a:t> é </a:t>
            </a:r>
            <a:r>
              <a:rPr lang="en-US" dirty="0" err="1" smtClean="0"/>
              <a:t>marcado</a:t>
            </a:r>
            <a:r>
              <a:rPr lang="en-US" dirty="0" smtClean="0"/>
              <a:t> com um </a:t>
            </a:r>
            <a:r>
              <a:rPr lang="en-US" b="1" dirty="0" smtClean="0"/>
              <a:t>*</a:t>
            </a:r>
            <a:endParaRPr lang="pt-BR" b="1" dirty="0" smtClean="0"/>
          </a:p>
          <a:p>
            <a:pPr lvl="2"/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i="1" dirty="0" err="1" smtClean="0"/>
              <a:t>Lagoa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várias</a:t>
            </a:r>
            <a:r>
              <a:rPr lang="en-US" dirty="0"/>
              <a:t> </a:t>
            </a:r>
            <a:r>
              <a:rPr lang="en-US" dirty="0" err="1" smtClean="0"/>
              <a:t>instâncias</a:t>
            </a:r>
            <a:r>
              <a:rPr lang="en-US" dirty="0" smtClean="0"/>
              <a:t> de </a:t>
            </a:r>
            <a:r>
              <a:rPr lang="en-US" i="1" dirty="0" err="1" smtClean="0"/>
              <a:t>Pato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i="1" dirty="0" err="1" smtClean="0"/>
              <a:t>Pato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rotulado</a:t>
            </a:r>
            <a:endParaRPr lang="en-US" dirty="0" smtClean="0"/>
          </a:p>
          <a:p>
            <a:pPr lvl="2"/>
            <a:r>
              <a:rPr lang="en-US" dirty="0" smtClean="0"/>
              <a:t>Este é o </a:t>
            </a:r>
            <a:r>
              <a:rPr lang="en-US" dirty="0" err="1" smtClean="0"/>
              <a:t>nome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i="1" dirty="0" err="1" smtClean="0"/>
              <a:t>Lagoa</a:t>
            </a:r>
            <a:r>
              <a:rPr lang="en-US" dirty="0" smtClean="0"/>
              <a:t> </a:t>
            </a:r>
            <a:r>
              <a:rPr lang="en-US" dirty="0" err="1" smtClean="0"/>
              <a:t>conhece</a:t>
            </a:r>
            <a:r>
              <a:rPr lang="en-US" dirty="0" smtClean="0"/>
              <a:t> as </a:t>
            </a:r>
            <a:r>
              <a:rPr lang="en-US" dirty="0" err="1" smtClean="0"/>
              <a:t>instâncias</a:t>
            </a:r>
            <a:r>
              <a:rPr lang="en-US" dirty="0" smtClean="0"/>
              <a:t> de </a:t>
            </a:r>
            <a:r>
              <a:rPr lang="en-US" i="1" dirty="0" err="1" smtClean="0"/>
              <a:t>Pato</a:t>
            </a:r>
            <a:endParaRPr lang="en-US" dirty="0" smtClean="0"/>
          </a:p>
          <a:p>
            <a:pPr lvl="3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o </a:t>
            </a:r>
            <a:r>
              <a:rPr lang="en-US" dirty="0" err="1" smtClean="0"/>
              <a:t>nome</a:t>
            </a:r>
            <a:r>
              <a:rPr lang="en-US" dirty="0" smtClean="0"/>
              <a:t> do </a:t>
            </a:r>
            <a:r>
              <a:rPr lang="en-US" dirty="0" err="1" smtClean="0"/>
              <a:t>atributo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armazena</a:t>
            </a:r>
            <a:r>
              <a:rPr lang="en-US" dirty="0" smtClean="0"/>
              <a:t> 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instâncias</a:t>
            </a:r>
            <a:r>
              <a:rPr lang="en-US" dirty="0" smtClean="0"/>
              <a:t> de </a:t>
            </a:r>
            <a:r>
              <a:rPr lang="en-US" i="1" dirty="0" err="1" smtClean="0"/>
              <a:t>Pato</a:t>
            </a:r>
            <a:r>
              <a:rPr lang="en-US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UML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Representamos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b="1" dirty="0" err="1" smtClean="0"/>
              <a:t>Associação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nomeada</a:t>
            </a:r>
            <a:endParaRPr lang="en-US" dirty="0" smtClean="0"/>
          </a:p>
          <a:p>
            <a:pPr lvl="1"/>
            <a:r>
              <a:rPr lang="en-US" dirty="0" err="1" smtClean="0"/>
              <a:t>Novamente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um </a:t>
            </a:r>
            <a:r>
              <a:rPr lang="en-US" dirty="0" err="1" smtClean="0"/>
              <a:t>nome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papeis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Provavelmente</a:t>
            </a:r>
            <a:r>
              <a:rPr lang="en-US" dirty="0" smtClean="0"/>
              <a:t> a </a:t>
            </a:r>
            <a:r>
              <a:rPr lang="en-US" dirty="0" err="1" smtClean="0"/>
              <a:t>referência</a:t>
            </a:r>
            <a:r>
              <a:rPr lang="en-US" dirty="0" smtClean="0"/>
              <a:t> de </a:t>
            </a:r>
            <a:r>
              <a:rPr lang="en-US" i="1" dirty="0" smtClean="0"/>
              <a:t>Pessoa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i="1" dirty="0" err="1" smtClean="0"/>
              <a:t>Revista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um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do </a:t>
            </a:r>
            <a:r>
              <a:rPr lang="en-US" dirty="0" err="1" smtClean="0"/>
              <a:t>tipo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116</a:t>
            </a:fld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3" y="3551780"/>
            <a:ext cx="6341679" cy="110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vezes</a:t>
            </a:r>
            <a:r>
              <a:rPr lang="en-US" dirty="0" smtClean="0"/>
              <a:t> o </a:t>
            </a:r>
            <a:r>
              <a:rPr lang="en-US" dirty="0" err="1" smtClean="0"/>
              <a:t>relacionamento</a:t>
            </a:r>
            <a:r>
              <a:rPr lang="en-US" dirty="0" smtClean="0"/>
              <a:t> entre </a:t>
            </a:r>
            <a:r>
              <a:rPr lang="en-US" dirty="0" err="1" smtClean="0"/>
              <a:t>duas</a:t>
            </a:r>
            <a:r>
              <a:rPr lang="en-US" dirty="0" smtClean="0"/>
              <a:t> classes é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fraco</a:t>
            </a:r>
            <a:endParaRPr lang="en-US" dirty="0" smtClean="0"/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implementados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as </a:t>
            </a:r>
            <a:r>
              <a:rPr lang="en-US" dirty="0" err="1" smtClean="0"/>
              <a:t>una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invés</a:t>
            </a:r>
            <a:r>
              <a:rPr lang="en-US" dirty="0" smtClean="0"/>
              <a:t> </a:t>
            </a:r>
            <a:r>
              <a:rPr lang="en-US" dirty="0" err="1" smtClean="0"/>
              <a:t>disto</a:t>
            </a:r>
            <a:r>
              <a:rPr lang="en-US" dirty="0" smtClean="0"/>
              <a:t>,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implementado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</a:t>
            </a:r>
            <a:r>
              <a:rPr lang="en-US" dirty="0" err="1" smtClean="0"/>
              <a:t>parâmetros</a:t>
            </a:r>
            <a:r>
              <a:rPr lang="en-US" dirty="0" smtClean="0"/>
              <a:t> de </a:t>
            </a:r>
            <a:r>
              <a:rPr lang="en-US" dirty="0" err="1" smtClean="0"/>
              <a:t>métodos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7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118</a:t>
            </a:fld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52710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Um </a:t>
            </a:r>
            <a:r>
              <a:rPr lang="en-US" sz="3200" dirty="0" err="1" smtClean="0"/>
              <a:t>contexto</a:t>
            </a:r>
            <a:r>
              <a:rPr lang="en-US" sz="3200" dirty="0" smtClean="0"/>
              <a:t> de </a:t>
            </a:r>
            <a:r>
              <a:rPr lang="en-US" sz="3200" dirty="0" err="1" smtClean="0"/>
              <a:t>desenho</a:t>
            </a:r>
            <a:r>
              <a:rPr lang="en-US" sz="3200" dirty="0" smtClean="0"/>
              <a:t> é a parte de </a:t>
            </a:r>
            <a:r>
              <a:rPr lang="en-US" sz="3200" dirty="0" err="1" smtClean="0"/>
              <a:t>uma</a:t>
            </a:r>
            <a:r>
              <a:rPr lang="en-US" sz="3200" dirty="0" smtClean="0"/>
              <a:t> </a:t>
            </a:r>
            <a:r>
              <a:rPr lang="en-US" sz="3200" dirty="0" err="1" smtClean="0"/>
              <a:t>janela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é </a:t>
            </a:r>
            <a:r>
              <a:rPr lang="en-US" sz="3200" dirty="0" err="1" smtClean="0"/>
              <a:t>possível</a:t>
            </a:r>
            <a:r>
              <a:rPr lang="en-US" sz="3200" dirty="0" smtClean="0"/>
              <a:t> </a:t>
            </a:r>
            <a:r>
              <a:rPr lang="en-US" sz="3200" dirty="0" err="1" smtClean="0"/>
              <a:t>desenhar</a:t>
            </a:r>
            <a:r>
              <a:rPr lang="en-US" sz="3200" dirty="0" smtClean="0"/>
              <a:t>.</a:t>
            </a:r>
            <a:endParaRPr lang="pt-BR" sz="3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119</a:t>
            </a:fld>
            <a:endParaRPr lang="pt-BR"/>
          </a:p>
        </p:txBody>
      </p:sp>
      <p:pic>
        <p:nvPicPr>
          <p:cNvPr id="7170" name="Picture 2" descr="http://www.cs.grinnell.edu/~stone/courses/scheme/readings/peru-rect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924946"/>
            <a:ext cx="24574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Estruturada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linguagens</a:t>
            </a:r>
            <a:r>
              <a:rPr lang="en-US" dirty="0" smtClean="0"/>
              <a:t> </a:t>
            </a:r>
            <a:r>
              <a:rPr lang="en-US" dirty="0" err="1" smtClean="0"/>
              <a:t>estruturadas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de </a:t>
            </a:r>
            <a:r>
              <a:rPr lang="en-US" dirty="0" err="1" smtClean="0"/>
              <a:t>entendimento</a:t>
            </a:r>
            <a:r>
              <a:rPr lang="en-US" dirty="0" smtClean="0"/>
              <a:t> </a:t>
            </a:r>
            <a:r>
              <a:rPr lang="en-US" dirty="0" err="1" smtClean="0"/>
              <a:t>relativamente</a:t>
            </a:r>
            <a:r>
              <a:rPr lang="en-US" dirty="0" smtClean="0"/>
              <a:t> </a:t>
            </a:r>
            <a:r>
              <a:rPr lang="en-US" dirty="0" err="1" smtClean="0"/>
              <a:t>fácil</a:t>
            </a:r>
            <a:endParaRPr lang="en-US" dirty="0" smtClean="0"/>
          </a:p>
          <a:p>
            <a:pPr lvl="1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utilizadas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cursos</a:t>
            </a:r>
            <a:r>
              <a:rPr lang="en-US" dirty="0" smtClean="0"/>
              <a:t> </a:t>
            </a:r>
            <a:r>
              <a:rPr lang="en-US" dirty="0" err="1" smtClean="0"/>
              <a:t>introdutórios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entanto</a:t>
            </a:r>
            <a:r>
              <a:rPr lang="en-US" dirty="0" smtClean="0"/>
              <a:t>,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focadas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b="1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tarefa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feita</a:t>
            </a:r>
            <a:endParaRPr lang="en-US" dirty="0"/>
          </a:p>
          <a:p>
            <a:pPr lvl="1"/>
            <a:r>
              <a:rPr lang="en-US" dirty="0" smtClean="0"/>
              <a:t>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feito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Mistura</a:t>
            </a:r>
            <a:r>
              <a:rPr lang="en-US" dirty="0" smtClean="0"/>
              <a:t> </a:t>
            </a:r>
            <a:r>
              <a:rPr lang="en-US" b="1" dirty="0" err="1" smtClean="0"/>
              <a:t>tratamento</a:t>
            </a:r>
            <a:r>
              <a:rPr lang="en-US" b="1" dirty="0" smtClean="0"/>
              <a:t> de dados</a:t>
            </a:r>
            <a:r>
              <a:rPr lang="en-US" dirty="0" smtClean="0"/>
              <a:t> e </a:t>
            </a:r>
            <a:r>
              <a:rPr lang="en-US" b="1" dirty="0" err="1" smtClean="0"/>
              <a:t>comportamento</a:t>
            </a:r>
            <a:r>
              <a:rPr lang="en-US" dirty="0" smtClean="0"/>
              <a:t> do </a:t>
            </a:r>
            <a:r>
              <a:rPr lang="en-US" dirty="0" err="1" smtClean="0"/>
              <a:t>programa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1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exemplo</a:t>
            </a:r>
            <a:r>
              <a:rPr lang="en-US" dirty="0" smtClean="0"/>
              <a:t> anterior, a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pontilhada</a:t>
            </a:r>
            <a:r>
              <a:rPr lang="en-US" dirty="0" smtClean="0"/>
              <a:t> </a:t>
            </a:r>
            <a:r>
              <a:rPr lang="en-US" dirty="0" err="1" smtClean="0"/>
              <a:t>denota</a:t>
            </a:r>
            <a:r>
              <a:rPr lang="en-US" dirty="0" smtClean="0"/>
              <a:t> a </a:t>
            </a:r>
            <a:r>
              <a:rPr lang="en-US" dirty="0" err="1" smtClean="0"/>
              <a:t>relação</a:t>
            </a:r>
            <a:r>
              <a:rPr lang="en-US" dirty="0" smtClean="0"/>
              <a:t> de </a:t>
            </a:r>
            <a:r>
              <a:rPr lang="en-US" b="1" dirty="0" err="1" smtClean="0"/>
              <a:t>Dependência</a:t>
            </a:r>
            <a:endParaRPr lang="en-US" dirty="0" smtClean="0"/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alguma</a:t>
            </a:r>
            <a:r>
              <a:rPr lang="en-US" dirty="0" smtClean="0"/>
              <a:t> forma, Forma </a:t>
            </a:r>
            <a:r>
              <a:rPr lang="en-US" dirty="0" err="1" smtClean="0"/>
              <a:t>depende</a:t>
            </a:r>
            <a:r>
              <a:rPr lang="en-US" dirty="0" smtClean="0"/>
              <a:t> de </a:t>
            </a:r>
            <a:r>
              <a:rPr lang="en-US" i="1" dirty="0" err="1" smtClean="0"/>
              <a:t>contextoDesenho</a:t>
            </a:r>
            <a:r>
              <a:rPr lang="en-US" dirty="0"/>
              <a:t>.</a:t>
            </a:r>
            <a:endParaRPr lang="pt-BR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7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Uma </a:t>
            </a:r>
            <a:r>
              <a:rPr lang="en-US" b="1" dirty="0" smtClean="0"/>
              <a:t>Interface</a:t>
            </a:r>
            <a:r>
              <a:rPr lang="en-US" dirty="0" smtClean="0"/>
              <a:t> é </a:t>
            </a:r>
            <a:r>
              <a:rPr lang="en-US" dirty="0" err="1" smtClean="0"/>
              <a:t>representada</a:t>
            </a:r>
            <a:r>
              <a:rPr lang="en-US" dirty="0" smtClean="0"/>
              <a:t> de forma </a:t>
            </a:r>
            <a:r>
              <a:rPr lang="en-US" dirty="0" err="1" smtClean="0"/>
              <a:t>parecida</a:t>
            </a:r>
            <a:r>
              <a:rPr lang="en-US" dirty="0" smtClean="0"/>
              <a:t> com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endParaRPr lang="en-US" dirty="0" smtClean="0"/>
          </a:p>
          <a:p>
            <a:pPr lvl="1"/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e </a:t>
            </a:r>
            <a:r>
              <a:rPr lang="en-US" dirty="0" err="1" smtClean="0"/>
              <a:t>usa</a:t>
            </a:r>
            <a:r>
              <a:rPr lang="en-US" dirty="0" smtClean="0"/>
              <a:t> um </a:t>
            </a:r>
            <a:r>
              <a:rPr lang="en-US" b="1" dirty="0" err="1" smtClean="0"/>
              <a:t>estereótipo</a:t>
            </a:r>
            <a:endParaRPr lang="en-US" b="1" dirty="0" smtClean="0"/>
          </a:p>
          <a:p>
            <a:pPr lvl="2"/>
            <a:r>
              <a:rPr lang="en-US" dirty="0" err="1" smtClean="0"/>
              <a:t>Palavra</a:t>
            </a:r>
            <a:r>
              <a:rPr lang="en-US" dirty="0" smtClean="0"/>
              <a:t> entre “</a:t>
            </a:r>
            <a:r>
              <a:rPr lang="en-US" b="1" dirty="0" smtClean="0"/>
              <a:t>&lt;&lt;</a:t>
            </a:r>
            <a:r>
              <a:rPr lang="en-US" dirty="0" smtClean="0"/>
              <a:t>” e “</a:t>
            </a:r>
            <a:r>
              <a:rPr lang="en-US" b="1" dirty="0" smtClean="0"/>
              <a:t>&gt;&gt;</a:t>
            </a:r>
            <a:r>
              <a:rPr lang="en-US" dirty="0" smtClean="0"/>
              <a:t>”;</a:t>
            </a:r>
          </a:p>
          <a:p>
            <a:pPr lvl="2"/>
            <a:r>
              <a:rPr lang="en-US" dirty="0" err="1" smtClean="0"/>
              <a:t>Indica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é um </a:t>
            </a:r>
            <a:r>
              <a:rPr lang="en-US" dirty="0" err="1" smtClean="0"/>
              <a:t>tipo</a:t>
            </a:r>
            <a:r>
              <a:rPr lang="en-US" dirty="0" smtClean="0"/>
              <a:t> especial de </a:t>
            </a:r>
            <a:r>
              <a:rPr lang="en-US" dirty="0" err="1" smtClean="0"/>
              <a:t>classe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O </a:t>
            </a:r>
            <a:r>
              <a:rPr lang="en-US" dirty="0" err="1" smtClean="0"/>
              <a:t>estereótipo</a:t>
            </a:r>
            <a:r>
              <a:rPr lang="en-US" dirty="0" smtClean="0"/>
              <a:t> </a:t>
            </a:r>
            <a:r>
              <a:rPr lang="en-US" b="1" dirty="0" smtClean="0"/>
              <a:t>&lt;&lt;type&gt;&gt;</a:t>
            </a:r>
            <a:r>
              <a:rPr lang="en-US" dirty="0" smtClean="0"/>
              <a:t> </a:t>
            </a:r>
            <a:r>
              <a:rPr lang="en-US" dirty="0" err="1" smtClean="0"/>
              <a:t>denota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interface.</a:t>
            </a:r>
          </a:p>
          <a:p>
            <a:r>
              <a:rPr lang="en-US" dirty="0" smtClean="0"/>
              <a:t>Uma </a:t>
            </a:r>
            <a:r>
              <a:rPr lang="en-US" dirty="0" err="1" smtClean="0"/>
              <a:t>maneira</a:t>
            </a:r>
            <a:r>
              <a:rPr lang="en-US" dirty="0" smtClean="0"/>
              <a:t> </a:t>
            </a:r>
            <a:r>
              <a:rPr lang="en-US" dirty="0" err="1" smtClean="0"/>
              <a:t>alternativa</a:t>
            </a:r>
            <a:r>
              <a:rPr lang="en-US" dirty="0" smtClean="0"/>
              <a:t> é a </a:t>
            </a:r>
            <a:r>
              <a:rPr lang="en-US" dirty="0" err="1" smtClean="0"/>
              <a:t>notação</a:t>
            </a:r>
            <a:r>
              <a:rPr lang="en-US" dirty="0" smtClean="0"/>
              <a:t> </a:t>
            </a:r>
            <a:r>
              <a:rPr lang="en-US" i="1" dirty="0" err="1" smtClean="0"/>
              <a:t>pirulito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7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Uma interface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 </a:t>
            </a:r>
            <a:r>
              <a:rPr lang="en-US" dirty="0" err="1" smtClean="0"/>
              <a:t>própria</a:t>
            </a:r>
            <a:r>
              <a:rPr lang="en-US" dirty="0" smtClean="0"/>
              <a:t>, logo:</a:t>
            </a:r>
          </a:p>
          <a:p>
            <a:pPr lvl="1"/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públicos</a:t>
            </a:r>
            <a:r>
              <a:rPr lang="en-US" dirty="0" smtClean="0"/>
              <a:t> e </a:t>
            </a:r>
            <a:r>
              <a:rPr lang="en-US" dirty="0" err="1" smtClean="0"/>
              <a:t>abstratos</a:t>
            </a:r>
            <a:endParaRPr lang="en-US" dirty="0" smtClean="0"/>
          </a:p>
          <a:p>
            <a:pPr lvl="2"/>
            <a:r>
              <a:rPr lang="en-US" dirty="0" err="1" smtClean="0"/>
              <a:t>Identificador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itálico</a:t>
            </a:r>
            <a:r>
              <a:rPr lang="en-US" dirty="0" smtClean="0"/>
              <a:t> </a:t>
            </a:r>
            <a:r>
              <a:rPr lang="en-US" dirty="0" err="1" smtClean="0"/>
              <a:t>denota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abstratos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Determina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implementados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Padroniza</a:t>
            </a:r>
            <a:r>
              <a:rPr lang="en-US" dirty="0" smtClean="0"/>
              <a:t> </a:t>
            </a:r>
            <a:r>
              <a:rPr lang="en-US" smtClean="0"/>
              <a:t>a interface.</a:t>
            </a:r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2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123</a:t>
            </a:fld>
            <a:endParaRPr lang="pt-B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096031"/>
            <a:ext cx="3596336" cy="2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124</a:t>
            </a:fld>
            <a:endParaRPr lang="pt-BR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170" y="3284984"/>
            <a:ext cx="6066167" cy="124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05362" y="5733256"/>
            <a:ext cx="80531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Notação</a:t>
            </a:r>
            <a:r>
              <a:rPr lang="en-US" sz="2600" dirty="0" smtClean="0"/>
              <a:t> </a:t>
            </a:r>
            <a:r>
              <a:rPr lang="en-US" sz="2600" i="1" dirty="0" err="1" smtClean="0"/>
              <a:t>Pirulito</a:t>
            </a:r>
            <a:r>
              <a:rPr lang="en-US" sz="2600" dirty="0" smtClean="0"/>
              <a:t>: A </a:t>
            </a:r>
            <a:r>
              <a:rPr lang="en-US" sz="2600" dirty="0" err="1" smtClean="0"/>
              <a:t>classe</a:t>
            </a:r>
            <a:r>
              <a:rPr lang="en-US" sz="2600" dirty="0" smtClean="0"/>
              <a:t> </a:t>
            </a:r>
            <a:r>
              <a:rPr lang="en-US" sz="2600" i="1" dirty="0" err="1" smtClean="0"/>
              <a:t>WindowsDC</a:t>
            </a:r>
            <a:r>
              <a:rPr lang="en-US" sz="2600" dirty="0" smtClean="0"/>
              <a:t> é </a:t>
            </a:r>
            <a:r>
              <a:rPr lang="en-US" sz="2600" dirty="0" err="1" smtClean="0"/>
              <a:t>derivada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ou</a:t>
            </a:r>
            <a:r>
              <a:rPr lang="en-US" sz="2600" dirty="0" smtClean="0"/>
              <a:t> </a:t>
            </a:r>
            <a:r>
              <a:rPr lang="en-US" sz="2600" dirty="0" err="1" smtClean="0"/>
              <a:t>está</a:t>
            </a:r>
            <a:r>
              <a:rPr lang="en-US" sz="2600" dirty="0" smtClean="0"/>
              <a:t> de </a:t>
            </a:r>
            <a:r>
              <a:rPr lang="en-US" sz="2600" dirty="0" err="1" smtClean="0"/>
              <a:t>acordo</a:t>
            </a:r>
            <a:r>
              <a:rPr lang="en-US" sz="2600" dirty="0" smtClean="0"/>
              <a:t> com a interface </a:t>
            </a:r>
            <a:r>
              <a:rPr lang="en-US" sz="2600" i="1" dirty="0" err="1" smtClean="0"/>
              <a:t>ContextoDesenho</a:t>
            </a:r>
            <a:endParaRPr lang="pt-BR" sz="2600" i="1" dirty="0"/>
          </a:p>
        </p:txBody>
      </p:sp>
    </p:spTree>
    <p:extLst>
      <p:ext uri="{BB962C8B-B14F-4D97-AF65-F5344CB8AC3E}">
        <p14:creationId xmlns:p14="http://schemas.microsoft.com/office/powerpoint/2010/main" val="24251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Comentários</a:t>
            </a:r>
            <a:r>
              <a:rPr lang="en-US" dirty="0" smtClean="0"/>
              <a:t> </a:t>
            </a:r>
            <a:r>
              <a:rPr lang="en-US" dirty="0" err="1" smtClean="0"/>
              <a:t>Finais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5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POO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provê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organização</a:t>
            </a:r>
            <a:r>
              <a:rPr lang="en-US" dirty="0" smtClean="0"/>
              <a:t> do </a:t>
            </a:r>
            <a:r>
              <a:rPr lang="en-US" dirty="0" err="1" smtClean="0"/>
              <a:t>código</a:t>
            </a:r>
            <a:endParaRPr lang="en-US" dirty="0" smtClean="0"/>
          </a:p>
          <a:p>
            <a:pPr lvl="1"/>
            <a:r>
              <a:rPr lang="en-US" dirty="0" smtClean="0"/>
              <a:t>E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contribui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reaproveitamento</a:t>
            </a:r>
            <a:r>
              <a:rPr lang="en-US" dirty="0" smtClean="0"/>
              <a:t> do </a:t>
            </a:r>
            <a:r>
              <a:rPr lang="en-US" dirty="0" err="1" smtClean="0"/>
              <a:t>mesmo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entanto</a:t>
            </a:r>
            <a:r>
              <a:rPr lang="en-US" dirty="0" smtClean="0"/>
              <a:t>, o </a:t>
            </a:r>
            <a:r>
              <a:rPr lang="en-US" dirty="0" err="1" smtClean="0"/>
              <a:t>desempenho</a:t>
            </a:r>
            <a:r>
              <a:rPr lang="en-US" dirty="0" smtClean="0"/>
              <a:t> é </a:t>
            </a:r>
            <a:r>
              <a:rPr lang="en-US" dirty="0" err="1" smtClean="0"/>
              <a:t>geralmente</a:t>
            </a:r>
            <a:r>
              <a:rPr lang="en-US" dirty="0" smtClean="0"/>
              <a:t> inferior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comparado</a:t>
            </a:r>
            <a:r>
              <a:rPr lang="en-US" dirty="0" smtClean="0"/>
              <a:t> com a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6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dificuldade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compreender</a:t>
            </a:r>
            <a:r>
              <a:rPr lang="en-US" dirty="0" smtClean="0"/>
              <a:t> a POO é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verdade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o </a:t>
            </a:r>
            <a:r>
              <a:rPr lang="en-US" dirty="0" err="1" smtClean="0"/>
              <a:t>paradigma</a:t>
            </a:r>
            <a:r>
              <a:rPr lang="en-US" dirty="0" smtClean="0"/>
              <a:t> de </a:t>
            </a:r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orientado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endParaRPr lang="en-US" dirty="0"/>
          </a:p>
          <a:p>
            <a:pPr lvl="1"/>
            <a:r>
              <a:rPr lang="en-US" dirty="0" smtClean="0"/>
              <a:t>A POO se </a:t>
            </a:r>
            <a:r>
              <a:rPr lang="en-US" dirty="0" err="1" smtClean="0"/>
              <a:t>preocupa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b="1" dirty="0" err="1" smtClean="0"/>
              <a:t>objetos</a:t>
            </a:r>
            <a:r>
              <a:rPr lang="en-US" dirty="0" smtClean="0"/>
              <a:t> 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b="1" dirty="0" err="1" smtClean="0"/>
              <a:t>relacionamentos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r>
              <a:rPr lang="en-US" dirty="0" smtClean="0"/>
              <a:t> se </a:t>
            </a:r>
            <a:r>
              <a:rPr lang="en-US" dirty="0" err="1" smtClean="0"/>
              <a:t>preocupa</a:t>
            </a:r>
            <a:r>
              <a:rPr lang="en-US" dirty="0" smtClean="0"/>
              <a:t> com as </a:t>
            </a:r>
            <a:r>
              <a:rPr lang="en-US" b="1" dirty="0" err="1" smtClean="0"/>
              <a:t>ações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Estruturada</a:t>
            </a:r>
            <a:r>
              <a:rPr lang="en-US" dirty="0"/>
              <a:t> vs.</a:t>
            </a:r>
            <a:r>
              <a:rPr lang="en-US" dirty="0" smtClean="0"/>
              <a:t> POO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251520" y="2204864"/>
            <a:ext cx="4546848" cy="4192888"/>
          </a:xfrm>
          <a:ln>
            <a:solidFill>
              <a:srgbClr val="0033CC"/>
            </a:solidFill>
          </a:ln>
        </p:spPr>
        <p:txBody>
          <a:bodyPr>
            <a:normAutofit/>
          </a:bodyPr>
          <a:lstStyle/>
          <a:p>
            <a:pPr marL="576072" indent="-457200">
              <a:buFont typeface="+mj-lt"/>
              <a:buAutoNum type="arabicPeriod"/>
            </a:pPr>
            <a:r>
              <a:rPr lang="en-US" sz="2500" dirty="0" err="1" smtClean="0"/>
              <a:t>Funções</a:t>
            </a:r>
            <a:endParaRPr lang="en-US" sz="2500" dirty="0" smtClean="0"/>
          </a:p>
          <a:p>
            <a:pPr marL="576072" indent="-457200">
              <a:buFont typeface="+mj-lt"/>
              <a:buAutoNum type="arabicPeriod"/>
            </a:pPr>
            <a:r>
              <a:rPr lang="en-US" sz="2500" dirty="0" err="1" smtClean="0"/>
              <a:t>Variáveis</a:t>
            </a:r>
            <a:endParaRPr lang="en-US" sz="2500" dirty="0" smtClean="0"/>
          </a:p>
          <a:p>
            <a:pPr marL="576072" indent="-457200">
              <a:buFont typeface="+mj-lt"/>
              <a:buAutoNum type="arabicPeriod"/>
            </a:pPr>
            <a:r>
              <a:rPr lang="en-US" sz="2500" dirty="0" err="1" smtClean="0"/>
              <a:t>Chamadas</a:t>
            </a:r>
            <a:r>
              <a:rPr lang="en-US" sz="2500" dirty="0" smtClean="0"/>
              <a:t> de </a:t>
            </a:r>
            <a:r>
              <a:rPr lang="en-US" sz="2500" dirty="0" err="1" smtClean="0"/>
              <a:t>Funções</a:t>
            </a:r>
            <a:endParaRPr lang="en-US" sz="2500" dirty="0" smtClean="0"/>
          </a:p>
          <a:p>
            <a:pPr marL="576072" indent="-457200">
              <a:buFont typeface="+mj-lt"/>
              <a:buAutoNum type="arabicPeriod"/>
            </a:pPr>
            <a:r>
              <a:rPr lang="en-US" sz="2500" dirty="0" err="1" smtClean="0"/>
              <a:t>Tipos</a:t>
            </a:r>
            <a:r>
              <a:rPr lang="en-US" sz="2500" dirty="0" smtClean="0"/>
              <a:t> </a:t>
            </a:r>
            <a:r>
              <a:rPr lang="en-US" sz="2500" dirty="0" err="1" smtClean="0"/>
              <a:t>definidos</a:t>
            </a:r>
            <a:r>
              <a:rPr lang="en-US" sz="2500" dirty="0" smtClean="0"/>
              <a:t> </a:t>
            </a:r>
            <a:r>
              <a:rPr lang="en-US" sz="2500" dirty="0" err="1" smtClean="0"/>
              <a:t>pelo</a:t>
            </a:r>
            <a:r>
              <a:rPr lang="en-US" sz="2500" dirty="0" smtClean="0"/>
              <a:t> </a:t>
            </a:r>
            <a:r>
              <a:rPr lang="en-US" sz="2500" dirty="0" err="1" smtClean="0"/>
              <a:t>usuário</a:t>
            </a:r>
            <a:endParaRPr lang="en-US" sz="25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500" dirty="0" smtClean="0"/>
              <a:t>-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500" dirty="0" smtClean="0"/>
              <a:t>-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>
          <a:xfrm>
            <a:off x="4932040" y="2204864"/>
            <a:ext cx="3960440" cy="4192888"/>
          </a:xfrm>
          <a:ln>
            <a:solidFill>
              <a:srgbClr val="0033CC"/>
            </a:solidFill>
          </a:ln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sz="2500" dirty="0" err="1" smtClean="0"/>
              <a:t>Métodos</a:t>
            </a:r>
            <a:endParaRPr lang="en-US" sz="25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500" dirty="0" err="1" smtClean="0"/>
              <a:t>Objetos</a:t>
            </a:r>
            <a:r>
              <a:rPr lang="en-US" sz="2500" smtClean="0"/>
              <a:t>/Instâncias</a:t>
            </a:r>
            <a:endParaRPr lang="en-US" sz="25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500" dirty="0" err="1" smtClean="0"/>
              <a:t>Mensagens</a:t>
            </a:r>
            <a:endParaRPr lang="en-US" sz="25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500" dirty="0" smtClean="0"/>
              <a:t>Classes</a:t>
            </a:r>
          </a:p>
          <a:p>
            <a:pPr marL="633222" indent="-514350">
              <a:buFont typeface="+mj-lt"/>
              <a:buAutoNum type="arabicPeriod"/>
            </a:pPr>
            <a:r>
              <a:rPr lang="en-US" sz="2500" dirty="0" err="1" smtClean="0"/>
              <a:t>Herança</a:t>
            </a:r>
            <a:endParaRPr lang="en-US" sz="2500" dirty="0" smtClean="0"/>
          </a:p>
          <a:p>
            <a:pPr marL="633222" indent="-514350">
              <a:buFont typeface="+mj-lt"/>
              <a:buAutoNum type="arabicPeriod"/>
            </a:pPr>
            <a:r>
              <a:rPr lang="en-US" sz="2500" dirty="0" err="1" smtClean="0"/>
              <a:t>Polimorfismo</a:t>
            </a:r>
            <a:endParaRPr lang="pt-BR" sz="2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9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129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Perguntas?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Estruturada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é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influente</a:t>
            </a:r>
            <a:endParaRPr lang="en-US" dirty="0"/>
          </a:p>
          <a:p>
            <a:pPr lvl="1"/>
            <a:r>
              <a:rPr lang="en-US" dirty="0" smtClean="0"/>
              <a:t>Para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situação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ferramenta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problemas</a:t>
            </a:r>
            <a:r>
              <a:rPr lang="en-US" dirty="0" smtClean="0"/>
              <a:t> simples e </a:t>
            </a:r>
            <a:r>
              <a:rPr lang="en-US" dirty="0" err="1" smtClean="0"/>
              <a:t>diretos</a:t>
            </a:r>
            <a:r>
              <a:rPr lang="en-US" dirty="0" smtClean="0"/>
              <a:t>, </a:t>
            </a:r>
            <a:r>
              <a:rPr lang="en-US" dirty="0" err="1" smtClean="0"/>
              <a:t>ainda</a:t>
            </a:r>
            <a:r>
              <a:rPr lang="en-US" dirty="0" smtClean="0"/>
              <a:t> é a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4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próxima aula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Criação</a:t>
            </a:r>
            <a:r>
              <a:rPr lang="en-US" dirty="0"/>
              <a:t> de um </a:t>
            </a:r>
            <a:r>
              <a:rPr lang="en-US" dirty="0" err="1"/>
              <a:t>Programa</a:t>
            </a:r>
            <a:r>
              <a:rPr lang="en-US" dirty="0"/>
              <a:t> C++</a:t>
            </a:r>
          </a:p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</a:p>
          <a:p>
            <a:pPr lvl="1"/>
            <a:r>
              <a:rPr lang="en-US" dirty="0" err="1"/>
              <a:t>Operadores</a:t>
            </a:r>
            <a:endParaRPr lang="en-US" dirty="0"/>
          </a:p>
          <a:p>
            <a:pPr lvl="1"/>
            <a:r>
              <a:rPr lang="en-US" dirty="0" err="1"/>
              <a:t>Palavras</a:t>
            </a:r>
            <a:r>
              <a:rPr lang="en-US" dirty="0"/>
              <a:t> </a:t>
            </a:r>
            <a:r>
              <a:rPr lang="en-US" dirty="0" err="1"/>
              <a:t>reservadas</a:t>
            </a:r>
            <a:endParaRPr lang="en-US" dirty="0"/>
          </a:p>
          <a:p>
            <a:pPr lvl="1"/>
            <a:r>
              <a:rPr lang="en-US" dirty="0" err="1"/>
              <a:t>cin</a:t>
            </a:r>
            <a:endParaRPr lang="en-US" dirty="0"/>
          </a:p>
          <a:p>
            <a:pPr lvl="1"/>
            <a:r>
              <a:rPr lang="en-US" dirty="0" err="1"/>
              <a:t>cout</a:t>
            </a:r>
            <a:endParaRPr lang="en-US" dirty="0"/>
          </a:p>
          <a:p>
            <a:pPr lvl="1"/>
            <a:r>
              <a:rPr lang="en-US" dirty="0" err="1"/>
              <a:t>Blocos</a:t>
            </a:r>
            <a:r>
              <a:rPr lang="en-US" dirty="0"/>
              <a:t> de </a:t>
            </a:r>
            <a:r>
              <a:rPr lang="en-US" dirty="0" err="1"/>
              <a:t>código</a:t>
            </a:r>
            <a:endParaRPr lang="en-US" dirty="0"/>
          </a:p>
          <a:p>
            <a:pPr lvl="1"/>
            <a:r>
              <a:rPr lang="en-US" dirty="0" err="1"/>
              <a:t>Referências</a:t>
            </a:r>
            <a:endParaRPr lang="en-US" dirty="0"/>
          </a:p>
          <a:p>
            <a:pPr lvl="1"/>
            <a:r>
              <a:rPr lang="en-US" dirty="0" err="1"/>
              <a:t>Ponteiros</a:t>
            </a:r>
            <a:r>
              <a:rPr lang="en-US" dirty="0"/>
              <a:t> e Alocação </a:t>
            </a:r>
            <a:r>
              <a:rPr lang="en-US" dirty="0" err="1"/>
              <a:t>Dinâmica</a:t>
            </a:r>
            <a:endParaRPr lang="en-US" dirty="0"/>
          </a:p>
          <a:p>
            <a:pPr lvl="1"/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 smtClean="0"/>
              <a:t>Funções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2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6000" b="1" dirty="0" smtClean="0"/>
          </a:p>
          <a:p>
            <a:pPr algn="ctr">
              <a:buFontTx/>
              <a:buNone/>
            </a:pPr>
            <a:endParaRPr lang="pt-BR" sz="6000" b="1" dirty="0"/>
          </a:p>
          <a:p>
            <a:pPr algn="ctr">
              <a:buFontTx/>
              <a:buNone/>
            </a:pPr>
            <a:r>
              <a:rPr lang="pt-BR" sz="6000" b="1" dirty="0" smtClean="0"/>
              <a:t>FIM</a:t>
            </a:r>
            <a:endParaRPr lang="pt-BR" sz="6000" b="1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3F59-8CE8-43D6-891C-D907142B4C20}" type="slidenum">
              <a:rPr lang="pt-BR"/>
              <a:pPr/>
              <a:t>131</a:t>
            </a:fld>
            <a:endParaRPr lang="pt-BR"/>
          </a:p>
        </p:txBody>
      </p:sp>
      <p:pic>
        <p:nvPicPr>
          <p:cNvPr id="7173" name="Picture 5" descr="http://3.bp.blogspot.com/-ynV7daz0UIo/TdYDf1NzNsI/AAAAAAAAANU/r8mr5kKcEjc/s320/Windows-Stand-B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744" y="21427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0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741760"/>
            <a:ext cx="56515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conceito</a:t>
            </a:r>
            <a:r>
              <a:rPr lang="en-US" dirty="0" smtClean="0"/>
              <a:t> de </a:t>
            </a:r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r>
              <a:rPr lang="en-US" dirty="0" smtClean="0"/>
              <a:t> data do final da </a:t>
            </a:r>
            <a:r>
              <a:rPr lang="en-US" dirty="0" err="1" smtClean="0"/>
              <a:t>década</a:t>
            </a:r>
            <a:r>
              <a:rPr lang="en-US" dirty="0" smtClean="0"/>
              <a:t> de 60 e </a:t>
            </a:r>
            <a:r>
              <a:rPr lang="en-US" dirty="0" err="1" smtClean="0"/>
              <a:t>início</a:t>
            </a:r>
            <a:r>
              <a:rPr lang="en-US" dirty="0" smtClean="0"/>
              <a:t> da </a:t>
            </a:r>
            <a:r>
              <a:rPr lang="en-US" dirty="0" err="1" smtClean="0"/>
              <a:t>década</a:t>
            </a:r>
            <a:r>
              <a:rPr lang="en-US" dirty="0" smtClean="0"/>
              <a:t> de 70</a:t>
            </a:r>
          </a:p>
          <a:p>
            <a:pPr lvl="1"/>
            <a:r>
              <a:rPr lang="en-US" dirty="0" err="1" smtClean="0"/>
              <a:t>Simula</a:t>
            </a:r>
            <a:r>
              <a:rPr lang="en-US" dirty="0" smtClean="0"/>
              <a:t> 67 (60’s);</a:t>
            </a:r>
          </a:p>
          <a:p>
            <a:pPr lvl="1"/>
            <a:r>
              <a:rPr lang="en-US" dirty="0" smtClean="0"/>
              <a:t>Smalltalk (70’s);</a:t>
            </a:r>
          </a:p>
          <a:p>
            <a:pPr lvl="1"/>
            <a:r>
              <a:rPr lang="en-US" dirty="0" smtClean="0"/>
              <a:t>C++ (80’s).</a:t>
            </a:r>
          </a:p>
          <a:p>
            <a:r>
              <a:rPr lang="en-US" dirty="0" err="1" smtClean="0"/>
              <a:t>Surgiu</a:t>
            </a:r>
            <a:r>
              <a:rPr lang="en-US" dirty="0" smtClean="0"/>
              <a:t> da </a:t>
            </a:r>
            <a:r>
              <a:rPr lang="en-US" dirty="0" err="1" smtClean="0"/>
              <a:t>necessidade</a:t>
            </a:r>
            <a:r>
              <a:rPr lang="en-US" dirty="0" smtClean="0"/>
              <a:t> de </a:t>
            </a:r>
            <a:r>
              <a:rPr lang="en-US" dirty="0" err="1" smtClean="0"/>
              <a:t>modelar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complexos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5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modelar</a:t>
            </a:r>
            <a:r>
              <a:rPr lang="en-US" dirty="0" smtClean="0"/>
              <a:t> o </a:t>
            </a:r>
            <a:r>
              <a:rPr lang="en-US" dirty="0" err="1" smtClean="0"/>
              <a:t>mundo</a:t>
            </a:r>
            <a:r>
              <a:rPr lang="en-US" dirty="0" smtClean="0"/>
              <a:t> real </a:t>
            </a:r>
            <a:r>
              <a:rPr lang="en-US" dirty="0" err="1" smtClean="0"/>
              <a:t>utilizando</a:t>
            </a:r>
            <a:r>
              <a:rPr lang="en-US" dirty="0" smtClean="0"/>
              <a:t> um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componentes</a:t>
            </a:r>
            <a:r>
              <a:rPr lang="en-US" dirty="0" smtClean="0"/>
              <a:t> de </a:t>
            </a:r>
            <a:r>
              <a:rPr lang="en-US" i="1" dirty="0" smtClean="0"/>
              <a:t>software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Considerando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mundo</a:t>
            </a:r>
            <a:r>
              <a:rPr lang="en-US" dirty="0" smtClean="0"/>
              <a:t> é </a:t>
            </a:r>
            <a:r>
              <a:rPr lang="en-US" dirty="0" err="1" smtClean="0"/>
              <a:t>composto</a:t>
            </a:r>
            <a:r>
              <a:rPr lang="en-US" dirty="0" smtClean="0"/>
              <a:t> de </a:t>
            </a:r>
            <a:r>
              <a:rPr lang="en-US" b="1" dirty="0" err="1" smtClean="0"/>
              <a:t>objetos</a:t>
            </a:r>
            <a:r>
              <a:rPr lang="en-US" dirty="0" smtClean="0"/>
              <a:t>, </a:t>
            </a:r>
            <a:r>
              <a:rPr lang="en-US" dirty="0" err="1" smtClean="0"/>
              <a:t>porquê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utilizá</a:t>
            </a:r>
            <a:r>
              <a:rPr lang="en-US" dirty="0" smtClean="0"/>
              <a:t>-los?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ideia</a:t>
            </a:r>
            <a:r>
              <a:rPr lang="en-US" dirty="0" smtClean="0"/>
              <a:t> é </a:t>
            </a:r>
            <a:r>
              <a:rPr lang="en-US" dirty="0" err="1" smtClean="0"/>
              <a:t>modelar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, </a:t>
            </a:r>
            <a:r>
              <a:rPr lang="en-US" dirty="0" err="1" smtClean="0"/>
              <a:t>determinando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se </a:t>
            </a:r>
            <a:r>
              <a:rPr lang="en-US" dirty="0" err="1" smtClean="0"/>
              <a:t>comportar</a:t>
            </a:r>
            <a:r>
              <a:rPr lang="en-US" dirty="0" smtClean="0"/>
              <a:t> 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interagir</a:t>
            </a:r>
            <a:r>
              <a:rPr lang="en-US" dirty="0" smtClean="0"/>
              <a:t> entre </a:t>
            </a:r>
            <a:r>
              <a:rPr lang="en-US" dirty="0" err="1" smtClean="0"/>
              <a:t>si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3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Este </a:t>
            </a:r>
            <a:r>
              <a:rPr lang="en-US" dirty="0" err="1" smtClean="0"/>
              <a:t>paradigma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tenta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óbvio</a:t>
            </a:r>
            <a:r>
              <a:rPr lang="en-US" dirty="0" smtClean="0"/>
              <a:t>, </a:t>
            </a:r>
            <a:r>
              <a:rPr lang="en-US" dirty="0" smtClean="0"/>
              <a:t>natural e </a:t>
            </a:r>
            <a:r>
              <a:rPr lang="en-US" dirty="0" err="1" smtClean="0"/>
              <a:t>exato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r>
              <a:rPr lang="en-US" dirty="0" smtClean="0"/>
              <a:t>;</a:t>
            </a:r>
          </a:p>
          <a:p>
            <a:r>
              <a:rPr lang="en-US" dirty="0" smtClean="0"/>
              <a:t>São </a:t>
            </a:r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 err="1" smtClean="0"/>
              <a:t>essenciais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Classes e </a:t>
            </a:r>
            <a:r>
              <a:rPr lang="en-US" dirty="0" err="1" smtClean="0"/>
              <a:t>objetos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Atributos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e </a:t>
            </a:r>
            <a:r>
              <a:rPr lang="en-US" dirty="0" err="1" smtClean="0"/>
              <a:t>Mensagens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Herança</a:t>
            </a:r>
            <a:r>
              <a:rPr lang="en-US" dirty="0" smtClean="0"/>
              <a:t> e </a:t>
            </a:r>
            <a:r>
              <a:rPr lang="en-US" dirty="0" err="1" smtClean="0"/>
              <a:t>Associação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Encapsulamento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Polimorfismo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Interfaces.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3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3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 Importantes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775193"/>
            <a:ext cx="868674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Site da </a:t>
            </a:r>
            <a:r>
              <a:rPr lang="en-US" dirty="0" err="1"/>
              <a:t>d</a:t>
            </a:r>
            <a:r>
              <a:rPr lang="en-US" dirty="0" err="1" smtClean="0"/>
              <a:t>isciplina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www.decom.ufop.br/romildo/2015-1/bcc221/</a:t>
            </a:r>
            <a:endParaRPr lang="en-US" dirty="0">
              <a:hlinkClick r:id="rId2"/>
            </a:endParaRPr>
          </a:p>
          <a:p>
            <a:endParaRPr lang="en-US" dirty="0" smtClean="0"/>
          </a:p>
          <a:p>
            <a:r>
              <a:rPr lang="en-US" i="1" dirty="0" smtClean="0"/>
              <a:t>Moodle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www.decom.ufop.br/moodle/course/view.php?id=340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 smtClean="0"/>
          </a:p>
          <a:p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e-</a:t>
            </a:r>
            <a:r>
              <a:rPr lang="en-US" dirty="0"/>
              <a:t>mails: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4"/>
              </a:rPr>
              <a:t>bcc221@googlegroups.com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/>
          </a:p>
          <a:p>
            <a:r>
              <a:rPr lang="en-US" dirty="0"/>
              <a:t>Para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groups.google.com/group/bcc221</a:t>
            </a:r>
            <a:endParaRPr lang="en-US" u="sng" dirty="0" smtClean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6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abstrair (</a:t>
            </a:r>
            <a:r>
              <a:rPr lang="pt-BR" i="1" dirty="0"/>
              <a:t>abs-tra-ir</a:t>
            </a:r>
            <a:r>
              <a:rPr lang="pt-BR" b="1" dirty="0"/>
              <a:t>)</a:t>
            </a:r>
          </a:p>
          <a:p>
            <a:pPr lvl="1"/>
            <a:r>
              <a:rPr lang="pt-BR" i="1" dirty="0" smtClean="0"/>
              <a:t>Verbo transitivo cujo significado é:</a:t>
            </a:r>
            <a:endParaRPr lang="pt-BR" i="1" dirty="0"/>
          </a:p>
          <a:p>
            <a:pPr lvl="1"/>
            <a:r>
              <a:rPr lang="pt-BR" i="1" dirty="0"/>
              <a:t>Separar. V. i. Considerar separadamente. V. p. Concentrar-se. Alhear-se.</a:t>
            </a:r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palavras</a:t>
            </a:r>
            <a:r>
              <a:rPr lang="en-US" dirty="0" smtClean="0"/>
              <a:t>, </a:t>
            </a:r>
            <a:r>
              <a:rPr lang="en-US" dirty="0" err="1" smtClean="0"/>
              <a:t>captar</a:t>
            </a:r>
            <a:r>
              <a:rPr lang="en-US" dirty="0" smtClean="0"/>
              <a:t> a </a:t>
            </a:r>
            <a:r>
              <a:rPr lang="en-US" dirty="0" err="1" smtClean="0"/>
              <a:t>essência</a:t>
            </a:r>
            <a:r>
              <a:rPr lang="en-US" dirty="0" smtClean="0"/>
              <a:t> de um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contexto</a:t>
            </a:r>
            <a:r>
              <a:rPr lang="en-US" dirty="0" smtClean="0"/>
              <a:t> e </a:t>
            </a:r>
            <a:r>
              <a:rPr lang="en-US" dirty="0" err="1" smtClean="0"/>
              <a:t>considerar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realmente</a:t>
            </a:r>
            <a:r>
              <a:rPr lang="en-US" dirty="0" smtClean="0"/>
              <a:t> </a:t>
            </a:r>
            <a:r>
              <a:rPr lang="en-US" dirty="0" err="1" smtClean="0"/>
              <a:t>importa</a:t>
            </a:r>
            <a:r>
              <a:rPr lang="en-US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0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a </a:t>
            </a:r>
            <a:r>
              <a:rPr lang="en-US" dirty="0" err="1" smtClean="0"/>
              <a:t>chave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a OO;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olharmos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, </a:t>
            </a:r>
            <a:r>
              <a:rPr lang="en-US" dirty="0" err="1" smtClean="0"/>
              <a:t>encontraremos</a:t>
            </a:r>
            <a:r>
              <a:rPr lang="en-US" dirty="0" smtClean="0"/>
              <a:t>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exemplos</a:t>
            </a:r>
            <a:r>
              <a:rPr lang="en-US" dirty="0" smtClean="0"/>
              <a:t> de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reais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Celular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Mesa;</a:t>
            </a:r>
          </a:p>
          <a:p>
            <a:pPr lvl="1"/>
            <a:r>
              <a:rPr lang="en-US" dirty="0" err="1" smtClean="0"/>
              <a:t>Computador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Janela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Lâmpada</a:t>
            </a:r>
            <a:r>
              <a:rPr lang="en-US" dirty="0" smtClean="0"/>
              <a:t>;</a:t>
            </a:r>
          </a:p>
          <a:p>
            <a:pPr lvl="1"/>
            <a:r>
              <a:rPr lang="en-US" i="1" dirty="0" smtClean="0"/>
              <a:t>Etc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1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reais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caracterísicas</a:t>
            </a:r>
            <a:endParaRPr lang="en-US" dirty="0" smtClean="0"/>
          </a:p>
          <a:p>
            <a:pPr lvl="1"/>
            <a:r>
              <a:rPr lang="en-US" dirty="0" smtClean="0"/>
              <a:t>Estado (</a:t>
            </a:r>
            <a:r>
              <a:rPr lang="en-US" dirty="0" err="1" smtClean="0"/>
              <a:t>Atributos</a:t>
            </a:r>
            <a:r>
              <a:rPr lang="en-US" dirty="0" smtClean="0"/>
              <a:t>);</a:t>
            </a:r>
          </a:p>
          <a:p>
            <a:pPr lvl="1"/>
            <a:r>
              <a:rPr lang="en-US" dirty="0" err="1" smtClean="0"/>
              <a:t>Comportamento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um </a:t>
            </a:r>
            <a:r>
              <a:rPr lang="en-US" dirty="0" err="1" smtClean="0"/>
              <a:t>cachorro</a:t>
            </a:r>
            <a:endParaRPr lang="en-US" dirty="0" smtClean="0"/>
          </a:p>
          <a:p>
            <a:pPr lvl="1"/>
            <a:r>
              <a:rPr lang="en-US" dirty="0" smtClean="0"/>
              <a:t>Estado: </a:t>
            </a:r>
            <a:r>
              <a:rPr lang="en-US" dirty="0" err="1" smtClean="0"/>
              <a:t>nome</a:t>
            </a:r>
            <a:r>
              <a:rPr lang="en-US" dirty="0" smtClean="0"/>
              <a:t>, </a:t>
            </a:r>
            <a:r>
              <a:rPr lang="en-US" dirty="0" err="1" smtClean="0"/>
              <a:t>cor</a:t>
            </a:r>
            <a:r>
              <a:rPr lang="en-US" dirty="0" smtClean="0"/>
              <a:t>, </a:t>
            </a:r>
            <a:r>
              <a:rPr lang="en-US" dirty="0" err="1" smtClean="0"/>
              <a:t>raça</a:t>
            </a:r>
            <a:r>
              <a:rPr lang="en-US" dirty="0" smtClean="0"/>
              <a:t>, </a:t>
            </a:r>
            <a:r>
              <a:rPr lang="en-US" dirty="0" err="1" smtClean="0"/>
              <a:t>fome</a:t>
            </a:r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Comportamento</a:t>
            </a:r>
            <a:r>
              <a:rPr lang="en-US" dirty="0" smtClean="0"/>
              <a:t>: </a:t>
            </a:r>
            <a:r>
              <a:rPr lang="en-US" dirty="0" err="1" smtClean="0"/>
              <a:t>latindo</a:t>
            </a:r>
            <a:r>
              <a:rPr lang="en-US" dirty="0" smtClean="0"/>
              <a:t>, </a:t>
            </a:r>
            <a:r>
              <a:rPr lang="en-US" dirty="0" err="1" smtClean="0"/>
              <a:t>abanando</a:t>
            </a:r>
            <a:r>
              <a:rPr lang="en-US" dirty="0" smtClean="0"/>
              <a:t> o </a:t>
            </a:r>
            <a:r>
              <a:rPr lang="en-US" dirty="0" err="1" smtClean="0"/>
              <a:t>rabo</a:t>
            </a:r>
            <a:r>
              <a:rPr lang="en-US" dirty="0" smtClean="0"/>
              <a:t>, </a:t>
            </a:r>
            <a:r>
              <a:rPr lang="en-US" dirty="0" err="1" smtClean="0"/>
              <a:t>comendo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Uma </a:t>
            </a:r>
            <a:r>
              <a:rPr lang="en-US" dirty="0" err="1" smtClean="0"/>
              <a:t>bicicleta</a:t>
            </a:r>
            <a:endParaRPr lang="en-US" dirty="0" smtClean="0"/>
          </a:p>
          <a:p>
            <a:pPr lvl="1"/>
            <a:r>
              <a:rPr lang="en-US" dirty="0" smtClean="0"/>
              <a:t>Estado: </a:t>
            </a:r>
            <a:r>
              <a:rPr lang="en-US" dirty="0" err="1" smtClean="0"/>
              <a:t>marcha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, </a:t>
            </a:r>
            <a:r>
              <a:rPr lang="en-US" dirty="0" err="1" smtClean="0"/>
              <a:t>freio</a:t>
            </a:r>
            <a:r>
              <a:rPr lang="en-US" dirty="0" smtClean="0"/>
              <a:t>, </a:t>
            </a:r>
            <a:r>
              <a:rPr lang="en-US" dirty="0" err="1" smtClean="0"/>
              <a:t>rotação</a:t>
            </a:r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Comportamento</a:t>
            </a:r>
            <a:r>
              <a:rPr lang="en-US" dirty="0" smtClean="0"/>
              <a:t>: </a:t>
            </a:r>
            <a:r>
              <a:rPr lang="en-US" dirty="0" err="1" smtClean="0"/>
              <a:t>mudando</a:t>
            </a:r>
            <a:r>
              <a:rPr lang="en-US" dirty="0" smtClean="0"/>
              <a:t> de </a:t>
            </a:r>
            <a:r>
              <a:rPr lang="en-US" dirty="0" err="1" smtClean="0"/>
              <a:t>marcha</a:t>
            </a:r>
            <a:r>
              <a:rPr lang="en-US" dirty="0" smtClean="0"/>
              <a:t>, </a:t>
            </a:r>
            <a:r>
              <a:rPr lang="en-US" dirty="0" err="1" smtClean="0"/>
              <a:t>freando</a:t>
            </a:r>
            <a:r>
              <a:rPr lang="en-US" dirty="0" smtClean="0"/>
              <a:t>…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5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as </a:t>
            </a:r>
            <a:r>
              <a:rPr lang="en-US" dirty="0" err="1" smtClean="0"/>
              <a:t>características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lâmpada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as </a:t>
            </a:r>
            <a:r>
              <a:rPr lang="en-US" dirty="0" err="1" smtClean="0"/>
              <a:t>características</a:t>
            </a:r>
            <a:r>
              <a:rPr lang="en-US" dirty="0" smtClean="0"/>
              <a:t> de um </a:t>
            </a:r>
            <a:r>
              <a:rPr lang="en-US" dirty="0" err="1" smtClean="0"/>
              <a:t>projetor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tratamos</a:t>
            </a:r>
            <a:r>
              <a:rPr lang="en-US" dirty="0" smtClean="0"/>
              <a:t> a </a:t>
            </a:r>
            <a:r>
              <a:rPr lang="en-US" dirty="0" err="1" smtClean="0"/>
              <a:t>lâmpada</a:t>
            </a:r>
            <a:r>
              <a:rPr lang="en-US" dirty="0" smtClean="0"/>
              <a:t> do </a:t>
            </a:r>
            <a:r>
              <a:rPr lang="en-US" dirty="0" err="1" smtClean="0"/>
              <a:t>projetor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variam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complexidade</a:t>
            </a:r>
            <a:endParaRPr lang="en-US" dirty="0"/>
          </a:p>
          <a:p>
            <a:pPr lvl="1"/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detalhes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r>
              <a:rPr lang="en-US" dirty="0" smtClean="0"/>
              <a:t> </a:t>
            </a:r>
            <a:r>
              <a:rPr lang="en-US" dirty="0" err="1" smtClean="0"/>
              <a:t>dependem</a:t>
            </a:r>
            <a:r>
              <a:rPr lang="en-US" dirty="0" smtClean="0"/>
              <a:t> do </a:t>
            </a:r>
            <a:r>
              <a:rPr lang="en-US" dirty="0" err="1" smtClean="0"/>
              <a:t>contexto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características</a:t>
            </a:r>
            <a:r>
              <a:rPr lang="en-US" dirty="0" smtClean="0"/>
              <a:t> é </a:t>
            </a:r>
            <a:r>
              <a:rPr lang="en-US" dirty="0" err="1" smtClean="0"/>
              <a:t>traduzível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5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pic>
        <p:nvPicPr>
          <p:cNvPr id="1026" name="Picture 2" descr="A circle with an inner circle filled with items, surrounded by gray wedges representing methods that allow access to the inner circle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964" y="2492898"/>
            <a:ext cx="5086324" cy="30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566548" y="3718775"/>
            <a:ext cx="110842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Atributos</a:t>
            </a:r>
            <a:endParaRPr lang="en-US" dirty="0" smtClean="0"/>
          </a:p>
          <a:p>
            <a:r>
              <a:rPr lang="en-US" dirty="0" smtClean="0"/>
              <a:t>(Estado)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22663" y="3749468"/>
            <a:ext cx="19934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Métodos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Comportamento</a:t>
            </a:r>
            <a:r>
              <a:rPr lang="en-US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5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Atributos</a:t>
            </a:r>
            <a:r>
              <a:rPr lang="en-US" dirty="0" smtClean="0"/>
              <a:t> e </a:t>
            </a:r>
            <a:r>
              <a:rPr lang="en-US" dirty="0" err="1" smtClean="0"/>
              <a:t>Métodos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 </a:t>
            </a:r>
            <a:r>
              <a:rPr lang="en-US" dirty="0" err="1" smtClean="0"/>
              <a:t>objeto</a:t>
            </a:r>
            <a:r>
              <a:rPr lang="en-US" dirty="0" smtClean="0"/>
              <a:t> de </a:t>
            </a:r>
            <a:r>
              <a:rPr lang="en-US" i="1" dirty="0" smtClean="0"/>
              <a:t>software</a:t>
            </a:r>
            <a:r>
              <a:rPr lang="en-US" dirty="0" smtClean="0"/>
              <a:t> é </a:t>
            </a:r>
            <a:r>
              <a:rPr lang="en-US" b="1" dirty="0" err="1" smtClean="0"/>
              <a:t>conceitualmente</a:t>
            </a:r>
            <a:r>
              <a:rPr lang="en-US" dirty="0" smtClean="0"/>
              <a:t> similar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reais</a:t>
            </a:r>
            <a:endParaRPr lang="en-US" dirty="0" smtClean="0"/>
          </a:p>
          <a:p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armazenam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estado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b="1" dirty="0" err="1" smtClean="0"/>
              <a:t>atributos</a:t>
            </a:r>
            <a:endParaRPr lang="en-US" b="1" dirty="0" smtClean="0"/>
          </a:p>
          <a:p>
            <a:pPr lvl="1"/>
            <a:r>
              <a:rPr lang="en-US" dirty="0" err="1" smtClean="0"/>
              <a:t>Correspondentes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expõem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</a:t>
            </a:r>
            <a:r>
              <a:rPr lang="en-US" b="1" dirty="0" err="1" smtClean="0"/>
              <a:t>métodos</a:t>
            </a:r>
            <a:endParaRPr lang="en-US" b="1" dirty="0" smtClean="0"/>
          </a:p>
          <a:p>
            <a:pPr lvl="1"/>
            <a:r>
              <a:rPr lang="en-US" dirty="0" err="1" smtClean="0"/>
              <a:t>Correspondentes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5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pic>
        <p:nvPicPr>
          <p:cNvPr id="2050" name="Picture 2" descr="A picture of an object, with bibycle methods and instance variables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256584" cy="41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923405" y="2276872"/>
            <a:ext cx="10443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45 km/h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494099" y="3122032"/>
            <a:ext cx="9416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90 rpm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869743" y="5939988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marcha</a:t>
            </a:r>
            <a:endParaRPr lang="en-US" b="1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2339753" y="3851756"/>
            <a:ext cx="74901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2">
                <a:alpha val="75000"/>
              </a:schemeClr>
            </a:glow>
            <a:softEdge rad="101600"/>
          </a:effectLst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Freio</a:t>
            </a:r>
            <a:endParaRPr lang="en-US" b="1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2771801" y="2564904"/>
            <a:ext cx="1199567" cy="584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2">
                <a:alpha val="75000"/>
              </a:schemeClr>
            </a:glow>
            <a:softEdge rad="101600"/>
          </a:effectLst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b="1"/>
            </a:lvl1pPr>
          </a:lstStyle>
          <a:p>
            <a:r>
              <a:rPr lang="en-US" sz="1600" dirty="0" err="1"/>
              <a:t>Mudança</a:t>
            </a:r>
            <a:r>
              <a:rPr lang="en-US" sz="1600" dirty="0"/>
              <a:t> </a:t>
            </a:r>
          </a:p>
          <a:p>
            <a:r>
              <a:rPr lang="en-US" sz="1600" dirty="0"/>
              <a:t>de </a:t>
            </a:r>
            <a:r>
              <a:rPr lang="en-US" sz="1600" dirty="0" err="1"/>
              <a:t>Marcha</a:t>
            </a:r>
            <a:endParaRPr lang="en-US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771800" y="5013176"/>
            <a:ext cx="12237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2"/>
            </a:glow>
            <a:softEdge rad="101600"/>
          </a:effectLst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b="1"/>
            </a:lvl1pPr>
          </a:lstStyle>
          <a:p>
            <a:r>
              <a:rPr lang="en-US" dirty="0" err="1"/>
              <a:t>Rotações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Empacotar</a:t>
            </a:r>
            <a:r>
              <a:rPr lang="en-US" dirty="0" smtClean="0"/>
              <a:t> o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individuais</a:t>
            </a:r>
            <a:r>
              <a:rPr lang="en-US" dirty="0" smtClean="0"/>
              <a:t> </a:t>
            </a:r>
            <a:r>
              <a:rPr lang="en-US" dirty="0" err="1" smtClean="0"/>
              <a:t>fornece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Modularidade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independentes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Ocultação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endParaRPr lang="en-US" dirty="0" smtClean="0"/>
          </a:p>
          <a:p>
            <a:pPr lvl="2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detalhes</a:t>
            </a:r>
            <a:r>
              <a:rPr lang="en-US" dirty="0" smtClean="0"/>
              <a:t> da </a:t>
            </a:r>
            <a:r>
              <a:rPr lang="en-US" dirty="0" err="1" smtClean="0"/>
              <a:t>implementação</a:t>
            </a:r>
            <a:r>
              <a:rPr lang="en-US" dirty="0" smtClean="0"/>
              <a:t> de um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permanecem</a:t>
            </a:r>
            <a:r>
              <a:rPr lang="en-US" dirty="0" smtClean="0"/>
              <a:t> </a:t>
            </a:r>
            <a:r>
              <a:rPr lang="en-US" dirty="0" err="1" smtClean="0"/>
              <a:t>ocultos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Reuso</a:t>
            </a:r>
            <a:endParaRPr lang="en-US" dirty="0" smtClean="0"/>
          </a:p>
          <a:p>
            <a:pPr lvl="2"/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reutilizados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Plugabilidade</a:t>
            </a:r>
            <a:endParaRPr lang="en-US" dirty="0" smtClean="0"/>
          </a:p>
          <a:p>
            <a:pPr lvl="2"/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substituídos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programa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peças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5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Encapsulamento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9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Encapsulamento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569" y="2564904"/>
            <a:ext cx="5153727" cy="328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999383"/>
            <a:ext cx="7402016" cy="4525963"/>
          </a:xfrm>
        </p:spPr>
        <p:txBody>
          <a:bodyPr/>
          <a:lstStyle/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r>
              <a:rPr lang="pt-BR" sz="6600" b="1" dirty="0"/>
              <a:t>Avisos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1EA-555E-46B3-80C1-84FBBEDCD8D0}" type="slidenum">
              <a:rPr lang="pt-BR"/>
              <a:pPr/>
              <a:t>3</a:t>
            </a:fld>
            <a:endParaRPr lang="pt-BR"/>
          </a:p>
        </p:txBody>
      </p:sp>
      <p:pic>
        <p:nvPicPr>
          <p:cNvPr id="6" name="Picture 10" descr="http://www.floridacharts.com/FLQuery/Images/warning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0828"/>
            <a:ext cx="324036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Encapsulamento</a:t>
            </a:r>
            <a:r>
              <a:rPr lang="en-US" dirty="0" smtClean="0"/>
              <a:t> de Dados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</a:t>
            </a:r>
            <a:r>
              <a:rPr lang="en-US" sz="2800" dirty="0" err="1" smtClean="0"/>
              <a:t>definem</a:t>
            </a:r>
            <a:r>
              <a:rPr lang="en-US" sz="2800" dirty="0" smtClean="0"/>
              <a:t> o </a:t>
            </a:r>
            <a:r>
              <a:rPr lang="en-US" sz="2800" dirty="0" err="1" smtClean="0"/>
              <a:t>estado</a:t>
            </a:r>
            <a:r>
              <a:rPr lang="en-US" sz="2800" dirty="0" smtClean="0"/>
              <a:t> </a:t>
            </a:r>
            <a:r>
              <a:rPr lang="en-US" sz="2800" dirty="0" err="1" smtClean="0"/>
              <a:t>interno</a:t>
            </a:r>
            <a:r>
              <a:rPr lang="en-US" sz="2800" dirty="0" smtClean="0"/>
              <a:t> de um </a:t>
            </a:r>
            <a:r>
              <a:rPr lang="en-US" sz="2800" dirty="0" err="1" smtClean="0"/>
              <a:t>objeto</a:t>
            </a:r>
            <a:endParaRPr lang="en-US" sz="2800" dirty="0"/>
          </a:p>
          <a:p>
            <a:pPr lvl="1"/>
            <a:r>
              <a:rPr lang="en-US" sz="2400" dirty="0" smtClean="0"/>
              <a:t>E </a:t>
            </a:r>
            <a:r>
              <a:rPr lang="en-US" sz="2400" dirty="0" err="1" smtClean="0"/>
              <a:t>servem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mecanismo</a:t>
            </a:r>
            <a:r>
              <a:rPr lang="en-US" sz="2400" dirty="0" smtClean="0"/>
              <a:t> </a:t>
            </a:r>
            <a:r>
              <a:rPr lang="en-US" sz="2400" dirty="0" err="1" smtClean="0"/>
              <a:t>primário</a:t>
            </a:r>
            <a:r>
              <a:rPr lang="en-US" sz="2400" dirty="0" smtClean="0"/>
              <a:t> de </a:t>
            </a:r>
            <a:r>
              <a:rPr lang="en-US" sz="2400" dirty="0" err="1" smtClean="0"/>
              <a:t>comunicação</a:t>
            </a:r>
            <a:r>
              <a:rPr lang="en-US" sz="2400" dirty="0" smtClean="0"/>
              <a:t> entre </a:t>
            </a:r>
            <a:r>
              <a:rPr lang="en-US" sz="2400" dirty="0" err="1" smtClean="0"/>
              <a:t>objetos</a:t>
            </a:r>
            <a:r>
              <a:rPr lang="en-US" sz="2400" dirty="0" smtClean="0"/>
              <a:t>.</a:t>
            </a:r>
          </a:p>
          <a:p>
            <a:r>
              <a:rPr lang="en-US" sz="2800" dirty="0" err="1" smtClean="0"/>
              <a:t>Esconder</a:t>
            </a:r>
            <a:r>
              <a:rPr lang="en-US" sz="2800" dirty="0" smtClean="0"/>
              <a:t> o </a:t>
            </a:r>
            <a:r>
              <a:rPr lang="en-US" sz="2800" dirty="0" err="1" smtClean="0"/>
              <a:t>estado</a:t>
            </a:r>
            <a:r>
              <a:rPr lang="en-US" sz="2800" dirty="0" smtClean="0"/>
              <a:t> </a:t>
            </a:r>
            <a:r>
              <a:rPr lang="en-US" sz="2800" dirty="0" err="1" smtClean="0"/>
              <a:t>interno</a:t>
            </a:r>
            <a:r>
              <a:rPr lang="en-US" sz="2800" dirty="0" smtClean="0"/>
              <a:t> e </a:t>
            </a:r>
            <a:r>
              <a:rPr lang="en-US" sz="2800" dirty="0" err="1" smtClean="0"/>
              <a:t>requerer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toda</a:t>
            </a:r>
            <a:r>
              <a:rPr lang="en-US" sz="2800" dirty="0" smtClean="0"/>
              <a:t> </a:t>
            </a:r>
            <a:r>
              <a:rPr lang="en-US" sz="2800" dirty="0" err="1" smtClean="0"/>
              <a:t>interação</a:t>
            </a:r>
            <a:r>
              <a:rPr lang="en-US" sz="2800" dirty="0" smtClean="0"/>
              <a:t>  </a:t>
            </a:r>
            <a:r>
              <a:rPr lang="en-US" sz="2800" dirty="0" err="1" smtClean="0"/>
              <a:t>seja</a:t>
            </a:r>
            <a:r>
              <a:rPr lang="en-US" sz="2800" dirty="0" smtClean="0"/>
              <a:t> </a:t>
            </a:r>
            <a:r>
              <a:rPr lang="en-US" sz="2800" dirty="0" err="1" smtClean="0"/>
              <a:t>feita</a:t>
            </a:r>
            <a:r>
              <a:rPr lang="en-US" sz="2800" dirty="0" smtClean="0"/>
              <a:t> </a:t>
            </a:r>
            <a:r>
              <a:rPr lang="en-US" sz="2800" dirty="0" err="1" smtClean="0"/>
              <a:t>através</a:t>
            </a:r>
            <a:r>
              <a:rPr lang="en-US" sz="2800" dirty="0" smtClean="0"/>
              <a:t> de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é </a:t>
            </a:r>
            <a:r>
              <a:rPr lang="en-US" sz="2800" dirty="0" err="1" smtClean="0"/>
              <a:t>chamado</a:t>
            </a:r>
            <a:r>
              <a:rPr lang="en-US" sz="2800" dirty="0" smtClean="0"/>
              <a:t> de </a:t>
            </a:r>
            <a:r>
              <a:rPr lang="en-US" sz="2800" b="1" dirty="0" err="1" smtClean="0"/>
              <a:t>encapsulamento</a:t>
            </a:r>
            <a:r>
              <a:rPr lang="en-US" sz="2800" b="1" dirty="0" smtClean="0"/>
              <a:t> de dados</a:t>
            </a:r>
          </a:p>
          <a:p>
            <a:pPr lvl="1"/>
            <a:r>
              <a:rPr lang="en-US" sz="2400" dirty="0" smtClean="0"/>
              <a:t>Um </a:t>
            </a:r>
            <a:r>
              <a:rPr lang="en-US" sz="2400" dirty="0" err="1" smtClean="0"/>
              <a:t>princípio</a:t>
            </a:r>
            <a:r>
              <a:rPr lang="en-US" sz="2400" dirty="0" smtClean="0"/>
              <a:t> fundamental de OO.</a:t>
            </a:r>
            <a:endParaRPr lang="pt-BR" sz="2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5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Encapsulamento</a:t>
            </a:r>
            <a:r>
              <a:rPr lang="en-US" dirty="0" smtClean="0"/>
              <a:t>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Através do </a:t>
            </a:r>
            <a:r>
              <a:rPr lang="pt-BR" sz="2800" dirty="0" err="1" smtClean="0"/>
              <a:t>encapsulamento</a:t>
            </a:r>
            <a:r>
              <a:rPr lang="pt-BR" sz="2800" dirty="0" smtClean="0"/>
              <a:t> de dados, evitamos alterações acidentais nos atributos de um objeto</a:t>
            </a:r>
          </a:p>
          <a:p>
            <a:pPr lvl="1"/>
            <a:r>
              <a:rPr lang="pt-BR" sz="2400" dirty="0" smtClean="0"/>
              <a:t>Caso haja alguma alteração nos atributos, temos certeza de qual método foi utilizado.</a:t>
            </a:r>
          </a:p>
          <a:p>
            <a:r>
              <a:rPr lang="pt-BR" sz="2800" dirty="0" smtClean="0"/>
              <a:t>A </a:t>
            </a:r>
            <a:r>
              <a:rPr lang="pt-BR" sz="2800" dirty="0" err="1" smtClean="0"/>
              <a:t>idéia</a:t>
            </a:r>
            <a:r>
              <a:rPr lang="pt-BR" sz="2800" dirty="0" smtClean="0"/>
              <a:t> é proteger informações de uma parte da aplicação das demais partes da aplicação</a:t>
            </a:r>
          </a:p>
          <a:p>
            <a:pPr lvl="1"/>
            <a:r>
              <a:rPr lang="pt-BR" sz="2400" dirty="0" smtClean="0"/>
              <a:t>Alterações pontuais podem ser feitas no código sem introdução de </a:t>
            </a:r>
            <a:r>
              <a:rPr lang="pt-BR" sz="2400" i="1" dirty="0" smtClean="0"/>
              <a:t>bugs</a:t>
            </a:r>
            <a:r>
              <a:rPr lang="pt-BR" sz="2400" dirty="0" smtClean="0"/>
              <a:t> adicionais em trechos que não tem relação com o trecho alterado.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Encapsulamento</a:t>
            </a:r>
            <a:r>
              <a:rPr lang="en-US" dirty="0"/>
              <a:t> de Dados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Mantendo</a:t>
            </a:r>
            <a:r>
              <a:rPr lang="en-US" sz="2800" dirty="0" smtClean="0"/>
              <a:t> o </a:t>
            </a:r>
            <a:r>
              <a:rPr lang="en-US" sz="2800" dirty="0" err="1" smtClean="0"/>
              <a:t>estado</a:t>
            </a:r>
            <a:r>
              <a:rPr lang="en-US" sz="2800" dirty="0" smtClean="0"/>
              <a:t> e </a:t>
            </a:r>
            <a:r>
              <a:rPr lang="en-US" sz="2800" dirty="0" err="1" smtClean="0"/>
              <a:t>provendo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alterar</a:t>
            </a:r>
            <a:r>
              <a:rPr lang="en-US" sz="2800" dirty="0" smtClean="0"/>
              <a:t> o </a:t>
            </a:r>
            <a:r>
              <a:rPr lang="en-US" sz="2800" dirty="0" err="1" smtClean="0"/>
              <a:t>estado</a:t>
            </a:r>
            <a:r>
              <a:rPr lang="en-US" sz="2800" dirty="0" smtClean="0"/>
              <a:t>, </a:t>
            </a:r>
            <a:r>
              <a:rPr lang="en-US" sz="2800" dirty="0" err="1" smtClean="0"/>
              <a:t>quem</a:t>
            </a:r>
            <a:r>
              <a:rPr lang="en-US" sz="2800" dirty="0" smtClean="0"/>
              <a:t> </a:t>
            </a:r>
            <a:r>
              <a:rPr lang="en-US" sz="2800" dirty="0" err="1" smtClean="0"/>
              <a:t>determina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o </a:t>
            </a:r>
            <a:r>
              <a:rPr lang="en-US" sz="2800" dirty="0" err="1" smtClean="0"/>
              <a:t>mundo</a:t>
            </a:r>
            <a:r>
              <a:rPr lang="en-US" sz="2800" dirty="0" smtClean="0"/>
              <a:t> </a:t>
            </a:r>
            <a:r>
              <a:rPr lang="en-US" sz="2800" dirty="0" err="1" smtClean="0"/>
              <a:t>pode</a:t>
            </a:r>
            <a:r>
              <a:rPr lang="en-US" sz="2800" dirty="0" smtClean="0"/>
              <a:t> </a:t>
            </a:r>
            <a:r>
              <a:rPr lang="en-US" sz="2800" dirty="0" err="1" smtClean="0"/>
              <a:t>interagir</a:t>
            </a:r>
            <a:r>
              <a:rPr lang="en-US" sz="2800" dirty="0" smtClean="0"/>
              <a:t> com o </a:t>
            </a:r>
            <a:r>
              <a:rPr lang="en-US" sz="2800" dirty="0" err="1" smtClean="0"/>
              <a:t>objeto</a:t>
            </a:r>
            <a:r>
              <a:rPr lang="en-US" sz="2800" dirty="0" smtClean="0"/>
              <a:t> é o </a:t>
            </a:r>
            <a:r>
              <a:rPr lang="en-US" sz="2800" dirty="0" err="1" smtClean="0"/>
              <a:t>próprio</a:t>
            </a:r>
            <a:r>
              <a:rPr lang="en-US" sz="2800" dirty="0" smtClean="0"/>
              <a:t> </a:t>
            </a:r>
            <a:r>
              <a:rPr lang="en-US" sz="2800" dirty="0" err="1" smtClean="0"/>
              <a:t>objeto</a:t>
            </a:r>
            <a:endParaRPr lang="en-US" sz="2800" dirty="0"/>
          </a:p>
          <a:p>
            <a:pPr lvl="1"/>
            <a:r>
              <a:rPr lang="en-US" sz="2400" dirty="0" smtClean="0"/>
              <a:t>O </a:t>
            </a:r>
            <a:r>
              <a:rPr lang="en-US" sz="2400" dirty="0" err="1" smtClean="0"/>
              <a:t>objeto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no </a:t>
            </a:r>
            <a:r>
              <a:rPr lang="en-US" sz="2400" dirty="0" err="1" smtClean="0"/>
              <a:t>controle</a:t>
            </a:r>
            <a:r>
              <a:rPr lang="en-US" sz="2400" dirty="0" smtClean="0"/>
              <a:t>;</a:t>
            </a:r>
          </a:p>
          <a:p>
            <a:pPr lvl="1"/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exemplo</a:t>
            </a:r>
            <a:r>
              <a:rPr lang="en-US" sz="2400" dirty="0" smtClean="0"/>
              <a:t>,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poderíamos</a:t>
            </a:r>
            <a:r>
              <a:rPr lang="en-US" sz="2400" dirty="0" smtClean="0"/>
              <a:t> </a:t>
            </a:r>
            <a:r>
              <a:rPr lang="en-US" sz="2400" dirty="0" err="1" smtClean="0"/>
              <a:t>passar</a:t>
            </a:r>
            <a:r>
              <a:rPr lang="en-US" sz="2400" dirty="0" smtClean="0"/>
              <a:t> a 7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marcha</a:t>
            </a:r>
            <a:r>
              <a:rPr lang="en-US" sz="2400" dirty="0" smtClean="0"/>
              <a:t> se o </a:t>
            </a:r>
            <a:r>
              <a:rPr lang="en-US" sz="2400" dirty="0" err="1" smtClean="0"/>
              <a:t>objeto</a:t>
            </a:r>
            <a:r>
              <a:rPr lang="en-US" sz="2400" dirty="0" smtClean="0"/>
              <a:t> </a:t>
            </a:r>
            <a:r>
              <a:rPr lang="en-US" sz="2400" dirty="0" err="1" smtClean="0"/>
              <a:t>só</a:t>
            </a:r>
            <a:r>
              <a:rPr lang="en-US" sz="2400" dirty="0" smtClean="0"/>
              <a:t> </a:t>
            </a:r>
            <a:r>
              <a:rPr lang="en-US" sz="2400" dirty="0" err="1" smtClean="0"/>
              <a:t>possuir</a:t>
            </a:r>
            <a:r>
              <a:rPr lang="en-US" sz="2400" dirty="0" smtClean="0"/>
              <a:t> 6 </a:t>
            </a:r>
            <a:r>
              <a:rPr lang="en-US" sz="2400" dirty="0" err="1" smtClean="0"/>
              <a:t>marchas</a:t>
            </a:r>
            <a:r>
              <a:rPr lang="en-US" sz="2400" dirty="0" smtClean="0"/>
              <a:t>;</a:t>
            </a:r>
          </a:p>
          <a:p>
            <a:pPr lvl="1"/>
            <a:r>
              <a:rPr lang="en-US" sz="2400" dirty="0" err="1" smtClean="0"/>
              <a:t>Não</a:t>
            </a:r>
            <a:r>
              <a:rPr lang="en-US" sz="2400" dirty="0" smtClean="0"/>
              <a:t> é 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ocorre</a:t>
            </a:r>
            <a:r>
              <a:rPr lang="en-US" sz="2400" dirty="0" smtClean="0"/>
              <a:t> no </a:t>
            </a:r>
            <a:r>
              <a:rPr lang="en-US" sz="2400" dirty="0" err="1" smtClean="0"/>
              <a:t>mundo</a:t>
            </a:r>
            <a:r>
              <a:rPr lang="en-US" sz="2400" dirty="0" smtClean="0"/>
              <a:t> real?</a:t>
            </a:r>
            <a:endParaRPr lang="pt-BR" sz="2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5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33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Classes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7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48420"/>
            <a:ext cx="7620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456656"/>
            <a:ext cx="4686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5" y="1700808"/>
            <a:ext cx="5317145" cy="45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141413"/>
            <a:ext cx="6858000" cy="41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57177"/>
            <a:ext cx="8136904" cy="4496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7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Avisos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5" y="2132856"/>
            <a:ext cx="6719455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0" y="2298183"/>
            <a:ext cx="7342909" cy="35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mundo</a:t>
            </a:r>
            <a:r>
              <a:rPr lang="en-US" dirty="0" smtClean="0"/>
              <a:t> real, </a:t>
            </a:r>
            <a:r>
              <a:rPr lang="en-US" dirty="0" err="1" smtClean="0"/>
              <a:t>encontramos</a:t>
            </a:r>
            <a:r>
              <a:rPr lang="en-US" dirty="0" smtClean="0"/>
              <a:t>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de um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endParaRPr lang="en-US" dirty="0" smtClean="0"/>
          </a:p>
          <a:p>
            <a:pPr lvl="1"/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haver</a:t>
            </a:r>
            <a:r>
              <a:rPr lang="en-US" dirty="0" smtClean="0"/>
              <a:t> </a:t>
            </a:r>
            <a:r>
              <a:rPr lang="en-US" dirty="0" err="1" smtClean="0"/>
              <a:t>centenas</a:t>
            </a:r>
            <a:r>
              <a:rPr lang="en-US" dirty="0" smtClean="0"/>
              <a:t> de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bicicletas</a:t>
            </a:r>
            <a:r>
              <a:rPr lang="en-US" dirty="0" smtClean="0"/>
              <a:t>, do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fabricante</a:t>
            </a:r>
            <a:r>
              <a:rPr lang="en-US" dirty="0" smtClean="0"/>
              <a:t> e </a:t>
            </a:r>
            <a:r>
              <a:rPr lang="en-US" dirty="0" err="1" smtClean="0"/>
              <a:t>modelo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bicicleta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produzida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projetos</a:t>
            </a:r>
            <a:r>
              <a:rPr lang="en-US" dirty="0" smtClean="0"/>
              <a:t> e </a:t>
            </a:r>
            <a:r>
              <a:rPr lang="en-US" dirty="0" err="1" smtClean="0"/>
              <a:t>conter</a:t>
            </a:r>
            <a:r>
              <a:rPr lang="en-US" dirty="0" smtClean="0"/>
              <a:t> as </a:t>
            </a:r>
            <a:r>
              <a:rPr lang="en-US" dirty="0" err="1" smtClean="0"/>
              <a:t>mesmas</a:t>
            </a:r>
            <a:r>
              <a:rPr lang="en-US" dirty="0" smtClean="0"/>
              <a:t> </a:t>
            </a:r>
            <a:r>
              <a:rPr lang="en-US" dirty="0" err="1" smtClean="0"/>
              <a:t>peças</a:t>
            </a:r>
            <a:r>
              <a:rPr lang="en-US" dirty="0" smtClean="0"/>
              <a:t>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4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orientação</a:t>
            </a:r>
            <a:r>
              <a:rPr lang="en-US" dirty="0"/>
              <a:t> a </a:t>
            </a:r>
            <a:r>
              <a:rPr lang="en-US" dirty="0" err="1"/>
              <a:t>objetos</a:t>
            </a:r>
            <a:r>
              <a:rPr lang="en-US" dirty="0"/>
              <a:t>, </a:t>
            </a:r>
            <a:r>
              <a:rPr lang="en-US" dirty="0" err="1"/>
              <a:t>dizemos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um </a:t>
            </a:r>
            <a:r>
              <a:rPr lang="en-US" dirty="0" err="1"/>
              <a:t>objeto</a:t>
            </a:r>
            <a:r>
              <a:rPr lang="en-US" dirty="0"/>
              <a:t> é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b="1" dirty="0" err="1"/>
              <a:t>instância</a:t>
            </a:r>
            <a:r>
              <a:rPr lang="en-US" dirty="0"/>
              <a:t> da </a:t>
            </a:r>
            <a:r>
              <a:rPr lang="en-US" b="1" dirty="0" err="1"/>
              <a:t>classe</a:t>
            </a:r>
            <a:r>
              <a:rPr lang="en-US" b="1" dirty="0"/>
              <a:t> de </a:t>
            </a:r>
            <a:r>
              <a:rPr lang="en-US" b="1" dirty="0" err="1"/>
              <a:t>objetos</a:t>
            </a:r>
            <a:r>
              <a:rPr lang="en-US" dirty="0"/>
              <a:t> </a:t>
            </a:r>
            <a:r>
              <a:rPr lang="en-US" dirty="0" err="1"/>
              <a:t>conhecida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i="1" dirty="0" err="1" smtClean="0"/>
              <a:t>Bicicleta</a:t>
            </a:r>
            <a:r>
              <a:rPr lang="en-US" dirty="0" smtClean="0"/>
              <a:t>;</a:t>
            </a:r>
          </a:p>
          <a:p>
            <a:r>
              <a:rPr lang="en-US" dirty="0" smtClean="0"/>
              <a:t>Uma </a:t>
            </a:r>
            <a:r>
              <a:rPr lang="en-US" dirty="0" err="1" smtClean="0"/>
              <a:t>classe</a:t>
            </a:r>
            <a:r>
              <a:rPr lang="en-US" dirty="0" smtClean="0"/>
              <a:t> é o </a:t>
            </a:r>
            <a:r>
              <a:rPr lang="en-US" dirty="0" err="1" smtClean="0"/>
              <a:t>projeto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do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individuais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criados</a:t>
            </a:r>
            <a:endParaRPr lang="en-US" dirty="0"/>
          </a:p>
          <a:p>
            <a:pPr lvl="1"/>
            <a:r>
              <a:rPr lang="en-US" dirty="0" err="1" smtClean="0"/>
              <a:t>Ela</a:t>
            </a:r>
            <a:r>
              <a:rPr lang="en-US" dirty="0" smtClean="0"/>
              <a:t> define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correspondentes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1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i="1" dirty="0" err="1" smtClean="0"/>
              <a:t>abstrair</a:t>
            </a:r>
            <a:r>
              <a:rPr lang="en-US" dirty="0" smtClean="0"/>
              <a:t> um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objetos</a:t>
            </a:r>
            <a:r>
              <a:rPr lang="en-US" dirty="0" smtClean="0"/>
              <a:t> com </a:t>
            </a:r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similares</a:t>
            </a:r>
            <a:r>
              <a:rPr lang="en-US" dirty="0" smtClean="0"/>
              <a:t>;</a:t>
            </a:r>
          </a:p>
          <a:p>
            <a:r>
              <a:rPr lang="en-US" dirty="0" smtClean="0"/>
              <a:t>Outros </a:t>
            </a:r>
            <a:r>
              <a:rPr lang="en-US" dirty="0" err="1" smtClean="0"/>
              <a:t>possíveis</a:t>
            </a:r>
            <a:r>
              <a:rPr lang="en-US" dirty="0" smtClean="0"/>
              <a:t> </a:t>
            </a:r>
            <a:r>
              <a:rPr lang="en-US" dirty="0" err="1" smtClean="0"/>
              <a:t>membros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:</a:t>
            </a:r>
          </a:p>
          <a:p>
            <a:pPr lvl="1"/>
            <a:r>
              <a:rPr lang="en-US" b="1" dirty="0" err="1" smtClean="0"/>
              <a:t>Construtores</a:t>
            </a:r>
            <a:endParaRPr lang="en-US" b="1" dirty="0" smtClean="0"/>
          </a:p>
          <a:p>
            <a:pPr lvl="2"/>
            <a:r>
              <a:rPr lang="en-US" dirty="0" smtClean="0"/>
              <a:t>Define as </a:t>
            </a:r>
            <a:r>
              <a:rPr lang="en-US" dirty="0" err="1" smtClean="0"/>
              <a:t>operações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realizadas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é </a:t>
            </a:r>
            <a:r>
              <a:rPr lang="en-US" dirty="0" err="1" smtClean="0"/>
              <a:t>criado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/>
              <a:t>Destrutores</a:t>
            </a:r>
            <a:endParaRPr lang="en-US" b="1" dirty="0" smtClean="0"/>
          </a:p>
          <a:p>
            <a:pPr lvl="2"/>
            <a:r>
              <a:rPr lang="en-US" dirty="0"/>
              <a:t>Define as </a:t>
            </a:r>
            <a:r>
              <a:rPr lang="en-US" dirty="0" err="1"/>
              <a:t>operações</a:t>
            </a:r>
            <a:r>
              <a:rPr lang="en-US" dirty="0"/>
              <a:t> a </a:t>
            </a:r>
            <a:r>
              <a:rPr lang="en-US" dirty="0" err="1"/>
              <a:t>serem</a:t>
            </a:r>
            <a:r>
              <a:rPr lang="en-US" dirty="0"/>
              <a:t> </a:t>
            </a:r>
            <a:r>
              <a:rPr lang="en-US" dirty="0" err="1"/>
              <a:t>realizadas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um </a:t>
            </a:r>
            <a:r>
              <a:rPr lang="en-US" dirty="0" err="1"/>
              <a:t>objeto</a:t>
            </a:r>
            <a:r>
              <a:rPr lang="en-US" dirty="0"/>
              <a:t> é </a:t>
            </a:r>
            <a:r>
              <a:rPr lang="en-US" dirty="0" err="1" smtClean="0"/>
              <a:t>destruído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6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Classes </a:t>
            </a:r>
            <a:r>
              <a:rPr lang="en-US" dirty="0" err="1" smtClean="0"/>
              <a:t>Abstratas</a:t>
            </a:r>
            <a:endParaRPr lang="en-US" dirty="0" smtClean="0"/>
          </a:p>
          <a:p>
            <a:pPr lvl="1"/>
            <a:r>
              <a:rPr lang="en-US" dirty="0" smtClean="0"/>
              <a:t>Classes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utilizaremos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instanciar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Existem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servir</a:t>
            </a:r>
            <a:r>
              <a:rPr lang="en-US" dirty="0" smtClean="0"/>
              <a:t> de </a:t>
            </a:r>
            <a:r>
              <a:rPr lang="en-US" dirty="0" err="1" smtClean="0"/>
              <a:t>molde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classes</a:t>
            </a:r>
          </a:p>
          <a:p>
            <a:pPr lvl="2"/>
            <a:r>
              <a:rPr lang="en-US" dirty="0" smtClean="0"/>
              <a:t>Para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classes </a:t>
            </a:r>
            <a:r>
              <a:rPr lang="en-US" dirty="0" err="1" smtClean="0"/>
              <a:t>herdem</a:t>
            </a:r>
            <a:r>
              <a:rPr lang="en-US" dirty="0" smtClean="0"/>
              <a:t> interface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Classes </a:t>
            </a:r>
            <a:r>
              <a:rPr lang="en-US" dirty="0" err="1" smtClean="0"/>
              <a:t>Concretas</a:t>
            </a:r>
            <a:endParaRPr lang="en-US" dirty="0" smtClean="0"/>
          </a:p>
          <a:p>
            <a:pPr lvl="1"/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instanciadas</a:t>
            </a:r>
            <a:endParaRPr lang="en-US" dirty="0" smtClean="0"/>
          </a:p>
          <a:p>
            <a:pPr lvl="2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3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Relacionamento</a:t>
            </a:r>
            <a:r>
              <a:rPr lang="en-US" dirty="0" smtClean="0"/>
              <a:t> Entre Classes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Relacionamentos</a:t>
            </a:r>
            <a:r>
              <a:rPr lang="en-US" dirty="0"/>
              <a:t> Entre Classes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Diferentes</a:t>
            </a:r>
            <a:r>
              <a:rPr lang="en-US" dirty="0" smtClean="0"/>
              <a:t> classes </a:t>
            </a:r>
            <a:r>
              <a:rPr lang="en-US" dirty="0" err="1" smtClean="0"/>
              <a:t>podem</a:t>
            </a:r>
            <a:r>
              <a:rPr lang="en-US" dirty="0" smtClean="0"/>
              <a:t> se </a:t>
            </a:r>
            <a:r>
              <a:rPr lang="en-US" dirty="0" err="1" smtClean="0"/>
              <a:t>relacionar</a:t>
            </a:r>
            <a:r>
              <a:rPr lang="en-US" dirty="0" smtClean="0"/>
              <a:t> entre </a:t>
            </a:r>
            <a:r>
              <a:rPr lang="en-US" dirty="0" err="1" smtClean="0"/>
              <a:t>si</a:t>
            </a:r>
            <a:r>
              <a:rPr lang="en-US" dirty="0" smtClean="0"/>
              <a:t>, </a:t>
            </a:r>
            <a:r>
              <a:rPr lang="en-US" dirty="0" err="1" smtClean="0"/>
              <a:t>criando</a:t>
            </a:r>
            <a:r>
              <a:rPr lang="en-US" dirty="0" smtClean="0"/>
              <a:t>/</a:t>
            </a:r>
            <a:r>
              <a:rPr lang="en-US" dirty="0" err="1" smtClean="0"/>
              <a:t>compondo</a:t>
            </a:r>
            <a:r>
              <a:rPr lang="en-US" dirty="0" smtClean="0"/>
              <a:t>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objetos</a:t>
            </a:r>
            <a:endParaRPr lang="en-US" dirty="0" smtClean="0"/>
          </a:p>
          <a:p>
            <a:pPr lvl="1"/>
            <a:r>
              <a:rPr lang="en-US" dirty="0" smtClean="0"/>
              <a:t>Um </a:t>
            </a:r>
            <a:r>
              <a:rPr lang="en-US" dirty="0" err="1" smtClean="0"/>
              <a:t>determinado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basear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outro e </a:t>
            </a:r>
            <a:r>
              <a:rPr lang="en-US" dirty="0" err="1" smtClean="0"/>
              <a:t>adicionar</a:t>
            </a:r>
            <a:r>
              <a:rPr lang="en-US" dirty="0" smtClean="0"/>
              <a:t> </a:t>
            </a:r>
            <a:r>
              <a:rPr lang="en-US" dirty="0" err="1" smtClean="0"/>
              <a:t>informações</a:t>
            </a:r>
            <a:r>
              <a:rPr lang="en-US" dirty="0" smtClean="0"/>
              <a:t>, </a:t>
            </a:r>
            <a:r>
              <a:rPr lang="en-US" dirty="0" err="1" smtClean="0"/>
              <a:t>estendendo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endParaRPr lang="en-US" dirty="0" smtClean="0"/>
          </a:p>
          <a:p>
            <a:pPr lvl="2"/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se </a:t>
            </a:r>
            <a:r>
              <a:rPr lang="en-US" dirty="0" err="1" smtClean="0"/>
              <a:t>basear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de </a:t>
            </a:r>
            <a:r>
              <a:rPr lang="en-US" dirty="0" err="1" smtClean="0"/>
              <a:t>objetos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“utilize” outro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objeto</a:t>
            </a:r>
            <a:endParaRPr lang="en-US" dirty="0" smtClean="0"/>
          </a:p>
          <a:p>
            <a:pPr lvl="2"/>
            <a:r>
              <a:rPr lang="en-US" dirty="0" smtClean="0"/>
              <a:t>Um </a:t>
            </a:r>
            <a:r>
              <a:rPr lang="en-US" dirty="0" err="1" smtClean="0"/>
              <a:t>projetor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utiliza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lâmpada</a:t>
            </a:r>
            <a:r>
              <a:rPr lang="en-US" dirty="0" smtClean="0"/>
              <a:t>?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6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Relacionamentos</a:t>
            </a:r>
            <a:r>
              <a:rPr lang="en-US" dirty="0" smtClean="0"/>
              <a:t> Entre Classes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relacionamentos</a:t>
            </a:r>
            <a:r>
              <a:rPr lang="en-US" dirty="0" smtClean="0"/>
              <a:t> entre classes </a:t>
            </a:r>
            <a:r>
              <a:rPr lang="en-US" dirty="0" err="1" smtClean="0"/>
              <a:t>são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Associação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Composição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Agregação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 err="1"/>
              <a:t>Herança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Dependência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5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Associação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aula de hoje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endParaRPr lang="en-US" dirty="0" smtClean="0"/>
          </a:p>
          <a:p>
            <a:pPr eaLnBrk="1" hangingPunct="1"/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endParaRPr lang="en-US" dirty="0" smtClean="0"/>
          </a:p>
          <a:p>
            <a:pPr lvl="1"/>
            <a:r>
              <a:rPr lang="en-US" dirty="0" err="1" smtClean="0"/>
              <a:t>Conceitos</a:t>
            </a:r>
            <a:r>
              <a:rPr lang="en-US" dirty="0" smtClean="0"/>
              <a:t> </a:t>
            </a:r>
            <a:r>
              <a:rPr lang="en-US" dirty="0" err="1" smtClean="0"/>
              <a:t>básicos</a:t>
            </a:r>
            <a:endParaRPr lang="en-US" dirty="0" smtClean="0"/>
          </a:p>
          <a:p>
            <a:pPr lvl="2"/>
            <a:r>
              <a:rPr lang="en-US" dirty="0" err="1" smtClean="0"/>
              <a:t>Objetos</a:t>
            </a:r>
            <a:endParaRPr lang="en-US" dirty="0" smtClean="0"/>
          </a:p>
          <a:p>
            <a:pPr lvl="2"/>
            <a:r>
              <a:rPr lang="en-US" dirty="0" smtClean="0"/>
              <a:t>Classes</a:t>
            </a:r>
          </a:p>
          <a:p>
            <a:pPr lvl="2"/>
            <a:r>
              <a:rPr lang="en-US" dirty="0" err="1" smtClean="0"/>
              <a:t>Relacionamentos</a:t>
            </a:r>
            <a:r>
              <a:rPr lang="en-US" dirty="0" smtClean="0"/>
              <a:t> entre classes</a:t>
            </a:r>
          </a:p>
          <a:p>
            <a:pPr lvl="1"/>
            <a:r>
              <a:rPr lang="en-US" dirty="0" err="1"/>
              <a:t>Análise</a:t>
            </a:r>
            <a:endParaRPr lang="en-US" dirty="0"/>
          </a:p>
          <a:p>
            <a:pPr lvl="1"/>
            <a:r>
              <a:rPr lang="en-US" dirty="0" err="1" smtClean="0"/>
              <a:t>Projeto</a:t>
            </a:r>
            <a:endParaRPr lang="en-US" dirty="0" smtClean="0"/>
          </a:p>
          <a:p>
            <a:r>
              <a:rPr lang="en-US" dirty="0" smtClean="0"/>
              <a:t>UML</a:t>
            </a:r>
          </a:p>
          <a:p>
            <a:pPr lvl="1"/>
            <a:r>
              <a:rPr lang="en-US" dirty="0" err="1"/>
              <a:t>Conceitos</a:t>
            </a:r>
            <a:r>
              <a:rPr lang="en-US" dirty="0"/>
              <a:t> </a:t>
            </a:r>
            <a:r>
              <a:rPr lang="en-US" dirty="0" err="1" smtClean="0"/>
              <a:t>básicos</a:t>
            </a:r>
            <a:endParaRPr lang="en-US" dirty="0" smtClean="0"/>
          </a:p>
          <a:p>
            <a:pPr lvl="1"/>
            <a:r>
              <a:rPr lang="en-US" dirty="0" err="1" smtClean="0"/>
              <a:t>Diagramas</a:t>
            </a:r>
            <a:r>
              <a:rPr lang="en-US" dirty="0" smtClean="0"/>
              <a:t> de </a:t>
            </a:r>
            <a:r>
              <a:rPr lang="en-US" dirty="0" err="1" smtClean="0"/>
              <a:t>Classses</a:t>
            </a:r>
            <a:endParaRPr lang="en-US" dirty="0"/>
          </a:p>
          <a:p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r>
              <a:rPr lang="en-US" dirty="0" smtClean="0"/>
              <a:t> vs. POO</a:t>
            </a:r>
            <a:endParaRPr lang="pt-BR" dirty="0" smtClean="0"/>
          </a:p>
        </p:txBody>
      </p:sp>
      <p:sp>
        <p:nvSpPr>
          <p:cNvPr id="4098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E5D85-099B-4D71-A46B-281D3E89EB9E}" type="slidenum">
              <a:rPr lang="pt-BR"/>
              <a:pPr eaLnBrk="1" hangingPunct="1"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Associação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1" y="1936204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Associação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Agregação</a:t>
            </a:r>
            <a:r>
              <a:rPr lang="en-US" dirty="0" smtClean="0"/>
              <a:t> e </a:t>
            </a:r>
            <a:r>
              <a:rPr lang="en-US" dirty="0" err="1" smtClean="0"/>
              <a:t>Composição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</a:t>
            </a:r>
            <a:r>
              <a:rPr lang="en-US" dirty="0" err="1" smtClean="0"/>
              <a:t>especiais</a:t>
            </a:r>
            <a:r>
              <a:rPr lang="en-US" dirty="0" smtClean="0"/>
              <a:t> de </a:t>
            </a:r>
            <a:r>
              <a:rPr lang="en-US" dirty="0" err="1" smtClean="0"/>
              <a:t>Associação</a:t>
            </a:r>
            <a:r>
              <a:rPr lang="en-US" dirty="0" smtClean="0"/>
              <a:t>;</a:t>
            </a:r>
          </a:p>
          <a:p>
            <a:r>
              <a:rPr lang="en-US" dirty="0" smtClean="0"/>
              <a:t>Uma </a:t>
            </a:r>
            <a:r>
              <a:rPr lang="en-US" dirty="0" err="1" smtClean="0"/>
              <a:t>Associação</a:t>
            </a:r>
            <a:r>
              <a:rPr lang="en-US" dirty="0" smtClean="0"/>
              <a:t> é o </a:t>
            </a:r>
            <a:r>
              <a:rPr lang="en-US" dirty="0" err="1" smtClean="0"/>
              <a:t>mecanismo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utiliza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de outro</a:t>
            </a:r>
          </a:p>
          <a:p>
            <a:pPr lvl="1"/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associação</a:t>
            </a:r>
            <a:r>
              <a:rPr lang="en-US" dirty="0" smtClean="0"/>
              <a:t> </a:t>
            </a:r>
            <a:r>
              <a:rPr lang="en-US" i="1" dirty="0" smtClean="0"/>
              <a:t>simples</a:t>
            </a:r>
          </a:p>
          <a:p>
            <a:pPr lvl="2"/>
            <a:r>
              <a:rPr lang="en-US" dirty="0" smtClean="0"/>
              <a:t>“</a:t>
            </a:r>
            <a:r>
              <a:rPr lang="en-US" b="1" dirty="0" err="1" smtClean="0"/>
              <a:t>Usa</a:t>
            </a:r>
            <a:r>
              <a:rPr lang="en-US" b="1" dirty="0" smtClean="0"/>
              <a:t> um</a:t>
            </a:r>
            <a:r>
              <a:rPr lang="en-US" dirty="0" smtClean="0"/>
              <a:t>”;</a:t>
            </a:r>
          </a:p>
          <a:p>
            <a:pPr lvl="2"/>
            <a:r>
              <a:rPr lang="en-US" dirty="0" smtClean="0"/>
              <a:t>“Uma Pessoa </a:t>
            </a:r>
            <a:r>
              <a:rPr lang="en-US" b="1" dirty="0" err="1" smtClean="0"/>
              <a:t>usa</a:t>
            </a:r>
            <a:r>
              <a:rPr lang="en-US" b="1" dirty="0" smtClean="0"/>
              <a:t> um</a:t>
            </a:r>
            <a:r>
              <a:rPr lang="en-US" dirty="0" smtClean="0"/>
              <a:t> </a:t>
            </a:r>
            <a:r>
              <a:rPr lang="en-US" dirty="0" err="1" smtClean="0"/>
              <a:t>computador</a:t>
            </a:r>
            <a:r>
              <a:rPr lang="en-US" dirty="0" smtClean="0"/>
              <a:t>”.</a:t>
            </a:r>
          </a:p>
          <a:p>
            <a:pPr lvl="1"/>
            <a:r>
              <a:rPr lang="en-US" dirty="0" err="1" smtClean="0"/>
              <a:t>Ou</a:t>
            </a:r>
            <a:r>
              <a:rPr lang="en-US" dirty="0" smtClean="0"/>
              <a:t> um </a:t>
            </a:r>
            <a:r>
              <a:rPr lang="en-US" i="1" dirty="0" err="1" smtClean="0"/>
              <a:t>acoplamento</a:t>
            </a:r>
            <a:endParaRPr lang="en-US" i="1" dirty="0" smtClean="0"/>
          </a:p>
          <a:p>
            <a:pPr lvl="2"/>
            <a:r>
              <a:rPr lang="en-US" dirty="0" smtClean="0"/>
              <a:t>“</a:t>
            </a:r>
            <a:r>
              <a:rPr lang="en-US" b="1" dirty="0" smtClean="0"/>
              <a:t>Parte de</a:t>
            </a:r>
            <a:r>
              <a:rPr lang="en-US" dirty="0" smtClean="0"/>
              <a:t>”;</a:t>
            </a:r>
          </a:p>
          <a:p>
            <a:pPr lvl="2"/>
            <a:r>
              <a:rPr lang="en-US" dirty="0" smtClean="0"/>
              <a:t>“O </a:t>
            </a:r>
            <a:r>
              <a:rPr lang="en-US" dirty="0" err="1" smtClean="0"/>
              <a:t>teclado</a:t>
            </a:r>
            <a:r>
              <a:rPr lang="en-US" dirty="0" smtClean="0"/>
              <a:t> é </a:t>
            </a:r>
            <a:r>
              <a:rPr lang="en-US" b="1" dirty="0" smtClean="0"/>
              <a:t>parte de</a:t>
            </a:r>
            <a:r>
              <a:rPr lang="en-US" dirty="0" smtClean="0"/>
              <a:t> um </a:t>
            </a:r>
            <a:r>
              <a:rPr lang="en-US" dirty="0" err="1" smtClean="0"/>
              <a:t>computador</a:t>
            </a:r>
            <a:r>
              <a:rPr lang="en-US" dirty="0" smtClean="0"/>
              <a:t>”.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6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err="1"/>
              <a:t>Composição</a:t>
            </a:r>
            <a:endParaRPr lang="pt-BR" sz="4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8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Composição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err="1" smtClean="0"/>
              <a:t>Composição</a:t>
            </a:r>
            <a:r>
              <a:rPr lang="en-US" dirty="0" smtClean="0"/>
              <a:t> é um </a:t>
            </a:r>
            <a:r>
              <a:rPr lang="en-US" dirty="0" err="1" smtClean="0"/>
              <a:t>relacionamento</a:t>
            </a:r>
            <a:r>
              <a:rPr lang="en-US" dirty="0" smtClean="0"/>
              <a:t> de </a:t>
            </a:r>
            <a:r>
              <a:rPr lang="en-US" b="1" dirty="0" err="1" smtClean="0"/>
              <a:t>contenção</a:t>
            </a:r>
            <a:r>
              <a:rPr lang="en-US" dirty="0" smtClean="0"/>
              <a:t> (do </a:t>
            </a:r>
            <a:r>
              <a:rPr lang="en-US" dirty="0" err="1" smtClean="0"/>
              <a:t>verbo</a:t>
            </a:r>
            <a:r>
              <a:rPr lang="en-US" dirty="0" smtClean="0"/>
              <a:t> </a:t>
            </a:r>
            <a:r>
              <a:rPr lang="en-US" i="1" dirty="0" err="1" smtClean="0"/>
              <a:t>conter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Define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do </a:t>
            </a:r>
            <a:r>
              <a:rPr lang="en-US" dirty="0" err="1" smtClean="0"/>
              <a:t>tipo</a:t>
            </a:r>
            <a:r>
              <a:rPr lang="en-US" dirty="0" smtClean="0"/>
              <a:t> “</a:t>
            </a:r>
            <a:r>
              <a:rPr lang="en-US" b="1" dirty="0" err="1" smtClean="0"/>
              <a:t>contém</a:t>
            </a:r>
            <a:r>
              <a:rPr lang="en-US" b="1" dirty="0" smtClean="0"/>
              <a:t> um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Um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contém</a:t>
            </a:r>
            <a:r>
              <a:rPr lang="en-US" dirty="0" smtClean="0"/>
              <a:t> outro(s) </a:t>
            </a:r>
            <a:r>
              <a:rPr lang="en-US" dirty="0" err="1" smtClean="0"/>
              <a:t>objeto</a:t>
            </a:r>
            <a:r>
              <a:rPr lang="en-US" dirty="0" smtClean="0"/>
              <a:t>(s).</a:t>
            </a:r>
          </a:p>
          <a:p>
            <a:pPr lvl="1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contidos</a:t>
            </a:r>
            <a:r>
              <a:rPr lang="en-US" dirty="0" smtClean="0"/>
              <a:t> </a:t>
            </a:r>
            <a:r>
              <a:rPr lang="en-US" dirty="0" err="1" smtClean="0"/>
              <a:t>dependem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contêiner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existir</a:t>
            </a:r>
            <a:endParaRPr lang="en-US" dirty="0" smtClean="0"/>
          </a:p>
          <a:p>
            <a:pPr lvl="2"/>
            <a:r>
              <a:rPr lang="en-US" dirty="0" smtClean="0"/>
              <a:t>Se o </a:t>
            </a:r>
            <a:r>
              <a:rPr lang="en-US" dirty="0" err="1" smtClean="0"/>
              <a:t>contêiner</a:t>
            </a:r>
            <a:r>
              <a:rPr lang="en-US" dirty="0" smtClean="0"/>
              <a:t> é </a:t>
            </a:r>
            <a:r>
              <a:rPr lang="en-US" dirty="0" err="1" smtClean="0"/>
              <a:t>destruído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contidos</a:t>
            </a:r>
            <a:r>
              <a:rPr lang="en-US" dirty="0" smtClean="0"/>
              <a:t> </a:t>
            </a:r>
            <a:r>
              <a:rPr lang="en-US" dirty="0" err="1" smtClean="0"/>
              <a:t>nele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Conceito</a:t>
            </a:r>
            <a:r>
              <a:rPr lang="en-US" dirty="0" smtClean="0"/>
              <a:t> de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compartilhamento</a:t>
            </a:r>
            <a:endParaRPr lang="en-US" dirty="0" smtClean="0"/>
          </a:p>
          <a:p>
            <a:pPr lvl="2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pertencem</a:t>
            </a:r>
            <a:r>
              <a:rPr lang="en-US" dirty="0" smtClean="0"/>
              <a:t> </a:t>
            </a:r>
            <a:r>
              <a:rPr lang="en-US" dirty="0" err="1" smtClean="0"/>
              <a:t>somente</a:t>
            </a:r>
            <a:r>
              <a:rPr lang="en-US" dirty="0" smtClean="0"/>
              <a:t> a um </a:t>
            </a:r>
            <a:r>
              <a:rPr lang="en-US" dirty="0" err="1" smtClean="0"/>
              <a:t>contêiner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5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Composição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2877108" cy="3836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916832"/>
            <a:ext cx="4551694" cy="4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Agregação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4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Agregação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81336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Agregação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Uma </a:t>
            </a:r>
            <a:r>
              <a:rPr lang="en-US" b="1" dirty="0" err="1" smtClean="0"/>
              <a:t>Agregação</a:t>
            </a:r>
            <a:r>
              <a:rPr lang="en-US" dirty="0" smtClean="0"/>
              <a:t> </a:t>
            </a:r>
            <a:r>
              <a:rPr lang="en-US" dirty="0" err="1" smtClean="0"/>
              <a:t>representa</a:t>
            </a:r>
            <a:r>
              <a:rPr lang="en-US" dirty="0" smtClean="0"/>
              <a:t> um </a:t>
            </a:r>
            <a:r>
              <a:rPr lang="en-US" b="1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composto</a:t>
            </a:r>
            <a:r>
              <a:rPr lang="en-US" dirty="0" smtClean="0"/>
              <a:t> de </a:t>
            </a: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b="1" dirty="0" err="1" smtClean="0"/>
              <a:t>partes</a:t>
            </a:r>
            <a:endParaRPr lang="en-US" b="1" dirty="0" smtClean="0"/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de </a:t>
            </a:r>
            <a:r>
              <a:rPr lang="en-US" dirty="0" err="1" smtClean="0"/>
              <a:t>contenção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variação</a:t>
            </a:r>
            <a:r>
              <a:rPr lang="en-US" dirty="0" smtClean="0"/>
              <a:t> do </a:t>
            </a:r>
            <a:r>
              <a:rPr lang="en-US" dirty="0" err="1" smtClean="0"/>
              <a:t>relacionamto</a:t>
            </a:r>
            <a:r>
              <a:rPr lang="en-US" dirty="0" smtClean="0"/>
              <a:t> “</a:t>
            </a:r>
            <a:r>
              <a:rPr lang="en-US" b="1" dirty="0" smtClean="0"/>
              <a:t>tem um</a:t>
            </a:r>
            <a:r>
              <a:rPr lang="en-US" dirty="0" smtClean="0"/>
              <a:t>”;</a:t>
            </a:r>
          </a:p>
          <a:p>
            <a:pPr lvl="1"/>
            <a:r>
              <a:rPr lang="en-US" dirty="0" smtClean="0"/>
              <a:t>As </a:t>
            </a:r>
            <a:r>
              <a:rPr lang="en-US" dirty="0" err="1" smtClean="0"/>
              <a:t>partes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agregação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outros </a:t>
            </a:r>
            <a:r>
              <a:rPr lang="en-US" dirty="0" err="1" smtClean="0"/>
              <a:t>papéis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relações</a:t>
            </a:r>
            <a:endParaRPr lang="en-US" dirty="0"/>
          </a:p>
          <a:p>
            <a:pPr lvl="2"/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compartilhamento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reunião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agregação</a:t>
            </a:r>
            <a:r>
              <a:rPr lang="en-US" dirty="0" smtClean="0"/>
              <a:t> de </a:t>
            </a:r>
            <a:r>
              <a:rPr lang="en-US" dirty="0" err="1" smtClean="0"/>
              <a:t>sala</a:t>
            </a:r>
            <a:r>
              <a:rPr lang="en-US" dirty="0" smtClean="0"/>
              <a:t>, </a:t>
            </a:r>
            <a:r>
              <a:rPr lang="en-US" dirty="0" err="1" smtClean="0"/>
              <a:t>pauta</a:t>
            </a:r>
            <a:r>
              <a:rPr lang="en-US" dirty="0" smtClean="0"/>
              <a:t> e </a:t>
            </a:r>
            <a:r>
              <a:rPr lang="en-US" dirty="0" err="1" smtClean="0"/>
              <a:t>pessoas</a:t>
            </a:r>
            <a:endParaRPr lang="en-US" dirty="0" smtClean="0"/>
          </a:p>
          <a:p>
            <a:pPr lvl="1"/>
            <a:r>
              <a:rPr lang="en-US" dirty="0" smtClean="0"/>
              <a:t>Uma </a:t>
            </a:r>
            <a:r>
              <a:rPr lang="en-US" dirty="0" err="1" smtClean="0"/>
              <a:t>reunião</a:t>
            </a:r>
            <a:r>
              <a:rPr lang="en-US" dirty="0" smtClean="0"/>
              <a:t> </a:t>
            </a:r>
            <a:r>
              <a:rPr lang="en-US" b="1" dirty="0" smtClean="0"/>
              <a:t>tem </a:t>
            </a:r>
            <a:r>
              <a:rPr lang="en-US" b="1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, </a:t>
            </a:r>
            <a:r>
              <a:rPr lang="en-US" b="1" dirty="0" smtClean="0"/>
              <a:t>tem </a:t>
            </a:r>
            <a:r>
              <a:rPr lang="en-US" b="1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pauta</a:t>
            </a:r>
            <a:r>
              <a:rPr lang="en-US" dirty="0" smtClean="0"/>
              <a:t> e </a:t>
            </a:r>
            <a:r>
              <a:rPr lang="en-US" b="1" dirty="0" smtClean="0"/>
              <a:t>tem</a:t>
            </a:r>
            <a:r>
              <a:rPr lang="en-US" dirty="0" smtClean="0"/>
              <a:t> </a:t>
            </a:r>
            <a:r>
              <a:rPr lang="en-US" dirty="0" err="1" smtClean="0"/>
              <a:t>pessoas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 smtClean="0"/>
              <a:t>Se a </a:t>
            </a:r>
            <a:r>
              <a:rPr lang="en-US" dirty="0" err="1" smtClean="0"/>
              <a:t>reunião</a:t>
            </a:r>
            <a:r>
              <a:rPr lang="en-US" dirty="0" smtClean="0"/>
              <a:t> </a:t>
            </a:r>
            <a:r>
              <a:rPr lang="en-US" dirty="0" err="1" smtClean="0"/>
              <a:t>acabar</a:t>
            </a:r>
            <a:r>
              <a:rPr lang="en-US" dirty="0" smtClean="0"/>
              <a:t>, as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continuam</a:t>
            </a:r>
            <a:r>
              <a:rPr lang="en-US" dirty="0" smtClean="0"/>
              <a:t> a </a:t>
            </a:r>
            <a:r>
              <a:rPr lang="en-US" dirty="0" err="1" smtClean="0"/>
              <a:t>existir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6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Herança</a:t>
            </a:r>
            <a:r>
              <a:rPr lang="en-US" dirty="0" smtClean="0"/>
              <a:t> (</a:t>
            </a:r>
            <a:r>
              <a:rPr lang="en-US" dirty="0" err="1" smtClean="0"/>
              <a:t>Especialização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Generalização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2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Herança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771352"/>
            <a:ext cx="73533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Paradigma </a:t>
            </a:r>
            <a:r>
              <a:rPr lang="pt-BR" b="1" dirty="0"/>
              <a:t>(</a:t>
            </a:r>
            <a:r>
              <a:rPr lang="pt-BR" i="1" dirty="0"/>
              <a:t>pa-ra-dig-ma</a:t>
            </a:r>
            <a:r>
              <a:rPr lang="pt-BR" b="1" dirty="0"/>
              <a:t>)</a:t>
            </a:r>
          </a:p>
          <a:p>
            <a:pPr lvl="1"/>
            <a:r>
              <a:rPr lang="pt-BR" i="1" dirty="0" smtClean="0"/>
              <a:t>Substantivo </a:t>
            </a:r>
            <a:r>
              <a:rPr lang="pt-BR" i="1" dirty="0"/>
              <a:t>masculino cujo significado é </a:t>
            </a:r>
            <a:r>
              <a:rPr lang="pt-BR" i="1" dirty="0" smtClean="0"/>
              <a:t>:</a:t>
            </a:r>
          </a:p>
          <a:p>
            <a:pPr marL="925830" lvl="1" indent="-514350">
              <a:buFont typeface="+mj-lt"/>
              <a:buAutoNum type="arabicPeriod"/>
            </a:pPr>
            <a:r>
              <a:rPr lang="pt-BR" b="1" i="1" dirty="0" smtClean="0"/>
              <a:t>Modelo</a:t>
            </a:r>
            <a:r>
              <a:rPr lang="pt-BR" i="1" dirty="0"/>
              <a:t>,</a:t>
            </a:r>
            <a:r>
              <a:rPr lang="pt-BR" b="1" i="1" dirty="0"/>
              <a:t> padrão </a:t>
            </a:r>
            <a:r>
              <a:rPr lang="pt-BR" i="1" dirty="0"/>
              <a:t>ou </a:t>
            </a:r>
            <a:endParaRPr lang="pt-BR" i="1" dirty="0" smtClean="0"/>
          </a:p>
          <a:p>
            <a:pPr marL="925830" lvl="1" indent="-514350">
              <a:buFont typeface="+mj-lt"/>
              <a:buAutoNum type="arabicPeriod"/>
            </a:pPr>
            <a:r>
              <a:rPr lang="pt-BR" i="1" dirty="0" smtClean="0"/>
              <a:t>Termo </a:t>
            </a:r>
            <a:r>
              <a:rPr lang="pt-BR" i="1" dirty="0"/>
              <a:t>com o qual Thomas Kuhn (v. kuhniano) designou as realizações científicas (p. ex., a dinâmica de Newton ou a química de Lavoisier) que geram </a:t>
            </a:r>
            <a:r>
              <a:rPr lang="pt-BR" i="1" dirty="0" smtClean="0"/>
              <a:t>modelos que</a:t>
            </a:r>
            <a:r>
              <a:rPr lang="pt-BR" i="1" dirty="0"/>
              <a:t>, por período mais ou menos longo e de modo mais ou menos explícito, orientam o desenvolvimento posterior das </a:t>
            </a:r>
            <a:r>
              <a:rPr lang="pt-BR" i="1" dirty="0" smtClean="0"/>
              <a:t>pesquisas</a:t>
            </a:r>
            <a:r>
              <a:rPr lang="pt-BR" i="1" dirty="0"/>
              <a:t> exclusivamente na busca da solução para os problemas por elas suscitados.</a:t>
            </a:r>
            <a:r>
              <a:rPr lang="pt-BR" b="1" i="1" dirty="0"/>
              <a:t> 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1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Herança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84784"/>
            <a:ext cx="3962524" cy="53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Herança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relacionamento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r>
              <a:rPr lang="en-US" dirty="0" smtClean="0"/>
              <a:t> define um </a:t>
            </a:r>
            <a:r>
              <a:rPr lang="en-US" dirty="0" err="1" smtClean="0"/>
              <a:t>relacionamento</a:t>
            </a:r>
            <a:r>
              <a:rPr lang="en-US" dirty="0" smtClean="0"/>
              <a:t> do </a:t>
            </a:r>
            <a:r>
              <a:rPr lang="en-US" dirty="0" err="1" smtClean="0"/>
              <a:t>tipo</a:t>
            </a:r>
            <a:r>
              <a:rPr lang="en-US" dirty="0" smtClean="0"/>
              <a:t> “</a:t>
            </a:r>
            <a:r>
              <a:rPr lang="en-US" b="1" dirty="0" smtClean="0"/>
              <a:t>é um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Mountain Bike</a:t>
            </a:r>
            <a:r>
              <a:rPr lang="en-US" dirty="0" smtClean="0"/>
              <a:t> </a:t>
            </a:r>
            <a:r>
              <a:rPr lang="en-US" b="1" dirty="0" smtClean="0"/>
              <a:t>é </a:t>
            </a:r>
            <a:r>
              <a:rPr lang="en-US" b="1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bicicleta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Indica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(a </a:t>
            </a:r>
            <a:r>
              <a:rPr lang="en-US" i="1" dirty="0" err="1" smtClean="0"/>
              <a:t>subclasse</a:t>
            </a:r>
            <a:r>
              <a:rPr lang="en-US" dirty="0" smtClean="0"/>
              <a:t>) de </a:t>
            </a:r>
            <a:r>
              <a:rPr lang="en-US" dirty="0" err="1" smtClean="0"/>
              <a:t>duas</a:t>
            </a:r>
            <a:r>
              <a:rPr lang="en-US" dirty="0" smtClean="0"/>
              <a:t> classes </a:t>
            </a:r>
            <a:r>
              <a:rPr lang="en-US" dirty="0" err="1" smtClean="0"/>
              <a:t>relacionadas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forma </a:t>
            </a:r>
            <a:r>
              <a:rPr lang="en-US" b="1" dirty="0" err="1" smtClean="0"/>
              <a:t>especializada</a:t>
            </a:r>
            <a:r>
              <a:rPr lang="en-US" dirty="0" smtClean="0"/>
              <a:t> da </a:t>
            </a:r>
            <a:r>
              <a:rPr lang="en-US" dirty="0" err="1" smtClean="0"/>
              <a:t>outra</a:t>
            </a:r>
            <a:r>
              <a:rPr lang="en-US" dirty="0" smtClean="0"/>
              <a:t> (a </a:t>
            </a:r>
            <a:r>
              <a:rPr lang="en-US" i="1" dirty="0" err="1" smtClean="0"/>
              <a:t>superclasse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superclasse</a:t>
            </a:r>
            <a:r>
              <a:rPr lang="en-US" dirty="0" smtClean="0"/>
              <a:t> é </a:t>
            </a:r>
            <a:r>
              <a:rPr lang="en-US" dirty="0" err="1" smtClean="0"/>
              <a:t>considerada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b="1" dirty="0" err="1" smtClean="0"/>
              <a:t>generalização</a:t>
            </a:r>
            <a:r>
              <a:rPr lang="en-US" dirty="0" smtClean="0"/>
              <a:t> da </a:t>
            </a:r>
            <a:r>
              <a:rPr lang="en-US" dirty="0" err="1" smtClean="0"/>
              <a:t>subclasse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Herança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frequentemente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semelhanças</a:t>
            </a:r>
            <a:r>
              <a:rPr lang="en-US" dirty="0" smtClean="0"/>
              <a:t> com outros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Bicicletas</a:t>
            </a:r>
            <a:r>
              <a:rPr lang="en-US" dirty="0" smtClean="0"/>
              <a:t> </a:t>
            </a:r>
            <a:r>
              <a:rPr lang="en-US" i="1" dirty="0" smtClean="0"/>
              <a:t>Tandem</a:t>
            </a:r>
            <a:r>
              <a:rPr lang="en-US" dirty="0" smtClean="0"/>
              <a:t>;</a:t>
            </a:r>
          </a:p>
          <a:p>
            <a:pPr lvl="1"/>
            <a:r>
              <a:rPr lang="en-US" i="1" dirty="0" smtClean="0"/>
              <a:t>Mountain bikes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Bicicletas</a:t>
            </a:r>
            <a:r>
              <a:rPr lang="en-US" dirty="0" smtClean="0"/>
              <a:t> de </a:t>
            </a:r>
            <a:r>
              <a:rPr lang="en-US" dirty="0" err="1" smtClean="0"/>
              <a:t>corrida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  <p:pic>
        <p:nvPicPr>
          <p:cNvPr id="3074" name="Picture 2" descr="http://img.alibaba.com/img/buyoffer/103473382/tandem_bik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312" y="3356992"/>
            <a:ext cx="2036693" cy="9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abrieljonatas.hd1.com.br/mountain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04" y="4278445"/>
            <a:ext cx="1646986" cy="102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est-exercise-bikes-reviews.bestoffblog.info/wp-content/uploads/2011/06/trek-road-bikes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9" y="5301208"/>
            <a:ext cx="1361189" cy="13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Herança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bicicletas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r>
              <a:rPr lang="en-US" dirty="0" smtClean="0"/>
              <a:t> de </a:t>
            </a:r>
            <a:r>
              <a:rPr lang="en-US" dirty="0" err="1" smtClean="0"/>
              <a:t>bicicletas</a:t>
            </a:r>
            <a:endParaRPr lang="en-US" dirty="0" smtClean="0"/>
          </a:p>
          <a:p>
            <a:pPr lvl="1"/>
            <a:r>
              <a:rPr lang="en-US" dirty="0" err="1" smtClean="0"/>
              <a:t>Velocidade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Rotação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Marcha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entanto</a:t>
            </a:r>
            <a:r>
              <a:rPr lang="en-US" dirty="0" smtClean="0"/>
              <a:t>,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i="1" dirty="0" smtClean="0"/>
              <a:t>Tandem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bancos</a:t>
            </a:r>
            <a:r>
              <a:rPr lang="en-US" dirty="0" smtClean="0"/>
              <a:t> e </a:t>
            </a:r>
            <a:r>
              <a:rPr lang="en-US" dirty="0" err="1" smtClean="0"/>
              <a:t>guidões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As de </a:t>
            </a:r>
            <a:r>
              <a:rPr lang="en-US" dirty="0" err="1" smtClean="0"/>
              <a:t>corrida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guidão</a:t>
            </a:r>
            <a:r>
              <a:rPr lang="en-US" dirty="0" smtClean="0"/>
              <a:t> </a:t>
            </a:r>
            <a:r>
              <a:rPr lang="en-US" dirty="0" err="1" smtClean="0"/>
              <a:t>angulado</a:t>
            </a:r>
            <a:r>
              <a:rPr lang="en-US" dirty="0" smtClean="0"/>
              <a:t>;</a:t>
            </a:r>
          </a:p>
          <a:p>
            <a:pPr lvl="1"/>
            <a:r>
              <a:rPr lang="en-US" i="1" dirty="0" err="1" smtClean="0"/>
              <a:t>Moutain</a:t>
            </a:r>
            <a:r>
              <a:rPr lang="en-US" i="1" dirty="0" smtClean="0"/>
              <a:t> bikes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correntes</a:t>
            </a:r>
            <a:r>
              <a:rPr lang="en-US" dirty="0" smtClean="0"/>
              <a:t> </a:t>
            </a:r>
            <a:r>
              <a:rPr lang="en-US" dirty="0" err="1" smtClean="0"/>
              <a:t>maiores</a:t>
            </a:r>
            <a:r>
              <a:rPr lang="en-US" dirty="0" smtClean="0"/>
              <a:t>, </a:t>
            </a:r>
            <a:r>
              <a:rPr lang="en-US" dirty="0" err="1" smtClean="0"/>
              <a:t>alterando</a:t>
            </a:r>
            <a:r>
              <a:rPr lang="en-US" dirty="0" smtClean="0"/>
              <a:t> o peso das </a:t>
            </a:r>
            <a:r>
              <a:rPr lang="en-US" dirty="0" err="1" smtClean="0"/>
              <a:t>marchas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9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Herança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as classes </a:t>
            </a:r>
            <a:r>
              <a:rPr lang="en-US" b="1" dirty="0" err="1" smtClean="0"/>
              <a:t>herdem</a:t>
            </a:r>
            <a:r>
              <a:rPr lang="en-US" dirty="0" smtClean="0"/>
              <a:t> o </a:t>
            </a:r>
            <a:r>
              <a:rPr lang="en-US" dirty="0" err="1" smtClean="0"/>
              <a:t>estado</a:t>
            </a:r>
            <a:r>
              <a:rPr lang="en-US" dirty="0" smtClean="0"/>
              <a:t> e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r>
              <a:rPr lang="en-US" dirty="0" smtClean="0"/>
              <a:t> a </a:t>
            </a:r>
            <a:r>
              <a:rPr lang="en-US" dirty="0" err="1" smtClean="0"/>
              <a:t>outras</a:t>
            </a:r>
            <a:r>
              <a:rPr lang="en-US" dirty="0" smtClean="0"/>
              <a:t> classes</a:t>
            </a:r>
          </a:p>
          <a:p>
            <a:pPr lvl="1"/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Bicicleta</a:t>
            </a:r>
            <a:r>
              <a:rPr lang="en-US" dirty="0" smtClean="0"/>
              <a:t> se </a:t>
            </a:r>
            <a:r>
              <a:rPr lang="en-US" dirty="0" err="1" smtClean="0"/>
              <a:t>torna</a:t>
            </a:r>
            <a:r>
              <a:rPr lang="en-US" dirty="0" smtClean="0"/>
              <a:t> a </a:t>
            </a:r>
            <a:r>
              <a:rPr lang="en-US" b="1" dirty="0" err="1" smtClean="0"/>
              <a:t>superclasse</a:t>
            </a:r>
            <a:r>
              <a:rPr lang="en-US" dirty="0" smtClean="0"/>
              <a:t> de </a:t>
            </a:r>
            <a:r>
              <a:rPr lang="en-US" i="1" dirty="0" err="1" smtClean="0"/>
              <a:t>MountainBike</a:t>
            </a:r>
            <a:r>
              <a:rPr lang="en-US" dirty="0" smtClean="0"/>
              <a:t>, </a:t>
            </a:r>
            <a:r>
              <a:rPr lang="en-US" i="1" dirty="0" err="1" smtClean="0"/>
              <a:t>TandemBike</a:t>
            </a:r>
            <a:r>
              <a:rPr lang="en-US" dirty="0" smtClean="0"/>
              <a:t> e </a:t>
            </a:r>
            <a:r>
              <a:rPr lang="en-US" i="1" dirty="0" err="1" smtClean="0"/>
              <a:t>RoadBike</a:t>
            </a:r>
            <a:endParaRPr lang="en-US" dirty="0"/>
          </a:p>
          <a:p>
            <a:pPr lvl="2"/>
            <a:r>
              <a:rPr lang="en-US" dirty="0" err="1" smtClean="0"/>
              <a:t>Estas</a:t>
            </a:r>
            <a:r>
              <a:rPr lang="en-US" dirty="0" smtClean="0"/>
              <a:t> agora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consideradas</a:t>
            </a:r>
            <a:r>
              <a:rPr lang="en-US" dirty="0" smtClean="0"/>
              <a:t> </a:t>
            </a:r>
            <a:r>
              <a:rPr lang="en-US" b="1" dirty="0" smtClean="0"/>
              <a:t>subclasses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3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Herança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66</a:t>
            </a:fld>
            <a:endParaRPr lang="pt-BR"/>
          </a:p>
        </p:txBody>
      </p:sp>
      <p:pic>
        <p:nvPicPr>
          <p:cNvPr id="4098" name="Picture 2" descr="A diagram of classes in a hierarch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304" y="1920529"/>
            <a:ext cx="4643936" cy="366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alibaba.com/img/buyoffer/103473382/tandem_bik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5" y="5802224"/>
            <a:ext cx="2036693" cy="9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gabrieljonatas.hd1.com.br/mountain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693366"/>
            <a:ext cx="1646986" cy="102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best-exercise-bikes-reviews.bestoffblog.info/wp-content/uploads/2011/06/trek-road-bikes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392" y="5693366"/>
            <a:ext cx="1156657" cy="11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860800" y="1735863"/>
            <a:ext cx="10986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Bicicleta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8514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Herança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o </a:t>
            </a:r>
            <a:r>
              <a:rPr lang="en-US" dirty="0" err="1" smtClean="0"/>
              <a:t>mecanismo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i="1" dirty="0" err="1"/>
              <a:t>MountainBike</a:t>
            </a:r>
            <a:r>
              <a:rPr lang="en-US" dirty="0"/>
              <a:t>, </a:t>
            </a:r>
            <a:r>
              <a:rPr lang="en-US" i="1" dirty="0" err="1"/>
              <a:t>TandemBike</a:t>
            </a:r>
            <a:r>
              <a:rPr lang="en-US" dirty="0"/>
              <a:t> e </a:t>
            </a:r>
            <a:r>
              <a:rPr lang="en-US" i="1" dirty="0" err="1" smtClean="0"/>
              <a:t>RoadBike</a:t>
            </a:r>
            <a:r>
              <a:rPr lang="en-US" dirty="0" smtClean="0"/>
              <a:t> </a:t>
            </a:r>
            <a:r>
              <a:rPr lang="en-US" dirty="0" err="1" smtClean="0"/>
              <a:t>possuam</a:t>
            </a:r>
            <a:r>
              <a:rPr lang="en-US" dirty="0" smtClean="0"/>
              <a:t> </a:t>
            </a:r>
            <a:r>
              <a:rPr lang="en-US" dirty="0" err="1" smtClean="0"/>
              <a:t>automaticamente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mesmos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e </a:t>
            </a:r>
            <a:r>
              <a:rPr lang="en-US" dirty="0" err="1" smtClean="0"/>
              <a:t>métodos</a:t>
            </a:r>
            <a:r>
              <a:rPr lang="en-US" dirty="0" smtClean="0"/>
              <a:t> da </a:t>
            </a:r>
            <a:r>
              <a:rPr lang="en-US" dirty="0" err="1" smtClean="0"/>
              <a:t>superclasse</a:t>
            </a:r>
            <a:r>
              <a:rPr lang="en-US" dirty="0" smtClean="0"/>
              <a:t> </a:t>
            </a:r>
            <a:r>
              <a:rPr lang="en-US" i="1" dirty="0" err="1" smtClean="0"/>
              <a:t>Bicicleta</a:t>
            </a:r>
            <a:endParaRPr lang="en-US" i="1" dirty="0" smtClean="0"/>
          </a:p>
          <a:p>
            <a:pPr lvl="1"/>
            <a:r>
              <a:rPr lang="en-US" dirty="0" smtClean="0"/>
              <a:t>E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das subclasses </a:t>
            </a:r>
            <a:r>
              <a:rPr lang="en-US" dirty="0" err="1" smtClean="0"/>
              <a:t>defina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e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adicionais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</a:t>
            </a:r>
            <a:r>
              <a:rPr lang="en-US" dirty="0" err="1" smtClean="0"/>
              <a:t>nas</a:t>
            </a:r>
            <a:r>
              <a:rPr lang="en-US" dirty="0" smtClean="0"/>
              <a:t> subclasses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preocuparemos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apena</a:t>
            </a:r>
            <a:r>
              <a:rPr lang="en-US" dirty="0" smtClean="0"/>
              <a:t> </a:t>
            </a:r>
            <a:r>
              <a:rPr lang="en-US" dirty="0" err="1" smtClean="0"/>
              <a:t>aquilo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as </a:t>
            </a:r>
            <a:r>
              <a:rPr lang="en-US" dirty="0" err="1" smtClean="0"/>
              <a:t>tornam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Herança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O </a:t>
            </a:r>
            <a:r>
              <a:rPr lang="en-US" dirty="0" err="1"/>
              <a:t>código</a:t>
            </a:r>
            <a:r>
              <a:rPr lang="en-US" dirty="0"/>
              <a:t> da </a:t>
            </a:r>
            <a:r>
              <a:rPr lang="en-US" dirty="0" err="1"/>
              <a:t>superclasse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estará</a:t>
            </a:r>
            <a:r>
              <a:rPr lang="en-US" dirty="0"/>
              <a:t>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código</a:t>
            </a:r>
            <a:r>
              <a:rPr lang="en-US" dirty="0" smtClean="0"/>
              <a:t> da </a:t>
            </a:r>
            <a:r>
              <a:rPr lang="en-US" dirty="0" err="1" smtClean="0"/>
              <a:t>subclasse</a:t>
            </a:r>
            <a:endParaRPr lang="en-US" dirty="0" smtClean="0"/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/>
              <a:t>é </a:t>
            </a:r>
            <a:r>
              <a:rPr lang="en-US" dirty="0" err="1"/>
              <a:t>necessário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esteja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documentado</a:t>
            </a:r>
            <a:r>
              <a:rPr lang="en-US" dirty="0" smtClean="0"/>
              <a:t>.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subclasse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superclasse</a:t>
            </a:r>
            <a:r>
              <a:rPr lang="en-US" dirty="0" smtClean="0"/>
              <a:t>, </a:t>
            </a:r>
            <a:r>
              <a:rPr lang="en-US" dirty="0" err="1" smtClean="0"/>
              <a:t>usamos</a:t>
            </a:r>
            <a:r>
              <a:rPr lang="en-US" dirty="0" smtClean="0"/>
              <a:t> o </a:t>
            </a:r>
            <a:r>
              <a:rPr lang="en-US" dirty="0" err="1" smtClean="0"/>
              <a:t>termo</a:t>
            </a:r>
            <a:r>
              <a:rPr lang="en-US" dirty="0" smtClean="0"/>
              <a:t> </a:t>
            </a:r>
            <a:r>
              <a:rPr lang="en-US" b="1" dirty="0" err="1" smtClean="0"/>
              <a:t>herança</a:t>
            </a:r>
            <a:r>
              <a:rPr lang="en-US" b="1" dirty="0" smtClean="0"/>
              <a:t> </a:t>
            </a:r>
            <a:r>
              <a:rPr lang="en-US" b="1" dirty="0" err="1" smtClean="0"/>
              <a:t>múltipla</a:t>
            </a:r>
            <a:r>
              <a:rPr lang="en-US" dirty="0" smtClean="0"/>
              <a:t>;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t-BR" dirty="0" smtClean="0"/>
              <a:t>Também, uma subclasse pode se tornar superclasse de outras.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5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Podemos pensar sobre herança como algo semelhante a funções</a:t>
            </a:r>
          </a:p>
          <a:p>
            <a:pPr lvl="1"/>
            <a:r>
              <a:rPr lang="pt-BR" dirty="0" smtClean="0"/>
              <a:t>Quando identificamos um trecho de código que se repete várias vezes, criamos uma função com aquele conteúdo;</a:t>
            </a:r>
          </a:p>
          <a:p>
            <a:pPr lvl="1"/>
            <a:r>
              <a:rPr lang="pt-BR" dirty="0" smtClean="0"/>
              <a:t>Quando identificamos várias características em comum em um grupo de classes, podemos criar uma superclasse;</a:t>
            </a:r>
          </a:p>
          <a:p>
            <a:pPr lvl="1"/>
            <a:r>
              <a:rPr lang="pt-BR" dirty="0" smtClean="0"/>
              <a:t>Evitamos a redundância.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8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Motivação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1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Herança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06256"/>
            <a:ext cx="3888432" cy="2714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69" y="3922579"/>
            <a:ext cx="5292080" cy="2890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174" y="1679206"/>
            <a:ext cx="3578244" cy="23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Dependência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4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Dependência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72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9" y="2253597"/>
            <a:ext cx="6444208" cy="40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Dependência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Uma </a:t>
            </a:r>
            <a:r>
              <a:rPr lang="en-US" dirty="0" err="1" smtClean="0"/>
              <a:t>Dependência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forma </a:t>
            </a:r>
            <a:r>
              <a:rPr lang="en-US" dirty="0" err="1" smtClean="0"/>
              <a:t>fraca</a:t>
            </a:r>
            <a:r>
              <a:rPr lang="en-US" dirty="0" smtClean="0"/>
              <a:t> de </a:t>
            </a:r>
            <a:r>
              <a:rPr lang="en-US" dirty="0" err="1" smtClean="0"/>
              <a:t>relacionamento</a:t>
            </a:r>
            <a:endParaRPr lang="en-US" dirty="0" smtClean="0"/>
          </a:p>
          <a:p>
            <a:pPr lvl="1"/>
            <a:r>
              <a:rPr lang="en-US" dirty="0" err="1" smtClean="0"/>
              <a:t>Indica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de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r>
              <a:rPr lang="en-US" dirty="0" smtClean="0"/>
              <a:t> a </a:t>
            </a:r>
            <a:r>
              <a:rPr lang="en-US" dirty="0" err="1" smtClean="0"/>
              <a:t>utiliza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dependência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se um </a:t>
            </a:r>
            <a:r>
              <a:rPr lang="en-US" dirty="0" err="1" smtClean="0"/>
              <a:t>objeto</a:t>
            </a:r>
            <a:r>
              <a:rPr lang="en-US" dirty="0" smtClean="0"/>
              <a:t> é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parâmetro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r>
              <a:rPr lang="en-US" dirty="0" smtClean="0"/>
              <a:t> local de um </a:t>
            </a:r>
            <a:r>
              <a:rPr lang="en-US" dirty="0" err="1" smtClean="0"/>
              <a:t>método</a:t>
            </a:r>
            <a:r>
              <a:rPr lang="en-US" dirty="0" smtClean="0"/>
              <a:t> de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8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r>
              <a:rPr lang="en-US" dirty="0" smtClean="0"/>
              <a:t> (e </a:t>
            </a:r>
            <a:r>
              <a:rPr lang="en-US" dirty="0" err="1" smtClean="0"/>
              <a:t>Sobrecarga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definição</a:t>
            </a:r>
            <a:r>
              <a:rPr lang="en-US" dirty="0" smtClean="0"/>
              <a:t> dos </a:t>
            </a:r>
            <a:r>
              <a:rPr lang="en-US" dirty="0" err="1" smtClean="0"/>
              <a:t>dicionários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polimorfismo</a:t>
            </a:r>
            <a:r>
              <a:rPr lang="en-US" dirty="0" smtClean="0"/>
              <a:t> se </a:t>
            </a:r>
            <a:r>
              <a:rPr lang="en-US" dirty="0" err="1" smtClean="0"/>
              <a:t>refere</a:t>
            </a:r>
            <a:r>
              <a:rPr lang="en-US" dirty="0" smtClean="0"/>
              <a:t> a um </a:t>
            </a:r>
            <a:r>
              <a:rPr lang="en-US" dirty="0" err="1" smtClean="0"/>
              <a:t>princípio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biologia</a:t>
            </a:r>
            <a:r>
              <a:rPr lang="en-US" dirty="0" smtClean="0"/>
              <a:t> no </a:t>
            </a:r>
            <a:r>
              <a:rPr lang="en-US" dirty="0" err="1" smtClean="0"/>
              <a:t>qual</a:t>
            </a:r>
            <a:r>
              <a:rPr lang="en-US" dirty="0" smtClean="0"/>
              <a:t> um </a:t>
            </a:r>
            <a:r>
              <a:rPr lang="en-US" dirty="0" err="1" smtClean="0"/>
              <a:t>organismo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espécie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possuir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formas</a:t>
            </a:r>
            <a:endParaRPr lang="en-US" dirty="0" smtClean="0"/>
          </a:p>
          <a:p>
            <a:pPr lvl="1"/>
            <a:r>
              <a:rPr lang="en-US" dirty="0" smtClean="0"/>
              <a:t>Este </a:t>
            </a:r>
            <a:r>
              <a:rPr lang="en-US" dirty="0" err="1" smtClean="0"/>
              <a:t>princípio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aplicado</a:t>
            </a:r>
            <a:r>
              <a:rPr lang="en-US" dirty="0" smtClean="0"/>
              <a:t> à OO.</a:t>
            </a:r>
          </a:p>
          <a:p>
            <a:r>
              <a:rPr lang="pt-BR" dirty="0" smtClean="0"/>
              <a:t>Podemos utilizar um único nome para definir várias formas distintas</a:t>
            </a:r>
          </a:p>
          <a:p>
            <a:pPr lvl="1"/>
            <a:r>
              <a:rPr lang="pt-BR" dirty="0" smtClean="0"/>
              <a:t>Por exemplo, uma família de funções com o mesmo nome e códigos independentes.</a:t>
            </a:r>
            <a:endParaRPr lang="en-US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67A4-C3F8-4683-B752-94A130921CF2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0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Existem</a:t>
            </a:r>
            <a:r>
              <a:rPr lang="en-US" dirty="0" smtClean="0"/>
              <a:t> 3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polimorfismo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Inclusão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Paramétrico</a:t>
            </a:r>
            <a:r>
              <a:rPr lang="en-US" dirty="0" smtClean="0"/>
              <a:t>;</a:t>
            </a:r>
          </a:p>
          <a:p>
            <a:pPr lvl="1"/>
            <a:r>
              <a:rPr lang="pt-BR" dirty="0" smtClean="0"/>
              <a:t>Sobrecarga.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Inclusão</a:t>
            </a:r>
            <a:endParaRPr lang="en-US" b="1" dirty="0" smtClean="0"/>
          </a:p>
          <a:p>
            <a:pPr lvl="1"/>
            <a:r>
              <a:rPr lang="en-US" dirty="0" smtClean="0"/>
              <a:t>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escrito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suportar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superclasse</a:t>
            </a:r>
            <a:r>
              <a:rPr lang="en-US" dirty="0" smtClean="0"/>
              <a:t>, no </a:t>
            </a:r>
            <a:r>
              <a:rPr lang="en-US" dirty="0" err="1" smtClean="0"/>
              <a:t>entanto</a:t>
            </a:r>
            <a:r>
              <a:rPr lang="en-US" dirty="0" smtClean="0"/>
              <a:t>,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perfeitamente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das subclasses;</a:t>
            </a:r>
          </a:p>
          <a:p>
            <a:pPr lvl="1"/>
            <a:r>
              <a:rPr lang="en-US" dirty="0" smtClean="0"/>
              <a:t>Ex. Um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i="1" dirty="0" err="1" smtClean="0"/>
              <a:t>ImprimeVelocidade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 </a:t>
            </a:r>
            <a:r>
              <a:rPr lang="en-US" i="1" dirty="0" err="1" smtClean="0"/>
              <a:t>Bicicleta</a:t>
            </a:r>
            <a:r>
              <a:rPr lang="en-US" i="1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tratar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 </a:t>
            </a:r>
            <a:r>
              <a:rPr lang="en-US" i="1" dirty="0" err="1" smtClean="0"/>
              <a:t>MountainBike</a:t>
            </a:r>
            <a:r>
              <a:rPr lang="en-US" dirty="0" smtClean="0"/>
              <a:t>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Paramétrico</a:t>
            </a:r>
            <a:endParaRPr lang="en-US" b="1" dirty="0" smtClean="0"/>
          </a:p>
          <a:p>
            <a:pPr lvl="1"/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dados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escrita</a:t>
            </a:r>
            <a:r>
              <a:rPr lang="en-US" dirty="0" smtClean="0"/>
              <a:t> </a:t>
            </a:r>
            <a:r>
              <a:rPr lang="en-US" dirty="0" err="1" smtClean="0"/>
              <a:t>genericamente</a:t>
            </a:r>
            <a:r>
              <a:rPr lang="en-US" dirty="0" smtClean="0"/>
              <a:t>, </a:t>
            </a:r>
            <a:r>
              <a:rPr lang="en-US" dirty="0" err="1" smtClean="0"/>
              <a:t>tratando</a:t>
            </a:r>
            <a:r>
              <a:rPr lang="en-US" dirty="0" smtClean="0"/>
              <a:t> </a:t>
            </a:r>
            <a:r>
              <a:rPr lang="en-US" dirty="0" err="1" smtClean="0"/>
              <a:t>identicamente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de </a:t>
            </a:r>
            <a:r>
              <a:rPr lang="en-US" dirty="0" err="1" smtClean="0"/>
              <a:t>tipos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São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b="1" dirty="0" err="1" smtClean="0"/>
              <a:t>genéricos</a:t>
            </a:r>
            <a:r>
              <a:rPr lang="en-US" b="1" dirty="0" smtClean="0"/>
              <a:t>;</a:t>
            </a:r>
          </a:p>
          <a:p>
            <a:pPr lvl="1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trata</a:t>
            </a:r>
            <a:r>
              <a:rPr lang="en-US" dirty="0" smtClean="0"/>
              <a:t> </a:t>
            </a:r>
            <a:r>
              <a:rPr lang="en-US" dirty="0" err="1" smtClean="0"/>
              <a:t>listas</a:t>
            </a:r>
            <a:r>
              <a:rPr lang="en-US" dirty="0" smtClean="0"/>
              <a:t> </a:t>
            </a:r>
            <a:r>
              <a:rPr lang="en-US" dirty="0" err="1" smtClean="0"/>
              <a:t>encadeadas</a:t>
            </a:r>
            <a:r>
              <a:rPr lang="en-US" dirty="0" smtClean="0"/>
              <a:t> </a:t>
            </a:r>
            <a:r>
              <a:rPr lang="en-US" dirty="0" err="1" smtClean="0"/>
              <a:t>independente</a:t>
            </a:r>
            <a:r>
              <a:rPr lang="en-US" dirty="0" smtClean="0"/>
              <a:t> do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armazenado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Sobrecarga</a:t>
            </a:r>
            <a:endParaRPr lang="en-US" b="1" dirty="0"/>
          </a:p>
          <a:p>
            <a:pPr lvl="1"/>
            <a:r>
              <a:rPr lang="en-US" dirty="0" err="1" smtClean="0"/>
              <a:t>Métodos</a:t>
            </a:r>
            <a:r>
              <a:rPr lang="en-US" dirty="0" smtClean="0"/>
              <a:t> e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aplicados</a:t>
            </a:r>
            <a:r>
              <a:rPr lang="en-US" dirty="0" smtClean="0"/>
              <a:t> a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endParaRPr lang="en-US" dirty="0" smtClean="0"/>
          </a:p>
          <a:p>
            <a:pPr lvl="2"/>
            <a:r>
              <a:rPr lang="en-US" dirty="0" err="1" smtClean="0"/>
              <a:t>Porém</a:t>
            </a:r>
            <a:r>
              <a:rPr lang="en-US" dirty="0" smtClean="0"/>
              <a:t>, se </a:t>
            </a:r>
            <a:r>
              <a:rPr lang="en-US" dirty="0" err="1" smtClean="0"/>
              <a:t>comportam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r>
              <a:rPr lang="en-US" dirty="0" smtClean="0"/>
              <a:t> com o </a:t>
            </a:r>
            <a:r>
              <a:rPr lang="en-US" dirty="0" err="1" smtClean="0"/>
              <a:t>tipo</a:t>
            </a:r>
            <a:r>
              <a:rPr lang="en-US" dirty="0" smtClean="0"/>
              <a:t> do </a:t>
            </a:r>
            <a:r>
              <a:rPr lang="en-US" dirty="0" err="1" smtClean="0"/>
              <a:t>argumento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identificador</a:t>
            </a:r>
            <a:r>
              <a:rPr lang="en-US" dirty="0"/>
              <a:t>, </a:t>
            </a:r>
            <a:r>
              <a:rPr lang="en-US" dirty="0" err="1"/>
              <a:t>porém</a:t>
            </a:r>
            <a:r>
              <a:rPr lang="en-US" dirty="0"/>
              <a:t>, </a:t>
            </a:r>
            <a:r>
              <a:rPr lang="en-US" dirty="0" err="1"/>
              <a:t>possuem</a:t>
            </a:r>
            <a:r>
              <a:rPr lang="en-US" dirty="0"/>
              <a:t> </a:t>
            </a:r>
            <a:r>
              <a:rPr lang="en-US" dirty="0" err="1"/>
              <a:t>assinaturas</a:t>
            </a:r>
            <a:r>
              <a:rPr lang="en-US" dirty="0"/>
              <a:t> </a:t>
            </a:r>
            <a:r>
              <a:rPr lang="en-US" dirty="0" err="1" smtClean="0"/>
              <a:t>diferentes</a:t>
            </a:r>
            <a:endParaRPr lang="en-US" dirty="0" smtClean="0"/>
          </a:p>
          <a:p>
            <a:pPr lvl="2"/>
            <a:r>
              <a:rPr lang="en-US" dirty="0" smtClean="0"/>
              <a:t>Como </a:t>
            </a:r>
            <a:r>
              <a:rPr lang="en-US" dirty="0" err="1" smtClean="0"/>
              <a:t>número</a:t>
            </a:r>
            <a:r>
              <a:rPr lang="en-US" dirty="0" smtClean="0"/>
              <a:t> e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parâmetros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, um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aritmético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possuir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comportamentos</a:t>
            </a:r>
            <a:r>
              <a:rPr lang="en-US" dirty="0" smtClean="0"/>
              <a:t> </a:t>
            </a:r>
            <a:r>
              <a:rPr lang="en-US" dirty="0" err="1" smtClean="0"/>
              <a:t>dependendo</a:t>
            </a:r>
            <a:r>
              <a:rPr lang="en-US" dirty="0" smtClean="0"/>
              <a:t> dos </a:t>
            </a:r>
            <a:r>
              <a:rPr lang="en-US" dirty="0" err="1" smtClean="0"/>
              <a:t>operandos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5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Como você realmente escreve um grande </a:t>
            </a:r>
            <a:r>
              <a:rPr lang="pt-BR" i="1" dirty="0" smtClean="0"/>
              <a:t>software</a:t>
            </a:r>
            <a:r>
              <a:rPr lang="pt-BR" dirty="0" smtClean="0"/>
              <a:t>?</a:t>
            </a:r>
          </a:p>
          <a:p>
            <a:pPr lvl="1"/>
            <a:r>
              <a:rPr lang="pt-BR" dirty="0" smtClean="0"/>
              <a:t>Quanto tempo levará?</a:t>
            </a:r>
          </a:p>
          <a:p>
            <a:pPr lvl="1"/>
            <a:r>
              <a:rPr lang="pt-BR" dirty="0" smtClean="0"/>
              <a:t>Como o código será organizado?</a:t>
            </a:r>
          </a:p>
          <a:p>
            <a:pPr lvl="1"/>
            <a:r>
              <a:rPr lang="pt-BR" dirty="0" smtClean="0"/>
              <a:t>Dá para reaproveitar algum código?</a:t>
            </a:r>
          </a:p>
          <a:p>
            <a:pPr lvl="1"/>
            <a:r>
              <a:rPr lang="pt-BR" dirty="0" smtClean="0"/>
              <a:t>Como será testado?</a:t>
            </a:r>
          </a:p>
          <a:p>
            <a:pPr lvl="1"/>
            <a:r>
              <a:rPr lang="pt-BR" dirty="0" smtClean="0"/>
              <a:t>Será fácil depurar os bugs?</a:t>
            </a:r>
          </a:p>
          <a:p>
            <a:pPr lvl="1"/>
            <a:r>
              <a:rPr lang="pt-BR" dirty="0" smtClean="0"/>
              <a:t>Como se dividem as tarefas entre mais programadores?</a:t>
            </a:r>
          </a:p>
          <a:p>
            <a:pPr lvl="1"/>
            <a:r>
              <a:rPr lang="pt-BR" dirty="0" smtClean="0"/>
              <a:t>Como juntar todos os códigos ao final?</a:t>
            </a:r>
          </a:p>
          <a:p>
            <a:pPr lvl="1"/>
            <a:r>
              <a:rPr lang="pt-BR" dirty="0" smtClean="0"/>
              <a:t>Funciona?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2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Por exemplo, já são embutidas</a:t>
            </a:r>
          </a:p>
          <a:p>
            <a:pPr lvl="2"/>
            <a:r>
              <a:rPr lang="pt-BR" dirty="0" smtClean="0"/>
              <a:t>5 + 2 = 7;</a:t>
            </a:r>
          </a:p>
          <a:p>
            <a:pPr lvl="2"/>
            <a:r>
              <a:rPr lang="pt-BR" dirty="0" smtClean="0"/>
              <a:t>3.4 + 5.8 = 9.2.</a:t>
            </a:r>
          </a:p>
          <a:p>
            <a:pPr lvl="1"/>
            <a:r>
              <a:rPr lang="pt-BR" dirty="0" smtClean="0"/>
              <a:t>E podemos criar outras</a:t>
            </a:r>
          </a:p>
          <a:p>
            <a:pPr lvl="2"/>
            <a:r>
              <a:rPr lang="pt-BR" dirty="0" smtClean="0"/>
              <a:t>“Marco” + “Antonio” = “Marco Antonio”.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Interfaces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500" dirty="0"/>
              <a:t>(</a:t>
            </a:r>
            <a:r>
              <a:rPr lang="en-US" sz="4500" dirty="0" err="1"/>
              <a:t>ou</a:t>
            </a:r>
            <a:r>
              <a:rPr lang="en-US" sz="4500" dirty="0"/>
              <a:t> </a:t>
            </a:r>
            <a:r>
              <a:rPr lang="en-US" sz="4500" dirty="0" err="1"/>
              <a:t>Protocolos</a:t>
            </a:r>
            <a:r>
              <a:rPr lang="en-US" sz="4500" dirty="0"/>
              <a:t>)</a:t>
            </a:r>
            <a:endParaRPr lang="pt-BR" sz="4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1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82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72592"/>
            <a:ext cx="6533852" cy="52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83</a:t>
            </a:fld>
            <a:endParaRPr lang="pt-B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8" y="1533128"/>
            <a:ext cx="4832085" cy="3624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3" y="3104967"/>
            <a:ext cx="5004047" cy="37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84</a:t>
            </a:fld>
            <a:endParaRPr lang="pt-B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1969988"/>
            <a:ext cx="41275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dito</a:t>
            </a:r>
            <a:r>
              <a:rPr lang="en-US" dirty="0" smtClean="0"/>
              <a:t> </a:t>
            </a:r>
            <a:r>
              <a:rPr lang="en-US" dirty="0" err="1" smtClean="0"/>
              <a:t>anteriormente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próprios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definem</a:t>
            </a:r>
            <a:r>
              <a:rPr lang="en-US" dirty="0" smtClean="0"/>
              <a:t> a </a:t>
            </a:r>
            <a:r>
              <a:rPr lang="en-US" dirty="0" err="1" smtClean="0"/>
              <a:t>interação</a:t>
            </a:r>
            <a:r>
              <a:rPr lang="en-US" dirty="0" smtClean="0"/>
              <a:t> com o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externo</a:t>
            </a:r>
            <a:endParaRPr lang="en-US" dirty="0" smtClean="0"/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acordo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formam</a:t>
            </a:r>
            <a:r>
              <a:rPr lang="en-US" dirty="0" smtClean="0"/>
              <a:t> a </a:t>
            </a:r>
            <a:r>
              <a:rPr lang="en-US" b="1" dirty="0" smtClean="0"/>
              <a:t>interface</a:t>
            </a:r>
            <a:r>
              <a:rPr lang="en-US" dirty="0" smtClean="0"/>
              <a:t> de um </a:t>
            </a:r>
            <a:r>
              <a:rPr lang="en-US" dirty="0" err="1" smtClean="0"/>
              <a:t>objeto</a:t>
            </a:r>
            <a:r>
              <a:rPr lang="en-US" dirty="0" smtClean="0"/>
              <a:t> com o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externo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botões</a:t>
            </a:r>
            <a:r>
              <a:rPr lang="en-US" dirty="0" smtClean="0"/>
              <a:t> de um </a:t>
            </a:r>
            <a:r>
              <a:rPr lang="en-US" dirty="0" err="1" smtClean="0"/>
              <a:t>celular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a interface entre </a:t>
            </a:r>
            <a:r>
              <a:rPr lang="en-US" dirty="0" err="1" smtClean="0"/>
              <a:t>nós</a:t>
            </a:r>
            <a:r>
              <a:rPr lang="en-US" dirty="0" smtClean="0"/>
              <a:t> 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mecanismos</a:t>
            </a:r>
            <a:r>
              <a:rPr lang="en-US" dirty="0" smtClean="0"/>
              <a:t> </a:t>
            </a:r>
            <a:r>
              <a:rPr lang="en-US" dirty="0" err="1" smtClean="0"/>
              <a:t>internos</a:t>
            </a:r>
            <a:r>
              <a:rPr lang="en-US" dirty="0" smtClean="0"/>
              <a:t> do </a:t>
            </a:r>
            <a:r>
              <a:rPr lang="en-US" dirty="0" err="1" smtClean="0"/>
              <a:t>telefone</a:t>
            </a:r>
            <a:endParaRPr lang="en-US" dirty="0"/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apertarmos</a:t>
            </a:r>
            <a:r>
              <a:rPr lang="en-US" dirty="0" smtClean="0"/>
              <a:t> o </a:t>
            </a:r>
            <a:r>
              <a:rPr lang="en-US" i="1" dirty="0" smtClean="0"/>
              <a:t>power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ligá</a:t>
            </a:r>
            <a:r>
              <a:rPr lang="en-US" dirty="0" smtClean="0"/>
              <a:t>-lo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desligá</a:t>
            </a:r>
            <a:r>
              <a:rPr lang="en-US" dirty="0" smtClean="0"/>
              <a:t>-lo.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9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forma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,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b="1" dirty="0" smtClean="0"/>
              <a:t>interface</a:t>
            </a:r>
            <a:r>
              <a:rPr lang="en-US" dirty="0" smtClean="0"/>
              <a:t> é um </a:t>
            </a:r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, </a:t>
            </a:r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definição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endParaRPr lang="en-US" dirty="0" smtClean="0"/>
          </a:p>
          <a:p>
            <a:pPr lvl="1"/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especificados</a:t>
            </a:r>
            <a:r>
              <a:rPr lang="en-US" dirty="0" smtClean="0"/>
              <a:t> </a:t>
            </a:r>
            <a:r>
              <a:rPr lang="en-US" b="1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endParaRPr lang="en-US" dirty="0"/>
          </a:p>
          <a:p>
            <a:pPr lvl="2"/>
            <a:r>
              <a:rPr lang="en-US" dirty="0" smtClean="0"/>
              <a:t>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b="1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uma</a:t>
            </a:r>
            <a:r>
              <a:rPr lang="en-US" dirty="0" smtClean="0"/>
              <a:t> interface </a:t>
            </a:r>
            <a:r>
              <a:rPr lang="en-US" i="1" dirty="0" err="1" smtClean="0"/>
              <a:t>Bicicleta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endParaRPr lang="en-US" dirty="0" smtClean="0"/>
          </a:p>
          <a:p>
            <a:pPr lvl="1"/>
            <a:r>
              <a:rPr lang="en-US" i="1" dirty="0" err="1" smtClean="0"/>
              <a:t>acelerar</a:t>
            </a:r>
            <a:r>
              <a:rPr lang="en-US" dirty="0" smtClean="0"/>
              <a:t>;</a:t>
            </a:r>
          </a:p>
          <a:p>
            <a:pPr lvl="1"/>
            <a:r>
              <a:rPr lang="en-US" i="1" dirty="0" err="1"/>
              <a:t>t</a:t>
            </a:r>
            <a:r>
              <a:rPr lang="en-US" i="1" dirty="0" err="1" smtClean="0"/>
              <a:t>rocarMarcha</a:t>
            </a:r>
            <a:r>
              <a:rPr lang="en-US" dirty="0" smtClean="0"/>
              <a:t>;</a:t>
            </a:r>
          </a:p>
          <a:p>
            <a:pPr lvl="1"/>
            <a:r>
              <a:rPr lang="en-US" i="1" dirty="0" err="1" smtClean="0"/>
              <a:t>frear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Uma interface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implementada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endParaRPr lang="en-US" dirty="0" smtClean="0"/>
          </a:p>
          <a:p>
            <a:pPr lvl="1"/>
            <a:r>
              <a:rPr lang="en-US" dirty="0" err="1" smtClean="0"/>
              <a:t>Formaliza</a:t>
            </a:r>
            <a:r>
              <a:rPr lang="en-US" dirty="0" smtClean="0"/>
              <a:t> 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interface </a:t>
            </a:r>
            <a:r>
              <a:rPr lang="en-US" dirty="0" err="1" smtClean="0"/>
              <a:t>promete</a:t>
            </a:r>
            <a:r>
              <a:rPr lang="en-US" dirty="0" smtClean="0"/>
              <a:t> </a:t>
            </a:r>
            <a:r>
              <a:rPr lang="en-US" dirty="0" err="1" smtClean="0"/>
              <a:t>fornecer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Interfaces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contratos</a:t>
            </a:r>
            <a:r>
              <a:rPr lang="en-US" dirty="0" smtClean="0"/>
              <a:t> entre a </a:t>
            </a:r>
            <a:r>
              <a:rPr lang="en-US" dirty="0" err="1" smtClean="0"/>
              <a:t>classe</a:t>
            </a:r>
            <a:r>
              <a:rPr lang="en-US" dirty="0" smtClean="0"/>
              <a:t> e o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externo</a:t>
            </a:r>
            <a:endParaRPr lang="en-US" dirty="0" smtClean="0"/>
          </a:p>
          <a:p>
            <a:pPr lvl="1"/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implementados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forçado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compilador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Pacotes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5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Pacotes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Pacotes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um </a:t>
            </a:r>
            <a:r>
              <a:rPr lang="en-US" dirty="0" err="1" smtClean="0"/>
              <a:t>modo</a:t>
            </a:r>
            <a:r>
              <a:rPr lang="en-US" dirty="0" smtClean="0"/>
              <a:t> de </a:t>
            </a:r>
            <a:r>
              <a:rPr lang="en-US" dirty="0" err="1" smtClean="0"/>
              <a:t>organizar</a:t>
            </a:r>
            <a:r>
              <a:rPr lang="en-US" dirty="0" smtClean="0"/>
              <a:t> classes e interfaces</a:t>
            </a:r>
          </a:p>
          <a:p>
            <a:pPr lvl="1"/>
            <a:r>
              <a:rPr lang="en-US" dirty="0" smtClean="0"/>
              <a:t>Um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formado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centenas</a:t>
            </a:r>
            <a:r>
              <a:rPr lang="en-US" dirty="0" smtClean="0"/>
              <a:t> de classes </a:t>
            </a:r>
            <a:r>
              <a:rPr lang="en-US" dirty="0" err="1" smtClean="0"/>
              <a:t>individiduais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Analogamente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 </a:t>
            </a:r>
            <a:r>
              <a:rPr lang="en-US" dirty="0" err="1" smtClean="0"/>
              <a:t>organização</a:t>
            </a:r>
            <a:r>
              <a:rPr lang="en-US" dirty="0" smtClean="0"/>
              <a:t> de </a:t>
            </a:r>
            <a:r>
              <a:rPr lang="en-US" dirty="0" err="1" smtClean="0"/>
              <a:t>arquivos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pastas,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sentido</a:t>
            </a:r>
            <a:r>
              <a:rPr lang="en-US" dirty="0" smtClean="0"/>
              <a:t> </a:t>
            </a:r>
            <a:r>
              <a:rPr lang="en-US" dirty="0" err="1" smtClean="0"/>
              <a:t>organizar</a:t>
            </a:r>
            <a:r>
              <a:rPr lang="en-US" dirty="0" smtClean="0"/>
              <a:t> classes e interfaces </a:t>
            </a:r>
            <a:r>
              <a:rPr lang="en-US" dirty="0" err="1" smtClean="0"/>
              <a:t>relacionadas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linguagens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fornecem</a:t>
            </a:r>
            <a:r>
              <a:rPr lang="en-US" dirty="0" smtClean="0"/>
              <a:t> </a:t>
            </a:r>
            <a:r>
              <a:rPr lang="en-US" dirty="0" err="1" smtClean="0"/>
              <a:t>bibliotecas</a:t>
            </a:r>
            <a:r>
              <a:rPr lang="en-US" dirty="0" smtClean="0"/>
              <a:t> de classes (um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pacotes</a:t>
            </a:r>
            <a:r>
              <a:rPr lang="en-US" dirty="0" smtClean="0"/>
              <a:t>)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representam</a:t>
            </a:r>
            <a:r>
              <a:rPr lang="en-US" dirty="0" smtClean="0"/>
              <a:t> as </a:t>
            </a:r>
            <a:r>
              <a:rPr lang="en-US" dirty="0" err="1" smtClean="0"/>
              <a:t>tarefas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r>
              <a:rPr lang="en-US" dirty="0" smtClean="0"/>
              <a:t> de </a:t>
            </a:r>
            <a:r>
              <a:rPr lang="en-US" dirty="0" err="1" smtClean="0"/>
              <a:t>propósito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2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90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Orientados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5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Projeto</a:t>
            </a:r>
            <a:r>
              <a:rPr lang="en-US" dirty="0" smtClean="0"/>
              <a:t> OO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breve</a:t>
            </a:r>
            <a:r>
              <a:rPr lang="en-US" dirty="0" smtClean="0"/>
              <a:t> </a:t>
            </a:r>
            <a:r>
              <a:rPr lang="en-US" dirty="0" err="1" smtClean="0"/>
              <a:t>estaremos</a:t>
            </a:r>
            <a:r>
              <a:rPr lang="en-US" dirty="0" smtClean="0"/>
              <a:t> </a:t>
            </a:r>
            <a:r>
              <a:rPr lang="en-US" dirty="0" err="1" smtClean="0"/>
              <a:t>programando</a:t>
            </a:r>
            <a:r>
              <a:rPr lang="en-US" dirty="0" smtClean="0"/>
              <a:t> OO</a:t>
            </a:r>
          </a:p>
          <a:p>
            <a:pPr lvl="1"/>
            <a:r>
              <a:rPr lang="en-US" dirty="0" smtClean="0"/>
              <a:t>Como </a:t>
            </a:r>
            <a:r>
              <a:rPr lang="en-US" dirty="0" err="1" smtClean="0"/>
              <a:t>faremos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Ligar</a:t>
            </a:r>
            <a:r>
              <a:rPr lang="en-US" dirty="0" smtClean="0"/>
              <a:t> o </a:t>
            </a:r>
            <a:r>
              <a:rPr lang="en-US" dirty="0" err="1" smtClean="0"/>
              <a:t>computador</a:t>
            </a:r>
            <a:r>
              <a:rPr lang="en-US" dirty="0" smtClean="0"/>
              <a:t> e </a:t>
            </a:r>
            <a:r>
              <a:rPr lang="en-US" dirty="0" err="1" smtClean="0"/>
              <a:t>começar</a:t>
            </a:r>
            <a:r>
              <a:rPr lang="en-US" dirty="0" smtClean="0"/>
              <a:t> a </a:t>
            </a:r>
            <a:r>
              <a:rPr lang="en-US" dirty="0" err="1" smtClean="0"/>
              <a:t>digitar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pequenos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 se </a:t>
            </a:r>
            <a:r>
              <a:rPr lang="en-US" dirty="0" err="1" smtClean="0"/>
              <a:t>fôssemos</a:t>
            </a:r>
            <a:r>
              <a:rPr lang="en-US" dirty="0" smtClean="0"/>
              <a:t> </a:t>
            </a:r>
            <a:r>
              <a:rPr lang="en-US" dirty="0" err="1" smtClean="0"/>
              <a:t>contratados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i="1" dirty="0" smtClean="0"/>
              <a:t>software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gerencia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caixas</a:t>
            </a:r>
            <a:r>
              <a:rPr lang="en-US" dirty="0" smtClean="0"/>
              <a:t> </a:t>
            </a:r>
            <a:r>
              <a:rPr lang="en-US" dirty="0" err="1" smtClean="0"/>
              <a:t>eletrônicos</a:t>
            </a:r>
            <a:r>
              <a:rPr lang="en-US" dirty="0" smtClean="0"/>
              <a:t> de um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banco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Ou</a:t>
            </a:r>
            <a:r>
              <a:rPr lang="en-US" dirty="0" smtClean="0"/>
              <a:t>, se </a:t>
            </a:r>
            <a:r>
              <a:rPr lang="en-US" dirty="0" err="1" smtClean="0"/>
              <a:t>fôssemos</a:t>
            </a:r>
            <a:r>
              <a:rPr lang="en-US" dirty="0" smtClean="0"/>
              <a:t> </a:t>
            </a:r>
            <a:r>
              <a:rPr lang="en-US" dirty="0" err="1" smtClean="0"/>
              <a:t>trabalhar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equipe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trabalho</a:t>
            </a:r>
            <a:r>
              <a:rPr lang="en-US" dirty="0" smtClean="0"/>
              <a:t> é </a:t>
            </a:r>
            <a:r>
              <a:rPr lang="en-US" dirty="0" err="1" smtClean="0"/>
              <a:t>dividido</a:t>
            </a:r>
            <a:r>
              <a:rPr lang="en-US" dirty="0" smtClean="0"/>
              <a:t> entre 100 </a:t>
            </a:r>
            <a:r>
              <a:rPr lang="en-US" dirty="0" err="1" smtClean="0"/>
              <a:t>pessoas</a:t>
            </a:r>
            <a:r>
              <a:rPr lang="en-US" dirty="0" smtClean="0"/>
              <a:t>?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6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93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7518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37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Projeto</a:t>
            </a:r>
            <a:r>
              <a:rPr lang="en-US" dirty="0" smtClean="0"/>
              <a:t> OO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Antes de </a:t>
            </a:r>
            <a:r>
              <a:rPr lang="en-US" dirty="0" err="1" smtClean="0"/>
              <a:t>escrever</a:t>
            </a:r>
            <a:r>
              <a:rPr lang="en-US" dirty="0" smtClean="0"/>
              <a:t> o </a:t>
            </a:r>
            <a:r>
              <a:rPr lang="en-US" dirty="0" err="1" smtClean="0"/>
              <a:t>código</a:t>
            </a:r>
            <a:r>
              <a:rPr lang="en-US" dirty="0" smtClean="0"/>
              <a:t>, 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b="1" dirty="0" err="1" smtClean="0"/>
              <a:t>analisar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  (</a:t>
            </a:r>
            <a:r>
              <a:rPr lang="en-US" i="1" dirty="0" smtClean="0"/>
              <a:t>o</a:t>
            </a:r>
            <a:r>
              <a:rPr lang="en-US" dirty="0" smtClean="0"/>
              <a:t> </a:t>
            </a:r>
            <a:r>
              <a:rPr lang="en-US" i="1" dirty="0" err="1" smtClean="0"/>
              <a:t>quê</a:t>
            </a:r>
            <a:r>
              <a:rPr lang="en-US" dirty="0" smtClean="0"/>
              <a:t>) de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projeto</a:t>
            </a:r>
            <a:r>
              <a:rPr lang="en-US" dirty="0" smtClean="0"/>
              <a:t> e </a:t>
            </a:r>
            <a:r>
              <a:rPr lang="en-US" b="1" dirty="0" err="1" smtClean="0"/>
              <a:t>projetar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  (</a:t>
            </a:r>
            <a:r>
              <a:rPr lang="en-US" i="1" dirty="0" err="1" smtClean="0"/>
              <a:t>como</a:t>
            </a:r>
            <a:r>
              <a:rPr lang="en-US" dirty="0" smtClean="0"/>
              <a:t>) </a:t>
            </a:r>
            <a:r>
              <a:rPr lang="en-US" dirty="0" err="1" smtClean="0"/>
              <a:t>satisfatória</a:t>
            </a:r>
            <a:endParaRPr lang="en-US" dirty="0"/>
          </a:p>
          <a:p>
            <a:pPr lvl="1"/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poupar</a:t>
            </a:r>
            <a:r>
              <a:rPr lang="en-US" dirty="0" smtClean="0"/>
              <a:t> </a:t>
            </a:r>
            <a:r>
              <a:rPr lang="en-US" dirty="0" err="1" smtClean="0"/>
              <a:t>muitas</a:t>
            </a:r>
            <a:r>
              <a:rPr lang="en-US" dirty="0" smtClean="0"/>
              <a:t> </a:t>
            </a:r>
            <a:r>
              <a:rPr lang="en-US" dirty="0" err="1" smtClean="0"/>
              <a:t>horas</a:t>
            </a:r>
            <a:r>
              <a:rPr lang="en-US" dirty="0" smtClean="0"/>
              <a:t> de </a:t>
            </a:r>
            <a:r>
              <a:rPr lang="en-US" dirty="0" err="1" smtClean="0"/>
              <a:t>trabalho</a:t>
            </a:r>
            <a:r>
              <a:rPr lang="en-US" dirty="0" smtClean="0"/>
              <a:t> e </a:t>
            </a:r>
            <a:r>
              <a:rPr lang="en-US" dirty="0" err="1" smtClean="0"/>
              <a:t>dinheiro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envolve</a:t>
            </a:r>
            <a:r>
              <a:rPr lang="en-US" dirty="0" smtClean="0"/>
              <a:t> um </a:t>
            </a:r>
            <a:r>
              <a:rPr lang="en-US" dirty="0" err="1" smtClean="0"/>
              <a:t>ponto</a:t>
            </a:r>
            <a:r>
              <a:rPr lang="en-US" dirty="0" smtClean="0"/>
              <a:t> de vista de OO, </a:t>
            </a:r>
            <a:r>
              <a:rPr lang="en-US" dirty="0" err="1" smtClean="0"/>
              <a:t>chamamos</a:t>
            </a:r>
            <a:r>
              <a:rPr lang="en-US" dirty="0" smtClean="0"/>
              <a:t> de </a:t>
            </a:r>
            <a:r>
              <a:rPr lang="en-US" b="1" dirty="0" err="1" smtClean="0"/>
              <a:t>análise</a:t>
            </a:r>
            <a:r>
              <a:rPr lang="en-US" b="1" dirty="0" smtClean="0"/>
              <a:t> e </a:t>
            </a:r>
            <a:r>
              <a:rPr lang="en-US" b="1" dirty="0" err="1" smtClean="0"/>
              <a:t>projeto</a:t>
            </a:r>
            <a:r>
              <a:rPr lang="en-US" b="1" dirty="0" smtClean="0"/>
              <a:t> </a:t>
            </a:r>
            <a:r>
              <a:rPr lang="en-US" b="1" dirty="0" err="1" smtClean="0"/>
              <a:t>orientados</a:t>
            </a:r>
            <a:r>
              <a:rPr lang="en-US" b="1" dirty="0" smtClean="0"/>
              <a:t> a </a:t>
            </a:r>
            <a:r>
              <a:rPr lang="en-US" b="1" dirty="0" err="1" smtClean="0"/>
              <a:t>objetos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5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Projeto</a:t>
            </a:r>
            <a:r>
              <a:rPr lang="en-US" dirty="0" smtClean="0"/>
              <a:t> OO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Idealmente</a:t>
            </a:r>
            <a:r>
              <a:rPr lang="en-US" dirty="0" smtClean="0"/>
              <a:t>, </a:t>
            </a:r>
            <a:r>
              <a:rPr lang="en-US" dirty="0" err="1" smtClean="0"/>
              <a:t>membros</a:t>
            </a:r>
            <a:r>
              <a:rPr lang="en-US" dirty="0" smtClean="0"/>
              <a:t> de um </a:t>
            </a:r>
            <a:r>
              <a:rPr lang="en-US" dirty="0" err="1" smtClean="0"/>
              <a:t>grupo</a:t>
            </a:r>
            <a:r>
              <a:rPr lang="en-US" dirty="0" smtClean="0"/>
              <a:t> de </a:t>
            </a:r>
            <a:r>
              <a:rPr lang="en-US" dirty="0" err="1" smtClean="0"/>
              <a:t>desenvolvimento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um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resolver um </a:t>
            </a:r>
            <a:r>
              <a:rPr lang="en-US" dirty="0" err="1" smtClean="0"/>
              <a:t>determinado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maneira</a:t>
            </a:r>
            <a:r>
              <a:rPr lang="en-US" dirty="0" smtClean="0"/>
              <a:t> </a:t>
            </a:r>
            <a:r>
              <a:rPr lang="en-US" dirty="0" err="1" smtClean="0"/>
              <a:t>uniforme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b="1" dirty="0" err="1" smtClean="0"/>
              <a:t>comunicar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deste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outro;</a:t>
            </a:r>
          </a:p>
          <a:p>
            <a:r>
              <a:rPr lang="en-US" dirty="0" smtClean="0"/>
              <a:t>Uma </a:t>
            </a:r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comunicação</a:t>
            </a:r>
            <a:r>
              <a:rPr lang="en-US" dirty="0" smtClean="0"/>
              <a:t> de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projeto</a:t>
            </a:r>
            <a:r>
              <a:rPr lang="en-US" dirty="0" smtClean="0"/>
              <a:t> OO é a </a:t>
            </a:r>
            <a:r>
              <a:rPr lang="en-US" b="1" i="1" dirty="0" smtClean="0"/>
              <a:t>Unified Modeling Language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7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Unified Modeling Language</a:t>
            </a:r>
            <a:r>
              <a:rPr lang="en-US" dirty="0" smtClean="0"/>
              <a:t> (UML)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2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Atualmente</a:t>
            </a:r>
            <a:r>
              <a:rPr lang="en-US" dirty="0" smtClean="0"/>
              <a:t>, a UML é a </a:t>
            </a:r>
            <a:r>
              <a:rPr lang="en-US" dirty="0" err="1" smtClean="0"/>
              <a:t>representação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modelagem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orientados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endParaRPr lang="en-US" dirty="0" smtClean="0"/>
          </a:p>
          <a:p>
            <a:pPr lvl="1"/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adotada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1997.</a:t>
            </a:r>
          </a:p>
          <a:p>
            <a:r>
              <a:rPr lang="en-US" dirty="0" smtClean="0"/>
              <a:t>Define um </a:t>
            </a:r>
            <a:r>
              <a:rPr lang="en-US" dirty="0" err="1" smtClean="0"/>
              <a:t>conjunto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de </a:t>
            </a:r>
            <a:r>
              <a:rPr lang="en-US" dirty="0" err="1" smtClean="0"/>
              <a:t>notações</a:t>
            </a:r>
            <a:r>
              <a:rPr lang="en-US" dirty="0" smtClean="0"/>
              <a:t> </a:t>
            </a:r>
            <a:r>
              <a:rPr lang="en-US" dirty="0" err="1" smtClean="0"/>
              <a:t>gráficas</a:t>
            </a:r>
            <a:endParaRPr lang="en-US" dirty="0" smtClean="0"/>
          </a:p>
          <a:p>
            <a:pPr lvl="1"/>
            <a:r>
              <a:rPr lang="en-US" dirty="0" smtClean="0"/>
              <a:t>Na forma de </a:t>
            </a:r>
            <a:r>
              <a:rPr lang="en-US" dirty="0" err="1" smtClean="0"/>
              <a:t>diagramas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2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versão 2.0 da UML oferece padrões de diagramas estruturais e comportamentais (de interação)</a:t>
            </a:r>
          </a:p>
          <a:p>
            <a:pPr lvl="1"/>
            <a:r>
              <a:rPr lang="pt-BR" dirty="0" smtClean="0"/>
              <a:t>São 17 tipos de diagramas diferentes.</a:t>
            </a:r>
          </a:p>
          <a:p>
            <a:r>
              <a:rPr lang="pt-BR" dirty="0" smtClean="0"/>
              <a:t>Estamos interessados nos diagramas estruturais</a:t>
            </a:r>
          </a:p>
          <a:p>
            <a:pPr lvl="1"/>
            <a:r>
              <a:rPr lang="pt-BR" dirty="0" smtClean="0"/>
              <a:t>Mais especificamente, os </a:t>
            </a:r>
            <a:r>
              <a:rPr lang="pt-BR" b="1" dirty="0" smtClean="0"/>
              <a:t>Diagramas de Classes</a:t>
            </a:r>
          </a:p>
          <a:p>
            <a:pPr lvl="2"/>
            <a:r>
              <a:rPr lang="pt-BR" dirty="0" smtClean="0"/>
              <a:t>São uma representação da estrutura e relações das classes;</a:t>
            </a:r>
          </a:p>
          <a:p>
            <a:pPr lvl="2"/>
            <a:r>
              <a:rPr lang="pt-BR" dirty="0" smtClean="0"/>
              <a:t>Servem de base para criação de outros diagramas.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5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Classes possuem:</a:t>
            </a:r>
          </a:p>
          <a:p>
            <a:pPr lvl="1"/>
            <a:r>
              <a:rPr lang="pt-BR" dirty="0" smtClean="0"/>
              <a:t>Atributos (ou variáveis membros);</a:t>
            </a:r>
          </a:p>
          <a:p>
            <a:pPr lvl="1"/>
            <a:r>
              <a:rPr lang="pt-BR" dirty="0" smtClean="0"/>
              <a:t>Métodos (operações ou funções membros);</a:t>
            </a:r>
          </a:p>
          <a:p>
            <a:pPr lvl="1"/>
            <a:r>
              <a:rPr lang="pt-BR" dirty="0" smtClean="0"/>
              <a:t>Relações com outras classes.</a:t>
            </a:r>
          </a:p>
          <a:p>
            <a:r>
              <a:rPr lang="pt-BR" dirty="0" smtClean="0"/>
              <a:t>O diagrama de classes é capaz de representar tudo isso facilmente;</a:t>
            </a:r>
          </a:p>
          <a:p>
            <a:r>
              <a:rPr lang="pt-BR" dirty="0" smtClean="0"/>
              <a:t>O elemento fundamental dos diagramas de classes é o ícone que representa uma classe.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5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5652</TotalTime>
  <Words>3643</Words>
  <Application>Microsoft Office PowerPoint</Application>
  <PresentationFormat>On-screen Show (4:3)</PresentationFormat>
  <Paragraphs>680</Paragraphs>
  <Slides>131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7" baseType="lpstr">
      <vt:lpstr>Arial</vt:lpstr>
      <vt:lpstr>Corbel</vt:lpstr>
      <vt:lpstr>Wingdings</vt:lpstr>
      <vt:lpstr>Wingdings 2</vt:lpstr>
      <vt:lpstr>Wingdings 3</vt:lpstr>
      <vt:lpstr>Módulo</vt:lpstr>
      <vt:lpstr>PowerPoint Presentation</vt:lpstr>
      <vt:lpstr>Endereços Importantes</vt:lpstr>
      <vt:lpstr>PowerPoint Presentation</vt:lpstr>
      <vt:lpstr>Avisos</vt:lpstr>
      <vt:lpstr>Na aula de hoje</vt:lpstr>
      <vt:lpstr>PowerPoint Presentation</vt:lpstr>
      <vt:lpstr>Motivação</vt:lpstr>
      <vt:lpstr>Motivação</vt:lpstr>
      <vt:lpstr>Programação Estruturada</vt:lpstr>
      <vt:lpstr>Programação Estruturada</vt:lpstr>
      <vt:lpstr>Programação Estruturada</vt:lpstr>
      <vt:lpstr>Programação Estruturada</vt:lpstr>
      <vt:lpstr>Programação Estruturada</vt:lpstr>
      <vt:lpstr>Orientação a Objetos</vt:lpstr>
      <vt:lpstr>Orientação a Objetos</vt:lpstr>
      <vt:lpstr>Orientação a Objetos</vt:lpstr>
      <vt:lpstr>Orientação a Objetos</vt:lpstr>
      <vt:lpstr>Orientação a Objetos</vt:lpstr>
      <vt:lpstr>Objetos</vt:lpstr>
      <vt:lpstr>Orientação a Objetos</vt:lpstr>
      <vt:lpstr>Objetos</vt:lpstr>
      <vt:lpstr>Objetos</vt:lpstr>
      <vt:lpstr>Objetos</vt:lpstr>
      <vt:lpstr>Objetos</vt:lpstr>
      <vt:lpstr>Atributos e Métodos</vt:lpstr>
      <vt:lpstr>Objetos</vt:lpstr>
      <vt:lpstr>Objetos</vt:lpstr>
      <vt:lpstr>Encapsulamento</vt:lpstr>
      <vt:lpstr>Encapsulamento de Dados</vt:lpstr>
      <vt:lpstr>Encapsulamento de Dados</vt:lpstr>
      <vt:lpstr>Encapsulamento de Dados</vt:lpstr>
      <vt:lpstr>Encapsulamento de Dados</vt:lpstr>
      <vt:lpstr>PowerPoint Presentation</vt:lpstr>
      <vt:lpstr>Classes</vt:lpstr>
      <vt:lpstr>Classes</vt:lpstr>
      <vt:lpstr>Classes</vt:lpstr>
      <vt:lpstr>Classes</vt:lpstr>
      <vt:lpstr>Classes</vt:lpstr>
      <vt:lpstr>Classes</vt:lpstr>
      <vt:lpstr>Classe</vt:lpstr>
      <vt:lpstr>Classes</vt:lpstr>
      <vt:lpstr>Classes</vt:lpstr>
      <vt:lpstr>Classes</vt:lpstr>
      <vt:lpstr>Classes</vt:lpstr>
      <vt:lpstr>Classes</vt:lpstr>
      <vt:lpstr>Relacionamento Entre Classes</vt:lpstr>
      <vt:lpstr>Relacionamentos Entre Classes</vt:lpstr>
      <vt:lpstr>Relacionamentos Entre Classes</vt:lpstr>
      <vt:lpstr>Associação</vt:lpstr>
      <vt:lpstr>Associação</vt:lpstr>
      <vt:lpstr>Associação</vt:lpstr>
      <vt:lpstr>Composição</vt:lpstr>
      <vt:lpstr>Composição</vt:lpstr>
      <vt:lpstr>Composição</vt:lpstr>
      <vt:lpstr>Agregação</vt:lpstr>
      <vt:lpstr>Agregação</vt:lpstr>
      <vt:lpstr>Agregação</vt:lpstr>
      <vt:lpstr>Herança (Especialização ou Generalização)</vt:lpstr>
      <vt:lpstr>Herança</vt:lpstr>
      <vt:lpstr>Herança</vt:lpstr>
      <vt:lpstr>PowerPoint Presentation</vt:lpstr>
      <vt:lpstr>Herança</vt:lpstr>
      <vt:lpstr>Herança</vt:lpstr>
      <vt:lpstr>Herança</vt:lpstr>
      <vt:lpstr>Herança</vt:lpstr>
      <vt:lpstr>Herança</vt:lpstr>
      <vt:lpstr>Herança</vt:lpstr>
      <vt:lpstr>Herança</vt:lpstr>
      <vt:lpstr>Herança</vt:lpstr>
      <vt:lpstr>Herança</vt:lpstr>
      <vt:lpstr>Dependência</vt:lpstr>
      <vt:lpstr>Dependência</vt:lpstr>
      <vt:lpstr>Dependência</vt:lpstr>
      <vt:lpstr>Polimorfismo (e Sobrecarga)</vt:lpstr>
      <vt:lpstr>Polimorfismo</vt:lpstr>
      <vt:lpstr>Polimorfismo</vt:lpstr>
      <vt:lpstr>Polimorfismo</vt:lpstr>
      <vt:lpstr>Polimorfismo</vt:lpstr>
      <vt:lpstr>Polimorfismo</vt:lpstr>
      <vt:lpstr>Polimorfismo</vt:lpstr>
      <vt:lpstr>Interfaces (ou Protocolos)</vt:lpstr>
      <vt:lpstr>Interface</vt:lpstr>
      <vt:lpstr>Interfaces</vt:lpstr>
      <vt:lpstr>Interfaces</vt:lpstr>
      <vt:lpstr>Interfaces</vt:lpstr>
      <vt:lpstr>Interfaces</vt:lpstr>
      <vt:lpstr>Interfaces</vt:lpstr>
      <vt:lpstr>Pacotes</vt:lpstr>
      <vt:lpstr>Pacotes</vt:lpstr>
      <vt:lpstr>PowerPoint Presentation</vt:lpstr>
      <vt:lpstr>Análise e Projeto Orientados a Objetos</vt:lpstr>
      <vt:lpstr>Análise e Projeto OO</vt:lpstr>
      <vt:lpstr>PowerPoint Presentation</vt:lpstr>
      <vt:lpstr>Análise e Projeto OO</vt:lpstr>
      <vt:lpstr>Análise e Projeto OO</vt:lpstr>
      <vt:lpstr>Unified Modeling Language (UML)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UML</vt:lpstr>
      <vt:lpstr>Comentários Finais</vt:lpstr>
      <vt:lpstr>POO</vt:lpstr>
      <vt:lpstr>POO</vt:lpstr>
      <vt:lpstr>Programação Estruturada vs. POO</vt:lpstr>
      <vt:lpstr>PowerPoint Presentation</vt:lpstr>
      <vt:lpstr>Na próxima aula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Antonio</dc:creator>
  <cp:lastModifiedBy>Romildo</cp:lastModifiedBy>
  <cp:revision>331</cp:revision>
  <cp:lastPrinted>2012-03-05T18:23:37Z</cp:lastPrinted>
  <dcterms:created xsi:type="dcterms:W3CDTF">2010-07-17T22:15:25Z</dcterms:created>
  <dcterms:modified xsi:type="dcterms:W3CDTF">2015-02-25T01:48:38Z</dcterms:modified>
</cp:coreProperties>
</file>