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3"/>
  </p:notesMasterIdLst>
  <p:handoutMasterIdLst>
    <p:handoutMasterId r:id="rId24"/>
  </p:handoutMasterIdLst>
  <p:sldIdLst>
    <p:sldId id="423" r:id="rId2"/>
    <p:sldId id="424" r:id="rId3"/>
    <p:sldId id="429" r:id="rId4"/>
    <p:sldId id="520" r:id="rId5"/>
    <p:sldId id="519" r:id="rId6"/>
    <p:sldId id="521" r:id="rId7"/>
    <p:sldId id="522" r:id="rId8"/>
    <p:sldId id="523" r:id="rId9"/>
    <p:sldId id="508" r:id="rId10"/>
    <p:sldId id="509" r:id="rId11"/>
    <p:sldId id="511" r:id="rId12"/>
    <p:sldId id="512" r:id="rId13"/>
    <p:sldId id="524" r:id="rId14"/>
    <p:sldId id="510" r:id="rId15"/>
    <p:sldId id="513" r:id="rId16"/>
    <p:sldId id="514" r:id="rId17"/>
    <p:sldId id="515" r:id="rId18"/>
    <p:sldId id="516" r:id="rId19"/>
    <p:sldId id="517" r:id="rId20"/>
    <p:sldId id="525" r:id="rId21"/>
    <p:sldId id="526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00"/>
    <a:srgbClr val="FFCCCC"/>
    <a:srgbClr val="FFFF00"/>
    <a:srgbClr val="FFCC66"/>
    <a:srgbClr val="FF3399"/>
    <a:srgbClr val="66FF6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26" autoAdjust="0"/>
    <p:restoredTop sz="86444" autoAdjust="0"/>
  </p:normalViewPr>
  <p:slideViewPr>
    <p:cSldViewPr>
      <p:cViewPr>
        <p:scale>
          <a:sx n="60" d="100"/>
          <a:sy n="60" d="100"/>
        </p:scale>
        <p:origin x="-216" y="-12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948"/>
    </p:cViewPr>
  </p:sorterViewPr>
  <p:notesViewPr>
    <p:cSldViewPr>
      <p:cViewPr varScale="1">
        <p:scale>
          <a:sx n="65" d="100"/>
          <a:sy n="65" d="100"/>
        </p:scale>
        <p:origin x="-3110" y="-77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D0D1E3F-2D69-4C77-9184-5C88A15AB4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91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6363B64-E2C1-41BC-B8FB-45168F1707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15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9012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7D8D55-1E06-4250-90A5-C229068F2E3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43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9012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7D8D55-1E06-4250-90A5-C229068F2E3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43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7A78535-4D03-40C1-96DB-7E371F82C057}" type="datetime1">
              <a:rPr lang="pt-BR" smtClean="0"/>
              <a:pPr>
                <a:defRPr/>
              </a:pPr>
              <a:t>03/04/2014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A6F5393-3723-4DF4-9CA7-DEBEEE0CC4A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9AAA42-99BB-43DA-9F53-3F925184BBCE}" type="datetime1">
              <a:rPr lang="pt-BR" smtClean="0"/>
              <a:pPr>
                <a:defRPr/>
              </a:pPr>
              <a:t>03/04/2014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268D72-25CB-4CA8-AA0A-EA3C6BBB7F9F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C42009-AA2D-408D-B038-4C52BEBC5B9D}" type="datetime1">
              <a:rPr lang="pt-BR" smtClean="0"/>
              <a:pPr>
                <a:defRPr/>
              </a:pPr>
              <a:t>03/04/2014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3AE3DF7-4A51-413B-A966-DC4AF450B92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5E40AB0-43E2-4501-92A5-8BA75CB909EA}" type="datetime1">
              <a:rPr lang="pt-BR" smtClean="0"/>
              <a:pPr>
                <a:defRPr/>
              </a:pPr>
              <a:t>03/04/2014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F035EA-8713-4F58-AE5C-2F3A40392ECF}" type="datetime1">
              <a:rPr lang="pt-BR" smtClean="0"/>
              <a:pPr>
                <a:defRPr/>
              </a:pPr>
              <a:t>03/04/2014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B4246A-B6AC-483E-84FA-E99812746EB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805D673-3E30-4767-B612-7F33DA000CA2}" type="datetime1">
              <a:rPr lang="pt-BR" smtClean="0"/>
              <a:pPr>
                <a:defRPr/>
              </a:pPr>
              <a:t>03/04/2014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33B9DB-9F99-4B25-B1E6-79ABFE70E729}" type="datetime1">
              <a:rPr lang="pt-BR" smtClean="0"/>
              <a:pPr>
                <a:defRPr/>
              </a:pPr>
              <a:t>03/04/2014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BA087F-9D04-4C4D-8566-69EF8D7C5AE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3DFAA2B-64A8-4CE8-9A08-897B3805C552}" type="datetime1">
              <a:rPr lang="pt-BR" smtClean="0"/>
              <a:pPr>
                <a:defRPr/>
              </a:pPr>
              <a:t>03/04/2014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22392FC-256F-41F8-AFEE-2A63167AB0C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EA48351-AEDC-45FB-9FC3-C40843F18606}" type="datetime1">
              <a:rPr lang="pt-BR" smtClean="0"/>
              <a:pPr>
                <a:defRPr/>
              </a:pPr>
              <a:t>03/04/2014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7FAFE6-59D7-4982-B1D5-76EFF33A6CF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6962C83A-5670-4826-9B1E-F0FFDEEA2054}" type="datetime1">
              <a:rPr lang="pt-BR" smtClean="0"/>
              <a:pPr>
                <a:defRPr/>
              </a:pPr>
              <a:t>03/04/2014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BC8363-FB83-4690-8669-7DE845DB84C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15F5854-D20B-49A4-9D89-0057D6CA7637}" type="datetime1">
              <a:rPr lang="pt-BR" smtClean="0"/>
              <a:pPr>
                <a:defRPr/>
              </a:pPr>
              <a:t>03/04/2014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2816673-7803-47D1-A151-2DB82B51650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BF04865-3574-413C-B67E-72BD5BB6776A}" type="datetime1">
              <a:rPr lang="pt-BR" smtClean="0"/>
              <a:pPr>
                <a:defRPr/>
              </a:pPr>
              <a:t>03/04/2014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5A49463-9B96-4673-B371-5C683AB965B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11" name="Rectangle 7"/>
          <p:cNvSpPr txBox="1">
            <a:spLocks noChangeArrowheads="1"/>
          </p:cNvSpPr>
          <p:nvPr userDrawn="1"/>
        </p:nvSpPr>
        <p:spPr>
          <a:xfrm>
            <a:off x="8715375" y="6572250"/>
            <a:ext cx="428625" cy="285750"/>
          </a:xfrm>
          <a:prstGeom prst="rect">
            <a:avLst/>
          </a:prstGeom>
          <a:ln/>
        </p:spPr>
        <p:txBody>
          <a:bodyPr/>
          <a:lstStyle>
            <a:lvl1pPr algn="ctr">
              <a:defRPr sz="1000" u="none" baseline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6" name="Imagem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25400"/>
            <a:ext cx="63182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7918648" cy="25922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1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Aula Teórica 04</a:t>
            </a:r>
            <a:br>
              <a:rPr lang="pt-BR" sz="31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pt-BR" sz="31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pt-BR" sz="31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pt-BR" sz="31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Comandos Condicionais</a:t>
            </a:r>
            <a:r>
              <a:rPr lang="pt-BR" sz="31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pt-BR" sz="31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– Continuação</a:t>
            </a:r>
            <a:r>
              <a:rPr lang="pt-BR" sz="4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pt-BR" sz="4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pt-BR" sz="2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Semana 04</a:t>
            </a:r>
            <a:endParaRPr lang="pt-BR" sz="2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11560" y="5877272"/>
            <a:ext cx="7772400" cy="53747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Material Didático Proposto</a:t>
            </a:r>
            <a:endParaRPr lang="pt-B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B53C7B-8A92-4DF8-A150-34605C2FF04B}" type="slidenum">
              <a:rPr lang="pt-BR"/>
              <a:pPr/>
              <a:t>1</a:t>
            </a:fld>
            <a:endParaRPr lang="pt-BR"/>
          </a:p>
        </p:txBody>
      </p:sp>
      <p:sp>
        <p:nvSpPr>
          <p:cNvPr id="2054" name="CaixaDeTexto 8"/>
          <p:cNvSpPr txBox="1">
            <a:spLocks noChangeArrowheads="1"/>
          </p:cNvSpPr>
          <p:nvPr/>
        </p:nvSpPr>
        <p:spPr bwMode="auto">
          <a:xfrm>
            <a:off x="971600" y="260648"/>
            <a:ext cx="662473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pt-BR" sz="1600" b="1" u="none" dirty="0" smtClean="0">
                <a:latin typeface="Arial" pitchFamily="34" charset="0"/>
                <a:cs typeface="Arial" pitchFamily="34" charset="0"/>
              </a:rPr>
              <a:t>Universidade </a:t>
            </a:r>
            <a:r>
              <a:rPr lang="pt-BR" sz="1600" b="1" u="none" dirty="0">
                <a:latin typeface="Arial" pitchFamily="34" charset="0"/>
                <a:cs typeface="Arial" pitchFamily="34" charset="0"/>
              </a:rPr>
              <a:t>Federal de Ouro </a:t>
            </a:r>
            <a:r>
              <a:rPr lang="pt-BR" sz="1600" b="1" u="none" dirty="0" smtClean="0">
                <a:latin typeface="Arial" pitchFamily="34" charset="0"/>
                <a:cs typeface="Arial" pitchFamily="34" charset="0"/>
              </a:rPr>
              <a:t>Preto - UFOP </a:t>
            </a:r>
            <a:endParaRPr lang="pt-BR" sz="1600" b="1" u="none" dirty="0">
              <a:latin typeface="Arial" pitchFamily="34" charset="0"/>
              <a:cs typeface="Arial" pitchFamily="34" charset="0"/>
            </a:endParaRPr>
          </a:p>
          <a:p>
            <a:pPr algn="ctr" eaLnBrk="1" hangingPunct="1"/>
            <a:r>
              <a:rPr lang="pt-BR" sz="1600" b="1" u="none" dirty="0">
                <a:latin typeface="Arial" pitchFamily="34" charset="0"/>
                <a:cs typeface="Arial" pitchFamily="34" charset="0"/>
              </a:rPr>
              <a:t>Departamento de </a:t>
            </a:r>
            <a:r>
              <a:rPr lang="pt-BR" sz="1600" b="1" u="none" dirty="0" smtClean="0">
                <a:latin typeface="Arial" pitchFamily="34" charset="0"/>
                <a:cs typeface="Arial" pitchFamily="34" charset="0"/>
              </a:rPr>
              <a:t>Computação  - DECOM</a:t>
            </a:r>
            <a:endParaRPr lang="pt-BR" sz="1600" b="1" u="none" dirty="0">
              <a:latin typeface="Arial" pitchFamily="34" charset="0"/>
              <a:cs typeface="Arial" pitchFamily="34" charset="0"/>
            </a:endParaRPr>
          </a:p>
          <a:p>
            <a:pPr algn="ctr" eaLnBrk="1" hangingPunct="1"/>
            <a:r>
              <a:rPr lang="pt-BR" sz="1600" b="1" u="none" dirty="0" smtClean="0">
                <a:latin typeface="Arial" pitchFamily="34" charset="0"/>
                <a:cs typeface="Arial" pitchFamily="34" charset="0"/>
              </a:rPr>
              <a:t>Comissão para Coordenação das Atividades Pedagógicas</a:t>
            </a:r>
          </a:p>
          <a:p>
            <a:pPr algn="ctr" eaLnBrk="1" hangingPunct="1"/>
            <a:r>
              <a:rPr lang="pt-BR" sz="1600" b="1" u="none" dirty="0" smtClean="0">
                <a:latin typeface="Arial" pitchFamily="34" charset="0"/>
                <a:cs typeface="Arial" pitchFamily="34" charset="0"/>
              </a:rPr>
              <a:t>da Disciplina BCC701 – CAP-BCC701</a:t>
            </a:r>
          </a:p>
          <a:p>
            <a:pPr algn="ctr" eaLnBrk="1" hangingPunct="1"/>
            <a:r>
              <a:rPr lang="pt-BR" sz="1600" b="1" u="none" dirty="0" smtClean="0">
                <a:latin typeface="Arial" pitchFamily="34" charset="0"/>
                <a:cs typeface="Arial" pitchFamily="34" charset="0"/>
              </a:rPr>
              <a:t>www.decom.ufop.br/bcc701</a:t>
            </a:r>
          </a:p>
          <a:p>
            <a:pPr algn="ctr" eaLnBrk="1" hangingPunct="1"/>
            <a:r>
              <a:rPr lang="pt-BR" sz="1600" b="1" u="none" dirty="0" smtClean="0">
                <a:latin typeface="Arial" pitchFamily="34" charset="0"/>
                <a:cs typeface="Arial" pitchFamily="34" charset="0"/>
              </a:rPr>
              <a:t>2014-1</a:t>
            </a:r>
            <a:endParaRPr lang="pt-BR" sz="1600" b="1" u="none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720080" cy="1687247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753" y="476672"/>
            <a:ext cx="1583247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  <a:defRPr/>
            </a:pPr>
            <a:r>
              <a:rPr lang="pt-B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&gt;= 0 e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&gt;=0 </a:t>
            </a:r>
            <a:r>
              <a:rPr lang="pt-B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então</a:t>
            </a:r>
            <a:endParaRPr lang="pt-BR" sz="2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109728" lvl="0" indent="0">
              <a:buNone/>
              <a:defRPr/>
            </a:pPr>
            <a:r>
              <a:rPr lang="pt-BR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pt-BR" sz="2400" b="1" dirty="0">
              <a:latin typeface="Courier New" pitchFamily="49" charset="0"/>
              <a:cs typeface="Courier New" pitchFamily="49" charset="0"/>
            </a:endParaRPr>
          </a:p>
          <a:p>
            <a:pPr marL="109728" lvl="0" indent="0">
              <a:buNone/>
              <a:defRPr/>
            </a:pPr>
            <a:r>
              <a:rPr lang="pt-B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senão se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0 e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0 </a:t>
            </a:r>
            <a:r>
              <a:rPr lang="pt-B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então</a:t>
            </a:r>
            <a:endParaRPr lang="pt-BR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09728" lvl="0" indent="0">
              <a:buNone/>
              <a:defRPr/>
            </a:pPr>
            <a:r>
              <a:rPr lang="pt-BR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+ y^2;</a:t>
            </a:r>
          </a:p>
          <a:p>
            <a:pPr marL="109728" indent="0">
              <a:buNone/>
              <a:defRPr/>
            </a:pPr>
            <a:r>
              <a:rPr lang="pt-B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senão se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0 e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&gt;=0 </a:t>
            </a:r>
            <a:r>
              <a:rPr lang="pt-B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então</a:t>
            </a:r>
            <a:endParaRPr lang="pt-BR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09728" lvl="0" indent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x^2 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sz="2400" b="1" dirty="0">
              <a:latin typeface="Courier New" pitchFamily="49" charset="0"/>
              <a:cs typeface="Courier New" pitchFamily="49" charset="0"/>
            </a:endParaRPr>
          </a:p>
          <a:p>
            <a:pPr marL="109728" indent="0">
              <a:buNone/>
              <a:defRPr/>
            </a:pPr>
            <a:r>
              <a:rPr lang="pt-B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senão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393192" lvl="1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= x^2 +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y^2;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504" y="0"/>
            <a:ext cx="8363272" cy="836712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Lógica</a:t>
            </a:r>
            <a:r>
              <a:rPr lang="en-US" sz="3600" dirty="0" smtClean="0"/>
              <a:t> da </a:t>
            </a:r>
            <a:r>
              <a:rPr lang="en-US" sz="3600" dirty="0" err="1" smtClean="0"/>
              <a:t>solução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129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850119"/>
              </p:ext>
            </p:extLst>
          </p:nvPr>
        </p:nvGraphicFramePr>
        <p:xfrm>
          <a:off x="1403648" y="764704"/>
          <a:ext cx="5842992" cy="2145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/>
                <a:gridCol w="3600400"/>
              </a:tblGrid>
              <a:tr h="455136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Operador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lógico</a:t>
                      </a:r>
                      <a:endParaRPr lang="en-US" sz="22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Descrição</a:t>
                      </a:r>
                      <a:endParaRPr lang="en-US" sz="2200" dirty="0"/>
                    </a:p>
                  </a:txBody>
                  <a:tcPr marT="54864" marB="54864"/>
                </a:tc>
              </a:tr>
              <a:tr h="455136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latin typeface="Courier New"/>
                          <a:cs typeface="Courier New"/>
                        </a:rPr>
                        <a:t>&amp;</a:t>
                      </a:r>
                      <a:endParaRPr lang="en-US" sz="2200" b="1" dirty="0">
                        <a:latin typeface="Courier New"/>
                        <a:cs typeface="Courier New"/>
                      </a:endParaRPr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Conjunção</a:t>
                      </a:r>
                      <a:r>
                        <a:rPr lang="en-US" sz="2200" dirty="0" smtClean="0"/>
                        <a:t> (e)</a:t>
                      </a:r>
                      <a:endParaRPr lang="en-US" sz="2200" dirty="0"/>
                    </a:p>
                  </a:txBody>
                  <a:tcPr marT="54864" marB="54864"/>
                </a:tc>
              </a:tr>
              <a:tr h="455136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latin typeface="Courier New"/>
                          <a:cs typeface="Courier New"/>
                        </a:rPr>
                        <a:t>|</a:t>
                      </a:r>
                      <a:endParaRPr lang="en-US" sz="2200" b="1" dirty="0">
                        <a:latin typeface="Courier New"/>
                        <a:cs typeface="Courier New"/>
                      </a:endParaRPr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Disjunção</a:t>
                      </a:r>
                      <a:r>
                        <a:rPr lang="en-US" sz="2200" dirty="0" smtClean="0"/>
                        <a:t>  (</a:t>
                      </a:r>
                      <a:r>
                        <a:rPr lang="en-US" sz="2200" dirty="0" err="1" smtClean="0"/>
                        <a:t>ou</a:t>
                      </a:r>
                      <a:r>
                        <a:rPr lang="en-US" sz="2200" dirty="0" smtClean="0"/>
                        <a:t>)</a:t>
                      </a:r>
                      <a:endParaRPr lang="en-US" sz="2200" dirty="0"/>
                    </a:p>
                  </a:txBody>
                  <a:tcPr marT="54864" marB="54864"/>
                </a:tc>
              </a:tr>
              <a:tr h="455136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latin typeface="Courier New"/>
                          <a:cs typeface="Courier New"/>
                        </a:rPr>
                        <a:t>˜</a:t>
                      </a:r>
                      <a:endParaRPr lang="en-US" sz="2200" b="1" dirty="0">
                        <a:latin typeface="Courier New"/>
                        <a:cs typeface="Courier New"/>
                      </a:endParaRPr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Negação</a:t>
                      </a:r>
                      <a:r>
                        <a:rPr lang="en-US" sz="2200" dirty="0" smtClean="0"/>
                        <a:t>    (</a:t>
                      </a:r>
                      <a:r>
                        <a:rPr lang="en-US" sz="2200" dirty="0" err="1" smtClean="0"/>
                        <a:t>não</a:t>
                      </a:r>
                      <a:r>
                        <a:rPr lang="en-US" sz="2200" dirty="0" smtClean="0"/>
                        <a:t>)</a:t>
                      </a:r>
                      <a:endParaRPr lang="en-US" sz="2200" dirty="0"/>
                    </a:p>
                  </a:txBody>
                  <a:tcPr marT="54864" marB="54864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1196" y="8400"/>
            <a:ext cx="8229600" cy="756304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 err="1" smtClean="0"/>
              <a:t>Lógicos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3140967"/>
            <a:ext cx="8712968" cy="3298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  <a:spcBef>
                <a:spcPts val="1200"/>
              </a:spcBef>
            </a:pPr>
            <a:r>
              <a:rPr lang="en-US" sz="2000" u="none" dirty="0" err="1" smtClean="0">
                <a:latin typeface="+mn-lt"/>
              </a:rPr>
              <a:t>Sejam</a:t>
            </a:r>
            <a:r>
              <a:rPr lang="en-US" sz="2000" u="none" dirty="0" smtClean="0">
                <a:latin typeface="+mn-lt"/>
              </a:rPr>
              <a:t>  </a:t>
            </a:r>
            <a:r>
              <a:rPr lang="en-US" sz="2000" b="1" u="none" dirty="0" smtClean="0">
                <a:solidFill>
                  <a:srgbClr val="3366FF"/>
                </a:solidFill>
                <a:latin typeface="+mn-lt"/>
                <a:cs typeface="Courier New"/>
              </a:rPr>
              <a:t>e1</a:t>
            </a:r>
            <a:r>
              <a:rPr lang="en-US" sz="2000" u="none" dirty="0" smtClean="0">
                <a:latin typeface="+mn-lt"/>
              </a:rPr>
              <a:t>  e  </a:t>
            </a:r>
            <a:r>
              <a:rPr lang="en-US" sz="2000" b="1" u="none" dirty="0" smtClean="0">
                <a:solidFill>
                  <a:srgbClr val="3366FF"/>
                </a:solidFill>
                <a:latin typeface="+mn-lt"/>
                <a:cs typeface="Courier New"/>
              </a:rPr>
              <a:t>e2</a:t>
            </a:r>
            <a:r>
              <a:rPr lang="en-US" sz="2000" u="none" dirty="0" smtClean="0">
                <a:latin typeface="+mn-lt"/>
              </a:rPr>
              <a:t>  </a:t>
            </a:r>
            <a:r>
              <a:rPr lang="en-US" sz="2000" u="none" dirty="0" err="1" smtClean="0">
                <a:latin typeface="+mn-lt"/>
              </a:rPr>
              <a:t>expressões</a:t>
            </a:r>
            <a:r>
              <a:rPr lang="en-US" sz="2000" u="none" dirty="0" smtClean="0">
                <a:latin typeface="+mn-lt"/>
              </a:rPr>
              <a:t> </a:t>
            </a:r>
            <a:r>
              <a:rPr lang="en-US" sz="2000" u="none" dirty="0" err="1" smtClean="0">
                <a:latin typeface="+mn-lt"/>
              </a:rPr>
              <a:t>lógicas</a:t>
            </a:r>
            <a:r>
              <a:rPr lang="en-US" sz="2000" u="none" dirty="0" smtClean="0">
                <a:latin typeface="+mn-lt"/>
              </a:rPr>
              <a:t>.</a:t>
            </a:r>
          </a:p>
          <a:p>
            <a:pPr lvl="1">
              <a:lnSpc>
                <a:spcPts val="2800"/>
              </a:lnSpc>
              <a:spcBef>
                <a:spcPts val="1800"/>
              </a:spcBef>
              <a:buSzPts val="1800"/>
              <a:buFont typeface="Wingdings 3"/>
              <a:buChar char=""/>
            </a:pPr>
            <a:r>
              <a:rPr lang="pt-BR" sz="2000" b="1" u="none" dirty="0" smtClean="0">
                <a:solidFill>
                  <a:srgbClr val="3366FF"/>
                </a:solidFill>
                <a:latin typeface="Courier New"/>
                <a:cs typeface="Courier New"/>
              </a:rPr>
              <a:t>   </a:t>
            </a:r>
            <a:r>
              <a:rPr lang="pt-BR" sz="2000" b="1" u="none" dirty="0" smtClean="0">
                <a:solidFill>
                  <a:srgbClr val="FF0000"/>
                </a:solidFill>
                <a:latin typeface="Courier New"/>
                <a:cs typeface="Courier New"/>
              </a:rPr>
              <a:t>~</a:t>
            </a:r>
            <a:r>
              <a:rPr lang="en-US" sz="2000" b="1" u="none" dirty="0">
                <a:solidFill>
                  <a:srgbClr val="3366FF"/>
                </a:solidFill>
                <a:latin typeface="Courier New"/>
                <a:cs typeface="Courier New"/>
              </a:rPr>
              <a:t>e1</a:t>
            </a:r>
            <a:r>
              <a:rPr lang="en-US" sz="2000" b="1" u="none" dirty="0">
                <a:solidFill>
                  <a:srgbClr val="FF0000"/>
                </a:solidFill>
                <a:latin typeface="+mn-lt"/>
                <a:cs typeface="Courier New"/>
              </a:rPr>
              <a:t> </a:t>
            </a:r>
            <a:r>
              <a:rPr lang="en-US" sz="2000" b="1" u="none" dirty="0" smtClean="0">
                <a:solidFill>
                  <a:srgbClr val="FF0000"/>
                </a:solidFill>
                <a:latin typeface="+mn-lt"/>
                <a:cs typeface="Courier New"/>
              </a:rPr>
              <a:t>        </a:t>
            </a:r>
            <a:r>
              <a:rPr lang="en-US" sz="2000" u="none" dirty="0" smtClean="0">
                <a:latin typeface="+mn-lt"/>
                <a:cs typeface="Courier New"/>
              </a:rPr>
              <a:t>é </a:t>
            </a:r>
            <a:r>
              <a:rPr lang="en-US" sz="2000" u="none" dirty="0" err="1">
                <a:latin typeface="+mn-lt"/>
                <a:cs typeface="Courier New"/>
              </a:rPr>
              <a:t>falsa</a:t>
            </a:r>
            <a:r>
              <a:rPr lang="en-US" sz="2000" u="none" dirty="0">
                <a:latin typeface="+mn-lt"/>
                <a:cs typeface="Courier New"/>
              </a:rPr>
              <a:t> </a:t>
            </a:r>
            <a:r>
              <a:rPr lang="en-US" sz="2000" u="none" dirty="0" smtClean="0">
                <a:latin typeface="+mn-lt"/>
                <a:cs typeface="Courier New"/>
              </a:rPr>
              <a:t> se  </a:t>
            </a:r>
            <a:r>
              <a:rPr lang="en-US" sz="2000" b="1" u="none" dirty="0" smtClean="0">
                <a:solidFill>
                  <a:srgbClr val="3366FF"/>
                </a:solidFill>
                <a:latin typeface="Courier New"/>
                <a:cs typeface="Courier New"/>
              </a:rPr>
              <a:t>e1</a:t>
            </a:r>
            <a:r>
              <a:rPr lang="en-US" sz="2000" u="none" dirty="0" smtClean="0">
                <a:latin typeface="+mn-lt"/>
                <a:cs typeface="Courier New"/>
              </a:rPr>
              <a:t>  é  </a:t>
            </a:r>
            <a:r>
              <a:rPr lang="en-US" sz="2000" u="none" dirty="0" err="1">
                <a:latin typeface="+mn-lt"/>
                <a:cs typeface="Courier New"/>
              </a:rPr>
              <a:t>verdadeira</a:t>
            </a:r>
            <a:r>
              <a:rPr lang="en-US" sz="2000" u="none" dirty="0">
                <a:latin typeface="+mn-lt"/>
                <a:cs typeface="Courier New"/>
              </a:rPr>
              <a:t>; </a:t>
            </a:r>
            <a:r>
              <a:rPr lang="en-US" sz="2000" u="none" dirty="0" smtClean="0">
                <a:latin typeface="+mn-lt"/>
                <a:cs typeface="Courier New"/>
              </a:rPr>
              <a:t>                               		     é </a:t>
            </a:r>
            <a:r>
              <a:rPr lang="en-US" sz="2000" u="none" dirty="0" err="1" smtClean="0">
                <a:latin typeface="+mn-lt"/>
                <a:cs typeface="Courier New"/>
              </a:rPr>
              <a:t>verdadeira</a:t>
            </a:r>
            <a:r>
              <a:rPr lang="en-US" sz="2000" u="none" dirty="0" smtClean="0">
                <a:latin typeface="+mn-lt"/>
                <a:cs typeface="Courier New"/>
              </a:rPr>
              <a:t> </a:t>
            </a:r>
            <a:r>
              <a:rPr lang="en-US" sz="2000" u="none" dirty="0">
                <a:latin typeface="+mn-lt"/>
                <a:cs typeface="Courier New"/>
              </a:rPr>
              <a:t>se</a:t>
            </a:r>
            <a:r>
              <a:rPr lang="en-US" sz="2000" u="none" dirty="0">
                <a:cs typeface="Courier New"/>
              </a:rPr>
              <a:t> </a:t>
            </a:r>
            <a:r>
              <a:rPr lang="en-US" sz="2000" b="1" u="none" dirty="0">
                <a:solidFill>
                  <a:srgbClr val="3366FF"/>
                </a:solidFill>
                <a:latin typeface="Courier New"/>
                <a:cs typeface="Courier New"/>
              </a:rPr>
              <a:t>e1</a:t>
            </a:r>
            <a:r>
              <a:rPr lang="en-US" sz="2000" u="none" dirty="0">
                <a:cs typeface="Courier New"/>
              </a:rPr>
              <a:t> </a:t>
            </a:r>
            <a:r>
              <a:rPr lang="en-US" sz="2000" u="none" dirty="0">
                <a:latin typeface="+mn-lt"/>
                <a:cs typeface="Courier New"/>
              </a:rPr>
              <a:t>é </a:t>
            </a:r>
            <a:r>
              <a:rPr lang="en-US" sz="2000" u="none" dirty="0" err="1" smtClean="0">
                <a:latin typeface="+mn-lt"/>
                <a:cs typeface="Courier New"/>
              </a:rPr>
              <a:t>falsa</a:t>
            </a:r>
            <a:endParaRPr lang="en-US" sz="2000" b="1" u="none" dirty="0">
              <a:solidFill>
                <a:srgbClr val="3366FF"/>
              </a:solidFill>
              <a:latin typeface="+mn-lt"/>
              <a:cs typeface="Courier New"/>
            </a:endParaRPr>
          </a:p>
          <a:p>
            <a:pPr lvl="1">
              <a:lnSpc>
                <a:spcPts val="2800"/>
              </a:lnSpc>
              <a:spcBef>
                <a:spcPts val="1800"/>
              </a:spcBef>
              <a:buSzPts val="1800"/>
              <a:buFont typeface="Wingdings 3"/>
              <a:buChar char=""/>
            </a:pPr>
            <a:r>
              <a:rPr lang="en-US" sz="2000" b="1" u="none" dirty="0" smtClean="0">
                <a:solidFill>
                  <a:srgbClr val="3366FF"/>
                </a:solidFill>
                <a:latin typeface="+mn-lt"/>
                <a:cs typeface="Courier New"/>
              </a:rPr>
              <a:t>    </a:t>
            </a:r>
            <a:r>
              <a:rPr lang="en-US" sz="2000" b="1" u="none" dirty="0" smtClean="0">
                <a:solidFill>
                  <a:srgbClr val="3366FF"/>
                </a:solidFill>
                <a:latin typeface="Courier New"/>
                <a:cs typeface="Courier New"/>
              </a:rPr>
              <a:t>e1</a:t>
            </a:r>
            <a:r>
              <a:rPr lang="en-US" sz="2000" b="1" u="none" dirty="0" smtClean="0">
                <a:solidFill>
                  <a:srgbClr val="FF0000"/>
                </a:solidFill>
                <a:latin typeface="Courier New"/>
                <a:cs typeface="Courier New"/>
              </a:rPr>
              <a:t> &amp; </a:t>
            </a:r>
            <a:r>
              <a:rPr lang="en-US" sz="2000" b="1" u="none" dirty="0" smtClean="0">
                <a:solidFill>
                  <a:srgbClr val="3366FF"/>
                </a:solidFill>
                <a:latin typeface="Courier New"/>
                <a:cs typeface="Courier New"/>
              </a:rPr>
              <a:t>e2</a:t>
            </a:r>
            <a:r>
              <a:rPr lang="en-US" sz="2000" b="1" u="none" dirty="0" smtClean="0">
                <a:latin typeface="+mn-lt"/>
                <a:cs typeface="Courier New"/>
              </a:rPr>
              <a:t>    </a:t>
            </a:r>
            <a:r>
              <a:rPr lang="en-US" sz="2000" u="none" dirty="0" smtClean="0">
                <a:latin typeface="+mn-lt"/>
                <a:cs typeface="Courier New"/>
              </a:rPr>
              <a:t>é </a:t>
            </a:r>
            <a:r>
              <a:rPr lang="en-US" sz="2000" u="none" dirty="0" err="1" smtClean="0">
                <a:latin typeface="+mn-lt"/>
                <a:cs typeface="Courier New"/>
              </a:rPr>
              <a:t>verdadeira</a:t>
            </a:r>
            <a:r>
              <a:rPr lang="en-US" sz="2000" u="none" dirty="0" smtClean="0">
                <a:latin typeface="+mn-lt"/>
                <a:cs typeface="Courier New"/>
              </a:rPr>
              <a:t>  se  </a:t>
            </a:r>
            <a:r>
              <a:rPr lang="en-US" sz="2000" b="1" u="none" dirty="0" smtClean="0">
                <a:solidFill>
                  <a:srgbClr val="3366FF"/>
                </a:solidFill>
                <a:latin typeface="Courier New"/>
                <a:cs typeface="Courier New"/>
              </a:rPr>
              <a:t>e1</a:t>
            </a:r>
            <a:r>
              <a:rPr lang="en-US" sz="2000" u="none" dirty="0" smtClean="0">
                <a:latin typeface="+mn-lt"/>
                <a:cs typeface="Courier New"/>
              </a:rPr>
              <a:t> e  </a:t>
            </a:r>
            <a:r>
              <a:rPr lang="en-US" sz="2000" b="1" u="none" dirty="0" smtClean="0">
                <a:solidFill>
                  <a:srgbClr val="3366FF"/>
                </a:solidFill>
                <a:latin typeface="Courier New"/>
                <a:cs typeface="Courier New"/>
              </a:rPr>
              <a:t>e2</a:t>
            </a:r>
            <a:r>
              <a:rPr lang="en-US" sz="2000" u="none" dirty="0" smtClean="0">
                <a:latin typeface="+mn-lt"/>
                <a:cs typeface="Courier New"/>
              </a:rPr>
              <a:t> </a:t>
            </a:r>
            <a:r>
              <a:rPr lang="en-US" sz="2000" u="none" dirty="0" err="1" smtClean="0">
                <a:latin typeface="+mn-lt"/>
                <a:cs typeface="Courier New"/>
              </a:rPr>
              <a:t>são</a:t>
            </a:r>
            <a:r>
              <a:rPr lang="en-US" sz="2000" u="none" dirty="0" smtClean="0">
                <a:latin typeface="+mn-lt"/>
                <a:cs typeface="Courier New"/>
              </a:rPr>
              <a:t> </a:t>
            </a:r>
            <a:r>
              <a:rPr lang="en-US" sz="2000" u="none" dirty="0" err="1" smtClean="0">
                <a:latin typeface="+mn-lt"/>
                <a:cs typeface="Courier New"/>
              </a:rPr>
              <a:t>ambas</a:t>
            </a:r>
            <a:r>
              <a:rPr lang="en-US" sz="2000" u="none" dirty="0" smtClean="0">
                <a:latin typeface="+mn-lt"/>
                <a:cs typeface="Courier New"/>
              </a:rPr>
              <a:t> </a:t>
            </a:r>
            <a:r>
              <a:rPr lang="en-US" sz="2000" u="none" dirty="0" err="1" smtClean="0">
                <a:latin typeface="+mn-lt"/>
                <a:cs typeface="Courier New"/>
              </a:rPr>
              <a:t>verdadeiras</a:t>
            </a:r>
            <a:r>
              <a:rPr lang="en-US" sz="2000" u="none" dirty="0" smtClean="0">
                <a:latin typeface="+mn-lt"/>
                <a:cs typeface="Courier New"/>
              </a:rPr>
              <a:t>;   		      é </a:t>
            </a:r>
            <a:r>
              <a:rPr lang="en-US" sz="2000" u="none" dirty="0" err="1" smtClean="0">
                <a:latin typeface="+mn-lt"/>
                <a:cs typeface="Courier New"/>
              </a:rPr>
              <a:t>falsa</a:t>
            </a:r>
            <a:r>
              <a:rPr lang="en-US" sz="2000" u="none" dirty="0" smtClean="0">
                <a:latin typeface="+mn-lt"/>
                <a:cs typeface="Courier New"/>
              </a:rPr>
              <a:t> </a:t>
            </a:r>
            <a:r>
              <a:rPr lang="en-US" sz="2000" u="none" dirty="0" err="1" smtClean="0">
                <a:latin typeface="+mn-lt"/>
                <a:cs typeface="Courier New"/>
              </a:rPr>
              <a:t>nos</a:t>
            </a:r>
            <a:r>
              <a:rPr lang="en-US" sz="2000" u="none" dirty="0" smtClean="0">
                <a:latin typeface="+mn-lt"/>
                <a:cs typeface="Courier New"/>
              </a:rPr>
              <a:t> </a:t>
            </a:r>
            <a:r>
              <a:rPr lang="en-US" sz="2000" u="none" dirty="0" err="1" smtClean="0">
                <a:latin typeface="+mn-lt"/>
                <a:cs typeface="Courier New"/>
              </a:rPr>
              <a:t>demais</a:t>
            </a:r>
            <a:r>
              <a:rPr lang="en-US" sz="2000" u="none" dirty="0" smtClean="0">
                <a:latin typeface="+mn-lt"/>
                <a:cs typeface="Courier New"/>
              </a:rPr>
              <a:t> </a:t>
            </a:r>
            <a:r>
              <a:rPr lang="en-US" sz="2000" u="none" dirty="0" err="1" smtClean="0">
                <a:latin typeface="+mn-lt"/>
                <a:cs typeface="Courier New"/>
              </a:rPr>
              <a:t>casos</a:t>
            </a:r>
            <a:endParaRPr lang="en-US" sz="2000" u="none" dirty="0" smtClean="0">
              <a:latin typeface="+mn-lt"/>
              <a:cs typeface="Courier New"/>
            </a:endParaRPr>
          </a:p>
          <a:p>
            <a:pPr lvl="1">
              <a:lnSpc>
                <a:spcPts val="2800"/>
              </a:lnSpc>
              <a:spcBef>
                <a:spcPts val="1800"/>
              </a:spcBef>
              <a:buSzPts val="1800"/>
              <a:buFont typeface="Wingdings 3"/>
              <a:buChar char=""/>
            </a:pPr>
            <a:r>
              <a:rPr lang="en-US" sz="2000" b="1" u="none" dirty="0" smtClean="0">
                <a:solidFill>
                  <a:srgbClr val="3366FF"/>
                </a:solidFill>
                <a:latin typeface="+mn-lt"/>
                <a:cs typeface="Courier New"/>
              </a:rPr>
              <a:t>    </a:t>
            </a:r>
            <a:r>
              <a:rPr lang="en-US" sz="2000" b="1" u="none" dirty="0" smtClean="0">
                <a:solidFill>
                  <a:srgbClr val="3366FF"/>
                </a:solidFill>
                <a:latin typeface="Courier New"/>
                <a:cs typeface="Courier New"/>
              </a:rPr>
              <a:t>e1</a:t>
            </a:r>
            <a:r>
              <a:rPr lang="en-US" sz="2000" b="1" u="none" dirty="0" smtClean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2000" b="1" u="none" dirty="0">
                <a:solidFill>
                  <a:srgbClr val="FF0000"/>
                </a:solidFill>
                <a:latin typeface="Courier New"/>
                <a:cs typeface="Courier New"/>
              </a:rPr>
              <a:t>|</a:t>
            </a:r>
            <a:r>
              <a:rPr lang="en-US" sz="2000" b="1" u="none" dirty="0" smtClean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2000" b="1" u="none" dirty="0">
                <a:solidFill>
                  <a:srgbClr val="3366FF"/>
                </a:solidFill>
                <a:latin typeface="Courier New"/>
                <a:cs typeface="Courier New"/>
              </a:rPr>
              <a:t>e2</a:t>
            </a:r>
            <a:r>
              <a:rPr lang="en-US" sz="2000" b="1" u="none" dirty="0">
                <a:latin typeface="+mn-lt"/>
                <a:cs typeface="Courier New"/>
              </a:rPr>
              <a:t> </a:t>
            </a:r>
            <a:r>
              <a:rPr lang="en-US" sz="2000" b="1" u="none" dirty="0" smtClean="0">
                <a:latin typeface="+mn-lt"/>
                <a:cs typeface="Courier New"/>
              </a:rPr>
              <a:t>   </a:t>
            </a:r>
            <a:r>
              <a:rPr lang="en-US" sz="2000" u="none" dirty="0" smtClean="0">
                <a:latin typeface="+mn-lt"/>
                <a:cs typeface="Courier New"/>
              </a:rPr>
              <a:t>é </a:t>
            </a:r>
            <a:r>
              <a:rPr lang="en-US" sz="2000" u="none" dirty="0" err="1" smtClean="0">
                <a:latin typeface="+mn-lt"/>
                <a:cs typeface="Courier New"/>
              </a:rPr>
              <a:t>falsa</a:t>
            </a:r>
            <a:r>
              <a:rPr lang="en-US" sz="2000" u="none" dirty="0" smtClean="0">
                <a:latin typeface="+mn-lt"/>
                <a:cs typeface="Courier New"/>
              </a:rPr>
              <a:t>  se  </a:t>
            </a:r>
            <a:r>
              <a:rPr lang="en-US" sz="2000" b="1" u="none" dirty="0" smtClean="0">
                <a:solidFill>
                  <a:srgbClr val="3366FF"/>
                </a:solidFill>
                <a:latin typeface="Courier New"/>
                <a:cs typeface="Courier New"/>
              </a:rPr>
              <a:t>e1 </a:t>
            </a:r>
            <a:r>
              <a:rPr lang="en-US" sz="2000" u="none" dirty="0" smtClean="0">
                <a:latin typeface="+mn-lt"/>
                <a:cs typeface="Courier New"/>
              </a:rPr>
              <a:t>e  </a:t>
            </a:r>
            <a:r>
              <a:rPr lang="en-US" sz="2000" b="1" u="none" dirty="0" smtClean="0">
                <a:solidFill>
                  <a:srgbClr val="3366FF"/>
                </a:solidFill>
                <a:latin typeface="Courier New"/>
                <a:cs typeface="Courier New"/>
              </a:rPr>
              <a:t>e2</a:t>
            </a:r>
            <a:r>
              <a:rPr lang="en-US" sz="2000" u="none" dirty="0" smtClean="0">
                <a:latin typeface="+mn-lt"/>
                <a:cs typeface="Courier New"/>
              </a:rPr>
              <a:t>  </a:t>
            </a:r>
            <a:r>
              <a:rPr lang="en-US" sz="2000" u="none" dirty="0" err="1" smtClean="0">
                <a:latin typeface="+mn-lt"/>
                <a:cs typeface="Courier New"/>
              </a:rPr>
              <a:t>são</a:t>
            </a:r>
            <a:r>
              <a:rPr lang="en-US" sz="2000" u="none" dirty="0" smtClean="0">
                <a:latin typeface="+mn-lt"/>
                <a:cs typeface="Courier New"/>
              </a:rPr>
              <a:t> </a:t>
            </a:r>
            <a:r>
              <a:rPr lang="en-US" sz="2000" u="none" dirty="0" err="1">
                <a:latin typeface="+mn-lt"/>
                <a:cs typeface="Courier New"/>
              </a:rPr>
              <a:t>ambas</a:t>
            </a:r>
            <a:r>
              <a:rPr lang="en-US" sz="2000" u="none" dirty="0">
                <a:latin typeface="+mn-lt"/>
                <a:cs typeface="Courier New"/>
              </a:rPr>
              <a:t> </a:t>
            </a:r>
            <a:r>
              <a:rPr lang="en-US" sz="2000" u="none" dirty="0" err="1" smtClean="0">
                <a:latin typeface="+mn-lt"/>
                <a:cs typeface="Courier New"/>
              </a:rPr>
              <a:t>falsas</a:t>
            </a:r>
            <a:r>
              <a:rPr lang="en-US" sz="2000" u="none" dirty="0">
                <a:latin typeface="+mn-lt"/>
                <a:cs typeface="Courier New"/>
              </a:rPr>
              <a:t>; </a:t>
            </a:r>
            <a:r>
              <a:rPr lang="en-US" sz="2000" u="none" dirty="0" smtClean="0">
                <a:latin typeface="+mn-lt"/>
                <a:cs typeface="Courier New"/>
              </a:rPr>
              <a:t>                 	                 é </a:t>
            </a:r>
            <a:r>
              <a:rPr lang="en-US" sz="2000" u="none" dirty="0" err="1" smtClean="0">
                <a:latin typeface="+mn-lt"/>
                <a:cs typeface="Courier New"/>
              </a:rPr>
              <a:t>verdadeira</a:t>
            </a:r>
            <a:r>
              <a:rPr lang="en-US" sz="2000" u="none" dirty="0" smtClean="0">
                <a:latin typeface="+mn-lt"/>
                <a:cs typeface="Courier New"/>
              </a:rPr>
              <a:t> </a:t>
            </a:r>
            <a:r>
              <a:rPr lang="en-US" sz="2000" u="none" dirty="0" err="1">
                <a:latin typeface="+mn-lt"/>
                <a:cs typeface="Courier New"/>
              </a:rPr>
              <a:t>nos</a:t>
            </a:r>
            <a:r>
              <a:rPr lang="en-US" sz="2000" u="none" dirty="0">
                <a:latin typeface="+mn-lt"/>
                <a:cs typeface="Courier New"/>
              </a:rPr>
              <a:t> </a:t>
            </a:r>
            <a:r>
              <a:rPr lang="en-US" sz="2000" u="none" dirty="0" err="1">
                <a:latin typeface="+mn-lt"/>
                <a:cs typeface="Courier New"/>
              </a:rPr>
              <a:t>demais</a:t>
            </a:r>
            <a:r>
              <a:rPr lang="en-US" sz="2000" u="none" dirty="0">
                <a:latin typeface="+mn-lt"/>
                <a:cs typeface="Courier New"/>
              </a:rPr>
              <a:t> </a:t>
            </a:r>
            <a:r>
              <a:rPr lang="en-US" sz="2000" u="none" dirty="0" err="1" smtClean="0">
                <a:latin typeface="+mn-lt"/>
                <a:cs typeface="Courier New"/>
              </a:rPr>
              <a:t>casos</a:t>
            </a:r>
            <a:endParaRPr lang="en-US" sz="2000" u="none" dirty="0">
              <a:latin typeface="+mn-lt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6191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8400"/>
            <a:ext cx="8229600" cy="756304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Precedência</a:t>
            </a:r>
            <a:r>
              <a:rPr lang="en-US" sz="3600" dirty="0" smtClean="0"/>
              <a:t> de </a:t>
            </a:r>
            <a:r>
              <a:rPr lang="en-US" sz="3600" dirty="0" err="1" smtClean="0"/>
              <a:t>Operadores</a:t>
            </a:r>
            <a:endParaRPr lang="en-US" sz="3600" dirty="0"/>
          </a:p>
        </p:txBody>
      </p:sp>
      <p:pic>
        <p:nvPicPr>
          <p:cNvPr id="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-29792" r="-29792"/>
          <a:stretch>
            <a:fillRect/>
          </a:stretch>
        </p:blipFill>
        <p:spPr bwMode="auto">
          <a:xfrm>
            <a:off x="-1116632" y="1063836"/>
            <a:ext cx="8229600" cy="4366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5796136" y="2009181"/>
            <a:ext cx="3240360" cy="3364035"/>
          </a:xfrm>
          <a:prstGeom prst="wedgeRectCallout">
            <a:avLst>
              <a:gd name="adj1" fmla="val -54088"/>
              <a:gd name="adj2" fmla="val 14484"/>
            </a:avLst>
          </a:prstGeom>
          <a:solidFill>
            <a:srgbClr val="FFFF99">
              <a:alpha val="6117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 u="none" dirty="0" err="1" smtClean="0">
                <a:latin typeface="Arial" pitchFamily="34" charset="0"/>
                <a:cs typeface="Arial" pitchFamily="34" charset="0"/>
              </a:rPr>
              <a:t>Ordem</a:t>
            </a:r>
            <a:r>
              <a:rPr lang="en-US" sz="2000" b="1" u="none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000" b="1" u="none" dirty="0" err="1" smtClean="0">
                <a:latin typeface="Arial" pitchFamily="34" charset="0"/>
                <a:cs typeface="Arial" pitchFamily="34" charset="0"/>
              </a:rPr>
              <a:t>precedência</a:t>
            </a:r>
            <a:r>
              <a:rPr lang="en-US" sz="2000" b="1" u="none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n-US" sz="2000" b="1" u="none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b="1" u="none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maior</a:t>
            </a:r>
            <a:endParaRPr lang="en-US" sz="2000" b="1" u="none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b="1" u="none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operadores</a:t>
            </a:r>
            <a:r>
              <a:rPr lang="en-US" sz="2000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aritméticos</a:t>
            </a:r>
            <a:endParaRPr lang="en-US" sz="2000" u="none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operadores</a:t>
            </a:r>
            <a:r>
              <a:rPr lang="en-US" sz="2000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relacionais</a:t>
            </a:r>
            <a:endParaRPr lang="en-US" sz="2000" u="none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operadores</a:t>
            </a:r>
            <a:r>
              <a:rPr lang="en-US" sz="2000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lógicos</a:t>
            </a:r>
            <a:endParaRPr lang="en-US" sz="2000" u="none" dirty="0" smtClean="0">
              <a:latin typeface="Arial" pitchFamily="34" charset="0"/>
              <a:cs typeface="Arial" pitchFamily="34" charset="0"/>
            </a:endParaRPr>
          </a:p>
          <a:p>
            <a:endParaRPr lang="en-US" sz="2000" u="none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b="1" u="none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menor</a:t>
            </a:r>
            <a:endParaRPr lang="en-US" sz="2000" b="1" u="none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b="1" u="none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81883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  </a:t>
            </a:r>
            <a:r>
              <a:rPr lang="en-US" sz="3600" dirty="0" err="1" smtClean="0"/>
              <a:t>Precedência</a:t>
            </a:r>
            <a:r>
              <a:rPr lang="en-US" sz="3600" dirty="0" smtClean="0"/>
              <a:t> dos </a:t>
            </a:r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 err="1" smtClean="0"/>
              <a:t>Lógicos</a:t>
            </a:r>
            <a:endParaRPr lang="en-US" sz="36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28356"/>
              </p:ext>
            </p:extLst>
          </p:nvPr>
        </p:nvGraphicFramePr>
        <p:xfrm>
          <a:off x="827584" y="1052736"/>
          <a:ext cx="7344816" cy="2192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3572"/>
                <a:gridCol w="2698096"/>
                <a:gridCol w="2623148"/>
              </a:tblGrid>
              <a:tr h="311071">
                <a:tc>
                  <a:txBody>
                    <a:bodyPr/>
                    <a:lstStyle/>
                    <a:p>
                      <a:pPr algn="ctr"/>
                      <a:r>
                        <a:rPr kumimoji="0" lang="pt-BR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Prioridade</a:t>
                      </a:r>
                      <a:endParaRPr kumimoji="0" lang="pt-BR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Operador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lógico</a:t>
                      </a:r>
                      <a:endParaRPr lang="en-US" sz="22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Descrição</a:t>
                      </a:r>
                      <a:endParaRPr lang="en-US" sz="2200" dirty="0"/>
                    </a:p>
                  </a:txBody>
                  <a:tcPr marT="54864" marB="54864"/>
                </a:tc>
              </a:tr>
              <a:tr h="544382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</a:t>
                      </a:r>
                      <a:r>
                        <a:rPr lang="pt-BR" sz="1800" b="1" baseline="30000" dirty="0" smtClean="0"/>
                        <a:t>ª</a:t>
                      </a:r>
                      <a:endParaRPr lang="pt-BR" sz="1800" b="1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urier New"/>
                          <a:cs typeface="Courier New"/>
                        </a:rPr>
                        <a:t>    ˜</a:t>
                      </a:r>
                      <a:endParaRPr 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urier New"/>
                        <a:cs typeface="Courier New"/>
                      </a:endParaRPr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Negação</a:t>
                      </a:r>
                      <a:r>
                        <a:rPr lang="en-US" sz="2200" dirty="0" smtClean="0"/>
                        <a:t>    (</a:t>
                      </a:r>
                      <a:r>
                        <a:rPr lang="en-US" sz="2200" dirty="0" err="1" smtClean="0"/>
                        <a:t>não</a:t>
                      </a:r>
                      <a:r>
                        <a:rPr lang="en-US" sz="2200" dirty="0" smtClean="0"/>
                        <a:t>)</a:t>
                      </a:r>
                      <a:endParaRPr lang="en-US" sz="2200" dirty="0"/>
                    </a:p>
                  </a:txBody>
                  <a:tcPr marT="54864" marB="54864"/>
                </a:tc>
              </a:tr>
              <a:tr h="5443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2</a:t>
                      </a:r>
                      <a:r>
                        <a:rPr lang="pt-BR" sz="1800" b="1" baseline="30000" dirty="0" smtClean="0"/>
                        <a:t>ª</a:t>
                      </a:r>
                      <a:endParaRPr lang="pt-BR" sz="1800" b="1" dirty="0" smtClean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&amp;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Conjunção</a:t>
                      </a:r>
                      <a:r>
                        <a:rPr lang="en-US" sz="2200" dirty="0" smtClean="0"/>
                        <a:t> (e)</a:t>
                      </a:r>
                      <a:endParaRPr lang="en-US" sz="2200" dirty="0"/>
                    </a:p>
                  </a:txBody>
                  <a:tcPr marT="54864" marB="54864"/>
                </a:tc>
              </a:tr>
              <a:tr h="5443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3</a:t>
                      </a:r>
                      <a:r>
                        <a:rPr lang="pt-BR" sz="1800" b="1" baseline="30000" dirty="0" smtClean="0"/>
                        <a:t>ª</a:t>
                      </a:r>
                      <a:endParaRPr lang="pt-BR" sz="1800" b="1" dirty="0" smtClean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|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Disjunção</a:t>
                      </a:r>
                      <a:r>
                        <a:rPr lang="en-US" sz="2200" dirty="0" smtClean="0"/>
                        <a:t>  (</a:t>
                      </a:r>
                      <a:r>
                        <a:rPr lang="en-US" sz="2200" dirty="0" err="1" smtClean="0"/>
                        <a:t>ou</a:t>
                      </a:r>
                      <a:r>
                        <a:rPr lang="en-US" sz="2200" dirty="0" smtClean="0"/>
                        <a:t>)</a:t>
                      </a:r>
                      <a:endParaRPr lang="en-US" sz="2200" dirty="0"/>
                    </a:p>
                  </a:txBody>
                  <a:tcPr marT="54864" marB="54864"/>
                </a:tc>
              </a:tr>
            </a:tbl>
          </a:graphicData>
        </a:graphic>
      </p:graphicFrame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1547664" y="4077072"/>
            <a:ext cx="6192688" cy="720080"/>
          </a:xfrm>
          <a:prstGeom prst="wedgeRectCallout">
            <a:avLst>
              <a:gd name="adj1" fmla="val -45612"/>
              <a:gd name="adj2" fmla="val -1512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Parênteses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quebram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precedência</a:t>
            </a:r>
            <a:endParaRPr lang="en-US" b="1" u="non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65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  <a:defRPr/>
            </a:pPr>
            <a:r>
              <a:rPr lang="pt-B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x&gt;= 0 </a:t>
            </a:r>
            <a:r>
              <a:rPr lang="pt-B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y&gt;=0 </a:t>
            </a:r>
            <a:endParaRPr lang="pt-BR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109728" lvl="0" indent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r = x + y; </a:t>
            </a:r>
          </a:p>
          <a:p>
            <a:pPr marL="109728" lvl="0" indent="0">
              <a:buNone/>
              <a:defRPr/>
            </a:pPr>
            <a:r>
              <a:rPr lang="pt-B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elseif</a:t>
            </a:r>
            <a:r>
              <a:rPr lang="pt-B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0 </a:t>
            </a:r>
            <a:r>
              <a:rPr lang="pt-B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y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0 </a:t>
            </a:r>
            <a:endParaRPr lang="pt-BR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09728" lvl="0" indent="0">
              <a:buNone/>
              <a:defRPr/>
            </a:pPr>
            <a:r>
              <a:rPr lang="pt-BR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+ y^2;</a:t>
            </a:r>
          </a:p>
          <a:p>
            <a:pPr marL="109728" indent="0">
              <a:buNone/>
              <a:defRPr/>
            </a:pPr>
            <a:r>
              <a:rPr lang="pt-B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elseif</a:t>
            </a:r>
            <a:r>
              <a:rPr lang="pt-B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0 </a:t>
            </a:r>
            <a:r>
              <a:rPr lang="pt-B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y&gt;=0 </a:t>
            </a:r>
            <a:endParaRPr lang="pt-BR" sz="2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109728" lvl="0" indent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x^2 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sz="2400" b="1" dirty="0">
              <a:latin typeface="Courier New" pitchFamily="49" charset="0"/>
              <a:cs typeface="Courier New" pitchFamily="49" charset="0"/>
            </a:endParaRPr>
          </a:p>
          <a:p>
            <a:pPr marL="109728" indent="0">
              <a:buNone/>
              <a:defRPr/>
            </a:pPr>
            <a:r>
              <a:rPr lang="pt-B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393192" lvl="1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= x^2 +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y^2;</a:t>
            </a:r>
            <a:endParaRPr lang="en-US" sz="2400" dirty="0" smtClean="0"/>
          </a:p>
          <a:p>
            <a:pPr marL="137160" indent="0">
              <a:buNone/>
            </a:pPr>
            <a:r>
              <a:rPr lang="pt-B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07504" y="0"/>
            <a:ext cx="8363272" cy="836712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Implementação</a:t>
            </a:r>
            <a:r>
              <a:rPr lang="en-US" sz="3600" dirty="0"/>
              <a:t> da </a:t>
            </a:r>
            <a:r>
              <a:rPr lang="en-US" sz="3600" dirty="0" err="1"/>
              <a:t>Lógica</a:t>
            </a:r>
            <a:r>
              <a:rPr lang="en-US" sz="3600" dirty="0"/>
              <a:t> da </a:t>
            </a:r>
            <a:r>
              <a:rPr lang="en-US" sz="3600" dirty="0" err="1"/>
              <a:t>solução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587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7" y="1960037"/>
            <a:ext cx="5991225" cy="2617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58418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Seja</a:t>
            </a:r>
            <a:r>
              <a:rPr lang="en-US" sz="2400" dirty="0" smtClean="0"/>
              <a:t> </a:t>
            </a:r>
            <a:r>
              <a:rPr lang="en-US" sz="2400" i="1" dirty="0" smtClean="0"/>
              <a:t>f </a:t>
            </a:r>
            <a:r>
              <a:rPr lang="en-US" sz="2400" dirty="0"/>
              <a:t>:ℛ⟶ℛ</a:t>
            </a:r>
            <a:r>
              <a:rPr lang="en-US" sz="2400" dirty="0" smtClean="0"/>
              <a:t> a </a:t>
            </a:r>
            <a:r>
              <a:rPr lang="en-US" sz="2400" dirty="0" err="1" smtClean="0"/>
              <a:t>função</a:t>
            </a:r>
            <a:r>
              <a:rPr lang="en-US" sz="2400" dirty="0" smtClean="0"/>
              <a:t> </a:t>
            </a:r>
            <a:r>
              <a:rPr lang="en-US" sz="2400" dirty="0" err="1" smtClean="0"/>
              <a:t>definida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Escreva</a:t>
            </a:r>
            <a:r>
              <a:rPr lang="en-US" sz="2400" dirty="0" smtClean="0"/>
              <a:t> um </a:t>
            </a:r>
            <a:r>
              <a:rPr lang="en-US" sz="2400" dirty="0" err="1" smtClean="0"/>
              <a:t>programa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leia</a:t>
            </a:r>
            <a:r>
              <a:rPr lang="en-US" sz="2400" dirty="0" smtClean="0"/>
              <a:t> o valor de x e </a:t>
            </a:r>
            <a:r>
              <a:rPr lang="en-US" sz="2400" dirty="0" err="1" smtClean="0"/>
              <a:t>imprima</a:t>
            </a:r>
            <a:r>
              <a:rPr lang="en-US" sz="2400" dirty="0" smtClean="0"/>
              <a:t> o valor de </a:t>
            </a:r>
            <a:r>
              <a:rPr lang="en-US" sz="2400" i="1" dirty="0" smtClean="0"/>
              <a:t>f(x)</a:t>
            </a:r>
            <a:endParaRPr lang="en-US" sz="2400" dirty="0" smtClean="0"/>
          </a:p>
          <a:p>
            <a:pPr marL="109728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64704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Exercício</a:t>
            </a:r>
            <a:r>
              <a:rPr lang="en-US" sz="3600" dirty="0" smtClean="0"/>
              <a:t> 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1519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rcRect l="-10093" r="-10093"/>
          <a:stretch>
            <a:fillRect/>
          </a:stretch>
        </p:blipFill>
        <p:spPr>
          <a:xfrm>
            <a:off x="-261867" y="1124744"/>
            <a:ext cx="10424833" cy="5733256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16</a:t>
            </a:fld>
            <a:endParaRPr lang="pt-B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33111"/>
            <a:ext cx="8229600" cy="803601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Exercício</a:t>
            </a:r>
            <a:r>
              <a:rPr lang="en-US" sz="3600" dirty="0" smtClean="0"/>
              <a:t> 1 – </a:t>
            </a:r>
            <a:r>
              <a:rPr lang="en-US" sz="3600" dirty="0" err="1" smtClean="0"/>
              <a:t>exemplo</a:t>
            </a:r>
            <a:r>
              <a:rPr lang="en-US" sz="3600" dirty="0" smtClean="0"/>
              <a:t> de </a:t>
            </a:r>
            <a:r>
              <a:rPr lang="en-US" sz="3600" dirty="0" err="1" smtClean="0"/>
              <a:t>execução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699792" y="5675650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1600" b="1" u="none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1600" b="1" u="none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1600" b="1" u="non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609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17</a:t>
            </a:fld>
            <a:endParaRPr lang="pt-B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24165"/>
            <a:ext cx="8229600" cy="812547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Exercício</a:t>
            </a:r>
            <a:r>
              <a:rPr lang="en-US" sz="3600" dirty="0" smtClean="0"/>
              <a:t> 1 - </a:t>
            </a:r>
            <a:r>
              <a:rPr lang="en-US" sz="3600" dirty="0" err="1" smtClean="0"/>
              <a:t>Solução</a:t>
            </a:r>
            <a:endParaRPr lang="en-US" sz="36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21691" r="-21691"/>
          <a:stretch>
            <a:fillRect/>
          </a:stretch>
        </p:blipFill>
        <p:spPr>
          <a:xfrm>
            <a:off x="-989897" y="1124744"/>
            <a:ext cx="10428490" cy="5733256"/>
          </a:xfrm>
        </p:spPr>
      </p:pic>
    </p:spTree>
    <p:extLst>
      <p:ext uri="{BB962C8B-B14F-4D97-AF65-F5344CB8AC3E}">
        <p14:creationId xmlns:p14="http://schemas.microsoft.com/office/powerpoint/2010/main" val="32382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Escreva</a:t>
            </a:r>
            <a:r>
              <a:rPr lang="en-US" sz="2400" dirty="0" smtClean="0"/>
              <a:t> um </a:t>
            </a:r>
            <a:r>
              <a:rPr lang="en-US" sz="2400" dirty="0" err="1" smtClean="0"/>
              <a:t>programa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determina</a:t>
            </a:r>
            <a:r>
              <a:rPr lang="en-US" sz="2400" dirty="0" smtClean="0"/>
              <a:t> se 3 </a:t>
            </a:r>
            <a:r>
              <a:rPr lang="en-US" sz="2400" dirty="0" err="1" smtClean="0"/>
              <a:t>valores</a:t>
            </a:r>
            <a:r>
              <a:rPr lang="en-US" sz="2400" dirty="0" smtClean="0"/>
              <a:t> dados </a:t>
            </a:r>
            <a:r>
              <a:rPr lang="en-US" sz="2400" dirty="0" err="1" smtClean="0"/>
              <a:t>constituem</a:t>
            </a:r>
            <a:r>
              <a:rPr lang="en-US" sz="2400" dirty="0" smtClean="0"/>
              <a:t> </a:t>
            </a:r>
            <a:r>
              <a:rPr lang="en-US" sz="2400" dirty="0" err="1" smtClean="0"/>
              <a:t>lados</a:t>
            </a:r>
            <a:r>
              <a:rPr lang="en-US" sz="2400" dirty="0" smtClean="0"/>
              <a:t> de um </a:t>
            </a:r>
            <a:r>
              <a:rPr lang="en-US" sz="2400" dirty="0" err="1" smtClean="0"/>
              <a:t>triângulo</a:t>
            </a:r>
            <a:r>
              <a:rPr lang="en-US" sz="2400" dirty="0" smtClean="0"/>
              <a:t> e,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caso</a:t>
            </a:r>
            <a:r>
              <a:rPr lang="en-US" sz="2400" dirty="0" smtClean="0"/>
              <a:t> </a:t>
            </a:r>
            <a:r>
              <a:rPr lang="en-US" sz="2400" dirty="0" err="1" smtClean="0"/>
              <a:t>afirmativo</a:t>
            </a:r>
            <a:r>
              <a:rPr lang="en-US" sz="2400" dirty="0" smtClean="0"/>
              <a:t>, se o </a:t>
            </a:r>
            <a:r>
              <a:rPr lang="en-US" sz="2400" dirty="0" err="1" smtClean="0"/>
              <a:t>triângulo</a:t>
            </a:r>
            <a:r>
              <a:rPr lang="en-US" sz="2400" dirty="0" smtClean="0"/>
              <a:t> </a:t>
            </a:r>
            <a:r>
              <a:rPr lang="en-US" sz="2400" dirty="0" err="1" smtClean="0"/>
              <a:t>é</a:t>
            </a:r>
            <a:r>
              <a:rPr lang="en-US" sz="2400" dirty="0" smtClean="0"/>
              <a:t> </a:t>
            </a:r>
            <a:r>
              <a:rPr lang="en-US" sz="2400" dirty="0" err="1" smtClean="0"/>
              <a:t>equilátero</a:t>
            </a:r>
            <a:r>
              <a:rPr lang="en-US" sz="2400" dirty="0" smtClean="0"/>
              <a:t>, </a:t>
            </a:r>
            <a:r>
              <a:rPr lang="en-US" sz="2400" dirty="0" err="1" smtClean="0"/>
              <a:t>isósceles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</a:t>
            </a:r>
            <a:r>
              <a:rPr lang="en-US" sz="2400" dirty="0" err="1" smtClean="0"/>
              <a:t>escaleno</a:t>
            </a:r>
            <a:r>
              <a:rPr lang="en-US" sz="2400" dirty="0" smtClean="0"/>
              <a:t>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18</a:t>
            </a:fld>
            <a:endParaRPr lang="pt-B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92696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Exercício</a:t>
            </a:r>
            <a:r>
              <a:rPr lang="en-US" sz="3600" dirty="0" smtClean="0"/>
              <a:t> 2</a:t>
            </a:r>
            <a:endParaRPr lang="en-US" sz="3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083362"/>
            <a:ext cx="7056784" cy="655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044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19</a:t>
            </a:fld>
            <a:endParaRPr lang="pt-B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4165"/>
            <a:ext cx="8229600" cy="668531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Exercício</a:t>
            </a:r>
            <a:r>
              <a:rPr lang="en-US" sz="3600" dirty="0" smtClean="0"/>
              <a:t> 2 - </a:t>
            </a:r>
            <a:r>
              <a:rPr lang="en-US" sz="3600" dirty="0" err="1" smtClean="0"/>
              <a:t>Solução</a:t>
            </a:r>
            <a:endParaRPr lang="en-US" sz="3600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-23405" r="-23405"/>
          <a:stretch>
            <a:fillRect/>
          </a:stretch>
        </p:blipFill>
        <p:spPr bwMode="auto">
          <a:xfrm>
            <a:off x="-972616" y="692696"/>
            <a:ext cx="10945216" cy="601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829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806896" y="1196752"/>
            <a:ext cx="8229600" cy="5184576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Comandos condicionais aninhados</a:t>
            </a:r>
          </a:p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Expressões Lógicas</a:t>
            </a:r>
          </a:p>
          <a:p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9BBECA-1713-4FEC-A6E7-A6354FBC9808}" type="slidenum">
              <a:rPr lang="pt-BR"/>
              <a:pPr/>
              <a:t>2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Conteúdos da Aula</a:t>
            </a:r>
            <a:endParaRPr lang="pt-BR" sz="3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52DCE6-BC12-4440-843F-A866B41FFD06}" type="slidenum">
              <a:rPr lang="pt-BR"/>
              <a:pPr/>
              <a:t>20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4624"/>
            <a:ext cx="7941568" cy="63408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dirty="0" smtClean="0">
                <a:effectLst/>
              </a:rPr>
              <a:t>Exercício 3</a:t>
            </a:r>
            <a:endParaRPr lang="pt-BR" sz="3600" dirty="0">
              <a:effectLst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323528" y="705501"/>
            <a:ext cx="8964488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pt-BR" u="none" dirty="0" smtClean="0">
                <a:latin typeface="+mn-lt"/>
              </a:rPr>
              <a:t>De </a:t>
            </a:r>
            <a:r>
              <a:rPr lang="pt-BR" u="none" dirty="0">
                <a:latin typeface="+mn-lt"/>
              </a:rPr>
              <a:t>acordo com o site </a:t>
            </a:r>
            <a:r>
              <a:rPr lang="pt-BR" u="none" dirty="0" err="1">
                <a:latin typeface="+mn-lt"/>
              </a:rPr>
              <a:t>Wikipedia</a:t>
            </a:r>
            <a:r>
              <a:rPr lang="pt-BR" u="none" dirty="0" smtClean="0">
                <a:latin typeface="+mn-lt"/>
              </a:rPr>
              <a:t>:  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t-BR" u="none" dirty="0" smtClean="0">
                <a:latin typeface="+mn-lt"/>
              </a:rPr>
              <a:t>São </a:t>
            </a:r>
            <a:r>
              <a:rPr lang="pt-BR" u="none" dirty="0">
                <a:latin typeface="+mn-lt"/>
              </a:rPr>
              <a:t>bissextos todos os anos múltiplos de 400, p. ex.:  1600, 2000, 2400, 2800...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t-BR" u="none" dirty="0">
                <a:latin typeface="+mn-lt"/>
              </a:rPr>
              <a:t>São bissextos todos os múltiplos de 4 e não múltiplos de 100, p. ex.: 1996, 2004, 2008, 2012, 2016…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t-BR" u="none" dirty="0">
                <a:latin typeface="+mn-lt"/>
              </a:rPr>
              <a:t>Não são bissextos todos os demais anos.</a:t>
            </a:r>
          </a:p>
          <a:p>
            <a:endParaRPr lang="pt-BR" sz="1400" u="none" dirty="0" smtClean="0"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pt-BR" u="none" dirty="0" smtClean="0">
                <a:latin typeface="+mn-lt"/>
              </a:rPr>
              <a:t>Codifique </a:t>
            </a:r>
            <a:r>
              <a:rPr lang="pt-BR" u="none" dirty="0">
                <a:latin typeface="+mn-lt"/>
              </a:rPr>
              <a:t>um programa que tenha como entrada um </a:t>
            </a:r>
            <a:r>
              <a:rPr lang="pt-BR" u="none" dirty="0" smtClean="0">
                <a:latin typeface="+mn-lt"/>
              </a:rPr>
              <a:t>determinado </a:t>
            </a:r>
            <a:r>
              <a:rPr lang="pt-BR" u="none" dirty="0">
                <a:latin typeface="+mn-lt"/>
              </a:rPr>
              <a:t>ano.</a:t>
            </a:r>
          </a:p>
          <a:p>
            <a:pPr>
              <a:spcBef>
                <a:spcPts val="1200"/>
              </a:spcBef>
            </a:pPr>
            <a:r>
              <a:rPr lang="pt-BR" u="none" dirty="0" smtClean="0">
                <a:latin typeface="+mn-lt"/>
              </a:rPr>
              <a:t>O </a:t>
            </a:r>
            <a:r>
              <a:rPr lang="pt-BR" u="none" dirty="0">
                <a:latin typeface="+mn-lt"/>
              </a:rPr>
              <a:t>programa imprime uma mensagem dizendo se o ano é ou não bissexto.</a:t>
            </a:r>
            <a:endParaRPr lang="pt-BR" b="1" u="none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094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52DCE6-BC12-4440-843F-A866B41FFD06}" type="slidenum">
              <a:rPr lang="pt-BR"/>
              <a:pPr/>
              <a:t>21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41568" cy="63408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dirty="0" smtClean="0">
                <a:effectLst/>
              </a:rPr>
              <a:t>Exercício 4</a:t>
            </a:r>
            <a:endParaRPr lang="pt-BR" sz="3600" dirty="0">
              <a:effectLst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323528" y="662152"/>
            <a:ext cx="8424936" cy="5431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pt-BR" sz="2000" b="1" u="none" dirty="0" smtClean="0">
                <a:latin typeface="+mn-lt"/>
              </a:rPr>
              <a:t>     </a:t>
            </a:r>
            <a:r>
              <a:rPr lang="pt-BR" sz="2000" u="none" dirty="0">
                <a:latin typeface="+mn-lt"/>
              </a:rPr>
              <a:t>O custo de enviar um pacote pelo correio é de R$ 15,00 para o primeiro kg e R$ </a:t>
            </a:r>
            <a:r>
              <a:rPr lang="pt-BR" sz="2000" u="none" dirty="0" smtClean="0">
                <a:latin typeface="+mn-lt"/>
              </a:rPr>
              <a:t>5,00 para </a:t>
            </a:r>
            <a:r>
              <a:rPr lang="pt-BR" sz="2000" u="none" dirty="0">
                <a:latin typeface="+mn-lt"/>
              </a:rPr>
              <a:t>cada meio kg ou fração acima de 1 kg. Se o pacote pesar mais de 35 kg, uma </a:t>
            </a:r>
            <a:r>
              <a:rPr lang="pt-BR" sz="2000" u="none" dirty="0" smtClean="0">
                <a:latin typeface="+mn-lt"/>
              </a:rPr>
              <a:t>tarifa adicional </a:t>
            </a:r>
            <a:r>
              <a:rPr lang="pt-BR" sz="2000" u="none" dirty="0">
                <a:latin typeface="+mn-lt"/>
              </a:rPr>
              <a:t>de R$ 15,00 é adicionada ao curso. Nenhum pacote com mais de 50 kg é aceito.</a:t>
            </a:r>
          </a:p>
          <a:p>
            <a:pPr algn="just"/>
            <a:r>
              <a:rPr lang="pt-BR" sz="2000" u="none" dirty="0">
                <a:latin typeface="+mn-lt"/>
              </a:rPr>
              <a:t>Escreva um programa que leia o peso do pacote, em kg, e calcule </a:t>
            </a:r>
            <a:r>
              <a:rPr lang="pt-BR" sz="2000" u="none" dirty="0" smtClean="0">
                <a:latin typeface="+mn-lt"/>
              </a:rPr>
              <a:t>o custo </a:t>
            </a:r>
            <a:r>
              <a:rPr lang="pt-BR" sz="2000" u="none" dirty="0">
                <a:latin typeface="+mn-lt"/>
              </a:rPr>
              <a:t>de envio </a:t>
            </a:r>
            <a:r>
              <a:rPr lang="pt-BR" sz="2000" u="none" dirty="0" smtClean="0">
                <a:latin typeface="+mn-lt"/>
              </a:rPr>
              <a:t>desse pacote</a:t>
            </a:r>
            <a:r>
              <a:rPr lang="pt-BR" sz="2000" u="none" dirty="0">
                <a:latin typeface="+mn-lt"/>
              </a:rPr>
              <a:t>. Seu programa deve também testar se o valor informado para o peso do pacote </a:t>
            </a:r>
            <a:r>
              <a:rPr lang="pt-BR" sz="2000" u="none" dirty="0" smtClean="0">
                <a:latin typeface="+mn-lt"/>
              </a:rPr>
              <a:t>é válido </a:t>
            </a:r>
            <a:r>
              <a:rPr lang="pt-BR" sz="2000" u="none" dirty="0">
                <a:latin typeface="+mn-lt"/>
              </a:rPr>
              <a:t>(isto é, se é maior que 0), imprimindo uma mensagem indicativa de valor inválido</a:t>
            </a:r>
            <a:r>
              <a:rPr lang="pt-BR" sz="2000" u="none" dirty="0" smtClean="0">
                <a:latin typeface="+mn-lt"/>
              </a:rPr>
              <a:t>, caso </a:t>
            </a:r>
            <a:r>
              <a:rPr lang="pt-BR" sz="2000" u="none" dirty="0">
                <a:latin typeface="+mn-lt"/>
              </a:rPr>
              <a:t>contrário</a:t>
            </a:r>
            <a:r>
              <a:rPr lang="pt-BR" sz="2000" u="none" dirty="0" smtClean="0">
                <a:latin typeface="+mn-lt"/>
              </a:rPr>
              <a:t>.</a:t>
            </a:r>
          </a:p>
          <a:p>
            <a:pPr algn="just"/>
            <a:endParaRPr lang="pt-BR" sz="1000" u="none" dirty="0">
              <a:latin typeface="+mn-lt"/>
            </a:endParaRPr>
          </a:p>
          <a:p>
            <a:pPr algn="just"/>
            <a:r>
              <a:rPr lang="pt-BR" b="1" u="none" dirty="0" smtClean="0">
                <a:latin typeface="+mn-lt"/>
              </a:rPr>
              <a:t>Exemplo de execução:</a:t>
            </a:r>
          </a:p>
          <a:p>
            <a:pPr algn="just"/>
            <a:endParaRPr lang="pt-BR" sz="1400" b="1" u="none" dirty="0" smtClean="0">
              <a:latin typeface="+mn-lt"/>
            </a:endParaRPr>
          </a:p>
          <a:p>
            <a:pPr lvl="2" algn="just"/>
            <a:r>
              <a:rPr lang="pt-BR" u="none" dirty="0">
                <a:latin typeface="+mn-lt"/>
              </a:rPr>
              <a:t>Correios: cálculo da tarifa por pacote</a:t>
            </a:r>
          </a:p>
          <a:p>
            <a:pPr lvl="2" algn="just"/>
            <a:r>
              <a:rPr lang="pt-BR" u="none" dirty="0">
                <a:latin typeface="+mn-lt"/>
              </a:rPr>
              <a:t>---------------------------------------</a:t>
            </a:r>
          </a:p>
          <a:p>
            <a:pPr lvl="2" algn="just"/>
            <a:r>
              <a:rPr lang="pt-BR" u="none" dirty="0">
                <a:latin typeface="+mn-lt"/>
              </a:rPr>
              <a:t>Informe o peso do pacote (em kg): 3.4</a:t>
            </a:r>
          </a:p>
          <a:p>
            <a:pPr lvl="2" algn="just"/>
            <a:r>
              <a:rPr lang="pt-BR" u="none" dirty="0">
                <a:latin typeface="+mn-lt"/>
              </a:rPr>
              <a:t>Custo de envio = 40.00</a:t>
            </a:r>
            <a:endParaRPr lang="pt-BR" u="none" dirty="0" smtClean="0">
              <a:latin typeface="+mn-lt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11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67944" y="2715896"/>
            <a:ext cx="4824536" cy="1073144"/>
          </a:xfrm>
        </p:spPr>
        <p:txBody>
          <a:bodyPr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pt-BR" sz="2800" dirty="0" smtClean="0">
                <a:solidFill>
                  <a:srgbClr val="FF0000"/>
                </a:solidFill>
              </a:rPr>
              <a:t>Comandos Condicionais Aninhados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1229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389E70-A495-4012-9BF5-D02232462226}" type="slidenum">
              <a:rPr lang="pt-BR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944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996" y="-84507"/>
            <a:ext cx="8363272" cy="778098"/>
          </a:xfrm>
        </p:spPr>
        <p:txBody>
          <a:bodyPr>
            <a:normAutofit/>
          </a:bodyPr>
          <a:lstStyle/>
          <a:p>
            <a:r>
              <a:rPr lang="pt-BR" sz="3600" dirty="0" smtClean="0"/>
              <a:t>O comando </a:t>
            </a:r>
            <a:r>
              <a:rPr lang="pt-BR" sz="36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36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600" dirty="0" smtClean="0"/>
              <a:t>(versão completa) </a:t>
            </a:r>
            <a:endParaRPr lang="pt-BR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0232" y="6381328"/>
            <a:ext cx="2350681" cy="365125"/>
          </a:xfrm>
        </p:spPr>
        <p:txBody>
          <a:bodyPr/>
          <a:lstStyle/>
          <a:p>
            <a:pPr>
              <a:defRPr/>
            </a:pPr>
            <a:fld id="{6F108CCE-22A8-41A8-B495-B3F17ABA33C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1008265" y="620688"/>
            <a:ext cx="8568952" cy="5445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pt-BR" b="1" u="none" dirty="0" err="1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if</a:t>
            </a:r>
            <a:r>
              <a:rPr lang="pt-BR" b="1" u="none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pt-BR" b="1" u="none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&lt;condição 1&gt; </a:t>
            </a:r>
            <a:r>
              <a:rPr lang="pt-BR" b="1" u="none" dirty="0" err="1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then</a:t>
            </a:r>
            <a:endParaRPr lang="pt-BR" b="1" u="none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ea typeface="Calibri"/>
              <a:cs typeface="Courier New" pitchFamily="49" charset="0"/>
            </a:endParaRPr>
          </a:p>
          <a:p>
            <a:r>
              <a:rPr lang="pt-BR" b="1" u="none" dirty="0" smtClean="0">
                <a:latin typeface="Courier New" pitchFamily="49" charset="0"/>
                <a:ea typeface="Calibri"/>
                <a:cs typeface="Courier New" pitchFamily="49" charset="0"/>
              </a:rPr>
              <a:t>   </a:t>
            </a:r>
            <a:r>
              <a:rPr lang="pt-BR" b="1" u="none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bloco </a:t>
            </a:r>
            <a:r>
              <a:rPr lang="pt-BR" b="1" u="none" dirty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&lt;condição 1&gt; é</a:t>
            </a:r>
            <a:r>
              <a:rPr lang="pt-BR" b="1" u="none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 verdadeira</a:t>
            </a:r>
            <a:endParaRPr lang="pt-BR" b="1" u="none" dirty="0">
              <a:solidFill>
                <a:schemeClr val="bg2">
                  <a:lumMod val="50000"/>
                </a:schemeClr>
              </a:solidFill>
              <a:latin typeface="Courier New" pitchFamily="49" charset="0"/>
              <a:ea typeface="Calibri"/>
              <a:cs typeface="Courier New" pitchFamily="49" charset="0"/>
            </a:endParaRPr>
          </a:p>
          <a:p>
            <a:r>
              <a:rPr lang="pt-BR" b="1" u="none" dirty="0" err="1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else</a:t>
            </a:r>
            <a:endParaRPr lang="pt-BR" b="1" u="none" dirty="0" smtClean="0">
              <a:solidFill>
                <a:srgbClr val="FF0000"/>
              </a:solidFill>
              <a:latin typeface="Courier New" pitchFamily="49" charset="0"/>
              <a:ea typeface="Calibri"/>
              <a:cs typeface="Courier New" pitchFamily="49" charset="0"/>
            </a:endParaRPr>
          </a:p>
          <a:p>
            <a:r>
              <a:rPr lang="pt-BR" b="1" u="none" dirty="0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pt-BR" b="1" u="none" dirty="0" err="1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if</a:t>
            </a:r>
            <a:r>
              <a:rPr lang="pt-BR" b="1" u="none" dirty="0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pt-BR" b="1" u="none" dirty="0">
                <a:solidFill>
                  <a:srgbClr val="00B050"/>
                </a:solidFill>
                <a:latin typeface="Courier New" pitchFamily="49" charset="0"/>
                <a:ea typeface="Calibri"/>
                <a:cs typeface="Courier New" pitchFamily="49" charset="0"/>
              </a:rPr>
              <a:t>&lt;condição 2</a:t>
            </a:r>
            <a:r>
              <a:rPr lang="pt-BR" b="1" u="none" dirty="0" smtClean="0">
                <a:solidFill>
                  <a:srgbClr val="00B050"/>
                </a:solidFill>
                <a:latin typeface="Courier New" pitchFamily="49" charset="0"/>
                <a:ea typeface="Calibri"/>
                <a:cs typeface="Courier New" pitchFamily="49" charset="0"/>
              </a:rPr>
              <a:t>&gt;</a:t>
            </a:r>
            <a:r>
              <a:rPr lang="pt-BR" b="1" u="none" dirty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pt-BR" b="1" u="none" dirty="0" err="1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then</a:t>
            </a:r>
            <a:r>
              <a:rPr lang="pt-BR" b="1" u="none" dirty="0" smtClean="0">
                <a:solidFill>
                  <a:srgbClr val="00B050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endParaRPr lang="pt-BR" b="1" u="none" dirty="0">
              <a:solidFill>
                <a:srgbClr val="00B050"/>
              </a:solidFill>
              <a:latin typeface="Courier New" pitchFamily="49" charset="0"/>
              <a:ea typeface="Calibri"/>
              <a:cs typeface="Courier New" pitchFamily="49" charset="0"/>
            </a:endParaRPr>
          </a:p>
          <a:p>
            <a:r>
              <a:rPr lang="pt-BR" b="1" u="none" dirty="0"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pt-BR" b="1" u="none" dirty="0" smtClean="0">
                <a:latin typeface="Courier New" pitchFamily="49" charset="0"/>
                <a:ea typeface="Calibri"/>
                <a:cs typeface="Courier New" pitchFamily="49" charset="0"/>
              </a:rPr>
              <a:t>   </a:t>
            </a:r>
            <a:r>
              <a:rPr lang="pt-BR" b="1" u="none" dirty="0" smtClean="0">
                <a:solidFill>
                  <a:srgbClr val="00B050"/>
                </a:solidFill>
                <a:latin typeface="Courier New" pitchFamily="49" charset="0"/>
                <a:ea typeface="Calibri"/>
                <a:cs typeface="Courier New" pitchFamily="49" charset="0"/>
              </a:rPr>
              <a:t>bloco </a:t>
            </a:r>
            <a:r>
              <a:rPr lang="pt-BR" b="1" u="none" dirty="0">
                <a:solidFill>
                  <a:srgbClr val="00B050"/>
                </a:solidFill>
                <a:latin typeface="Courier New" pitchFamily="49" charset="0"/>
                <a:ea typeface="Calibri"/>
                <a:cs typeface="Courier New" pitchFamily="49" charset="0"/>
              </a:rPr>
              <a:t>&lt;condição 2&gt; é verdadeira</a:t>
            </a:r>
          </a:p>
          <a:p>
            <a:r>
              <a:rPr lang="pt-BR" b="1" u="none" dirty="0" smtClean="0">
                <a:latin typeface="Courier New" pitchFamily="49" charset="0"/>
                <a:ea typeface="Calibri"/>
                <a:cs typeface="Courier New" pitchFamily="49" charset="0"/>
              </a:rPr>
              <a:t>...</a:t>
            </a:r>
          </a:p>
          <a:p>
            <a:r>
              <a:rPr lang="pt-BR" b="1" u="none" dirty="0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pt-BR" b="1" u="none" dirty="0" err="1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else</a:t>
            </a:r>
            <a:endParaRPr lang="pt-BR" b="1" u="none" dirty="0" smtClean="0">
              <a:solidFill>
                <a:srgbClr val="FF0000"/>
              </a:solidFill>
              <a:latin typeface="Courier New" pitchFamily="49" charset="0"/>
              <a:ea typeface="Calibri"/>
              <a:cs typeface="Courier New" pitchFamily="49" charset="0"/>
            </a:endParaRPr>
          </a:p>
          <a:p>
            <a:r>
              <a:rPr lang="pt-BR" b="1" u="none" dirty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pt-BR" b="1" u="none" dirty="0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       </a:t>
            </a:r>
            <a:r>
              <a:rPr lang="pt-BR" b="1" u="none" dirty="0" err="1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if</a:t>
            </a:r>
            <a:r>
              <a:rPr lang="pt-BR" b="1" u="none" dirty="0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pt-BR" b="1" u="none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&lt;condição </a:t>
            </a:r>
            <a:r>
              <a:rPr lang="pt-BR" b="1" u="none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n&gt;</a:t>
            </a:r>
            <a:r>
              <a:rPr lang="pt-BR" b="1" u="none" dirty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pt-BR" b="1" u="none" dirty="0" err="1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then</a:t>
            </a:r>
            <a:endParaRPr lang="pt-BR" b="1" u="none" dirty="0">
              <a:solidFill>
                <a:schemeClr val="accent3">
                  <a:lumMod val="50000"/>
                </a:schemeClr>
              </a:solidFill>
              <a:latin typeface="Courier New" pitchFamily="49" charset="0"/>
              <a:ea typeface="Calibri"/>
              <a:cs typeface="Courier New" pitchFamily="49" charset="0"/>
            </a:endParaRPr>
          </a:p>
          <a:p>
            <a:r>
              <a:rPr lang="pt-BR" b="1" u="none" dirty="0"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pt-BR" b="1" u="none" dirty="0" smtClean="0">
                <a:latin typeface="Courier New" pitchFamily="49" charset="0"/>
                <a:ea typeface="Calibri"/>
                <a:cs typeface="Courier New" pitchFamily="49" charset="0"/>
              </a:rPr>
              <a:t>       </a:t>
            </a:r>
            <a:r>
              <a:rPr lang="pt-BR" b="1" u="none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bloco </a:t>
            </a:r>
            <a:r>
              <a:rPr lang="pt-BR" b="1" u="none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&lt;condição </a:t>
            </a:r>
            <a:r>
              <a:rPr lang="pt-BR" b="1" u="none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n&gt; </a:t>
            </a:r>
            <a:r>
              <a:rPr lang="pt-BR" b="1" u="none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é verdadeira</a:t>
            </a:r>
          </a:p>
          <a:p>
            <a:r>
              <a:rPr lang="pt-BR" b="1" u="none" dirty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	 </a:t>
            </a:r>
            <a:r>
              <a:rPr lang="pt-BR" b="1" u="none" dirty="0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  </a:t>
            </a:r>
            <a:r>
              <a:rPr lang="pt-BR" b="1" u="none" dirty="0" err="1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else</a:t>
            </a:r>
            <a:endParaRPr lang="pt-BR" b="1" u="none" dirty="0">
              <a:solidFill>
                <a:srgbClr val="FF0000"/>
              </a:solidFill>
              <a:latin typeface="Courier New" pitchFamily="49" charset="0"/>
              <a:ea typeface="Calibri"/>
              <a:cs typeface="Courier New" pitchFamily="49" charset="0"/>
            </a:endParaRPr>
          </a:p>
          <a:p>
            <a:r>
              <a:rPr lang="pt-BR" b="1" u="none" dirty="0"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pt-BR" b="1" u="none" dirty="0" smtClean="0">
                <a:latin typeface="Courier New" pitchFamily="49" charset="0"/>
                <a:ea typeface="Calibri"/>
                <a:cs typeface="Courier New" pitchFamily="49" charset="0"/>
              </a:rPr>
              <a:t>       bloco todas condições são falsas</a:t>
            </a:r>
            <a:endParaRPr lang="pt-BR" b="1" u="none" dirty="0">
              <a:latin typeface="Courier New" pitchFamily="49" charset="0"/>
              <a:ea typeface="Calibri"/>
              <a:cs typeface="Courier New" pitchFamily="49" charset="0"/>
            </a:endParaRPr>
          </a:p>
          <a:p>
            <a:r>
              <a:rPr lang="pt-BR" b="1" u="none" dirty="0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	   </a:t>
            </a:r>
            <a:r>
              <a:rPr lang="pt-BR" b="1" u="none" dirty="0" err="1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end</a:t>
            </a:r>
            <a:endParaRPr lang="pt-BR" b="1" u="none" dirty="0">
              <a:solidFill>
                <a:srgbClr val="FF0000"/>
              </a:solidFill>
              <a:latin typeface="Courier New" pitchFamily="49" charset="0"/>
              <a:ea typeface="Calibri"/>
              <a:cs typeface="Courier New" pitchFamily="49" charset="0"/>
            </a:endParaRPr>
          </a:p>
          <a:p>
            <a:pPr marL="0" lvl="2"/>
            <a:r>
              <a:rPr lang="pt-BR" b="1" u="none" dirty="0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pt-BR" b="1" u="none" dirty="0" err="1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end</a:t>
            </a:r>
            <a:endParaRPr lang="pt-BR" b="1" u="none" dirty="0" smtClean="0">
              <a:solidFill>
                <a:srgbClr val="FF0000"/>
              </a:solidFill>
              <a:latin typeface="Courier New" pitchFamily="49" charset="0"/>
              <a:ea typeface="Calibri"/>
              <a:cs typeface="Courier New" pitchFamily="49" charset="0"/>
            </a:endParaRPr>
          </a:p>
          <a:p>
            <a:pPr marL="0" lvl="2"/>
            <a:r>
              <a:rPr lang="pt-BR" b="1" u="none" dirty="0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...</a:t>
            </a:r>
            <a:endParaRPr lang="pt-BR" b="1" u="none" dirty="0">
              <a:solidFill>
                <a:srgbClr val="FF0000"/>
              </a:solidFill>
              <a:latin typeface="Courier New" pitchFamily="49" charset="0"/>
              <a:ea typeface="Calibri"/>
              <a:cs typeface="Courier New" pitchFamily="49" charset="0"/>
            </a:endParaRPr>
          </a:p>
          <a:p>
            <a:pPr marL="0" lvl="2"/>
            <a:r>
              <a:rPr lang="pt-BR" b="1" u="none" dirty="0" err="1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end</a:t>
            </a:r>
            <a:endParaRPr lang="pt-BR" b="1" u="none" dirty="0">
              <a:solidFill>
                <a:srgbClr val="FF0000"/>
              </a:solidFill>
              <a:latin typeface="Courier New" pitchFamily="49" charset="0"/>
              <a:ea typeface="Calibri"/>
              <a:cs typeface="Courier New" pitchFamily="49" charset="0"/>
            </a:endParaRPr>
          </a:p>
          <a:p>
            <a:endParaRPr lang="pt-BR" b="1" u="none" dirty="0" smtClean="0">
              <a:latin typeface="+mn-lt"/>
            </a:endParaRPr>
          </a:p>
          <a:p>
            <a:endParaRPr lang="pt-BR" b="1" u="none" dirty="0" smtClean="0">
              <a:latin typeface="+mn-lt"/>
            </a:endParaRPr>
          </a:p>
          <a:p>
            <a:pPr>
              <a:spcAft>
                <a:spcPts val="1000"/>
              </a:spcAft>
            </a:pPr>
            <a:endParaRPr lang="pt-BR" b="1" u="none" dirty="0" smtClean="0">
              <a:latin typeface="+mn-lt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pt-BR" b="1" u="none" dirty="0" smtClean="0">
              <a:latin typeface="+mn-lt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pt-BR" b="1" u="none" dirty="0" smtClean="0">
                <a:latin typeface="+mn-lt"/>
              </a:rPr>
              <a:t>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pt-BR" b="1" u="none" dirty="0" smtClean="0">
              <a:latin typeface="+mn-lt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pt-BR" b="1" u="none" dirty="0" smtClean="0">
              <a:latin typeface="+mn-lt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pt-BR" b="1" u="none" dirty="0" smtClean="0">
              <a:latin typeface="+mn-lt"/>
            </a:endParaRPr>
          </a:p>
          <a:p>
            <a:pPr marL="365760" marR="0" lvl="0" indent="-256032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pt-BR" b="1" u="none" dirty="0" smtClean="0">
              <a:latin typeface="+mn-lt"/>
            </a:endParaRPr>
          </a:p>
          <a:p>
            <a:pPr marL="365760" marR="0" lvl="0" indent="-256032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pt-BR" b="1" u="none" dirty="0" smtClean="0">
              <a:latin typeface="+mn-lt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pt-BR" b="1" u="none" dirty="0">
              <a:latin typeface="+mn-lt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49978" y="3573016"/>
            <a:ext cx="1916574" cy="1093942"/>
            <a:chOff x="179512" y="2477820"/>
            <a:chExt cx="2520280" cy="1430036"/>
          </a:xfrm>
        </p:grpSpPr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>
              <a:off x="179512" y="2477820"/>
              <a:ext cx="2520280" cy="1430036"/>
            </a:xfrm>
            <a:prstGeom prst="wedgeRectCallout">
              <a:avLst>
                <a:gd name="adj1" fmla="val 44540"/>
                <a:gd name="adj2" fmla="val -177556"/>
              </a:avLst>
            </a:prstGeom>
            <a:solidFill>
              <a:srgbClr val="FFFF99">
                <a:alpha val="6117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2000" b="1" u="none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179512" y="2477820"/>
              <a:ext cx="2520280" cy="1430036"/>
            </a:xfrm>
            <a:prstGeom prst="wedgeRectCallout">
              <a:avLst>
                <a:gd name="adj1" fmla="val 74206"/>
                <a:gd name="adj2" fmla="val -58875"/>
              </a:avLst>
            </a:prstGeom>
            <a:solidFill>
              <a:srgbClr val="FFFF99">
                <a:alpha val="6117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2000" b="1" u="none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179512" y="2477820"/>
              <a:ext cx="2520280" cy="1430036"/>
            </a:xfrm>
            <a:prstGeom prst="wedgeRectCallout">
              <a:avLst>
                <a:gd name="adj1" fmla="val -2451"/>
                <a:gd name="adj2" fmla="val -277440"/>
              </a:avLst>
            </a:prstGeom>
            <a:solidFill>
              <a:srgbClr val="FFFF99">
                <a:alpha val="6117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1" u="none" dirty="0" err="1" smtClean="0">
                  <a:latin typeface="Courier New"/>
                  <a:cs typeface="Courier New"/>
                </a:rPr>
                <a:t>Vários</a:t>
              </a:r>
              <a:r>
                <a:rPr lang="en-US" sz="2000" b="1" u="none" dirty="0" smtClean="0">
                  <a:latin typeface="Courier New"/>
                  <a:cs typeface="Courier New"/>
                </a:rPr>
                <a:t> </a:t>
              </a:r>
              <a:r>
                <a:rPr lang="en-US" sz="2000" b="1" u="none" dirty="0" err="1" smtClean="0">
                  <a:latin typeface="Courier New"/>
                  <a:cs typeface="Courier New"/>
                </a:rPr>
                <a:t>níveis</a:t>
              </a:r>
              <a:r>
                <a:rPr lang="en-US" sz="2000" b="1" u="none" dirty="0" smtClean="0">
                  <a:latin typeface="Courier New"/>
                  <a:cs typeface="Courier New"/>
                </a:rPr>
                <a:t> de </a:t>
              </a:r>
              <a:r>
                <a:rPr lang="en-US" sz="2000" b="1" u="none" dirty="0" err="1" smtClean="0">
                  <a:latin typeface="Courier New"/>
                  <a:cs typeface="Courier New"/>
                </a:rPr>
                <a:t>aninhamento</a:t>
              </a:r>
              <a:endParaRPr lang="en-US" sz="2000" b="1" u="none" dirty="0">
                <a:latin typeface="Courier New"/>
                <a:cs typeface="Courier Ne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902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52DCE6-BC12-4440-843F-A866B41FFD06}" type="slidenum">
              <a:rPr lang="pt-BR"/>
              <a:pPr/>
              <a:t>5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0"/>
            <a:ext cx="8424936" cy="76470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dirty="0" smtClean="0">
                <a:effectLst/>
              </a:rPr>
              <a:t>Implementação: </a:t>
            </a:r>
            <a:r>
              <a:rPr lang="pt-BR" sz="3200" dirty="0" smtClean="0"/>
              <a:t>Equações </a:t>
            </a:r>
            <a:r>
              <a:rPr lang="pt-BR" sz="3200" dirty="0"/>
              <a:t>de </a:t>
            </a:r>
            <a:r>
              <a:rPr lang="pt-BR" sz="3200" dirty="0" smtClean="0"/>
              <a:t>2º Grau</a:t>
            </a:r>
            <a:endParaRPr lang="pt-BR" sz="3200" dirty="0">
              <a:effectLst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179512" y="2636912"/>
            <a:ext cx="2520280" cy="1430036"/>
            <a:chOff x="179512" y="2477820"/>
            <a:chExt cx="2520280" cy="1430036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179512" y="2477820"/>
              <a:ext cx="2520280" cy="1430036"/>
            </a:xfrm>
            <a:prstGeom prst="wedgeRectCallout">
              <a:avLst>
                <a:gd name="adj1" fmla="val 68189"/>
                <a:gd name="adj2" fmla="val -4955"/>
              </a:avLst>
            </a:prstGeom>
            <a:solidFill>
              <a:srgbClr val="FFFF99">
                <a:alpha val="6117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2000" b="1" u="none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2" name="AutoShape 7"/>
            <p:cNvSpPr>
              <a:spLocks noChangeArrowheads="1"/>
            </p:cNvSpPr>
            <p:nvPr/>
          </p:nvSpPr>
          <p:spPr bwMode="auto">
            <a:xfrm>
              <a:off x="179512" y="2477820"/>
              <a:ext cx="2520280" cy="1430036"/>
            </a:xfrm>
            <a:prstGeom prst="wedgeRectCallout">
              <a:avLst>
                <a:gd name="adj1" fmla="val 67547"/>
                <a:gd name="adj2" fmla="val 44125"/>
              </a:avLst>
            </a:prstGeom>
            <a:solidFill>
              <a:srgbClr val="FFFF99">
                <a:alpha val="6117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2000" b="1" u="none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3" name="AutoShape 7"/>
            <p:cNvSpPr>
              <a:spLocks noChangeArrowheads="1"/>
            </p:cNvSpPr>
            <p:nvPr/>
          </p:nvSpPr>
          <p:spPr bwMode="auto">
            <a:xfrm>
              <a:off x="179512" y="2477820"/>
              <a:ext cx="2520280" cy="1430036"/>
            </a:xfrm>
            <a:prstGeom prst="wedgeRectCallout">
              <a:avLst>
                <a:gd name="adj1" fmla="val 68026"/>
                <a:gd name="adj2" fmla="val -153500"/>
              </a:avLst>
            </a:prstGeom>
            <a:solidFill>
              <a:srgbClr val="FFFF99">
                <a:alpha val="6117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 u="none" dirty="0" err="1" smtClean="0">
                  <a:latin typeface="Courier New"/>
                  <a:cs typeface="Courier New"/>
                </a:rPr>
                <a:t>Vários</a:t>
              </a:r>
              <a:r>
                <a:rPr lang="en-US" b="1" u="none" dirty="0" smtClean="0">
                  <a:latin typeface="Courier New"/>
                  <a:cs typeface="Courier New"/>
                </a:rPr>
                <a:t> </a:t>
              </a:r>
              <a:r>
                <a:rPr lang="en-US" b="1" u="none" dirty="0" err="1" smtClean="0">
                  <a:latin typeface="Courier New"/>
                  <a:cs typeface="Courier New"/>
                </a:rPr>
                <a:t>níveis</a:t>
              </a:r>
              <a:r>
                <a:rPr lang="en-US" b="1" u="none" dirty="0" smtClean="0">
                  <a:latin typeface="Courier New"/>
                  <a:cs typeface="Courier New"/>
                </a:rPr>
                <a:t> de </a:t>
              </a:r>
              <a:r>
                <a:rPr lang="en-US" b="1" u="none" dirty="0" err="1" smtClean="0">
                  <a:latin typeface="Courier New"/>
                  <a:cs typeface="Courier New"/>
                </a:rPr>
                <a:t>aninhamento</a:t>
              </a:r>
              <a:endParaRPr lang="en-US" b="1" u="none" dirty="0">
                <a:latin typeface="Courier New"/>
                <a:cs typeface="Courier New"/>
              </a:endParaRPr>
            </a:p>
          </p:txBody>
        </p:sp>
      </p:grp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030" y="717354"/>
            <a:ext cx="6700497" cy="5874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60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086"/>
            <a:ext cx="8843392" cy="778098"/>
          </a:xfrm>
        </p:spPr>
        <p:txBody>
          <a:bodyPr>
            <a:normAutofit/>
          </a:bodyPr>
          <a:lstStyle/>
          <a:p>
            <a:r>
              <a:rPr lang="pt-BR" sz="3600" dirty="0"/>
              <a:t>C</a:t>
            </a:r>
            <a:r>
              <a:rPr lang="pt-BR" sz="3600" dirty="0" smtClean="0"/>
              <a:t>omando </a:t>
            </a:r>
            <a:r>
              <a:rPr lang="pt-BR" sz="36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36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dirty="0" smtClean="0"/>
              <a:t>(</a:t>
            </a:r>
            <a:r>
              <a:rPr lang="pt-BR" sz="3200" dirty="0" smtClean="0"/>
              <a:t>versão compacta: </a:t>
            </a:r>
            <a:r>
              <a:rPr lang="pt-BR" sz="28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elseif</a:t>
            </a:r>
            <a:r>
              <a:rPr lang="pt-BR" sz="2800" dirty="0" smtClean="0"/>
              <a:t>) </a:t>
            </a:r>
            <a:endParaRPr lang="pt-BR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0232" y="6381328"/>
            <a:ext cx="2350681" cy="365125"/>
          </a:xfrm>
        </p:spPr>
        <p:txBody>
          <a:bodyPr/>
          <a:lstStyle/>
          <a:p>
            <a:pPr>
              <a:defRPr/>
            </a:pPr>
            <a:fld id="{6F108CCE-22A8-41A8-B495-B3F17ABA33C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-8505" y="980728"/>
            <a:ext cx="9152505" cy="53291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2"/>
            <a:r>
              <a:rPr lang="pt-BR" sz="2800" b="1" u="none" dirty="0" err="1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if</a:t>
            </a:r>
            <a:r>
              <a:rPr lang="pt-BR" sz="2800" b="1" u="none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pt-BR" sz="2800" b="1" u="none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&lt;condição 1&gt; </a:t>
            </a:r>
          </a:p>
          <a:p>
            <a:pPr lvl="2"/>
            <a:r>
              <a:rPr lang="pt-BR" sz="2800" b="1" u="none" dirty="0" smtClean="0"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pt-BR" sz="2800" b="1" u="none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bloco </a:t>
            </a:r>
            <a:r>
              <a:rPr lang="pt-BR" sz="2800" b="1" u="none" dirty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&lt;condição 1&gt; é</a:t>
            </a:r>
            <a:r>
              <a:rPr lang="pt-BR" sz="2800" b="1" u="none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 verdadeira</a:t>
            </a:r>
            <a:endParaRPr lang="pt-BR" sz="2800" b="1" u="none" dirty="0">
              <a:solidFill>
                <a:schemeClr val="bg2">
                  <a:lumMod val="50000"/>
                </a:schemeClr>
              </a:solidFill>
              <a:latin typeface="Courier New" pitchFamily="49" charset="0"/>
              <a:ea typeface="Calibri"/>
              <a:cs typeface="Courier New" pitchFamily="49" charset="0"/>
            </a:endParaRPr>
          </a:p>
          <a:p>
            <a:pPr lvl="2"/>
            <a:r>
              <a:rPr lang="pt-BR" sz="2800" b="1" u="none" dirty="0" err="1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elseif</a:t>
            </a:r>
            <a:r>
              <a:rPr lang="pt-BR" sz="2800" b="1" u="none" dirty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pt-BR" sz="2800" b="1" u="none" dirty="0">
                <a:solidFill>
                  <a:srgbClr val="00B050"/>
                </a:solidFill>
                <a:latin typeface="Courier New" pitchFamily="49" charset="0"/>
                <a:ea typeface="Calibri"/>
                <a:cs typeface="Courier New" pitchFamily="49" charset="0"/>
              </a:rPr>
              <a:t>&lt;condição 2&gt; </a:t>
            </a:r>
          </a:p>
          <a:p>
            <a:pPr lvl="2"/>
            <a:r>
              <a:rPr lang="pt-BR" sz="2800" b="1" u="none" dirty="0"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pt-BR" sz="2800" b="1" u="none" dirty="0">
                <a:solidFill>
                  <a:srgbClr val="00B050"/>
                </a:solidFill>
                <a:latin typeface="Courier New" pitchFamily="49" charset="0"/>
                <a:ea typeface="Calibri"/>
                <a:cs typeface="Courier New" pitchFamily="49" charset="0"/>
              </a:rPr>
              <a:t>bloco &lt;condição 2&gt; é verdadeira</a:t>
            </a:r>
          </a:p>
          <a:p>
            <a:pPr lvl="2"/>
            <a:r>
              <a:rPr lang="pt-BR" sz="2800" b="1" u="none" dirty="0" smtClean="0">
                <a:latin typeface="Courier New" pitchFamily="49" charset="0"/>
                <a:ea typeface="Calibri"/>
                <a:cs typeface="Courier New" pitchFamily="49" charset="0"/>
              </a:rPr>
              <a:t>...</a:t>
            </a:r>
          </a:p>
          <a:p>
            <a:pPr lvl="2"/>
            <a:endParaRPr lang="pt-BR" sz="2800" b="1" u="none" dirty="0">
              <a:latin typeface="Courier New" pitchFamily="49" charset="0"/>
              <a:ea typeface="Calibri"/>
              <a:cs typeface="Courier New" pitchFamily="49" charset="0"/>
            </a:endParaRPr>
          </a:p>
          <a:p>
            <a:pPr lvl="2"/>
            <a:r>
              <a:rPr lang="pt-BR" sz="2800" b="1" u="none" dirty="0" err="1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elseif</a:t>
            </a:r>
            <a:r>
              <a:rPr lang="pt-BR" sz="2800" b="1" u="none" dirty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pt-BR" sz="2800" b="1" u="none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&lt;condição </a:t>
            </a:r>
            <a:r>
              <a:rPr lang="pt-BR" sz="2800" b="1" u="none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n&gt; </a:t>
            </a:r>
            <a:endParaRPr lang="pt-BR" sz="2800" b="1" u="none" dirty="0">
              <a:solidFill>
                <a:schemeClr val="accent3">
                  <a:lumMod val="50000"/>
                </a:schemeClr>
              </a:solidFill>
              <a:latin typeface="Courier New" pitchFamily="49" charset="0"/>
              <a:ea typeface="Calibri"/>
              <a:cs typeface="Courier New" pitchFamily="49" charset="0"/>
            </a:endParaRPr>
          </a:p>
          <a:p>
            <a:pPr lvl="2"/>
            <a:r>
              <a:rPr lang="pt-BR" sz="2800" b="1" u="none" dirty="0"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pt-BR" sz="2800" b="1" u="none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bloco &lt;condição </a:t>
            </a:r>
            <a:r>
              <a:rPr lang="pt-BR" sz="2800" b="1" u="none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n&gt; </a:t>
            </a:r>
            <a:r>
              <a:rPr lang="pt-BR" sz="2800" b="1" u="none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ea typeface="Calibri"/>
                <a:cs typeface="Courier New" pitchFamily="49" charset="0"/>
              </a:rPr>
              <a:t>é verdadeira</a:t>
            </a:r>
          </a:p>
          <a:p>
            <a:pPr lvl="2"/>
            <a:r>
              <a:rPr lang="pt-BR" sz="2800" b="1" u="none" dirty="0" err="1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else</a:t>
            </a:r>
            <a:endParaRPr lang="pt-BR" sz="2800" b="1" u="none" dirty="0">
              <a:solidFill>
                <a:srgbClr val="FF0000"/>
              </a:solidFill>
              <a:latin typeface="Courier New" pitchFamily="49" charset="0"/>
              <a:ea typeface="Calibri"/>
              <a:cs typeface="Courier New" pitchFamily="49" charset="0"/>
            </a:endParaRPr>
          </a:p>
          <a:p>
            <a:pPr lvl="2"/>
            <a:r>
              <a:rPr lang="pt-BR" sz="2800" b="1" u="none" dirty="0"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pt-BR" sz="2800" b="1" u="none" dirty="0" smtClean="0">
                <a:latin typeface="Courier New" pitchFamily="49" charset="0"/>
                <a:ea typeface="Calibri"/>
                <a:cs typeface="Courier New" pitchFamily="49" charset="0"/>
              </a:rPr>
              <a:t>bloco todas condições são falsas</a:t>
            </a:r>
            <a:endParaRPr lang="pt-BR" sz="2800" b="1" u="none" dirty="0">
              <a:latin typeface="Courier New" pitchFamily="49" charset="0"/>
              <a:ea typeface="Calibri"/>
              <a:cs typeface="Courier New" pitchFamily="49" charset="0"/>
            </a:endParaRPr>
          </a:p>
          <a:p>
            <a:pPr lvl="2"/>
            <a:r>
              <a:rPr lang="pt-BR" sz="2800" b="1" u="none" dirty="0" err="1" smtClean="0">
                <a:solidFill>
                  <a:srgbClr val="FF0000"/>
                </a:solidFill>
                <a:latin typeface="Courier New" pitchFamily="49" charset="0"/>
                <a:ea typeface="Calibri"/>
                <a:cs typeface="Courier New" pitchFamily="49" charset="0"/>
              </a:rPr>
              <a:t>end</a:t>
            </a:r>
            <a:endParaRPr lang="pt-BR" b="1" u="none" dirty="0" smtClean="0">
              <a:latin typeface="+mn-lt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pt-BR" b="1" u="none" dirty="0">
              <a:latin typeface="+mn-lt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2627784" y="5805264"/>
            <a:ext cx="5976664" cy="720080"/>
          </a:xfrm>
          <a:prstGeom prst="wedgeRectCallout">
            <a:avLst>
              <a:gd name="adj1" fmla="val -45612"/>
              <a:gd name="adj2" fmla="val -1512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sz="2800" b="1" u="none" dirty="0" err="1" smtClean="0">
                <a:latin typeface="Arial" pitchFamily="34" charset="0"/>
                <a:cs typeface="Arial" pitchFamily="34" charset="0"/>
              </a:rPr>
              <a:t>Executa</a:t>
            </a:r>
            <a:r>
              <a:rPr lang="en-US" sz="2800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none" dirty="0" err="1" smtClean="0">
                <a:latin typeface="Arial" pitchFamily="34" charset="0"/>
                <a:cs typeface="Arial" pitchFamily="34" charset="0"/>
              </a:rPr>
              <a:t>apenas</a:t>
            </a:r>
            <a:r>
              <a:rPr lang="en-US" sz="2800" b="1" u="none" dirty="0" smtClean="0">
                <a:latin typeface="Arial" pitchFamily="34" charset="0"/>
                <a:cs typeface="Arial" pitchFamily="34" charset="0"/>
              </a:rPr>
              <a:t> um dos </a:t>
            </a:r>
            <a:r>
              <a:rPr lang="en-US" sz="2800" b="1" u="none" dirty="0" err="1" smtClean="0">
                <a:latin typeface="Arial" pitchFamily="34" charset="0"/>
                <a:cs typeface="Arial" pitchFamily="34" charset="0"/>
              </a:rPr>
              <a:t>blocos</a:t>
            </a:r>
            <a:endParaRPr lang="en-US" sz="2800" b="1" u="non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1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354" y="836713"/>
            <a:ext cx="6686232" cy="5372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52DCE6-BC12-4440-843F-A866B41FFD06}" type="slidenum">
              <a:rPr lang="pt-BR"/>
              <a:pPr/>
              <a:t>7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0"/>
            <a:ext cx="8424936" cy="76470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dirty="0" smtClean="0">
                <a:effectLst/>
              </a:rPr>
              <a:t>Implementação: </a:t>
            </a:r>
            <a:r>
              <a:rPr lang="pt-BR" sz="3200" dirty="0" smtClean="0"/>
              <a:t>Equações </a:t>
            </a:r>
            <a:r>
              <a:rPr lang="pt-BR" sz="3200" dirty="0"/>
              <a:t>de </a:t>
            </a:r>
            <a:r>
              <a:rPr lang="pt-BR" sz="3200" dirty="0" smtClean="0"/>
              <a:t>2º Grau</a:t>
            </a:r>
            <a:endParaRPr lang="pt-BR" sz="3200" dirty="0">
              <a:effectLst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179512" y="2996953"/>
            <a:ext cx="2520280" cy="432048"/>
          </a:xfrm>
          <a:prstGeom prst="wedgeRectCallout">
            <a:avLst>
              <a:gd name="adj1" fmla="val 83888"/>
              <a:gd name="adj2" fmla="val 151810"/>
            </a:avLst>
          </a:prstGeom>
          <a:solidFill>
            <a:srgbClr val="FFFF99">
              <a:alpha val="6117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Uso</a:t>
            </a:r>
            <a:r>
              <a:rPr lang="en-US" sz="2000" u="none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sz="2000" u="none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elseif</a:t>
            </a:r>
            <a:r>
              <a:rPr lang="en-US" sz="2000" u="none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l</a:t>
            </a:r>
            <a:endParaRPr lang="en-US" sz="2000" b="1" u="none" dirty="0">
              <a:solidFill>
                <a:srgbClr val="FFFF99"/>
              </a:solidFill>
              <a:latin typeface="Courier New"/>
              <a:cs typeface="Courier New"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155350" y="4941168"/>
            <a:ext cx="2520280" cy="432048"/>
          </a:xfrm>
          <a:prstGeom prst="wedgeRectCallout">
            <a:avLst>
              <a:gd name="adj1" fmla="val 68143"/>
              <a:gd name="adj2" fmla="val 153807"/>
            </a:avLst>
          </a:prstGeom>
          <a:solidFill>
            <a:srgbClr val="FFFF99">
              <a:alpha val="6117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Eliminou</a:t>
            </a:r>
            <a:r>
              <a:rPr lang="en-US" sz="2000" u="none" dirty="0" smtClean="0">
                <a:latin typeface="Arial" pitchFamily="34" charset="0"/>
                <a:cs typeface="Arial" pitchFamily="34" charset="0"/>
              </a:rPr>
              <a:t> um </a:t>
            </a:r>
            <a:r>
              <a:rPr lang="en-US" sz="2000" u="none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end</a:t>
            </a:r>
            <a:r>
              <a:rPr lang="en-US" sz="2000" u="none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l</a:t>
            </a:r>
            <a:endParaRPr lang="en-US" sz="2000" b="1" u="none" dirty="0">
              <a:solidFill>
                <a:srgbClr val="FFFF99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07911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67944" y="2715896"/>
            <a:ext cx="4824536" cy="713104"/>
          </a:xfrm>
        </p:spPr>
        <p:txBody>
          <a:bodyPr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pt-BR" sz="2800" dirty="0">
                <a:solidFill>
                  <a:srgbClr val="FF0000"/>
                </a:solidFill>
              </a:rPr>
              <a:t>Expressões Lógicas</a:t>
            </a:r>
          </a:p>
        </p:txBody>
      </p:sp>
      <p:sp>
        <p:nvSpPr>
          <p:cNvPr id="1229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389E70-A495-4012-9BF5-D02232462226}" type="slidenum">
              <a:rPr lang="pt-BR"/>
              <a:pPr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650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Seja</a:t>
            </a:r>
            <a:r>
              <a:rPr lang="en-US" dirty="0" smtClean="0"/>
              <a:t> </a:t>
            </a:r>
            <a:r>
              <a:rPr lang="en-US" i="1" dirty="0" smtClean="0"/>
              <a:t>f </a:t>
            </a:r>
            <a:r>
              <a:rPr lang="en-US" dirty="0" smtClean="0"/>
              <a:t>:</a:t>
            </a:r>
            <a:r>
              <a:rPr lang="en-US" dirty="0" err="1" smtClean="0"/>
              <a:t>ℛx</a:t>
            </a:r>
            <a:r>
              <a:rPr lang="en-US" dirty="0" err="1"/>
              <a:t>ℛ</a:t>
            </a:r>
            <a:r>
              <a:rPr lang="en-US" dirty="0" err="1" smtClean="0"/>
              <a:t>⟶ℛ</a:t>
            </a:r>
            <a:r>
              <a:rPr lang="en-US" dirty="0" smtClean="0"/>
              <a:t> </a:t>
            </a:r>
            <a:r>
              <a:rPr lang="en-US" dirty="0" err="1" smtClean="0"/>
              <a:t>definida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Construir</a:t>
            </a:r>
            <a:r>
              <a:rPr lang="en-US" dirty="0" smtClean="0"/>
              <a:t> um </a:t>
            </a:r>
            <a:r>
              <a:rPr lang="en-US" dirty="0" err="1" smtClean="0"/>
              <a:t>programa</a:t>
            </a:r>
            <a:r>
              <a:rPr lang="en-US" dirty="0" smtClean="0"/>
              <a:t> para </a:t>
            </a:r>
            <a:r>
              <a:rPr lang="en-US" dirty="0" err="1" smtClean="0"/>
              <a:t>calcular</a:t>
            </a:r>
            <a:r>
              <a:rPr lang="en-US" dirty="0" smtClean="0"/>
              <a:t> o valor de </a:t>
            </a:r>
            <a:r>
              <a:rPr lang="en-US" i="1" dirty="0" smtClean="0"/>
              <a:t>f(</a:t>
            </a:r>
            <a:r>
              <a:rPr lang="en-US" i="1" dirty="0" err="1" smtClean="0"/>
              <a:t>x,y</a:t>
            </a:r>
            <a:r>
              <a:rPr lang="en-US" i="1" dirty="0" smtClean="0"/>
              <a:t>)</a:t>
            </a:r>
            <a:r>
              <a:rPr lang="en-US" dirty="0" smtClean="0"/>
              <a:t>, para </a:t>
            </a:r>
            <a:r>
              <a:rPr lang="en-US" dirty="0" err="1" smtClean="0"/>
              <a:t>valores</a:t>
            </a:r>
            <a:r>
              <a:rPr lang="en-US" dirty="0" smtClean="0"/>
              <a:t> de </a:t>
            </a:r>
            <a:r>
              <a:rPr lang="en-US" i="1" dirty="0" smtClean="0"/>
              <a:t>x</a:t>
            </a:r>
            <a:r>
              <a:rPr lang="en-US" dirty="0" smtClean="0"/>
              <a:t> e </a:t>
            </a:r>
            <a:r>
              <a:rPr lang="en-US" i="1" dirty="0" smtClean="0"/>
              <a:t>y</a:t>
            </a:r>
            <a:r>
              <a:rPr lang="en-US" dirty="0" smtClean="0"/>
              <a:t> dados.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046445"/>
            <a:ext cx="5596384" cy="2505879"/>
          </a:xfrm>
          <a:prstGeom prst="rect">
            <a:avLst/>
          </a:prstGeom>
        </p:spPr>
      </p:pic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6588224" y="2218161"/>
            <a:ext cx="2448272" cy="1930920"/>
          </a:xfrm>
          <a:prstGeom prst="wedgeRectCallout">
            <a:avLst>
              <a:gd name="adj1" fmla="val -45612"/>
              <a:gd name="adj2" fmla="val -1512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u="none" dirty="0" smtClean="0">
                <a:latin typeface="Arial" pitchFamily="34" charset="0"/>
                <a:cs typeface="Arial" pitchFamily="34" charset="0"/>
              </a:rPr>
              <a:t>Note </a:t>
            </a:r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2000" u="none" dirty="0" smtClean="0">
                <a:latin typeface="Arial" pitchFamily="34" charset="0"/>
                <a:cs typeface="Arial" pitchFamily="34" charset="0"/>
              </a:rPr>
              <a:t> o valor de f(</a:t>
            </a:r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x,y</a:t>
            </a:r>
            <a:r>
              <a:rPr lang="en-US" sz="2000" u="none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é</a:t>
            </a:r>
            <a:r>
              <a:rPr lang="en-US" sz="2000" u="none" dirty="0" smtClean="0">
                <a:latin typeface="Arial" pitchFamily="34" charset="0"/>
                <a:cs typeface="Arial" pitchFamily="34" charset="0"/>
              </a:rPr>
              <a:t> dado </a:t>
            </a:r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por</a:t>
            </a:r>
            <a:r>
              <a:rPr lang="en-US" sz="2000" u="none" dirty="0" smtClean="0">
                <a:latin typeface="Arial" pitchFamily="34" charset="0"/>
                <a:cs typeface="Arial" pitchFamily="34" charset="0"/>
              </a:rPr>
              <a:t> 4 </a:t>
            </a:r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expressões</a:t>
            </a:r>
            <a:r>
              <a:rPr lang="en-US" sz="2000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diferentes</a:t>
            </a:r>
            <a:r>
              <a:rPr lang="en-US" sz="2000" u="none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conforme</a:t>
            </a:r>
            <a:r>
              <a:rPr lang="en-US" sz="2000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sejam</a:t>
            </a:r>
            <a:r>
              <a:rPr lang="en-US" sz="2000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os</a:t>
            </a:r>
            <a:r>
              <a:rPr lang="en-US" sz="2000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u="none" dirty="0" err="1" smtClean="0">
                <a:latin typeface="Arial" pitchFamily="34" charset="0"/>
                <a:cs typeface="Arial" pitchFamily="34" charset="0"/>
              </a:rPr>
              <a:t>valores</a:t>
            </a:r>
            <a:r>
              <a:rPr lang="en-US" sz="2000" u="none" dirty="0" smtClean="0">
                <a:latin typeface="Arial" pitchFamily="34" charset="0"/>
                <a:cs typeface="Arial" pitchFamily="34" charset="0"/>
              </a:rPr>
              <a:t> de x e de y</a:t>
            </a:r>
            <a:endParaRPr lang="en-US" sz="2000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23528" y="0"/>
            <a:ext cx="8147248" cy="1052736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/>
              <a:t>Problema</a:t>
            </a:r>
            <a:r>
              <a:rPr lang="en-US" sz="4000" dirty="0" smtClean="0"/>
              <a:t> / </a:t>
            </a:r>
            <a:r>
              <a:rPr lang="en-US" sz="4000" dirty="0" err="1" smtClean="0"/>
              <a:t>exemplo</a:t>
            </a:r>
            <a:r>
              <a:rPr lang="en-US" sz="4000" dirty="0"/>
              <a:t> 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dirty="0" smtClean="0"/>
              <a:t>(</a:t>
            </a:r>
            <a:r>
              <a:rPr lang="en-US" sz="3100" dirty="0" err="1"/>
              <a:t>Condições</a:t>
            </a:r>
            <a:r>
              <a:rPr lang="en-US" sz="3100" dirty="0"/>
              <a:t> </a:t>
            </a:r>
            <a:r>
              <a:rPr lang="en-US" sz="3100" dirty="0" err="1"/>
              <a:t>mutuamente</a:t>
            </a:r>
            <a:r>
              <a:rPr lang="en-US" sz="3100" dirty="0"/>
              <a:t> </a:t>
            </a:r>
            <a:r>
              <a:rPr lang="en-US" sz="3100" dirty="0" err="1"/>
              <a:t>exclusivas</a:t>
            </a:r>
            <a:r>
              <a:rPr lang="en-US" sz="3100" dirty="0"/>
              <a:t>)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38279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16907</TotalTime>
  <Words>674</Words>
  <Application>Microsoft Office PowerPoint</Application>
  <PresentationFormat>Apresentação na tela (4:3)</PresentationFormat>
  <Paragraphs>182</Paragraphs>
  <Slides>21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Concurso</vt:lpstr>
      <vt:lpstr>Aula Teórica 04  Comandos Condicionais – Continuação Semana 04</vt:lpstr>
      <vt:lpstr>Conteúdos da Aula</vt:lpstr>
      <vt:lpstr>Comandos Condicionais Aninhados</vt:lpstr>
      <vt:lpstr>O comando if (versão completa) </vt:lpstr>
      <vt:lpstr>Implementação: Equações de 2º Grau</vt:lpstr>
      <vt:lpstr>Comando if (versão compacta: elseif) </vt:lpstr>
      <vt:lpstr>Implementação: Equações de 2º Grau</vt:lpstr>
      <vt:lpstr>Expressões Lógicas</vt:lpstr>
      <vt:lpstr>Problema / exemplo   (Condições mutuamente exclusivas)</vt:lpstr>
      <vt:lpstr>Lógica da solução</vt:lpstr>
      <vt:lpstr>Operadores Lógicos</vt:lpstr>
      <vt:lpstr>Precedência de Operadores</vt:lpstr>
      <vt:lpstr>  Precedência dos Operadores Lógicos</vt:lpstr>
      <vt:lpstr>Implementação da Lógica da solução</vt:lpstr>
      <vt:lpstr>Exercício 1</vt:lpstr>
      <vt:lpstr>Exercício 1 – exemplo de execução</vt:lpstr>
      <vt:lpstr>Exercício 1 - Solução</vt:lpstr>
      <vt:lpstr>Exercício 2</vt:lpstr>
      <vt:lpstr>Exercício 2 - Solução</vt:lpstr>
      <vt:lpstr>Exercício 3</vt:lpstr>
      <vt:lpstr>Exercício 4</vt:lpstr>
    </vt:vector>
  </TitlesOfParts>
  <Company>UFMG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001 Programação de Computadores 1o Semestre de 2007</dc:title>
  <dc:creator>Osvaldo Carvalho</dc:creator>
  <cp:lastModifiedBy>Alvaro Guarda</cp:lastModifiedBy>
  <cp:revision>846</cp:revision>
  <dcterms:created xsi:type="dcterms:W3CDTF">2007-02-26T14:09:57Z</dcterms:created>
  <dcterms:modified xsi:type="dcterms:W3CDTF">2014-04-03T18:05:37Z</dcterms:modified>
</cp:coreProperties>
</file>