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53"/>
  </p:notesMasterIdLst>
  <p:handoutMasterIdLst>
    <p:handoutMasterId r:id="rId54"/>
  </p:handoutMasterIdLst>
  <p:sldIdLst>
    <p:sldId id="423" r:id="rId2"/>
    <p:sldId id="424" r:id="rId3"/>
    <p:sldId id="425" r:id="rId4"/>
    <p:sldId id="435" r:id="rId5"/>
    <p:sldId id="441" r:id="rId6"/>
    <p:sldId id="440" r:id="rId7"/>
    <p:sldId id="442" r:id="rId8"/>
    <p:sldId id="494" r:id="rId9"/>
    <p:sldId id="493" r:id="rId10"/>
    <p:sldId id="497" r:id="rId11"/>
    <p:sldId id="498" r:id="rId12"/>
    <p:sldId id="495" r:id="rId13"/>
    <p:sldId id="499" r:id="rId14"/>
    <p:sldId id="443" r:id="rId15"/>
    <p:sldId id="444" r:id="rId16"/>
    <p:sldId id="445" r:id="rId17"/>
    <p:sldId id="446" r:id="rId18"/>
    <p:sldId id="452" r:id="rId19"/>
    <p:sldId id="451" r:id="rId20"/>
    <p:sldId id="476" r:id="rId21"/>
    <p:sldId id="450" r:id="rId22"/>
    <p:sldId id="449" r:id="rId23"/>
    <p:sldId id="448" r:id="rId24"/>
    <p:sldId id="447" r:id="rId25"/>
    <p:sldId id="477" r:id="rId26"/>
    <p:sldId id="463" r:id="rId27"/>
    <p:sldId id="461" r:id="rId28"/>
    <p:sldId id="460" r:id="rId29"/>
    <p:sldId id="459" r:id="rId30"/>
    <p:sldId id="458" r:id="rId31"/>
    <p:sldId id="478" r:id="rId32"/>
    <p:sldId id="492" r:id="rId33"/>
    <p:sldId id="479" r:id="rId34"/>
    <p:sldId id="480" r:id="rId35"/>
    <p:sldId id="481" r:id="rId36"/>
    <p:sldId id="482" r:id="rId37"/>
    <p:sldId id="465" r:id="rId38"/>
    <p:sldId id="475" r:id="rId39"/>
    <p:sldId id="438" r:id="rId40"/>
    <p:sldId id="474" r:id="rId41"/>
    <p:sldId id="473" r:id="rId42"/>
    <p:sldId id="472" r:id="rId43"/>
    <p:sldId id="483" r:id="rId44"/>
    <p:sldId id="487" r:id="rId45"/>
    <p:sldId id="485" r:id="rId46"/>
    <p:sldId id="488" r:id="rId47"/>
    <p:sldId id="471" r:id="rId48"/>
    <p:sldId id="489" r:id="rId49"/>
    <p:sldId id="490" r:id="rId50"/>
    <p:sldId id="470" r:id="rId51"/>
    <p:sldId id="491" r:id="rId5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CC"/>
    <a:srgbClr val="FFFF00"/>
    <a:srgbClr val="FFCC66"/>
    <a:srgbClr val="FF3399"/>
    <a:srgbClr val="66FF66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86444" autoAdjust="0"/>
  </p:normalViewPr>
  <p:slideViewPr>
    <p:cSldViewPr>
      <p:cViewPr varScale="1">
        <p:scale>
          <a:sx n="79" d="100"/>
          <a:sy n="79" d="100"/>
        </p:scale>
        <p:origin x="-10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48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13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22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23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29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33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38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42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43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49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50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51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9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10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11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12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A78535-4D03-40C1-96DB-7E371F82C057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F5393-3723-4DF4-9CA7-DEBEEE0CC4A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AAA42-99BB-43DA-9F53-3F925184BBCE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68D72-25CB-4CA8-AA0A-EA3C6BBB7F9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C42009-AA2D-408D-B038-4C52BEBC5B9D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E3DF7-4A51-413B-A966-DC4AF450B92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E40AB0-43E2-4501-92A5-8BA75CB909EA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F035EA-8713-4F58-AE5C-2F3A40392ECF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4246A-B6AC-483E-84FA-E99812746EB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05D673-3E30-4767-B612-7F33DA000CA2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33B9DB-9F99-4B25-B1E6-79ABFE70E729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A087F-9D04-4C4D-8566-69EF8D7C5AE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FAA2B-64A8-4CE8-9A08-897B3805C552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392FC-256F-41F8-AFEE-2A63167AB0C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A48351-AEDC-45FB-9FC3-C40843F18606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FAFE6-59D7-4982-B1D5-76EFF33A6CF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62C83A-5670-4826-9B1E-F0FFDEEA2054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BC8363-FB83-4690-8669-7DE845DB84C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5F5854-D20B-49A4-9D89-0057D6CA7637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16673-7803-47D1-A151-2DB82B51650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 smtClean="0"/>
              <a:pPr>
                <a:defRPr/>
              </a:pPr>
              <a:t>19/04/2014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BCC701 - Material didático unificado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93610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400" dirty="0" smtClean="0">
                <a:effectLst/>
              </a:rPr>
              <a:t>Aula Teórica 06</a:t>
            </a:r>
            <a:endParaRPr lang="pt-BR" sz="2000" dirty="0">
              <a:effectLst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691727"/>
            <a:ext cx="7772400" cy="53747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tx1"/>
                </a:solidFill>
              </a:rPr>
              <a:t>Material Didático </a:t>
            </a:r>
            <a:r>
              <a:rPr lang="pt-BR" b="1" dirty="0" smtClean="0">
                <a:solidFill>
                  <a:schemeClr val="tx1"/>
                </a:solidFill>
              </a:rPr>
              <a:t>Proposto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8810128" y="6356350"/>
            <a:ext cx="226368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 u="none"/>
              <a:pPr/>
              <a:t>1</a:t>
            </a:fld>
            <a:endParaRPr lang="pt-BR" u="none" dirty="0"/>
          </a:p>
        </p:txBody>
      </p:sp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899592" y="89917"/>
            <a:ext cx="640871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pt-BR" sz="2000" b="1" u="none" dirty="0" smtClean="0">
                <a:latin typeface="Calibri" pitchFamily="34" charset="0"/>
                <a:cs typeface="Arial" pitchFamily="34" charset="0"/>
              </a:rPr>
              <a:t>Universidade </a:t>
            </a:r>
            <a:r>
              <a:rPr lang="pt-BR" sz="2000" b="1" u="none" dirty="0">
                <a:latin typeface="Calibri" pitchFamily="34" charset="0"/>
                <a:cs typeface="Arial" pitchFamily="34" charset="0"/>
              </a:rPr>
              <a:t>Federal de Ouro </a:t>
            </a:r>
            <a:r>
              <a:rPr lang="pt-BR" sz="2000" b="1" u="none" dirty="0" smtClean="0">
                <a:latin typeface="Calibri" pitchFamily="34" charset="0"/>
                <a:cs typeface="Arial" pitchFamily="34" charset="0"/>
              </a:rPr>
              <a:t>Preto - UFOP </a:t>
            </a:r>
            <a:endParaRPr lang="pt-BR" sz="2000" b="1" u="none" dirty="0">
              <a:latin typeface="Calibri" pitchFamily="34" charset="0"/>
              <a:cs typeface="Arial" pitchFamily="34" charset="0"/>
            </a:endParaRPr>
          </a:p>
          <a:p>
            <a:pPr algn="ctr" eaLnBrk="1" hangingPunct="1"/>
            <a:r>
              <a:rPr lang="pt-BR" sz="2000" b="1" u="none" dirty="0">
                <a:latin typeface="Calibri" pitchFamily="34" charset="0"/>
                <a:cs typeface="Arial" pitchFamily="34" charset="0"/>
              </a:rPr>
              <a:t>Departamento de </a:t>
            </a:r>
            <a:r>
              <a:rPr lang="pt-BR" sz="2000" b="1" u="none" dirty="0" smtClean="0">
                <a:latin typeface="Calibri" pitchFamily="34" charset="0"/>
                <a:cs typeface="Arial" pitchFamily="34" charset="0"/>
              </a:rPr>
              <a:t>Computação  - DECOM</a:t>
            </a:r>
            <a:endParaRPr lang="pt-BR" sz="2000" b="1" u="none" dirty="0">
              <a:latin typeface="Calibri" pitchFamily="34" charset="0"/>
              <a:cs typeface="Arial" pitchFamily="34" charset="0"/>
            </a:endParaRPr>
          </a:p>
          <a:p>
            <a:pPr algn="ctr" eaLnBrk="1" hangingPunct="1"/>
            <a:r>
              <a:rPr lang="pt-BR" sz="1800" b="1" u="none" dirty="0" smtClean="0">
                <a:latin typeface="Calibri" pitchFamily="34" charset="0"/>
                <a:cs typeface="Arial" pitchFamily="34" charset="0"/>
              </a:rPr>
              <a:t>Comissão da Disciplina Programação de Computadores I – CDPCI</a:t>
            </a:r>
            <a:r>
              <a:rPr lang="pt-BR" sz="1800" b="1" u="none" dirty="0" smtClean="0">
                <a:latin typeface="Calibri" pitchFamily="34" charset="0"/>
              </a:rPr>
              <a:t/>
            </a:r>
            <a:br>
              <a:rPr lang="pt-BR" sz="1800" b="1" u="none" dirty="0" smtClean="0">
                <a:latin typeface="Calibri" pitchFamily="34" charset="0"/>
              </a:rPr>
            </a:br>
            <a:r>
              <a:rPr lang="pt-BR" sz="1800" b="1" u="none" dirty="0" smtClean="0">
                <a:latin typeface="Calibri" pitchFamily="34" charset="0"/>
              </a:rPr>
              <a:t>Programação </a:t>
            </a:r>
            <a:r>
              <a:rPr lang="pt-BR" sz="1800" b="1" u="none" dirty="0">
                <a:latin typeface="Calibri" pitchFamily="34" charset="0"/>
              </a:rPr>
              <a:t>de Computadores </a:t>
            </a:r>
            <a:r>
              <a:rPr lang="pt-BR" sz="1800" b="1" u="none" dirty="0" smtClean="0">
                <a:latin typeface="Calibri" pitchFamily="34" charset="0"/>
              </a:rPr>
              <a:t>I – BCC701</a:t>
            </a:r>
            <a:endParaRPr lang="pt-BR" sz="1800" b="1" u="none" dirty="0">
              <a:latin typeface="Calibri" pitchFamily="34" charset="0"/>
            </a:endParaRPr>
          </a:p>
          <a:p>
            <a:pPr algn="ctr" eaLnBrk="1" hangingPunct="1"/>
            <a:r>
              <a:rPr lang="pt-BR" sz="1800" b="1" u="none" dirty="0" smtClean="0">
                <a:latin typeface="Calibri" pitchFamily="34" charset="0"/>
              </a:rPr>
              <a:t>www.decom.ufop.br/red                    www.decom.ufop.br/bcc701</a:t>
            </a:r>
          </a:p>
          <a:p>
            <a:pPr algn="ctr" eaLnBrk="1" hangingPunct="1"/>
            <a:r>
              <a:rPr lang="pt-BR" sz="1800" b="1" u="none" dirty="0" smtClean="0">
                <a:latin typeface="Calibri" pitchFamily="34" charset="0"/>
              </a:rPr>
              <a:t>2014-1</a:t>
            </a:r>
            <a:endParaRPr lang="pt-BR" sz="1800" b="1" u="none" dirty="0">
              <a:latin typeface="Calibri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20080" cy="1687247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99431" y="0"/>
            <a:ext cx="1644569" cy="1196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</a:t>
            </a:r>
            <a:r>
              <a:rPr lang="pt-BR" sz="2000" b="1" dirty="0" smtClean="0">
                <a:cs typeface="Arial" pitchFamily="34" charset="0"/>
              </a:rPr>
              <a:t>- Exemplo 1 -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10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836712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Elabore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um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programa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gere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imprima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os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números</a:t>
            </a:r>
            <a:endParaRPr lang="en-US" b="1" u="none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Naturais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até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um dado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k: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solidFill>
                <a:srgbClr val="FF0000"/>
              </a:solidFill>
              <a:latin typeface="+mn-lt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b="1" u="none" dirty="0" smtClean="0"/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k = input(“Digite o valor limite”);</a:t>
            </a:r>
          </a:p>
          <a:p>
            <a:pPr marL="114300" lvl="0">
              <a:buNone/>
              <a:defRPr/>
            </a:pPr>
            <a:r>
              <a:rPr lang="pt-BR" sz="2800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inicialização fora do laço</a:t>
            </a:r>
            <a:endParaRPr lang="pt-BR" sz="2000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 k</a:t>
            </a:r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(“%g   “,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4300" lvl="0">
              <a:buNone/>
              <a:defRPr/>
            </a:pPr>
            <a:r>
              <a:rPr lang="pt-BR" sz="28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800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800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+ 1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pt-B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incremento dentro </a:t>
            </a:r>
            <a:r>
              <a:rPr lang="pt-BR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 laço</a:t>
            </a:r>
            <a:endParaRPr lang="pt-BR" sz="2000" b="1" u="none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800" b="1" u="none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</a:t>
            </a:r>
            <a:r>
              <a:rPr lang="pt-BR" sz="2000" b="1" dirty="0" smtClean="0">
                <a:cs typeface="Arial" pitchFamily="34" charset="0"/>
              </a:rPr>
              <a:t>- Exemplo 2 -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11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836712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Elabore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um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programa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calcular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a soma dos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u="none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naturais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até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um dado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k</a:t>
            </a:r>
            <a:r>
              <a:rPr lang="en-US" b="1" u="none" dirty="0" smtClean="0"/>
              <a:t>:</a:t>
            </a:r>
            <a:endParaRPr lang="en-US" b="1" u="none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solidFill>
                <a:srgbClr val="FF0000"/>
              </a:solidFill>
              <a:latin typeface="+mn-lt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b="1" u="none" dirty="0" smtClean="0"/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k = input(“Digite o valor limite”);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0; 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soma = 0;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&lt;= k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soma = soma +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u="non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+ 1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pt-BR" b="1" u="none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t-BR" b="1" u="none" dirty="0" smtClean="0">
                <a:latin typeface="Courier New" pitchFamily="49" charset="0"/>
                <a:cs typeface="Courier New" pitchFamily="49" charset="0"/>
              </a:rPr>
            </a:b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(“A soma dos naturais até %g é igual a %g“, k, soma);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</a:t>
            </a:r>
            <a:r>
              <a:rPr lang="pt-BR" sz="2000" b="1" dirty="0" smtClean="0">
                <a:cs typeface="Arial" pitchFamily="34" charset="0"/>
              </a:rPr>
              <a:t>- Exemplo 3 -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12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836712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Ler uma sequência de números positivos e calcular a 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sua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média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. O 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fim 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dos dados será indicado pelo número -1 (</a:t>
            </a:r>
            <a:r>
              <a:rPr lang="pt-BR" sz="2200" b="1" u="none" dirty="0" err="1" smtClean="0">
                <a:latin typeface="Arial" pitchFamily="34" charset="0"/>
                <a:cs typeface="Arial" pitchFamily="34" charset="0"/>
              </a:rPr>
              <a:t>flag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), </a:t>
            </a:r>
            <a:endParaRPr lang="pt-BR" sz="2200" b="1" u="none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não deve 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ser considerado </a:t>
            </a:r>
            <a:r>
              <a:rPr lang="pt-BR" sz="2200" b="1" u="none" dirty="0" smtClean="0">
                <a:latin typeface="Arial" pitchFamily="34" charset="0"/>
                <a:cs typeface="Arial" pitchFamily="34" charset="0"/>
              </a:rPr>
              <a:t>pertencente ao conjunto.</a:t>
            </a:r>
            <a:endParaRPr lang="en-US" sz="2200" b="1" u="none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b="1" u="none" dirty="0" smtClean="0"/>
          </a:p>
          <a:p>
            <a:pPr marL="114300"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soma = 0;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= 0; 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 = input(“Digite o primeiro número”);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 &lt;&gt; -1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soma = soma + num;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 = input(“Digite outro número”);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pt-BR" b="1" u="none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media = soma/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cont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pt-BR" b="1" u="none" dirty="0" smtClean="0">
                <a:latin typeface="Courier New" pitchFamily="49" charset="0"/>
                <a:cs typeface="Courier New" pitchFamily="49" charset="0"/>
              </a:rPr>
            </a:b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(“Média dos números= %g“,media);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</a:t>
            </a:r>
            <a:r>
              <a:rPr lang="pt-BR" sz="2000" b="1" dirty="0" smtClean="0">
                <a:cs typeface="Arial" pitchFamily="34" charset="0"/>
              </a:rPr>
              <a:t>Repetição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13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836712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4000" b="1" u="none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4000" b="1" u="none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4000" b="1" u="none" dirty="0" smtClean="0">
                <a:latin typeface="Arial" pitchFamily="34" charset="0"/>
                <a:cs typeface="Arial" pitchFamily="34" charset="0"/>
              </a:rPr>
              <a:t>Pode-se codificar o exemplo 3 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4000" b="1" u="none" dirty="0" smtClean="0">
                <a:latin typeface="Arial" pitchFamily="34" charset="0"/>
                <a:cs typeface="Arial" pitchFamily="34" charset="0"/>
              </a:rPr>
              <a:t>utilizando o comando for?</a:t>
            </a:r>
            <a:endParaRPr lang="en-US" sz="4000" b="1" u="none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4000" b="1" u="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1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14</a:t>
            </a:fld>
            <a:endParaRPr lang="pt-BR" u="none" dirty="0"/>
          </a:p>
        </p:txBody>
      </p:sp>
      <p:sp>
        <p:nvSpPr>
          <p:cNvPr id="8" name="Espaço Reservado para Conteúdo 10"/>
          <p:cNvSpPr txBox="1">
            <a:spLocks/>
          </p:cNvSpPr>
          <p:nvPr/>
        </p:nvSpPr>
        <p:spPr>
          <a:xfrm>
            <a:off x="323528" y="836712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Elabore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um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imprima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valor de 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encontre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padrão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entre o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numerador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o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denominador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Numerador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2 *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Denominador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1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916832"/>
            <a:ext cx="673761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1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0" y="1025352"/>
            <a:ext cx="8784976" cy="5832648"/>
          </a:xfrm>
        </p:spPr>
        <p:txBody>
          <a:bodyPr>
            <a:noAutofit/>
          </a:bodyPr>
          <a:lstStyle/>
          <a:p>
            <a:pPr marL="114300"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s = 0;</a:t>
            </a:r>
          </a:p>
          <a:p>
            <a:pPr marL="114300"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1:50</a:t>
            </a:r>
          </a:p>
          <a:p>
            <a:pPr marL="114300"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s  =  s  +  (2 * d - 1) / d;</a:t>
            </a:r>
          </a:p>
          <a:p>
            <a:pPr marL="114300"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("Valor  de  S  =  %g\n", s);</a:t>
            </a:r>
          </a:p>
          <a:p>
            <a:pPr marL="114300"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// ---------------   ou   ---------------</a:t>
            </a:r>
          </a:p>
          <a:p>
            <a:pPr marL="114300"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s = 0; </a:t>
            </a:r>
            <a:r>
              <a:rPr lang="pt-BR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1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inicialização fora do laço</a:t>
            </a:r>
          </a:p>
          <a:p>
            <a:pPr marL="114300"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&lt;= 50</a:t>
            </a:r>
          </a:p>
          <a:p>
            <a:pPr marL="114300"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s  =  s  +  (2 * d - 1) / d;</a:t>
            </a:r>
          </a:p>
          <a:p>
            <a:pPr marL="114300"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d + 1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sz="2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última instrução</a:t>
            </a:r>
          </a:p>
          <a:p>
            <a:pPr marL="114300"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1430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("Valor  de  S  =  %g\n", s);</a:t>
            </a:r>
          </a:p>
          <a:p>
            <a:pPr marL="114300" lvl="0">
              <a:buNone/>
              <a:defRPr/>
            </a:pP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15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2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16</a:t>
            </a:fld>
            <a:endParaRPr lang="pt-BR" u="none" dirty="0"/>
          </a:p>
        </p:txBody>
      </p:sp>
      <p:sp>
        <p:nvSpPr>
          <p:cNvPr id="8" name="Espaço Reservado para Conteúdo 10"/>
          <p:cNvSpPr txBox="1">
            <a:spLocks/>
          </p:cNvSpPr>
          <p:nvPr/>
        </p:nvSpPr>
        <p:spPr>
          <a:xfrm>
            <a:off x="251520" y="836712"/>
            <a:ext cx="8424936" cy="5832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Agora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vamos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mudar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anterior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000" b="1" u="none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padrão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entre o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numerador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o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denominador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o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mesmo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agora o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denominador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forma 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diferente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pt-BR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0580" y="2492896"/>
            <a:ext cx="513370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2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17</a:t>
            </a:fld>
            <a:endParaRPr lang="pt-BR" u="none" dirty="0"/>
          </a:p>
        </p:txBody>
      </p:sp>
      <p:sp>
        <p:nvSpPr>
          <p:cNvPr id="7" name="Espaço Reservado para Conteúdo 10"/>
          <p:cNvSpPr txBox="1">
            <a:spLocks/>
          </p:cNvSpPr>
          <p:nvPr/>
        </p:nvSpPr>
        <p:spPr>
          <a:xfrm>
            <a:off x="179512" y="548680"/>
            <a:ext cx="8208912" cy="5976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 = 0;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 d = 1:50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if (modulo(d, 2) == 1) then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  =  s  +  (2 * d - 1) / d;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("Valor  de  S  =  %g\n", s);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// ---------------   ou   ---------------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s = 0;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1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inicialização fora do laço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&lt;= 50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u="none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(modulo(d, 2) == 1) then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s  =  s  +  (2 * d - 1) / d;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u="none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solidFill>
                <a:schemeClr val="tx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d + 1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última instrução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("Valor  de  S  =  %g\n", s);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2 – Outra Solução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18</a:t>
            </a:fld>
            <a:endParaRPr lang="pt-BR" u="none" dirty="0"/>
          </a:p>
        </p:txBody>
      </p:sp>
      <p:sp>
        <p:nvSpPr>
          <p:cNvPr id="9" name="Espaço Reservado para Conteúdo 10"/>
          <p:cNvSpPr txBox="1">
            <a:spLocks/>
          </p:cNvSpPr>
          <p:nvPr/>
        </p:nvSpPr>
        <p:spPr>
          <a:xfrm>
            <a:off x="179512" y="836712"/>
            <a:ext cx="8496944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 = 0;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 = 1:2:50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s  =  s  +  (2 * d - 1) / d;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("Valor  de  S  =  %g\n", s);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// ---------------   ou   ---------------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s = 0;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1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inicialização fora do laço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&lt;= 50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  s  =  s  +  (2 * d - 1) / d;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d = d + 2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última instrução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// incremento de 2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("Valor  de  S  =  %g\n", s);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3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19</a:t>
            </a:fld>
            <a:endParaRPr lang="pt-BR" u="none" dirty="0"/>
          </a:p>
        </p:txBody>
      </p:sp>
      <p:sp>
        <p:nvSpPr>
          <p:cNvPr id="5" name="Espaço Reservado para Conteúdo 7"/>
          <p:cNvSpPr txBox="1">
            <a:spLocks/>
          </p:cNvSpPr>
          <p:nvPr/>
        </p:nvSpPr>
        <p:spPr>
          <a:xfrm>
            <a:off x="251520" y="1004664"/>
            <a:ext cx="8712968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Os valores assumidos pela variável contadora não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precisam  ser inteiros, por exemplo: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 x = 0 : 0.3 : 0.7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(“\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nX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= %g”, x);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u="none" dirty="0" smtClean="0">
                <a:latin typeface="Courier New" pitchFamily="49" charset="0"/>
                <a:cs typeface="Courier New" pitchFamily="49" charset="0"/>
              </a:rPr>
              <a:t>e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nd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u="none" dirty="0" smtClean="0">
                <a:latin typeface="+mn-lt"/>
                <a:cs typeface="Courier New" pitchFamily="49" charset="0"/>
              </a:rPr>
              <a:t>     Es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resultará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en-US" sz="3600" b="1" u="none" dirty="0" smtClean="0">
                <a:latin typeface="Courier New" pitchFamily="49" charset="0"/>
                <a:cs typeface="Courier New" pitchFamily="49" charset="0"/>
              </a:rPr>
              <a:t>X = 0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en-US" sz="3600" b="1" u="none" dirty="0" smtClean="0">
                <a:latin typeface="Courier New" pitchFamily="49" charset="0"/>
                <a:cs typeface="Courier New" pitchFamily="49" charset="0"/>
              </a:rPr>
              <a:t>X = 0.3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</a:pPr>
            <a:r>
              <a:rPr lang="en-US" sz="3600" b="1" u="none" dirty="0" smtClean="0">
                <a:latin typeface="Courier New" pitchFamily="49" charset="0"/>
                <a:cs typeface="Courier New" pitchFamily="49" charset="0"/>
              </a:rPr>
              <a:t>X = 0.6</a:t>
            </a:r>
            <a:endParaRPr lang="pt-BR" sz="3600" b="1" u="none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3200" b="1" dirty="0" smtClean="0">
                <a:effectLst/>
              </a:rPr>
              <a:t>Conteúdos da Aula</a:t>
            </a:r>
            <a:endParaRPr lang="pt-BR" sz="3200" b="1" dirty="0">
              <a:effectLst/>
            </a:endParaRPr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>
          <a:xfrm>
            <a:off x="806896" y="980728"/>
            <a:ext cx="8229600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cs typeface="Arial" pitchFamily="34" charset="0"/>
              </a:rPr>
              <a:t>Instrução de Repetição</a:t>
            </a: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cs typeface="Arial" pitchFamily="34" charset="0"/>
              </a:rPr>
              <a:t>Laços Aninhados</a:t>
            </a:r>
          </a:p>
          <a:p>
            <a:pPr>
              <a:buFont typeface="Wingdings" pitchFamily="2" charset="2"/>
              <a:buChar char="Ø"/>
            </a:pPr>
            <a:r>
              <a:rPr lang="pt-BR" sz="2800" b="1" dirty="0" smtClean="0">
                <a:cs typeface="Arial" pitchFamily="34" charset="0"/>
              </a:rPr>
              <a:t>Exercícios</a:t>
            </a:r>
          </a:p>
          <a:p>
            <a:pPr>
              <a:buNone/>
            </a:pPr>
            <a:endParaRPr lang="pt-BR" sz="2800" b="1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800" b="1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800" b="1" dirty="0" smtClean="0">
              <a:effectLst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800" b="1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800" b="1" dirty="0" smtClean="0"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pt-BR" sz="2800" b="1" dirty="0" smtClean="0">
              <a:cs typeface="Arial" pitchFamily="34" charset="0"/>
            </a:endParaRP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xfrm>
            <a:off x="8810128" y="6356350"/>
            <a:ext cx="226368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 u="none"/>
              <a:pPr/>
              <a:t>2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4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20</a:t>
            </a:fld>
            <a:endParaRPr lang="pt-BR" u="none" dirty="0"/>
          </a:p>
        </p:txBody>
      </p:sp>
      <p:sp>
        <p:nvSpPr>
          <p:cNvPr id="5" name="Espaço Reservado para Conteúdo 7"/>
          <p:cNvSpPr txBox="1">
            <a:spLocks/>
          </p:cNvSpPr>
          <p:nvPr/>
        </p:nvSpPr>
        <p:spPr>
          <a:xfrm>
            <a:off x="323528" y="764704"/>
            <a:ext cx="7931224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Tabela</a:t>
            </a:r>
            <a:r>
              <a:rPr kumimoji="0" lang="en-US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2800" b="1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senos</a:t>
            </a:r>
            <a:endParaRPr kumimoji="0" lang="en-US" sz="2800" b="1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u="none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u="none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u="none" dirty="0" smtClean="0">
                <a:latin typeface="+mn-lt"/>
              </a:rPr>
              <a:t>    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Elabore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um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calcule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Imprima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uma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senos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conforme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apresentada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O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critério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parada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x = 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  <a:sym typeface="Symbol"/>
              </a:rPr>
              <a:t>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u="none" dirty="0" smtClean="0">
              <a:latin typeface="+mn-lt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u="none" dirty="0" smtClean="0">
              <a:latin typeface="+mn-lt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u="none" dirty="0" smtClean="0">
              <a:latin typeface="+mn-lt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u="none" dirty="0" smtClean="0">
              <a:latin typeface="+mn-lt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u="none" dirty="0" smtClean="0">
              <a:latin typeface="+mn-lt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4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21</a:t>
            </a:fld>
            <a:endParaRPr lang="pt-BR" u="non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1085" y="673943"/>
            <a:ext cx="3190875" cy="606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0683" y="764704"/>
            <a:ext cx="3133725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4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22</a:t>
            </a:fld>
            <a:endParaRPr lang="pt-BR" u="none" dirty="0"/>
          </a:p>
        </p:txBody>
      </p:sp>
      <p:sp>
        <p:nvSpPr>
          <p:cNvPr id="8" name="CaixaDeTexto 7"/>
          <p:cNvSpPr txBox="1"/>
          <p:nvPr/>
        </p:nvSpPr>
        <p:spPr>
          <a:xfrm>
            <a:off x="323528" y="980728"/>
            <a:ext cx="7920880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("\n x seno(x)");</a:t>
            </a:r>
          </a:p>
          <a:p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 0 : 0.2 : 2 * %</a:t>
            </a:r>
            <a:r>
              <a:rPr lang="pt-BR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pi</a:t>
            </a:r>
            <a:endParaRPr lang="pt-BR" b="1" u="none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("\n %3.1f %7.4f", x,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sin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(x));</a:t>
            </a:r>
          </a:p>
          <a:p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// ---------------   ou   ---------------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= 0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inicialização fora do laço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x &lt;= 2 * %</a:t>
            </a:r>
            <a:r>
              <a:rPr lang="pt-BR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pi</a:t>
            </a:r>
            <a:endParaRPr lang="pt-BR" b="1" u="none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("\n %3.1f %7.4f", x,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sin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(x));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x = x + 0.2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última instrução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 // incremento de 0.2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4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23</a:t>
            </a:fld>
            <a:endParaRPr lang="pt-BR" u="none" dirty="0"/>
          </a:p>
        </p:txBody>
      </p:sp>
      <p:sp>
        <p:nvSpPr>
          <p:cNvPr id="5" name="Espaço Reservado para Conteúdo 7"/>
          <p:cNvSpPr txBox="1">
            <a:spLocks/>
          </p:cNvSpPr>
          <p:nvPr/>
        </p:nvSpPr>
        <p:spPr>
          <a:xfrm>
            <a:off x="251520" y="692696"/>
            <a:ext cx="8280920" cy="6165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Observações: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Perceba que os valores da variável contadora podem ser definidos por expressões (2 * %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pi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É possível formatar a saída dos valores no </a:t>
            </a:r>
            <a:r>
              <a:rPr kumimoji="0" lang="pt-BR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para obter uma tabela: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Neste exemplo: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%3.1f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indica um valor </a:t>
            </a:r>
            <a:r>
              <a:rPr kumimoji="0" lang="pt-BR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float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(número fracionário) com um total de 3 caracteres, com 1 casa decimal;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8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%7.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4f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indica um valor </a:t>
            </a:r>
            <a:r>
              <a:rPr kumimoji="0" lang="pt-BR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float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com um total de 7 caracteres, com quatro casas decimais.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5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24</a:t>
            </a:fld>
            <a:endParaRPr lang="pt-BR" u="none" dirty="0"/>
          </a:p>
        </p:txBody>
      </p:sp>
      <p:sp>
        <p:nvSpPr>
          <p:cNvPr id="5" name="Espaço Reservado para Conteúdo 10"/>
          <p:cNvSpPr txBox="1">
            <a:spLocks/>
          </p:cNvSpPr>
          <p:nvPr/>
        </p:nvSpPr>
        <p:spPr>
          <a:xfrm>
            <a:off x="251520" y="692696"/>
            <a:ext cx="8208912" cy="5904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Agora vamos mudar novamente o problema do somatório: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Agora houve uma inversão na sequência dos termos, o que fazer?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060848"/>
            <a:ext cx="516556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5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25</a:t>
            </a:fld>
            <a:endParaRPr lang="pt-BR" u="none" dirty="0"/>
          </a:p>
        </p:txBody>
      </p:sp>
      <p:sp>
        <p:nvSpPr>
          <p:cNvPr id="9" name="Espaço Reservado para Conteúdo 10"/>
          <p:cNvSpPr txBox="1">
            <a:spLocks/>
          </p:cNvSpPr>
          <p:nvPr/>
        </p:nvSpPr>
        <p:spPr>
          <a:xfrm>
            <a:off x="179512" y="836712"/>
            <a:ext cx="8496944" cy="5760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 = 0;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 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 = 49:-2:1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decremento de 2 em d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s  =  s  +  (2 * d - 1) / d;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end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("Valor  de  S  =  %g\n", s);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// ---------------   ou   ---------------</a:t>
            </a:r>
          </a:p>
          <a:p>
            <a:pPr marL="114300" lvl="0">
              <a:buNone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s = 0;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= 49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inicialização fora do laço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u="none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 &gt;= </a:t>
            </a: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  s  =  s  +  (2 * d - 1) / d;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d = d - 2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última instrução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        // decremento de 2</a:t>
            </a: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("Valor  de  S  =  %g\n", s);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-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000" b="1" dirty="0" smtClean="0">
                <a:cs typeface="Arial" pitchFamily="34" charset="0"/>
              </a:rPr>
              <a:t> ou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b="1" dirty="0" smtClean="0">
                <a:cs typeface="Arial" pitchFamily="34" charset="0"/>
              </a:rPr>
              <a:t> ? 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26</a:t>
            </a:fld>
            <a:endParaRPr lang="pt-BR" u="none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23528" y="620688"/>
            <a:ext cx="8352928" cy="6048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Quando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usar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for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while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 o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for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adequado</a:t>
            </a:r>
            <a:r>
              <a:rPr lang="en-US" sz="2800" b="1" u="none" dirty="0" smtClean="0">
                <a:latin typeface="+mn-lt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existem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situações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comando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while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adequado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não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possível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utilizar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comando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u="none" dirty="0" smtClean="0">
                <a:latin typeface="+mn-lt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u="none" dirty="0" smtClean="0">
                <a:latin typeface="+mn-lt"/>
              </a:rPr>
              <a:t>		a) o </a:t>
            </a:r>
            <a:r>
              <a:rPr lang="en-US" sz="2800" b="1" u="none" dirty="0" err="1" smtClean="0">
                <a:latin typeface="+mn-lt"/>
              </a:rPr>
              <a:t>número</a:t>
            </a:r>
            <a:r>
              <a:rPr lang="en-US" sz="2800" b="1" u="none" dirty="0" smtClean="0">
                <a:latin typeface="+mn-lt"/>
              </a:rPr>
              <a:t> de </a:t>
            </a:r>
            <a:r>
              <a:rPr lang="en-US" sz="2800" b="1" u="none" dirty="0" err="1" smtClean="0">
                <a:latin typeface="+mn-lt"/>
              </a:rPr>
              <a:t>repetições</a:t>
            </a:r>
            <a:r>
              <a:rPr lang="en-US" sz="2800" b="1" u="none" dirty="0" smtClean="0">
                <a:latin typeface="+mn-lt"/>
              </a:rPr>
              <a:t> do </a:t>
            </a:r>
            <a:r>
              <a:rPr lang="en-US" sz="2800" b="1" u="none" dirty="0" err="1" smtClean="0">
                <a:latin typeface="+mn-lt"/>
              </a:rPr>
              <a:t>laço</a:t>
            </a:r>
            <a:r>
              <a:rPr lang="en-US" sz="2800" b="1" u="none" dirty="0" smtClean="0">
                <a:latin typeface="+mn-lt"/>
              </a:rPr>
              <a:t> é </a:t>
            </a:r>
            <a:r>
              <a:rPr lang="en-US" sz="2800" b="1" u="none" dirty="0" err="1" smtClean="0">
                <a:latin typeface="+mn-lt"/>
              </a:rPr>
              <a:t>desconhecido</a:t>
            </a:r>
            <a:r>
              <a:rPr lang="en-US" sz="2800" b="1" u="none" dirty="0" smtClean="0">
                <a:latin typeface="+mn-lt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u="none" dirty="0" smtClean="0">
                <a:latin typeface="+mn-lt"/>
              </a:rPr>
              <a:t>		b) </a:t>
            </a:r>
            <a:r>
              <a:rPr lang="en-US" sz="2800" b="1" u="none" dirty="0" err="1" smtClean="0">
                <a:latin typeface="+mn-lt"/>
              </a:rPr>
              <a:t>são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necessários</a:t>
            </a:r>
            <a:r>
              <a:rPr lang="en-US" sz="2800" b="1" u="none" dirty="0" smtClean="0">
                <a:latin typeface="+mn-lt"/>
              </a:rPr>
              <a:t> testes </a:t>
            </a:r>
            <a:r>
              <a:rPr lang="en-US" sz="2800" b="1" u="none" dirty="0" err="1" smtClean="0">
                <a:latin typeface="+mn-lt"/>
              </a:rPr>
              <a:t>lógicos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que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não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usam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somente</a:t>
            </a:r>
            <a:r>
              <a:rPr lang="en-US" sz="2800" b="1" u="none" dirty="0" smtClean="0">
                <a:latin typeface="+mn-lt"/>
              </a:rPr>
              <a:t> o </a:t>
            </a:r>
            <a:r>
              <a:rPr lang="en-US" sz="2800" b="1" u="none" dirty="0" err="1" smtClean="0">
                <a:latin typeface="+mn-lt"/>
              </a:rPr>
              <a:t>operador</a:t>
            </a:r>
            <a:r>
              <a:rPr lang="en-US" sz="2800" b="1" u="none" dirty="0" smtClean="0">
                <a:latin typeface="+mn-lt"/>
              </a:rPr>
              <a:t> &lt;= (</a:t>
            </a:r>
            <a:r>
              <a:rPr lang="en-US" sz="2800" b="1" u="none" dirty="0" err="1" smtClean="0">
                <a:latin typeface="+mn-lt"/>
              </a:rPr>
              <a:t>usam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os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demais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operadores</a:t>
            </a:r>
            <a:r>
              <a:rPr lang="en-US" sz="2800" b="1" u="none" dirty="0" smtClean="0">
                <a:latin typeface="+mn-lt"/>
              </a:rPr>
              <a:t> </a:t>
            </a:r>
            <a:r>
              <a:rPr lang="en-US" sz="2800" b="1" u="none" dirty="0" err="1" smtClean="0">
                <a:latin typeface="+mn-lt"/>
              </a:rPr>
              <a:t>relacionais</a:t>
            </a:r>
            <a:r>
              <a:rPr lang="en-US" sz="2800" b="1" u="none" dirty="0" smtClean="0">
                <a:latin typeface="+mn-lt"/>
              </a:rPr>
              <a:t> e </a:t>
            </a:r>
            <a:r>
              <a:rPr lang="en-US" sz="2800" b="1" u="none" dirty="0" err="1" smtClean="0">
                <a:latin typeface="+mn-lt"/>
              </a:rPr>
              <a:t>lógicos</a:t>
            </a:r>
            <a:r>
              <a:rPr lang="en-US" sz="2800" b="1" u="none" dirty="0" smtClean="0">
                <a:latin typeface="+mn-lt"/>
              </a:rPr>
              <a:t>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seguir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dois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exemplos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-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000" b="1" dirty="0" smtClean="0">
                <a:cs typeface="Arial" pitchFamily="34" charset="0"/>
              </a:rPr>
              <a:t> ou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b="1" dirty="0" smtClean="0">
                <a:cs typeface="Arial" pitchFamily="34" charset="0"/>
              </a:rPr>
              <a:t> ? 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b="1" u="sng" dirty="0" smtClean="0"/>
              <a:t>Validação de Dados de Entrada</a:t>
            </a:r>
            <a:endParaRPr lang="pt-BR" sz="2400" b="1" dirty="0" smtClean="0"/>
          </a:p>
          <a:p>
            <a:pPr>
              <a:buNone/>
            </a:pPr>
            <a:endParaRPr lang="pt-BR" sz="2400" b="1" u="sng" dirty="0" smtClean="0"/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x = input(“ENTRE COM O VALOR DE  X : ”);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(x == 0)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(“X NÃO PODE SER NULO!\n”);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x = input(“ENTRE COM O VALOR DE  X : ”);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r>
              <a:rPr lang="pt-BR" sz="2400" b="1" u="sng" dirty="0" smtClean="0"/>
              <a:t>Observações</a:t>
            </a:r>
            <a:r>
              <a:rPr lang="pt-BR" sz="2400" b="1" dirty="0" smtClean="0"/>
              <a:t>:</a:t>
            </a:r>
          </a:p>
          <a:p>
            <a:r>
              <a:rPr lang="pt-BR" sz="2400" b="1" dirty="0" smtClean="0"/>
              <a:t>Não se pode prever quantas vezes o usuário entrará com um valor incorreto (nulo);</a:t>
            </a:r>
          </a:p>
          <a:p>
            <a:r>
              <a:rPr lang="pt-BR" sz="2400" b="1" dirty="0" smtClean="0"/>
              <a:t>Não é possível utilizar o comando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b="1" dirty="0" smtClean="0"/>
              <a:t> neste caso.</a:t>
            </a:r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27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-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000" b="1" dirty="0" smtClean="0">
                <a:cs typeface="Arial" pitchFamily="34" charset="0"/>
              </a:rPr>
              <a:t> ou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b="1" dirty="0" smtClean="0">
                <a:cs typeface="Arial" pitchFamily="34" charset="0"/>
              </a:rPr>
              <a:t> ? 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b="1" dirty="0" smtClean="0"/>
              <a:t>     No Algoritmo de Euclides para o cálculo do Máximo Divisor </a:t>
            </a:r>
          </a:p>
          <a:p>
            <a:pPr>
              <a:buNone/>
            </a:pPr>
            <a:r>
              <a:rPr lang="pt-BR" sz="2400" b="1" dirty="0" smtClean="0"/>
              <a:t>Comum,  não podemos  prever os valores da variável contadora </a:t>
            </a:r>
          </a:p>
          <a:p>
            <a:pPr>
              <a:buNone/>
            </a:pPr>
            <a:r>
              <a:rPr lang="pt-BR" sz="2400" b="1" dirty="0" smtClean="0"/>
              <a:t>para a utilização do comando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b="1" dirty="0" smtClean="0"/>
              <a:t>: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input(“x = ”);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y = input(“y = ”);</a:t>
            </a:r>
          </a:p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ya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while y &lt;&gt; 0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r </a:t>
            </a:r>
            <a:r>
              <a:rPr lang="en-US" sz="2400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 modulo(x, y);</a:t>
            </a:r>
            <a:endParaRPr lang="en-US" sz="24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x = y;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 = r;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mdc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(%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d,%d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= %d”,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xa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ya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x)</a:t>
            </a:r>
          </a:p>
          <a:p>
            <a:pPr>
              <a:buNone/>
            </a:pPr>
            <a:endParaRPr lang="pt-BR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28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-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000" b="1" dirty="0" smtClean="0">
                <a:cs typeface="Arial" pitchFamily="34" charset="0"/>
              </a:rPr>
              <a:t> ou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000" b="1" dirty="0" smtClean="0">
                <a:cs typeface="Arial" pitchFamily="34" charset="0"/>
              </a:rPr>
              <a:t> ?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29</a:t>
            </a:fld>
            <a:endParaRPr lang="pt-BR" u="none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0" y="620688"/>
            <a:ext cx="8964488" cy="6093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b="1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Observações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u="none" dirty="0" smtClean="0">
                <a:latin typeface="+mn-lt"/>
              </a:rPr>
              <a:t>     a) u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o for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sempre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possível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será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mais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seguro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eficiente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b) cuidado ao utilizar o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pois será possível que o laço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nunca  termine (laço infinito), veja 2 exemplos: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375" y="2852936"/>
            <a:ext cx="442460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>
                <a:latin typeface="Courier New" pitchFamily="49" charset="0"/>
                <a:cs typeface="Courier New" pitchFamily="49" charset="0"/>
              </a:rPr>
              <a:t>x = 0;</a:t>
            </a:r>
          </a:p>
          <a:p>
            <a:r>
              <a:rPr lang="en-US" b="1" u="none" dirty="0">
                <a:latin typeface="Courier New" pitchFamily="49" charset="0"/>
                <a:cs typeface="Courier New" pitchFamily="49" charset="0"/>
              </a:rPr>
              <a:t>while x &lt;= 10</a:t>
            </a:r>
          </a:p>
          <a:p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u="none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b="1" u="none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b="1" u="none" dirty="0">
                <a:latin typeface="Courier New" pitchFamily="49" charset="0"/>
                <a:cs typeface="Courier New" pitchFamily="49" charset="0"/>
              </a:rPr>
              <a:t> = %g", x</a:t>
            </a:r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u="none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en-US" sz="2000" b="1" u="none" dirty="0" smtClean="0">
              <a:latin typeface="+mn-lt"/>
              <a:cs typeface="Courier New" pitchFamily="49" charset="0"/>
            </a:endParaRPr>
          </a:p>
          <a:p>
            <a:r>
              <a:rPr lang="en-US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O valor de x </a:t>
            </a:r>
            <a:r>
              <a:rPr lang="en-US" sz="2000" b="1" u="none" dirty="0" err="1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nunca</a:t>
            </a:r>
            <a:r>
              <a:rPr lang="en-US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000" b="1" u="none" dirty="0" err="1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será</a:t>
            </a:r>
            <a:r>
              <a:rPr lang="en-US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000" b="1" u="none" dirty="0" err="1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alterado</a:t>
            </a:r>
            <a:r>
              <a:rPr lang="en-US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. Logo,</a:t>
            </a:r>
          </a:p>
          <a:p>
            <a:r>
              <a:rPr lang="en-US" sz="2000" b="1" u="none" dirty="0" err="1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teremos</a:t>
            </a:r>
            <a:r>
              <a:rPr lang="en-US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 um </a:t>
            </a:r>
            <a:r>
              <a:rPr lang="en-US" sz="2000" b="1" u="none" dirty="0" err="1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laço</a:t>
            </a:r>
            <a:r>
              <a:rPr lang="en-US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000" b="1" u="none" dirty="0" err="1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infinito</a:t>
            </a:r>
            <a:r>
              <a:rPr lang="en-US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.</a:t>
            </a:r>
            <a:endParaRPr lang="pt-BR" sz="2000" b="1" u="none" dirty="0">
              <a:solidFill>
                <a:srgbClr val="00206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644008" y="2780928"/>
            <a:ext cx="442460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none" dirty="0">
                <a:latin typeface="Courier New" pitchFamily="49" charset="0"/>
                <a:cs typeface="Courier New" pitchFamily="49" charset="0"/>
              </a:rPr>
              <a:t>x = 0;</a:t>
            </a:r>
          </a:p>
          <a:p>
            <a:r>
              <a:rPr lang="en-US" b="1" u="none" dirty="0">
                <a:latin typeface="Courier New" pitchFamily="49" charset="0"/>
                <a:cs typeface="Courier New" pitchFamily="49" charset="0"/>
              </a:rPr>
              <a:t>while x &lt;= 10</a:t>
            </a:r>
          </a:p>
          <a:p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u="none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b="1" u="none" dirty="0" err="1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b="1" u="none" dirty="0">
                <a:latin typeface="Courier New" pitchFamily="49" charset="0"/>
                <a:cs typeface="Courier New" pitchFamily="49" charset="0"/>
              </a:rPr>
              <a:t> = %g", x)</a:t>
            </a:r>
          </a:p>
          <a:p>
            <a:r>
              <a:rPr lang="en-US" b="1" u="none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b="1" u="none" dirty="0">
                <a:latin typeface="Courier New" pitchFamily="49" charset="0"/>
                <a:cs typeface="Courier New" pitchFamily="49" charset="0"/>
              </a:rPr>
              <a:t>= x - 0.2;</a:t>
            </a:r>
          </a:p>
          <a:p>
            <a:r>
              <a:rPr lang="en-US" b="1" u="none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endParaRPr lang="pt-BR" sz="2000" b="1" u="none" dirty="0" smtClean="0">
              <a:latin typeface="+mn-lt"/>
              <a:cs typeface="Courier New" pitchFamily="49" charset="0"/>
            </a:endParaRPr>
          </a:p>
          <a:p>
            <a:r>
              <a:rPr lang="pt-BR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O valor de x é iniciado com zero, sendo</a:t>
            </a:r>
          </a:p>
          <a:p>
            <a:r>
              <a:rPr lang="pt-BR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depois decrementado. O valor</a:t>
            </a:r>
          </a:p>
          <a:p>
            <a:r>
              <a:rPr lang="pt-BR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de x sempre será negativo. O programa</a:t>
            </a:r>
          </a:p>
          <a:p>
            <a:r>
              <a:rPr lang="pt-BR" sz="2000" b="1" u="none" dirty="0" smtClean="0">
                <a:solidFill>
                  <a:srgbClr val="002060"/>
                </a:solidFill>
                <a:latin typeface="+mn-lt"/>
                <a:cs typeface="Courier New" pitchFamily="49" charset="0"/>
              </a:rPr>
              <a:t>nunca deixará o laço infinito.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xfrm>
            <a:off x="8810128" y="6356350"/>
            <a:ext cx="226368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 u="none"/>
              <a:pPr/>
              <a:t>3</a:t>
            </a:fld>
            <a:endParaRPr lang="pt-BR" u="none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246563" y="2781300"/>
            <a:ext cx="4897437" cy="6477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cs typeface="Arial" pitchFamily="34" charset="0"/>
              </a:rPr>
              <a:t>Instrução de Repetição</a:t>
            </a:r>
            <a:endParaRPr lang="pt-BR" sz="2800" b="1" dirty="0" smtClean="0"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6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b="1" dirty="0" smtClean="0"/>
              <a:t>     Em algumas situações desejamos repetir um programa </a:t>
            </a:r>
          </a:p>
          <a:p>
            <a:pPr>
              <a:buNone/>
            </a:pPr>
            <a:r>
              <a:rPr lang="pt-BR" sz="2800" b="1" dirty="0" smtClean="0"/>
              <a:t>que acabamos de executar.</a:t>
            </a:r>
          </a:p>
          <a:p>
            <a:pPr>
              <a:buNone/>
            </a:pPr>
            <a:r>
              <a:rPr lang="pt-BR" sz="2800" b="1" dirty="0" smtClean="0"/>
              <a:t>     Então vamos até o </a:t>
            </a:r>
            <a:r>
              <a:rPr lang="pt-BR" sz="2800" b="1" dirty="0" err="1" smtClean="0"/>
              <a:t>Scinotes</a:t>
            </a:r>
            <a:r>
              <a:rPr lang="pt-BR" sz="2800" b="1" dirty="0" smtClean="0"/>
              <a:t> e executamos  novamente </a:t>
            </a:r>
          </a:p>
          <a:p>
            <a:pPr>
              <a:buNone/>
            </a:pPr>
            <a:r>
              <a:rPr lang="pt-BR" sz="2800" b="1" dirty="0" smtClean="0"/>
              <a:t>o programa.</a:t>
            </a:r>
          </a:p>
          <a:p>
            <a:pPr>
              <a:buNone/>
            </a:pPr>
            <a:r>
              <a:rPr lang="pt-BR" sz="2800" b="1" dirty="0" smtClean="0"/>
              <a:t>     É possível executar quantas vezes quisermos um </a:t>
            </a:r>
          </a:p>
          <a:p>
            <a:pPr>
              <a:buNone/>
            </a:pPr>
            <a:r>
              <a:rPr lang="pt-BR" sz="2800" b="1" dirty="0" smtClean="0"/>
              <a:t>determinado  programa, permanecendo no console do </a:t>
            </a:r>
          </a:p>
          <a:p>
            <a:pPr>
              <a:buNone/>
            </a:pPr>
            <a:r>
              <a:rPr lang="pt-BR" sz="2800" b="1" dirty="0" err="1" smtClean="0"/>
              <a:t>Scilab</a:t>
            </a:r>
            <a:r>
              <a:rPr lang="pt-BR" sz="2800" b="1" dirty="0" smtClean="0"/>
              <a:t>.</a:t>
            </a:r>
          </a:p>
          <a:p>
            <a:pPr>
              <a:buNone/>
            </a:pPr>
            <a:r>
              <a:rPr lang="pt-BR" sz="2800" b="1" dirty="0" smtClean="0"/>
              <a:t>     Basta acrescentarmos ao código do nosso programa os </a:t>
            </a:r>
          </a:p>
          <a:p>
            <a:pPr>
              <a:buNone/>
            </a:pPr>
            <a:r>
              <a:rPr lang="pt-BR" sz="2800" b="1" dirty="0" smtClean="0"/>
              <a:t>códigos especificados no exemplo a seguir.</a:t>
            </a:r>
          </a:p>
          <a:p>
            <a:pPr>
              <a:buNone/>
            </a:pPr>
            <a:endParaRPr lang="pt-BR" sz="28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30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Exemplo 6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repetir= %t; </a:t>
            </a:r>
            <a:r>
              <a:rPr lang="pt-BR" sz="24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supõe que o usuário</a:t>
            </a:r>
          </a:p>
          <a:p>
            <a:pPr marL="114300" lvl="0" indent="0">
              <a:buNone/>
              <a:defRPr/>
            </a:pPr>
            <a:r>
              <a:rPr lang="pt-BR" sz="24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// sempre repetirá a execução</a:t>
            </a:r>
          </a:p>
          <a:p>
            <a:pPr marL="114300" lvl="0" indent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repetir</a:t>
            </a:r>
          </a:p>
          <a:p>
            <a:pPr marL="114300" lvl="0" indent="0">
              <a:buNone/>
              <a:defRPr/>
            </a:pP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// Início do seu programa</a:t>
            </a:r>
          </a:p>
          <a:p>
            <a:pPr marL="114300" lvl="0" indent="0">
              <a:buNone/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Comandos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seu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programa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 indent="0">
              <a:buNone/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seu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programa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 indent="0">
              <a:buNone/>
              <a:defRPr/>
            </a:pP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// Decisão sobre a repetição do programa</a:t>
            </a: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input(“Repetir? (s/n)”, "string”);</a:t>
            </a: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repetir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== ‘s’ |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decisao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== ‘S’;</a:t>
            </a:r>
          </a:p>
          <a:p>
            <a:pPr marL="114300" lvl="0" indent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 indent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(“Término do programa.\n”);</a:t>
            </a:r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31</a:t>
            </a:fld>
            <a:endParaRPr lang="pt-BR" u="none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611560" y="2204864"/>
            <a:ext cx="5400600" cy="165618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xfrm>
            <a:off x="8810128" y="6356350"/>
            <a:ext cx="226368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 u="none"/>
              <a:pPr/>
              <a:t>32</a:t>
            </a:fld>
            <a:endParaRPr lang="pt-BR" u="none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246563" y="2781300"/>
            <a:ext cx="4897437" cy="6477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cs typeface="Arial" pitchFamily="34" charset="0"/>
              </a:rPr>
              <a:t>Laços Aninhados</a:t>
            </a:r>
            <a:endParaRPr lang="pt-BR" sz="2800" b="1" dirty="0" smtClean="0"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Laços Aninhados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07504" y="692696"/>
            <a:ext cx="8352928" cy="576064"/>
          </a:xfrm>
        </p:spPr>
        <p:txBody>
          <a:bodyPr>
            <a:noAutofit/>
          </a:bodyPr>
          <a:lstStyle/>
          <a:p>
            <a:pPr marL="114300" lvl="0" indent="0">
              <a:buNone/>
              <a:defRPr/>
            </a:pPr>
            <a:r>
              <a:rPr lang="pt-BR" sz="2800" b="1" dirty="0" smtClean="0">
                <a:cs typeface="Courier New" pitchFamily="49" charset="0"/>
              </a:rPr>
              <a:t>Veja o seguinte desenho:</a:t>
            </a: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33</a:t>
            </a:fld>
            <a:endParaRPr lang="pt-BR" u="none" dirty="0"/>
          </a:p>
        </p:txBody>
      </p:sp>
      <p:sp>
        <p:nvSpPr>
          <p:cNvPr id="9" name="Espaço Reservado para Conteúdo 7"/>
          <p:cNvSpPr txBox="1">
            <a:spLocks/>
          </p:cNvSpPr>
          <p:nvPr/>
        </p:nvSpPr>
        <p:spPr>
          <a:xfrm>
            <a:off x="251520" y="1484784"/>
            <a:ext cx="2088232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********</a:t>
            </a: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Espaço Reservado para Conteúdo 7"/>
          <p:cNvSpPr txBox="1">
            <a:spLocks/>
          </p:cNvSpPr>
          <p:nvPr/>
        </p:nvSpPr>
        <p:spPr>
          <a:xfrm>
            <a:off x="2123728" y="1484784"/>
            <a:ext cx="6480720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800" b="1" u="none" noProof="0" dirty="0" smtClean="0">
                <a:latin typeface="+mn-lt"/>
                <a:cs typeface="Courier New" pitchFamily="49" charset="0"/>
              </a:rPr>
              <a:t> Repetição 1: temos oito repetições de linhas com o mesmo caractere ‘*’.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800" b="1" u="none" dirty="0" smtClean="0">
                <a:latin typeface="+mn-lt"/>
                <a:cs typeface="Courier New" pitchFamily="49" charset="0"/>
              </a:rPr>
              <a:t> Repetição 2: temos em cada linha, a repetição de n caracteres, sendo 1 ≤ n ≤ 8. Assim, na linha 1 temos n=1, na linha 2 temos n=2, até a linha 8, onde temos n=8.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800" b="1" u="none" noProof="0" dirty="0" smtClean="0">
                <a:latin typeface="+mn-lt"/>
                <a:cs typeface="Courier New" pitchFamily="49" charset="0"/>
              </a:rPr>
              <a:t>  Para obter o desenho temos a repetição 2 realizada dentro da repetição 1.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Laços Aninhados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34</a:t>
            </a:fld>
            <a:endParaRPr lang="pt-BR" u="none" dirty="0"/>
          </a:p>
        </p:txBody>
      </p:sp>
      <p:sp>
        <p:nvSpPr>
          <p:cNvPr id="9" name="Espaço Reservado para Conteúdo 7"/>
          <p:cNvSpPr txBox="1">
            <a:spLocks/>
          </p:cNvSpPr>
          <p:nvPr/>
        </p:nvSpPr>
        <p:spPr>
          <a:xfrm>
            <a:off x="251520" y="1484784"/>
            <a:ext cx="2088232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********</a:t>
            </a: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Espaço Reservado para Conteúdo 7"/>
          <p:cNvSpPr txBox="1">
            <a:spLocks/>
          </p:cNvSpPr>
          <p:nvPr/>
        </p:nvSpPr>
        <p:spPr>
          <a:xfrm>
            <a:off x="2123728" y="1484784"/>
            <a:ext cx="6480720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noProof="0" dirty="0" smtClean="0">
                <a:latin typeface="+mn-lt"/>
                <a:cs typeface="Courier New" pitchFamily="49" charset="0"/>
              </a:rPr>
              <a:t>Fazendo a </a:t>
            </a:r>
            <a:r>
              <a:rPr lang="pt-BR" sz="2800" b="1" u="none" dirty="0" smtClean="0">
                <a:latin typeface="+mn-lt"/>
                <a:cs typeface="Courier New" pitchFamily="49" charset="0"/>
              </a:rPr>
              <a:t>Repetição 2: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b="1" u="none" dirty="0" smtClean="0">
              <a:latin typeface="+mn-lt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// imprime uma linha com n ‘*’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for j=1:n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(“*”);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800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b="1" u="none" dirty="0" smtClean="0">
              <a:latin typeface="+mn-lt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+mn-lt"/>
                <a:cs typeface="Courier New" pitchFamily="49" charset="0"/>
              </a:rPr>
              <a:t>Agora, faremos a repetição do código acima 8 vezes, uma para cada linha.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b="1" u="none" dirty="0" smtClean="0">
              <a:latin typeface="+mn-lt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ourier New" pitchFamily="49" charset="0"/>
              </a:rPr>
              <a:t>   </a:t>
            </a:r>
          </a:p>
        </p:txBody>
      </p:sp>
      <p:sp>
        <p:nvSpPr>
          <p:cNvPr id="7" name="Retângulo de cantos arredondados 6"/>
          <p:cNvSpPr/>
          <p:nvPr/>
        </p:nvSpPr>
        <p:spPr>
          <a:xfrm>
            <a:off x="2267744" y="2492896"/>
            <a:ext cx="5688632" cy="2016224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Laços Aninhados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35</a:t>
            </a:fld>
            <a:endParaRPr lang="pt-BR" u="none" dirty="0"/>
          </a:p>
        </p:txBody>
      </p:sp>
      <p:sp>
        <p:nvSpPr>
          <p:cNvPr id="9" name="Espaço Reservado para Conteúdo 7"/>
          <p:cNvSpPr txBox="1">
            <a:spLocks/>
          </p:cNvSpPr>
          <p:nvPr/>
        </p:nvSpPr>
        <p:spPr>
          <a:xfrm>
            <a:off x="251520" y="1484784"/>
            <a:ext cx="2088232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*******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********</a:t>
            </a: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Espaço Reservado para Conteúdo 7"/>
          <p:cNvSpPr txBox="1">
            <a:spLocks/>
          </p:cNvSpPr>
          <p:nvPr/>
        </p:nvSpPr>
        <p:spPr>
          <a:xfrm>
            <a:off x="2123728" y="1484784"/>
            <a:ext cx="6480720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noProof="0" dirty="0" smtClean="0">
                <a:latin typeface="+mn-lt"/>
                <a:cs typeface="Courier New" pitchFamily="49" charset="0"/>
              </a:rPr>
              <a:t>Fazendo a </a:t>
            </a:r>
            <a:r>
              <a:rPr lang="pt-BR" sz="2800" b="1" u="none" dirty="0" smtClean="0">
                <a:latin typeface="+mn-lt"/>
                <a:cs typeface="Courier New" pitchFamily="49" charset="0"/>
              </a:rPr>
              <a:t>Repetição 1: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for n=1:8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// imprime uma linha com n ‘*’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for j=1:n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(“*”);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800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// muda a linha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(“\n”);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800" b="1" u="none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2843808" y="2996952"/>
            <a:ext cx="5544616" cy="1944216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Laços Aninhados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36</a:t>
            </a:fld>
            <a:endParaRPr lang="pt-BR" u="none" dirty="0"/>
          </a:p>
        </p:txBody>
      </p:sp>
      <p:sp>
        <p:nvSpPr>
          <p:cNvPr id="10" name="Espaço Reservado para Conteúdo 7"/>
          <p:cNvSpPr txBox="1">
            <a:spLocks/>
          </p:cNvSpPr>
          <p:nvPr/>
        </p:nvSpPr>
        <p:spPr>
          <a:xfrm>
            <a:off x="179512" y="764704"/>
            <a:ext cx="3672408" cy="5904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+mn-lt"/>
                <a:cs typeface="Courier New" pitchFamily="49" charset="0"/>
              </a:rPr>
              <a:t>     Quando temos um laço dentro de outro temos laços aninhados:</a:t>
            </a: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latin typeface="+mn-lt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latin typeface="+mn-lt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for i = 1:n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  <a:sym typeface="Symbol"/>
              </a:rPr>
              <a:t>   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for j = 1:m </a:t>
            </a:r>
          </a:p>
          <a:p>
            <a:pPr marL="1143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  <a:sym typeface="Symbol"/>
              </a:rPr>
              <a:t>  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  <a:sym typeface="Symbol"/>
              </a:rPr>
              <a:t>  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899592" y="3645024"/>
            <a:ext cx="2160240" cy="1440160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251520" y="2780928"/>
            <a:ext cx="3096344" cy="3312368"/>
          </a:xfrm>
          <a:prstGeom prst="roundRect">
            <a:avLst/>
          </a:prstGeom>
          <a:noFill/>
          <a:ln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Conteúdo 7"/>
          <p:cNvSpPr txBox="1">
            <a:spLocks/>
          </p:cNvSpPr>
          <p:nvPr/>
        </p:nvSpPr>
        <p:spPr>
          <a:xfrm>
            <a:off x="3923928" y="1124744"/>
            <a:ext cx="4824536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lvl="0" indent="-457200" fontAlgn="auto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b="1" u="none" dirty="0" smtClean="0">
                <a:latin typeface="+mn-lt"/>
                <a:cs typeface="Courier New" pitchFamily="49" charset="0"/>
              </a:rPr>
              <a:t>A execução começa no laço externo (azul);</a:t>
            </a:r>
          </a:p>
          <a:p>
            <a: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b="1" u="none" dirty="0" smtClean="0">
                <a:latin typeface="+mn-lt"/>
                <a:cs typeface="Courier New" pitchFamily="49" charset="0"/>
              </a:rPr>
              <a:t>Quando chegamos ao laço interno (vermelho), suas 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pt-BR" b="1" u="none" dirty="0" smtClean="0">
                <a:latin typeface="+mn-lt"/>
                <a:cs typeface="Courier New" pitchFamily="49" charset="0"/>
              </a:rPr>
              <a:t> interações são realizadas (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pt-BR" b="1" u="none" dirty="0" smtClean="0">
                <a:latin typeface="+mn-lt"/>
                <a:cs typeface="Courier New" pitchFamily="49" charset="0"/>
              </a:rPr>
              <a:t> assume os valores de 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b="1" u="none" dirty="0" smtClean="0">
                <a:latin typeface="+mn-lt"/>
                <a:cs typeface="Courier New" pitchFamily="49" charset="0"/>
              </a:rPr>
              <a:t> a 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pt-BR" b="1" u="none" dirty="0" smtClean="0">
                <a:latin typeface="+mn-lt"/>
                <a:cs typeface="Courier New" pitchFamily="49" charset="0"/>
              </a:rPr>
              <a:t>);</a:t>
            </a:r>
          </a:p>
          <a:p>
            <a: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b="1" u="none" dirty="0" smtClean="0">
                <a:latin typeface="+mn-lt"/>
                <a:cs typeface="Courier New" pitchFamily="49" charset="0"/>
              </a:rPr>
              <a:t>Ao sair do laço mais interno, incrementa-se o contador do laço externo.</a:t>
            </a:r>
          </a:p>
          <a:p>
            <a:pPr marL="5715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t-BR" b="1" u="none" dirty="0" smtClean="0">
                <a:latin typeface="+mn-lt"/>
                <a:cs typeface="Courier New" pitchFamily="49" charset="0"/>
              </a:rPr>
              <a:t>Se ocorrer a repetição do bloco do laço externo, o laço interno será executado novamente.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Tabuada de Multiplicação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37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51520" y="692696"/>
            <a:ext cx="8496944" cy="6048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Faça um programa que imprima a tabela da tabuada de multiplicação: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1706659"/>
            <a:ext cx="7632848" cy="515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Tabuada de Multiplicação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Autofit/>
          </a:bodyPr>
          <a:lstStyle/>
          <a:p>
            <a:pPr marL="114300" lvl="0" indent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4300" lvl="0" indent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nTabuada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de Multiplicação:\n\n");</a:t>
            </a:r>
          </a:p>
          <a:p>
            <a:pPr marL="114300" lvl="0" indent="0">
              <a:buNone/>
              <a:defRPr/>
            </a:pP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("   |  1   2   3   4   5   6   7   8   9  10\n");</a:t>
            </a:r>
          </a:p>
          <a:p>
            <a:pPr marL="114300" lvl="0" indent="0">
              <a:buNone/>
              <a:defRPr/>
            </a:pP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("-------------------------------------------\n");</a:t>
            </a:r>
          </a:p>
          <a:p>
            <a:pPr marL="114300" lvl="0" indent="0">
              <a:buNone/>
              <a:defRPr/>
            </a:pP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linha = 1 : 10</a:t>
            </a: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("%2.0f |", linha);</a:t>
            </a: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for coluna = 1 : 10</a:t>
            </a: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("%3.0f ", linha * coluna);</a:t>
            </a: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114300" lvl="0" indent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 marL="114300" lvl="0" indent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38</a:t>
            </a:fld>
            <a:endParaRPr lang="pt-BR" u="none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899592" y="3645024"/>
            <a:ext cx="6840760" cy="129614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xfrm>
            <a:off x="8738120" y="6356350"/>
            <a:ext cx="298376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 u="none"/>
              <a:pPr/>
              <a:t>39</a:t>
            </a:fld>
            <a:endParaRPr lang="pt-BR" u="none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246563" y="2781300"/>
            <a:ext cx="4897437" cy="6477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/>
                <a:cs typeface="Arial" pitchFamily="34" charset="0"/>
              </a:rPr>
              <a:t>Exercícios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r>
              <a:rPr lang="pt-BR" b="1" dirty="0" smtClean="0"/>
              <a:t>Para permitir que uma operação seja executada repetidas vezes utiliza-se comandos de repetição;</a:t>
            </a:r>
          </a:p>
          <a:p>
            <a:r>
              <a:rPr lang="pt-BR" b="1" dirty="0" smtClean="0"/>
              <a:t>Uma estrutura deste tipo também é chamada de laço (do inglês loop);</a:t>
            </a:r>
          </a:p>
          <a:p>
            <a:r>
              <a:rPr lang="pt-BR" b="1" dirty="0" smtClean="0"/>
              <a:t>No </a:t>
            </a:r>
            <a:r>
              <a:rPr lang="pt-BR" b="1" dirty="0" err="1" smtClean="0"/>
              <a:t>Scilab</a:t>
            </a:r>
            <a:r>
              <a:rPr lang="pt-BR" b="1" dirty="0" smtClean="0"/>
              <a:t>, são definidos dois comandos de repetição: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b="1" dirty="0" smtClean="0"/>
              <a:t>Laço controlado por contador (for);</a:t>
            </a:r>
          </a:p>
          <a:p>
            <a:pPr marL="868363" lvl="1" indent="-457200">
              <a:buFont typeface="+mj-lt"/>
              <a:buAutoNum type="arabicPeriod"/>
            </a:pPr>
            <a:r>
              <a:rPr lang="pt-BR" b="1" dirty="0" smtClean="0"/>
              <a:t>Laço controlado logicamente (</a:t>
            </a:r>
            <a:r>
              <a:rPr lang="pt-BR" b="1" dirty="0" err="1" smtClean="0"/>
              <a:t>while</a:t>
            </a:r>
            <a:r>
              <a:rPr lang="pt-BR" b="1" dirty="0" smtClean="0"/>
              <a:t>).</a:t>
            </a:r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Compras no Supermercado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b="1" dirty="0" smtClean="0"/>
              <a:t>     Um aluno foi ao supermercado e gastou X reais com as </a:t>
            </a:r>
          </a:p>
          <a:p>
            <a:pPr>
              <a:buNone/>
            </a:pPr>
            <a:r>
              <a:rPr lang="pt-BR" sz="2800" b="1" dirty="0" smtClean="0"/>
              <a:t>compras da semana.</a:t>
            </a:r>
          </a:p>
          <a:p>
            <a:pPr>
              <a:buNone/>
            </a:pPr>
            <a:endParaRPr lang="pt-BR" sz="1800" b="1" dirty="0" smtClean="0"/>
          </a:p>
          <a:p>
            <a:pPr>
              <a:buNone/>
            </a:pPr>
            <a:r>
              <a:rPr lang="pt-BR" sz="2800" b="1" dirty="0" smtClean="0"/>
              <a:t>     Escreva um programa que tenha como entrada o </a:t>
            </a:r>
          </a:p>
          <a:p>
            <a:pPr>
              <a:buNone/>
            </a:pPr>
            <a:r>
              <a:rPr lang="pt-BR" sz="2800" b="1" dirty="0" smtClean="0"/>
              <a:t>valor X da compra. O programa deve determinar quantas </a:t>
            </a:r>
          </a:p>
          <a:p>
            <a:pPr>
              <a:buNone/>
            </a:pPr>
            <a:r>
              <a:rPr lang="pt-BR" sz="2800" b="1" dirty="0" smtClean="0"/>
              <a:t>notas de 50, de 10 e de 1 real são suficientes para o </a:t>
            </a:r>
          </a:p>
          <a:p>
            <a:pPr>
              <a:buNone/>
            </a:pPr>
            <a:r>
              <a:rPr lang="pt-BR" sz="2800" b="1" dirty="0" smtClean="0"/>
              <a:t>pagamento da compra.</a:t>
            </a:r>
          </a:p>
          <a:p>
            <a:pPr>
              <a:buNone/>
            </a:pPr>
            <a:endParaRPr lang="pt-BR" sz="1800" b="1" dirty="0" smtClean="0"/>
          </a:p>
          <a:p>
            <a:pPr>
              <a:buNone/>
            </a:pPr>
            <a:r>
              <a:rPr lang="pt-BR" sz="2800" b="1" dirty="0" smtClean="0"/>
              <a:t>     </a:t>
            </a:r>
            <a:r>
              <a:rPr lang="pt-BR" sz="2800" b="1" u="sng" dirty="0" err="1" smtClean="0"/>
              <a:t>Obs</a:t>
            </a:r>
            <a:r>
              <a:rPr lang="pt-BR" sz="2800" b="1" dirty="0" smtClean="0"/>
              <a:t>: O programa só deverá imprimir a quantidade de </a:t>
            </a:r>
          </a:p>
          <a:p>
            <a:pPr>
              <a:buNone/>
            </a:pPr>
            <a:r>
              <a:rPr lang="pt-BR" sz="2800" b="1" dirty="0" smtClean="0"/>
              <a:t>notas que forem maiores do que zero; e o valor da compra é um número inteiro.</a:t>
            </a:r>
          </a:p>
          <a:p>
            <a:pPr>
              <a:buNone/>
            </a:pPr>
            <a:endParaRPr lang="pt-BR" sz="2800" b="1" dirty="0" smtClean="0"/>
          </a:p>
          <a:p>
            <a:pPr>
              <a:buNone/>
            </a:pPr>
            <a:endParaRPr lang="pt-BR" sz="2800" b="1" dirty="0" smtClean="0"/>
          </a:p>
          <a:p>
            <a:pPr>
              <a:buNone/>
            </a:pPr>
            <a:endParaRPr lang="pt-BR" sz="28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40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Compras no Supermercado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251520" y="836712"/>
            <a:ext cx="8892480" cy="5544616"/>
          </a:xfrm>
        </p:spPr>
        <p:txBody>
          <a:bodyPr>
            <a:noAutofit/>
          </a:bodyPr>
          <a:lstStyle/>
          <a:p>
            <a:pPr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clc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input("VALOR DA COMPRA: ");</a:t>
            </a:r>
          </a:p>
          <a:p>
            <a:pPr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N50 = 0; N10 = 0;</a:t>
            </a:r>
          </a:p>
          <a:p>
            <a:pPr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&gt;=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50)</a:t>
            </a:r>
          </a:p>
          <a:p>
            <a:pPr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- 50;</a:t>
            </a:r>
          </a:p>
          <a:p>
            <a:pPr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N50 = N50 + 1;</a:t>
            </a:r>
          </a:p>
          <a:p>
            <a:pPr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&gt;= 10)</a:t>
            </a:r>
          </a:p>
          <a:p>
            <a:pPr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- 10;</a:t>
            </a:r>
          </a:p>
          <a:p>
            <a:pPr lvl="0">
              <a:buNone/>
              <a:defRPr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N10 = N10 + 1;</a:t>
            </a:r>
          </a:p>
          <a:p>
            <a:pPr lvl="0">
              <a:buNone/>
              <a:defRPr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41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Compras no Supermercado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323528" y="908720"/>
            <a:ext cx="8784976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("O VALOR DA COMPRA SERÁ PAGO COM:\n");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(N50 &gt; 0)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("%g NOTA(S) DE CINQUENTA\n", N50);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(N10 &gt; 0)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("%g NOTA(S) DE DEZ\n", N10);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&gt; 0)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then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("%g NOTA(S) DE UM\n",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ValorCompra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42</a:t>
            </a:fld>
            <a:endParaRPr lang="pt-BR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- Perda de Massa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43</a:t>
            </a:fld>
            <a:endParaRPr lang="pt-BR" u="none" dirty="0"/>
          </a:p>
        </p:txBody>
      </p:sp>
      <p:sp>
        <p:nvSpPr>
          <p:cNvPr id="10" name="Espaço Reservado para Conteúdo 7"/>
          <p:cNvSpPr txBox="1">
            <a:spLocks/>
          </p:cNvSpPr>
          <p:nvPr/>
        </p:nvSpPr>
        <p:spPr>
          <a:xfrm>
            <a:off x="179512" y="764704"/>
            <a:ext cx="8496944" cy="5904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u="none" dirty="0" smtClean="0">
                <a:latin typeface="+mn-lt"/>
                <a:cs typeface="Rod" pitchFamily="49" charset="-79"/>
              </a:rPr>
              <a:t>     Um determinado material radioativo perde 1% de sua massa a cada 50 segundos.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1800" b="1" u="none" dirty="0" smtClean="0">
              <a:latin typeface="+mn-lt"/>
              <a:cs typeface="Rod" pitchFamily="49" charset="-79"/>
            </a:endParaRP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u="none" dirty="0" smtClean="0">
                <a:latin typeface="+mn-lt"/>
                <a:cs typeface="Rod" pitchFamily="49" charset="-79"/>
              </a:rPr>
              <a:t>     Codifique um programa </a:t>
            </a:r>
            <a:r>
              <a:rPr lang="pt-BR" sz="2800" b="1" u="none" dirty="0" err="1" smtClean="0">
                <a:latin typeface="+mn-lt"/>
                <a:cs typeface="Rod" pitchFamily="49" charset="-79"/>
              </a:rPr>
              <a:t>Scilab</a:t>
            </a:r>
            <a:r>
              <a:rPr lang="pt-BR" sz="2800" b="1" u="none" dirty="0" smtClean="0">
                <a:latin typeface="+mn-lt"/>
                <a:cs typeface="Rod" pitchFamily="49" charset="-79"/>
              </a:rPr>
              <a:t> que leia a massa inicial em gramas. A massa fornecida deve ser maior que 0,5 gramas e o programa repete a entrada até que uma massa com esta especificação seja fornecida.</a:t>
            </a: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2800" b="1" u="none" dirty="0" smtClean="0">
              <a:latin typeface="+mn-lt"/>
              <a:cs typeface="Rod" pitchFamily="49" charset="-79"/>
            </a:endParaRPr>
          </a:p>
          <a:p>
            <a:pPr marL="114300" lvl="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u="none" dirty="0" smtClean="0">
                <a:latin typeface="+mn-lt"/>
                <a:cs typeface="Rod" pitchFamily="49" charset="-79"/>
              </a:rPr>
              <a:t>     O programa calcula e imprime o tempo necessário para que a massa se torne menor que 0,5 gramas.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- Perda de Massa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44</a:t>
            </a:fld>
            <a:endParaRPr lang="pt-BR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836712"/>
            <a:ext cx="8535734" cy="5911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- Perda de Massa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45</a:t>
            </a:fld>
            <a:endParaRPr lang="pt-BR" u="non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0728"/>
            <a:ext cx="8640960" cy="532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- Perda de Massa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46</a:t>
            </a:fld>
            <a:endParaRPr lang="pt-BR" u="none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852936"/>
            <a:ext cx="8813779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Raiz Quadrada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7606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b="1" dirty="0" smtClean="0"/>
              <a:t>     Fazer um algoritmo para calcular a raiz quadrada (x) de um </a:t>
            </a:r>
          </a:p>
          <a:p>
            <a:pPr>
              <a:buNone/>
            </a:pPr>
            <a:r>
              <a:rPr lang="pt-BR" sz="2400" b="1" dirty="0" smtClean="0"/>
              <a:t>número positivo (y), usando o roteiro abaixo, baseado no método </a:t>
            </a:r>
          </a:p>
          <a:p>
            <a:pPr>
              <a:buNone/>
            </a:pPr>
            <a:r>
              <a:rPr lang="pt-BR" sz="2400" b="1" dirty="0" smtClean="0"/>
              <a:t>de aproximações sucessivas de Newton: </a:t>
            </a:r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r>
              <a:rPr lang="pt-BR" sz="2400" b="1" dirty="0" smtClean="0"/>
              <a:t>1) a primeira aproximação para a raiz quadrada de y é: </a:t>
            </a:r>
            <a:r>
              <a:rPr lang="pt-BR" b="1" dirty="0" smtClean="0"/>
              <a:t>x</a:t>
            </a:r>
            <a:r>
              <a:rPr lang="pt-BR" b="1" baseline="-25000" dirty="0" smtClean="0"/>
              <a:t>1</a:t>
            </a:r>
            <a:r>
              <a:rPr lang="pt-BR" b="1" dirty="0" smtClean="0"/>
              <a:t> = y / 2</a:t>
            </a:r>
            <a:r>
              <a:rPr lang="pt-BR" sz="2400" b="1" dirty="0" smtClean="0"/>
              <a:t> </a:t>
            </a:r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r>
              <a:rPr lang="pt-BR" sz="2400" b="1" dirty="0" smtClean="0"/>
              <a:t>2) as sucessivas aproximações serão: </a:t>
            </a:r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r>
              <a:rPr lang="pt-BR" sz="2400" b="1" dirty="0" smtClean="0"/>
              <a:t>3) O laço dos cálculos das aproximações deverá terminar quando: </a:t>
            </a:r>
          </a:p>
          <a:p>
            <a:pPr algn="ctr">
              <a:buNone/>
            </a:pPr>
            <a:r>
              <a:rPr lang="pt-BR" b="1" dirty="0" smtClean="0"/>
              <a:t>| x</a:t>
            </a:r>
            <a:r>
              <a:rPr lang="pt-BR" b="1" baseline="-25000" dirty="0" smtClean="0"/>
              <a:t>i</a:t>
            </a:r>
            <a:r>
              <a:rPr lang="pt-BR" b="1" dirty="0" smtClean="0"/>
              <a:t> – x</a:t>
            </a:r>
            <a:r>
              <a:rPr lang="pt-BR" b="1" i="1" baseline="-25000" dirty="0" smtClean="0"/>
              <a:t>i-1</a:t>
            </a:r>
            <a:r>
              <a:rPr lang="pt-BR" b="1" dirty="0" smtClean="0"/>
              <a:t> | &lt; 0.0001</a:t>
            </a:r>
          </a:p>
          <a:p>
            <a:pPr>
              <a:buNone/>
            </a:pPr>
            <a:endParaRPr lang="pt-BR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47</a:t>
            </a:fld>
            <a:endParaRPr lang="pt-BR" u="none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212976"/>
            <a:ext cx="2376264" cy="129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Raiz Quadrada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48</a:t>
            </a:fld>
            <a:endParaRPr lang="pt-BR" u="none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124744"/>
            <a:ext cx="7158097" cy="4965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Raiz Quadrada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49</a:t>
            </a:fld>
            <a:endParaRPr lang="pt-BR" u="non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465" y="1463367"/>
            <a:ext cx="8894031" cy="412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5</a:t>
            </a:fld>
            <a:endParaRPr lang="pt-BR" u="none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79512" y="764704"/>
            <a:ext cx="8964488" cy="576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Em um laço </a:t>
            </a:r>
            <a:r>
              <a:rPr kumimoji="0" lang="pt-BR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controlado por contador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os comandos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(corpo do laço) são repetidos um número</a:t>
            </a:r>
            <a:r>
              <a:rPr kumimoji="0" lang="pt-BR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predeterminado de vezes.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Já em um laço </a:t>
            </a:r>
            <a:r>
              <a:rPr kumimoji="0" lang="pt-BR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controlado logicamente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os comandos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(corpo do laço) são repetidos enquanto uma expressão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lógica for</a:t>
            </a:r>
            <a:r>
              <a:rPr kumimoji="0" lang="pt-BR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verdadeira.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Denomina-se </a:t>
            </a:r>
            <a:r>
              <a:rPr kumimoji="0" lang="pt-BR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iteração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repetição de um conjunto de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comandos: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Cada execução do corpo do laço, juntamente com a condição de terminação do laço, é uma </a:t>
            </a:r>
            <a:r>
              <a:rPr kumimoji="0" lang="pt-BR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iteração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Série do Seno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2016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b="1" dirty="0" smtClean="0"/>
              <a:t>     Implementar um algoritmo para calcular o seno(x).</a:t>
            </a:r>
          </a:p>
          <a:p>
            <a:pPr>
              <a:buNone/>
            </a:pPr>
            <a:r>
              <a:rPr lang="pt-BR" sz="2800" b="1" dirty="0" smtClean="0"/>
              <a:t>     O valor de x deverá ser digitado em radianos.</a:t>
            </a:r>
          </a:p>
          <a:p>
            <a:pPr>
              <a:buNone/>
            </a:pPr>
            <a:r>
              <a:rPr lang="pt-BR" sz="2800" b="1" dirty="0" smtClean="0"/>
              <a:t>     O valor do seno de x será calculado pela soma dos 100</a:t>
            </a:r>
          </a:p>
          <a:p>
            <a:pPr>
              <a:buNone/>
            </a:pPr>
            <a:r>
              <a:rPr lang="pt-BR" sz="2800" b="1" dirty="0" smtClean="0"/>
              <a:t>primeiros termos da série a seguir: </a:t>
            </a:r>
          </a:p>
          <a:p>
            <a:pPr>
              <a:buNone/>
            </a:pPr>
            <a:endParaRPr lang="pt-BR" sz="2800" b="1" dirty="0" smtClean="0"/>
          </a:p>
          <a:p>
            <a:pPr>
              <a:buNone/>
            </a:pPr>
            <a:endParaRPr lang="pt-BR" sz="2800" b="1" dirty="0" smtClean="0"/>
          </a:p>
          <a:p>
            <a:pPr>
              <a:buNone/>
            </a:pPr>
            <a:endParaRPr lang="pt-BR" sz="28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50</a:t>
            </a:fld>
            <a:endParaRPr lang="pt-BR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726160"/>
            <a:ext cx="6398738" cy="135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Exercício – Série do Seno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51</a:t>
            </a:fld>
            <a:endParaRPr lang="pt-BR" u="none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271587"/>
            <a:ext cx="9036017" cy="4810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– Sintaxe para o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endParaRPr lang="pt-BR" sz="2400" b="1" dirty="0" smtClean="0"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6</a:t>
            </a:fld>
            <a:endParaRPr lang="pt-BR" u="none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548680"/>
            <a:ext cx="8568952" cy="59766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/>
              <a:t>     O comando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dirty="0" smtClean="0"/>
              <a:t> pode ser </a:t>
            </a:r>
            <a:r>
              <a:rPr lang="pt-BR" sz="2400" dirty="0"/>
              <a:t>definido da seguinte </a:t>
            </a:r>
            <a:r>
              <a:rPr lang="pt-BR" sz="2400" dirty="0" smtClean="0"/>
              <a:t>forma: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variável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= &lt;inicial&gt;:&lt;passo&gt;:&lt;final&gt; 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&lt;</a:t>
            </a:r>
            <a:r>
              <a:rPr lang="pt-BR" sz="2400" b="1" dirty="0">
                <a:latin typeface="Courier New" pitchFamily="49" charset="0"/>
                <a:cs typeface="Courier New" pitchFamily="49" charset="0"/>
              </a:rPr>
              <a:t>conjunto de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comandos&gt;</a:t>
            </a:r>
          </a:p>
          <a:p>
            <a:pPr>
              <a:buNone/>
            </a:pPr>
            <a:r>
              <a:rPr lang="pt-BR" sz="24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pt-BR" sz="2400" b="1" dirty="0" smtClean="0"/>
              <a:t>&lt;conjunto de comandos&gt;</a:t>
            </a:r>
            <a:r>
              <a:rPr lang="pt-BR" sz="2400" dirty="0" smtClean="0"/>
              <a:t> é o conjunto de instruções a serem executadas, é denominado corpo do laço.</a:t>
            </a:r>
          </a:p>
          <a:p>
            <a:pPr lvl="1">
              <a:buFont typeface="Arial" pitchFamily="34" charset="0"/>
              <a:buChar char="•"/>
            </a:pPr>
            <a:r>
              <a:rPr lang="pt-BR" sz="2400" b="1" dirty="0" smtClean="0"/>
              <a:t>variável = &lt;inicial&gt;:&lt;passo&gt;:&lt;final&gt;</a:t>
            </a:r>
            <a:r>
              <a:rPr lang="pt-BR" sz="2400" dirty="0" smtClean="0"/>
              <a:t> </a:t>
            </a:r>
            <a:r>
              <a:rPr lang="pt-BR" sz="2400" dirty="0"/>
              <a:t>é a </a:t>
            </a:r>
            <a:r>
              <a:rPr lang="pt-BR" sz="2400" dirty="0" smtClean="0"/>
              <a:t>declaração da variável contadora em conjunto com a definição dos valores inicial, final e o </a:t>
            </a:r>
            <a:r>
              <a:rPr lang="pt-BR" sz="2400" u="sng" dirty="0" smtClean="0"/>
              <a:t>passo</a:t>
            </a:r>
            <a:r>
              <a:rPr lang="pt-BR" sz="2400" dirty="0" smtClean="0"/>
              <a:t> do laço; ao final de cada iteração a variável será incrementada pelo valor do </a:t>
            </a:r>
            <a:r>
              <a:rPr lang="pt-BR" sz="2400" u="sng" dirty="0" smtClean="0"/>
              <a:t>passo</a:t>
            </a:r>
            <a:r>
              <a:rPr lang="pt-BR" sz="2400" dirty="0" smtClean="0"/>
              <a:t>.</a:t>
            </a:r>
            <a:endParaRPr lang="pt-BR" sz="2400" dirty="0"/>
          </a:p>
          <a:p>
            <a:pPr lvl="1">
              <a:buFont typeface="Arial" pitchFamily="34" charset="0"/>
              <a:buChar char="•"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400" dirty="0" smtClean="0"/>
              <a:t> </a:t>
            </a:r>
            <a:r>
              <a:rPr lang="pt-BR" sz="2400" dirty="0"/>
              <a:t>e </a:t>
            </a:r>
            <a:r>
              <a:rPr lang="pt-BR" sz="2400" b="1" dirty="0" err="1">
                <a:latin typeface="Courier New" pitchFamily="49" charset="0"/>
                <a:cs typeface="Courier New" pitchFamily="49" charset="0"/>
              </a:rPr>
              <a:t>end</a:t>
            </a:r>
            <a:r>
              <a:rPr lang="pt-BR" sz="2400" dirty="0"/>
              <a:t> são palavras reservadas da </a:t>
            </a:r>
            <a:r>
              <a:rPr lang="pt-BR" sz="2400" dirty="0" smtClean="0"/>
              <a:t>linguagem.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</a:t>
            </a:r>
            <a:r>
              <a:rPr lang="pt-BR" sz="2000" b="1" dirty="0" smtClean="0">
                <a:cs typeface="Arial" pitchFamily="34" charset="0"/>
              </a:rPr>
              <a:t>- Exemplo 1 -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7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836712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Elabore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um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programa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que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gere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imprima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os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números</a:t>
            </a:r>
            <a:endParaRPr lang="en-US" b="1" u="none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Naturais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até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um dado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k: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solidFill>
                <a:srgbClr val="FF0000"/>
              </a:solidFill>
              <a:latin typeface="+mn-lt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b="1" u="none" dirty="0" smtClean="0"/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k = input(“Digite o valor limite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= 0:k</a:t>
            </a:r>
            <a:endParaRPr lang="pt-BR" sz="2800" b="1" u="none" dirty="0" smtClean="0"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(“%g   “,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4300" lvl="0">
              <a:buNone/>
              <a:defRPr/>
            </a:pP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800" b="1" u="none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</a:t>
            </a:r>
            <a:r>
              <a:rPr lang="pt-BR" sz="2000" b="1" dirty="0" smtClean="0">
                <a:cs typeface="Arial" pitchFamily="34" charset="0"/>
              </a:rPr>
              <a:t>- Exemplo 2 - 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8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95536" y="836712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Elabore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um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programa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calcular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a soma dos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u="none" dirty="0" smtClean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naturais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até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um dado </a:t>
            </a:r>
            <a:r>
              <a:rPr lang="en-US" b="1" u="none" dirty="0" err="1" smtClean="0">
                <a:latin typeface="Arial" pitchFamily="34" charset="0"/>
                <a:cs typeface="Arial" pitchFamily="34" charset="0"/>
              </a:rPr>
              <a:t>número</a:t>
            </a:r>
            <a:r>
              <a:rPr lang="en-US" b="1" u="none" dirty="0" smtClean="0">
                <a:latin typeface="Arial" pitchFamily="34" charset="0"/>
                <a:cs typeface="Arial" pitchFamily="34" charset="0"/>
              </a:rPr>
              <a:t> k</a:t>
            </a:r>
            <a:r>
              <a:rPr lang="en-US" b="1" u="none" dirty="0" smtClean="0"/>
              <a:t>:</a:t>
            </a:r>
            <a:endParaRPr lang="en-US" b="1" u="none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solidFill>
                <a:srgbClr val="FF0000"/>
              </a:solidFill>
              <a:latin typeface="+mn-lt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b="1" u="none" dirty="0" smtClean="0"/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k = input(“Digite o valor limite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”);</a:t>
            </a:r>
            <a:r>
              <a:rPr lang="pt-BR" sz="28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soma 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= 0:k   //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= 1:k</a:t>
            </a:r>
            <a:endParaRPr lang="pt-BR" sz="2800" b="1" u="none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soma = soma + </a:t>
            </a: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nat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2800" b="1" u="none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4300" lvl="0">
              <a:buNone/>
              <a:defRPr/>
            </a:pP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pt-BR" sz="2800" b="1" u="none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2800" b="1" u="none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(“A soma dos naturais até %g é 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114300" lvl="0">
              <a:buNone/>
              <a:defRPr/>
            </a:pP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      igual </a:t>
            </a:r>
            <a:r>
              <a:rPr lang="pt-BR" sz="2800" b="1" u="none" dirty="0" smtClean="0">
                <a:latin typeface="Courier New" pitchFamily="49" charset="0"/>
                <a:cs typeface="Courier New" pitchFamily="49" charset="0"/>
              </a:rPr>
              <a:t>a %g“, k, soma);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>
                <a:cs typeface="Arial" pitchFamily="34" charset="0"/>
              </a:rPr>
              <a:t>Instrução de Repetição - Sintaxe para o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while</a:t>
            </a:r>
            <a:endParaRPr lang="pt-BR" sz="2000" b="1" dirty="0" smtClean="0">
              <a:effectLst/>
              <a:cs typeface="Arial" pitchFamily="34" charset="0"/>
            </a:endParaRPr>
          </a:p>
        </p:txBody>
      </p:sp>
      <p:sp>
        <p:nvSpPr>
          <p:cNvPr id="6" name="Espaço Reservado para Conteúdo 7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Autofit/>
          </a:bodyPr>
          <a:lstStyle/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sz="2400" b="1" dirty="0" smtClean="0"/>
          </a:p>
          <a:p>
            <a:pPr>
              <a:buNone/>
            </a:pPr>
            <a:endParaRPr lang="pt-BR" sz="2400" b="1" dirty="0" smtClean="0"/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xfrm>
            <a:off x="8666112" y="6356350"/>
            <a:ext cx="370384" cy="365125"/>
          </a:xfr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 u="none"/>
              <a:pPr/>
              <a:t>9</a:t>
            </a:fld>
            <a:endParaRPr lang="pt-BR" u="none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51520" y="980728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comando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um laço controlado logicamente;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laço </a:t>
            </a:r>
            <a:r>
              <a:rPr kumimoji="0" lang="pt-B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definido da seguinte forma: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6288" marR="0" lvl="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 &lt;expressão lógica&gt;</a:t>
            </a:r>
          </a:p>
          <a:p>
            <a:pPr marL="776288" marR="0" lvl="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smtClean="0">
                <a:latin typeface="Courier New" pitchFamily="49" charset="0"/>
                <a:cs typeface="Courier New" pitchFamily="49" charset="0"/>
              </a:rPr>
              <a:t>	  &lt;conjunto de comandos&gt;</a:t>
            </a:r>
          </a:p>
          <a:p>
            <a:pPr marL="776288" marR="0" lvl="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end</a:t>
            </a:r>
            <a:endParaRPr lang="pt-BR" b="1" u="none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776288" marR="0" lvl="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b="1" u="none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&lt;conjunto de comandos&gt;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o conjunto de instruções a serem executadas, é denominado corpo do laço;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&lt;expressão lógica&gt;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 a expressão que define quando os comandos deverão ser executados;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lang="pt-BR" b="1" u="none" dirty="0" err="1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são palavras reservadas da linguagem.</a:t>
            </a:r>
          </a:p>
          <a:p>
            <a:pPr marL="411163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15830</TotalTime>
  <Words>2810</Words>
  <Application>Microsoft Office PowerPoint</Application>
  <PresentationFormat>Apresentação na tela (4:3)</PresentationFormat>
  <Paragraphs>591</Paragraphs>
  <Slides>51</Slides>
  <Notes>46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2" baseType="lpstr">
      <vt:lpstr>Tema do Office</vt:lpstr>
      <vt:lpstr>Aula Teórica 06</vt:lpstr>
      <vt:lpstr>Conteúdos da Aula</vt:lpstr>
      <vt:lpstr>Instrução de Repetição</vt:lpstr>
      <vt:lpstr>Instrução de Repetição</vt:lpstr>
      <vt:lpstr>Instrução de Repetição</vt:lpstr>
      <vt:lpstr>Instrução de Repetição – Sintaxe para o for</vt:lpstr>
      <vt:lpstr>Instrução de Repetição - Exemplo 1 - for</vt:lpstr>
      <vt:lpstr>Instrução de Repetição - Exemplo 2 - for</vt:lpstr>
      <vt:lpstr>Instrução de Repetição - Sintaxe para o while</vt:lpstr>
      <vt:lpstr>Instrução de Repetição - Exemplo 1 - while</vt:lpstr>
      <vt:lpstr>Instrução de Repetição - Exemplo 2 - while</vt:lpstr>
      <vt:lpstr>Instrução de Repetição - Exemplo 3 - while</vt:lpstr>
      <vt:lpstr>Instrução de Repetição</vt:lpstr>
      <vt:lpstr>Instrução de Repetição – Exemplo 1</vt:lpstr>
      <vt:lpstr>Instrução de Repetição – Exemplo 1</vt:lpstr>
      <vt:lpstr>Instrução de Repetição – Exemplo 2</vt:lpstr>
      <vt:lpstr>Instrução de Repetição – Exemplo 2</vt:lpstr>
      <vt:lpstr>Instrução de Repetição – Exemplo 2 – Outra Solução</vt:lpstr>
      <vt:lpstr>Instrução de Repetição – Exemplo 3</vt:lpstr>
      <vt:lpstr>Instrução de Repetição – Exemplo 4</vt:lpstr>
      <vt:lpstr>Instrução de Repetição – Exemplo 4</vt:lpstr>
      <vt:lpstr>Instrução de Repetição – Exemplo 4</vt:lpstr>
      <vt:lpstr>Instrução de Repetição – Exemplo 4</vt:lpstr>
      <vt:lpstr>Instrução de Repetição – Exemplo 5</vt:lpstr>
      <vt:lpstr>Instrução de Repetição – Exemplo 5</vt:lpstr>
      <vt:lpstr>Instrução de Repetição - for ou while ? </vt:lpstr>
      <vt:lpstr>Instrução de Repetição - for ou while ? </vt:lpstr>
      <vt:lpstr>Instrução de Repetição - for ou while ? </vt:lpstr>
      <vt:lpstr>Instrução de Repetição - for ou while ?</vt:lpstr>
      <vt:lpstr>Instrução de Repetição – Exemplo 6</vt:lpstr>
      <vt:lpstr>Instrução de Repetição – Exemplo 6</vt:lpstr>
      <vt:lpstr>Laços Aninhados</vt:lpstr>
      <vt:lpstr>Laços Aninhados</vt:lpstr>
      <vt:lpstr>Laços Aninhados</vt:lpstr>
      <vt:lpstr>Laços Aninhados</vt:lpstr>
      <vt:lpstr>Laços Aninhados</vt:lpstr>
      <vt:lpstr>Exercício – Tabuada de Multiplicação</vt:lpstr>
      <vt:lpstr>Exercício – Tabuada de Multiplicação</vt:lpstr>
      <vt:lpstr>Exercícios</vt:lpstr>
      <vt:lpstr>Exercício – Compras no Supermercado</vt:lpstr>
      <vt:lpstr>Exercício – Compras no Supermercado</vt:lpstr>
      <vt:lpstr>Exercício – Compras no Supermercado</vt:lpstr>
      <vt:lpstr>Exercício - Perda de Massa</vt:lpstr>
      <vt:lpstr>Exercício - Perda de Massa</vt:lpstr>
      <vt:lpstr>Exercício - Perda de Massa</vt:lpstr>
      <vt:lpstr>Exercício - Perda de Massa</vt:lpstr>
      <vt:lpstr>Exercício – Raiz Quadrada</vt:lpstr>
      <vt:lpstr>Exercício – Raiz Quadrada</vt:lpstr>
      <vt:lpstr>Exercício – Raiz Quadrada</vt:lpstr>
      <vt:lpstr>Exercício – Série do Seno</vt:lpstr>
      <vt:lpstr>Exercício – Série do Seno</vt:lpstr>
    </vt:vector>
  </TitlesOfParts>
  <Company>UFMG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Red</cp:lastModifiedBy>
  <cp:revision>1019</cp:revision>
  <dcterms:created xsi:type="dcterms:W3CDTF">2007-02-26T14:09:57Z</dcterms:created>
  <dcterms:modified xsi:type="dcterms:W3CDTF">2014-04-19T16:12:19Z</dcterms:modified>
</cp:coreProperties>
</file>