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9"/>
  </p:notesMasterIdLst>
  <p:handoutMasterIdLst>
    <p:handoutMasterId r:id="rId60"/>
  </p:handoutMasterIdLst>
  <p:sldIdLst>
    <p:sldId id="423" r:id="rId2"/>
    <p:sldId id="424" r:id="rId3"/>
    <p:sldId id="425" r:id="rId4"/>
    <p:sldId id="334" r:id="rId5"/>
    <p:sldId id="426" r:id="rId6"/>
    <p:sldId id="427" r:id="rId7"/>
    <p:sldId id="428" r:id="rId8"/>
    <p:sldId id="481" r:id="rId9"/>
    <p:sldId id="429" r:id="rId10"/>
    <p:sldId id="482" r:id="rId11"/>
    <p:sldId id="483" r:id="rId12"/>
    <p:sldId id="484" r:id="rId13"/>
    <p:sldId id="485" r:id="rId14"/>
    <p:sldId id="502" r:id="rId15"/>
    <p:sldId id="487" r:id="rId16"/>
    <p:sldId id="488" r:id="rId17"/>
    <p:sldId id="489" r:id="rId18"/>
    <p:sldId id="490" r:id="rId19"/>
    <p:sldId id="491" r:id="rId20"/>
    <p:sldId id="431" r:id="rId21"/>
    <p:sldId id="494" r:id="rId22"/>
    <p:sldId id="451" r:id="rId23"/>
    <p:sldId id="496" r:id="rId24"/>
    <p:sldId id="495" r:id="rId25"/>
    <p:sldId id="456" r:id="rId26"/>
    <p:sldId id="497" r:id="rId27"/>
    <p:sldId id="498" r:id="rId28"/>
    <p:sldId id="499" r:id="rId29"/>
    <p:sldId id="432" r:id="rId30"/>
    <p:sldId id="433" r:id="rId31"/>
    <p:sldId id="434" r:id="rId32"/>
    <p:sldId id="435" r:id="rId33"/>
    <p:sldId id="500" r:id="rId34"/>
    <p:sldId id="436" r:id="rId35"/>
    <p:sldId id="437" r:id="rId36"/>
    <p:sldId id="438" r:id="rId37"/>
    <p:sldId id="439" r:id="rId38"/>
    <p:sldId id="443" r:id="rId39"/>
    <p:sldId id="501" r:id="rId40"/>
    <p:sldId id="440" r:id="rId41"/>
    <p:sldId id="441" r:id="rId42"/>
    <p:sldId id="442" r:id="rId43"/>
    <p:sldId id="447" r:id="rId44"/>
    <p:sldId id="448" r:id="rId45"/>
    <p:sldId id="449" r:id="rId46"/>
    <p:sldId id="503" r:id="rId47"/>
    <p:sldId id="504" r:id="rId48"/>
    <p:sldId id="505" r:id="rId49"/>
    <p:sldId id="506" r:id="rId50"/>
    <p:sldId id="473" r:id="rId51"/>
    <p:sldId id="474" r:id="rId52"/>
    <p:sldId id="475" r:id="rId53"/>
    <p:sldId id="476" r:id="rId54"/>
    <p:sldId id="477" r:id="rId55"/>
    <p:sldId id="478" r:id="rId56"/>
    <p:sldId id="479" r:id="rId57"/>
    <p:sldId id="480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FFFF00"/>
    <a:srgbClr val="FF0000"/>
    <a:srgbClr val="FFCC66"/>
    <a:srgbClr val="FF3399"/>
    <a:srgbClr val="66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05" autoAdjust="0"/>
    <p:restoredTop sz="86444" autoAdjust="0"/>
  </p:normalViewPr>
  <p:slideViewPr>
    <p:cSldViewPr>
      <p:cViewPr>
        <p:scale>
          <a:sx n="60" d="100"/>
          <a:sy n="60" d="100"/>
        </p:scale>
        <p:origin x="-72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48"/>
    </p:cViewPr>
  </p:sorterViewPr>
  <p:notesViewPr>
    <p:cSldViewPr>
      <p:cViewPr varScale="1">
        <p:scale>
          <a:sx n="65" d="100"/>
          <a:sy n="65" d="100"/>
        </p:scale>
        <p:origin x="-3110" y="-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t" anchorCtr="0" compatLnSpc="1">
            <a:prstTxWarp prst="textNoShape">
              <a:avLst/>
            </a:prstTxWarp>
          </a:bodyPr>
          <a:lstStyle>
            <a:lvl1pPr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b" anchorCtr="0" compatLnSpc="1">
            <a:prstTxWarp prst="textNoShape">
              <a:avLst/>
            </a:prstTxWarp>
          </a:bodyPr>
          <a:lstStyle>
            <a:lvl1pPr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AD0D1E3F-2D69-4C77-9184-5C88A15AB4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t" anchorCtr="0" compatLnSpc="1">
            <a:prstTxWarp prst="textNoShape">
              <a:avLst/>
            </a:prstTxWarp>
          </a:bodyPr>
          <a:lstStyle>
            <a:lvl1pPr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b" anchorCtr="0" compatLnSpc="1">
            <a:prstTxWarp prst="textNoShape">
              <a:avLst/>
            </a:prstTxWarp>
          </a:bodyPr>
          <a:lstStyle>
            <a:lvl1pPr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6" tIns="48598" rIns="97196" bIns="48598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A6363B64-E2C1-41BC-B8FB-45168F1707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5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9E5A80-8B6A-4EB8-9375-1323678DA949}" type="slidenum">
              <a:rPr lang="en-US" sz="1300" u="none" smtClean="0">
                <a:latin typeface="Arial" charset="0"/>
              </a:rPr>
              <a:pPr eaLnBrk="1" hangingPunct="1"/>
              <a:t>4</a:t>
            </a:fld>
            <a:endParaRPr lang="en-US" sz="1300" u="non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D8D55-1E06-4250-90A5-C229068F2E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27C16-966A-473F-8804-EF5EC894CB5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3078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D8D55-1E06-4250-90A5-C229068F2E3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3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90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D8D55-1E06-4250-90A5-C229068F2E3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087BF-FC9F-4165-BF9D-1D2073C785B4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4396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78C5B-EA0B-4C12-8DC6-99BE7B884E1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6655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F6786E-D127-4948-B6B4-90A34FCEB1CD}" type="slidenum">
              <a:rPr lang="en-US" sz="1300" u="none" smtClean="0">
                <a:latin typeface="Arial" charset="0"/>
              </a:rPr>
              <a:pPr eaLnBrk="1" hangingPunct="1"/>
              <a:t>5</a:t>
            </a:fld>
            <a:endParaRPr lang="en-US" sz="1300" u="non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F6786E-D127-4948-B6B4-90A34FCEB1CD}" type="slidenum">
              <a:rPr lang="en-US" sz="1300" u="none" smtClean="0">
                <a:latin typeface="Arial" charset="0"/>
              </a:rPr>
              <a:pPr eaLnBrk="1" hangingPunct="1"/>
              <a:t>6</a:t>
            </a:fld>
            <a:endParaRPr lang="en-US" sz="1300" u="non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F6786E-D127-4948-B6B4-90A34FCEB1CD}" type="slidenum">
              <a:rPr lang="en-US" sz="1300" u="none" smtClean="0">
                <a:latin typeface="Arial" charset="0"/>
              </a:rPr>
              <a:pPr eaLnBrk="1" hangingPunct="1"/>
              <a:t>7</a:t>
            </a:fld>
            <a:endParaRPr lang="en-US" sz="1300" u="non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73138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F6786E-D127-4948-B6B4-90A34FCEB1CD}" type="slidenum">
              <a:rPr lang="en-US" sz="1300" u="none" smtClean="0">
                <a:latin typeface="Arial" charset="0"/>
              </a:rPr>
              <a:pPr eaLnBrk="1" hangingPunct="1"/>
              <a:t>8</a:t>
            </a:fld>
            <a:endParaRPr lang="en-US" sz="1300" u="non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27C16-966A-473F-8804-EF5EC894CB5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30781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D45FE-96A7-43DC-B43E-AB913C7756AF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625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9984E-F4DC-4EE4-99A6-9C0C1025AE51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214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9984E-F4DC-4EE4-99A6-9C0C1025AE5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214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A78535-4D03-40C1-96DB-7E371F82C057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6F5393-3723-4DF4-9CA7-DEBEEE0CC4AB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9AAA42-99BB-43DA-9F53-3F925184BBCE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268D72-25CB-4CA8-AA0A-EA3C6BBB7F9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42009-AA2D-408D-B038-4C52BEBC5B9D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AE3DF7-4A51-413B-A966-DC4AF450B92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E40AB0-43E2-4501-92A5-8BA75CB909EA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20327EB-2CBB-429B-84D4-DB33DF4C2DC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F035EA-8713-4F58-AE5C-2F3A40392ECF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B4246A-B6AC-483E-84FA-E99812746EB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05D673-3E30-4767-B612-7F33DA000CA2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5576C6-5070-474E-BD02-FAF0AC8E7FB4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33B9DB-9F99-4B25-B1E6-79ABFE70E729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BA087F-9D04-4C4D-8566-69EF8D7C5AE8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DFAA2B-64A8-4CE8-9A08-897B3805C552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2392FC-256F-41F8-AFEE-2A63167AB0C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A48351-AEDC-45FB-9FC3-C40843F18606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7FAFE6-59D7-4982-B1D5-76EFF33A6CF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962C83A-5670-4826-9B1E-F0FFDEEA2054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C8363-FB83-4690-8669-7DE845DB84C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5F5854-D20B-49A4-9D89-0057D6CA7637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816673-7803-47D1-A151-2DB82B51650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F04865-3574-413C-B67E-72BD5BB6776A}" type="datetime1">
              <a:rPr lang="pt-BR" smtClean="0"/>
              <a:pPr>
                <a:defRPr/>
              </a:pPr>
              <a:t>20/03/2014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pt-BR" smtClean="0"/>
              <a:t>BCC701 - Material didático unificado</a:t>
            </a: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A49463-9B96-4673-B371-5C683AB965B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1" name="Rectangle 7"/>
          <p:cNvSpPr txBox="1">
            <a:spLocks noChangeArrowheads="1"/>
          </p:cNvSpPr>
          <p:nvPr userDrawn="1"/>
        </p:nvSpPr>
        <p:spPr>
          <a:xfrm>
            <a:off x="8715375" y="6572250"/>
            <a:ext cx="428625" cy="285750"/>
          </a:xfrm>
          <a:prstGeom prst="rect">
            <a:avLst/>
          </a:prstGeom>
          <a:ln/>
        </p:spPr>
        <p:txBody>
          <a:bodyPr/>
          <a:lstStyle>
            <a:lvl1pPr algn="ctr">
              <a:defRPr sz="1000" u="none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6" name="Imagem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25400"/>
            <a:ext cx="6318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dware.com.br/artigos/computadores-receitas-bolo-aprendendo-comunicar-com-maquina/aprendendo-pensar-como-maquina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image" Target="../media/image2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png"/><Relationship Id="rId4" Type="http://schemas.openxmlformats.org/officeDocument/2006/relationships/image" Target="../media/image2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25922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Aula </a:t>
            </a:r>
            <a: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Teórica 03</a:t>
            </a:r>
            <a: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Comandos Condicionais (Decisão)</a:t>
            </a:r>
            <a: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Semana </a:t>
            </a:r>
            <a:r>
              <a:rPr lang="pt-BR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03</a:t>
            </a:r>
            <a:endParaRPr lang="pt-BR" sz="2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5877272"/>
            <a:ext cx="7772400" cy="53747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 Didático Proposto</a:t>
            </a: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B53C7B-8A92-4DF8-A150-34605C2FF04B}" type="slidenum">
              <a:rPr lang="pt-BR"/>
              <a:pPr/>
              <a:t>1</a:t>
            </a:fld>
            <a:endParaRPr lang="pt-BR"/>
          </a:p>
        </p:txBody>
      </p:sp>
      <p:sp>
        <p:nvSpPr>
          <p:cNvPr id="2054" name="CaixaDeTexto 8"/>
          <p:cNvSpPr txBox="1">
            <a:spLocks noChangeArrowheads="1"/>
          </p:cNvSpPr>
          <p:nvPr/>
        </p:nvSpPr>
        <p:spPr bwMode="auto">
          <a:xfrm>
            <a:off x="971600" y="260648"/>
            <a:ext cx="66247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1600" b="1" u="none" dirty="0">
                <a:latin typeface="Arial" pitchFamily="34" charset="0"/>
                <a:cs typeface="Arial" pitchFamily="34" charset="0"/>
              </a:rPr>
              <a:t>Federal de Ouro </a:t>
            </a:r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Preto - UFOP </a:t>
            </a:r>
            <a:endParaRPr lang="pt-BR" sz="1600" b="1" u="none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sz="1600" b="1" u="none" dirty="0">
                <a:latin typeface="Arial" pitchFamily="34" charset="0"/>
                <a:cs typeface="Arial" pitchFamily="34" charset="0"/>
              </a:rPr>
              <a:t>Departamento de </a:t>
            </a:r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Computação  - DECOM</a:t>
            </a:r>
            <a:endParaRPr lang="pt-BR" sz="1600" b="1" u="none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Comissão para Coordenação das Atividades Pedagógicas</a:t>
            </a:r>
          </a:p>
          <a:p>
            <a:pPr algn="ctr" eaLnBrk="1" hangingPunct="1"/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da Disciplina BCC701 – CAP-BCC701</a:t>
            </a:r>
          </a:p>
          <a:p>
            <a:pPr algn="ctr" eaLnBrk="1" hangingPunct="1"/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www.decom.ufop.br/bcc701</a:t>
            </a:r>
          </a:p>
          <a:p>
            <a:pPr algn="ctr" eaLnBrk="1" hangingPunct="1"/>
            <a:r>
              <a:rPr lang="pt-BR" sz="1600" b="1" u="none" dirty="0" smtClean="0">
                <a:latin typeface="Arial" pitchFamily="34" charset="0"/>
                <a:cs typeface="Arial" pitchFamily="34" charset="0"/>
              </a:rPr>
              <a:t>2014-1</a:t>
            </a:r>
            <a:endParaRPr lang="pt-BR" sz="1600" b="1" u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720080" cy="168724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53" y="476672"/>
            <a:ext cx="158324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381328"/>
            <a:ext cx="2350681" cy="365125"/>
          </a:xfrm>
          <a:noFill/>
        </p:spPr>
        <p:txBody>
          <a:bodyPr/>
          <a:lstStyle/>
          <a:p>
            <a:fld id="{5D8A616A-BC08-4363-9C43-9F8A57360D5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Equações de Segundo Grau: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Equação</a:t>
            </a:r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Raízes (reais se ∆&gt;0)</a:t>
            </a:r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Calcular as raízes para a = 534.2765, b = 9987.3431 e c = 225.7690</a:t>
            </a:r>
          </a:p>
        </p:txBody>
      </p:sp>
      <p:pic>
        <p:nvPicPr>
          <p:cNvPr id="24582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441581"/>
            <a:ext cx="2281356" cy="2929609"/>
          </a:xfrm>
          <a:noFill/>
        </p:spPr>
      </p:pic>
    </p:spTree>
    <p:extLst>
      <p:ext uri="{BB962C8B-B14F-4D97-AF65-F5344CB8AC3E}">
        <p14:creationId xmlns:p14="http://schemas.microsoft.com/office/powerpoint/2010/main" val="17480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Ler os valores dos coeficientes a, b e </a:t>
            </a:r>
            <a:r>
              <a:rPr lang="pt-BR" dirty="0" err="1" smtClean="0"/>
              <a:t>c</a:t>
            </a:r>
            <a:r>
              <a:rPr lang="pt-BR" dirty="0" smtClean="0"/>
              <a:t> </a:t>
            </a:r>
          </a:p>
          <a:p>
            <a:r>
              <a:rPr lang="pt-BR" dirty="0" smtClean="0"/>
              <a:t>Calcular o valor de delta</a:t>
            </a:r>
          </a:p>
          <a:p>
            <a:r>
              <a:rPr lang="pt-BR" dirty="0" smtClean="0"/>
              <a:t>Obter as raízes da equação</a:t>
            </a:r>
          </a:p>
          <a:p>
            <a:r>
              <a:rPr lang="pt-BR" dirty="0" smtClean="0"/>
              <a:t>Imprimir as raízes da equação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27EB-2CBB-429B-84D4-DB33DF4C2DCC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Equação de 2º grau</a:t>
            </a:r>
            <a:br>
              <a:rPr lang="pt-BR" dirty="0" smtClean="0"/>
            </a:br>
            <a:r>
              <a:rPr lang="pt-BR" dirty="0" smtClean="0"/>
              <a:t>Como obter a solução?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Equações de Segundo Grau:</a:t>
            </a:r>
            <a:br>
              <a:rPr lang="pt-BR" dirty="0" smtClean="0"/>
            </a:br>
            <a:r>
              <a:rPr lang="pt-BR" dirty="0" smtClean="0"/>
              <a:t>Lendo os valores dos coeficientes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5909" y="6457637"/>
            <a:ext cx="2350681" cy="365125"/>
          </a:xfrm>
          <a:noFill/>
        </p:spPr>
        <p:txBody>
          <a:bodyPr/>
          <a:lstStyle/>
          <a:p>
            <a:fld id="{7C792E7E-E9D6-4557-960B-4DE139101EE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357189" y="2060848"/>
            <a:ext cx="8391275" cy="3262432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u="none" dirty="0">
                <a:solidFill>
                  <a:srgbClr val="008000"/>
                </a:solidFill>
                <a:latin typeface="Courier New" pitchFamily="49" charset="0"/>
              </a:rPr>
              <a:t>// Cálculo das raízes de </a:t>
            </a:r>
            <a:r>
              <a:rPr lang="pt-BR" b="1" u="none" dirty="0" smtClean="0">
                <a:solidFill>
                  <a:srgbClr val="008000"/>
                </a:solidFill>
                <a:latin typeface="Courier New" pitchFamily="49" charset="0"/>
              </a:rPr>
              <a:t>equação </a:t>
            </a:r>
            <a:r>
              <a:rPr lang="pt-BR" b="1" u="none" dirty="0">
                <a:solidFill>
                  <a:srgbClr val="008000"/>
                </a:solidFill>
                <a:latin typeface="Courier New" pitchFamily="49" charset="0"/>
              </a:rPr>
              <a:t>de 2o grau</a:t>
            </a:r>
          </a:p>
          <a:p>
            <a:r>
              <a:rPr lang="pt-BR" sz="2800" b="1" u="none" dirty="0" err="1">
                <a:solidFill>
                  <a:srgbClr val="0066FF"/>
                </a:solidFill>
                <a:latin typeface="Courier New" pitchFamily="49" charset="0"/>
              </a:rPr>
              <a:t>disp</a:t>
            </a:r>
            <a:r>
              <a:rPr lang="pt-BR" sz="2800" b="1" u="none" dirty="0" smtClean="0">
                <a:solidFill>
                  <a:srgbClr val="0066FF"/>
                </a:solidFill>
                <a:latin typeface="Courier New" pitchFamily="49" charset="0"/>
              </a:rPr>
              <a:t>(“Raízes </a:t>
            </a:r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de equação de 2o grau</a:t>
            </a:r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")</a:t>
            </a:r>
          </a:p>
          <a:p>
            <a:endParaRPr lang="pt-BR" sz="1800" b="1" u="none" dirty="0" smtClean="0">
              <a:solidFill>
                <a:srgbClr val="0066FF"/>
              </a:solidFill>
              <a:latin typeface="Courier New" pitchFamily="49" charset="0"/>
            </a:endParaRPr>
          </a:p>
          <a:p>
            <a:r>
              <a:rPr lang="pt-BR" b="1" u="none" dirty="0" smtClean="0">
                <a:solidFill>
                  <a:srgbClr val="008000"/>
                </a:solidFill>
                <a:latin typeface="Courier New" pitchFamily="49" charset="0"/>
              </a:rPr>
              <a:t>// Entrada de </a:t>
            </a:r>
            <a:r>
              <a:rPr lang="pt-BR" b="1" u="none" dirty="0" smtClean="0">
                <a:solidFill>
                  <a:srgbClr val="008000"/>
                </a:solidFill>
                <a:latin typeface="Courier New" pitchFamily="49" charset="0"/>
              </a:rPr>
              <a:t>dados</a:t>
            </a:r>
            <a:endParaRPr lang="pt-BR" b="1" u="none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pt-BR" sz="2800" b="1" u="none" dirty="0">
                <a:solidFill>
                  <a:srgbClr val="FF0000"/>
                </a:solidFill>
                <a:latin typeface="Courier New" pitchFamily="49" charset="0"/>
              </a:rPr>
              <a:t>a = input("Digite o valor de a:")</a:t>
            </a:r>
          </a:p>
          <a:p>
            <a:r>
              <a:rPr lang="pt-BR" sz="2800" b="1" u="none" dirty="0">
                <a:solidFill>
                  <a:srgbClr val="FF0000"/>
                </a:solidFill>
                <a:latin typeface="Courier New" pitchFamily="49" charset="0"/>
              </a:rPr>
              <a:t>b = input("Digite o valor de b:")</a:t>
            </a:r>
          </a:p>
          <a:p>
            <a:r>
              <a:rPr lang="pt-BR" sz="2800" b="1" u="none" dirty="0">
                <a:solidFill>
                  <a:srgbClr val="FF0000"/>
                </a:solidFill>
                <a:latin typeface="Courier New" pitchFamily="49" charset="0"/>
              </a:rPr>
              <a:t>c = input("Digite o valor de c:")</a:t>
            </a:r>
          </a:p>
          <a:p>
            <a:endParaRPr lang="pt-BR" sz="2800" b="1" u="none" dirty="0">
              <a:solidFill>
                <a:srgbClr val="0066FF"/>
              </a:solidFill>
              <a:latin typeface="Courier New" pitchFamily="49" charset="0"/>
            </a:endParaRPr>
          </a:p>
        </p:txBody>
      </p:sp>
      <p:sp>
        <p:nvSpPr>
          <p:cNvPr id="8" name="Freeform 18"/>
          <p:cNvSpPr>
            <a:spLocks noChangeArrowheads="1"/>
          </p:cNvSpPr>
          <p:nvPr/>
        </p:nvSpPr>
        <p:spPr bwMode="auto">
          <a:xfrm>
            <a:off x="160338" y="3385795"/>
            <a:ext cx="7551738" cy="1684987"/>
          </a:xfrm>
          <a:custGeom>
            <a:avLst/>
            <a:gdLst>
              <a:gd name="T0" fmla="*/ 0 w 7552362"/>
              <a:gd name="T1" fmla="*/ 0 h 2014079"/>
              <a:gd name="T2" fmla="*/ 7552362 w 7552362"/>
              <a:gd name="T3" fmla="*/ 2014079 h 2014079"/>
            </a:gdLst>
            <a:ahLst/>
            <a:cxnLst>
              <a:cxn ang="0">
                <a:pos x="386234" y="135435"/>
              </a:cxn>
              <a:cxn ang="0">
                <a:pos x="245557" y="262044"/>
              </a:cxn>
              <a:cxn ang="0">
                <a:pos x="133016" y="360518"/>
              </a:cxn>
              <a:cxn ang="0">
                <a:pos x="34542" y="557465"/>
              </a:cxn>
              <a:cxn ang="0">
                <a:pos x="20474" y="1260850"/>
              </a:cxn>
              <a:cxn ang="0">
                <a:pos x="147084" y="1429662"/>
              </a:cxn>
              <a:cxn ang="0">
                <a:pos x="203354" y="1485933"/>
              </a:cxn>
              <a:cxn ang="0">
                <a:pos x="273693" y="1542204"/>
              </a:cxn>
              <a:cxn ang="0">
                <a:pos x="358099" y="1696949"/>
              </a:cxn>
              <a:cxn ang="0">
                <a:pos x="540979" y="1781355"/>
              </a:cxn>
              <a:cxn ang="0">
                <a:pos x="737927" y="1837625"/>
              </a:cxn>
              <a:cxn ang="0">
                <a:pos x="850468" y="1865761"/>
              </a:cxn>
              <a:cxn ang="0">
                <a:pos x="2397914" y="1907964"/>
              </a:cxn>
              <a:cxn ang="0">
                <a:pos x="2651133" y="1907964"/>
              </a:cxn>
              <a:cxn ang="0">
                <a:pos x="3016893" y="1837625"/>
              </a:cxn>
              <a:cxn ang="0">
                <a:pos x="3664007" y="1922032"/>
              </a:cxn>
              <a:cxn ang="0">
                <a:pos x="3748413" y="1964235"/>
              </a:cxn>
              <a:cxn ang="0">
                <a:pos x="4817557" y="1865761"/>
              </a:cxn>
              <a:cxn ang="0">
                <a:pos x="5478739" y="1809490"/>
              </a:cxn>
              <a:cxn ang="0">
                <a:pos x="5886702" y="1837625"/>
              </a:cxn>
              <a:cxn ang="0">
                <a:pos x="6308733" y="1865761"/>
              </a:cxn>
              <a:cxn ang="0">
                <a:pos x="7265336" y="1865761"/>
              </a:cxn>
              <a:cxn ang="0">
                <a:pos x="7448216" y="1584407"/>
              </a:cxn>
              <a:cxn ang="0">
                <a:pos x="7490419" y="1317121"/>
              </a:cxn>
              <a:cxn ang="0">
                <a:pos x="7546690" y="937293"/>
              </a:cxn>
              <a:cxn ang="0">
                <a:pos x="7504487" y="684075"/>
              </a:cxn>
              <a:cxn ang="0">
                <a:pos x="7420081" y="416789"/>
              </a:cxn>
              <a:cxn ang="0">
                <a:pos x="7209065" y="219841"/>
              </a:cxn>
              <a:cxn ang="0">
                <a:pos x="6983982" y="107299"/>
              </a:cxn>
              <a:cxn ang="0">
                <a:pos x="6716696" y="65096"/>
              </a:cxn>
              <a:cxn ang="0">
                <a:pos x="5872634" y="51029"/>
              </a:cxn>
              <a:cxn ang="0">
                <a:pos x="5633484" y="79164"/>
              </a:cxn>
              <a:cxn ang="0">
                <a:pos x="5183317" y="79164"/>
              </a:cxn>
              <a:cxn ang="0">
                <a:pos x="5000437" y="22893"/>
              </a:cxn>
              <a:cxn ang="0">
                <a:pos x="4522136" y="36961"/>
              </a:cxn>
              <a:cxn ang="0">
                <a:pos x="4170444" y="65096"/>
              </a:cxn>
              <a:cxn ang="0">
                <a:pos x="3860954" y="79164"/>
              </a:cxn>
              <a:cxn ang="0">
                <a:pos x="3692142" y="93232"/>
              </a:cxn>
              <a:cxn ang="0">
                <a:pos x="3523330" y="65096"/>
              </a:cxn>
              <a:cxn ang="0">
                <a:pos x="2890284" y="51029"/>
              </a:cxn>
              <a:cxn ang="0">
                <a:pos x="2552659" y="93232"/>
              </a:cxn>
              <a:cxn ang="0">
                <a:pos x="2271305" y="121367"/>
              </a:cxn>
              <a:cxn ang="0">
                <a:pos x="2144696" y="121367"/>
              </a:cxn>
              <a:cxn ang="0">
                <a:pos x="1567921" y="93232"/>
              </a:cxn>
              <a:cxn ang="0">
                <a:pos x="878604" y="135435"/>
              </a:cxn>
            </a:cxnLst>
            <a:rect l="T0" t="T1" r="T2" b="T3"/>
            <a:pathLst>
              <a:path w="7552362" h="2014079">
                <a:moveTo>
                  <a:pt x="484708" y="107299"/>
                </a:moveTo>
                <a:cubicBezTo>
                  <a:pt x="402646" y="107299"/>
                  <a:pt x="417931" y="122756"/>
                  <a:pt x="386234" y="135435"/>
                </a:cubicBezTo>
                <a:cubicBezTo>
                  <a:pt x="347459" y="150945"/>
                  <a:pt x="295157" y="212445"/>
                  <a:pt x="273693" y="233909"/>
                </a:cubicBezTo>
                <a:cubicBezTo>
                  <a:pt x="264314" y="243288"/>
                  <a:pt x="256593" y="254687"/>
                  <a:pt x="245557" y="262044"/>
                </a:cubicBezTo>
                <a:cubicBezTo>
                  <a:pt x="231489" y="271422"/>
                  <a:pt x="216078" y="279046"/>
                  <a:pt x="203354" y="290179"/>
                </a:cubicBezTo>
                <a:cubicBezTo>
                  <a:pt x="178400" y="312014"/>
                  <a:pt x="133016" y="360518"/>
                  <a:pt x="133016" y="360518"/>
                </a:cubicBezTo>
                <a:cubicBezTo>
                  <a:pt x="128327" y="374586"/>
                  <a:pt x="125580" y="389458"/>
                  <a:pt x="118948" y="402721"/>
                </a:cubicBezTo>
                <a:cubicBezTo>
                  <a:pt x="80430" y="479757"/>
                  <a:pt x="66418" y="429962"/>
                  <a:pt x="34542" y="557465"/>
                </a:cubicBezTo>
                <a:cubicBezTo>
                  <a:pt x="16877" y="628122"/>
                  <a:pt x="26588" y="595394"/>
                  <a:pt x="6407" y="655939"/>
                </a:cubicBezTo>
                <a:cubicBezTo>
                  <a:pt x="11096" y="857576"/>
                  <a:pt x="0" y="1060200"/>
                  <a:pt x="20474" y="1260850"/>
                </a:cubicBezTo>
                <a:cubicBezTo>
                  <a:pt x="21493" y="1270838"/>
                  <a:pt x="103785" y="1383331"/>
                  <a:pt x="118948" y="1401527"/>
                </a:cubicBezTo>
                <a:cubicBezTo>
                  <a:pt x="127439" y="1411716"/>
                  <a:pt x="137705" y="1420284"/>
                  <a:pt x="147084" y="1429662"/>
                </a:cubicBezTo>
                <a:cubicBezTo>
                  <a:pt x="151773" y="1443730"/>
                  <a:pt x="150666" y="1461380"/>
                  <a:pt x="161151" y="1471865"/>
                </a:cubicBezTo>
                <a:cubicBezTo>
                  <a:pt x="171636" y="1482351"/>
                  <a:pt x="190091" y="1479301"/>
                  <a:pt x="203354" y="1485933"/>
                </a:cubicBezTo>
                <a:cubicBezTo>
                  <a:pt x="218476" y="1493494"/>
                  <a:pt x="232355" y="1503507"/>
                  <a:pt x="245557" y="1514069"/>
                </a:cubicBezTo>
                <a:cubicBezTo>
                  <a:pt x="255914" y="1522354"/>
                  <a:pt x="262320" y="1535380"/>
                  <a:pt x="273693" y="1542204"/>
                </a:cubicBezTo>
                <a:cubicBezTo>
                  <a:pt x="286409" y="1549833"/>
                  <a:pt x="301828" y="1551583"/>
                  <a:pt x="315896" y="1556272"/>
                </a:cubicBezTo>
                <a:cubicBezTo>
                  <a:pt x="379208" y="1651241"/>
                  <a:pt x="308723" y="1532362"/>
                  <a:pt x="358099" y="1696949"/>
                </a:cubicBezTo>
                <a:cubicBezTo>
                  <a:pt x="374161" y="1750489"/>
                  <a:pt x="420229" y="1757204"/>
                  <a:pt x="470641" y="1767287"/>
                </a:cubicBezTo>
                <a:cubicBezTo>
                  <a:pt x="494087" y="1771976"/>
                  <a:pt x="517638" y="1776168"/>
                  <a:pt x="540979" y="1781355"/>
                </a:cubicBezTo>
                <a:cubicBezTo>
                  <a:pt x="559853" y="1785549"/>
                  <a:pt x="578493" y="1790733"/>
                  <a:pt x="597250" y="1795422"/>
                </a:cubicBezTo>
                <a:cubicBezTo>
                  <a:pt x="674236" y="1846747"/>
                  <a:pt x="608608" y="1811761"/>
                  <a:pt x="737927" y="1837625"/>
                </a:cubicBezTo>
                <a:cubicBezTo>
                  <a:pt x="752468" y="1840533"/>
                  <a:pt x="765744" y="1848096"/>
                  <a:pt x="780130" y="1851693"/>
                </a:cubicBezTo>
                <a:cubicBezTo>
                  <a:pt x="803326" y="1857492"/>
                  <a:pt x="827127" y="1860574"/>
                  <a:pt x="850468" y="1865761"/>
                </a:cubicBezTo>
                <a:cubicBezTo>
                  <a:pt x="894902" y="1875635"/>
                  <a:pt x="945954" y="1893043"/>
                  <a:pt x="991145" y="1893896"/>
                </a:cubicBezTo>
                <a:lnTo>
                  <a:pt x="2397914" y="1907964"/>
                </a:lnTo>
                <a:cubicBezTo>
                  <a:pt x="2426050" y="1917342"/>
                  <a:pt x="2453549" y="1943292"/>
                  <a:pt x="2482321" y="1936099"/>
                </a:cubicBezTo>
                <a:cubicBezTo>
                  <a:pt x="2575268" y="1912863"/>
                  <a:pt x="2519406" y="1924430"/>
                  <a:pt x="2651133" y="1907964"/>
                </a:cubicBezTo>
                <a:cubicBezTo>
                  <a:pt x="2694114" y="1895684"/>
                  <a:pt x="2821459" y="1858118"/>
                  <a:pt x="2862148" y="1851693"/>
                </a:cubicBezTo>
                <a:cubicBezTo>
                  <a:pt x="2913309" y="1843615"/>
                  <a:pt x="2965311" y="1842314"/>
                  <a:pt x="3016893" y="1837625"/>
                </a:cubicBezTo>
                <a:cubicBezTo>
                  <a:pt x="3181016" y="1842314"/>
                  <a:pt x="3345510" y="1839711"/>
                  <a:pt x="3509262" y="1851693"/>
                </a:cubicBezTo>
                <a:cubicBezTo>
                  <a:pt x="3562877" y="1855616"/>
                  <a:pt x="3620541" y="1894866"/>
                  <a:pt x="3664007" y="1922032"/>
                </a:cubicBezTo>
                <a:cubicBezTo>
                  <a:pt x="3678344" y="1930993"/>
                  <a:pt x="3691088" y="1942606"/>
                  <a:pt x="3706210" y="1950167"/>
                </a:cubicBezTo>
                <a:cubicBezTo>
                  <a:pt x="3719473" y="1956799"/>
                  <a:pt x="3734345" y="1959546"/>
                  <a:pt x="3748413" y="1964235"/>
                </a:cubicBezTo>
                <a:cubicBezTo>
                  <a:pt x="4039145" y="1950167"/>
                  <a:pt x="4344475" y="2014079"/>
                  <a:pt x="4620610" y="1922032"/>
                </a:cubicBezTo>
                <a:cubicBezTo>
                  <a:pt x="4692932" y="1897924"/>
                  <a:pt x="4739829" y="1879893"/>
                  <a:pt x="4817557" y="1865761"/>
                </a:cubicBezTo>
                <a:cubicBezTo>
                  <a:pt x="4985529" y="1835220"/>
                  <a:pt x="5053322" y="1833994"/>
                  <a:pt x="5225521" y="1823558"/>
                </a:cubicBezTo>
                <a:lnTo>
                  <a:pt x="5478739" y="1809490"/>
                </a:lnTo>
                <a:cubicBezTo>
                  <a:pt x="5595970" y="1814179"/>
                  <a:pt x="5713385" y="1815486"/>
                  <a:pt x="5830431" y="1823558"/>
                </a:cubicBezTo>
                <a:cubicBezTo>
                  <a:pt x="5849719" y="1824888"/>
                  <a:pt x="5867414" y="1836295"/>
                  <a:pt x="5886702" y="1837625"/>
                </a:cubicBezTo>
                <a:cubicBezTo>
                  <a:pt x="6003748" y="1845697"/>
                  <a:pt x="6121163" y="1847004"/>
                  <a:pt x="6238394" y="1851693"/>
                </a:cubicBezTo>
                <a:lnTo>
                  <a:pt x="6308733" y="1865761"/>
                </a:lnTo>
                <a:cubicBezTo>
                  <a:pt x="6506774" y="1901769"/>
                  <a:pt x="6289684" y="1859139"/>
                  <a:pt x="6463477" y="1893896"/>
                </a:cubicBezTo>
                <a:lnTo>
                  <a:pt x="7265336" y="1865761"/>
                </a:lnTo>
                <a:cubicBezTo>
                  <a:pt x="7311649" y="1858410"/>
                  <a:pt x="7321151" y="1790387"/>
                  <a:pt x="7349742" y="1753219"/>
                </a:cubicBezTo>
                <a:cubicBezTo>
                  <a:pt x="7432126" y="1646120"/>
                  <a:pt x="7389662" y="1721034"/>
                  <a:pt x="7448216" y="1584407"/>
                </a:cubicBezTo>
                <a:cubicBezTo>
                  <a:pt x="7452905" y="1556272"/>
                  <a:pt x="7457947" y="1528193"/>
                  <a:pt x="7462284" y="1500001"/>
                </a:cubicBezTo>
                <a:cubicBezTo>
                  <a:pt x="7478096" y="1397224"/>
                  <a:pt x="7472869" y="1413645"/>
                  <a:pt x="7490419" y="1317121"/>
                </a:cubicBezTo>
                <a:cubicBezTo>
                  <a:pt x="7501945" y="1253729"/>
                  <a:pt x="7510262" y="1228715"/>
                  <a:pt x="7518554" y="1162376"/>
                </a:cubicBezTo>
                <a:cubicBezTo>
                  <a:pt x="7552362" y="891911"/>
                  <a:pt x="7514645" y="1129561"/>
                  <a:pt x="7546690" y="937293"/>
                </a:cubicBezTo>
                <a:cubicBezTo>
                  <a:pt x="7524539" y="737937"/>
                  <a:pt x="7545629" y="876253"/>
                  <a:pt x="7518554" y="754413"/>
                </a:cubicBezTo>
                <a:cubicBezTo>
                  <a:pt x="7513367" y="731072"/>
                  <a:pt x="7510778" y="707143"/>
                  <a:pt x="7504487" y="684075"/>
                </a:cubicBezTo>
                <a:cubicBezTo>
                  <a:pt x="7496684" y="655463"/>
                  <a:pt x="7483544" y="628441"/>
                  <a:pt x="7476351" y="599669"/>
                </a:cubicBezTo>
                <a:cubicBezTo>
                  <a:pt x="7462114" y="542720"/>
                  <a:pt x="7449502" y="470727"/>
                  <a:pt x="7420081" y="416789"/>
                </a:cubicBezTo>
                <a:cubicBezTo>
                  <a:pt x="7330046" y="251724"/>
                  <a:pt x="7406953" y="403661"/>
                  <a:pt x="7279404" y="276112"/>
                </a:cubicBezTo>
                <a:cubicBezTo>
                  <a:pt x="7256018" y="252726"/>
                  <a:pt x="7241009" y="234039"/>
                  <a:pt x="7209065" y="219841"/>
                </a:cubicBezTo>
                <a:cubicBezTo>
                  <a:pt x="7181964" y="207796"/>
                  <a:pt x="7149335" y="208156"/>
                  <a:pt x="7124659" y="191705"/>
                </a:cubicBezTo>
                <a:cubicBezTo>
                  <a:pt x="7075122" y="158681"/>
                  <a:pt x="7038051" y="128926"/>
                  <a:pt x="6983982" y="107299"/>
                </a:cubicBezTo>
                <a:cubicBezTo>
                  <a:pt x="6956446" y="96285"/>
                  <a:pt x="6929146" y="81439"/>
                  <a:pt x="6899576" y="79164"/>
                </a:cubicBezTo>
                <a:cubicBezTo>
                  <a:pt x="6838616" y="74475"/>
                  <a:pt x="6777803" y="67099"/>
                  <a:pt x="6716696" y="65096"/>
                </a:cubicBezTo>
                <a:cubicBezTo>
                  <a:pt x="6491685" y="57719"/>
                  <a:pt x="6266530" y="55718"/>
                  <a:pt x="6041447" y="51029"/>
                </a:cubicBezTo>
                <a:cubicBezTo>
                  <a:pt x="5924386" y="27617"/>
                  <a:pt x="6014481" y="37520"/>
                  <a:pt x="5872634" y="51029"/>
                </a:cubicBezTo>
                <a:cubicBezTo>
                  <a:pt x="5807114" y="57269"/>
                  <a:pt x="5741336" y="60407"/>
                  <a:pt x="5675687" y="65096"/>
                </a:cubicBezTo>
                <a:cubicBezTo>
                  <a:pt x="5661619" y="69785"/>
                  <a:pt x="5648111" y="76726"/>
                  <a:pt x="5633484" y="79164"/>
                </a:cubicBezTo>
                <a:cubicBezTo>
                  <a:pt x="5445014" y="110576"/>
                  <a:pt x="5563614" y="74320"/>
                  <a:pt x="5464671" y="107299"/>
                </a:cubicBezTo>
                <a:cubicBezTo>
                  <a:pt x="5440261" y="105555"/>
                  <a:pt x="5245540" y="97831"/>
                  <a:pt x="5183317" y="79164"/>
                </a:cubicBezTo>
                <a:cubicBezTo>
                  <a:pt x="5163231" y="73138"/>
                  <a:pt x="5146682" y="58392"/>
                  <a:pt x="5127047" y="51029"/>
                </a:cubicBezTo>
                <a:cubicBezTo>
                  <a:pt x="5104341" y="42514"/>
                  <a:pt x="5019538" y="26713"/>
                  <a:pt x="5000437" y="22893"/>
                </a:cubicBezTo>
                <a:cubicBezTo>
                  <a:pt x="4892585" y="27582"/>
                  <a:pt x="4784517" y="28681"/>
                  <a:pt x="4676881" y="36961"/>
                </a:cubicBezTo>
                <a:cubicBezTo>
                  <a:pt x="4499679" y="50592"/>
                  <a:pt x="4902125" y="84461"/>
                  <a:pt x="4522136" y="36961"/>
                </a:cubicBezTo>
                <a:cubicBezTo>
                  <a:pt x="4416058" y="1601"/>
                  <a:pt x="4457011" y="9394"/>
                  <a:pt x="4254850" y="36961"/>
                </a:cubicBezTo>
                <a:cubicBezTo>
                  <a:pt x="4225465" y="40968"/>
                  <a:pt x="4199803" y="60902"/>
                  <a:pt x="4170444" y="65096"/>
                </a:cubicBezTo>
                <a:cubicBezTo>
                  <a:pt x="4034544" y="84511"/>
                  <a:pt x="4104872" y="75051"/>
                  <a:pt x="3959428" y="93232"/>
                </a:cubicBezTo>
                <a:cubicBezTo>
                  <a:pt x="3926603" y="88543"/>
                  <a:pt x="3893468" y="85667"/>
                  <a:pt x="3860954" y="79164"/>
                </a:cubicBezTo>
                <a:cubicBezTo>
                  <a:pt x="3846413" y="76256"/>
                  <a:pt x="3833580" y="65096"/>
                  <a:pt x="3818751" y="65096"/>
                </a:cubicBezTo>
                <a:cubicBezTo>
                  <a:pt x="3769235" y="65096"/>
                  <a:pt x="3735662" y="78725"/>
                  <a:pt x="3692142" y="93232"/>
                </a:cubicBezTo>
                <a:cubicBezTo>
                  <a:pt x="3649939" y="88543"/>
                  <a:pt x="3607418" y="86145"/>
                  <a:pt x="3565533" y="79164"/>
                </a:cubicBezTo>
                <a:cubicBezTo>
                  <a:pt x="3550906" y="76726"/>
                  <a:pt x="3537919" y="67749"/>
                  <a:pt x="3523330" y="65096"/>
                </a:cubicBezTo>
                <a:cubicBezTo>
                  <a:pt x="3486134" y="58333"/>
                  <a:pt x="3448302" y="55718"/>
                  <a:pt x="3410788" y="51029"/>
                </a:cubicBezTo>
                <a:cubicBezTo>
                  <a:pt x="3206677" y="0"/>
                  <a:pt x="3355005" y="31666"/>
                  <a:pt x="2890284" y="51029"/>
                </a:cubicBezTo>
                <a:cubicBezTo>
                  <a:pt x="2819850" y="53964"/>
                  <a:pt x="2749607" y="60407"/>
                  <a:pt x="2679268" y="65096"/>
                </a:cubicBezTo>
                <a:cubicBezTo>
                  <a:pt x="2584268" y="96763"/>
                  <a:pt x="2701198" y="60224"/>
                  <a:pt x="2552659" y="93232"/>
                </a:cubicBezTo>
                <a:cubicBezTo>
                  <a:pt x="2515396" y="101513"/>
                  <a:pt x="2488596" y="118229"/>
                  <a:pt x="2454185" y="135435"/>
                </a:cubicBezTo>
                <a:cubicBezTo>
                  <a:pt x="2393225" y="130746"/>
                  <a:pt x="2332445" y="121367"/>
                  <a:pt x="2271305" y="121367"/>
                </a:cubicBezTo>
                <a:cubicBezTo>
                  <a:pt x="2251971" y="121367"/>
                  <a:pt x="2234368" y="135435"/>
                  <a:pt x="2215034" y="135435"/>
                </a:cubicBezTo>
                <a:cubicBezTo>
                  <a:pt x="2191124" y="135435"/>
                  <a:pt x="2168579" y="122504"/>
                  <a:pt x="2144696" y="121367"/>
                </a:cubicBezTo>
                <a:cubicBezTo>
                  <a:pt x="1971327" y="113111"/>
                  <a:pt x="1797693" y="111988"/>
                  <a:pt x="1624191" y="107299"/>
                </a:cubicBezTo>
                <a:cubicBezTo>
                  <a:pt x="1605434" y="102610"/>
                  <a:pt x="1587255" y="93232"/>
                  <a:pt x="1567921" y="93232"/>
                </a:cubicBezTo>
                <a:cubicBezTo>
                  <a:pt x="1310306" y="93232"/>
                  <a:pt x="1342154" y="90554"/>
                  <a:pt x="1188093" y="121367"/>
                </a:cubicBezTo>
                <a:cubicBezTo>
                  <a:pt x="1071193" y="199299"/>
                  <a:pt x="1165212" y="148765"/>
                  <a:pt x="878604" y="135435"/>
                </a:cubicBezTo>
                <a:cubicBezTo>
                  <a:pt x="555152" y="120391"/>
                  <a:pt x="566770" y="107299"/>
                  <a:pt x="484708" y="107299"/>
                </a:cubicBezTo>
                <a:close/>
              </a:path>
            </a:pathLst>
          </a:custGeom>
          <a:noFill/>
          <a:ln w="38100" algn="ctr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1028"/>
          <p:cNvSpPr>
            <a:spLocks noChangeArrowheads="1"/>
          </p:cNvSpPr>
          <p:nvPr/>
        </p:nvSpPr>
        <p:spPr bwMode="auto">
          <a:xfrm>
            <a:off x="6675636" y="5070782"/>
            <a:ext cx="1928813" cy="950506"/>
          </a:xfrm>
          <a:prstGeom prst="wedgeRectCallout">
            <a:avLst>
              <a:gd name="adj1" fmla="val -32527"/>
              <a:gd name="adj2" fmla="val -806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u="none" dirty="0"/>
              <a:t>Diálogo com o usuário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0904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14399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t-BR" sz="2400" b="1" dirty="0" smtClean="0">
                <a:solidFill>
                  <a:srgbClr val="008000"/>
                </a:solidFill>
                <a:latin typeface="Courier New" pitchFamily="49" charset="0"/>
              </a:rPr>
              <a:t>// Resolvendo a equação</a:t>
            </a:r>
            <a:endParaRPr lang="pt-BR" sz="2400" b="1" dirty="0">
              <a:solidFill>
                <a:srgbClr val="008000"/>
              </a:solidFill>
              <a:latin typeface="Courier New" pitchFamily="49" charset="0"/>
            </a:endParaRPr>
          </a:p>
          <a:p>
            <a:pPr marL="109728" indent="0">
              <a:buNone/>
            </a:pP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delta </a:t>
            </a:r>
            <a:r>
              <a:rPr lang="pt-BR" sz="2800" b="1" dirty="0">
                <a:solidFill>
                  <a:srgbClr val="0066FF"/>
                </a:solidFill>
                <a:latin typeface="Courier New" pitchFamily="49" charset="0"/>
              </a:rPr>
              <a:t>= b^2 - 4*a*</a:t>
            </a:r>
            <a:r>
              <a:rPr lang="pt-BR" sz="2800" b="1" dirty="0" err="1">
                <a:solidFill>
                  <a:srgbClr val="0066FF"/>
                </a:solidFill>
                <a:latin typeface="Courier New" pitchFamily="49" charset="0"/>
              </a:rPr>
              <a:t>c</a:t>
            </a:r>
            <a:endParaRPr lang="pt-BR" sz="2800" b="1" dirty="0">
              <a:solidFill>
                <a:srgbClr val="0066FF"/>
              </a:solidFill>
              <a:latin typeface="Courier New" pitchFamily="49" charset="0"/>
            </a:endParaRPr>
          </a:p>
          <a:p>
            <a:pPr marL="109728" indent="0">
              <a:buNone/>
            </a:pP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r1 = (-</a:t>
            </a:r>
            <a:r>
              <a:rPr lang="pt-BR" sz="2800" b="1" dirty="0" err="1" smtClean="0">
                <a:solidFill>
                  <a:srgbClr val="0066FF"/>
                </a:solidFill>
                <a:latin typeface="Courier New" pitchFamily="49" charset="0"/>
              </a:rPr>
              <a:t>b</a:t>
            </a: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 + </a:t>
            </a:r>
            <a:r>
              <a:rPr lang="pt-BR" sz="2800" b="1" dirty="0" err="1" smtClean="0">
                <a:solidFill>
                  <a:srgbClr val="0066FF"/>
                </a:solidFill>
                <a:latin typeface="Courier New" pitchFamily="49" charset="0"/>
              </a:rPr>
              <a:t>sqrt</a:t>
            </a: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(delta))/ (2*a)</a:t>
            </a:r>
            <a:endParaRPr lang="en-US" dirty="0" smtClean="0"/>
          </a:p>
          <a:p>
            <a:pPr marL="109728" indent="0">
              <a:buNone/>
            </a:pP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r2 </a:t>
            </a:r>
            <a:r>
              <a:rPr lang="pt-BR" sz="2800" b="1" dirty="0">
                <a:solidFill>
                  <a:srgbClr val="0066FF"/>
                </a:solidFill>
                <a:latin typeface="Courier New" pitchFamily="49" charset="0"/>
              </a:rPr>
              <a:t>= (-</a:t>
            </a:r>
            <a:r>
              <a:rPr lang="pt-BR" sz="2800" b="1" dirty="0" err="1">
                <a:solidFill>
                  <a:srgbClr val="0066FF"/>
                </a:solidFill>
                <a:latin typeface="Courier New" pitchFamily="49" charset="0"/>
              </a:rPr>
              <a:t>b</a:t>
            </a:r>
            <a:r>
              <a:rPr lang="pt-BR" sz="2800" b="1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- </a:t>
            </a:r>
            <a:r>
              <a:rPr lang="pt-BR" sz="2800" b="1" dirty="0" err="1">
                <a:solidFill>
                  <a:srgbClr val="0066FF"/>
                </a:solidFill>
                <a:latin typeface="Courier New" pitchFamily="49" charset="0"/>
              </a:rPr>
              <a:t>sqrt</a:t>
            </a:r>
            <a:r>
              <a:rPr lang="pt-BR" sz="2800" b="1" dirty="0">
                <a:solidFill>
                  <a:srgbClr val="0066FF"/>
                </a:solidFill>
                <a:latin typeface="Courier New" pitchFamily="49" charset="0"/>
              </a:rPr>
              <a:t>(delta))/ (2*a)</a:t>
            </a:r>
          </a:p>
          <a:p>
            <a:pPr marL="109728" indent="0">
              <a:buNone/>
            </a:pPr>
            <a:endParaRPr lang="pt-BR" sz="1200" b="1" dirty="0" smtClean="0">
              <a:solidFill>
                <a:srgbClr val="0066FF"/>
              </a:solidFill>
              <a:latin typeface="Courier New" pitchFamily="49" charset="0"/>
            </a:endParaRPr>
          </a:p>
          <a:p>
            <a:pPr marL="109728" indent="0">
              <a:buNone/>
            </a:pPr>
            <a:r>
              <a:rPr lang="pt-BR" sz="2400" b="1" dirty="0" smtClean="0">
                <a:solidFill>
                  <a:srgbClr val="008000"/>
                </a:solidFill>
                <a:latin typeface="Courier New" pitchFamily="49" charset="0"/>
              </a:rPr>
              <a:t>// Imprimindo resultados</a:t>
            </a:r>
          </a:p>
          <a:p>
            <a:pPr marL="109728" indent="0">
              <a:buNone/>
            </a:pPr>
            <a:r>
              <a:rPr lang="pt-BR" sz="2800" b="1" dirty="0" err="1" smtClean="0">
                <a:solidFill>
                  <a:srgbClr val="0066FF"/>
                </a:solidFill>
                <a:latin typeface="Courier New" pitchFamily="49" charset="0"/>
              </a:rPr>
              <a:t>printf</a:t>
            </a: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(“Raiz 1 = %g”,r1)</a:t>
            </a:r>
            <a:endParaRPr lang="pt-BR" sz="2800" b="1" dirty="0">
              <a:solidFill>
                <a:srgbClr val="0066FF"/>
              </a:solidFill>
              <a:latin typeface="Courier New" pitchFamily="49" charset="0"/>
            </a:endParaRPr>
          </a:p>
          <a:p>
            <a:pPr marL="109728" indent="0">
              <a:buNone/>
            </a:pPr>
            <a:r>
              <a:rPr lang="pt-BR" sz="2800" b="1" dirty="0" err="1">
                <a:solidFill>
                  <a:srgbClr val="0066FF"/>
                </a:solidFill>
                <a:latin typeface="Courier New" pitchFamily="49" charset="0"/>
              </a:rPr>
              <a:t>printf</a:t>
            </a:r>
            <a:r>
              <a:rPr lang="pt-BR" sz="2800" b="1" dirty="0">
                <a:solidFill>
                  <a:srgbClr val="0066FF"/>
                </a:solidFill>
                <a:latin typeface="Courier New" pitchFamily="49" charset="0"/>
              </a:rPr>
              <a:t>(“Raiz </a:t>
            </a: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2 </a:t>
            </a:r>
            <a:r>
              <a:rPr lang="pt-BR" sz="2800" b="1" dirty="0">
                <a:solidFill>
                  <a:srgbClr val="0066FF"/>
                </a:solidFill>
                <a:latin typeface="Courier New" pitchFamily="49" charset="0"/>
              </a:rPr>
              <a:t>= %g”,</a:t>
            </a:r>
            <a:r>
              <a:rPr lang="pt-BR" sz="2800" b="1" dirty="0" smtClean="0">
                <a:solidFill>
                  <a:srgbClr val="0066FF"/>
                </a:solidFill>
                <a:latin typeface="Courier New" pitchFamily="49" charset="0"/>
              </a:rPr>
              <a:t>r2)</a:t>
            </a:r>
            <a:endParaRPr lang="pt-BR" sz="2800" b="1" dirty="0">
              <a:solidFill>
                <a:srgbClr val="0066FF"/>
              </a:solidFill>
              <a:latin typeface="Courier New" pitchFamily="49" charset="0"/>
            </a:endParaRPr>
          </a:p>
          <a:p>
            <a:pPr marL="109728" indent="0">
              <a:buNone/>
            </a:pPr>
            <a:endParaRPr lang="pt-BR" sz="2800" b="1" dirty="0">
              <a:solidFill>
                <a:srgbClr val="0066FF"/>
              </a:solidFill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27EB-2CBB-429B-84D4-DB33DF4C2DCC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Equações de Segundo Grau:</a:t>
            </a:r>
            <a:br>
              <a:rPr lang="pt-BR" dirty="0"/>
            </a:br>
            <a:r>
              <a:rPr lang="pt-BR" dirty="0" smtClean="0"/>
              <a:t>Calculando </a:t>
            </a:r>
            <a:r>
              <a:rPr lang="pt-BR" dirty="0" smtClean="0"/>
              <a:t>e imprimindo as raízes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9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Execução do programa</a:t>
            </a:r>
            <a:endParaRPr lang="pt-BR" dirty="0" smtClean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60232" y="6457637"/>
            <a:ext cx="2350681" cy="365125"/>
          </a:xfrm>
          <a:noFill/>
        </p:spPr>
        <p:txBody>
          <a:bodyPr/>
          <a:lstStyle/>
          <a:p>
            <a:fld id="{CBB4211D-7014-4B10-A394-57035DD1DEF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3" name="Text Box 1028"/>
          <p:cNvSpPr txBox="1">
            <a:spLocks noChangeArrowheads="1"/>
          </p:cNvSpPr>
          <p:nvPr/>
        </p:nvSpPr>
        <p:spPr bwMode="auto">
          <a:xfrm>
            <a:off x="539552" y="1355171"/>
            <a:ext cx="7722666" cy="310854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u="none" dirty="0" smtClean="0">
                <a:solidFill>
                  <a:srgbClr val="0066FF"/>
                </a:solidFill>
                <a:latin typeface="Courier New" pitchFamily="49" charset="0"/>
              </a:rPr>
              <a:t> Raízes </a:t>
            </a:r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de equação de 2o grau   </a:t>
            </a:r>
          </a:p>
          <a:p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Digite o valor de a:</a:t>
            </a:r>
            <a:r>
              <a:rPr lang="pt-BR" sz="2800" b="1" u="none" dirty="0">
                <a:solidFill>
                  <a:srgbClr val="FF0000"/>
                </a:solidFill>
                <a:latin typeface="Courier New" pitchFamily="49" charset="0"/>
              </a:rPr>
              <a:t>534.2765</a:t>
            </a:r>
          </a:p>
          <a:p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Digite o valor de b:</a:t>
            </a:r>
            <a:r>
              <a:rPr lang="pt-BR" sz="2800" b="1" u="none" dirty="0">
                <a:solidFill>
                  <a:srgbClr val="FF0000"/>
                </a:solidFill>
                <a:latin typeface="Courier New" pitchFamily="49" charset="0"/>
              </a:rPr>
              <a:t>9987.3431</a:t>
            </a:r>
          </a:p>
          <a:p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Digite o valor de c:</a:t>
            </a:r>
            <a:r>
              <a:rPr lang="pt-BR" sz="2800" b="1" u="none" dirty="0">
                <a:solidFill>
                  <a:srgbClr val="FF0000"/>
                </a:solidFill>
                <a:latin typeface="Courier New" pitchFamily="49" charset="0"/>
              </a:rPr>
              <a:t>225.7690</a:t>
            </a:r>
          </a:p>
          <a:p>
            <a:endParaRPr lang="pt-BR" sz="2800" b="1" u="none" dirty="0">
              <a:solidFill>
                <a:srgbClr val="0066FF"/>
              </a:solidFill>
              <a:latin typeface="Courier New" pitchFamily="49" charset="0"/>
            </a:endParaRPr>
          </a:p>
          <a:p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Raiz 1 = -0.0226329</a:t>
            </a:r>
          </a:p>
          <a:p>
            <a:r>
              <a:rPr lang="pt-BR" sz="2800" b="1" u="none" dirty="0">
                <a:solidFill>
                  <a:srgbClr val="0066FF"/>
                </a:solidFill>
                <a:latin typeface="Courier New" pitchFamily="49" charset="0"/>
              </a:rPr>
              <a:t>Raiz 2 = -18.6706 </a:t>
            </a:r>
            <a:endParaRPr lang="pt-BR" sz="2800" b="1" u="none" dirty="0">
              <a:solidFill>
                <a:srgbClr val="0066FF"/>
              </a:solidFill>
              <a:latin typeface="Courier New" pitchFamily="49" charset="0"/>
            </a:endParaRPr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36096" y="3573016"/>
            <a:ext cx="3280841" cy="1728192"/>
          </a:xfrm>
          <a:prstGeom prst="wedgeRectCallout">
            <a:avLst>
              <a:gd name="adj1" fmla="val -32527"/>
              <a:gd name="adj2" fmla="val -806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 valores digitados pelo usuário estão em </a:t>
            </a:r>
            <a:r>
              <a:rPr lang="pt-BR" b="1" u="none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vermelho</a:t>
            </a:r>
            <a:endParaRPr lang="en-US" b="1" u="none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Teste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propomos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 para um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testes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verifiquem</a:t>
            </a:r>
            <a:r>
              <a:rPr lang="en-US" dirty="0" smtClean="0"/>
              <a:t> a </a:t>
            </a:r>
            <a:r>
              <a:rPr lang="en-US" dirty="0" err="1" smtClean="0"/>
              <a:t>correção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fazemos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err="1" smtClean="0"/>
              <a:t>Nesse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, o </a:t>
            </a:r>
            <a:r>
              <a:rPr lang="en-US" dirty="0" err="1" smtClean="0"/>
              <a:t>teste</a:t>
            </a:r>
            <a:r>
              <a:rPr lang="en-US" dirty="0" smtClean="0"/>
              <a:t> é simples: se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 smtClean="0"/>
              <a:t> é um valor </a:t>
            </a:r>
            <a:r>
              <a:rPr lang="en-US" dirty="0" err="1" smtClean="0"/>
              <a:t>calculado</a:t>
            </a:r>
            <a:r>
              <a:rPr lang="en-US" dirty="0" smtClean="0"/>
              <a:t> para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raiz</a:t>
            </a:r>
            <a:r>
              <a:rPr lang="en-US" dirty="0" smtClean="0"/>
              <a:t>, o valor da </a:t>
            </a:r>
            <a:r>
              <a:rPr lang="en-US" dirty="0" err="1" smtClean="0"/>
              <a:t>expressão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a*r^2 + b*r + c </a:t>
            </a:r>
            <a:r>
              <a:rPr lang="en-US" dirty="0" err="1" smtClean="0"/>
              <a:t>deve</a:t>
            </a:r>
            <a:r>
              <a:rPr lang="en-US" dirty="0" smtClean="0"/>
              <a:t> ser zero</a:t>
            </a:r>
            <a:endParaRPr lang="pt-BR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473403"/>
            <a:ext cx="2350681" cy="365125"/>
          </a:xfrm>
        </p:spPr>
        <p:txBody>
          <a:bodyPr/>
          <a:lstStyle/>
          <a:p>
            <a:pPr>
              <a:defRPr/>
            </a:pPr>
            <a:fld id="{6F108CCE-22A8-41A8-B495-B3F17ABA33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Teste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60232" y="6457637"/>
            <a:ext cx="2350681" cy="365125"/>
          </a:xfrm>
          <a:noFill/>
        </p:spPr>
        <p:txBody>
          <a:bodyPr/>
          <a:lstStyle/>
          <a:p>
            <a:fld id="{CBB4211D-7014-4B10-A394-57035DD1DEF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7653" name="Text Box 1028"/>
          <p:cNvSpPr txBox="1">
            <a:spLocks noChangeArrowheads="1"/>
          </p:cNvSpPr>
          <p:nvPr/>
        </p:nvSpPr>
        <p:spPr bwMode="auto">
          <a:xfrm>
            <a:off x="683568" y="1370273"/>
            <a:ext cx="6210498" cy="397031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--&gt;a*r1^2 + b*r1 + c</a:t>
            </a:r>
          </a:p>
          <a:p>
            <a:r>
              <a:rPr lang="pt-BR" sz="3600" b="1" u="none" dirty="0" smtClean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pt-BR" sz="3600" b="1" u="none" dirty="0" err="1">
                <a:solidFill>
                  <a:srgbClr val="0066FF"/>
                </a:solidFill>
                <a:latin typeface="Courier New" pitchFamily="49" charset="0"/>
              </a:rPr>
              <a:t>ans</a:t>
            </a:r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  =</a:t>
            </a:r>
          </a:p>
          <a:p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    </a:t>
            </a:r>
            <a:r>
              <a:rPr lang="pt-BR" sz="3600" b="1" u="none" dirty="0" smtClean="0">
                <a:solidFill>
                  <a:srgbClr val="0066FF"/>
                </a:solidFill>
                <a:latin typeface="Courier New" pitchFamily="49" charset="0"/>
              </a:rPr>
              <a:t>1.017D-11</a:t>
            </a:r>
          </a:p>
          <a:p>
            <a:r>
              <a:rPr lang="pt-BR" sz="3600" b="1" u="none" dirty="0" smtClean="0">
                <a:solidFill>
                  <a:srgbClr val="0066FF"/>
                </a:solidFill>
                <a:latin typeface="Courier New" pitchFamily="49" charset="0"/>
              </a:rPr>
              <a:t>  </a:t>
            </a:r>
            <a:endParaRPr lang="pt-BR" sz="3600" b="1" u="none" dirty="0">
              <a:solidFill>
                <a:srgbClr val="0066FF"/>
              </a:solidFill>
              <a:latin typeface="Courier New" pitchFamily="49" charset="0"/>
            </a:endParaRPr>
          </a:p>
          <a:p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--&gt;a*r2^2 + b*r2 + c</a:t>
            </a:r>
          </a:p>
          <a:p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pt-BR" sz="3600" b="1" u="none" dirty="0" err="1">
                <a:solidFill>
                  <a:srgbClr val="0066FF"/>
                </a:solidFill>
                <a:latin typeface="Courier New" pitchFamily="49" charset="0"/>
              </a:rPr>
              <a:t>ans</a:t>
            </a:r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  =</a:t>
            </a:r>
          </a:p>
          <a:p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  </a:t>
            </a:r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pt-BR" sz="3600" b="1" u="none" dirty="0" smtClean="0">
                <a:solidFill>
                  <a:srgbClr val="0066FF"/>
                </a:solidFill>
                <a:latin typeface="Courier New" pitchFamily="49" charset="0"/>
              </a:rPr>
              <a:t> </a:t>
            </a:r>
            <a:r>
              <a:rPr lang="pt-BR" sz="3600" b="1" u="none" dirty="0">
                <a:solidFill>
                  <a:srgbClr val="0066FF"/>
                </a:solidFill>
                <a:latin typeface="Courier New" pitchFamily="49" charset="0"/>
              </a:rPr>
              <a:t>2.888D-11</a:t>
            </a:r>
            <a:endParaRPr lang="pt-BR" sz="3600" b="1" u="none" dirty="0">
              <a:solidFill>
                <a:srgbClr val="0066FF"/>
              </a:solidFill>
              <a:latin typeface="Courier New" pitchFamily="49" charset="0"/>
            </a:endParaRPr>
          </a:p>
        </p:txBody>
      </p:sp>
      <p:sp>
        <p:nvSpPr>
          <p:cNvPr id="6" name="AutoShape 1028"/>
          <p:cNvSpPr>
            <a:spLocks noChangeArrowheads="1"/>
          </p:cNvSpPr>
          <p:nvPr/>
        </p:nvSpPr>
        <p:spPr bwMode="auto">
          <a:xfrm>
            <a:off x="4932040" y="4512499"/>
            <a:ext cx="4211960" cy="1656184"/>
          </a:xfrm>
          <a:prstGeom prst="wedgeRectCallout">
            <a:avLst>
              <a:gd name="adj1" fmla="val -62170"/>
              <a:gd name="adj2" fmla="val -259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b="1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Notação científica:</a:t>
            </a:r>
          </a:p>
          <a:p>
            <a:pPr algn="ctr"/>
            <a:endParaRPr lang="pt-BR" sz="1000" b="1" u="non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sz="2800" b="1" u="none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2.888 x 10</a:t>
            </a:r>
            <a:r>
              <a:rPr lang="pt-BR" sz="2800" b="1" u="none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-11</a:t>
            </a:r>
          </a:p>
          <a:p>
            <a:pPr algn="ctr"/>
            <a:endParaRPr lang="pt-BR" sz="1000" b="1" u="none" baseline="300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b="1" u="non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(muito próximo a zero)</a:t>
            </a:r>
          </a:p>
        </p:txBody>
      </p:sp>
    </p:spTree>
    <p:extLst>
      <p:ext uri="{BB962C8B-B14F-4D97-AF65-F5344CB8AC3E}">
        <p14:creationId xmlns:p14="http://schemas.microsoft.com/office/powerpoint/2010/main" val="3627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Comuns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838938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Escrever </a:t>
            </a:r>
            <a:r>
              <a:rPr lang="pt-B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delta = </a:t>
            </a:r>
            <a:r>
              <a:rPr lang="pt-BR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b^</a:t>
            </a:r>
            <a:r>
              <a:rPr lang="pt-B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 – 4ac</a:t>
            </a:r>
            <a:r>
              <a:rPr lang="pt-BR" dirty="0" smtClean="0"/>
              <a:t>, omitindo os operadores de multiplicação</a:t>
            </a:r>
          </a:p>
          <a:p>
            <a:pPr lvl="1"/>
            <a:r>
              <a:rPr lang="en-US" dirty="0" smtClean="0"/>
              <a:t>Um </a:t>
            </a:r>
            <a:r>
              <a:rPr lang="en-US" i="1" u="sng" dirty="0" err="1" smtClean="0"/>
              <a:t>erro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sintaxe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/>
              <a:t> </a:t>
            </a:r>
            <a:r>
              <a:rPr lang="en-US" dirty="0" err="1" smtClean="0"/>
              <a:t>apontado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Scilab</a:t>
            </a:r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r>
              <a:rPr lang="pt-BR" dirty="0" smtClean="0"/>
              <a:t>Escrever </a:t>
            </a:r>
            <a:r>
              <a:rPr lang="pt-B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r1 = (-b+</a:t>
            </a:r>
            <a:r>
              <a:rPr lang="pt-BR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pt-BR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(delta))/2*a</a:t>
            </a:r>
            <a:r>
              <a:rPr lang="pt-BR" dirty="0" smtClean="0"/>
              <a:t> , o que  na verdade calcula</a:t>
            </a:r>
          </a:p>
          <a:p>
            <a:pPr lvl="1"/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Um </a:t>
            </a:r>
            <a:r>
              <a:rPr lang="en-US" i="1" u="sng" dirty="0" err="1" smtClean="0"/>
              <a:t>erro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semântica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descoberto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de testes,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programador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489169"/>
            <a:ext cx="2350681" cy="365125"/>
          </a:xfrm>
        </p:spPr>
        <p:txBody>
          <a:bodyPr/>
          <a:lstStyle/>
          <a:p>
            <a:pPr>
              <a:defRPr/>
            </a:pPr>
            <a:fld id="{6F108CCE-22A8-41A8-B495-B3F17ABA33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91883" y="3861048"/>
          <a:ext cx="1967619" cy="108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ção" r:id="rId4" imgW="1104900" imgH="508000" progId="Equation.3">
                  <p:embed/>
                </p:oleObj>
              </mc:Choice>
              <mc:Fallback>
                <p:oleObj name="Equação" r:id="rId4" imgW="1104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3" y="3861048"/>
                        <a:ext cx="1967619" cy="1085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1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dirty="0" smtClean="0"/>
              <a:t>Equações de Segundo Grau:</a:t>
            </a:r>
          </a:p>
        </p:txBody>
      </p:sp>
      <p:sp>
        <p:nvSpPr>
          <p:cNvPr id="2458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400" dirty="0" smtClean="0"/>
              <a:t>Equação</a:t>
            </a:r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dirty="0" err="1" smtClean="0"/>
              <a:t>Bhaskara</a:t>
            </a:r>
            <a:r>
              <a:rPr lang="pt-BR" sz="2400" dirty="0" smtClean="0"/>
              <a:t> (∆&gt;0, a≠0)</a:t>
            </a:r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Quaisquer</a:t>
            </a:r>
            <a:r>
              <a:rPr lang="pt-BR" sz="2400" dirty="0" smtClean="0"/>
              <a:t> valores de coeficiente!</a:t>
            </a:r>
          </a:p>
          <a:p>
            <a:pPr eaLnBrk="1" hangingPunct="1">
              <a:lnSpc>
                <a:spcPct val="80000"/>
              </a:lnSpc>
              <a:buNone/>
            </a:pPr>
            <a:endParaRPr lang="pt-BR" sz="2400" dirty="0" smtClean="0"/>
          </a:p>
        </p:txBody>
      </p:sp>
      <p:pic>
        <p:nvPicPr>
          <p:cNvPr id="24582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441580"/>
            <a:ext cx="2281356" cy="2929609"/>
          </a:xfrm>
          <a:noFill/>
        </p:spPr>
      </p:pic>
      <p:pic>
        <p:nvPicPr>
          <p:cNvPr id="7" name="Picture 2" descr="http://www.brasilescola.com/upload/e/Untitled-18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2132856"/>
            <a:ext cx="2676919" cy="216024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88224" y="6489169"/>
            <a:ext cx="2350681" cy="365125"/>
          </a:xfrm>
        </p:spPr>
        <p:txBody>
          <a:bodyPr/>
          <a:lstStyle/>
          <a:p>
            <a:pPr>
              <a:defRPr/>
            </a:pPr>
            <a:fld id="{6F108CCE-22A8-41A8-B495-B3F17ABA33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= 0</a:t>
            </a:r>
          </a:p>
          <a:p>
            <a:pPr lvl="1"/>
            <a:r>
              <a:rPr lang="pt-BR" dirty="0" smtClean="0"/>
              <a:t>Equação de primeiro grau</a:t>
            </a:r>
          </a:p>
          <a:p>
            <a:pPr lvl="1"/>
            <a:r>
              <a:rPr lang="pt-BR" dirty="0" smtClean="0"/>
              <a:t>Divisão por zero no nosso programa!</a:t>
            </a:r>
          </a:p>
          <a:p>
            <a:endParaRPr lang="pt-BR" dirty="0" smtClean="0"/>
          </a:p>
          <a:p>
            <a:r>
              <a:rPr lang="el-GR" dirty="0" smtClean="0">
                <a:latin typeface="Calibri"/>
              </a:rPr>
              <a:t>Δ</a:t>
            </a:r>
            <a:r>
              <a:rPr lang="pt-BR" dirty="0" smtClean="0"/>
              <a:t>&lt; 0</a:t>
            </a:r>
          </a:p>
          <a:p>
            <a:pPr lvl="1"/>
            <a:r>
              <a:rPr lang="pt-BR" dirty="0" smtClean="0"/>
              <a:t>Raízes complexas</a:t>
            </a:r>
          </a:p>
          <a:p>
            <a:pPr lvl="1"/>
            <a:r>
              <a:rPr lang="pt-BR" dirty="0" smtClean="0"/>
              <a:t>Só imprime a parte real no nosso programa!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27EB-2CBB-429B-84D4-DB33DF4C2DCC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Falta analisar outras situações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68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806896" y="1196752"/>
            <a:ext cx="8229600" cy="518457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Programação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Estruturada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Comandos Condicionais (Decisão)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Operadores Relacionais</a:t>
            </a:r>
          </a:p>
          <a:p>
            <a:pPr marL="109728" indent="0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9BBECA-1713-4FEC-A6E7-A6354FBC9808}" type="slidenum">
              <a:rPr lang="pt-BR"/>
              <a:pPr/>
              <a:t>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Conteúdos da Aula</a:t>
            </a:r>
            <a:endParaRPr lang="pt-BR" sz="32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20</a:t>
            </a:fld>
            <a:endParaRPr lang="pt-B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907704" y="5589240"/>
            <a:ext cx="7236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OBS.: verificando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o valor do coeficiente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, pode-se evitar este erro !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0293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1520" y="258963"/>
            <a:ext cx="8229600" cy="52840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pt-BR" sz="4000" u="none" dirty="0" smtClean="0">
                <a:effectLst/>
              </a:rPr>
              <a:t>Executando com     a = 0 </a:t>
            </a:r>
            <a:endParaRPr lang="pt-BR" sz="4000" u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92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21</a:t>
            </a:fld>
            <a:endParaRPr lang="pt-BR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1873628"/>
            <a:ext cx="9289032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pt-BR" sz="2800" b="1" i="0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 igual a 0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800" b="1" u="none" noProof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pt-BR" sz="2800" b="1" u="non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ntão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mensagem de erro; 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resolver equação de primeiro grau; 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senão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2800" b="1" u="none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caso contrário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apresentamos as raízes reais;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 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Analisando o valor de a</a:t>
            </a:r>
            <a:endParaRPr lang="pt-BR" dirty="0"/>
          </a:p>
        </p:txBody>
      </p:sp>
      <p:sp>
        <p:nvSpPr>
          <p:cNvPr id="7" name="AutoShape 1028"/>
          <p:cNvSpPr>
            <a:spLocks noChangeArrowheads="1"/>
          </p:cNvSpPr>
          <p:nvPr/>
        </p:nvSpPr>
        <p:spPr bwMode="auto">
          <a:xfrm>
            <a:off x="1259632" y="1397466"/>
            <a:ext cx="5930249" cy="576064"/>
          </a:xfrm>
          <a:prstGeom prst="wedgeRectCallout">
            <a:avLst>
              <a:gd name="adj1" fmla="val -34419"/>
              <a:gd name="adj2" fmla="val 109736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800" b="1" u="none" dirty="0" smtClean="0">
                <a:latin typeface="+mj-lt"/>
              </a:rPr>
              <a:t>Condição  </a:t>
            </a:r>
            <a:r>
              <a:rPr lang="pt-BR" sz="2800" u="none" dirty="0" smtClean="0">
                <a:latin typeface="+mj-lt"/>
              </a:rPr>
              <a:t>(expressão relacional)</a:t>
            </a:r>
            <a:endParaRPr lang="en-US" sz="28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40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22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Operadores Relacionais</a:t>
            </a:r>
            <a:endParaRPr lang="pt-BR" sz="3200" dirty="0">
              <a:effectLst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1124744"/>
            <a:ext cx="914400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09728" lvl="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pt-BR" sz="2800" b="1" u="none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condição&gt; </a:t>
            </a:r>
            <a:r>
              <a:rPr lang="pt-BR" sz="2800" u="none" baseline="0" dirty="0" smtClean="0">
                <a:latin typeface="+mn-lt"/>
                <a:cs typeface="Arial" pitchFamily="34" charset="0"/>
              </a:rPr>
              <a:t>é uma expressão relacional </a:t>
            </a:r>
            <a:r>
              <a:rPr lang="pt-BR" sz="2800" u="none" baseline="0" dirty="0" smtClean="0">
                <a:latin typeface="+mn-lt"/>
                <a:cs typeface="Arial" pitchFamily="34" charset="0"/>
              </a:rPr>
              <a:t>:</a:t>
            </a:r>
          </a:p>
          <a:p>
            <a:pPr marL="566928" lvl="1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latin typeface="+mj-lt"/>
                <a:cs typeface="Courier New" pitchFamily="49" charset="0"/>
              </a:rPr>
              <a:t>&lt;</a:t>
            </a:r>
            <a:r>
              <a:rPr lang="pt-BR" sz="2800" b="1" u="none" dirty="0" err="1">
                <a:latin typeface="+mj-lt"/>
                <a:cs typeface="Courier New" pitchFamily="49" charset="0"/>
              </a:rPr>
              <a:t>expr</a:t>
            </a:r>
            <a:r>
              <a:rPr lang="pt-BR" sz="2800" b="1" u="none" dirty="0">
                <a:latin typeface="+mj-lt"/>
                <a:cs typeface="Courier New" pitchFamily="49" charset="0"/>
              </a:rPr>
              <a:t> 1&gt; &lt;operador Relacional&gt; &lt;</a:t>
            </a:r>
            <a:r>
              <a:rPr lang="pt-BR" sz="2800" b="1" u="none" dirty="0" err="1">
                <a:latin typeface="+mj-lt"/>
                <a:cs typeface="Courier New" pitchFamily="49" charset="0"/>
              </a:rPr>
              <a:t>expr</a:t>
            </a:r>
            <a:r>
              <a:rPr lang="pt-BR" sz="2800" b="1" u="none" dirty="0">
                <a:latin typeface="+mj-lt"/>
                <a:cs typeface="Courier New" pitchFamily="49" charset="0"/>
              </a:rPr>
              <a:t> 2&gt;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pt-BR" u="none" dirty="0" smtClean="0">
              <a:latin typeface="+mj-lt"/>
              <a:cs typeface="Arial" pitchFamily="34" charset="0"/>
            </a:endParaRPr>
          </a:p>
          <a:p>
            <a:pPr marL="1280160" lvl="2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u="none" dirty="0" smtClean="0">
                <a:latin typeface="+mj-lt"/>
                <a:cs typeface="Arial" pitchFamily="34" charset="0"/>
              </a:rPr>
              <a:t>Onde</a:t>
            </a:r>
            <a:r>
              <a:rPr lang="pt-BR" u="none" dirty="0">
                <a:latin typeface="+mj-lt"/>
                <a:cs typeface="Arial" pitchFamily="34" charset="0"/>
              </a:rPr>
              <a:t>:</a:t>
            </a:r>
          </a:p>
          <a:p>
            <a:pPr marL="1737360" lvl="3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u="none" dirty="0">
                <a:latin typeface="+mj-lt"/>
                <a:cs typeface="Courier New" pitchFamily="49" charset="0"/>
              </a:rPr>
              <a:t>&lt;</a:t>
            </a:r>
            <a:r>
              <a:rPr lang="pt-BR" u="none" dirty="0" err="1">
                <a:latin typeface="+mj-lt"/>
                <a:cs typeface="Courier New" pitchFamily="49" charset="0"/>
              </a:rPr>
              <a:t>expr</a:t>
            </a:r>
            <a:r>
              <a:rPr lang="pt-BR" u="none" dirty="0">
                <a:latin typeface="+mj-lt"/>
                <a:cs typeface="Courier New" pitchFamily="49" charset="0"/>
              </a:rPr>
              <a:t> n&gt;</a:t>
            </a:r>
            <a:r>
              <a:rPr lang="pt-BR" u="none" dirty="0">
                <a:latin typeface="+mj-lt"/>
                <a:cs typeface="Arial" pitchFamily="34" charset="0"/>
              </a:rPr>
              <a:t> é uma expressão, que pode ser um valor numérico, ou uma expressão matemática que resulta em um valor numérico.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1481328" lvl="3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u="none" dirty="0">
                <a:latin typeface="+mn-lt"/>
                <a:cs typeface="Arial" pitchFamily="34" charset="0"/>
              </a:rPr>
              <a:t>A</a:t>
            </a:r>
            <a:r>
              <a:rPr kumimoji="0" lang="pt-BR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avaliação de uma expressão relacional pode resultar em:  		</a:t>
            </a:r>
          </a:p>
          <a:p>
            <a:pPr marL="2852928" lvl="6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t-BR" u="none" dirty="0">
                <a:latin typeface="+mn-lt"/>
                <a:cs typeface="Arial" pitchFamily="34" charset="0"/>
              </a:rPr>
              <a:t>	</a:t>
            </a:r>
            <a:r>
              <a:rPr lang="pt-BR" u="none" dirty="0" smtClean="0">
                <a:latin typeface="+mn-lt"/>
                <a:cs typeface="Arial" pitchFamily="34" charset="0"/>
              </a:rPr>
              <a:t>verdadeiro   (</a:t>
            </a:r>
            <a:r>
              <a:rPr lang="pt-BR" b="1" u="none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pt-BR" b="1" u="none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pt-BR" b="1" u="none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b="1" u="none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 </a:t>
            </a:r>
            <a:r>
              <a:rPr lang="pt-BR" u="none" dirty="0" smtClean="0">
                <a:latin typeface="+mn-lt"/>
                <a:cs typeface="Arial" pitchFamily="34" charset="0"/>
              </a:rPr>
              <a:t>ou   </a:t>
            </a:r>
            <a:r>
              <a:rPr lang="pt-BR" b="1" u="none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pt-BR" b="1" u="none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pt-BR" u="none" dirty="0">
                <a:latin typeface="+mn-lt"/>
                <a:cs typeface="Arial" pitchFamily="34" charset="0"/>
              </a:rPr>
              <a:t>) </a:t>
            </a:r>
            <a:r>
              <a:rPr lang="pt-BR" u="none" dirty="0" smtClean="0">
                <a:latin typeface="+mn-lt"/>
                <a:cs typeface="Arial" pitchFamily="34" charset="0"/>
              </a:rPr>
              <a:t>   ou </a:t>
            </a:r>
          </a:p>
          <a:p>
            <a:pPr marL="2852928" lvl="6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t-BR" u="none" dirty="0">
                <a:latin typeface="+mn-lt"/>
                <a:cs typeface="Arial" pitchFamily="34" charset="0"/>
              </a:rPr>
              <a:t>	</a:t>
            </a:r>
            <a:r>
              <a:rPr lang="pt-BR" u="none" dirty="0" smtClean="0">
                <a:latin typeface="+mn-lt"/>
                <a:cs typeface="Arial" pitchFamily="34" charset="0"/>
              </a:rPr>
              <a:t>falso </a:t>
            </a:r>
            <a:r>
              <a:rPr lang="pt-BR" u="none" dirty="0">
                <a:latin typeface="+mn-lt"/>
                <a:cs typeface="Arial" pitchFamily="34" charset="0"/>
              </a:rPr>
              <a:t>(</a:t>
            </a:r>
            <a:r>
              <a:rPr lang="pt-BR" b="1" u="none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%f </a:t>
            </a:r>
            <a:r>
              <a:rPr lang="pt-BR" u="none" dirty="0">
                <a:latin typeface="+mn-lt"/>
                <a:cs typeface="Arial" pitchFamily="34" charset="0"/>
              </a:rPr>
              <a:t>ou </a:t>
            </a:r>
            <a:r>
              <a:rPr lang="pt-BR" b="1" u="none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%F</a:t>
            </a:r>
            <a:r>
              <a:rPr lang="pt-BR" u="none" dirty="0">
                <a:latin typeface="+mn-lt"/>
                <a:cs typeface="Arial" pitchFamily="34" charset="0"/>
              </a:rPr>
              <a:t>).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23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>
                <a:effectLst/>
              </a:rPr>
              <a:t>Operadores Relacionais - </a:t>
            </a:r>
            <a:r>
              <a:rPr lang="pt-BR" sz="3600" dirty="0" err="1" smtClean="0">
                <a:effectLst/>
              </a:rPr>
              <a:t>Scilab</a:t>
            </a:r>
            <a:endParaRPr lang="pt-BR" sz="3600" dirty="0">
              <a:effectLst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52754"/>
              </p:ext>
            </p:extLst>
          </p:nvPr>
        </p:nvGraphicFramePr>
        <p:xfrm>
          <a:off x="971600" y="1556790"/>
          <a:ext cx="7416824" cy="417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080"/>
                <a:gridCol w="4963744"/>
              </a:tblGrid>
              <a:tr h="5966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Operador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Descrição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&gt;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Maior que.</a:t>
                      </a:r>
                      <a:endParaRPr lang="pt-BR" sz="18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&gt;=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Maior</a:t>
                      </a:r>
                      <a:r>
                        <a:rPr lang="pt-BR" sz="1800" baseline="0" dirty="0" smtClean="0"/>
                        <a:t> ou igual a.</a:t>
                      </a:r>
                      <a:endParaRPr lang="pt-BR" sz="18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&lt;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Menor que.</a:t>
                      </a:r>
                      <a:endParaRPr lang="pt-BR" sz="18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&lt;=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Menor</a:t>
                      </a:r>
                      <a:r>
                        <a:rPr lang="pt-BR" sz="1800" baseline="0" dirty="0" smtClean="0"/>
                        <a:t> ou igual a.</a:t>
                      </a:r>
                      <a:endParaRPr lang="pt-BR" sz="18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==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Igual a.</a:t>
                      </a:r>
                      <a:endParaRPr lang="pt-BR" sz="1800" dirty="0"/>
                    </a:p>
                  </a:txBody>
                  <a:tcPr/>
                </a:tc>
              </a:tr>
              <a:tr h="59663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&lt;&gt; ou ~=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Diferente de.</a:t>
                      </a:r>
                      <a:endParaRPr lang="pt-BR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Expressões com Tipo Lógico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61142" y="6366927"/>
            <a:ext cx="2350681" cy="365125"/>
          </a:xfrm>
        </p:spPr>
        <p:txBody>
          <a:bodyPr/>
          <a:lstStyle/>
          <a:p>
            <a:pPr>
              <a:defRPr/>
            </a:pPr>
            <a:fld id="{6F108CCE-22A8-41A8-B495-B3F17ABA33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500315" y="1497296"/>
            <a:ext cx="4643437" cy="424731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--&gt;p = %t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p  =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T  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--&gt;q = 5+3 &lt; 2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q  =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F  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--&gt;a = 0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a  =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0  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--&gt;a == 0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</a:t>
            </a:r>
            <a:r>
              <a:rPr lang="pt-BR" sz="1800" b="1" u="none" dirty="0" err="1" smtClean="0">
                <a:solidFill>
                  <a:srgbClr val="0066FF"/>
                </a:solidFill>
                <a:latin typeface="Courier New" pitchFamily="49" charset="0"/>
              </a:rPr>
              <a:t>ans</a:t>
            </a:r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=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</a:t>
            </a:r>
            <a:r>
              <a:rPr lang="pt-BR" sz="1800" b="1" u="none" dirty="0">
                <a:solidFill>
                  <a:srgbClr val="0066FF"/>
                </a:solidFill>
                <a:latin typeface="Courier New" pitchFamily="49" charset="0"/>
              </a:rPr>
              <a:t>T</a:t>
            </a:r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--&gt;a &lt;&gt; 0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</a:t>
            </a:r>
            <a:r>
              <a:rPr lang="pt-BR" sz="1800" b="1" u="none" dirty="0" err="1" smtClean="0">
                <a:solidFill>
                  <a:srgbClr val="0066FF"/>
                </a:solidFill>
                <a:latin typeface="Courier New" pitchFamily="49" charset="0"/>
              </a:rPr>
              <a:t>ans</a:t>
            </a:r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=</a:t>
            </a:r>
          </a:p>
          <a:p>
            <a:r>
              <a:rPr lang="pt-BR" sz="1800" b="1" u="none" dirty="0" smtClean="0">
                <a:solidFill>
                  <a:srgbClr val="0066FF"/>
                </a:solidFill>
                <a:latin typeface="Courier New" pitchFamily="49" charset="0"/>
              </a:rPr>
              <a:t>  F</a:t>
            </a:r>
            <a:endParaRPr lang="pt-BR" sz="1800" b="1" u="none" dirty="0">
              <a:solidFill>
                <a:srgbClr val="0066FF"/>
              </a:solidFill>
              <a:latin typeface="Courier New" pitchFamily="49" charset="0"/>
            </a:endParaRPr>
          </a:p>
        </p:txBody>
      </p:sp>
      <p:sp>
        <p:nvSpPr>
          <p:cNvPr id="7" name="AutoShape 1028"/>
          <p:cNvSpPr>
            <a:spLocks noChangeArrowheads="1"/>
          </p:cNvSpPr>
          <p:nvPr/>
        </p:nvSpPr>
        <p:spPr bwMode="auto">
          <a:xfrm>
            <a:off x="4499993" y="1441579"/>
            <a:ext cx="1928813" cy="518458"/>
          </a:xfrm>
          <a:prstGeom prst="wedgeRectCallout">
            <a:avLst>
              <a:gd name="adj1" fmla="val -78772"/>
              <a:gd name="adj2" fmla="val -9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u="none" dirty="0" smtClean="0">
                <a:latin typeface="Arial" pitchFamily="34" charset="0"/>
                <a:cs typeface="Arial" pitchFamily="34" charset="0"/>
              </a:rPr>
              <a:t>Literal </a:t>
            </a:r>
            <a:r>
              <a:rPr lang="pt-BR" u="none" dirty="0" err="1" smtClean="0">
                <a:latin typeface="Arial" pitchFamily="34" charset="0"/>
                <a:cs typeface="Arial" pitchFamily="34" charset="0"/>
              </a:rPr>
              <a:t>True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478139" y="1489438"/>
            <a:ext cx="414579" cy="492390"/>
          </a:xfrm>
          <a:custGeom>
            <a:avLst/>
            <a:gdLst>
              <a:gd name="connsiteX0" fmla="*/ 256374 w 414579"/>
              <a:gd name="connsiteY0" fmla="*/ 32125 h 410325"/>
              <a:gd name="connsiteX1" fmla="*/ 230737 w 414579"/>
              <a:gd name="connsiteY1" fmla="*/ 15034 h 410325"/>
              <a:gd name="connsiteX2" fmla="*/ 136733 w 414579"/>
              <a:gd name="connsiteY2" fmla="*/ 15034 h 410325"/>
              <a:gd name="connsiteX3" fmla="*/ 94004 w 414579"/>
              <a:gd name="connsiteY3" fmla="*/ 40671 h 410325"/>
              <a:gd name="connsiteX4" fmla="*/ 59821 w 414579"/>
              <a:gd name="connsiteY4" fmla="*/ 49217 h 410325"/>
              <a:gd name="connsiteX5" fmla="*/ 17092 w 414579"/>
              <a:gd name="connsiteY5" fmla="*/ 100492 h 410325"/>
              <a:gd name="connsiteX6" fmla="*/ 0 w 414579"/>
              <a:gd name="connsiteY6" fmla="*/ 254316 h 410325"/>
              <a:gd name="connsiteX7" fmla="*/ 8546 w 414579"/>
              <a:gd name="connsiteY7" fmla="*/ 331228 h 410325"/>
              <a:gd name="connsiteX8" fmla="*/ 51275 w 414579"/>
              <a:gd name="connsiteY8" fmla="*/ 373957 h 410325"/>
              <a:gd name="connsiteX9" fmla="*/ 111096 w 414579"/>
              <a:gd name="connsiteY9" fmla="*/ 408140 h 410325"/>
              <a:gd name="connsiteX10" fmla="*/ 290557 w 414579"/>
              <a:gd name="connsiteY10" fmla="*/ 399595 h 410325"/>
              <a:gd name="connsiteX11" fmla="*/ 316195 w 414579"/>
              <a:gd name="connsiteY11" fmla="*/ 373957 h 410325"/>
              <a:gd name="connsiteX12" fmla="*/ 341832 w 414579"/>
              <a:gd name="connsiteY12" fmla="*/ 365411 h 410325"/>
              <a:gd name="connsiteX13" fmla="*/ 358924 w 414579"/>
              <a:gd name="connsiteY13" fmla="*/ 339774 h 410325"/>
              <a:gd name="connsiteX14" fmla="*/ 384561 w 414579"/>
              <a:gd name="connsiteY14" fmla="*/ 322682 h 410325"/>
              <a:gd name="connsiteX15" fmla="*/ 393107 w 414579"/>
              <a:gd name="connsiteY15" fmla="*/ 297045 h 410325"/>
              <a:gd name="connsiteX16" fmla="*/ 410198 w 414579"/>
              <a:gd name="connsiteY16" fmla="*/ 237224 h 410325"/>
              <a:gd name="connsiteX17" fmla="*/ 401653 w 414579"/>
              <a:gd name="connsiteY17" fmla="*/ 143221 h 410325"/>
              <a:gd name="connsiteX18" fmla="*/ 384561 w 414579"/>
              <a:gd name="connsiteY18" fmla="*/ 117583 h 410325"/>
              <a:gd name="connsiteX19" fmla="*/ 376015 w 414579"/>
              <a:gd name="connsiteY19" fmla="*/ 91946 h 410325"/>
              <a:gd name="connsiteX20" fmla="*/ 273466 w 414579"/>
              <a:gd name="connsiteY20" fmla="*/ 23580 h 410325"/>
              <a:gd name="connsiteX21" fmla="*/ 256374 w 414579"/>
              <a:gd name="connsiteY21" fmla="*/ 32125 h 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4579" h="410325">
                <a:moveTo>
                  <a:pt x="256374" y="32125"/>
                </a:moveTo>
                <a:cubicBezTo>
                  <a:pt x="247828" y="26428"/>
                  <a:pt x="240481" y="18282"/>
                  <a:pt x="230737" y="15034"/>
                </a:cubicBezTo>
                <a:cubicBezTo>
                  <a:pt x="185634" y="0"/>
                  <a:pt x="179269" y="6527"/>
                  <a:pt x="136733" y="15034"/>
                </a:cubicBezTo>
                <a:cubicBezTo>
                  <a:pt x="122490" y="23580"/>
                  <a:pt x="109182" y="33925"/>
                  <a:pt x="94004" y="40671"/>
                </a:cubicBezTo>
                <a:cubicBezTo>
                  <a:pt x="83271" y="45441"/>
                  <a:pt x="70019" y="43390"/>
                  <a:pt x="59821" y="49217"/>
                </a:cubicBezTo>
                <a:cubicBezTo>
                  <a:pt x="42103" y="59342"/>
                  <a:pt x="27984" y="84153"/>
                  <a:pt x="17092" y="100492"/>
                </a:cubicBezTo>
                <a:cubicBezTo>
                  <a:pt x="1605" y="162438"/>
                  <a:pt x="0" y="160490"/>
                  <a:pt x="0" y="254316"/>
                </a:cubicBezTo>
                <a:cubicBezTo>
                  <a:pt x="0" y="280111"/>
                  <a:pt x="2290" y="306203"/>
                  <a:pt x="8546" y="331228"/>
                </a:cubicBezTo>
                <a:cubicBezTo>
                  <a:pt x="15143" y="357617"/>
                  <a:pt x="33283" y="358963"/>
                  <a:pt x="51275" y="373957"/>
                </a:cubicBezTo>
                <a:cubicBezTo>
                  <a:pt x="94916" y="410325"/>
                  <a:pt x="55762" y="394308"/>
                  <a:pt x="111096" y="408140"/>
                </a:cubicBezTo>
                <a:cubicBezTo>
                  <a:pt x="170916" y="405292"/>
                  <a:pt x="231484" y="409440"/>
                  <a:pt x="290557" y="399595"/>
                </a:cubicBezTo>
                <a:cubicBezTo>
                  <a:pt x="302478" y="397608"/>
                  <a:pt x="306139" y="380661"/>
                  <a:pt x="316195" y="373957"/>
                </a:cubicBezTo>
                <a:cubicBezTo>
                  <a:pt x="323690" y="368960"/>
                  <a:pt x="333286" y="368260"/>
                  <a:pt x="341832" y="365411"/>
                </a:cubicBezTo>
                <a:cubicBezTo>
                  <a:pt x="347529" y="356865"/>
                  <a:pt x="351661" y="347037"/>
                  <a:pt x="358924" y="339774"/>
                </a:cubicBezTo>
                <a:cubicBezTo>
                  <a:pt x="366187" y="332511"/>
                  <a:pt x="378145" y="330702"/>
                  <a:pt x="384561" y="322682"/>
                </a:cubicBezTo>
                <a:cubicBezTo>
                  <a:pt x="390188" y="315648"/>
                  <a:pt x="390632" y="305706"/>
                  <a:pt x="393107" y="297045"/>
                </a:cubicBezTo>
                <a:cubicBezTo>
                  <a:pt x="414579" y="221896"/>
                  <a:pt x="389701" y="298721"/>
                  <a:pt x="410198" y="237224"/>
                </a:cubicBezTo>
                <a:cubicBezTo>
                  <a:pt x="407350" y="205890"/>
                  <a:pt x="408245" y="173986"/>
                  <a:pt x="401653" y="143221"/>
                </a:cubicBezTo>
                <a:cubicBezTo>
                  <a:pt x="399501" y="133178"/>
                  <a:pt x="389154" y="126770"/>
                  <a:pt x="384561" y="117583"/>
                </a:cubicBezTo>
                <a:cubicBezTo>
                  <a:pt x="380532" y="109526"/>
                  <a:pt x="381545" y="99056"/>
                  <a:pt x="376015" y="91946"/>
                </a:cubicBezTo>
                <a:cubicBezTo>
                  <a:pt x="352036" y="61116"/>
                  <a:pt x="317832" y="23580"/>
                  <a:pt x="273466" y="23580"/>
                </a:cubicBezTo>
                <a:lnTo>
                  <a:pt x="256374" y="3212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506367" y="2219265"/>
            <a:ext cx="1080120" cy="518458"/>
          </a:xfrm>
          <a:custGeom>
            <a:avLst/>
            <a:gdLst>
              <a:gd name="connsiteX0" fmla="*/ 256374 w 414579"/>
              <a:gd name="connsiteY0" fmla="*/ 32125 h 410325"/>
              <a:gd name="connsiteX1" fmla="*/ 230737 w 414579"/>
              <a:gd name="connsiteY1" fmla="*/ 15034 h 410325"/>
              <a:gd name="connsiteX2" fmla="*/ 136733 w 414579"/>
              <a:gd name="connsiteY2" fmla="*/ 15034 h 410325"/>
              <a:gd name="connsiteX3" fmla="*/ 94004 w 414579"/>
              <a:gd name="connsiteY3" fmla="*/ 40671 h 410325"/>
              <a:gd name="connsiteX4" fmla="*/ 59821 w 414579"/>
              <a:gd name="connsiteY4" fmla="*/ 49217 h 410325"/>
              <a:gd name="connsiteX5" fmla="*/ 17092 w 414579"/>
              <a:gd name="connsiteY5" fmla="*/ 100492 h 410325"/>
              <a:gd name="connsiteX6" fmla="*/ 0 w 414579"/>
              <a:gd name="connsiteY6" fmla="*/ 254316 h 410325"/>
              <a:gd name="connsiteX7" fmla="*/ 8546 w 414579"/>
              <a:gd name="connsiteY7" fmla="*/ 331228 h 410325"/>
              <a:gd name="connsiteX8" fmla="*/ 51275 w 414579"/>
              <a:gd name="connsiteY8" fmla="*/ 373957 h 410325"/>
              <a:gd name="connsiteX9" fmla="*/ 111096 w 414579"/>
              <a:gd name="connsiteY9" fmla="*/ 408140 h 410325"/>
              <a:gd name="connsiteX10" fmla="*/ 290557 w 414579"/>
              <a:gd name="connsiteY10" fmla="*/ 399595 h 410325"/>
              <a:gd name="connsiteX11" fmla="*/ 316195 w 414579"/>
              <a:gd name="connsiteY11" fmla="*/ 373957 h 410325"/>
              <a:gd name="connsiteX12" fmla="*/ 341832 w 414579"/>
              <a:gd name="connsiteY12" fmla="*/ 365411 h 410325"/>
              <a:gd name="connsiteX13" fmla="*/ 358924 w 414579"/>
              <a:gd name="connsiteY13" fmla="*/ 339774 h 410325"/>
              <a:gd name="connsiteX14" fmla="*/ 384561 w 414579"/>
              <a:gd name="connsiteY14" fmla="*/ 322682 h 410325"/>
              <a:gd name="connsiteX15" fmla="*/ 393107 w 414579"/>
              <a:gd name="connsiteY15" fmla="*/ 297045 h 410325"/>
              <a:gd name="connsiteX16" fmla="*/ 410198 w 414579"/>
              <a:gd name="connsiteY16" fmla="*/ 237224 h 410325"/>
              <a:gd name="connsiteX17" fmla="*/ 401653 w 414579"/>
              <a:gd name="connsiteY17" fmla="*/ 143221 h 410325"/>
              <a:gd name="connsiteX18" fmla="*/ 384561 w 414579"/>
              <a:gd name="connsiteY18" fmla="*/ 117583 h 410325"/>
              <a:gd name="connsiteX19" fmla="*/ 376015 w 414579"/>
              <a:gd name="connsiteY19" fmla="*/ 91946 h 410325"/>
              <a:gd name="connsiteX20" fmla="*/ 273466 w 414579"/>
              <a:gd name="connsiteY20" fmla="*/ 23580 h 410325"/>
              <a:gd name="connsiteX21" fmla="*/ 256374 w 414579"/>
              <a:gd name="connsiteY21" fmla="*/ 32125 h 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4579" h="410325">
                <a:moveTo>
                  <a:pt x="256374" y="32125"/>
                </a:moveTo>
                <a:cubicBezTo>
                  <a:pt x="247828" y="26428"/>
                  <a:pt x="240481" y="18282"/>
                  <a:pt x="230737" y="15034"/>
                </a:cubicBezTo>
                <a:cubicBezTo>
                  <a:pt x="185634" y="0"/>
                  <a:pt x="179269" y="6527"/>
                  <a:pt x="136733" y="15034"/>
                </a:cubicBezTo>
                <a:cubicBezTo>
                  <a:pt x="122490" y="23580"/>
                  <a:pt x="109182" y="33925"/>
                  <a:pt x="94004" y="40671"/>
                </a:cubicBezTo>
                <a:cubicBezTo>
                  <a:pt x="83271" y="45441"/>
                  <a:pt x="70019" y="43390"/>
                  <a:pt x="59821" y="49217"/>
                </a:cubicBezTo>
                <a:cubicBezTo>
                  <a:pt x="42103" y="59342"/>
                  <a:pt x="27984" y="84153"/>
                  <a:pt x="17092" y="100492"/>
                </a:cubicBezTo>
                <a:cubicBezTo>
                  <a:pt x="1605" y="162438"/>
                  <a:pt x="0" y="160490"/>
                  <a:pt x="0" y="254316"/>
                </a:cubicBezTo>
                <a:cubicBezTo>
                  <a:pt x="0" y="280111"/>
                  <a:pt x="2290" y="306203"/>
                  <a:pt x="8546" y="331228"/>
                </a:cubicBezTo>
                <a:cubicBezTo>
                  <a:pt x="15143" y="357617"/>
                  <a:pt x="33283" y="358963"/>
                  <a:pt x="51275" y="373957"/>
                </a:cubicBezTo>
                <a:cubicBezTo>
                  <a:pt x="94916" y="410325"/>
                  <a:pt x="55762" y="394308"/>
                  <a:pt x="111096" y="408140"/>
                </a:cubicBezTo>
                <a:cubicBezTo>
                  <a:pt x="170916" y="405292"/>
                  <a:pt x="231484" y="409440"/>
                  <a:pt x="290557" y="399595"/>
                </a:cubicBezTo>
                <a:cubicBezTo>
                  <a:pt x="302478" y="397608"/>
                  <a:pt x="306139" y="380661"/>
                  <a:pt x="316195" y="373957"/>
                </a:cubicBezTo>
                <a:cubicBezTo>
                  <a:pt x="323690" y="368960"/>
                  <a:pt x="333286" y="368260"/>
                  <a:pt x="341832" y="365411"/>
                </a:cubicBezTo>
                <a:cubicBezTo>
                  <a:pt x="347529" y="356865"/>
                  <a:pt x="351661" y="347037"/>
                  <a:pt x="358924" y="339774"/>
                </a:cubicBezTo>
                <a:cubicBezTo>
                  <a:pt x="366187" y="332511"/>
                  <a:pt x="378145" y="330702"/>
                  <a:pt x="384561" y="322682"/>
                </a:cubicBezTo>
                <a:cubicBezTo>
                  <a:pt x="390188" y="315648"/>
                  <a:pt x="390632" y="305706"/>
                  <a:pt x="393107" y="297045"/>
                </a:cubicBezTo>
                <a:cubicBezTo>
                  <a:pt x="414579" y="221896"/>
                  <a:pt x="389701" y="298721"/>
                  <a:pt x="410198" y="237224"/>
                </a:cubicBezTo>
                <a:cubicBezTo>
                  <a:pt x="407350" y="205890"/>
                  <a:pt x="408245" y="173986"/>
                  <a:pt x="401653" y="143221"/>
                </a:cubicBezTo>
                <a:cubicBezTo>
                  <a:pt x="399501" y="133178"/>
                  <a:pt x="389154" y="126770"/>
                  <a:pt x="384561" y="117583"/>
                </a:cubicBezTo>
                <a:cubicBezTo>
                  <a:pt x="380532" y="109526"/>
                  <a:pt x="381545" y="99056"/>
                  <a:pt x="376015" y="91946"/>
                </a:cubicBezTo>
                <a:cubicBezTo>
                  <a:pt x="352036" y="61116"/>
                  <a:pt x="317832" y="23580"/>
                  <a:pt x="273466" y="23580"/>
                </a:cubicBezTo>
                <a:lnTo>
                  <a:pt x="256374" y="3212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utoShape 1028"/>
          <p:cNvSpPr>
            <a:spLocks noChangeArrowheads="1"/>
          </p:cNvSpPr>
          <p:nvPr/>
        </p:nvSpPr>
        <p:spPr bwMode="auto">
          <a:xfrm>
            <a:off x="4680012" y="4379505"/>
            <a:ext cx="936104" cy="518458"/>
          </a:xfrm>
          <a:prstGeom prst="wedgeRectCallout">
            <a:avLst>
              <a:gd name="adj1" fmla="val -160881"/>
              <a:gd name="adj2" fmla="val -76668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u="none" dirty="0" smtClean="0"/>
              <a:t>igual</a:t>
            </a:r>
            <a:endParaRPr lang="en-US" u="none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3219614" y="3971406"/>
            <a:ext cx="432048" cy="345638"/>
          </a:xfrm>
          <a:custGeom>
            <a:avLst/>
            <a:gdLst>
              <a:gd name="connsiteX0" fmla="*/ 256374 w 414579"/>
              <a:gd name="connsiteY0" fmla="*/ 32125 h 410325"/>
              <a:gd name="connsiteX1" fmla="*/ 230737 w 414579"/>
              <a:gd name="connsiteY1" fmla="*/ 15034 h 410325"/>
              <a:gd name="connsiteX2" fmla="*/ 136733 w 414579"/>
              <a:gd name="connsiteY2" fmla="*/ 15034 h 410325"/>
              <a:gd name="connsiteX3" fmla="*/ 94004 w 414579"/>
              <a:gd name="connsiteY3" fmla="*/ 40671 h 410325"/>
              <a:gd name="connsiteX4" fmla="*/ 59821 w 414579"/>
              <a:gd name="connsiteY4" fmla="*/ 49217 h 410325"/>
              <a:gd name="connsiteX5" fmla="*/ 17092 w 414579"/>
              <a:gd name="connsiteY5" fmla="*/ 100492 h 410325"/>
              <a:gd name="connsiteX6" fmla="*/ 0 w 414579"/>
              <a:gd name="connsiteY6" fmla="*/ 254316 h 410325"/>
              <a:gd name="connsiteX7" fmla="*/ 8546 w 414579"/>
              <a:gd name="connsiteY7" fmla="*/ 331228 h 410325"/>
              <a:gd name="connsiteX8" fmla="*/ 51275 w 414579"/>
              <a:gd name="connsiteY8" fmla="*/ 373957 h 410325"/>
              <a:gd name="connsiteX9" fmla="*/ 111096 w 414579"/>
              <a:gd name="connsiteY9" fmla="*/ 408140 h 410325"/>
              <a:gd name="connsiteX10" fmla="*/ 290557 w 414579"/>
              <a:gd name="connsiteY10" fmla="*/ 399595 h 410325"/>
              <a:gd name="connsiteX11" fmla="*/ 316195 w 414579"/>
              <a:gd name="connsiteY11" fmla="*/ 373957 h 410325"/>
              <a:gd name="connsiteX12" fmla="*/ 341832 w 414579"/>
              <a:gd name="connsiteY12" fmla="*/ 365411 h 410325"/>
              <a:gd name="connsiteX13" fmla="*/ 358924 w 414579"/>
              <a:gd name="connsiteY13" fmla="*/ 339774 h 410325"/>
              <a:gd name="connsiteX14" fmla="*/ 384561 w 414579"/>
              <a:gd name="connsiteY14" fmla="*/ 322682 h 410325"/>
              <a:gd name="connsiteX15" fmla="*/ 393107 w 414579"/>
              <a:gd name="connsiteY15" fmla="*/ 297045 h 410325"/>
              <a:gd name="connsiteX16" fmla="*/ 410198 w 414579"/>
              <a:gd name="connsiteY16" fmla="*/ 237224 h 410325"/>
              <a:gd name="connsiteX17" fmla="*/ 401653 w 414579"/>
              <a:gd name="connsiteY17" fmla="*/ 143221 h 410325"/>
              <a:gd name="connsiteX18" fmla="*/ 384561 w 414579"/>
              <a:gd name="connsiteY18" fmla="*/ 117583 h 410325"/>
              <a:gd name="connsiteX19" fmla="*/ 376015 w 414579"/>
              <a:gd name="connsiteY19" fmla="*/ 91946 h 410325"/>
              <a:gd name="connsiteX20" fmla="*/ 273466 w 414579"/>
              <a:gd name="connsiteY20" fmla="*/ 23580 h 410325"/>
              <a:gd name="connsiteX21" fmla="*/ 256374 w 414579"/>
              <a:gd name="connsiteY21" fmla="*/ 32125 h 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4579" h="410325">
                <a:moveTo>
                  <a:pt x="256374" y="32125"/>
                </a:moveTo>
                <a:cubicBezTo>
                  <a:pt x="247828" y="26428"/>
                  <a:pt x="240481" y="18282"/>
                  <a:pt x="230737" y="15034"/>
                </a:cubicBezTo>
                <a:cubicBezTo>
                  <a:pt x="185634" y="0"/>
                  <a:pt x="179269" y="6527"/>
                  <a:pt x="136733" y="15034"/>
                </a:cubicBezTo>
                <a:cubicBezTo>
                  <a:pt x="122490" y="23580"/>
                  <a:pt x="109182" y="33925"/>
                  <a:pt x="94004" y="40671"/>
                </a:cubicBezTo>
                <a:cubicBezTo>
                  <a:pt x="83271" y="45441"/>
                  <a:pt x="70019" y="43390"/>
                  <a:pt x="59821" y="49217"/>
                </a:cubicBezTo>
                <a:cubicBezTo>
                  <a:pt x="42103" y="59342"/>
                  <a:pt x="27984" y="84153"/>
                  <a:pt x="17092" y="100492"/>
                </a:cubicBezTo>
                <a:cubicBezTo>
                  <a:pt x="1605" y="162438"/>
                  <a:pt x="0" y="160490"/>
                  <a:pt x="0" y="254316"/>
                </a:cubicBezTo>
                <a:cubicBezTo>
                  <a:pt x="0" y="280111"/>
                  <a:pt x="2290" y="306203"/>
                  <a:pt x="8546" y="331228"/>
                </a:cubicBezTo>
                <a:cubicBezTo>
                  <a:pt x="15143" y="357617"/>
                  <a:pt x="33283" y="358963"/>
                  <a:pt x="51275" y="373957"/>
                </a:cubicBezTo>
                <a:cubicBezTo>
                  <a:pt x="94916" y="410325"/>
                  <a:pt x="55762" y="394308"/>
                  <a:pt x="111096" y="408140"/>
                </a:cubicBezTo>
                <a:cubicBezTo>
                  <a:pt x="170916" y="405292"/>
                  <a:pt x="231484" y="409440"/>
                  <a:pt x="290557" y="399595"/>
                </a:cubicBezTo>
                <a:cubicBezTo>
                  <a:pt x="302478" y="397608"/>
                  <a:pt x="306139" y="380661"/>
                  <a:pt x="316195" y="373957"/>
                </a:cubicBezTo>
                <a:cubicBezTo>
                  <a:pt x="323690" y="368960"/>
                  <a:pt x="333286" y="368260"/>
                  <a:pt x="341832" y="365411"/>
                </a:cubicBezTo>
                <a:cubicBezTo>
                  <a:pt x="347529" y="356865"/>
                  <a:pt x="351661" y="347037"/>
                  <a:pt x="358924" y="339774"/>
                </a:cubicBezTo>
                <a:cubicBezTo>
                  <a:pt x="366187" y="332511"/>
                  <a:pt x="378145" y="330702"/>
                  <a:pt x="384561" y="322682"/>
                </a:cubicBezTo>
                <a:cubicBezTo>
                  <a:pt x="390188" y="315648"/>
                  <a:pt x="390632" y="305706"/>
                  <a:pt x="393107" y="297045"/>
                </a:cubicBezTo>
                <a:cubicBezTo>
                  <a:pt x="414579" y="221896"/>
                  <a:pt x="389701" y="298721"/>
                  <a:pt x="410198" y="237224"/>
                </a:cubicBezTo>
                <a:cubicBezTo>
                  <a:pt x="407350" y="205890"/>
                  <a:pt x="408245" y="173986"/>
                  <a:pt x="401653" y="143221"/>
                </a:cubicBezTo>
                <a:cubicBezTo>
                  <a:pt x="399501" y="133178"/>
                  <a:pt x="389154" y="126770"/>
                  <a:pt x="384561" y="117583"/>
                </a:cubicBezTo>
                <a:cubicBezTo>
                  <a:pt x="380532" y="109526"/>
                  <a:pt x="381545" y="99056"/>
                  <a:pt x="376015" y="91946"/>
                </a:cubicBezTo>
                <a:cubicBezTo>
                  <a:pt x="352036" y="61116"/>
                  <a:pt x="317832" y="23580"/>
                  <a:pt x="273466" y="23580"/>
                </a:cubicBezTo>
                <a:lnTo>
                  <a:pt x="256374" y="3212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AutoShape 1028"/>
          <p:cNvSpPr>
            <a:spLocks noChangeArrowheads="1"/>
          </p:cNvSpPr>
          <p:nvPr/>
        </p:nvSpPr>
        <p:spPr bwMode="auto">
          <a:xfrm>
            <a:off x="4684705" y="5123255"/>
            <a:ext cx="1584176" cy="518458"/>
          </a:xfrm>
          <a:prstGeom prst="wedgeRectCallout">
            <a:avLst>
              <a:gd name="adj1" fmla="val -113463"/>
              <a:gd name="adj2" fmla="val -56286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u="none" dirty="0" smtClean="0"/>
              <a:t>diferente</a:t>
            </a:r>
            <a:endParaRPr lang="en-US" u="none" dirty="0"/>
          </a:p>
        </p:txBody>
      </p:sp>
      <p:sp>
        <p:nvSpPr>
          <p:cNvPr id="17" name="Freeform 14"/>
          <p:cNvSpPr/>
          <p:nvPr/>
        </p:nvSpPr>
        <p:spPr bwMode="auto">
          <a:xfrm>
            <a:off x="3219613" y="4777617"/>
            <a:ext cx="432048" cy="345638"/>
          </a:xfrm>
          <a:custGeom>
            <a:avLst/>
            <a:gdLst>
              <a:gd name="connsiteX0" fmla="*/ 256374 w 414579"/>
              <a:gd name="connsiteY0" fmla="*/ 32125 h 410325"/>
              <a:gd name="connsiteX1" fmla="*/ 230737 w 414579"/>
              <a:gd name="connsiteY1" fmla="*/ 15034 h 410325"/>
              <a:gd name="connsiteX2" fmla="*/ 136733 w 414579"/>
              <a:gd name="connsiteY2" fmla="*/ 15034 h 410325"/>
              <a:gd name="connsiteX3" fmla="*/ 94004 w 414579"/>
              <a:gd name="connsiteY3" fmla="*/ 40671 h 410325"/>
              <a:gd name="connsiteX4" fmla="*/ 59821 w 414579"/>
              <a:gd name="connsiteY4" fmla="*/ 49217 h 410325"/>
              <a:gd name="connsiteX5" fmla="*/ 17092 w 414579"/>
              <a:gd name="connsiteY5" fmla="*/ 100492 h 410325"/>
              <a:gd name="connsiteX6" fmla="*/ 0 w 414579"/>
              <a:gd name="connsiteY6" fmla="*/ 254316 h 410325"/>
              <a:gd name="connsiteX7" fmla="*/ 8546 w 414579"/>
              <a:gd name="connsiteY7" fmla="*/ 331228 h 410325"/>
              <a:gd name="connsiteX8" fmla="*/ 51275 w 414579"/>
              <a:gd name="connsiteY8" fmla="*/ 373957 h 410325"/>
              <a:gd name="connsiteX9" fmla="*/ 111096 w 414579"/>
              <a:gd name="connsiteY9" fmla="*/ 408140 h 410325"/>
              <a:gd name="connsiteX10" fmla="*/ 290557 w 414579"/>
              <a:gd name="connsiteY10" fmla="*/ 399595 h 410325"/>
              <a:gd name="connsiteX11" fmla="*/ 316195 w 414579"/>
              <a:gd name="connsiteY11" fmla="*/ 373957 h 410325"/>
              <a:gd name="connsiteX12" fmla="*/ 341832 w 414579"/>
              <a:gd name="connsiteY12" fmla="*/ 365411 h 410325"/>
              <a:gd name="connsiteX13" fmla="*/ 358924 w 414579"/>
              <a:gd name="connsiteY13" fmla="*/ 339774 h 410325"/>
              <a:gd name="connsiteX14" fmla="*/ 384561 w 414579"/>
              <a:gd name="connsiteY14" fmla="*/ 322682 h 410325"/>
              <a:gd name="connsiteX15" fmla="*/ 393107 w 414579"/>
              <a:gd name="connsiteY15" fmla="*/ 297045 h 410325"/>
              <a:gd name="connsiteX16" fmla="*/ 410198 w 414579"/>
              <a:gd name="connsiteY16" fmla="*/ 237224 h 410325"/>
              <a:gd name="connsiteX17" fmla="*/ 401653 w 414579"/>
              <a:gd name="connsiteY17" fmla="*/ 143221 h 410325"/>
              <a:gd name="connsiteX18" fmla="*/ 384561 w 414579"/>
              <a:gd name="connsiteY18" fmla="*/ 117583 h 410325"/>
              <a:gd name="connsiteX19" fmla="*/ 376015 w 414579"/>
              <a:gd name="connsiteY19" fmla="*/ 91946 h 410325"/>
              <a:gd name="connsiteX20" fmla="*/ 273466 w 414579"/>
              <a:gd name="connsiteY20" fmla="*/ 23580 h 410325"/>
              <a:gd name="connsiteX21" fmla="*/ 256374 w 414579"/>
              <a:gd name="connsiteY21" fmla="*/ 32125 h 41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4579" h="410325">
                <a:moveTo>
                  <a:pt x="256374" y="32125"/>
                </a:moveTo>
                <a:cubicBezTo>
                  <a:pt x="247828" y="26428"/>
                  <a:pt x="240481" y="18282"/>
                  <a:pt x="230737" y="15034"/>
                </a:cubicBezTo>
                <a:cubicBezTo>
                  <a:pt x="185634" y="0"/>
                  <a:pt x="179269" y="6527"/>
                  <a:pt x="136733" y="15034"/>
                </a:cubicBezTo>
                <a:cubicBezTo>
                  <a:pt x="122490" y="23580"/>
                  <a:pt x="109182" y="33925"/>
                  <a:pt x="94004" y="40671"/>
                </a:cubicBezTo>
                <a:cubicBezTo>
                  <a:pt x="83271" y="45441"/>
                  <a:pt x="70019" y="43390"/>
                  <a:pt x="59821" y="49217"/>
                </a:cubicBezTo>
                <a:cubicBezTo>
                  <a:pt x="42103" y="59342"/>
                  <a:pt x="27984" y="84153"/>
                  <a:pt x="17092" y="100492"/>
                </a:cubicBezTo>
                <a:cubicBezTo>
                  <a:pt x="1605" y="162438"/>
                  <a:pt x="0" y="160490"/>
                  <a:pt x="0" y="254316"/>
                </a:cubicBezTo>
                <a:cubicBezTo>
                  <a:pt x="0" y="280111"/>
                  <a:pt x="2290" y="306203"/>
                  <a:pt x="8546" y="331228"/>
                </a:cubicBezTo>
                <a:cubicBezTo>
                  <a:pt x="15143" y="357617"/>
                  <a:pt x="33283" y="358963"/>
                  <a:pt x="51275" y="373957"/>
                </a:cubicBezTo>
                <a:cubicBezTo>
                  <a:pt x="94916" y="410325"/>
                  <a:pt x="55762" y="394308"/>
                  <a:pt x="111096" y="408140"/>
                </a:cubicBezTo>
                <a:cubicBezTo>
                  <a:pt x="170916" y="405292"/>
                  <a:pt x="231484" y="409440"/>
                  <a:pt x="290557" y="399595"/>
                </a:cubicBezTo>
                <a:cubicBezTo>
                  <a:pt x="302478" y="397608"/>
                  <a:pt x="306139" y="380661"/>
                  <a:pt x="316195" y="373957"/>
                </a:cubicBezTo>
                <a:cubicBezTo>
                  <a:pt x="323690" y="368960"/>
                  <a:pt x="333286" y="368260"/>
                  <a:pt x="341832" y="365411"/>
                </a:cubicBezTo>
                <a:cubicBezTo>
                  <a:pt x="347529" y="356865"/>
                  <a:pt x="351661" y="347037"/>
                  <a:pt x="358924" y="339774"/>
                </a:cubicBezTo>
                <a:cubicBezTo>
                  <a:pt x="366187" y="332511"/>
                  <a:pt x="378145" y="330702"/>
                  <a:pt x="384561" y="322682"/>
                </a:cubicBezTo>
                <a:cubicBezTo>
                  <a:pt x="390188" y="315648"/>
                  <a:pt x="390632" y="305706"/>
                  <a:pt x="393107" y="297045"/>
                </a:cubicBezTo>
                <a:cubicBezTo>
                  <a:pt x="414579" y="221896"/>
                  <a:pt x="389701" y="298721"/>
                  <a:pt x="410198" y="237224"/>
                </a:cubicBezTo>
                <a:cubicBezTo>
                  <a:pt x="407350" y="205890"/>
                  <a:pt x="408245" y="173986"/>
                  <a:pt x="401653" y="143221"/>
                </a:cubicBezTo>
                <a:cubicBezTo>
                  <a:pt x="399501" y="133178"/>
                  <a:pt x="389154" y="126770"/>
                  <a:pt x="384561" y="117583"/>
                </a:cubicBezTo>
                <a:cubicBezTo>
                  <a:pt x="380532" y="109526"/>
                  <a:pt x="381545" y="99056"/>
                  <a:pt x="376015" y="91946"/>
                </a:cubicBezTo>
                <a:cubicBezTo>
                  <a:pt x="352036" y="61116"/>
                  <a:pt x="317832" y="23580"/>
                  <a:pt x="273466" y="23580"/>
                </a:cubicBezTo>
                <a:lnTo>
                  <a:pt x="256374" y="32125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AutoShape 1028"/>
          <p:cNvSpPr>
            <a:spLocks noChangeArrowheads="1"/>
          </p:cNvSpPr>
          <p:nvPr/>
        </p:nvSpPr>
        <p:spPr bwMode="auto">
          <a:xfrm>
            <a:off x="0" y="2228351"/>
            <a:ext cx="2376264" cy="1632697"/>
          </a:xfrm>
          <a:prstGeom prst="wedgeRectCallout">
            <a:avLst>
              <a:gd name="adj1" fmla="val 71877"/>
              <a:gd name="adj2" fmla="val -3161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 u="none" dirty="0" smtClean="0"/>
              <a:t>Note que operadores aritméticos têm precedência sobre operadores relacionais</a:t>
            </a:r>
            <a:endParaRPr lang="en-US" sz="2000" b="1" u="none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10" name="AutoShape 1028"/>
          <p:cNvSpPr>
            <a:spLocks noChangeArrowheads="1"/>
          </p:cNvSpPr>
          <p:nvPr/>
        </p:nvSpPr>
        <p:spPr bwMode="auto">
          <a:xfrm>
            <a:off x="5292080" y="2132857"/>
            <a:ext cx="2808312" cy="1152128"/>
          </a:xfrm>
          <a:prstGeom prst="wedgeRectCallout">
            <a:avLst>
              <a:gd name="adj1" fmla="val -74424"/>
              <a:gd name="adj2" fmla="val -1169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u="none" dirty="0" smtClean="0"/>
              <a:t>Expressão lógica, usando o operador relacional </a:t>
            </a:r>
            <a:r>
              <a:rPr lang="pt-BR" b="1" u="none" dirty="0" smtClean="0">
                <a:solidFill>
                  <a:srgbClr val="0000FF"/>
                </a:solidFill>
                <a:latin typeface="Courier New"/>
                <a:cs typeface="Courier New"/>
              </a:rPr>
              <a:t>&lt;</a:t>
            </a:r>
            <a:endParaRPr lang="en-US" b="1" u="none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313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25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Operadores Relacionais - Exemplos</a:t>
            </a:r>
            <a:endParaRPr lang="pt-BR" sz="32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7504" y="980728"/>
            <a:ext cx="896448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b="1" dirty="0" smtClean="0">
                <a:latin typeface="+mn-lt"/>
              </a:rPr>
              <a:t>Prioridade de Execução</a:t>
            </a:r>
          </a:p>
          <a:p>
            <a:endParaRPr lang="pt-BR" b="1" u="non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b="1" u="none" dirty="0" smtClean="0">
                <a:latin typeface="+mn-lt"/>
              </a:rPr>
              <a:t> Quando temos uma combinação entre expressões matemáticas e expressões lógicas, primeiramente o </a:t>
            </a:r>
            <a:r>
              <a:rPr lang="pt-BR" b="1" u="none" dirty="0" err="1" smtClean="0">
                <a:latin typeface="+mn-lt"/>
              </a:rPr>
              <a:t>Scilab</a:t>
            </a:r>
            <a:r>
              <a:rPr lang="pt-BR" b="1" u="none" dirty="0" smtClean="0">
                <a:latin typeface="+mn-lt"/>
              </a:rPr>
              <a:t> calcula as expressões matemáticas; a seguir, o </a:t>
            </a:r>
            <a:r>
              <a:rPr lang="pt-BR" b="1" u="none" dirty="0" err="1" smtClean="0">
                <a:latin typeface="+mn-lt"/>
              </a:rPr>
              <a:t>Scilab</a:t>
            </a:r>
            <a:r>
              <a:rPr lang="pt-BR" b="1" u="none" dirty="0" smtClean="0">
                <a:latin typeface="+mn-lt"/>
              </a:rPr>
              <a:t> calcula as expressões lógicas.</a:t>
            </a:r>
          </a:p>
          <a:p>
            <a:pPr>
              <a:buFont typeface="Arial" pitchFamily="34" charset="0"/>
              <a:buChar char="•"/>
            </a:pPr>
            <a:endParaRPr lang="pt-BR" b="1" u="non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t-BR" b="1" u="none" dirty="0" smtClean="0">
                <a:latin typeface="+mn-lt"/>
              </a:rPr>
              <a:t> os operadores matemáticos tem maior prioridade de execução, com relação aos operadores relacionais.</a:t>
            </a:r>
          </a:p>
          <a:p>
            <a:endParaRPr lang="pt-BR" b="1" u="non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5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632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 comando </a:t>
            </a:r>
            <a:r>
              <a:rPr lang="pt-BR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/>
              <a:t>(versão simples) 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60232" y="6381328"/>
            <a:ext cx="2350681" cy="365125"/>
          </a:xfrm>
        </p:spPr>
        <p:txBody>
          <a:bodyPr/>
          <a:lstStyle/>
          <a:p>
            <a:pPr>
              <a:defRPr/>
            </a:pPr>
            <a:fld id="{6F108CCE-22A8-41A8-B495-B3F17ABA33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AutoShape 1028"/>
          <p:cNvSpPr>
            <a:spLocks noChangeArrowheads="1"/>
          </p:cNvSpPr>
          <p:nvPr/>
        </p:nvSpPr>
        <p:spPr bwMode="auto">
          <a:xfrm>
            <a:off x="5868145" y="1214643"/>
            <a:ext cx="3199882" cy="918213"/>
          </a:xfrm>
          <a:prstGeom prst="wedgeRectCallout">
            <a:avLst>
              <a:gd name="adj1" fmla="val -111297"/>
              <a:gd name="adj2" fmla="val 46509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u="none" dirty="0" smtClean="0"/>
              <a:t>A condição deve ser uma </a:t>
            </a:r>
            <a:r>
              <a:rPr lang="pt-BR" u="none" dirty="0"/>
              <a:t>e</a:t>
            </a:r>
            <a:r>
              <a:rPr lang="pt-BR" u="none" dirty="0" smtClean="0"/>
              <a:t>xpressão lógica</a:t>
            </a:r>
            <a:endParaRPr lang="en-US" b="1" u="none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80029" y="1628800"/>
            <a:ext cx="8964488" cy="444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pt-BR" b="1" u="none" dirty="0" smtClean="0">
              <a:latin typeface="+mn-lt"/>
              <a:ea typeface="Calibri"/>
              <a:cs typeface="Times New Roman"/>
            </a:endParaRPr>
          </a:p>
          <a:p>
            <a:endParaRPr lang="pt-BR" sz="800" b="1" u="none" dirty="0" smtClean="0">
              <a:latin typeface="+mn-lt"/>
              <a:ea typeface="Calibri"/>
              <a:cs typeface="Times New Roman"/>
            </a:endParaRPr>
          </a:p>
          <a:p>
            <a:pPr lvl="2"/>
            <a:r>
              <a:rPr lang="pt-BR" sz="3200" b="1" u="none" dirty="0" err="1" smtClean="0">
                <a:solidFill>
                  <a:srgbClr val="FF0000"/>
                </a:solidFill>
                <a:latin typeface="Courier New" pitchFamily="49" charset="0"/>
                <a:ea typeface="Calibri"/>
                <a:cs typeface="Courier New" pitchFamily="49" charset="0"/>
              </a:rPr>
              <a:t>if</a:t>
            </a:r>
            <a:r>
              <a:rPr lang="pt-BR" sz="32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pt-BR" sz="3200" b="1" u="none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&lt;condição&gt;</a:t>
            </a:r>
            <a:r>
              <a:rPr lang="pt-BR" sz="32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pt-BR" sz="3200" b="1" u="none" dirty="0" err="1" smtClean="0">
                <a:solidFill>
                  <a:srgbClr val="FF0000"/>
                </a:solidFill>
                <a:latin typeface="Courier New" pitchFamily="49" charset="0"/>
                <a:ea typeface="Calibri"/>
                <a:cs typeface="Courier New" pitchFamily="49" charset="0"/>
              </a:rPr>
              <a:t>then</a:t>
            </a:r>
            <a:endParaRPr lang="pt-BR" sz="3200" b="1" u="none" dirty="0" smtClean="0">
              <a:solidFill>
                <a:srgbClr val="FF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lvl="2"/>
            <a:r>
              <a:rPr lang="pt-BR" sz="32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pt-BR" sz="3200" b="1" u="none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&lt;bloco do então&gt;</a:t>
            </a:r>
          </a:p>
          <a:p>
            <a:pPr lvl="2"/>
            <a:r>
              <a:rPr lang="pt-BR" sz="3200" b="1" u="none" dirty="0" err="1" smtClean="0">
                <a:solidFill>
                  <a:srgbClr val="FF0000"/>
                </a:solidFill>
                <a:latin typeface="Courier New" pitchFamily="49" charset="0"/>
                <a:ea typeface="Calibri"/>
                <a:cs typeface="Courier New" pitchFamily="49" charset="0"/>
              </a:rPr>
              <a:t>end</a:t>
            </a:r>
            <a:endParaRPr lang="pt-BR" sz="3200" b="1" u="none" dirty="0" smtClean="0">
              <a:solidFill>
                <a:srgbClr val="FF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pt-BR" sz="28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endParaRPr lang="pt-BR" sz="2800" b="1" u="none" dirty="0" smtClean="0">
              <a:solidFill>
                <a:schemeClr val="accent6">
                  <a:lumMod val="50000"/>
                </a:schemeClr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1000"/>
              </a:spcAft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4221088"/>
            <a:ext cx="8352928" cy="200054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u="none" dirty="0">
                <a:latin typeface="+mn-lt"/>
              </a:rPr>
              <a:t>OBSERVAÇÕES: </a:t>
            </a:r>
            <a:endParaRPr lang="pt-BR" b="1" u="none" dirty="0" smtClean="0">
              <a:latin typeface="+mn-lt"/>
            </a:endParaRPr>
          </a:p>
          <a:p>
            <a:pPr marL="914400" lvl="3"/>
            <a:r>
              <a:rPr lang="pt-BR" sz="2000" u="none" dirty="0">
                <a:latin typeface="+mn-lt"/>
              </a:rPr>
              <a:t>um bloco é um conjunto de quaisquer comandos </a:t>
            </a:r>
            <a:r>
              <a:rPr lang="pt-BR" sz="2000" u="none" dirty="0" err="1">
                <a:latin typeface="+mn-lt"/>
              </a:rPr>
              <a:t>Scilab</a:t>
            </a:r>
            <a:r>
              <a:rPr lang="pt-BR" sz="2000" u="none" dirty="0">
                <a:latin typeface="+mn-lt"/>
              </a:rPr>
              <a:t> sintaticamente corretos (inclusive outro </a:t>
            </a:r>
            <a:r>
              <a:rPr lang="pt-BR" sz="2000" u="none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pt-BR" sz="2000" u="none" dirty="0">
                <a:latin typeface="+mn-lt"/>
              </a:rPr>
              <a:t>).</a:t>
            </a:r>
          </a:p>
          <a:p>
            <a:pPr lvl="2"/>
            <a:endParaRPr lang="pt-BR" sz="2000" u="none" dirty="0">
              <a:latin typeface="+mn-lt"/>
            </a:endParaRPr>
          </a:p>
          <a:p>
            <a:pPr lvl="2"/>
            <a:r>
              <a:rPr lang="pt-BR" sz="2000" u="none" dirty="0" err="1" smtClean="0">
                <a:solidFill>
                  <a:srgbClr val="FF0000"/>
                </a:solidFill>
                <a:latin typeface="+mn-lt"/>
              </a:rPr>
              <a:t>if</a:t>
            </a:r>
            <a:r>
              <a:rPr lang="pt-BR" sz="2000" u="none" dirty="0" smtClean="0">
                <a:latin typeface="+mn-lt"/>
              </a:rPr>
              <a:t>, </a:t>
            </a:r>
            <a:r>
              <a:rPr lang="pt-BR" sz="2000" u="none" dirty="0" err="1" smtClean="0">
                <a:solidFill>
                  <a:srgbClr val="FF0000"/>
                </a:solidFill>
                <a:latin typeface="+mn-lt"/>
              </a:rPr>
              <a:t>then</a:t>
            </a:r>
            <a:r>
              <a:rPr lang="pt-BR" sz="2000" u="none" dirty="0" smtClean="0">
                <a:latin typeface="+mn-lt"/>
              </a:rPr>
              <a:t>, </a:t>
            </a:r>
            <a:r>
              <a:rPr lang="pt-BR" sz="2000" u="none" dirty="0" err="1" smtClean="0">
                <a:solidFill>
                  <a:srgbClr val="FF0000"/>
                </a:solidFill>
                <a:latin typeface="+mn-lt"/>
              </a:rPr>
              <a:t>else</a:t>
            </a:r>
            <a:r>
              <a:rPr lang="pt-BR" sz="2000" u="none" dirty="0" smtClean="0">
                <a:latin typeface="+mn-lt"/>
              </a:rPr>
              <a:t> e </a:t>
            </a:r>
            <a:r>
              <a:rPr lang="pt-BR" sz="2000" u="none" dirty="0" err="1" smtClean="0">
                <a:solidFill>
                  <a:srgbClr val="FF0000"/>
                </a:solidFill>
                <a:latin typeface="+mn-lt"/>
              </a:rPr>
              <a:t>end</a:t>
            </a:r>
            <a:r>
              <a:rPr lang="pt-BR" sz="2000" u="none" dirty="0" smtClean="0">
                <a:latin typeface="+mn-lt"/>
              </a:rPr>
              <a:t>: são palavras reservadas do </a:t>
            </a:r>
            <a:r>
              <a:rPr lang="pt-BR" sz="2000" u="none" dirty="0" err="1" smtClean="0">
                <a:latin typeface="+mn-lt"/>
              </a:rPr>
              <a:t>Scilab</a:t>
            </a:r>
            <a:r>
              <a:rPr lang="pt-BR" sz="2000" u="none" dirty="0" smtClean="0">
                <a:latin typeface="+mn-lt"/>
              </a:rPr>
              <a:t> e não podem ser usadas para nomear variáveis.</a:t>
            </a:r>
            <a:endParaRPr lang="pt-BR" sz="20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1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0" y="116632"/>
            <a:ext cx="8363272" cy="778098"/>
          </a:xfrm>
        </p:spPr>
        <p:txBody>
          <a:bodyPr>
            <a:normAutofit/>
          </a:bodyPr>
          <a:lstStyle/>
          <a:p>
            <a:r>
              <a:rPr lang="pt-BR" dirty="0" smtClean="0"/>
              <a:t>O comando </a:t>
            </a:r>
            <a:r>
              <a:rPr lang="pt-BR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pt-BR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dirty="0"/>
              <a:t>(completo) 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60232" y="6381328"/>
            <a:ext cx="2350681" cy="365125"/>
          </a:xfrm>
        </p:spPr>
        <p:txBody>
          <a:bodyPr/>
          <a:lstStyle/>
          <a:p>
            <a:pPr>
              <a:defRPr/>
            </a:pPr>
            <a:fld id="{6F108CCE-22A8-41A8-B495-B3F17ABA33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79512" y="908720"/>
            <a:ext cx="8964488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/>
            <a:r>
              <a:rPr lang="pt-BR" sz="3200" b="1" u="none" dirty="0" err="1" smtClean="0">
                <a:solidFill>
                  <a:srgbClr val="FF0000"/>
                </a:solidFill>
                <a:latin typeface="Courier New" pitchFamily="49" charset="0"/>
                <a:ea typeface="Calibri"/>
                <a:cs typeface="Courier New" pitchFamily="49" charset="0"/>
              </a:rPr>
              <a:t>if</a:t>
            </a:r>
            <a:r>
              <a:rPr lang="pt-BR" sz="32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pt-BR" sz="3200" b="1" u="none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&lt;condição&gt;</a:t>
            </a:r>
            <a:r>
              <a:rPr lang="pt-BR" sz="32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pt-BR" sz="3200" b="1" u="none" dirty="0" err="1" smtClean="0">
                <a:solidFill>
                  <a:srgbClr val="FF0000"/>
                </a:solidFill>
                <a:latin typeface="Courier New" pitchFamily="49" charset="0"/>
                <a:ea typeface="Calibri"/>
                <a:cs typeface="Courier New" pitchFamily="49" charset="0"/>
              </a:rPr>
              <a:t>then</a:t>
            </a:r>
            <a:endParaRPr lang="pt-BR" sz="3200" b="1" u="none" dirty="0" smtClean="0">
              <a:solidFill>
                <a:srgbClr val="FF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lvl="2"/>
            <a:r>
              <a:rPr lang="pt-BR" sz="32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pt-BR" sz="3200" b="1" u="none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&lt;bloco do então&gt;</a:t>
            </a:r>
          </a:p>
          <a:p>
            <a:pPr lvl="2"/>
            <a:r>
              <a:rPr lang="pt-BR" sz="3200" b="1" u="none" dirty="0" err="1" smtClean="0">
                <a:solidFill>
                  <a:srgbClr val="FF0000"/>
                </a:solidFill>
                <a:latin typeface="Courier New" pitchFamily="49" charset="0"/>
                <a:ea typeface="Calibri"/>
                <a:cs typeface="Courier New" pitchFamily="49" charset="0"/>
              </a:rPr>
              <a:t>else</a:t>
            </a:r>
            <a:endParaRPr lang="pt-BR" sz="3200" b="1" u="none" dirty="0" smtClean="0">
              <a:solidFill>
                <a:srgbClr val="FF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lvl="2"/>
            <a:r>
              <a:rPr lang="pt-BR" sz="3200" b="1" u="none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pt-BR" sz="3200" b="1" u="none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&lt;bloco do senão&gt;</a:t>
            </a:r>
          </a:p>
          <a:p>
            <a:pPr lvl="2"/>
            <a:r>
              <a:rPr lang="pt-BR" sz="3200" b="1" u="none" dirty="0" err="1" smtClean="0">
                <a:solidFill>
                  <a:srgbClr val="FF0000"/>
                </a:solidFill>
                <a:latin typeface="Courier New" pitchFamily="49" charset="0"/>
                <a:ea typeface="Calibri"/>
                <a:cs typeface="Courier New" pitchFamily="49" charset="0"/>
              </a:rPr>
              <a:t>end</a:t>
            </a:r>
            <a:endParaRPr lang="pt-BR" sz="3200" b="1" u="none" dirty="0" smtClean="0">
              <a:solidFill>
                <a:srgbClr val="FF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endParaRPr lang="pt-BR" b="1" u="none" dirty="0" smtClean="0">
              <a:latin typeface="+mn-lt"/>
            </a:endParaRPr>
          </a:p>
          <a:p>
            <a:r>
              <a:rPr lang="pt-BR" b="1" u="none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&lt;condição&gt; </a:t>
            </a:r>
            <a:r>
              <a:rPr lang="pt-BR" b="1" u="none" dirty="0" smtClean="0">
                <a:latin typeface="+mn-lt"/>
              </a:rPr>
              <a:t>é uma expressão relacional. Assim , </a:t>
            </a:r>
            <a:r>
              <a:rPr lang="pt-BR" b="1" u="none" dirty="0" smtClean="0">
                <a:latin typeface="+mn-lt"/>
              </a:rPr>
              <a:t>resulta</a:t>
            </a:r>
          </a:p>
          <a:p>
            <a:r>
              <a:rPr lang="pt-BR" b="1" u="none" dirty="0">
                <a:latin typeface="+mn-lt"/>
              </a:rPr>
              <a:t> </a:t>
            </a:r>
            <a:r>
              <a:rPr lang="pt-BR" b="1" u="none" dirty="0" smtClean="0">
                <a:latin typeface="+mn-lt"/>
              </a:rPr>
              <a:t>                  </a:t>
            </a:r>
            <a:r>
              <a:rPr lang="pt-BR" b="1" u="none" dirty="0" smtClean="0">
                <a:latin typeface="+mn-lt"/>
              </a:rPr>
              <a:t> </a:t>
            </a:r>
            <a:r>
              <a:rPr lang="pt-BR" b="1" u="none" dirty="0" smtClean="0">
                <a:latin typeface="+mn-lt"/>
              </a:rPr>
              <a:t>em um valor verdadeiro </a:t>
            </a:r>
            <a:r>
              <a:rPr lang="pt-BR" b="1" u="none" dirty="0" smtClean="0">
                <a:latin typeface="Courier New" pitchFamily="49" charset="0"/>
                <a:cs typeface="Courier New" pitchFamily="49" charset="0"/>
              </a:rPr>
              <a:t>(%t)</a:t>
            </a:r>
            <a:r>
              <a:rPr lang="pt-BR" b="1" u="none" dirty="0" smtClean="0">
                <a:latin typeface="+mn-lt"/>
              </a:rPr>
              <a:t> ou falso </a:t>
            </a:r>
            <a:r>
              <a:rPr lang="pt-BR" b="1" u="none" dirty="0" smtClean="0">
                <a:latin typeface="Courier New" pitchFamily="49" charset="0"/>
                <a:cs typeface="Courier New" pitchFamily="49" charset="0"/>
              </a:rPr>
              <a:t>(%f</a:t>
            </a:r>
            <a:r>
              <a:rPr lang="pt-BR" b="1" u="none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pt-BR" b="1" u="none" dirty="0" smtClean="0">
                <a:latin typeface="+mn-lt"/>
              </a:rPr>
              <a:t>.</a:t>
            </a:r>
          </a:p>
          <a:p>
            <a:endParaRPr lang="pt-BR" sz="800" b="1" u="none" dirty="0" smtClean="0">
              <a:latin typeface="+mn-lt"/>
            </a:endParaRPr>
          </a:p>
          <a:p>
            <a:r>
              <a:rPr lang="pt-BR" b="1" u="none" dirty="0" smtClean="0">
                <a:solidFill>
                  <a:schemeClr val="accent3">
                    <a:lumMod val="50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&lt;bloco do então&gt; </a:t>
            </a:r>
            <a:r>
              <a:rPr lang="pt-BR" b="1" u="none" dirty="0" smtClean="0">
                <a:latin typeface="+mn-lt"/>
              </a:rPr>
              <a:t>será executado somente quando a </a:t>
            </a:r>
            <a:endParaRPr lang="pt-BR" b="1" u="none" dirty="0" smtClean="0">
              <a:latin typeface="+mn-lt"/>
            </a:endParaRPr>
          </a:p>
          <a:p>
            <a:r>
              <a:rPr lang="pt-BR" b="1" u="none" dirty="0">
                <a:latin typeface="+mn-lt"/>
              </a:rPr>
              <a:t> </a:t>
            </a:r>
            <a:r>
              <a:rPr lang="pt-BR" b="1" u="none" dirty="0" smtClean="0">
                <a:latin typeface="+mn-lt"/>
              </a:rPr>
              <a:t>                              </a:t>
            </a:r>
            <a:r>
              <a:rPr lang="pt-BR" b="1" u="none" dirty="0" smtClean="0">
                <a:latin typeface="+mn-lt"/>
              </a:rPr>
              <a:t>condição </a:t>
            </a:r>
            <a:r>
              <a:rPr lang="pt-BR" b="1" u="none" dirty="0" smtClean="0">
                <a:latin typeface="+mn-lt"/>
              </a:rPr>
              <a:t>resultar em verdadeiro </a:t>
            </a:r>
            <a:r>
              <a:rPr lang="pt-BR" b="1" u="none" dirty="0" smtClean="0">
                <a:latin typeface="Courier New" pitchFamily="49" charset="0"/>
                <a:cs typeface="Courier New" pitchFamily="49" charset="0"/>
              </a:rPr>
              <a:t>(%t</a:t>
            </a:r>
            <a:r>
              <a:rPr lang="pt-BR" b="1" u="none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pt-BR" b="1" u="none" dirty="0" smtClean="0">
                <a:latin typeface="+mn-lt"/>
              </a:rPr>
              <a:t>.</a:t>
            </a:r>
          </a:p>
          <a:p>
            <a:endParaRPr lang="pt-BR" sz="800" b="1" u="none" dirty="0" smtClean="0">
              <a:latin typeface="+mn-lt"/>
            </a:endParaRPr>
          </a:p>
          <a:p>
            <a:r>
              <a:rPr lang="pt-BR" b="1" u="none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ea typeface="Calibri"/>
                <a:cs typeface="Courier New" pitchFamily="49" charset="0"/>
              </a:rPr>
              <a:t>&lt;bloco do senão&gt; </a:t>
            </a:r>
            <a:r>
              <a:rPr lang="pt-BR" b="1" u="none" dirty="0" smtClean="0">
                <a:latin typeface="+mn-lt"/>
              </a:rPr>
              <a:t>será executado somente quando </a:t>
            </a:r>
            <a:r>
              <a:rPr lang="pt-BR" b="1" u="none" dirty="0" smtClean="0">
                <a:latin typeface="+mn-lt"/>
              </a:rPr>
              <a:t>a</a:t>
            </a:r>
          </a:p>
          <a:p>
            <a:r>
              <a:rPr lang="pt-BR" b="1" u="none" dirty="0">
                <a:latin typeface="+mn-lt"/>
              </a:rPr>
              <a:t> </a:t>
            </a:r>
            <a:r>
              <a:rPr lang="pt-BR" b="1" u="none" dirty="0" smtClean="0">
                <a:latin typeface="+mn-lt"/>
              </a:rPr>
              <a:t>        </a:t>
            </a:r>
            <a:r>
              <a:rPr lang="pt-BR" b="1" u="none" dirty="0" smtClean="0">
                <a:latin typeface="+mn-lt"/>
              </a:rPr>
              <a:t>                       condição </a:t>
            </a:r>
            <a:r>
              <a:rPr lang="pt-BR" b="1" u="none" dirty="0" smtClean="0">
                <a:latin typeface="+mn-lt"/>
              </a:rPr>
              <a:t>resultar em falso </a:t>
            </a:r>
            <a:r>
              <a:rPr lang="pt-BR" b="1" u="none" dirty="0" smtClean="0">
                <a:latin typeface="Courier New" pitchFamily="49" charset="0"/>
                <a:cs typeface="Courier New" pitchFamily="49" charset="0"/>
              </a:rPr>
              <a:t>(%f)</a:t>
            </a:r>
            <a:r>
              <a:rPr lang="pt-BR" b="1" u="none" dirty="0" smtClean="0">
                <a:latin typeface="+mn-lt"/>
              </a:rPr>
              <a:t>.</a:t>
            </a:r>
          </a:p>
          <a:p>
            <a:endParaRPr lang="pt-BR" b="1" u="none" dirty="0" smtClean="0">
              <a:latin typeface="+mn-lt"/>
            </a:endParaRPr>
          </a:p>
          <a:p>
            <a:pPr>
              <a:spcAft>
                <a:spcPts val="1000"/>
              </a:spcAft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96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28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dirty="0" smtClean="0">
                <a:effectLst/>
              </a:rPr>
              <a:t>Utilizando o </a:t>
            </a:r>
            <a:r>
              <a:rPr lang="pt-BR" sz="4000" dirty="0" err="1" smtClean="0">
                <a:solidFill>
                  <a:srgbClr val="800000"/>
                </a:solidFill>
                <a:effectLst/>
              </a:rPr>
              <a:t>if</a:t>
            </a:r>
            <a:r>
              <a:rPr lang="pt-BR" sz="4000" dirty="0" smtClean="0">
                <a:effectLst/>
              </a:rPr>
              <a:t> </a:t>
            </a:r>
            <a:r>
              <a:rPr lang="pt-BR" sz="4000" dirty="0" smtClean="0">
                <a:effectLst/>
              </a:rPr>
              <a:t> (versão simples)</a:t>
            </a:r>
            <a:endParaRPr lang="pt-BR" sz="40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7504" y="1268760"/>
            <a:ext cx="9036496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a == 0 </a:t>
            </a:r>
            <a:r>
              <a:rPr lang="pt-BR" sz="2800" b="1" u="none" noProof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2800" b="1" u="none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(“Coeficiente a não pode ser 0”); 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kumimoji="0" lang="pt-BR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nd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2800" b="1" i="1" u="none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programa como </a:t>
            </a:r>
            <a:r>
              <a:rPr lang="pt-BR" sz="2800" b="1" i="1" u="none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antes</a:t>
            </a:r>
            <a:endParaRPr lang="pt-BR" sz="2800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6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29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Implementação com  </a:t>
            </a:r>
            <a:r>
              <a:rPr lang="pt-BR" sz="2400" dirty="0" err="1">
                <a:solidFill>
                  <a:srgbClr val="800000"/>
                </a:solidFill>
                <a:effectLst/>
              </a:rPr>
              <a:t>if</a:t>
            </a:r>
            <a:r>
              <a:rPr lang="pt-BR" sz="2400" dirty="0">
                <a:effectLst/>
              </a:rPr>
              <a:t>  (versão simples)</a:t>
            </a:r>
            <a:endParaRPr lang="pt-BR" sz="24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11760" y="5733256"/>
            <a:ext cx="633670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Agora,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verifica-se o valor de a, antes de continuar com a execução. 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9818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69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98E7F1-12A9-411F-88BD-5391C3FE725A}" type="slidenum">
              <a:rPr lang="pt-BR"/>
              <a:pPr/>
              <a:t>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920677" y="285293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Programação Estruturada</a:t>
            </a:r>
            <a:endParaRPr lang="pt-BR" sz="2800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30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Testando  </a:t>
            </a:r>
            <a:r>
              <a:rPr lang="pt-BR" sz="2400" dirty="0">
                <a:effectLst/>
              </a:rPr>
              <a:t>com  </a:t>
            </a:r>
            <a:r>
              <a:rPr lang="pt-BR" sz="2400" dirty="0" err="1">
                <a:solidFill>
                  <a:srgbClr val="800000"/>
                </a:solidFill>
                <a:effectLst/>
              </a:rPr>
              <a:t>if</a:t>
            </a:r>
            <a:r>
              <a:rPr lang="pt-BR" sz="2400" dirty="0">
                <a:effectLst/>
              </a:rPr>
              <a:t>  (versão simples)</a:t>
            </a:r>
            <a:endParaRPr lang="pt-BR" sz="2400" dirty="0">
              <a:effectLst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324" y="908720"/>
            <a:ext cx="6804084" cy="519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3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31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>
                <a:effectLst/>
              </a:rPr>
              <a:t>Testando  com  </a:t>
            </a:r>
            <a:r>
              <a:rPr lang="pt-BR" sz="2400" dirty="0" err="1">
                <a:solidFill>
                  <a:srgbClr val="800000"/>
                </a:solidFill>
                <a:effectLst/>
              </a:rPr>
              <a:t>if</a:t>
            </a:r>
            <a:r>
              <a:rPr lang="pt-BR" sz="2400" dirty="0">
                <a:effectLst/>
              </a:rPr>
              <a:t>  (versão simples)</a:t>
            </a:r>
            <a:endParaRPr lang="pt-BR" sz="24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95536" y="836712"/>
            <a:ext cx="820891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Nova execução, com entrada de valores diferentes:</a:t>
            </a: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3722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0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>
                <a:effectLst/>
              </a:rPr>
              <a:t>Testando  com  </a:t>
            </a:r>
            <a:r>
              <a:rPr lang="pt-BR" sz="2400" dirty="0" err="1">
                <a:solidFill>
                  <a:srgbClr val="800000"/>
                </a:solidFill>
                <a:effectLst/>
              </a:rPr>
              <a:t>if</a:t>
            </a:r>
            <a:r>
              <a:rPr lang="pt-BR" sz="2400" dirty="0">
                <a:effectLst/>
              </a:rPr>
              <a:t>  (versão simples)</a:t>
            </a:r>
            <a:endParaRPr lang="pt-BR" sz="24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51520" y="1124744"/>
            <a:ext cx="864096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O erro ocorreu novamente, pois: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O usuário teve somente duas oportunidades de inserir um valor não nulo para o coeficiente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Quando aprendermos a 3ª estrutura de programação estruturada, </a:t>
            </a:r>
            <a:r>
              <a:rPr lang="pt-BR" b="1" dirty="0" smtClean="0">
                <a:latin typeface="+mn-lt"/>
                <a:cs typeface="Arial" pitchFamily="34" charset="0"/>
              </a:rPr>
              <a:t>repetição</a:t>
            </a:r>
            <a:r>
              <a:rPr lang="pt-BR" b="1" u="none" dirty="0" smtClean="0">
                <a:latin typeface="+mn-lt"/>
                <a:cs typeface="Arial" pitchFamily="34" charset="0"/>
              </a:rPr>
              <a:t>, permitiremos ao usuário inserir o valor de 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pt-BR" b="1" u="none" dirty="0" smtClean="0">
                <a:latin typeface="+mn-lt"/>
                <a:cs typeface="Arial" pitchFamily="34" charset="0"/>
              </a:rPr>
              <a:t>, quantas vezes forem necessárias, até que um valor não nulo seja fornecido.</a:t>
            </a: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 smtClean="0">
                <a:effectLst/>
              </a:rPr>
              <a:t>Utilizando o </a:t>
            </a:r>
            <a:r>
              <a:rPr lang="pt-BR" sz="3600" dirty="0" err="1" smtClean="0">
                <a:solidFill>
                  <a:srgbClr val="800000"/>
                </a:solidFill>
                <a:effectLst/>
              </a:rPr>
              <a:t>if</a:t>
            </a:r>
            <a:r>
              <a:rPr lang="pt-BR" sz="3600" dirty="0" smtClean="0">
                <a:effectLst/>
              </a:rPr>
              <a:t> </a:t>
            </a:r>
            <a:r>
              <a:rPr lang="pt-BR" sz="3600" dirty="0" smtClean="0">
                <a:effectLst/>
              </a:rPr>
              <a:t> (completo)</a:t>
            </a:r>
            <a:endParaRPr lang="pt-BR" sz="36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7504" y="1268760"/>
            <a:ext cx="9036496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a == 0 </a:t>
            </a:r>
            <a:r>
              <a:rPr lang="pt-BR" sz="2800" b="1" u="none" noProof="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then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2800" b="1" u="none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(“Coeficiente a não pode ser 0”); 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</a:t>
            </a:r>
            <a:endParaRPr lang="pt-BR" sz="2800" b="1" u="none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pt-BR" sz="2800" b="1" u="none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programa como antes</a:t>
            </a:r>
            <a:endParaRPr lang="pt-BR" sz="2800" b="1" u="none" dirty="0"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pt-BR" sz="2800" b="1" u="none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34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>
                <a:effectLst/>
              </a:rPr>
              <a:t>Implementação com  </a:t>
            </a:r>
            <a:r>
              <a:rPr lang="pt-BR" sz="3200" dirty="0" err="1">
                <a:solidFill>
                  <a:srgbClr val="800000"/>
                </a:solidFill>
                <a:effectLst/>
              </a:rPr>
              <a:t>if</a:t>
            </a:r>
            <a:r>
              <a:rPr lang="pt-BR" sz="3200" dirty="0">
                <a:effectLst/>
              </a:rPr>
              <a:t>  </a:t>
            </a:r>
            <a:r>
              <a:rPr lang="pt-BR" sz="3200" dirty="0" smtClean="0">
                <a:effectLst/>
              </a:rPr>
              <a:t>(completo)</a:t>
            </a:r>
            <a:endParaRPr lang="pt-BR" sz="32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764704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Aprimorando a lógica da programação:</a:t>
            </a: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731" y="1355551"/>
            <a:ext cx="80867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7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35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Testando </a:t>
            </a:r>
            <a:r>
              <a:rPr lang="pt-BR" sz="3200" dirty="0">
                <a:effectLst/>
              </a:rPr>
              <a:t>com  </a:t>
            </a:r>
            <a:r>
              <a:rPr lang="pt-BR" sz="3200" dirty="0" err="1">
                <a:solidFill>
                  <a:srgbClr val="800000"/>
                </a:solidFill>
                <a:effectLst/>
              </a:rPr>
              <a:t>if</a:t>
            </a:r>
            <a:r>
              <a:rPr lang="pt-BR" sz="3200" dirty="0">
                <a:effectLst/>
              </a:rPr>
              <a:t>  (completo)</a:t>
            </a:r>
            <a:endParaRPr lang="pt-BR" sz="32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764704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Exemplo 1 de execução do programa:</a:t>
            </a: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193" y="1482427"/>
            <a:ext cx="6353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36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>
                <a:effectLst/>
              </a:rPr>
              <a:t>Testando com  </a:t>
            </a:r>
            <a:r>
              <a:rPr lang="pt-BR" sz="3200" dirty="0" err="1">
                <a:solidFill>
                  <a:srgbClr val="800000"/>
                </a:solidFill>
                <a:effectLst/>
              </a:rPr>
              <a:t>if</a:t>
            </a:r>
            <a:r>
              <a:rPr lang="pt-BR" sz="3200" dirty="0">
                <a:effectLst/>
              </a:rPr>
              <a:t>  (completo)</a:t>
            </a:r>
            <a:endParaRPr lang="pt-BR" sz="32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764704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Exemplo 2 de execução do programa:</a:t>
            </a: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193" y="1556792"/>
            <a:ext cx="63531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0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37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pt-BR" sz="3100" dirty="0">
                <a:cs typeface="Arial" pitchFamily="34" charset="0"/>
              </a:rPr>
              <a:t>Analisando o valor do cálculo de delta :  </a:t>
            </a:r>
            <a:r>
              <a:rPr lang="el-GR" sz="3100" dirty="0">
                <a:latin typeface="Calibri"/>
              </a:rPr>
              <a:t>Δ</a:t>
            </a:r>
            <a:r>
              <a:rPr lang="pt-BR" sz="3100" dirty="0"/>
              <a:t> &lt; </a:t>
            </a:r>
            <a:r>
              <a:rPr lang="pt-BR" sz="3100" dirty="0" smtClean="0"/>
              <a:t>0</a:t>
            </a:r>
            <a:endParaRPr lang="pt-BR" sz="31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9512" y="1052736"/>
            <a:ext cx="8640960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Se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delta for positivo </a:t>
            </a:r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Então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apresentamos as raízes reais;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Senão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pt-BR" sz="2800" b="1" u="none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caso contrário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 apresentamos as raízes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complexas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;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3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38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Números Complexos</a:t>
            </a:r>
            <a:endParaRPr lang="pt-BR" sz="3200" dirty="0">
              <a:effectLst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9512" y="764704"/>
            <a:ext cx="8640960" cy="609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Aft>
                <a:spcPts val="1000"/>
              </a:spcAft>
            </a:pPr>
            <a:r>
              <a:rPr lang="pt-BR" b="1" u="none" dirty="0" smtClean="0">
                <a:latin typeface="+mn-lt"/>
              </a:rPr>
              <a:t>     O </a:t>
            </a:r>
            <a:r>
              <a:rPr lang="pt-BR" b="1" u="none" dirty="0" err="1" smtClean="0">
                <a:latin typeface="+mn-lt"/>
              </a:rPr>
              <a:t>Scilab</a:t>
            </a:r>
            <a:r>
              <a:rPr lang="pt-BR" b="1" u="none" dirty="0" smtClean="0">
                <a:latin typeface="+mn-lt"/>
              </a:rPr>
              <a:t> possibilita manipular números complexos de forma simples.</a:t>
            </a:r>
          </a:p>
          <a:p>
            <a:pPr>
              <a:spcAft>
                <a:spcPts val="1000"/>
              </a:spcAft>
            </a:pPr>
            <a:endParaRPr lang="pt-BR" b="1" u="none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real(x1)</a:t>
            </a:r>
            <a:r>
              <a:rPr lang="pt-BR" b="1" u="none" dirty="0" smtClean="0">
                <a:latin typeface="+mn-lt"/>
              </a:rPr>
              <a:t>   </a:t>
            </a:r>
            <a:r>
              <a:rPr lang="pt-BR" b="1" u="none" dirty="0" smtClean="0">
                <a:latin typeface="+mn-lt"/>
                <a:sym typeface="Symbol"/>
              </a:rPr>
              <a:t></a:t>
            </a:r>
            <a:r>
              <a:rPr lang="pt-BR" b="1" u="none" dirty="0" smtClean="0">
                <a:latin typeface="+mn-lt"/>
              </a:rPr>
              <a:t>   retorna a parte real.</a:t>
            </a:r>
          </a:p>
          <a:p>
            <a:pPr>
              <a:spcAft>
                <a:spcPts val="1000"/>
              </a:spcAft>
            </a:pPr>
            <a:r>
              <a:rPr lang="pt-BR" sz="2800" b="1" u="none" dirty="0" err="1" smtClean="0">
                <a:latin typeface="Courier New" pitchFamily="49" charset="0"/>
                <a:cs typeface="Courier New" pitchFamily="49" charset="0"/>
              </a:rPr>
              <a:t>imag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(x1)</a:t>
            </a:r>
            <a:r>
              <a:rPr lang="pt-BR" b="1" u="none" dirty="0" smtClean="0">
                <a:latin typeface="+mn-lt"/>
              </a:rPr>
              <a:t>   </a:t>
            </a:r>
            <a:r>
              <a:rPr lang="pt-BR" b="1" u="none" dirty="0" smtClean="0">
                <a:latin typeface="+mn-lt"/>
                <a:sym typeface="Symbol"/>
              </a:rPr>
              <a:t></a:t>
            </a:r>
            <a:r>
              <a:rPr lang="pt-BR" b="1" u="none" dirty="0" smtClean="0">
                <a:latin typeface="+mn-lt"/>
              </a:rPr>
              <a:t>   retorna a parte imaginária.</a:t>
            </a:r>
          </a:p>
          <a:p>
            <a:pPr>
              <a:spcAft>
                <a:spcPts val="1000"/>
              </a:spcAft>
            </a:pPr>
            <a:endParaRPr lang="pt-BR" b="1" u="none" dirty="0" smtClean="0">
              <a:latin typeface="+mn-lt"/>
            </a:endParaRPr>
          </a:p>
          <a:p>
            <a:pPr>
              <a:spcAft>
                <a:spcPts val="1000"/>
              </a:spcAft>
            </a:pPr>
            <a:r>
              <a:rPr lang="pt-BR" b="1" u="none" dirty="0" smtClean="0">
                <a:latin typeface="+mn-lt"/>
              </a:rPr>
              <a:t>     Exemplos de números complexos:</a:t>
            </a:r>
          </a:p>
          <a:p>
            <a:pPr algn="ctr">
              <a:spcAft>
                <a:spcPts val="1000"/>
              </a:spcAft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z1 = 3 + 4 * %i;</a:t>
            </a:r>
          </a:p>
          <a:p>
            <a:pPr algn="ctr">
              <a:spcAft>
                <a:spcPts val="1000"/>
              </a:spcAft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z2 = 1 - %i;</a:t>
            </a:r>
          </a:p>
          <a:p>
            <a:pPr algn="ctr">
              <a:spcAft>
                <a:spcPts val="1000"/>
              </a:spcAft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z3 = z1 + z2;</a:t>
            </a:r>
          </a:p>
          <a:p>
            <a:pPr algn="ctr">
              <a:spcAft>
                <a:spcPts val="1000"/>
              </a:spcAft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z4 = z1 * z2;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39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Implementação</a:t>
            </a:r>
            <a:endParaRPr lang="pt-BR" sz="3200" dirty="0">
              <a:effectLst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05557"/>
            <a:ext cx="7396962" cy="294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53799" y="3748809"/>
            <a:ext cx="8424936" cy="2308324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BR" b="1" u="none" dirty="0" smtClean="0"/>
              <a:t>quando delta for </a:t>
            </a:r>
            <a:r>
              <a:rPr lang="pt-BR" b="1" dirty="0" smtClean="0"/>
              <a:t>maior ou igual </a:t>
            </a:r>
            <a:r>
              <a:rPr lang="pt-BR" b="1" u="none" dirty="0" smtClean="0"/>
              <a:t>a zero, a expressão relacional resultará em </a:t>
            </a:r>
            <a:r>
              <a:rPr lang="pt-BR" b="1" u="none" dirty="0" smtClean="0">
                <a:solidFill>
                  <a:srgbClr val="FF0000"/>
                </a:solidFill>
              </a:rPr>
              <a:t>%</a:t>
            </a:r>
            <a:r>
              <a:rPr lang="pt-BR" b="1" u="none" dirty="0" err="1" smtClean="0">
                <a:solidFill>
                  <a:srgbClr val="FF0000"/>
                </a:solidFill>
              </a:rPr>
              <a:t>t</a:t>
            </a:r>
            <a:r>
              <a:rPr lang="pt-BR" b="1" u="none" dirty="0"/>
              <a:t> </a:t>
            </a:r>
            <a:r>
              <a:rPr lang="pt-BR" b="1" u="none" dirty="0" smtClean="0"/>
              <a:t>e, portanto, somente o </a:t>
            </a:r>
            <a:r>
              <a:rPr lang="pt-BR" b="1" dirty="0" smtClean="0">
                <a:solidFill>
                  <a:srgbClr val="FF0000"/>
                </a:solidFill>
              </a:rPr>
              <a:t>bloco do então</a:t>
            </a:r>
            <a:r>
              <a:rPr lang="pt-BR" b="1" u="none" dirty="0" smtClean="0"/>
              <a:t> (</a:t>
            </a:r>
            <a:r>
              <a:rPr lang="pt-BR" b="1" u="none" dirty="0" err="1" smtClean="0"/>
              <a:t>then</a:t>
            </a:r>
            <a:r>
              <a:rPr lang="pt-BR" b="1" u="none" dirty="0" smtClean="0"/>
              <a:t>) será  executado;</a:t>
            </a:r>
          </a:p>
          <a:p>
            <a:pPr marL="342900" indent="-342900">
              <a:buFont typeface="Arial"/>
              <a:buChar char="•"/>
            </a:pPr>
            <a:r>
              <a:rPr lang="pt-BR" b="1" u="none" dirty="0" smtClean="0"/>
              <a:t>quando delta for </a:t>
            </a:r>
            <a:r>
              <a:rPr lang="pt-BR" b="1" dirty="0" smtClean="0"/>
              <a:t>menor</a:t>
            </a:r>
            <a:r>
              <a:rPr lang="pt-BR" b="1" u="none" dirty="0" smtClean="0"/>
              <a:t> que zero, a expressão relacional resultará em </a:t>
            </a:r>
            <a:r>
              <a:rPr lang="pt-BR" b="1" u="none" dirty="0" smtClean="0">
                <a:solidFill>
                  <a:srgbClr val="0000FF"/>
                </a:solidFill>
              </a:rPr>
              <a:t>%</a:t>
            </a:r>
            <a:r>
              <a:rPr lang="pt-BR" b="1" u="none" dirty="0" err="1" smtClean="0">
                <a:solidFill>
                  <a:srgbClr val="0000FF"/>
                </a:solidFill>
              </a:rPr>
              <a:t>f</a:t>
            </a:r>
            <a:r>
              <a:rPr lang="pt-BR" b="1" u="none" dirty="0">
                <a:solidFill>
                  <a:srgbClr val="0000FF"/>
                </a:solidFill>
              </a:rPr>
              <a:t> </a:t>
            </a:r>
            <a:r>
              <a:rPr lang="pt-BR" b="1" u="none" dirty="0" smtClean="0"/>
              <a:t>e, portanto, somente o </a:t>
            </a:r>
            <a:r>
              <a:rPr lang="pt-BR" b="1" dirty="0" smtClean="0">
                <a:solidFill>
                  <a:srgbClr val="0000FF"/>
                </a:solidFill>
              </a:rPr>
              <a:t>bloco do senão</a:t>
            </a:r>
            <a:r>
              <a:rPr lang="pt-BR" b="1" u="none" dirty="0" smtClean="0"/>
              <a:t> (</a:t>
            </a:r>
            <a:r>
              <a:rPr lang="pt-BR" b="1" u="none" dirty="0" err="1" smtClean="0"/>
              <a:t>else</a:t>
            </a:r>
            <a:r>
              <a:rPr lang="pt-BR" b="1" u="none" dirty="0" smtClean="0"/>
              <a:t>) será executado.</a:t>
            </a:r>
            <a:endParaRPr lang="pt-BR" b="1" u="none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42363" y="1148028"/>
            <a:ext cx="4032448" cy="728069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046175" y="2150748"/>
            <a:ext cx="6552728" cy="1368152"/>
          </a:xfrm>
          <a:prstGeom prst="roundRect">
            <a:avLst/>
          </a:prstGeom>
          <a:noFill/>
          <a:ln w="25400" cmpd="sng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1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D73150-E892-4AB7-A3EA-98A0939A5F6F}" type="slidenum">
              <a:rPr lang="pt-BR"/>
              <a:pPr/>
              <a:t>4</a:t>
            </a:fld>
            <a:endParaRPr lang="pt-BR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8424936" cy="64807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>
                <a:cs typeface="Arial" pitchFamily="34" charset="0"/>
              </a:rPr>
              <a:t>Programação Estruturada</a:t>
            </a:r>
            <a:endParaRPr lang="pt-BR" sz="3200" dirty="0">
              <a:cs typeface="Arial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5496" y="764704"/>
            <a:ext cx="9108504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endParaRPr lang="pt-BR" sz="2800" b="1" u="none" dirty="0" smtClean="0">
              <a:latin typeface="Arial" pitchFamily="34" charset="0"/>
              <a:cs typeface="Arial" pitchFamily="34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dirty="0">
                <a:latin typeface="+mj-lt"/>
                <a:cs typeface="Arial" pitchFamily="34" charset="0"/>
              </a:rPr>
              <a:t>Conceito</a:t>
            </a:r>
            <a:r>
              <a:rPr lang="pt-BR" sz="2800" b="1" u="none" dirty="0">
                <a:latin typeface="+mj-lt"/>
                <a:cs typeface="Arial" pitchFamily="34" charset="0"/>
              </a:rPr>
              <a:t>: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pt-BR" sz="2800" b="1" u="none" dirty="0">
              <a:latin typeface="+mj-lt"/>
              <a:cs typeface="Arial" pitchFamily="34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>
                <a:latin typeface="+mj-lt"/>
              </a:rPr>
              <a:t>          Programação estruturada é uma forma de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>
                <a:latin typeface="+mj-lt"/>
              </a:rPr>
              <a:t>Programação de computadores que preconiza que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>
                <a:latin typeface="+mj-lt"/>
              </a:rPr>
              <a:t>todos os programas possíveis podem ser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>
                <a:latin typeface="+mj-lt"/>
              </a:rPr>
              <a:t>reduzidos a apenas três estruturas: </a:t>
            </a:r>
            <a:endParaRPr lang="pt-BR" sz="2800" b="1" u="none" dirty="0" smtClean="0">
              <a:latin typeface="+mj-lt"/>
            </a:endParaRPr>
          </a:p>
          <a:p>
            <a:pPr marL="1938528" lvl="3" indent="-4572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pt-BR" sz="2800" b="1" u="none" dirty="0" smtClean="0">
                <a:latin typeface="+mj-lt"/>
              </a:rPr>
              <a:t>sequência</a:t>
            </a:r>
            <a:endParaRPr lang="pt-BR" sz="2800" b="1" u="none" dirty="0">
              <a:latin typeface="+mj-lt"/>
            </a:endParaRPr>
          </a:p>
          <a:p>
            <a:pPr marL="1938528" lvl="3" indent="-4572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pt-BR" sz="2800" b="1" u="none" dirty="0">
                <a:latin typeface="+mj-lt"/>
              </a:rPr>
              <a:t>decisão </a:t>
            </a:r>
            <a:r>
              <a:rPr lang="pt-BR" sz="2800" b="1" u="none" dirty="0" smtClean="0">
                <a:latin typeface="+mj-lt"/>
              </a:rPr>
              <a:t> </a:t>
            </a:r>
          </a:p>
          <a:p>
            <a:pPr marL="1938528" lvl="3" indent="-457200" fontAlgn="auto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  <a:defRPr/>
            </a:pPr>
            <a:r>
              <a:rPr lang="pt-BR" sz="2800" b="1" u="none" dirty="0" smtClean="0">
                <a:latin typeface="+mj-lt"/>
              </a:rPr>
              <a:t>iteração</a:t>
            </a:r>
            <a:endParaRPr lang="pt-BR" sz="2800" b="1" u="none" dirty="0">
              <a:latin typeface="+mj-lt"/>
              <a:cs typeface="Arial" pitchFamily="34" charset="0"/>
            </a:endParaRPr>
          </a:p>
          <a:p>
            <a:pPr marL="109728" lvl="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pt-BR" sz="2800" b="1" u="non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40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Implementação completa</a:t>
            </a:r>
            <a:endParaRPr lang="pt-BR" sz="3200" dirty="0">
              <a:effectLst/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06" y="620688"/>
            <a:ext cx="802957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41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Testando </a:t>
            </a:r>
            <a:endParaRPr lang="pt-BR" sz="3200" dirty="0">
              <a:effectLst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9512" y="764704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Exemplo 1 de execução do programa:</a:t>
            </a: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217" y="1319361"/>
            <a:ext cx="63531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9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42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>
                <a:effectLst/>
              </a:rPr>
              <a:t>Testando </a:t>
            </a:r>
            <a:endParaRPr lang="pt-BR" sz="3200" dirty="0">
              <a:effectLst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193" y="1535385"/>
            <a:ext cx="63531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79512" y="764704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u="none" dirty="0" smtClean="0">
                <a:latin typeface="+mn-lt"/>
                <a:cs typeface="Arial" pitchFamily="34" charset="0"/>
              </a:rPr>
              <a:t>Exemplo 2 de execução do programa:</a:t>
            </a: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43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Autofit/>
          </a:bodyPr>
          <a:lstStyle/>
          <a:p>
            <a:r>
              <a:rPr lang="pt-BR" sz="3600" dirty="0"/>
              <a:t>Exercício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07504" y="764704"/>
            <a:ext cx="896448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u="none" dirty="0" smtClean="0">
                <a:latin typeface="+mn-lt"/>
              </a:rPr>
              <a:t>     </a:t>
            </a:r>
            <a:r>
              <a:rPr lang="pt-BR" u="none" dirty="0" smtClean="0">
                <a:latin typeface="+mn-lt"/>
              </a:rPr>
              <a:t>Considerando o programa que calcula a equação do segundo grau, observamos que quando as duas raízes são iguais, o programa calcula e imprime x1 e x2 com os mesmos valores. </a:t>
            </a: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62960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059832" y="5993904"/>
            <a:ext cx="540060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u="none" dirty="0" smtClean="0">
                <a:latin typeface="+mn-lt"/>
              </a:rPr>
              <a:t>Como </a:t>
            </a:r>
            <a:r>
              <a:rPr lang="pt-BR" u="none" dirty="0" smtClean="0">
                <a:latin typeface="+mn-lt"/>
              </a:rPr>
              <a:t>poderíamos resolver isso?</a:t>
            </a:r>
          </a:p>
        </p:txBody>
      </p:sp>
    </p:spTree>
    <p:extLst>
      <p:ext uri="{BB962C8B-B14F-4D97-AF65-F5344CB8AC3E}">
        <p14:creationId xmlns:p14="http://schemas.microsoft.com/office/powerpoint/2010/main" val="14798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44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Solução</a:t>
            </a:r>
            <a:r>
              <a:rPr lang="pt-BR" dirty="0" smtClean="0"/>
              <a:t> </a:t>
            </a:r>
            <a:r>
              <a:rPr lang="pt-BR" sz="3100" dirty="0" smtClean="0"/>
              <a:t>(onde está o problema)</a:t>
            </a:r>
            <a:endParaRPr lang="pt-B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08" y="692696"/>
            <a:ext cx="8029575" cy="5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1547664" y="4149080"/>
            <a:ext cx="5976664" cy="1944216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2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45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/>
              <a:t>Solução</a:t>
            </a:r>
            <a:endParaRPr lang="pt-BR" sz="3200" dirty="0">
              <a:effectLst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652588"/>
            <a:ext cx="65436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259632" y="1628800"/>
            <a:ext cx="6552728" cy="3528392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5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</a:t>
            </a:r>
            <a:r>
              <a:rPr lang="pt-BR" dirty="0" smtClean="0"/>
              <a:t>2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Faça um programa que:</a:t>
            </a:r>
          </a:p>
          <a:p>
            <a:pPr lvl="1"/>
            <a:r>
              <a:rPr lang="pt-BR" dirty="0" smtClean="0"/>
              <a:t>Leia o nome do usuário</a:t>
            </a:r>
          </a:p>
          <a:p>
            <a:pPr lvl="1"/>
            <a:r>
              <a:rPr lang="pt-BR" dirty="0" smtClean="0"/>
              <a:t>Leia o total de pontos feitos pelo usuário</a:t>
            </a:r>
          </a:p>
          <a:p>
            <a:pPr lvl="1"/>
            <a:r>
              <a:rPr lang="pt-BR" dirty="0" smtClean="0"/>
              <a:t>Imprima, conforme o caso, a frase</a:t>
            </a:r>
          </a:p>
          <a:p>
            <a:pPr lvl="2"/>
            <a:r>
              <a:rPr lang="pt-BR" dirty="0" smtClean="0"/>
              <a:t>&lt;usuário&gt;, com &lt;pontos&gt; você passou!</a:t>
            </a:r>
          </a:p>
          <a:p>
            <a:pPr lvl="1"/>
            <a:r>
              <a:rPr lang="pt-BR" dirty="0" smtClean="0"/>
              <a:t>Ou</a:t>
            </a:r>
          </a:p>
          <a:p>
            <a:pPr lvl="2"/>
            <a:r>
              <a:rPr lang="pt-BR" dirty="0" smtClean="0"/>
              <a:t>&lt;usuário&gt;, com &lt;pontos&gt; você não passou!</a:t>
            </a:r>
          </a:p>
          <a:p>
            <a:pPr lvl="1"/>
            <a:r>
              <a:rPr lang="en-US" dirty="0" smtClean="0"/>
              <a:t>Ex.: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José, com 75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pontos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você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passou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!</a:t>
            </a:r>
            <a:endParaRPr lang="pt-BR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44208" y="6457637"/>
            <a:ext cx="2350681" cy="365125"/>
          </a:xfrm>
          <a:noFill/>
        </p:spPr>
        <p:txBody>
          <a:bodyPr/>
          <a:lstStyle/>
          <a:p>
            <a:fld id="{A86AA0C1-9ABC-45D4-9938-8989148AFD5F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4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44415" y="6457821"/>
            <a:ext cx="2350681" cy="365125"/>
          </a:xfrm>
          <a:noFill/>
        </p:spPr>
        <p:txBody>
          <a:bodyPr/>
          <a:lstStyle/>
          <a:p>
            <a:fld id="{BB2D5DC0-946E-46DF-A79A-049901AFC4AA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367" y="8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/>
              <a:t>Programa </a:t>
            </a:r>
            <a:r>
              <a:rPr lang="pt-BR" dirty="0" err="1" smtClean="0"/>
              <a:t>PassouNaoPassou</a:t>
            </a:r>
            <a:r>
              <a:rPr lang="pt-BR" dirty="0" smtClean="0"/>
              <a:t>.</a:t>
            </a:r>
            <a:r>
              <a:rPr lang="pt-BR" dirty="0" err="1" smtClean="0"/>
              <a:t>sce</a:t>
            </a:r>
            <a:endParaRPr lang="pt-BR" dirty="0" smtClean="0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287017" y="1118653"/>
            <a:ext cx="8856983" cy="409342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u="none" dirty="0" smtClean="0">
                <a:latin typeface="Courier New" pitchFamily="49" charset="0"/>
              </a:rPr>
              <a:t>// Leitura do nome do usuário</a:t>
            </a:r>
          </a:p>
          <a:p>
            <a:r>
              <a:rPr lang="pt-BR" sz="2000" b="1" u="none" dirty="0" smtClean="0">
                <a:latin typeface="Courier New" pitchFamily="49" charset="0"/>
              </a:rPr>
              <a:t>Nome = input("Digite seu nome, por favor")</a:t>
            </a:r>
          </a:p>
          <a:p>
            <a:endParaRPr lang="pt-BR" sz="2000" b="1" u="none" dirty="0" smtClean="0">
              <a:latin typeface="Courier New" pitchFamily="49" charset="0"/>
            </a:endParaRPr>
          </a:p>
          <a:p>
            <a:r>
              <a:rPr lang="pt-BR" sz="2000" b="1" u="none" dirty="0" smtClean="0">
                <a:latin typeface="Courier New" pitchFamily="49" charset="0"/>
              </a:rPr>
              <a:t>// Leitura da pontuação</a:t>
            </a:r>
          </a:p>
          <a:p>
            <a:r>
              <a:rPr lang="pt-BR" sz="2000" b="1" u="none" dirty="0" smtClean="0">
                <a:latin typeface="Courier New" pitchFamily="49" charset="0"/>
              </a:rPr>
              <a:t>Pontos = input(Nome + ", qual foi sua pontuação? ")</a:t>
            </a:r>
          </a:p>
          <a:p>
            <a:endParaRPr lang="pt-BR" sz="2000" b="1" u="none" dirty="0" smtClean="0">
              <a:latin typeface="Courier New" pitchFamily="49" charset="0"/>
            </a:endParaRPr>
          </a:p>
          <a:p>
            <a:r>
              <a:rPr lang="pt-BR" sz="2000" b="1" u="none" dirty="0" smtClean="0">
                <a:latin typeface="Courier New" pitchFamily="49" charset="0"/>
              </a:rPr>
              <a:t>// Impressão do resultado</a:t>
            </a:r>
          </a:p>
          <a:p>
            <a:r>
              <a:rPr lang="pt-BR" sz="2000" b="1" u="none" dirty="0" err="1" smtClean="0">
                <a:latin typeface="Courier New" pitchFamily="49" charset="0"/>
              </a:rPr>
              <a:t>if</a:t>
            </a:r>
            <a:r>
              <a:rPr lang="pt-BR" sz="2000" b="1" u="none" dirty="0" smtClean="0">
                <a:latin typeface="Courier New" pitchFamily="49" charset="0"/>
              </a:rPr>
              <a:t> Pontos &gt;= 60 </a:t>
            </a:r>
            <a:r>
              <a:rPr lang="pt-BR" sz="2000" b="1" u="none" dirty="0" err="1" smtClean="0">
                <a:latin typeface="Courier New" pitchFamily="49" charset="0"/>
              </a:rPr>
              <a:t>then</a:t>
            </a:r>
            <a:endParaRPr lang="pt-BR" sz="2000" b="1" u="none" dirty="0" smtClean="0">
              <a:latin typeface="Courier New" pitchFamily="49" charset="0"/>
            </a:endParaRPr>
          </a:p>
          <a:p>
            <a:r>
              <a:rPr lang="pt-BR" sz="2000" b="1" u="none" dirty="0" smtClean="0">
                <a:latin typeface="Courier New" pitchFamily="49" charset="0"/>
              </a:rPr>
              <a:t>  </a:t>
            </a:r>
            <a:r>
              <a:rPr lang="pt-BR" sz="2000" b="1" u="none" dirty="0" err="1" smtClean="0">
                <a:latin typeface="Courier New" pitchFamily="49" charset="0"/>
              </a:rPr>
              <a:t>printf</a:t>
            </a:r>
            <a:r>
              <a:rPr lang="pt-BR" sz="2000" b="1" u="none" dirty="0" smtClean="0">
                <a:latin typeface="Courier New" pitchFamily="49" charset="0"/>
              </a:rPr>
              <a:t>("</a:t>
            </a:r>
            <a:r>
              <a:rPr lang="pt-BR" sz="2000" b="1" u="none" dirty="0" smtClean="0">
                <a:solidFill>
                  <a:srgbClr val="FF0000"/>
                </a:solidFill>
                <a:latin typeface="Courier New" pitchFamily="49" charset="0"/>
              </a:rPr>
              <a:t>%s</a:t>
            </a:r>
            <a:r>
              <a:rPr lang="pt-BR" sz="2000" b="1" u="none" dirty="0" smtClean="0">
                <a:latin typeface="Courier New" pitchFamily="49" charset="0"/>
              </a:rPr>
              <a:t>, com </a:t>
            </a:r>
            <a:r>
              <a:rPr lang="pt-BR" sz="2000" b="1" u="none" dirty="0" smtClean="0">
                <a:solidFill>
                  <a:srgbClr val="00B050"/>
                </a:solidFill>
                <a:latin typeface="Courier New" pitchFamily="49" charset="0"/>
              </a:rPr>
              <a:t>%g </a:t>
            </a:r>
            <a:r>
              <a:rPr lang="pt-BR" sz="2000" b="1" u="none" dirty="0" smtClean="0">
                <a:latin typeface="Courier New" pitchFamily="49" charset="0"/>
              </a:rPr>
              <a:t>pontos você passou!",</a:t>
            </a:r>
            <a:r>
              <a:rPr lang="pt-BR" sz="2000" b="1" u="none" dirty="0" smtClean="0">
                <a:solidFill>
                  <a:srgbClr val="FF0000"/>
                </a:solidFill>
                <a:latin typeface="Courier New" pitchFamily="49" charset="0"/>
              </a:rPr>
              <a:t>Nome</a:t>
            </a:r>
            <a:r>
              <a:rPr lang="pt-BR" sz="2000" b="1" u="none" dirty="0" smtClean="0">
                <a:latin typeface="Courier New" pitchFamily="49" charset="0"/>
              </a:rPr>
              <a:t>,</a:t>
            </a:r>
            <a:r>
              <a:rPr lang="pt-BR" sz="2000" b="1" u="none" dirty="0" smtClean="0">
                <a:solidFill>
                  <a:srgbClr val="00B050"/>
                </a:solidFill>
                <a:latin typeface="Courier New" pitchFamily="49" charset="0"/>
              </a:rPr>
              <a:t>Pontos</a:t>
            </a:r>
            <a:r>
              <a:rPr lang="pt-BR" sz="2000" b="1" u="none" dirty="0" smtClean="0">
                <a:latin typeface="Courier New" pitchFamily="49" charset="0"/>
              </a:rPr>
              <a:t>);</a:t>
            </a:r>
          </a:p>
          <a:p>
            <a:r>
              <a:rPr lang="pt-BR" sz="2000" b="1" u="none" dirty="0" err="1" smtClean="0">
                <a:latin typeface="Courier New" pitchFamily="49" charset="0"/>
              </a:rPr>
              <a:t>else</a:t>
            </a:r>
            <a:endParaRPr lang="pt-BR" sz="2000" b="1" u="none" dirty="0" smtClean="0">
              <a:latin typeface="Courier New" pitchFamily="49" charset="0"/>
            </a:endParaRPr>
          </a:p>
          <a:p>
            <a:r>
              <a:rPr lang="pt-BR" sz="2000" b="1" u="none" dirty="0" smtClean="0">
                <a:latin typeface="Courier New" pitchFamily="49" charset="0"/>
              </a:rPr>
              <a:t>  </a:t>
            </a:r>
            <a:r>
              <a:rPr lang="pt-BR" sz="2000" b="1" u="none" dirty="0" err="1" smtClean="0">
                <a:latin typeface="Courier New" pitchFamily="49" charset="0"/>
              </a:rPr>
              <a:t>printf</a:t>
            </a:r>
            <a:r>
              <a:rPr lang="pt-BR" sz="2000" b="1" u="none" dirty="0" smtClean="0">
                <a:latin typeface="Courier New" pitchFamily="49" charset="0"/>
              </a:rPr>
              <a:t>("</a:t>
            </a:r>
            <a:r>
              <a:rPr lang="pt-BR" sz="2000" b="1" u="none" dirty="0" smtClean="0">
                <a:solidFill>
                  <a:srgbClr val="FF0000"/>
                </a:solidFill>
                <a:latin typeface="Courier New" pitchFamily="49" charset="0"/>
              </a:rPr>
              <a:t>%s</a:t>
            </a:r>
            <a:r>
              <a:rPr lang="pt-BR" sz="2000" b="1" u="none" dirty="0" smtClean="0">
                <a:latin typeface="Courier New" pitchFamily="49" charset="0"/>
              </a:rPr>
              <a:t>, com </a:t>
            </a:r>
            <a:r>
              <a:rPr lang="pt-BR" sz="2000" b="1" u="none" dirty="0" smtClean="0">
                <a:solidFill>
                  <a:srgbClr val="00B050"/>
                </a:solidFill>
                <a:latin typeface="Courier New" pitchFamily="49" charset="0"/>
              </a:rPr>
              <a:t>%g </a:t>
            </a:r>
            <a:r>
              <a:rPr lang="pt-BR" sz="2000" b="1" u="none" dirty="0" smtClean="0">
                <a:latin typeface="Courier New" pitchFamily="49" charset="0"/>
              </a:rPr>
              <a:t>pontos você não passou :(",...</a:t>
            </a:r>
          </a:p>
          <a:p>
            <a:r>
              <a:rPr lang="pt-BR" sz="2000" b="1" u="none" dirty="0" smtClean="0">
                <a:latin typeface="Courier New" pitchFamily="49" charset="0"/>
              </a:rPr>
              <a:t>  </a:t>
            </a:r>
            <a:r>
              <a:rPr lang="pt-BR" sz="2000" b="1" u="none" dirty="0" smtClean="0">
                <a:solidFill>
                  <a:srgbClr val="FF0000"/>
                </a:solidFill>
                <a:latin typeface="Courier New" pitchFamily="49" charset="0"/>
              </a:rPr>
              <a:t>Nome</a:t>
            </a:r>
            <a:r>
              <a:rPr lang="pt-BR" sz="2000" b="1" u="none" dirty="0" smtClean="0">
                <a:latin typeface="Courier New" pitchFamily="49" charset="0"/>
              </a:rPr>
              <a:t>,</a:t>
            </a:r>
            <a:r>
              <a:rPr lang="pt-BR" sz="2000" b="1" u="none" dirty="0" smtClean="0">
                <a:solidFill>
                  <a:srgbClr val="00B050"/>
                </a:solidFill>
                <a:latin typeface="Courier New" pitchFamily="49" charset="0"/>
              </a:rPr>
              <a:t>Pontos</a:t>
            </a:r>
            <a:r>
              <a:rPr lang="pt-BR" sz="2000" b="1" u="none" dirty="0" smtClean="0">
                <a:latin typeface="Courier New" pitchFamily="49" charset="0"/>
              </a:rPr>
              <a:t>);</a:t>
            </a:r>
          </a:p>
          <a:p>
            <a:r>
              <a:rPr lang="pt-BR" sz="2000" b="1" u="none" dirty="0" err="1" smtClean="0">
                <a:latin typeface="Courier New" pitchFamily="49" charset="0"/>
              </a:rPr>
              <a:t>end</a:t>
            </a:r>
            <a:endParaRPr lang="pt-BR" sz="1600" b="1" u="none" dirty="0">
              <a:latin typeface="Courier New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747012" y="4941168"/>
            <a:ext cx="2951163" cy="964733"/>
          </a:xfrm>
          <a:prstGeom prst="wedgeRectCallout">
            <a:avLst>
              <a:gd name="adj1" fmla="val 54100"/>
              <a:gd name="adj2" fmla="val -793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Comando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continua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próxima</a:t>
            </a:r>
            <a:r>
              <a:rPr lang="en-US" u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none" dirty="0" err="1" smtClean="0">
                <a:latin typeface="Arial" pitchFamily="34" charset="0"/>
                <a:cs typeface="Arial" pitchFamily="34" charset="0"/>
              </a:rPr>
              <a:t>linha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698175" y="4221088"/>
            <a:ext cx="594803" cy="404261"/>
          </a:xfrm>
          <a:custGeom>
            <a:avLst/>
            <a:gdLst>
              <a:gd name="connsiteX0" fmla="*/ 326891 w 594803"/>
              <a:gd name="connsiteY0" fmla="*/ 48126 h 336884"/>
              <a:gd name="connsiteX1" fmla="*/ 266733 w 594803"/>
              <a:gd name="connsiteY1" fmla="*/ 36095 h 336884"/>
              <a:gd name="connsiteX2" fmla="*/ 218607 w 594803"/>
              <a:gd name="connsiteY2" fmla="*/ 12031 h 336884"/>
              <a:gd name="connsiteX3" fmla="*/ 182512 w 594803"/>
              <a:gd name="connsiteY3" fmla="*/ 0 h 336884"/>
              <a:gd name="connsiteX4" fmla="*/ 110323 w 594803"/>
              <a:gd name="connsiteY4" fmla="*/ 24063 h 336884"/>
              <a:gd name="connsiteX5" fmla="*/ 74228 w 594803"/>
              <a:gd name="connsiteY5" fmla="*/ 36095 h 336884"/>
              <a:gd name="connsiteX6" fmla="*/ 38133 w 594803"/>
              <a:gd name="connsiteY6" fmla="*/ 60158 h 336884"/>
              <a:gd name="connsiteX7" fmla="*/ 14070 w 594803"/>
              <a:gd name="connsiteY7" fmla="*/ 132347 h 336884"/>
              <a:gd name="connsiteX8" fmla="*/ 50165 w 594803"/>
              <a:gd name="connsiteY8" fmla="*/ 204537 h 336884"/>
              <a:gd name="connsiteX9" fmla="*/ 98291 w 594803"/>
              <a:gd name="connsiteY9" fmla="*/ 264695 h 336884"/>
              <a:gd name="connsiteX10" fmla="*/ 134386 w 594803"/>
              <a:gd name="connsiteY10" fmla="*/ 288758 h 336884"/>
              <a:gd name="connsiteX11" fmla="*/ 206575 w 594803"/>
              <a:gd name="connsiteY11" fmla="*/ 312821 h 336884"/>
              <a:gd name="connsiteX12" fmla="*/ 242670 w 594803"/>
              <a:gd name="connsiteY12" fmla="*/ 324853 h 336884"/>
              <a:gd name="connsiteX13" fmla="*/ 278765 w 594803"/>
              <a:gd name="connsiteY13" fmla="*/ 336884 h 336884"/>
              <a:gd name="connsiteX14" fmla="*/ 567523 w 594803"/>
              <a:gd name="connsiteY14" fmla="*/ 324853 h 336884"/>
              <a:gd name="connsiteX15" fmla="*/ 591586 w 594803"/>
              <a:gd name="connsiteY15" fmla="*/ 300789 h 336884"/>
              <a:gd name="connsiteX16" fmla="*/ 579554 w 594803"/>
              <a:gd name="connsiteY16" fmla="*/ 204537 h 336884"/>
              <a:gd name="connsiteX17" fmla="*/ 567523 w 594803"/>
              <a:gd name="connsiteY17" fmla="*/ 168442 h 336884"/>
              <a:gd name="connsiteX18" fmla="*/ 495333 w 594803"/>
              <a:gd name="connsiteY18" fmla="*/ 144379 h 336884"/>
              <a:gd name="connsiteX19" fmla="*/ 459239 w 594803"/>
              <a:gd name="connsiteY19" fmla="*/ 132347 h 336884"/>
              <a:gd name="connsiteX20" fmla="*/ 423144 w 594803"/>
              <a:gd name="connsiteY20" fmla="*/ 120316 h 336884"/>
              <a:gd name="connsiteX21" fmla="*/ 362986 w 594803"/>
              <a:gd name="connsiteY21" fmla="*/ 72189 h 336884"/>
              <a:gd name="connsiteX22" fmla="*/ 326891 w 594803"/>
              <a:gd name="connsiteY22" fmla="*/ 48126 h 33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4803" h="336884">
                <a:moveTo>
                  <a:pt x="326891" y="48126"/>
                </a:moveTo>
                <a:cubicBezTo>
                  <a:pt x="310849" y="42110"/>
                  <a:pt x="286133" y="42562"/>
                  <a:pt x="266733" y="36095"/>
                </a:cubicBezTo>
                <a:cubicBezTo>
                  <a:pt x="249718" y="30423"/>
                  <a:pt x="235092" y="19096"/>
                  <a:pt x="218607" y="12031"/>
                </a:cubicBezTo>
                <a:cubicBezTo>
                  <a:pt x="206950" y="7035"/>
                  <a:pt x="194544" y="4010"/>
                  <a:pt x="182512" y="0"/>
                </a:cubicBezTo>
                <a:lnTo>
                  <a:pt x="110323" y="24063"/>
                </a:lnTo>
                <a:cubicBezTo>
                  <a:pt x="98291" y="28074"/>
                  <a:pt x="84781" y="29060"/>
                  <a:pt x="74228" y="36095"/>
                </a:cubicBezTo>
                <a:lnTo>
                  <a:pt x="38133" y="60158"/>
                </a:lnTo>
                <a:cubicBezTo>
                  <a:pt x="30112" y="84221"/>
                  <a:pt x="0" y="111242"/>
                  <a:pt x="14070" y="132347"/>
                </a:cubicBezTo>
                <a:cubicBezTo>
                  <a:pt x="83034" y="235795"/>
                  <a:pt x="349" y="104907"/>
                  <a:pt x="50165" y="204537"/>
                </a:cubicBezTo>
                <a:cubicBezTo>
                  <a:pt x="60586" y="225379"/>
                  <a:pt x="79642" y="249775"/>
                  <a:pt x="98291" y="264695"/>
                </a:cubicBezTo>
                <a:cubicBezTo>
                  <a:pt x="109582" y="273728"/>
                  <a:pt x="121172" y="282885"/>
                  <a:pt x="134386" y="288758"/>
                </a:cubicBezTo>
                <a:cubicBezTo>
                  <a:pt x="157565" y="299060"/>
                  <a:pt x="182512" y="304800"/>
                  <a:pt x="206575" y="312821"/>
                </a:cubicBezTo>
                <a:lnTo>
                  <a:pt x="242670" y="324853"/>
                </a:lnTo>
                <a:lnTo>
                  <a:pt x="278765" y="336884"/>
                </a:lnTo>
                <a:cubicBezTo>
                  <a:pt x="375018" y="332874"/>
                  <a:pt x="471822" y="335896"/>
                  <a:pt x="567523" y="324853"/>
                </a:cubicBezTo>
                <a:cubicBezTo>
                  <a:pt x="578792" y="323553"/>
                  <a:pt x="590457" y="312076"/>
                  <a:pt x="591586" y="300789"/>
                </a:cubicBezTo>
                <a:cubicBezTo>
                  <a:pt x="594803" y="268616"/>
                  <a:pt x="585338" y="236349"/>
                  <a:pt x="579554" y="204537"/>
                </a:cubicBezTo>
                <a:cubicBezTo>
                  <a:pt x="577285" y="192059"/>
                  <a:pt x="577843" y="175814"/>
                  <a:pt x="567523" y="168442"/>
                </a:cubicBezTo>
                <a:cubicBezTo>
                  <a:pt x="546883" y="153699"/>
                  <a:pt x="519396" y="152400"/>
                  <a:pt x="495333" y="144379"/>
                </a:cubicBezTo>
                <a:lnTo>
                  <a:pt x="459239" y="132347"/>
                </a:lnTo>
                <a:lnTo>
                  <a:pt x="423144" y="120316"/>
                </a:lnTo>
                <a:cubicBezTo>
                  <a:pt x="382581" y="59471"/>
                  <a:pt x="421101" y="101246"/>
                  <a:pt x="362986" y="72189"/>
                </a:cubicBezTo>
                <a:cubicBezTo>
                  <a:pt x="350052" y="65722"/>
                  <a:pt x="342933" y="54142"/>
                  <a:pt x="326891" y="48126"/>
                </a:cubicBezTo>
                <a:close/>
              </a:path>
            </a:pathLst>
          </a:cu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3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Certa vez a mãe disse ao filho estudante de computação:</a:t>
            </a:r>
          </a:p>
          <a:p>
            <a:pPr>
              <a:buNone/>
            </a:pPr>
            <a:r>
              <a:rPr lang="pt-BR" dirty="0" smtClean="0"/>
              <a:t>“Filho, </a:t>
            </a:r>
            <a:r>
              <a:rPr lang="pt-BR" dirty="0" smtClean="0"/>
              <a:t>por favor vá ao mercado e compre 1 caixa de leite. Se eles tiverem ovos, traga 6.</a:t>
            </a:r>
          </a:p>
          <a:p>
            <a:pPr>
              <a:buNone/>
            </a:pPr>
            <a:r>
              <a:rPr lang="pt-BR" dirty="0" smtClean="0"/>
              <a:t>Ele retornou com 6 caixas de leite.</a:t>
            </a:r>
          </a:p>
          <a:p>
            <a:pPr>
              <a:buNone/>
            </a:pPr>
            <a:r>
              <a:rPr lang="pt-BR" dirty="0" smtClean="0"/>
              <a:t>A mãe disse: "Porque diabos você comprou 6 caixas de leite?".</a:t>
            </a:r>
          </a:p>
          <a:p>
            <a:pPr>
              <a:buNone/>
            </a:pPr>
            <a:r>
              <a:rPr lang="pt-BR" dirty="0" smtClean="0"/>
              <a:t>Ele disse: "PORQUE ELES TINHAM OVOS!".</a:t>
            </a:r>
          </a:p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27EB-2CBB-429B-84D4-DB33DF4C2DCC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jovem programador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91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327EB-2CBB-429B-84D4-DB33DF4C2DCC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raciocínio na ambiguidade</a:t>
            </a: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79512" y="1772817"/>
            <a:ext cx="864096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tiverem ovos </a:t>
            </a:r>
            <a:r>
              <a:rPr lang="pt-BR" sz="2800" b="1" u="none" noProof="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pt-BR" sz="2800" b="1" u="none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ntão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traga 6 caixas de leite;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senão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traga 1 caixa de leite;</a:t>
            </a:r>
            <a:endParaRPr kumimoji="0" lang="pt-BR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b="1" u="none" dirty="0" smtClean="0">
              <a:latin typeface="+mn-lt"/>
              <a:cs typeface="Arial" pitchFamily="34" charset="0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6626" name="Picture 2" descr="http://e.cdn-hardware.com.br/static/20120625/crazy-computer.jpg.136x150.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2478494"/>
            <a:ext cx="1697469" cy="224665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55576" y="5589240"/>
            <a:ext cx="81369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http://www.hardware.com.br/artigos/computadores-receitas-bolo-aprendendo-comunicar-com-maquina/aprendendo-pensar-como-maquina.html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6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A84618-DFE7-4E6A-B2B7-C746120C8B19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cs typeface="Arial" pitchFamily="34" charset="0"/>
              </a:rPr>
              <a:t>Programação Estruturada</a:t>
            </a:r>
            <a:endParaRPr lang="pt-BR" sz="3200" dirty="0" smtClean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1988840"/>
            <a:ext cx="6228184" cy="29523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dirty="0" smtClean="0">
                <a:latin typeface="+mn-lt"/>
                <a:cs typeface="Arial" pitchFamily="34" charset="0"/>
              </a:rPr>
              <a:t>Sequência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r>
              <a:rPr lang="pt-BR" b="1" u="none" dirty="0" smtClean="0">
                <a:latin typeface="+mn-lt"/>
              </a:rPr>
              <a:t>Até a última aula, os programas constituíram-se por uma sequência de instruções, ou comandos, executados sequencialmente, conforme o fluxograma ao lado.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13716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7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944" y="2780928"/>
            <a:ext cx="4824536" cy="648072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FF0000"/>
                </a:solidFill>
              </a:rPr>
              <a:t>Exercícios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89E70-A495-4012-9BF5-D02232462226}" type="slidenum">
              <a:rPr lang="pt-BR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51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effectLst/>
              </a:rPr>
              <a:t>Exercício 1</a:t>
            </a:r>
            <a:endParaRPr lang="pt-BR" sz="32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7504" y="620688"/>
            <a:ext cx="8964488" cy="590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b="1" u="none" dirty="0" smtClean="0">
                <a:latin typeface="+mn-lt"/>
              </a:rPr>
              <a:t>     Codifique um programa que calcule o volume de uma pirâmide, em cm</a:t>
            </a:r>
            <a:r>
              <a:rPr lang="pt-BR" b="1" u="none" baseline="30000" dirty="0" smtClean="0">
                <a:latin typeface="+mn-lt"/>
              </a:rPr>
              <a:t>3</a:t>
            </a:r>
            <a:r>
              <a:rPr lang="pt-BR" b="1" u="none" dirty="0" smtClean="0">
                <a:latin typeface="+mn-lt"/>
              </a:rPr>
              <a:t>, através da fórmula:</a:t>
            </a:r>
          </a:p>
          <a:p>
            <a:endParaRPr lang="pt-BR" b="1" u="none" dirty="0" smtClean="0">
              <a:latin typeface="+mn-lt"/>
            </a:endParaRPr>
          </a:p>
          <a:p>
            <a:pPr algn="ctr"/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Volume = 1/3 * </a:t>
            </a:r>
            <a:r>
              <a:rPr lang="pt-BR" sz="2800" b="1" u="none" dirty="0" err="1" smtClean="0">
                <a:latin typeface="Courier New" pitchFamily="49" charset="0"/>
                <a:cs typeface="Courier New" pitchFamily="49" charset="0"/>
              </a:rPr>
              <a:t>ÁreaBase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* altura</a:t>
            </a:r>
          </a:p>
          <a:p>
            <a:r>
              <a:rPr lang="pt-BR" b="1" u="none" dirty="0" smtClean="0">
                <a:latin typeface="+mn-lt"/>
              </a:rPr>
              <a:t>onde</a:t>
            </a:r>
          </a:p>
          <a:p>
            <a:pPr algn="ctr"/>
            <a:r>
              <a:rPr lang="pt-BR" sz="2800" b="1" u="none" dirty="0" err="1" smtClean="0">
                <a:latin typeface="Courier New" pitchFamily="49" charset="0"/>
                <a:cs typeface="Courier New" pitchFamily="49" charset="0"/>
              </a:rPr>
              <a:t>ÁreaBase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= comprimento * largura</a:t>
            </a:r>
          </a:p>
          <a:p>
            <a:endParaRPr lang="pt-BR" b="1" u="none" dirty="0" smtClean="0">
              <a:latin typeface="+mn-lt"/>
            </a:endParaRPr>
          </a:p>
          <a:p>
            <a:r>
              <a:rPr lang="pt-BR" b="1" u="none" dirty="0" smtClean="0">
                <a:latin typeface="+mn-lt"/>
              </a:rPr>
              <a:t>     O usuário deve fornecer os valores do comprimento, da largura e da altura. Ao entrar um valor,  ele também será solicitado a indicar se o valor digitado foi em polegadas (‘p’) ou em centímetros (‘c’). Quando a entrada for em polegadas, o programa a converte automaticamente para centímetros.</a:t>
            </a:r>
          </a:p>
          <a:p>
            <a:r>
              <a:rPr lang="pt-BR" b="1" u="none" dirty="0" smtClean="0">
                <a:latin typeface="+mn-lt"/>
              </a:rPr>
              <a:t>     Ao final, o programa imprime o volume calculado. </a:t>
            </a:r>
            <a:r>
              <a:rPr lang="pt-BR" b="1" u="none" dirty="0" smtClean="0">
                <a:latin typeface="+mn-lt"/>
              </a:rPr>
              <a:t>				</a:t>
            </a:r>
          </a:p>
          <a:p>
            <a:r>
              <a:rPr lang="pt-BR" b="1" u="none" dirty="0">
                <a:latin typeface="+mn-lt"/>
              </a:rPr>
              <a:t>	</a:t>
            </a:r>
            <a:r>
              <a:rPr lang="pt-BR" b="1" u="none" dirty="0" smtClean="0">
                <a:latin typeface="+mn-lt"/>
              </a:rPr>
              <a:t>		</a:t>
            </a:r>
            <a:r>
              <a:rPr lang="pt-BR" b="1" u="none" dirty="0" smtClean="0">
                <a:latin typeface="+mn-lt"/>
              </a:rPr>
              <a:t>Observação</a:t>
            </a:r>
            <a:r>
              <a:rPr lang="pt-BR" b="1" u="none" dirty="0" smtClean="0">
                <a:latin typeface="+mn-lt"/>
              </a:rPr>
              <a:t>:  </a:t>
            </a:r>
            <a:r>
              <a:rPr lang="pt-BR" b="1" u="none" dirty="0" smtClean="0">
                <a:latin typeface="+mn-lt"/>
              </a:rPr>
              <a:t> </a:t>
            </a:r>
            <a:r>
              <a:rPr lang="pt-BR" b="1" u="none" dirty="0" smtClean="0">
                <a:latin typeface="+mn-lt"/>
              </a:rPr>
              <a:t>2.54 </a:t>
            </a:r>
            <a:r>
              <a:rPr lang="pt-BR" b="1" u="none" dirty="0" smtClean="0">
                <a:latin typeface="+mn-lt"/>
              </a:rPr>
              <a:t>cm  </a:t>
            </a:r>
            <a:r>
              <a:rPr lang="pt-BR" sz="2800" b="1" u="none" dirty="0" smtClean="0">
                <a:latin typeface="+mn-lt"/>
              </a:rPr>
              <a:t>= </a:t>
            </a:r>
            <a:r>
              <a:rPr lang="pt-BR" b="1" u="none" dirty="0" smtClean="0">
                <a:latin typeface="+mn-lt"/>
              </a:rPr>
              <a:t> </a:t>
            </a:r>
            <a:r>
              <a:rPr lang="pt-BR" b="1" u="none" dirty="0" smtClean="0">
                <a:latin typeface="+mn-lt"/>
              </a:rPr>
              <a:t>1 polegada.</a:t>
            </a:r>
          </a:p>
          <a:p>
            <a:endParaRPr lang="pt-BR" b="1" u="none" dirty="0" smtClean="0">
              <a:latin typeface="+mn-lt"/>
            </a:endParaRPr>
          </a:p>
          <a:p>
            <a:endParaRPr lang="pt-BR" b="1" u="none" dirty="0" smtClean="0">
              <a:latin typeface="+mn-lt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ção" r:id="rId3" imgW="114120" imgH="215640" progId="Equation.3">
                  <p:embed/>
                </p:oleObj>
              </mc:Choice>
              <mc:Fallback>
                <p:oleObj name="Equação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64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52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Exercício 1 - Solução</a:t>
            </a:r>
            <a:endParaRPr lang="pt-BR" sz="2400" dirty="0">
              <a:effectLst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ção" r:id="rId3" imgW="114120" imgH="215640" progId="Equation.3">
                  <p:embed/>
                </p:oleObj>
              </mc:Choice>
              <mc:Fallback>
                <p:oleObj name="Equação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2465" y="1246981"/>
            <a:ext cx="74199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5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53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Exercício 1 - Solução</a:t>
            </a:r>
            <a:endParaRPr lang="pt-BR" sz="2400" dirty="0">
              <a:effectLst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ção" r:id="rId3" imgW="114120" imgH="215640" progId="Equation.3">
                  <p:embed/>
                </p:oleObj>
              </mc:Choice>
              <mc:Fallback>
                <p:oleObj name="Equação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268760"/>
            <a:ext cx="9144000" cy="42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6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54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Exercício 1 - Solução</a:t>
            </a:r>
            <a:endParaRPr lang="pt-BR" sz="2400" dirty="0">
              <a:effectLst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ção" r:id="rId3" imgW="114120" imgH="215640" progId="Equation.3">
                  <p:embed/>
                </p:oleObj>
              </mc:Choice>
              <mc:Fallback>
                <p:oleObj name="Equação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118937"/>
            <a:ext cx="9144000" cy="26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3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55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Exercício 2</a:t>
            </a:r>
            <a:endParaRPr lang="pt-BR" sz="24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7504" y="980728"/>
            <a:ext cx="8964488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u="none" dirty="0" smtClean="0">
                <a:latin typeface="+mn-lt"/>
              </a:rPr>
              <a:t>     Na química, o pH de uma solução aquosa é medido por </a:t>
            </a:r>
            <a:r>
              <a:rPr lang="pt-BR" u="none" dirty="0" err="1" smtClean="0">
                <a:latin typeface="+mn-lt"/>
              </a:rPr>
              <a:t>suaacidez</a:t>
            </a:r>
            <a:r>
              <a:rPr lang="pt-BR" u="none" dirty="0" smtClean="0">
                <a:latin typeface="+mn-lt"/>
              </a:rPr>
              <a:t>.</a:t>
            </a:r>
          </a:p>
          <a:p>
            <a:r>
              <a:rPr lang="pt-BR" u="none" dirty="0" smtClean="0">
                <a:latin typeface="+mn-lt"/>
              </a:rPr>
              <a:t>     A escala do pH varia entre 0 e 14, inclusive. Uma solução como pH igual a 7 é dita neutra; uma solução com o pH maior que 7 é dita básica; e uma solução com o pH menor que 7 é dita ácida.</a:t>
            </a:r>
          </a:p>
          <a:p>
            <a:r>
              <a:rPr lang="pt-BR" u="none" dirty="0" smtClean="0">
                <a:latin typeface="+mn-lt"/>
              </a:rPr>
              <a:t>     Codifique um programa que tenha como entrada o pH de uma solução. O programa imprime se o ph é neutro, básico ou ácido.</a:t>
            </a:r>
          </a:p>
          <a:p>
            <a:endParaRPr lang="pt-BR" b="1" u="none" dirty="0" smtClean="0">
              <a:latin typeface="+mn-lt"/>
            </a:endParaRPr>
          </a:p>
          <a:p>
            <a:endParaRPr lang="pt-BR" b="1" u="non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10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56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Exercício 3</a:t>
            </a:r>
            <a:endParaRPr lang="pt-BR" sz="24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7504" y="980728"/>
            <a:ext cx="896448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b="1" u="none" dirty="0" smtClean="0">
                <a:latin typeface="+mn-lt"/>
              </a:rPr>
              <a:t>     Codifique um programa que converta uma temperatura em graus </a:t>
            </a:r>
            <a:r>
              <a:rPr lang="pt-BR" b="1" u="none" dirty="0" err="1" smtClean="0">
                <a:latin typeface="+mn-lt"/>
              </a:rPr>
              <a:t>celsius</a:t>
            </a:r>
            <a:r>
              <a:rPr lang="pt-BR" b="1" u="none" dirty="0" smtClean="0">
                <a:latin typeface="+mn-lt"/>
              </a:rPr>
              <a:t> para graus kelvin, ou para graus fahrenheit.</a:t>
            </a:r>
          </a:p>
          <a:p>
            <a:r>
              <a:rPr lang="pt-BR" b="1" u="none" dirty="0" smtClean="0">
                <a:latin typeface="+mn-lt"/>
              </a:rPr>
              <a:t>     Após o usuário fornecer a temperatura em </a:t>
            </a:r>
            <a:r>
              <a:rPr lang="pt-BR" b="1" u="none" dirty="0" err="1" smtClean="0">
                <a:latin typeface="+mn-lt"/>
              </a:rPr>
              <a:t>celsius</a:t>
            </a:r>
            <a:r>
              <a:rPr lang="pt-BR" b="1" u="none" dirty="0" smtClean="0">
                <a:latin typeface="+mn-lt"/>
              </a:rPr>
              <a:t>, o usuário deve responder ‘f’ para conversão em fahrenheit, ou ‘k’ para conversão em kelvin.</a:t>
            </a:r>
          </a:p>
          <a:p>
            <a:r>
              <a:rPr lang="pt-BR" b="1" u="none" dirty="0" smtClean="0">
                <a:latin typeface="+mn-lt"/>
              </a:rPr>
              <a:t>     Fórmulas:</a:t>
            </a:r>
          </a:p>
          <a:p>
            <a:endParaRPr lang="pt-BR" b="1" u="none" dirty="0" smtClean="0">
              <a:latin typeface="+mn-lt"/>
            </a:endParaRPr>
          </a:p>
          <a:p>
            <a:endParaRPr lang="pt-BR" b="1" u="none" dirty="0" smtClean="0">
              <a:latin typeface="+mn-lt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2699792" y="3573016"/>
          <a:ext cx="3456384" cy="247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3" imgW="2715004" imgH="1943371" progId="">
                  <p:embed/>
                </p:oleObj>
              </mc:Choice>
              <mc:Fallback>
                <p:oleObj r:id="rId3" imgW="2715004" imgH="19433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573016"/>
                        <a:ext cx="3456384" cy="247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2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2DCE6-BC12-4440-843F-A866B41FFD06}" type="slidenum">
              <a:rPr lang="pt-BR"/>
              <a:pPr/>
              <a:t>57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6340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 smtClean="0">
                <a:effectLst/>
              </a:rPr>
              <a:t>Exercício 4</a:t>
            </a:r>
            <a:endParaRPr lang="pt-BR" sz="2400" dirty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7504" y="980728"/>
            <a:ext cx="896448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t-BR" b="1" u="none" dirty="0" smtClean="0">
                <a:latin typeface="+mn-lt"/>
              </a:rPr>
              <a:t>     Codifique um programa que gere um valor inteiro aleatório. A seguir o programa imprime a mensagem</a:t>
            </a:r>
          </a:p>
          <a:p>
            <a:endParaRPr lang="pt-BR" b="1" u="none" dirty="0" smtClean="0">
              <a:latin typeface="+mn-lt"/>
            </a:endParaRPr>
          </a:p>
          <a:p>
            <a:pPr algn="ctr"/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“O NÚMERO GERADO É PAR”</a:t>
            </a:r>
          </a:p>
          <a:p>
            <a:endParaRPr lang="pt-BR" b="1" u="none" dirty="0" smtClean="0">
              <a:latin typeface="+mn-lt"/>
            </a:endParaRPr>
          </a:p>
          <a:p>
            <a:r>
              <a:rPr lang="pt-BR" b="1" u="none" dirty="0" smtClean="0">
                <a:latin typeface="+mn-lt"/>
              </a:rPr>
              <a:t>caso o número gerado seja par;</a:t>
            </a:r>
          </a:p>
          <a:p>
            <a:endParaRPr lang="pt-BR" b="1" u="none" dirty="0" smtClean="0">
              <a:latin typeface="+mn-lt"/>
            </a:endParaRPr>
          </a:p>
          <a:p>
            <a:r>
              <a:rPr lang="pt-BR" b="1" u="none" dirty="0" smtClean="0">
                <a:latin typeface="+mn-lt"/>
              </a:rPr>
              <a:t>     caso contrário imprime a mensagem:</a:t>
            </a:r>
          </a:p>
          <a:p>
            <a:endParaRPr lang="pt-BR" b="1" u="none" dirty="0" smtClean="0">
              <a:latin typeface="+mn-lt"/>
            </a:endParaRPr>
          </a:p>
          <a:p>
            <a:pPr algn="ctr"/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“O NÚMERO GERADO É ÍMPAR”</a:t>
            </a:r>
          </a:p>
          <a:p>
            <a:endParaRPr lang="pt-BR" b="1" u="none" dirty="0" smtClean="0">
              <a:latin typeface="+mn-lt"/>
            </a:endParaRPr>
          </a:p>
          <a:p>
            <a:r>
              <a:rPr lang="pt-BR" b="1" u="none" dirty="0" smtClean="0">
                <a:latin typeface="+mn-lt"/>
              </a:rPr>
              <a:t>Dica:</a:t>
            </a:r>
          </a:p>
          <a:p>
            <a:r>
              <a:rPr lang="pt-BR" sz="2800" b="1" u="none" dirty="0" err="1" smtClean="0">
                <a:latin typeface="Courier New" pitchFamily="49" charset="0"/>
                <a:cs typeface="Courier New" pitchFamily="49" charset="0"/>
              </a:rPr>
              <a:t>floor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pt-BR" sz="2800" b="1" u="none" dirty="0" err="1" smtClean="0">
                <a:latin typeface="Courier New" pitchFamily="49" charset="0"/>
                <a:cs typeface="Courier New" pitchFamily="49" charset="0"/>
              </a:rPr>
              <a:t>rand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() * 10)</a:t>
            </a:r>
          </a:p>
          <a:p>
            <a:endParaRPr lang="pt-BR" b="1" u="none" dirty="0" smtClean="0">
              <a:latin typeface="+mn-lt"/>
            </a:endParaRPr>
          </a:p>
          <a:p>
            <a:endParaRPr lang="pt-BR" b="1" u="none" dirty="0" smtClean="0">
              <a:latin typeface="+mn-lt"/>
            </a:endParaRPr>
          </a:p>
          <a:p>
            <a:endParaRPr lang="pt-BR" b="1" u="none" dirty="0" smtClean="0">
              <a:latin typeface="+mn-lt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9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A84618-DFE7-4E6A-B2B7-C746120C8B19}" type="slidenum">
              <a:rPr lang="pt-BR"/>
              <a:pPr/>
              <a:t>6</a:t>
            </a:fld>
            <a:endParaRPr lang="pt-BR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cs typeface="Arial" pitchFamily="34" charset="0"/>
              </a:rPr>
              <a:t>Programação Estruturada</a:t>
            </a:r>
            <a:endParaRPr lang="pt-BR" sz="3200" dirty="0" smtClean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548680"/>
            <a:ext cx="8532440" cy="63093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pt-BR" sz="1000" b="1" dirty="0" smtClean="0">
              <a:latin typeface="+mn-lt"/>
              <a:cs typeface="Arial" pitchFamily="34" charset="0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b="1" dirty="0" smtClean="0">
                <a:latin typeface="+mn-lt"/>
                <a:cs typeface="Arial" pitchFamily="34" charset="0"/>
              </a:rPr>
              <a:t>Decisão   (comandos condicionais)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r>
              <a:rPr lang="pt-BR" b="1" u="none" dirty="0" smtClean="0">
                <a:latin typeface="+mn-lt"/>
              </a:rPr>
              <a:t>A </a:t>
            </a:r>
            <a:r>
              <a:rPr lang="pt-BR" b="1" u="none" dirty="0" smtClean="0">
                <a:latin typeface="+mn-lt"/>
              </a:rPr>
              <a:t>segunda estrutura é utilizada quando é necessário realizar um desvio de fluxo, realizado com base em uma decisão</a:t>
            </a:r>
          </a:p>
          <a:p>
            <a:endParaRPr lang="pt-BR" b="1" u="none" dirty="0" smtClean="0">
              <a:latin typeface="+mn-lt"/>
            </a:endParaRPr>
          </a:p>
          <a:p>
            <a:pPr lvl="1"/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“condição” 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for verdadeiro </a:t>
            </a:r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Então</a:t>
            </a:r>
          </a:p>
          <a:p>
            <a:pPr lvl="1"/>
            <a:endParaRPr lang="pt-BR" sz="1000" b="1" u="none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	 Faça 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a tarefa A</a:t>
            </a:r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/>
            <a:endParaRPr lang="pt-BR" sz="1000" b="1" u="non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pt-BR" sz="2800" b="1" u="none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Senão </a:t>
            </a:r>
            <a:r>
              <a:rPr lang="pt-BR" b="1" u="none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caso </a:t>
            </a:r>
            <a:r>
              <a:rPr lang="pt-BR" b="1" u="none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falso</a:t>
            </a:r>
          </a:p>
          <a:p>
            <a:pPr lvl="1"/>
            <a:endParaRPr lang="pt-BR" sz="1000" b="1" u="none" dirty="0" smtClean="0">
              <a:solidFill>
                <a:schemeClr val="accent3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pt-BR" sz="2800" b="1" u="none" dirty="0" smtClean="0">
                <a:latin typeface="Courier New" pitchFamily="49" charset="0"/>
                <a:cs typeface="Courier New" pitchFamily="49" charset="0"/>
              </a:rPr>
              <a:t>     Faça a tarefa B;</a:t>
            </a:r>
          </a:p>
          <a:p>
            <a:endParaRPr lang="pt-BR" b="1" u="none" dirty="0" smtClean="0">
              <a:latin typeface="+mn-lt"/>
              <a:cs typeface="Arial" pitchFamily="34" charset="0"/>
            </a:endParaRPr>
          </a:p>
          <a:p>
            <a:pPr algn="r"/>
            <a:r>
              <a:rPr lang="pt-BR" sz="2000" b="1" u="none" dirty="0" smtClean="0">
                <a:latin typeface="+mn-lt"/>
              </a:rPr>
              <a:t>O desvio de fluxo é caracterizado pela “escolha” </a:t>
            </a:r>
            <a:r>
              <a:rPr lang="pt-BR" sz="2000" b="1" u="none" dirty="0" smtClean="0">
                <a:latin typeface="+mn-lt"/>
              </a:rPr>
              <a:t>(condição</a:t>
            </a:r>
            <a:r>
              <a:rPr lang="pt-BR" sz="2000" b="1" u="none" dirty="0" smtClean="0">
                <a:latin typeface="+mn-lt"/>
              </a:rPr>
              <a:t>) entre executar a </a:t>
            </a:r>
            <a:r>
              <a:rPr lang="pt-BR" sz="2000" b="1" i="1" u="none" dirty="0" smtClean="0">
                <a:latin typeface="+mn-lt"/>
              </a:rPr>
              <a:t>tarefa A</a:t>
            </a:r>
            <a:r>
              <a:rPr lang="pt-BR" sz="2000" b="1" u="none" dirty="0" smtClean="0">
                <a:latin typeface="+mn-lt"/>
              </a:rPr>
              <a:t> ou executar a </a:t>
            </a:r>
            <a:r>
              <a:rPr lang="pt-BR" sz="2000" b="1" i="1" u="none" dirty="0" smtClean="0">
                <a:latin typeface="+mn-lt"/>
              </a:rPr>
              <a:t>tarefa B</a:t>
            </a:r>
            <a:endParaRPr lang="pt-BR" sz="2000" b="1" u="non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A84618-DFE7-4E6A-B2B7-C746120C8B19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cs typeface="Arial" pitchFamily="34" charset="0"/>
              </a:rPr>
              <a:t>Programação Estruturada</a:t>
            </a:r>
            <a:endParaRPr lang="pt-BR" sz="3200" dirty="0" smtClean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548680"/>
            <a:ext cx="8532440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pt-BR" sz="1000" b="1" dirty="0" smtClean="0">
              <a:latin typeface="+mn-lt"/>
              <a:cs typeface="Arial" pitchFamily="34" charset="0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pt-BR" b="1" dirty="0" smtClean="0">
                <a:latin typeface="+mn-lt"/>
                <a:cs typeface="Arial" pitchFamily="34" charset="0"/>
              </a:rPr>
              <a:t>Decisão   </a:t>
            </a:r>
            <a:r>
              <a:rPr lang="pt-BR" b="1" dirty="0">
                <a:latin typeface="+mn-lt"/>
                <a:cs typeface="Arial" pitchFamily="34" charset="0"/>
              </a:rPr>
              <a:t>(comandos condicionais)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lang="pt-BR" sz="1000" b="1" u="none" noProof="0" dirty="0" smtClean="0">
              <a:latin typeface="+mn-lt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sz="2000" b="1" u="none" noProof="0" dirty="0" smtClean="0">
                <a:latin typeface="+mn-lt"/>
              </a:rPr>
              <a:t>Fluxograma</a:t>
            </a: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" name="Picture 4" descr="http://wiki.sj.ifsc.edu.br/wiki/images/5/58/Seentaosena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0137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179512" y="5507121"/>
            <a:ext cx="3456384" cy="931540"/>
          </a:xfrm>
          <a:prstGeom prst="wedgeRoundRectCallout">
            <a:avLst>
              <a:gd name="adj1" fmla="val -1332"/>
              <a:gd name="adj2" fmla="val -179727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800" u="none" dirty="0" smtClean="0">
                <a:latin typeface="Arial" charset="0"/>
              </a:rPr>
              <a:t>Esta é a </a:t>
            </a:r>
            <a:r>
              <a:rPr lang="pt-BR" sz="1800" b="1" u="none" dirty="0" smtClean="0">
                <a:latin typeface="Arial" charset="0"/>
              </a:rPr>
              <a:t>tarefa B</a:t>
            </a:r>
            <a:r>
              <a:rPr lang="pt-BR" sz="1800" u="none" dirty="0" smtClean="0">
                <a:latin typeface="Arial" charset="0"/>
              </a:rPr>
              <a:t>, ela será executada apenas quando </a:t>
            </a:r>
            <a:r>
              <a:rPr lang="pt-BR" sz="1800" u="none" dirty="0" smtClean="0">
                <a:latin typeface="Arial" charset="0"/>
              </a:rPr>
              <a:t>“condição” </a:t>
            </a:r>
            <a:r>
              <a:rPr lang="pt-BR" sz="1800" u="none" dirty="0" smtClean="0">
                <a:latin typeface="Arial" charset="0"/>
              </a:rPr>
              <a:t>for </a:t>
            </a:r>
            <a:r>
              <a:rPr lang="pt-BR" sz="1800" u="none" dirty="0" smtClean="0">
                <a:latin typeface="Arial" charset="0"/>
              </a:rPr>
              <a:t>falsa.</a:t>
            </a:r>
            <a:endParaRPr lang="pt-BR" sz="1800" u="none" dirty="0">
              <a:latin typeface="Arial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5652120" y="1340768"/>
            <a:ext cx="3240360" cy="1152128"/>
          </a:xfrm>
          <a:prstGeom prst="wedgeRoundRectCallout">
            <a:avLst>
              <a:gd name="adj1" fmla="val 10839"/>
              <a:gd name="adj2" fmla="val 159231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800" u="none" dirty="0" smtClean="0">
                <a:latin typeface="Arial" charset="0"/>
              </a:rPr>
              <a:t>Esta é a </a:t>
            </a:r>
            <a:r>
              <a:rPr lang="pt-BR" sz="1800" b="1" u="none" dirty="0" smtClean="0">
                <a:latin typeface="Arial" charset="0"/>
              </a:rPr>
              <a:t>tarefa A</a:t>
            </a:r>
            <a:r>
              <a:rPr lang="pt-BR" sz="1800" u="none" dirty="0" smtClean="0">
                <a:latin typeface="Arial" charset="0"/>
              </a:rPr>
              <a:t>, ela será executada apenas quando </a:t>
            </a:r>
            <a:r>
              <a:rPr lang="pt-BR" sz="1800" u="none" dirty="0" smtClean="0">
                <a:latin typeface="Arial" charset="0"/>
              </a:rPr>
              <a:t>“condição</a:t>
            </a:r>
            <a:r>
              <a:rPr lang="pt-BR" sz="1800" u="none" dirty="0" smtClean="0">
                <a:latin typeface="Arial" charset="0"/>
              </a:rPr>
              <a:t>” for </a:t>
            </a:r>
            <a:r>
              <a:rPr lang="pt-BR" sz="1800" u="none" dirty="0" smtClean="0">
                <a:latin typeface="Arial" charset="0"/>
              </a:rPr>
              <a:t>verdadeira.</a:t>
            </a:r>
            <a:endParaRPr lang="pt-BR" sz="1800" u="none" dirty="0">
              <a:latin typeface="Arial" charset="0"/>
            </a:endParaRPr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5148064" y="5507122"/>
            <a:ext cx="3602740" cy="1309934"/>
          </a:xfrm>
          <a:prstGeom prst="wedgeRoundRectCallout">
            <a:avLst>
              <a:gd name="adj1" fmla="val 17343"/>
              <a:gd name="adj2" fmla="val 37594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800" dirty="0" smtClean="0">
                <a:latin typeface="Arial" charset="0"/>
              </a:rPr>
              <a:t>Observe</a:t>
            </a:r>
            <a:r>
              <a:rPr lang="pt-BR" sz="1800" u="none" dirty="0" smtClean="0">
                <a:latin typeface="Arial" charset="0"/>
              </a:rPr>
              <a:t> que sempre será executada apenas uma das tarefas, ou seja, </a:t>
            </a:r>
            <a:r>
              <a:rPr lang="pt-BR" sz="1800" b="1" u="none" dirty="0" smtClean="0">
                <a:latin typeface="Arial" charset="0"/>
              </a:rPr>
              <a:t>a tarefa A </a:t>
            </a:r>
            <a:r>
              <a:rPr lang="pt-BR" sz="1800" b="1" u="none" dirty="0" smtClean="0">
                <a:solidFill>
                  <a:srgbClr val="FF0000"/>
                </a:solidFill>
                <a:latin typeface="Arial" charset="0"/>
              </a:rPr>
              <a:t>ou</a:t>
            </a:r>
            <a:r>
              <a:rPr lang="pt-BR" sz="1800" b="1" u="none" dirty="0" smtClean="0">
                <a:latin typeface="Arial" charset="0"/>
              </a:rPr>
              <a:t> </a:t>
            </a:r>
            <a:r>
              <a:rPr lang="pt-BR" sz="1800" b="1" u="none" dirty="0" smtClean="0">
                <a:latin typeface="Arial" charset="0"/>
              </a:rPr>
              <a:t>a </a:t>
            </a:r>
            <a:r>
              <a:rPr lang="pt-BR" sz="1800" b="1" u="none" dirty="0" smtClean="0">
                <a:latin typeface="Arial" charset="0"/>
              </a:rPr>
              <a:t>tarefa B</a:t>
            </a:r>
            <a:r>
              <a:rPr lang="pt-BR" sz="1800" u="none" dirty="0" smtClean="0">
                <a:latin typeface="Arial" charset="0"/>
              </a:rPr>
              <a:t>.</a:t>
            </a:r>
            <a:endParaRPr lang="pt-BR" sz="1800" u="none" dirty="0">
              <a:latin typeface="Arial" charset="0"/>
            </a:endParaRP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auto">
          <a:xfrm>
            <a:off x="2699792" y="1580354"/>
            <a:ext cx="1673932" cy="465770"/>
          </a:xfrm>
          <a:prstGeom prst="wedgeRoundRectCallout">
            <a:avLst>
              <a:gd name="adj1" fmla="val 46121"/>
              <a:gd name="adj2" fmla="val 170425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</a:pPr>
            <a:r>
              <a:rPr lang="pt-BR" sz="1800" b="1" u="none" dirty="0" smtClean="0">
                <a:latin typeface="Arial" charset="0"/>
              </a:rPr>
              <a:t>  “condição”</a:t>
            </a:r>
            <a:endParaRPr lang="pt-BR" sz="1800" b="1" u="non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A84618-DFE7-4E6A-B2B7-C746120C8B19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cs typeface="Arial" pitchFamily="34" charset="0"/>
              </a:rPr>
              <a:t>Programação Estruturada</a:t>
            </a:r>
            <a:endParaRPr lang="pt-BR" sz="3200" dirty="0" smtClean="0">
              <a:effectLst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51520" y="1052736"/>
            <a:ext cx="8136904" cy="49685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pt-BR" b="1" dirty="0" smtClean="0">
                <a:latin typeface="+mn-lt"/>
                <a:cs typeface="Arial" pitchFamily="34" charset="0"/>
              </a:rPr>
              <a:t>Iteração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b="1" u="none" noProof="0" dirty="0" smtClean="0">
                <a:latin typeface="+mn-lt"/>
              </a:rPr>
              <a:t>Repete um conjunto de instruções, comandos,  um certo número de vezes ou </a:t>
            </a:r>
          </a:p>
          <a:p>
            <a:pPr lvl="1">
              <a:lnSpc>
                <a:spcPct val="150000"/>
              </a:lnSpc>
            </a:pPr>
            <a:r>
              <a:rPr lang="pt-BR" b="1" u="none" noProof="0" dirty="0" smtClean="0">
                <a:latin typeface="+mn-lt"/>
              </a:rPr>
              <a:t>conforme uma condição.</a:t>
            </a:r>
          </a:p>
          <a:p>
            <a:pPr lvl="1">
              <a:lnSpc>
                <a:spcPct val="150000"/>
              </a:lnSpc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b="1" u="none" dirty="0" smtClean="0">
                <a:latin typeface="+mn-lt"/>
                <a:cs typeface="Arial" pitchFamily="34" charset="0"/>
              </a:rPr>
              <a:t>Será estudado no 2º módulo.</a:t>
            </a: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7944" y="2715896"/>
            <a:ext cx="4824536" cy="713104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FF0000"/>
                </a:solidFill>
              </a:rPr>
              <a:t>Comandos </a:t>
            </a:r>
            <a:r>
              <a:rPr lang="pt-BR" sz="2800" dirty="0" smtClean="0">
                <a:solidFill>
                  <a:srgbClr val="FF0000"/>
                </a:solidFill>
              </a:rPr>
              <a:t>Condicionais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389E70-A495-4012-9BF5-D02232462226}" type="slidenum">
              <a:rPr lang="pt-BR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94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16462</TotalTime>
  <Words>2144</Words>
  <Application>Microsoft Office PowerPoint</Application>
  <PresentationFormat>Apresentação na tela (4:3)</PresentationFormat>
  <Paragraphs>488</Paragraphs>
  <Slides>57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9" baseType="lpstr">
      <vt:lpstr>Concurso</vt:lpstr>
      <vt:lpstr>Equação</vt:lpstr>
      <vt:lpstr>Aula Teórica 03  Comandos Condicionais (Decisão)  Semana 03</vt:lpstr>
      <vt:lpstr>Conteúdos da Aula</vt:lpstr>
      <vt:lpstr>Apresentação do PowerPoint</vt:lpstr>
      <vt:lpstr>Programação Estruturada</vt:lpstr>
      <vt:lpstr>Programação Estruturada</vt:lpstr>
      <vt:lpstr>Programação Estruturada</vt:lpstr>
      <vt:lpstr>Programação Estruturada</vt:lpstr>
      <vt:lpstr>Programação Estruturada</vt:lpstr>
      <vt:lpstr>Comandos Condicionais</vt:lpstr>
      <vt:lpstr>Equações de Segundo Grau:</vt:lpstr>
      <vt:lpstr>Equação de 2º grau Como obter a solução? </vt:lpstr>
      <vt:lpstr>Equações de Segundo Grau: Lendo os valores dos coeficientes</vt:lpstr>
      <vt:lpstr>Equações de Segundo Grau: Calculando e imprimindo as raízes</vt:lpstr>
      <vt:lpstr>Execução do programa</vt:lpstr>
      <vt:lpstr>Teste a Solução</vt:lpstr>
      <vt:lpstr>Teste</vt:lpstr>
      <vt:lpstr>Erros Comuns</vt:lpstr>
      <vt:lpstr>Equações de Segundo Grau:</vt:lpstr>
      <vt:lpstr>Falta analisar outras situações</vt:lpstr>
      <vt:lpstr>Apresentação do PowerPoint</vt:lpstr>
      <vt:lpstr>Analisando o valor de a</vt:lpstr>
      <vt:lpstr>Operadores Relacionais</vt:lpstr>
      <vt:lpstr>Operadores Relacionais - Scilab</vt:lpstr>
      <vt:lpstr>Expressões com Tipo Lógico</vt:lpstr>
      <vt:lpstr>Operadores Relacionais - Exemplos</vt:lpstr>
      <vt:lpstr>O comando if (versão simples) </vt:lpstr>
      <vt:lpstr>O comando if (completo) </vt:lpstr>
      <vt:lpstr>Utilizando o if  (versão simples)</vt:lpstr>
      <vt:lpstr>Implementação com  if  (versão simples)</vt:lpstr>
      <vt:lpstr>Testando  com  if  (versão simples)</vt:lpstr>
      <vt:lpstr>Testando  com  if  (versão simples)</vt:lpstr>
      <vt:lpstr>Testando  com  if  (versão simples)</vt:lpstr>
      <vt:lpstr>Utilizando o if  (completo)</vt:lpstr>
      <vt:lpstr>Implementação com  if  (completo)</vt:lpstr>
      <vt:lpstr>Testando com  if  (completo)</vt:lpstr>
      <vt:lpstr>Testando com  if  (completo)</vt:lpstr>
      <vt:lpstr>Analisando o valor do cálculo de delta :  Δ &lt; 0</vt:lpstr>
      <vt:lpstr>Números Complexos</vt:lpstr>
      <vt:lpstr>Implementação</vt:lpstr>
      <vt:lpstr>Implementação completa</vt:lpstr>
      <vt:lpstr>Testando </vt:lpstr>
      <vt:lpstr>Testando </vt:lpstr>
      <vt:lpstr>Exercício</vt:lpstr>
      <vt:lpstr>Solução (onde está o problema)</vt:lpstr>
      <vt:lpstr>Solução</vt:lpstr>
      <vt:lpstr>Exemplo 2</vt:lpstr>
      <vt:lpstr>Programa PassouNaoPassou.sce</vt:lpstr>
      <vt:lpstr>Um jovem programador</vt:lpstr>
      <vt:lpstr>O raciocínio na ambiguidade</vt:lpstr>
      <vt:lpstr>Exercícios</vt:lpstr>
      <vt:lpstr>Exercício 1</vt:lpstr>
      <vt:lpstr>Exercício 1 - Solução</vt:lpstr>
      <vt:lpstr>Exercício 1 - Solução</vt:lpstr>
      <vt:lpstr>Exercício 1 - Solução</vt:lpstr>
      <vt:lpstr>Exercício 2</vt:lpstr>
      <vt:lpstr>Exercício 3</vt:lpstr>
      <vt:lpstr>Exercício 4</vt:lpstr>
    </vt:vector>
  </TitlesOfParts>
  <Company>UFMG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001 Programação de Computadores 1o Semestre de 2007</dc:title>
  <dc:creator>Osvaldo Carvalho</dc:creator>
  <cp:lastModifiedBy>Alvaro Guarda</cp:lastModifiedBy>
  <cp:revision>823</cp:revision>
  <dcterms:created xsi:type="dcterms:W3CDTF">2007-02-26T14:09:57Z</dcterms:created>
  <dcterms:modified xsi:type="dcterms:W3CDTF">2014-03-21T18:18:22Z</dcterms:modified>
</cp:coreProperties>
</file>