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423" r:id="rId2"/>
    <p:sldId id="424" r:id="rId3"/>
    <p:sldId id="493" r:id="rId4"/>
    <p:sldId id="468" r:id="rId5"/>
    <p:sldId id="469" r:id="rId6"/>
    <p:sldId id="470" r:id="rId7"/>
    <p:sldId id="494" r:id="rId8"/>
    <p:sldId id="472" r:id="rId9"/>
    <p:sldId id="473" r:id="rId10"/>
    <p:sldId id="474" r:id="rId11"/>
    <p:sldId id="475" r:id="rId12"/>
    <p:sldId id="476" r:id="rId13"/>
    <p:sldId id="495" r:id="rId14"/>
    <p:sldId id="432" r:id="rId15"/>
    <p:sldId id="433" r:id="rId16"/>
    <p:sldId id="434" r:id="rId17"/>
    <p:sldId id="496" r:id="rId18"/>
    <p:sldId id="436" r:id="rId19"/>
    <p:sldId id="479" r:id="rId20"/>
    <p:sldId id="438" r:id="rId21"/>
    <p:sldId id="439" r:id="rId22"/>
    <p:sldId id="480" r:id="rId23"/>
    <p:sldId id="481" r:id="rId24"/>
    <p:sldId id="497" r:id="rId25"/>
    <p:sldId id="441" r:id="rId26"/>
    <p:sldId id="483" r:id="rId27"/>
    <p:sldId id="484" r:id="rId28"/>
    <p:sldId id="485" r:id="rId29"/>
    <p:sldId id="487" r:id="rId30"/>
    <p:sldId id="488" r:id="rId31"/>
    <p:sldId id="486" r:id="rId32"/>
    <p:sldId id="498" r:id="rId33"/>
    <p:sldId id="454" r:id="rId34"/>
    <p:sldId id="455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FF00"/>
    <a:srgbClr val="FF0000"/>
    <a:srgbClr val="FFCC66"/>
    <a:srgbClr val="FF3399"/>
    <a:srgbClr val="66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86444" autoAdjust="0"/>
  </p:normalViewPr>
  <p:slideViewPr>
    <p:cSldViewPr>
      <p:cViewPr varScale="1">
        <p:scale>
          <a:sx n="79" d="100"/>
          <a:sy n="79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A78535-4D03-40C1-96DB-7E371F82C057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A6F5393-3723-4DF4-9CA7-DEBEEE0CC4A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9AAA42-99BB-43DA-9F53-3F925184BBCE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268D72-25CB-4CA8-AA0A-EA3C6BBB7F9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C42009-AA2D-408D-B038-4C52BEBC5B9D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3AE3DF7-4A51-413B-A966-DC4AF450B92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E40AB0-43E2-4501-92A5-8BA75CB909EA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035EA-8713-4F58-AE5C-2F3A40392ECF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B4246A-B6AC-483E-84FA-E99812746EB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05D673-3E30-4767-B612-7F33DA000CA2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33B9DB-9F99-4B25-B1E6-79ABFE70E729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BA087F-9D04-4C4D-8566-69EF8D7C5AE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DFAA2B-64A8-4CE8-9A08-897B3805C552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2392FC-256F-41F8-AFEE-2A63167AB0C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A48351-AEDC-45FB-9FC3-C40843F18606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7FAFE6-59D7-4982-B1D5-76EFF33A6CF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962C83A-5670-4826-9B1E-F0FFDEEA2054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BC8363-FB83-4690-8669-7DE845DB84C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5F5854-D20B-49A4-9D89-0057D6CA7637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816673-7803-47D1-A151-2DB82B51650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F04865-3574-413C-B67E-72BD5BB6776A}" type="datetime1">
              <a:rPr lang="pt-BR" smtClean="0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A49463-9B96-4673-B371-5C683AB965B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6" name="Imagem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7920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Aula Teórica 02</a:t>
            </a:r>
            <a:endParaRPr lang="pt-BR" sz="4400" dirty="0">
              <a:effectLst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691727"/>
            <a:ext cx="7772400" cy="537473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971600" y="260648"/>
            <a:ext cx="6624736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Universidade </a:t>
            </a:r>
            <a:r>
              <a:rPr lang="pt-BR" sz="2000" b="1" u="none" dirty="0">
                <a:latin typeface="Calibri" pitchFamily="34" charset="0"/>
                <a:cs typeface="Arial" pitchFamily="34" charset="0"/>
              </a:rPr>
              <a:t>Federal de Ouro </a:t>
            </a:r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Preto - UFOP </a:t>
            </a:r>
            <a:endParaRPr lang="pt-BR" sz="2000" b="1" u="none" dirty="0">
              <a:latin typeface="Calibri" pitchFamily="34" charset="0"/>
              <a:cs typeface="Arial" pitchFamily="34" charset="0"/>
            </a:endParaRPr>
          </a:p>
          <a:p>
            <a:pPr algn="ctr" eaLnBrk="1" hangingPunct="1"/>
            <a:r>
              <a:rPr lang="pt-BR" sz="2000" b="1" u="none" dirty="0">
                <a:latin typeface="Calibri" pitchFamily="34" charset="0"/>
                <a:cs typeface="Arial" pitchFamily="34" charset="0"/>
              </a:rPr>
              <a:t>Departamento de </a:t>
            </a:r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Computação  - DECOM</a:t>
            </a:r>
            <a:endParaRPr lang="pt-BR" sz="2000" b="1" u="none" dirty="0">
              <a:latin typeface="Calibri" pitchFamily="34" charset="0"/>
              <a:cs typeface="Arial" pitchFamily="34" charset="0"/>
            </a:endParaRPr>
          </a:p>
          <a:p>
            <a:pPr algn="ctr" eaLnBrk="1" hangingPunct="1"/>
            <a:r>
              <a:rPr lang="pt-BR" sz="1800" b="1" u="none" dirty="0" smtClean="0">
                <a:latin typeface="Calibri" pitchFamily="34" charset="0"/>
                <a:cs typeface="Arial" pitchFamily="34" charset="0"/>
              </a:rPr>
              <a:t>Comissão da Disciplina Programação de Computadores I – CDPCI</a:t>
            </a:r>
            <a:r>
              <a:rPr lang="pt-BR" sz="1800" b="1" u="none" dirty="0" smtClean="0">
                <a:latin typeface="Calibri" pitchFamily="34" charset="0"/>
              </a:rPr>
              <a:t/>
            </a:r>
            <a:br>
              <a:rPr lang="pt-BR" sz="1800" b="1" u="none" dirty="0" smtClean="0">
                <a:latin typeface="Calibri" pitchFamily="34" charset="0"/>
              </a:rPr>
            </a:br>
            <a:r>
              <a:rPr lang="pt-BR" sz="1800" b="1" u="none" dirty="0" smtClean="0">
                <a:latin typeface="Calibri" pitchFamily="34" charset="0"/>
              </a:rPr>
              <a:t>Programação </a:t>
            </a:r>
            <a:r>
              <a:rPr lang="pt-BR" sz="1800" b="1" u="none" dirty="0">
                <a:latin typeface="Calibri" pitchFamily="34" charset="0"/>
              </a:rPr>
              <a:t>de Computadores </a:t>
            </a:r>
            <a:r>
              <a:rPr lang="pt-BR" sz="1800" b="1" u="none" dirty="0" smtClean="0">
                <a:latin typeface="Calibri" pitchFamily="34" charset="0"/>
              </a:rPr>
              <a:t>I – BCC701</a:t>
            </a:r>
            <a:endParaRPr lang="pt-BR" sz="1800" b="1" u="none" dirty="0">
              <a:latin typeface="Calibri" pitchFamily="34" charset="0"/>
            </a:endParaRPr>
          </a:p>
          <a:p>
            <a:pPr algn="ctr" eaLnBrk="1" hangingPunct="1"/>
            <a:r>
              <a:rPr lang="pt-BR" sz="1800" b="1" u="none" dirty="0" smtClean="0">
                <a:latin typeface="Calibri" pitchFamily="34" charset="0"/>
              </a:rPr>
              <a:t>www.decom.ufop.br/bcc701</a:t>
            </a:r>
            <a:endParaRPr lang="pt-BR" sz="1800" b="1" u="none" dirty="0">
              <a:latin typeface="Calibri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720080" cy="168724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60753" y="476672"/>
            <a:ext cx="1583247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10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Expressão – Variável - Atribuição</a:t>
            </a:r>
            <a:endParaRPr lang="pt-BR" sz="3200" dirty="0">
              <a:effectLst/>
            </a:endParaRPr>
          </a:p>
        </p:txBody>
      </p:sp>
      <p:pic>
        <p:nvPicPr>
          <p:cNvPr id="5" name="Imagem 4" descr="Conso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872075"/>
            <a:ext cx="7632848" cy="598592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843808" y="2783830"/>
            <a:ext cx="5256584" cy="107721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000" u="none" dirty="0" err="1" smtClean="0">
                <a:latin typeface="Arial" pitchFamily="34" charset="0"/>
                <a:cs typeface="Arial" pitchFamily="34" charset="0"/>
              </a:rPr>
              <a:t>Scilab</a:t>
            </a:r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 usa uma variável default, </a:t>
            </a:r>
            <a:r>
              <a:rPr lang="pt-BR" sz="2400" b="1" u="none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, quando uma expressão é digitada no </a:t>
            </a:r>
            <a:r>
              <a:rPr lang="pt-BR" sz="2000" u="none" dirty="0" err="1" smtClean="0">
                <a:latin typeface="Arial" pitchFamily="34" charset="0"/>
                <a:cs typeface="Arial" pitchFamily="34" charset="0"/>
              </a:rPr>
              <a:t>prompt</a:t>
            </a:r>
            <a:endParaRPr lang="pt-BR" sz="2000" u="none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e não é atribuída a uma variável.</a:t>
            </a:r>
            <a:endParaRPr lang="pt-BR" sz="20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131840" y="4725144"/>
            <a:ext cx="4968552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O segundo fator está ausente na expressão aritmética.</a:t>
            </a:r>
            <a:endParaRPr lang="pt-BR" sz="200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11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Expressão – Variável - Atribuição</a:t>
            </a:r>
            <a:endParaRPr lang="pt-BR" sz="3200" dirty="0">
              <a:effectLst/>
            </a:endParaRPr>
          </a:p>
        </p:txBody>
      </p:sp>
      <p:pic>
        <p:nvPicPr>
          <p:cNvPr id="8" name="Imagem 7" descr="Console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829845"/>
            <a:ext cx="7632848" cy="6028155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2843808" y="2060848"/>
            <a:ext cx="5256584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000" u="none" dirty="0" smtClean="0">
                <a:latin typeface="Arial" charset="0"/>
              </a:rPr>
              <a:t>As variáveis de um expressão, do lado direito de uma atribuição, devem estar definidas.</a:t>
            </a:r>
            <a:endParaRPr lang="pt-BR" sz="2000" u="none" dirty="0">
              <a:latin typeface="Arial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619672" y="5661248"/>
            <a:ext cx="6192688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Não foi definido um valor para a variável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lucro</a:t>
            </a:r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 !</a:t>
            </a:r>
            <a:endParaRPr lang="pt-BR" sz="200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12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Expressão – Variável - Atribuição</a:t>
            </a:r>
            <a:endParaRPr lang="pt-BR" sz="3200" dirty="0">
              <a:effectLst/>
            </a:endParaRPr>
          </a:p>
        </p:txBody>
      </p:sp>
      <p:pic>
        <p:nvPicPr>
          <p:cNvPr id="7" name="Imagem 6" descr="Console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08720"/>
            <a:ext cx="7559455" cy="5949281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419872" y="2060848"/>
            <a:ext cx="4536504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000" u="none" dirty="0" smtClean="0">
                <a:latin typeface="Arial" charset="0"/>
              </a:rPr>
              <a:t>Uma função elementar do </a:t>
            </a:r>
            <a:r>
              <a:rPr lang="pt-BR" sz="2000" u="none" dirty="0" err="1" smtClean="0">
                <a:latin typeface="Arial" charset="0"/>
              </a:rPr>
              <a:t>Scilab</a:t>
            </a:r>
            <a:r>
              <a:rPr lang="pt-BR" sz="2000" u="none" dirty="0" smtClean="0">
                <a:latin typeface="Arial" charset="0"/>
              </a:rPr>
              <a:t> pode constituir uma expressão.</a:t>
            </a:r>
            <a:endParaRPr lang="pt-BR" sz="2000" u="none" dirty="0">
              <a:latin typeface="Arial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915816" y="3212976"/>
            <a:ext cx="5184576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000" u="none" dirty="0" smtClean="0">
                <a:latin typeface="Arial" charset="0"/>
              </a:rPr>
              <a:t>Expressão do lado direito: o valor corrente de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000" u="none" dirty="0" smtClean="0">
                <a:latin typeface="Arial" charset="0"/>
              </a:rPr>
              <a:t> é adicionado a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pt-BR" sz="2000" u="none" dirty="0" smtClean="0">
                <a:latin typeface="Arial" charset="0"/>
              </a:rPr>
              <a:t>, resultando em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8.0000927</a:t>
            </a:r>
            <a:r>
              <a:rPr lang="pt-BR" sz="2000" u="none" dirty="0" smtClean="0">
                <a:latin typeface="Arial" charset="0"/>
              </a:rPr>
              <a:t>; O valor final é atribuído a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000" u="none" dirty="0" smtClean="0">
                <a:latin typeface="Arial" charset="0"/>
              </a:rPr>
              <a:t>.</a:t>
            </a:r>
            <a:endParaRPr lang="pt-BR" sz="2000" u="none" dirty="0">
              <a:latin typeface="Arial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059832" y="4725144"/>
            <a:ext cx="4968552" cy="107721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O valor da expressão do lado direito da atribuição,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22</a:t>
            </a:r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, é atribuído à variável </a:t>
            </a:r>
            <a:r>
              <a:rPr lang="pt-BR" sz="2400" b="1" u="none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000" u="none" dirty="0" smtClean="0">
                <a:latin typeface="Arial" pitchFamily="34" charset="0"/>
                <a:cs typeface="Arial" pitchFamily="34" charset="0"/>
              </a:rPr>
              <a:t>; o antigo valor é substituído na memória.</a:t>
            </a:r>
            <a:endParaRPr lang="pt-BR" sz="200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Operadores aritméticos</a:t>
            </a:r>
            <a:br>
              <a:rPr lang="pt-BR" sz="4400" dirty="0" smtClean="0">
                <a:effectLst/>
              </a:rPr>
            </a:br>
            <a:r>
              <a:rPr lang="pt-BR" sz="4400" dirty="0" smtClean="0">
                <a:effectLst/>
              </a:rPr>
              <a:t>Funções elementares</a:t>
            </a:r>
            <a:br>
              <a:rPr lang="pt-BR" sz="4400" dirty="0" smtClean="0">
                <a:effectLst/>
              </a:rPr>
            </a:br>
            <a:r>
              <a:rPr lang="pt-BR" sz="4400" dirty="0" smtClean="0">
                <a:effectLst/>
              </a:rPr>
              <a:t>Valores Predefinidos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2656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1900" dirty="0" smtClean="0"/>
              <a:t>A linguagem </a:t>
            </a:r>
            <a:r>
              <a:rPr lang="pt-BR" sz="1900" dirty="0" err="1" smtClean="0"/>
              <a:t>SciLab</a:t>
            </a:r>
            <a:r>
              <a:rPr lang="pt-BR" sz="1900" dirty="0" smtClean="0"/>
              <a:t> possui os </a:t>
            </a:r>
            <a:r>
              <a:rPr lang="pt-BR" sz="1900" b="1" dirty="0" smtClean="0"/>
              <a:t>operadores aritméticos</a:t>
            </a:r>
            <a:r>
              <a:rPr lang="pt-BR" sz="1900" dirty="0" smtClean="0"/>
              <a:t>: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820BC-0431-428E-B889-07F745CC6187}" type="slidenum">
              <a:rPr lang="pt-BR"/>
              <a:pPr/>
              <a:t>14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Operadores Aritméticos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1569238"/>
              </p:ext>
            </p:extLst>
          </p:nvPr>
        </p:nvGraphicFramePr>
        <p:xfrm>
          <a:off x="712788" y="1700808"/>
          <a:ext cx="7603629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9"/>
                <a:gridCol w="2350276"/>
                <a:gridCol w="1393647"/>
                <a:gridCol w="1287947"/>
              </a:tblGrid>
              <a:tr h="871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Operador Aritmético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Denotação em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  <a:effectLst/>
                        </a:rPr>
                        <a:t>SciLab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Exemplo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4725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+ 5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4725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Subtração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9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4725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* 10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4725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/ 2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4725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Menos Unário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8707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Exponenciação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(potenciação)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^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8^2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sz="2200" b="1" dirty="0" smtClean="0"/>
              <a:t>São exemplos de funções implementadas no </a:t>
            </a:r>
            <a:r>
              <a:rPr lang="pt-BR" sz="2200" b="1" dirty="0" err="1" smtClean="0"/>
              <a:t>SciLab</a:t>
            </a:r>
            <a:r>
              <a:rPr lang="pt-BR" sz="2200" b="1" dirty="0" smtClean="0"/>
              <a:t>:</a:t>
            </a:r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pPr lvl="1"/>
            <a:endParaRPr lang="pt-BR" b="1" dirty="0" smtClean="0"/>
          </a:p>
          <a:p>
            <a:pPr marL="393192" lvl="1" indent="0">
              <a:buNone/>
            </a:pPr>
            <a:endParaRPr lang="pt-BR" sz="2200" b="1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Ø"/>
            </a:pPr>
            <a:r>
              <a:rPr lang="pt-BR" sz="2200" b="1" dirty="0" smtClean="0"/>
              <a:t>OBS: Nas funções trigonométricas os ângulos devem ser usados em radianos.</a:t>
            </a: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5E7E54-0F67-415D-B04D-D2D70C2CFD4C}" type="slidenum">
              <a:rPr lang="pt-BR"/>
              <a:pPr/>
              <a:t>15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Funções Elementares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1509922"/>
              </p:ext>
            </p:extLst>
          </p:nvPr>
        </p:nvGraphicFramePr>
        <p:xfrm>
          <a:off x="683568" y="1558137"/>
          <a:ext cx="7273924" cy="297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481"/>
                <a:gridCol w="1818481"/>
                <a:gridCol w="1818481"/>
                <a:gridCol w="1818481"/>
              </a:tblGrid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Função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Denotação em SciLab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 da Divisão Inteira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modulo(8, 3)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Raiz Quadrada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sqrt(32)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5.6568542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 Absoluto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abs(-8)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Coseno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cos(30)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0.1542514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Tangente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(7.3456)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1.7945721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</a:t>
                      </a:r>
                      <a:r>
                        <a:rPr lang="pt-B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1.225D-16</a:t>
                      </a:r>
                      <a:endParaRPr lang="pt-B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O </a:t>
            </a:r>
            <a:r>
              <a:rPr lang="pt-BR" sz="2000" b="1" dirty="0" err="1" smtClean="0"/>
              <a:t>SciLab</a:t>
            </a:r>
            <a:r>
              <a:rPr lang="pt-BR" sz="2000" b="1" dirty="0" smtClean="0"/>
              <a:t> possui alguns valores pré-definidos, alguns exemplos:</a:t>
            </a:r>
          </a:p>
          <a:p>
            <a:pPr>
              <a:buFont typeface="Wingdings" pitchFamily="2" charset="2"/>
              <a:buChar char="Ø"/>
            </a:pPr>
            <a:endParaRPr lang="pt-BR" sz="2000" b="1" dirty="0"/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endParaRPr lang="pt-BR" sz="2000" b="1" dirty="0"/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endParaRPr lang="pt-BR" sz="2000" b="1" dirty="0"/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endParaRPr lang="pt-BR" sz="2000" b="1" dirty="0"/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pt-BR" sz="1800" b="1" dirty="0"/>
              <a:t>Como o </a:t>
            </a:r>
            <a:r>
              <a:rPr lang="pt-BR" sz="1800" b="1" dirty="0" err="1"/>
              <a:t>Scilab</a:t>
            </a:r>
            <a:r>
              <a:rPr lang="pt-BR" sz="1800" b="1" dirty="0"/>
              <a:t> é sensível a maiúsculas e minúsculas, não </a:t>
            </a:r>
            <a:r>
              <a:rPr lang="pt-BR" sz="1800" b="1" dirty="0" smtClean="0"/>
              <a:t>será possível </a:t>
            </a:r>
            <a:r>
              <a:rPr lang="pt-BR" sz="1800" b="1" dirty="0"/>
              <a:t>usar %PI, %</a:t>
            </a:r>
            <a:r>
              <a:rPr lang="pt-BR" sz="1800" b="1" dirty="0" err="1"/>
              <a:t>Pi</a:t>
            </a:r>
            <a:r>
              <a:rPr lang="pt-BR" sz="1800" b="1" dirty="0"/>
              <a:t>, %</a:t>
            </a:r>
            <a:r>
              <a:rPr lang="pt-BR" sz="1800" b="1" dirty="0" err="1"/>
              <a:t>Inf</a:t>
            </a:r>
            <a:r>
              <a:rPr lang="pt-BR" sz="1800" b="1" dirty="0"/>
              <a:t>, ou qualquer variação desta natureza</a:t>
            </a:r>
            <a:r>
              <a:rPr lang="pt-BR" sz="1800" b="1" dirty="0" smtClean="0"/>
              <a:t>.</a:t>
            </a:r>
            <a:endParaRPr lang="pt-BR" sz="2000" b="1" dirty="0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7482D2-D686-4EB0-BC63-EFBDB760290C}" type="slidenum">
              <a:rPr lang="pt-BR"/>
              <a:pPr/>
              <a:t>16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Valores Pré-Definidos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4117100"/>
              </p:ext>
            </p:extLst>
          </p:nvPr>
        </p:nvGraphicFramePr>
        <p:xfrm>
          <a:off x="1187624" y="1988840"/>
          <a:ext cx="6768752" cy="2892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507"/>
                <a:gridCol w="4130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Denotação em </a:t>
                      </a:r>
                      <a:r>
                        <a:rPr lang="pt-BR" b="1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</a:t>
                      </a:r>
                      <a:r>
                        <a:rPr lang="pt-BR" b="1" dirty="0" err="1" smtClean="0"/>
                        <a:t>pi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O número </a:t>
                      </a:r>
                      <a:r>
                        <a:rPr lang="pt-BR" b="1" dirty="0" smtClean="0">
                          <a:sym typeface="Symbol"/>
                        </a:rPr>
                        <a:t></a:t>
                      </a:r>
                      <a:r>
                        <a:rPr lang="pt-BR" b="1" dirty="0" smtClean="0"/>
                        <a:t>.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</a:t>
                      </a:r>
                      <a:r>
                        <a:rPr lang="pt-BR" b="1" dirty="0" err="1" smtClean="0"/>
                        <a:t>inf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Representa </a:t>
                      </a:r>
                      <a:r>
                        <a:rPr lang="pt-BR" b="1" dirty="0" err="1" smtClean="0"/>
                        <a:t>inﬁnito</a:t>
                      </a:r>
                      <a:r>
                        <a:rPr lang="pt-BR" b="1" baseline="0" dirty="0" smtClean="0"/>
                        <a:t> </a:t>
                      </a:r>
                      <a:r>
                        <a:rPr lang="pt-BR" b="1" baseline="0" dirty="0" smtClean="0">
                          <a:sym typeface="Symbol"/>
                        </a:rPr>
                        <a:t></a:t>
                      </a:r>
                      <a:r>
                        <a:rPr lang="pt-BR" b="1" dirty="0" smtClean="0"/>
                        <a:t>.</a:t>
                      </a:r>
                      <a:endParaRPr lang="pt-BR" b="1" dirty="0"/>
                    </a:p>
                  </a:txBody>
                  <a:tcPr/>
                </a:tc>
              </a:tr>
              <a:tr h="398082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%i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>
                    <a:blipFill rotWithShape="1">
                      <a:blip r:embed="rId2"/>
                      <a:stretch>
                        <a:fillRect l="-64106" t="-283333" b="-365152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A base do logaritmo natural.</a:t>
                      </a:r>
                      <a:endParaRPr lang="pt-BR" b="1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%t ou %T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Representa o valor booleano verdadeiro.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%f ou %F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Representa o valor booleano falso.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Precedência e associatividade de operadores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040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15C3D0-E3AB-4A76-9C77-C9F5FBA4A255}" type="slidenum">
              <a:rPr lang="pt-BR"/>
              <a:pPr/>
              <a:t>18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Precedência de Operadores</a:t>
            </a:r>
            <a:endParaRPr lang="pt-BR" sz="3200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79512" y="1268760"/>
            <a:ext cx="8784976" cy="53285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 precedência de operadores indica qual operador deverá ser executado primeiro.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Assim, na expressão aritmética 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2 + 3 * 6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a subexpressão 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3 * 6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é executada primeiro.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Portanto, tem-se como resultado para a expressão o valor 20.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15C3D0-E3AB-4A76-9C77-C9F5FBA4A255}" type="slidenum">
              <a:rPr lang="pt-BR"/>
              <a:pPr/>
              <a:t>19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86409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Precedência de Operadores</a:t>
            </a:r>
            <a:endParaRPr lang="pt-BR" sz="3200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79512" y="836712"/>
            <a:ext cx="8784976" cy="53285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Para a expressão:</a:t>
            </a:r>
          </a:p>
          <a:p>
            <a:pPr marL="566928" lvl="1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pt-BR" sz="3200" b="1" u="none" dirty="0">
                <a:latin typeface="+mn-lt"/>
                <a:cs typeface="Arial" pitchFamily="34" charset="0"/>
              </a:rPr>
              <a:t>	</a:t>
            </a:r>
            <a:r>
              <a:rPr lang="pt-BR" sz="3200" b="1" u="none" dirty="0" smtClean="0">
                <a:latin typeface="+mn-lt"/>
                <a:cs typeface="Arial" pitchFamily="34" charset="0"/>
              </a:rPr>
              <a:t>	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2^3*4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		o valor resultante será: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pt-BR" sz="2800" b="1" u="none" dirty="0">
                <a:latin typeface="+mn-lt"/>
                <a:cs typeface="Arial" pitchFamily="34" charset="0"/>
              </a:rPr>
              <a:t>	</a:t>
            </a:r>
            <a:r>
              <a:rPr lang="pt-BR" sz="2800" b="1" u="none" dirty="0" smtClean="0">
                <a:latin typeface="+mn-lt"/>
                <a:cs typeface="Arial" pitchFamily="34" charset="0"/>
              </a:rPr>
              <a:t>		</a:t>
            </a:r>
            <a:r>
              <a:rPr lang="pt-BR" sz="3200" b="1" u="none" dirty="0" smtClean="0">
                <a:latin typeface="Courier New" pitchFamily="49" charset="0"/>
                <a:cs typeface="Courier New" pitchFamily="49" charset="0"/>
              </a:rPr>
              <a:t>2^12 = 4096 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		ou o valor será:</a:t>
            </a:r>
          </a:p>
          <a:p>
            <a:pPr marL="365760" marR="0" lvl="0" indent="-256032" algn="ct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pt-BR" sz="3200" b="1" u="none" dirty="0" smtClean="0">
                <a:latin typeface="Courier New" pitchFamily="49" charset="0"/>
                <a:cs typeface="Courier New" pitchFamily="49" charset="0"/>
              </a:rPr>
              <a:t> 2^3 * 4 = 8 * 4 = 32 ?</a:t>
            </a:r>
          </a:p>
          <a:p>
            <a:pPr marL="365760" marR="0" lvl="0" indent="-256032" algn="ct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Para respondermos esta pergunta, além do</a:t>
            </a:r>
            <a:r>
              <a:rPr lang="pt-BR" sz="2800" b="1" u="none" dirty="0">
                <a:latin typeface="+mn-lt"/>
                <a:cs typeface="Arial" pitchFamily="34" charset="0"/>
              </a:rPr>
              <a:t>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conhecimento da precedência (prioridade) dos operadores envolvidos, devemos saber também qual são as suas associatividades.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Variáveis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Instrução de Atribuição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Expressão da Linguagem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Operadores Aritméticos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Funções Elementares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Valores Predefinidos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Precedência e Associatividade de Operadores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Instruções de Entrada de Dados e Saída de Dados</a:t>
            </a:r>
          </a:p>
          <a:p>
            <a:pPr>
              <a:spcBef>
                <a:spcPts val="1000"/>
              </a:spcBef>
              <a:buFont typeface="Wingdings" pitchFamily="2" charset="2"/>
              <a:buChar char="Ø"/>
            </a:pPr>
            <a:r>
              <a:rPr lang="pt-BR" sz="2400" b="1" dirty="0" smtClean="0">
                <a:cs typeface="Arial" pitchFamily="34" charset="0"/>
              </a:rPr>
              <a:t>Exercícios</a:t>
            </a: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cs typeface="Arial" pitchFamily="34" charset="0"/>
            </a:endParaRP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>
                <a:effectLst/>
              </a:rPr>
              <a:t>Conteúdos da Aula</a:t>
            </a:r>
            <a:endParaRPr lang="pt-BR" sz="3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b="1" dirty="0" smtClean="0"/>
              <a:t>A tabela abaixo define a precedência e a associatividade para alguns operadores:</a:t>
            </a:r>
          </a:p>
          <a:p>
            <a:pPr>
              <a:spcBef>
                <a:spcPts val="0"/>
              </a:spcBef>
            </a:pPr>
            <a:endParaRPr lang="pt-BR" sz="2000" b="1" dirty="0" smtClean="0"/>
          </a:p>
          <a:p>
            <a:pPr>
              <a:spcBef>
                <a:spcPts val="0"/>
              </a:spcBef>
            </a:pPr>
            <a:endParaRPr lang="pt-BR" sz="2000" b="1" dirty="0" smtClean="0"/>
          </a:p>
          <a:p>
            <a:pPr>
              <a:spcBef>
                <a:spcPts val="0"/>
              </a:spcBef>
            </a:pPr>
            <a:endParaRPr lang="pt-BR" sz="2000" b="1" dirty="0" smtClean="0"/>
          </a:p>
          <a:p>
            <a:pPr>
              <a:spcBef>
                <a:spcPts val="0"/>
              </a:spcBef>
              <a:buNone/>
            </a:pPr>
            <a:endParaRPr lang="pt-BR" sz="2000" b="1" dirty="0" smtClean="0"/>
          </a:p>
          <a:p>
            <a:pPr>
              <a:spcBef>
                <a:spcPts val="0"/>
              </a:spcBef>
              <a:buNone/>
            </a:pPr>
            <a:endParaRPr lang="pt-BR" sz="2000" b="1" dirty="0" smtClean="0"/>
          </a:p>
          <a:p>
            <a:pPr>
              <a:spcBef>
                <a:spcPts val="0"/>
              </a:spcBef>
              <a:buNone/>
            </a:pPr>
            <a:endParaRPr lang="pt-BR" sz="2000" b="1" dirty="0" smtClean="0"/>
          </a:p>
          <a:p>
            <a:pPr>
              <a:spcBef>
                <a:spcPts val="0"/>
              </a:spcBef>
            </a:pPr>
            <a:endParaRPr lang="pt-BR" sz="2000" b="1" dirty="0" smtClean="0"/>
          </a:p>
          <a:p>
            <a:pPr marL="109728" indent="0">
              <a:buNone/>
            </a:pPr>
            <a:endParaRPr lang="pt-BR" sz="2000" b="1" dirty="0" smtClean="0"/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b="1" dirty="0" smtClean="0"/>
              <a:t>Exemplos: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pt-BR" sz="2000" b="1" dirty="0" smtClean="0"/>
              <a:t>2+10/5		</a:t>
            </a:r>
            <a:r>
              <a:rPr lang="pt-BR" sz="2000" b="1" dirty="0" smtClean="0">
                <a:sym typeface="Symbol" pitchFamily="18" charset="2"/>
              </a:rPr>
              <a:t> 10/5 é avaliada primeiro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pt-BR" sz="2000" b="1" dirty="0" smtClean="0">
                <a:sym typeface="Symbol" pitchFamily="18" charset="2"/>
              </a:rPr>
              <a:t>A+B/C+D	  </a:t>
            </a:r>
            <a:r>
              <a:rPr lang="pt-BR" sz="2000" b="1" dirty="0" err="1" smtClean="0">
                <a:sym typeface="Symbol" pitchFamily="18" charset="2"/>
              </a:rPr>
              <a:t>B</a:t>
            </a:r>
            <a:r>
              <a:rPr lang="pt-BR" sz="2000" b="1" dirty="0" smtClean="0">
                <a:sym typeface="Symbol" pitchFamily="18" charset="2"/>
              </a:rPr>
              <a:t>/C é avaliada primeiro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pt-BR" sz="2000" b="1" dirty="0" smtClean="0"/>
              <a:t>R*3+B^3/2+1	</a:t>
            </a:r>
            <a:r>
              <a:rPr lang="pt-BR" sz="2000" b="1" dirty="0" smtClean="0">
                <a:sym typeface="Symbol" pitchFamily="18" charset="2"/>
              </a:rPr>
              <a:t>  B^3 é avaliada primeiro</a:t>
            </a:r>
            <a:endParaRPr lang="pt-BR" sz="2000" b="1" dirty="0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CFBECE-E017-4EDA-9431-680BC3D4CA19}" type="slidenum">
              <a:rPr lang="pt-BR"/>
              <a:pPr/>
              <a:t>20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7809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/>
              <a:t>Precedência de </a:t>
            </a:r>
            <a:r>
              <a:rPr lang="pt-BR" sz="3200" dirty="0" smtClean="0"/>
              <a:t>Operadores</a:t>
            </a:r>
            <a:endParaRPr lang="pt-BR" sz="32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7575686"/>
              </p:ext>
            </p:extLst>
          </p:nvPr>
        </p:nvGraphicFramePr>
        <p:xfrm>
          <a:off x="1403648" y="1700808"/>
          <a:ext cx="6264696" cy="228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</a:tblGrid>
              <a:tr h="31107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Prioridade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Operação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Associatividade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</a:tr>
              <a:tr h="544382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^</a:t>
                      </a:r>
                      <a:endParaRPr lang="pt-BR" sz="1800" b="1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Da direita</a:t>
                      </a:r>
                      <a:r>
                        <a:rPr lang="pt-BR" sz="1800" b="1" baseline="0" dirty="0" smtClean="0"/>
                        <a:t> para a esquerda.</a:t>
                      </a:r>
                      <a:endParaRPr lang="pt-BR" sz="1800" b="1" dirty="0"/>
                    </a:p>
                  </a:txBody>
                  <a:tcPr marT="45714" marB="45714" anchor="ctr"/>
                </a:tc>
              </a:tr>
              <a:tr h="5443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*</a:t>
                      </a:r>
                    </a:p>
                    <a:p>
                      <a:pPr algn="ctr"/>
                      <a:r>
                        <a:rPr lang="pt-BR" sz="1800" b="1" dirty="0" smtClean="0"/>
                        <a:t>/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Da esquerda para a direita.</a:t>
                      </a:r>
                      <a:endParaRPr lang="pt-BR" sz="1800" b="1" dirty="0"/>
                    </a:p>
                  </a:txBody>
                  <a:tcPr marT="45714" marB="45714" anchor="ctr"/>
                </a:tc>
              </a:tr>
              <a:tr h="5443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3</a:t>
                      </a:r>
                      <a:r>
                        <a:rPr lang="pt-BR" sz="1800" b="1" baseline="30000" dirty="0" smtClean="0"/>
                        <a:t>ª</a:t>
                      </a:r>
                      <a:endParaRPr lang="pt-BR" sz="1800" b="1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+</a:t>
                      </a:r>
                    </a:p>
                    <a:p>
                      <a:pPr algn="ctr"/>
                      <a:r>
                        <a:rPr lang="pt-BR" sz="1800" b="1" dirty="0" smtClean="0"/>
                        <a:t>-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Da esquerda para a direita.</a:t>
                      </a:r>
                      <a:endParaRPr lang="pt-BR" sz="1800" b="1" dirty="0"/>
                    </a:p>
                  </a:txBody>
                  <a:tcPr marT="45714" marB="4571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8361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b="1" u="sng" dirty="0" smtClean="0"/>
              <a:t>Associatividade</a:t>
            </a:r>
            <a:r>
              <a:rPr lang="pt-BR" sz="2400" b="1" dirty="0" smtClean="0"/>
              <a:t> é a regra usada quando os operadores têm a mesma prioridade.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8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b="1" dirty="0" smtClean="0"/>
              <a:t>Por exemplo, para as operações de adição e subtração (que possuem mesma prioridade) a regra de associatividade diz que a operação mais a esquerda é avaliada primeiro: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="1" dirty="0" smtClean="0"/>
              <a:t>		A-B+C+D	</a:t>
            </a:r>
            <a:r>
              <a:rPr lang="pt-BR" sz="2400" b="1" dirty="0" smtClean="0">
                <a:sym typeface="Symbol" pitchFamily="18" charset="2"/>
              </a:rPr>
              <a:t>  	A-B é avaliada primeiro, pois 				está mais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pt-BR" sz="800" b="1" dirty="0" smtClean="0">
              <a:sym typeface="Symbol" pitchFamily="18" charset="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="1" dirty="0" smtClean="0">
                <a:sym typeface="Symbol" pitchFamily="18" charset="2"/>
              </a:rPr>
              <a:t>   O mesmo vale para multiplicação e divisão.</a:t>
            </a:r>
            <a:endParaRPr lang="pt-BR" sz="2400" b="1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61801-1285-4860-82C0-6E6C94B479A3}" type="slidenum">
              <a:rPr lang="pt-BR"/>
              <a:pPr/>
              <a:t>21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Associatividade de Operadores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1288"/>
            <a:ext cx="8229600" cy="446795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b="1" dirty="0" smtClean="0">
                <a:sym typeface="Symbol" pitchFamily="18" charset="2"/>
              </a:rPr>
              <a:t>Mas, para potenciação, a regra da associatividade diz que a operação mais a direita deve ser avaliada primeiro: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400" b="1" dirty="0" smtClean="0">
              <a:sym typeface="Symbol" pitchFamily="18" charset="2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b="1" dirty="0" smtClean="0"/>
              <a:t>	A^B^C^D	 </a:t>
            </a:r>
            <a:r>
              <a:rPr lang="pt-BR" sz="2400" b="1" dirty="0" smtClean="0">
                <a:sym typeface="Symbol" pitchFamily="18" charset="2"/>
              </a:rPr>
              <a:t>  	C^D é avaliada primeiro, pois 				está mais à direita.</a:t>
            </a:r>
            <a:endParaRPr lang="pt-BR" sz="2400" b="1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61801-1285-4860-82C0-6E6C94B479A3}" type="slidenum">
              <a:rPr lang="pt-BR"/>
              <a:pPr/>
              <a:t>22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Associatividade de Operadores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61801-1285-4860-82C0-6E6C94B479A3}" type="slidenum">
              <a:rPr lang="pt-BR"/>
              <a:pPr/>
              <a:t>23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Quebra da Precedência</a:t>
            </a:r>
            <a:endParaRPr lang="pt-BR" sz="3200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51520" y="1268760"/>
            <a:ext cx="871296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  <a:sym typeface="Symbol" pitchFamily="18" charset="2"/>
              </a:rPr>
              <a:t>A precedência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  <a:sym typeface="Symbol" pitchFamily="18" charset="2"/>
              </a:rPr>
              <a:t> de operadores pode ser alterada mediante o uso de parênteses. </a:t>
            </a:r>
            <a:r>
              <a:rPr kumimoji="0" lang="pt-BR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  <a:sym typeface="Symbol" pitchFamily="18" charset="2"/>
              </a:rPr>
              <a:t>Ex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  <a:sym typeface="Symbol" pitchFamily="18" charset="2"/>
              </a:rPr>
              <a:t>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charset="2"/>
              <a:buChar char="Ø"/>
              <a:tabLst/>
              <a:defRPr/>
            </a:pPr>
            <a:endParaRPr lang="pt-BR" sz="800" b="1" u="none" dirty="0">
              <a:latin typeface="+mn-lt"/>
              <a:cs typeface="Arial" pitchFamily="34" charset="0"/>
              <a:sym typeface="Symbol" pitchFamily="18" charset="2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(A + 4) / 3 </a:t>
            </a:r>
          </a:p>
          <a:p>
            <a:pPr lvl="2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Arial" pitchFamily="34" charset="0"/>
                <a:sym typeface="Symbol" pitchFamily="18" charset="2"/>
              </a:rPr>
              <a:t>A + 4 é avaliada </a:t>
            </a:r>
            <a:r>
              <a:rPr lang="pt-BR" b="1" u="none" dirty="0" smtClean="0">
                <a:cs typeface="Arial" pitchFamily="34" charset="0"/>
                <a:sym typeface="Symbol" pitchFamily="18" charset="2"/>
              </a:rPr>
              <a:t>primeiro</a:t>
            </a:r>
          </a:p>
          <a:p>
            <a:pPr lvl="2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pt-BR" sz="800" b="1" u="none" dirty="0" smtClean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pt-BR" b="1" u="none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(A - </a:t>
            </a:r>
            <a:r>
              <a:rPr lang="pt-BR" b="1" u="none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B</a:t>
            </a:r>
            <a:r>
              <a:rPr lang="pt-BR" b="1" u="none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) / (C + </a:t>
            </a:r>
            <a:r>
              <a:rPr lang="pt-BR" b="1" u="none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D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)</a:t>
            </a:r>
          </a:p>
          <a:p>
            <a:pPr lvl="2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Arial" pitchFamily="34" charset="0"/>
                <a:sym typeface="Symbol" pitchFamily="18" charset="2"/>
              </a:rPr>
              <a:t>A - </a:t>
            </a:r>
            <a:r>
              <a:rPr lang="pt-BR" b="1" u="none" dirty="0" err="1">
                <a:cs typeface="Arial" pitchFamily="34" charset="0"/>
                <a:sym typeface="Symbol" pitchFamily="18" charset="2"/>
              </a:rPr>
              <a:t>B</a:t>
            </a:r>
            <a:r>
              <a:rPr lang="pt-BR" b="1" u="none" dirty="0">
                <a:cs typeface="Arial" pitchFamily="34" charset="0"/>
                <a:sym typeface="Symbol" pitchFamily="18" charset="2"/>
              </a:rPr>
              <a:t> é avaliada primeiro,  depois a soma e por último a </a:t>
            </a:r>
            <a:r>
              <a:rPr lang="pt-BR" b="1" u="none" dirty="0" smtClean="0">
                <a:cs typeface="Arial" pitchFamily="34" charset="0"/>
                <a:sym typeface="Symbol" pitchFamily="18" charset="2"/>
              </a:rPr>
              <a:t>divisão</a:t>
            </a:r>
          </a:p>
          <a:p>
            <a:pPr lvl="2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pt-BR" sz="800" b="1" u="none" dirty="0" smtClean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pt-BR" b="1" u="none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R</a:t>
            </a:r>
            <a:r>
              <a:rPr lang="pt-BR" b="1" u="none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 * 3 + </a:t>
            </a:r>
            <a:r>
              <a:rPr lang="pt-BR" b="1" u="none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B</a:t>
            </a:r>
            <a:r>
              <a:rPr lang="pt-BR" b="1" u="none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^(3 / 2) +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1</a:t>
            </a:r>
          </a:p>
          <a:p>
            <a:pPr lvl="2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Arial" pitchFamily="34" charset="0"/>
                <a:sym typeface="Symbol" pitchFamily="18" charset="2"/>
              </a:rPr>
              <a:t>3 / 2 é avaliada primeiro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pt-BR" b="1" u="none" dirty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b="1" u="none" dirty="0" smtClean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  <a:sym typeface="Symbol" pitchFamily="18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Instruções de entrada e saída de dados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247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Entrada de Dados</a:t>
            </a:r>
            <a:endParaRPr lang="pt-BR" sz="28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1052736"/>
            <a:ext cx="8784976" cy="53285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O comando de atribuição é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a forma que o programador possui para armazenar valores numéricos, dentre outros, na memória do computador.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Outra possibilidade que dispõe o programador, é a utilização do comando de leitura de dados pelo teclado,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input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Este comando permite o armazenamento de valores diferentes para uma mesma variável, a cada execução do programa.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A seguir, a sintaxe geral do comando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Entrada de Dados</a:t>
            </a:r>
            <a:endParaRPr lang="pt-BR" sz="2800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51520" y="908720"/>
            <a:ext cx="87129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Sintaxe geral do comando input: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&lt;variável&gt; = input( &lt;frase&gt; 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Onde: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noProof="0" dirty="0" smtClean="0">
                <a:latin typeface="+mn-lt"/>
                <a:cs typeface="Arial" pitchFamily="34" charset="0"/>
              </a:rPr>
              <a:t>    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&lt;variável&gt;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é uma variável que representará a posição da memória que armazenará o valor digitado.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</a:rPr>
              <a:t>    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&lt;frase&gt;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é uma </a:t>
            </a:r>
            <a:r>
              <a:rPr kumimoji="0" lang="pt-BR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string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que informa ao usuário qual o dado que ele deve digitar nesta interação. A </a:t>
            </a:r>
            <a:r>
              <a:rPr kumimoji="0" lang="pt-BR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string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deve estar entre aspas duplas.</a:t>
            </a:r>
            <a:endParaRPr lang="pt-BR" b="1" u="none" dirty="0">
              <a:latin typeface="+mn-lt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27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Entrada de Dados</a:t>
            </a:r>
            <a:endParaRPr lang="pt-BR" sz="2800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23528" y="1340768"/>
            <a:ext cx="8568952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Suponha que o programador deseje solicitar ao usu</a:t>
            </a:r>
            <a:r>
              <a:rPr lang="pt-BR" sz="2800" b="1" u="none" noProof="0" dirty="0" smtClean="0">
                <a:latin typeface="+mn-lt"/>
                <a:cs typeface="Arial" pitchFamily="34" charset="0"/>
              </a:rPr>
              <a:t>ário a quantidade de alunos de uma sala de aula e </a:t>
            </a:r>
            <a:r>
              <a:rPr lang="pt-BR" sz="2800" b="1" u="none" noProof="0" dirty="0" err="1" smtClean="0">
                <a:latin typeface="+mn-lt"/>
                <a:cs typeface="Arial" pitchFamily="34" charset="0"/>
              </a:rPr>
              <a:t>armazen</a:t>
            </a:r>
            <a:r>
              <a:rPr lang="pt-BR" sz="2800" b="1" u="none" dirty="0" err="1" smtClean="0">
                <a:latin typeface="+mn-lt"/>
                <a:cs typeface="Arial" pitchFamily="34" charset="0"/>
              </a:rPr>
              <a:t>á-la</a:t>
            </a:r>
            <a:r>
              <a:rPr lang="pt-BR" sz="2800" b="1" u="none" dirty="0" smtClean="0">
                <a:latin typeface="+mn-lt"/>
                <a:cs typeface="Arial" pitchFamily="34" charset="0"/>
              </a:rPr>
              <a:t> na variável </a:t>
            </a:r>
            <a:r>
              <a:rPr lang="pt-BR" sz="2800" b="1" u="none" dirty="0" err="1" smtClean="0">
                <a:latin typeface="+mn-lt"/>
                <a:cs typeface="Arial" pitchFamily="34" charset="0"/>
              </a:rPr>
              <a:t>qtd_alunos</a:t>
            </a:r>
            <a:r>
              <a:rPr lang="pt-BR" sz="2800" b="1" u="none" dirty="0" smtClean="0">
                <a:latin typeface="+mn-lt"/>
                <a:cs typeface="Arial" pitchFamily="34" charset="0"/>
              </a:rPr>
              <a:t>.</a:t>
            </a:r>
            <a:r>
              <a:rPr lang="pt-BR" sz="2800" b="1" u="none" noProof="0" dirty="0" smtClean="0">
                <a:latin typeface="+mn-l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Isso pode ser realizado pela instrução:</a:t>
            </a:r>
            <a:endParaRPr lang="pt-BR" sz="2800" b="1" u="none" dirty="0" smtClean="0">
              <a:latin typeface="+mn-lt"/>
              <a:cs typeface="Arial" pitchFamily="34" charset="0"/>
            </a:endParaRPr>
          </a:p>
          <a:p>
            <a:pPr lvl="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lvl="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lvl="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u="none" dirty="0" err="1" smtClean="0">
                <a:latin typeface="Courier New" pitchFamily="49" charset="0"/>
                <a:cs typeface="Courier New" pitchFamily="49" charset="0"/>
              </a:rPr>
              <a:t>qtd_alunos</a:t>
            </a:r>
            <a:r>
              <a:rPr lang="pt-BR" sz="20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pt-BR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 input(“DIGITE A QUANTIDADE DE</a:t>
            </a:r>
            <a:r>
              <a:rPr kumimoji="0" lang="pt-BR" sz="2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pt-BR" sz="2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ALUNOS: ”);</a:t>
            </a:r>
            <a:endParaRPr kumimoji="0" lang="pt-BR" sz="20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Saída de Dados</a:t>
            </a:r>
            <a:endParaRPr lang="pt-BR" sz="2800" dirty="0"/>
          </a:p>
        </p:txBody>
      </p:sp>
      <p:sp>
        <p:nvSpPr>
          <p:cNvPr id="4" name="Espaço Reservado para Conteúdo 7"/>
          <p:cNvSpPr txBox="1">
            <a:spLocks/>
          </p:cNvSpPr>
          <p:nvPr/>
        </p:nvSpPr>
        <p:spPr>
          <a:xfrm>
            <a:off x="179512" y="1412776"/>
            <a:ext cx="871296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Após um dado ser armazenado em uma variável, seja por atribuição ou por leitura, o mesmo pode ser exibido na tela do computador através do comando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printf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, o qual tem a seguinte sintaxe geral: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b="1" u="none" dirty="0" smtClean="0">
              <a:latin typeface="+mn-lt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printf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(&lt;frase&gt;, &lt;lista de expressões&gt;)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29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Saída de Dados</a:t>
            </a:r>
            <a:endParaRPr lang="pt-BR" sz="2800" dirty="0"/>
          </a:p>
        </p:txBody>
      </p:sp>
      <p:sp>
        <p:nvSpPr>
          <p:cNvPr id="4" name="Espaço Reservado para Conteúdo 7"/>
          <p:cNvSpPr txBox="1">
            <a:spLocks/>
          </p:cNvSpPr>
          <p:nvPr/>
        </p:nvSpPr>
        <p:spPr>
          <a:xfrm>
            <a:off x="179512" y="1412776"/>
            <a:ext cx="871296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Onde: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Courier New" pitchFamily="49" charset="0"/>
              </a:rPr>
              <a:t>&lt;frase&gt;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é a sentença que se quer imprimir na tela, e que pode estar entremeada por códigos de formato como %g.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%g é um código de formato geral para expressões com valores numéricos (veremos em seguida expressões com outros tipos de valores).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existem vários outros códigos de formato como %d, %f ou %s, que exploraremos em exercícios e em outros exemplos </a:t>
            </a:r>
            <a:r>
              <a:rPr lang="pt-BR" sz="2400" b="1" dirty="0" smtClean="0">
                <a:latin typeface="+mn-lt"/>
                <a:cs typeface="Arial" pitchFamily="34" charset="0"/>
              </a:rPr>
              <a:t>futuramente.</a:t>
            </a: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Variáveis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831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30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Saída de Dados</a:t>
            </a:r>
            <a:endParaRPr lang="pt-BR" sz="2800" dirty="0"/>
          </a:p>
        </p:txBody>
      </p:sp>
      <p:sp>
        <p:nvSpPr>
          <p:cNvPr id="4" name="Espaço Reservado para Conteúdo 7"/>
          <p:cNvSpPr txBox="1">
            <a:spLocks/>
          </p:cNvSpPr>
          <p:nvPr/>
        </p:nvSpPr>
        <p:spPr>
          <a:xfrm>
            <a:off x="179512" y="1124744"/>
            <a:ext cx="87129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Onde: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&lt;lista de expressões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&gt;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é uma lista de expressões separadas por vírgulas, que são calculadas no momento da execução do comando.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     As expressões na lista são mapeadas uma a uma nos códigos de formato, na mesma sequência em que aparecem na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&lt;frase&gt;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, e a sentença impressa é obtida pela substituição do valor da expressão na posição marcada pelo código de formato. 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31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Instrução de Saída de Dados</a:t>
            </a:r>
            <a:endParaRPr lang="pt-BR" sz="2800" dirty="0"/>
          </a:p>
        </p:txBody>
      </p:sp>
      <p:sp>
        <p:nvSpPr>
          <p:cNvPr id="4" name="Espaço Reservado para Conteúdo 7"/>
          <p:cNvSpPr txBox="1">
            <a:spLocks/>
          </p:cNvSpPr>
          <p:nvPr/>
        </p:nvSpPr>
        <p:spPr>
          <a:xfrm>
            <a:off x="251520" y="1340768"/>
            <a:ext cx="8568952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Arial" pitchFamily="34" charset="0"/>
              </a:rPr>
              <a:t>Por exemplo</a:t>
            </a:r>
            <a:r>
              <a:rPr lang="pt-BR" b="1" u="none" dirty="0" smtClean="0">
                <a:latin typeface="+mn-lt"/>
                <a:cs typeface="Arial" pitchFamily="34" charset="0"/>
              </a:rPr>
              <a:t>,</a:t>
            </a:r>
            <a:r>
              <a:rPr lang="pt-BR" b="1" u="none" dirty="0">
                <a:latin typeface="+mn-lt"/>
                <a:cs typeface="Arial" pitchFamily="34" charset="0"/>
              </a:rPr>
              <a:t> o</a:t>
            </a:r>
            <a:r>
              <a:rPr lang="pt-BR" b="1" u="none" dirty="0" smtClean="0">
                <a:latin typeface="+mn-lt"/>
                <a:cs typeface="Arial" pitchFamily="34" charset="0"/>
              </a:rPr>
              <a:t> código abaixo: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err="1" smtClean="0">
                <a:latin typeface="Courier New"/>
                <a:cs typeface="Courier New"/>
              </a:rPr>
              <a:t>x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 = 30;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err="1" smtClean="0">
                <a:latin typeface="Courier New"/>
                <a:cs typeface="Courier New"/>
              </a:rPr>
              <a:t>Y</a:t>
            </a:r>
            <a:r>
              <a:rPr lang="pt-BR" b="1" u="none" dirty="0" smtClean="0">
                <a:latin typeface="Courier New"/>
                <a:cs typeface="Courier New"/>
              </a:rPr>
              <a:t> = 60;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/>
              <a:cs typeface="Courier New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printf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(“PRIMEIRO: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cs typeface="Courier New"/>
              </a:rPr>
              <a:t>%g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SEGUNDO :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ourier New"/>
                <a:cs typeface="Courier New"/>
              </a:rPr>
              <a:t>%g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”, </a:t>
            </a:r>
            <a:r>
              <a:rPr lang="pt-BR" b="1" u="none" dirty="0" smtClean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, </a:t>
            </a:r>
            <a:r>
              <a:rPr lang="pt-BR" b="1" u="none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Y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</a:rPr>
              <a:t>Vai ter como saída: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  <a:sym typeface="Wingdings"/>
              </a:rPr>
              <a:t>- -&gt; PRIMEIRO: 30 SEGUNDO: 60 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32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Exercícios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529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 rtlCol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b="1" dirty="0"/>
              <a:t>Codifique os programas a seguir na linguagem </a:t>
            </a:r>
            <a:r>
              <a:rPr lang="pt-BR" sz="2400" b="1" dirty="0" err="1"/>
              <a:t>Scilab</a:t>
            </a:r>
            <a:r>
              <a:rPr lang="pt-BR" sz="2400" b="1" dirty="0"/>
              <a:t>. Utilize comentários e mensagens textuais para o </a:t>
            </a:r>
            <a:r>
              <a:rPr lang="pt-BR" sz="2400" b="1" dirty="0" smtClean="0"/>
              <a:t>usuário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b="1" dirty="0"/>
          </a:p>
          <a:p>
            <a:pPr marL="5715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400" b="1" dirty="0" smtClean="0"/>
              <a:t>Codifique </a:t>
            </a:r>
            <a:r>
              <a:rPr lang="pt-BR" sz="2400" b="1" dirty="0"/>
              <a:t>um programa que leia dois valores. O programa calcula a soma desses valores, armazenando-a em uma variável. A seguir o programa imprime o resultado da soma</a:t>
            </a:r>
            <a:r>
              <a:rPr lang="pt-BR" sz="2400" b="1" dirty="0" smtClean="0"/>
              <a:t>.</a:t>
            </a:r>
          </a:p>
          <a:p>
            <a:pPr marL="5715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sz="2400" b="1" dirty="0"/>
          </a:p>
          <a:p>
            <a:pPr marL="5715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400" b="1" dirty="0"/>
              <a:t>Modifique o programa anterior, onde o resultado de (1) será o numerador de uma divisão. O denominador será um novo valor lido pelo teclado. O programa imprime o resultado final da divisão.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33</a:t>
            </a:fld>
            <a:endParaRPr lang="pt-BR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Exercícios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>
              <a:spcBef>
                <a:spcPts val="0"/>
              </a:spcBef>
              <a:buFont typeface="Cambria" pitchFamily="18" charset="0"/>
              <a:buAutoNum type="arabicPeriod" startAt="3"/>
            </a:pPr>
            <a:r>
              <a:rPr lang="pt-BR" sz="2400" b="1" dirty="0" smtClean="0"/>
              <a:t>Crie um programa que imprima a hipotenusa de um triangulo retângulo de acordo com a leitura de seus catetos.</a:t>
            </a:r>
          </a:p>
          <a:p>
            <a:pPr marL="571500" indent="-457200" algn="just">
              <a:spcBef>
                <a:spcPts val="0"/>
              </a:spcBef>
              <a:buNone/>
            </a:pPr>
            <a:endParaRPr lang="pt-BR" sz="2400" b="1" dirty="0" smtClean="0"/>
          </a:p>
          <a:p>
            <a:pPr marL="571500" indent="-457200">
              <a:spcBef>
                <a:spcPts val="0"/>
              </a:spcBef>
              <a:buFont typeface="+mj-lt"/>
              <a:buAutoNum type="arabicPeriod" startAt="4"/>
            </a:pPr>
            <a:r>
              <a:rPr lang="pt-BR" sz="2400" b="1" dirty="0" smtClean="0"/>
              <a:t>Crie um programa que leia do teclado um valor de temperatura em graus Celsius (°C), calcule e imprima essa temperatura em graus </a:t>
            </a:r>
            <a:r>
              <a:rPr lang="pt-BR" sz="2400" b="1" dirty="0" err="1" smtClean="0"/>
              <a:t>Farenheit</a:t>
            </a:r>
            <a:r>
              <a:rPr lang="pt-BR" sz="2400" b="1" dirty="0" smtClean="0"/>
              <a:t> (°F) e em graus Kelvin (°K).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OBS.:	</a:t>
            </a:r>
            <a:r>
              <a:rPr lang="pt-BR" sz="2400" b="1" dirty="0" err="1" smtClean="0"/>
              <a:t>°F</a:t>
            </a:r>
            <a:r>
              <a:rPr lang="pt-BR" sz="2400" b="1" dirty="0" smtClean="0"/>
              <a:t> = °C × 1.8 + 32</a:t>
            </a:r>
            <a:br>
              <a:rPr lang="pt-BR" sz="2400" b="1" dirty="0" smtClean="0"/>
            </a:br>
            <a:r>
              <a:rPr lang="pt-BR" sz="2400" b="1" dirty="0" smtClean="0"/>
              <a:t>		</a:t>
            </a:r>
            <a:r>
              <a:rPr lang="pt-BR" sz="2400" b="1" dirty="0" err="1" smtClean="0"/>
              <a:t>°K</a:t>
            </a:r>
            <a:r>
              <a:rPr lang="pt-BR" sz="2400" b="1" dirty="0" smtClean="0"/>
              <a:t> = °C + 273.15</a:t>
            </a: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3C6F70-3627-4591-947B-B7EE20598BD2}" type="slidenum">
              <a:rPr lang="pt-BR"/>
              <a:pPr/>
              <a:t>34</a:t>
            </a:fld>
            <a:endParaRPr lang="pt-BR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Exercícios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4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Definição</a:t>
            </a:r>
            <a:endParaRPr lang="pt-BR" sz="32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79512" y="1268760"/>
            <a:ext cx="8784976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Variáveis correspondem a nomes para endereços de memória que são gerenciados pelo </a:t>
            </a:r>
            <a:r>
              <a:rPr kumimoji="0" lang="pt-B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Scilab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Os endereços indicam a localização do local de armazenamento das informações na memória.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O programador não precisa ter qualquer ideia de como tal gerência é realizada.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Nomes de Variáveis</a:t>
            </a:r>
            <a:endParaRPr lang="pt-BR" sz="3200" dirty="0">
              <a:effectLst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51520" y="1052736"/>
            <a:ext cx="8784976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Para dar nomes a variáveis, algumas regras deve ser seguidas: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</a:t>
            </a:r>
          </a:p>
          <a:p>
            <a:pPr marL="822960" lvl="1" indent="-256032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pt-BR" b="1" u="none" dirty="0">
                <a:cs typeface="Arial" pitchFamily="34" charset="0"/>
              </a:rPr>
              <a:t>N</a:t>
            </a:r>
            <a:r>
              <a:rPr lang="pt-BR" b="1" u="none" dirty="0" smtClean="0">
                <a:cs typeface="Arial" pitchFamily="34" charset="0"/>
              </a:rPr>
              <a:t>ão </a:t>
            </a:r>
            <a:r>
              <a:rPr lang="pt-BR" b="1" u="none" dirty="0">
                <a:cs typeface="Arial" pitchFamily="34" charset="0"/>
              </a:rPr>
              <a:t>podem conter acentos e nem espaços;</a:t>
            </a:r>
          </a:p>
          <a:p>
            <a:pPr marL="822960" lvl="1" indent="-256032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pt-BR" b="1" u="none" dirty="0">
                <a:cs typeface="Arial" pitchFamily="34" charset="0"/>
              </a:rPr>
              <a:t>Não </a:t>
            </a:r>
            <a:r>
              <a:rPr lang="pt-BR" b="1" u="none" dirty="0" smtClean="0">
                <a:cs typeface="Arial" pitchFamily="34" charset="0"/>
              </a:rPr>
              <a:t>podem </a:t>
            </a:r>
            <a:r>
              <a:rPr lang="pt-BR" b="1" u="none" dirty="0">
                <a:cs typeface="Arial" pitchFamily="34" charset="0"/>
              </a:rPr>
              <a:t>iniciar com números;</a:t>
            </a:r>
          </a:p>
          <a:p>
            <a:pPr marL="822960" lvl="1" indent="-256032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pt-BR" b="1" u="none" dirty="0">
                <a:cs typeface="Arial" pitchFamily="34" charset="0"/>
              </a:rPr>
              <a:t>Além das letras e caracteres </a:t>
            </a:r>
            <a:r>
              <a:rPr lang="pt-BR" b="1" u="none" dirty="0" smtClean="0">
                <a:cs typeface="Arial" pitchFamily="34" charset="0"/>
              </a:rPr>
              <a:t>alpha numéricos</a:t>
            </a:r>
            <a:r>
              <a:rPr lang="pt-BR" b="1" u="none" dirty="0">
                <a:cs typeface="Arial" pitchFamily="34" charset="0"/>
              </a:rPr>
              <a:t>, pode conter os seguintes </a:t>
            </a:r>
            <a:r>
              <a:rPr lang="pt-BR" b="1" u="none" dirty="0" smtClean="0">
                <a:cs typeface="Arial" pitchFamily="34" charset="0"/>
              </a:rPr>
              <a:t>caracteres</a:t>
            </a:r>
            <a:r>
              <a:rPr lang="pt-BR" b="1" u="none" dirty="0">
                <a:cs typeface="Arial" pitchFamily="34" charset="0"/>
              </a:rPr>
              <a:t>:  #     $     _     ?     </a:t>
            </a:r>
            <a:r>
              <a:rPr lang="pt-BR" b="1" u="none" dirty="0" smtClean="0">
                <a:cs typeface="Arial" pitchFamily="34" charset="0"/>
              </a:rPr>
              <a:t>!</a:t>
            </a:r>
          </a:p>
          <a:p>
            <a:pPr marL="566928" lvl="1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pt-BR" sz="800" b="1" u="none" dirty="0">
              <a:latin typeface="+mn-lt"/>
              <a:cs typeface="Arial" pitchFamily="34" charset="0"/>
            </a:endParaRPr>
          </a:p>
          <a:p>
            <a:pPr marL="365760" indent="-256032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É recomendado que variáveis tenham nomes significativos.</a:t>
            </a:r>
          </a:p>
          <a:p>
            <a:pPr marL="109728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kumimoji="0" lang="pt-BR" sz="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indent="-256032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pt-BR" b="1" u="none" dirty="0" err="1" smtClean="0">
                <a:latin typeface="+mn-lt"/>
                <a:cs typeface="Arial" pitchFamily="34" charset="0"/>
              </a:rPr>
              <a:t>Scilab</a:t>
            </a:r>
            <a:r>
              <a:rPr lang="pt-BR" b="1" u="none" dirty="0" smtClean="0">
                <a:latin typeface="+mn-lt"/>
                <a:cs typeface="Arial" pitchFamily="34" charset="0"/>
              </a:rPr>
              <a:t> é sensível a maiúsculas e minúsculas, ou seja: Nome ~= nome ~= NOME</a:t>
            </a:r>
            <a:endParaRPr kumimoji="0" lang="pt-BR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822960" lvl="1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Nomes de Variáveis</a:t>
            </a:r>
            <a:endParaRPr lang="pt-BR" sz="32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79512" y="908720"/>
            <a:ext cx="8784976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A escolha de nomes significativos para as variáveis ajuda ao programador entender o que o programa faz e a prevenir erros.</a:t>
            </a: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Nomes válidos:</a:t>
            </a:r>
          </a:p>
          <a:p>
            <a:pPr marL="0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 smtClean="0">
                <a:cs typeface="Courier New" pitchFamily="49" charset="0"/>
              </a:rPr>
              <a:t>	a</a:t>
            </a:r>
            <a:endParaRPr lang="pt-BR" b="1" u="none" dirty="0">
              <a:cs typeface="Courier New" pitchFamily="49" charset="0"/>
            </a:endParaRPr>
          </a:p>
          <a:p>
            <a:pPr marL="0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Courier New" pitchFamily="49" charset="0"/>
              </a:rPr>
              <a:t>	</a:t>
            </a:r>
            <a:r>
              <a:rPr lang="pt-BR" b="1" u="none" dirty="0" err="1">
                <a:cs typeface="Courier New" pitchFamily="49" charset="0"/>
              </a:rPr>
              <a:t>total_de_alunos</a:t>
            </a:r>
            <a:r>
              <a:rPr lang="pt-BR" b="1" u="none" dirty="0">
                <a:cs typeface="Courier New" pitchFamily="49" charset="0"/>
              </a:rPr>
              <a:t> </a:t>
            </a:r>
          </a:p>
          <a:p>
            <a:pPr marL="0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Courier New" pitchFamily="49" charset="0"/>
              </a:rPr>
              <a:t>	#</a:t>
            </a:r>
            <a:r>
              <a:rPr lang="pt-BR" b="1" u="none" dirty="0" err="1">
                <a:cs typeface="Courier New" pitchFamily="49" charset="0"/>
              </a:rPr>
              <a:t>funcionarios</a:t>
            </a:r>
            <a:r>
              <a:rPr lang="pt-BR" b="1" u="none" dirty="0">
                <a:cs typeface="Courier New" pitchFamily="49" charset="0"/>
              </a:rPr>
              <a:t>	</a:t>
            </a:r>
          </a:p>
          <a:p>
            <a:pPr marL="0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pt-BR" b="1" u="none" dirty="0">
                <a:cs typeface="Courier New" pitchFamily="49" charset="0"/>
              </a:rPr>
              <a:t>	%valor</a:t>
            </a:r>
          </a:p>
          <a:p>
            <a:pPr marL="109728" marR="0" lvl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pt-BR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</a:rPr>
              <a:t>Nomes inválidos</a:t>
            </a: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pt-BR" b="1" u="none" dirty="0">
                <a:latin typeface="+mn-lt"/>
                <a:cs typeface="Arial" pitchFamily="34" charset="0"/>
              </a:rPr>
              <a:t>	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1Aluno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(o primeiro caractere é um algarismo)</a:t>
            </a:r>
          </a:p>
          <a:p>
            <a:pPr marL="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pt-BR" b="1" u="none" dirty="0">
                <a:latin typeface="+mn-lt"/>
                <a:cs typeface="Courier New" pitchFamily="49" charset="0"/>
              </a:rPr>
              <a:t>	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total de alunos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(tem espaços)</a:t>
            </a:r>
          </a:p>
          <a:p>
            <a:pPr marL="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pt-BR" b="1" u="none" dirty="0">
                <a:latin typeface="+mn-lt"/>
                <a:cs typeface="Courier New" pitchFamily="49" charset="0"/>
              </a:rPr>
              <a:t>	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ourier New" pitchFamily="49" charset="0"/>
              </a:rPr>
              <a:t>José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(é acentuado)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2536304"/>
            <a:ext cx="7772400" cy="103671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Instruções de atribuição</a:t>
            </a:r>
            <a:endParaRPr lang="pt-BR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28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Instrução de Atribuição</a:t>
            </a:r>
            <a:endParaRPr lang="pt-BR" sz="3200" dirty="0">
              <a:effectLst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79512" y="1268760"/>
            <a:ext cx="8784976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Uma instrução de atribuição armazena um valor na memória. </a:t>
            </a:r>
            <a:r>
              <a:rPr lang="pt-BR" b="1" u="none" dirty="0" smtClean="0">
                <a:latin typeface="+mn-lt"/>
                <a:cs typeface="Arial" pitchFamily="34" charset="0"/>
              </a:rPr>
              <a:t>Sua forma é: </a:t>
            </a:r>
          </a:p>
          <a:p>
            <a:pPr marL="1024128" lvl="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&lt;variável&gt; = &lt;expressão&gt;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&lt;variável</a:t>
            </a:r>
            <a:r>
              <a:rPr lang="pt-BR" b="1" u="none" dirty="0" smtClean="0">
                <a:latin typeface="+mn-lt"/>
                <a:cs typeface="Arial" pitchFamily="34" charset="0"/>
              </a:rPr>
              <a:t>&gt;: se não existia, passa a existir na memória; se existia, o antigo valor será substituído pelo valor corrente definido pela expressão.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endParaRPr lang="pt-BR" b="1" u="none" dirty="0" smtClean="0">
              <a:latin typeface="+mn-lt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lang="pt-BR" b="1" u="none" dirty="0" smtClean="0">
                <a:latin typeface="+mn-lt"/>
                <a:cs typeface="Arial" pitchFamily="34" charset="0"/>
              </a:rPr>
              <a:t> na execução da instrução, a &lt;expressão&gt; é calculada e o resultado é atribuído à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&lt;variável&gt;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9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effectLst/>
              </a:rPr>
              <a:t>Expressão da Linguagem</a:t>
            </a:r>
            <a:endParaRPr lang="pt-BR" sz="32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79512" y="1268760"/>
            <a:ext cx="8784976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Uma expressão é: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um valor numérico: 2  ou 2.7698 ou 0.00023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uma função elementar do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Scilab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: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sin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cos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etc.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variáveis previamente definidas.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uma expressão entre parênteses.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uma expressão aritmética: composição de duas, ou mais, expressões e operadores aritméticos.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14664</TotalTime>
  <Words>1586</Words>
  <Application>Microsoft Office PowerPoint</Application>
  <PresentationFormat>Apresentação na tela (4:3)</PresentationFormat>
  <Paragraphs>339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Concurso</vt:lpstr>
      <vt:lpstr>Aula Teórica 02</vt:lpstr>
      <vt:lpstr>Conteúdos da Aula</vt:lpstr>
      <vt:lpstr>Variáveis</vt:lpstr>
      <vt:lpstr>Definição</vt:lpstr>
      <vt:lpstr>Nomes de Variáveis</vt:lpstr>
      <vt:lpstr>Nomes de Variáveis</vt:lpstr>
      <vt:lpstr>Instruções de atribuição</vt:lpstr>
      <vt:lpstr>Instrução de Atribuição</vt:lpstr>
      <vt:lpstr>Expressão da Linguagem</vt:lpstr>
      <vt:lpstr>Expressão – Variável - Atribuição</vt:lpstr>
      <vt:lpstr>Expressão – Variável - Atribuição</vt:lpstr>
      <vt:lpstr>Expressão – Variável - Atribuição</vt:lpstr>
      <vt:lpstr>Operadores aritméticos Funções elementares Valores Predefinidos</vt:lpstr>
      <vt:lpstr>Operadores Aritméticos</vt:lpstr>
      <vt:lpstr>Funções Elementares</vt:lpstr>
      <vt:lpstr>Valores Pré-Definidos</vt:lpstr>
      <vt:lpstr>Precedência e associatividade de operadores</vt:lpstr>
      <vt:lpstr>Precedência de Operadores</vt:lpstr>
      <vt:lpstr>Precedência de Operadores</vt:lpstr>
      <vt:lpstr>Precedência de Operadores</vt:lpstr>
      <vt:lpstr>Associatividade de Operadores</vt:lpstr>
      <vt:lpstr>Associatividade de Operadores</vt:lpstr>
      <vt:lpstr>Quebra da Precedência</vt:lpstr>
      <vt:lpstr>Instruções de entrada e saída de dados</vt:lpstr>
      <vt:lpstr>Instrução de Entrada de Dados</vt:lpstr>
      <vt:lpstr>Instrução de Entrada de Dados</vt:lpstr>
      <vt:lpstr>Instrução de Entrada de Dados</vt:lpstr>
      <vt:lpstr>Instrução de Saída de Dados</vt:lpstr>
      <vt:lpstr>Instrução de Saída de Dados</vt:lpstr>
      <vt:lpstr>Instrução de Saída de Dados</vt:lpstr>
      <vt:lpstr>Instrução de Saída de Dados</vt:lpstr>
      <vt:lpstr>Exercícios</vt:lpstr>
      <vt:lpstr>Exercícios</vt:lpstr>
      <vt:lpstr>Exercícios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779</cp:revision>
  <dcterms:created xsi:type="dcterms:W3CDTF">2007-02-26T14:09:57Z</dcterms:created>
  <dcterms:modified xsi:type="dcterms:W3CDTF">2014-03-25T01:05:36Z</dcterms:modified>
</cp:coreProperties>
</file>