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3"/>
  </p:notesMasterIdLst>
  <p:sldIdLst>
    <p:sldId id="760" r:id="rId2"/>
    <p:sldId id="768" r:id="rId3"/>
    <p:sldId id="769" r:id="rId4"/>
    <p:sldId id="770" r:id="rId5"/>
    <p:sldId id="791" r:id="rId6"/>
    <p:sldId id="799" r:id="rId7"/>
    <p:sldId id="787" r:id="rId8"/>
    <p:sldId id="795" r:id="rId9"/>
    <p:sldId id="797" r:id="rId10"/>
    <p:sldId id="796" r:id="rId11"/>
    <p:sldId id="790" r:id="rId12"/>
    <p:sldId id="792" r:id="rId13"/>
    <p:sldId id="794" r:id="rId14"/>
    <p:sldId id="793" r:id="rId15"/>
    <p:sldId id="771" r:id="rId16"/>
    <p:sldId id="785" r:id="rId17"/>
    <p:sldId id="772" r:id="rId18"/>
    <p:sldId id="773" r:id="rId19"/>
    <p:sldId id="774" r:id="rId20"/>
    <p:sldId id="775" r:id="rId21"/>
    <p:sldId id="808" r:id="rId22"/>
    <p:sldId id="776" r:id="rId23"/>
    <p:sldId id="800" r:id="rId24"/>
    <p:sldId id="801" r:id="rId25"/>
    <p:sldId id="781" r:id="rId26"/>
    <p:sldId id="802" r:id="rId27"/>
    <p:sldId id="804" r:id="rId28"/>
    <p:sldId id="805" r:id="rId29"/>
    <p:sldId id="784" r:id="rId30"/>
    <p:sldId id="809" r:id="rId31"/>
    <p:sldId id="807" r:id="rId32"/>
  </p:sldIdLst>
  <p:sldSz cx="9144000" cy="6858000" type="screen4x3"/>
  <p:notesSz cx="6813550" cy="99456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660" autoAdjust="0"/>
  </p:normalViewPr>
  <p:slideViewPr>
    <p:cSldViewPr>
      <p:cViewPr varScale="1">
        <p:scale>
          <a:sx n="112" d="100"/>
          <a:sy n="112" d="100"/>
        </p:scale>
        <p:origin x="1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>
            <a:lvl1pPr algn="l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>
            <a:lvl1pPr algn="r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4400"/>
            <a:ext cx="5451475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b" anchorCtr="0" compatLnSpc="1">
            <a:prstTxWarp prst="textNoShape">
              <a:avLst/>
            </a:prstTxWarp>
          </a:bodyPr>
          <a:lstStyle>
            <a:lvl1pPr algn="l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7213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b" anchorCtr="0" compatLnSpc="1">
            <a:prstTxWarp prst="textNoShape">
              <a:avLst/>
            </a:prstTxWarp>
          </a:bodyPr>
          <a:lstStyle>
            <a:lvl1pPr algn="r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fld id="{94F24EBE-A600-4C40-B1E8-ED63ADBB9F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6611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28C03F-7961-4A97-9C51-5AA3894E5856}" type="slidenum">
              <a:rPr lang="pt-BR" altLang="pt-BR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633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7B151-6AAD-4B73-92E3-954C0ADA5F7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4628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B8B84-9BB1-4B51-B9D2-E7F66E87357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2159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52B9F-5DE3-471D-947C-9A2E2FA2FB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36972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45BCC-AF2D-40DD-9F69-7B17FF788DE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98914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F1CB8-AFEB-4479-988A-88CA09A55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7356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03127-651E-4BB6-94FA-5DF2145BFC4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22555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B8424-6666-4B03-9740-54882176102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1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DFF86-5EB3-4786-B176-9BD43944D51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5338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867DD-EE88-4705-9124-14402A44E89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0358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3034E-0CBB-4586-8391-D9388698E68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55826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632347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CD92E-978B-42C9-97C5-9E753691E5F0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741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60D5B-22EF-475C-8DBE-0D4829CA1B7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714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E5AFA-96FC-4D04-9C3F-A173F78DC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907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797C8-0A59-4983-9FA8-8152BEE382C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9686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F500B-D690-432D-AD56-1E05E836E8F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4456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46AD0-A331-46CE-B84B-F4AB7101F12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9796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7C096-94A2-44DD-89DD-1C83D63F67C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9129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6D37E-A9FC-4015-9B06-D3893151D8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4987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F60A8C6-90C9-4F01-B435-5D53B20DF249}" type="slidenum">
              <a:rPr lang="pt-BR" altLang="en-US"/>
              <a:pPr/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  <p:sldLayoutId id="2147483799" r:id="rId1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Metaheuristicas-Multi-Start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91ADA-615A-467C-9AEF-46EACA20D3F7}" type="slidenum">
              <a:rPr lang="pt-BR" altLang="en-US"/>
              <a:pPr/>
              <a:t>1</a:t>
            </a:fld>
            <a:endParaRPr lang="pt-BR" altLang="en-US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000" i="1" dirty="0" err="1"/>
              <a:t>Variable</a:t>
            </a:r>
            <a:r>
              <a:rPr lang="pt-BR" altLang="pt-BR" sz="4000" i="1" dirty="0"/>
              <a:t> </a:t>
            </a:r>
            <a:r>
              <a:rPr lang="pt-BR" altLang="pt-BR" sz="4000" i="1" dirty="0" err="1"/>
              <a:t>Neighborhood</a:t>
            </a:r>
            <a:r>
              <a:rPr lang="pt-BR" altLang="pt-BR" sz="4000" i="1" dirty="0"/>
              <a:t> Search</a:t>
            </a:r>
            <a:r>
              <a:rPr lang="pt-BR" altLang="pt-BR" sz="4000" dirty="0"/>
              <a:t> (VNS)</a:t>
            </a:r>
            <a:endParaRPr lang="pt-BR" altLang="pt-BR" sz="4000" i="1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91316B4-C2BC-40A6-803C-2D1EB5D539E9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</a:t>
            </a:r>
            <a:r>
              <a:rPr lang="pt-BR" sz="900" dirty="0" err="1"/>
              <a:t>Variable</a:t>
            </a:r>
            <a:r>
              <a:rPr lang="pt-BR" sz="900" dirty="0"/>
              <a:t> </a:t>
            </a:r>
            <a:r>
              <a:rPr lang="pt-BR" sz="900" dirty="0" err="1"/>
              <a:t>Neighborhood</a:t>
            </a:r>
            <a:r>
              <a:rPr lang="pt-BR" sz="900" dirty="0"/>
              <a:t> Search. Notas 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3"/>
              </a:rPr>
              <a:t>http://www.decom.ufop.br/prof/marcone/Disciplinas/InteligenciaComputacional/VNS.pptx</a:t>
            </a:r>
            <a:r>
              <a:rPr lang="pt-BR" sz="900" dirty="0"/>
              <a:t>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524886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013351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pt-BR" i="1" dirty="0" err="1"/>
              <a:t>Cyclic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i="1" dirty="0"/>
              <a:t> </a:t>
            </a:r>
            <a:r>
              <a:rPr lang="pt-BR" i="1" dirty="0" err="1"/>
              <a:t>step</a:t>
            </a:r>
            <a:endParaRPr i="1" dirty="0"/>
          </a:p>
        </p:txBody>
      </p:sp>
      <p:sp>
        <p:nvSpPr>
          <p:cNvPr id="5" name="A função ρ mede a distância entre a solução corrente x e o ótimo local encontrado x''.…">
            <a:extLst>
              <a:ext uri="{FF2B5EF4-FFF2-40B4-BE49-F238E27FC236}">
                <a16:creationId xmlns:a16="http://schemas.microsoft.com/office/drawing/2014/main" id="{893E2350-5B3E-4778-A52E-4D0D7C1CEE88}"/>
              </a:ext>
            </a:extLst>
          </p:cNvPr>
          <p:cNvSpPr txBox="1">
            <a:spLocks/>
          </p:cNvSpPr>
          <p:nvPr/>
        </p:nvSpPr>
        <p:spPr bwMode="auto">
          <a:xfrm>
            <a:off x="1182687" y="1844824"/>
            <a:ext cx="6013351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Passa-se para a próxima vizinhança, independentemente de melhora na solução atual</a:t>
            </a:r>
          </a:p>
        </p:txBody>
      </p:sp>
      <p:graphicFrame>
        <p:nvGraphicFramePr>
          <p:cNvPr id="6" name="Tabela">
            <a:extLst>
              <a:ext uri="{FF2B5EF4-FFF2-40B4-BE49-F238E27FC236}">
                <a16:creationId xmlns:a16="http://schemas.microsoft.com/office/drawing/2014/main" id="{0D265E00-BE8B-4E05-8C78-9C9211157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9314071"/>
              </p:ext>
            </p:extLst>
          </p:nvPr>
        </p:nvGraphicFramePr>
        <p:xfrm>
          <a:off x="1109291" y="3429000"/>
          <a:ext cx="6840934" cy="2232248"/>
        </p:xfrm>
        <a:graphic>
          <a:graphicData uri="http://schemas.openxmlformats.org/drawingml/2006/table">
            <a:tbl>
              <a:tblPr/>
              <a:tblGrid>
                <a:gridCol w="6840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32248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 err="1"/>
                        <a:t>Neighborhood_Change_Cyclic</a:t>
                      </a:r>
                      <a:r>
                        <a:rPr lang="pt-BR" dirty="0"/>
                        <a:t>(</a:t>
                      </a:r>
                      <a:r>
                        <a:rPr lang="pt-BR" i="1" dirty="0"/>
                        <a:t>s</a:t>
                      </a:r>
                      <a:r>
                        <a:rPr lang="pt-BR" dirty="0"/>
                        <a:t>, </a:t>
                      </a:r>
                      <a:r>
                        <a:rPr lang="pt-BR" i="1" dirty="0"/>
                        <a:t>s’</a:t>
                      </a:r>
                      <a:r>
                        <a:rPr lang="pt-BR" dirty="0"/>
                        <a:t>, </a:t>
                      </a:r>
                      <a:r>
                        <a:rPr lang="pt-BR" i="1" dirty="0"/>
                        <a:t>k</a:t>
                      </a:r>
                      <a:r>
                        <a:rPr lang="pt-BR" dirty="0"/>
                        <a:t>)</a:t>
                      </a:r>
                      <a:r>
                        <a:rPr dirty="0"/>
                        <a:t>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1	 </a:t>
                      </a:r>
                      <a:r>
                        <a:rPr lang="en-US" i="1" dirty="0"/>
                        <a:t>k</a:t>
                      </a:r>
                      <a:r>
                        <a:rPr lang="en-US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k</a:t>
                      </a:r>
                      <a:r>
                        <a:rPr lang="en-US" dirty="0"/>
                        <a:t> + 1;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2</a:t>
                      </a:r>
                      <a:r>
                        <a:rPr lang="en-US"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u="sng" dirty="0"/>
                        <a:t>se</a:t>
                      </a:r>
                      <a:r>
                        <a:rPr dirty="0"/>
                        <a:t> (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lang="pt-BR" i="1" dirty="0"/>
                        <a:t>'</a:t>
                      </a:r>
                      <a:r>
                        <a:rPr dirty="0"/>
                        <a:t>) &lt;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 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3</a:t>
                      </a:r>
                      <a:r>
                        <a:rPr dirty="0"/>
                        <a:t>	</a:t>
                      </a:r>
                      <a:r>
                        <a:rPr lang="en-US" dirty="0"/>
                        <a:t>	</a:t>
                      </a:r>
                      <a:r>
                        <a:rPr u="sng" dirty="0" err="1"/>
                        <a:t>então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pt-BR" i="1" dirty="0"/>
                        <a:t>'</a:t>
                      </a:r>
                      <a:r>
                        <a:rPr dirty="0"/>
                        <a:t>; </a:t>
                      </a:r>
                      <a:endParaRPr lang="pt-BR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4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dirty="0" err="1"/>
                        <a:t>fim</a:t>
                      </a:r>
                      <a:r>
                        <a:rPr dirty="0"/>
                        <a:t>-se;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5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dirty="0" err="1"/>
                        <a:t>Retorne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pt-BR" i="0" dirty="0"/>
                        <a:t>,</a:t>
                      </a:r>
                      <a:r>
                        <a:rPr lang="pt-BR" i="1" dirty="0"/>
                        <a:t> k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b="0"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38851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013351" cy="11430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pt-BR" dirty="0"/>
              <a:t>Variantes VND</a:t>
            </a:r>
            <a:endParaRPr dirty="0"/>
          </a:p>
        </p:txBody>
      </p:sp>
      <p:sp>
        <p:nvSpPr>
          <p:cNvPr id="137" name="A função ρ mede a distância entre a solução corrente x e o ótimo local encontrado x''.…"/>
          <p:cNvSpPr txBox="1">
            <a:spLocks noGrp="1"/>
          </p:cNvSpPr>
          <p:nvPr>
            <p:ph type="body" idx="4294967295"/>
          </p:nvPr>
        </p:nvSpPr>
        <p:spPr>
          <a:xfrm>
            <a:off x="1182687" y="2017712"/>
            <a:ext cx="7061721" cy="4114801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B-VND </a:t>
            </a:r>
            <a:r>
              <a:rPr lang="pt-BR" i="1" dirty="0"/>
              <a:t>(Basic VND</a:t>
            </a:r>
            <a:r>
              <a:rPr lang="pt-BR" dirty="0"/>
              <a:t>):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Usa o procedimento </a:t>
            </a:r>
            <a:r>
              <a:rPr lang="pt-BR" i="1" dirty="0" err="1"/>
              <a:t>Sequential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i="1" dirty="0"/>
              <a:t> </a:t>
            </a:r>
            <a:r>
              <a:rPr lang="pt-BR" i="1" dirty="0" err="1"/>
              <a:t>step</a:t>
            </a:r>
            <a:r>
              <a:rPr lang="pt-BR" dirty="0"/>
              <a:t> para decidir qual a próxima vizinhança a ser explorada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endParaRPr lang="pt-BR"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P-VND (</a:t>
            </a:r>
            <a:r>
              <a:rPr lang="pt-BR" i="1" dirty="0" err="1"/>
              <a:t>Pipe</a:t>
            </a:r>
            <a:r>
              <a:rPr lang="pt-BR" dirty="0"/>
              <a:t> VND):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Usa o procedimento </a:t>
            </a:r>
            <a:r>
              <a:rPr lang="pt-BR" i="1" dirty="0" err="1"/>
              <a:t>Pipe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i="1" dirty="0"/>
              <a:t> </a:t>
            </a:r>
            <a:r>
              <a:rPr lang="pt-BR" i="1" dirty="0" err="1"/>
              <a:t>step</a:t>
            </a:r>
            <a:r>
              <a:rPr lang="pt-BR" i="1" dirty="0"/>
              <a:t> </a:t>
            </a:r>
            <a:r>
              <a:rPr lang="pt-BR" dirty="0"/>
              <a:t>para decidir qual a próxima vizinhança a ser explorada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endParaRPr lang="pt-BR"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C-VND (</a:t>
            </a:r>
            <a:r>
              <a:rPr lang="pt-BR" i="1" dirty="0" err="1"/>
              <a:t>Cyclic</a:t>
            </a:r>
            <a:r>
              <a:rPr lang="pt-BR" i="1" dirty="0"/>
              <a:t> VND</a:t>
            </a:r>
            <a:r>
              <a:rPr lang="pt-BR" dirty="0"/>
              <a:t>):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Usa o procedimento </a:t>
            </a:r>
            <a:r>
              <a:rPr lang="pt-BR" i="1" dirty="0" err="1"/>
              <a:t>Cyclic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i="1" dirty="0"/>
              <a:t> </a:t>
            </a:r>
            <a:r>
              <a:rPr lang="pt-BR" i="1" dirty="0" err="1"/>
              <a:t>step</a:t>
            </a:r>
            <a:r>
              <a:rPr lang="pt-BR" i="1" dirty="0"/>
              <a:t> </a:t>
            </a:r>
            <a:r>
              <a:rPr lang="pt-BR" dirty="0"/>
              <a:t>para decidir qual a próxima vizinhança a ser explorada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endParaRPr lang="pt-BR"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endParaRPr lang="pt-BR"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U-VND (</a:t>
            </a:r>
            <a:r>
              <a:rPr lang="pt-BR" i="1" dirty="0"/>
              <a:t>Union</a:t>
            </a:r>
            <a:r>
              <a:rPr lang="pt-BR" dirty="0"/>
              <a:t> VND):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Consiste em uma busca local na união de TODAS as vizinhanças usadas para explorar o espaço de soluções do problema</a:t>
            </a:r>
          </a:p>
        </p:txBody>
      </p:sp>
    </p:spTree>
    <p:extLst>
      <p:ext uri="{BB962C8B-B14F-4D97-AF65-F5344CB8AC3E}">
        <p14:creationId xmlns:p14="http://schemas.microsoft.com/office/powerpoint/2010/main" val="153534587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013351" cy="11430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pt-BR" dirty="0"/>
              <a:t>Variantes VND</a:t>
            </a:r>
            <a:endParaRPr dirty="0"/>
          </a:p>
        </p:txBody>
      </p:sp>
      <p:sp>
        <p:nvSpPr>
          <p:cNvPr id="137" name="A função ρ mede a distância entre a solução corrente x e o ótimo local encontrado x''.…"/>
          <p:cNvSpPr txBox="1">
            <a:spLocks noGrp="1"/>
          </p:cNvSpPr>
          <p:nvPr>
            <p:ph type="body" idx="4294967295"/>
          </p:nvPr>
        </p:nvSpPr>
        <p:spPr>
          <a:xfrm>
            <a:off x="683568" y="2017712"/>
            <a:ext cx="7848871" cy="472365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RVND </a:t>
            </a:r>
            <a:r>
              <a:rPr lang="pt-BR" i="1" dirty="0"/>
              <a:t>(VND </a:t>
            </a:r>
            <a:r>
              <a:rPr lang="pt-BR" i="1" dirty="0" err="1"/>
              <a:t>with</a:t>
            </a:r>
            <a:r>
              <a:rPr lang="pt-BR" i="1" dirty="0"/>
              <a:t> </a:t>
            </a:r>
            <a:r>
              <a:rPr lang="pt-BR" i="1" dirty="0" err="1"/>
              <a:t>Random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dirty="0"/>
              <a:t>):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Proposto simultaneamente em: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000" dirty="0"/>
              <a:t>Souza, M. J. F.; Coelho, I. M.; Ribas, S.; Santos, H. G.; </a:t>
            </a:r>
            <a:r>
              <a:rPr lang="pt-BR" sz="2000" dirty="0" err="1"/>
              <a:t>Merschmann</a:t>
            </a:r>
            <a:r>
              <a:rPr lang="pt-BR" sz="2000" dirty="0"/>
              <a:t>, L. H. C. A </a:t>
            </a:r>
            <a:r>
              <a:rPr lang="pt-BR" sz="2000" dirty="0" err="1"/>
              <a:t>hybrid</a:t>
            </a:r>
            <a:r>
              <a:rPr lang="pt-BR" sz="2000" dirty="0"/>
              <a:t> </a:t>
            </a:r>
            <a:r>
              <a:rPr lang="pt-BR" sz="2000" dirty="0" err="1"/>
              <a:t>heuristic</a:t>
            </a:r>
            <a:r>
              <a:rPr lang="pt-BR" sz="2000" dirty="0"/>
              <a:t> </a:t>
            </a:r>
            <a:r>
              <a:rPr lang="pt-BR" sz="2000" dirty="0" err="1"/>
              <a:t>algorithm</a:t>
            </a:r>
            <a:r>
              <a:rPr lang="pt-BR" sz="2000" dirty="0"/>
              <a:t> for </a:t>
            </a:r>
            <a:r>
              <a:rPr lang="pt-BR" sz="2000" dirty="0" err="1"/>
              <a:t>the</a:t>
            </a:r>
            <a:r>
              <a:rPr lang="pt-BR" sz="2000" dirty="0"/>
              <a:t> open-pit-mining </a:t>
            </a:r>
            <a:r>
              <a:rPr lang="pt-BR" sz="2000" dirty="0" err="1"/>
              <a:t>operational</a:t>
            </a:r>
            <a:r>
              <a:rPr lang="pt-BR" sz="2000" dirty="0"/>
              <a:t> </a:t>
            </a:r>
            <a:r>
              <a:rPr lang="pt-BR" sz="2000" dirty="0" err="1"/>
              <a:t>planning</a:t>
            </a:r>
            <a:r>
              <a:rPr lang="pt-BR" sz="2000" dirty="0"/>
              <a:t> problem. </a:t>
            </a:r>
            <a:r>
              <a:rPr lang="pt-BR" sz="2000" dirty="0" err="1"/>
              <a:t>European</a:t>
            </a:r>
            <a:r>
              <a:rPr lang="pt-BR" sz="2000" dirty="0"/>
              <a:t> </a:t>
            </a:r>
            <a:r>
              <a:rPr lang="pt-BR" sz="2000" dirty="0" err="1"/>
              <a:t>Journal</a:t>
            </a:r>
            <a:r>
              <a:rPr lang="pt-BR" sz="2000" dirty="0"/>
              <a:t> </a:t>
            </a:r>
            <a:r>
              <a:rPr lang="pt-BR" sz="2000" dirty="0" err="1"/>
              <a:t>of</a:t>
            </a:r>
            <a:r>
              <a:rPr lang="pt-BR" sz="2000" dirty="0"/>
              <a:t> </a:t>
            </a:r>
            <a:r>
              <a:rPr lang="pt-BR" sz="2000" dirty="0" err="1"/>
              <a:t>Operational</a:t>
            </a:r>
            <a:r>
              <a:rPr lang="pt-BR" sz="2000" dirty="0"/>
              <a:t> </a:t>
            </a:r>
            <a:r>
              <a:rPr lang="pt-BR" sz="2000" dirty="0" err="1"/>
              <a:t>Research</a:t>
            </a:r>
            <a:r>
              <a:rPr lang="pt-BR" sz="2000" dirty="0"/>
              <a:t>, 207:1041-1051, 2010.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en-US" sz="2000" dirty="0"/>
              <a:t>Subramanian, A.; Drummond, L. M. A.; </a:t>
            </a:r>
            <a:r>
              <a:rPr lang="en-US" sz="2000" dirty="0" err="1"/>
              <a:t>Bentes</a:t>
            </a:r>
            <a:r>
              <a:rPr lang="en-US" sz="2000" dirty="0"/>
              <a:t>, C.; Ochi, L. S.; FARIAS, R. A parallel heuristic for the Vehicle Routing Problem with Simultaneous Pickup and Delivery. Computers &amp; Operations Research, 37:1899-1911, 2010.</a:t>
            </a:r>
            <a:endParaRPr lang="pt-BR" sz="2000" dirty="0"/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Nomeado RVND em </a:t>
            </a:r>
            <a:r>
              <a:rPr lang="pt-BR" dirty="0" err="1"/>
              <a:t>Subramanian</a:t>
            </a:r>
            <a:r>
              <a:rPr lang="pt-BR" dirty="0"/>
              <a:t> </a:t>
            </a:r>
            <a:r>
              <a:rPr lang="pt-BR" i="1" dirty="0"/>
              <a:t>et al.</a:t>
            </a:r>
            <a:r>
              <a:rPr lang="pt-BR" dirty="0"/>
              <a:t> (2010)</a:t>
            </a:r>
          </a:p>
        </p:txBody>
      </p:sp>
    </p:spTree>
    <p:extLst>
      <p:ext uri="{BB962C8B-B14F-4D97-AF65-F5344CB8AC3E}">
        <p14:creationId xmlns:p14="http://schemas.microsoft.com/office/powerpoint/2010/main" val="264775832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013351" cy="11430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pt-BR" dirty="0"/>
              <a:t>Variantes VND</a:t>
            </a:r>
            <a:endParaRPr dirty="0"/>
          </a:p>
        </p:txBody>
      </p:sp>
      <p:sp>
        <p:nvSpPr>
          <p:cNvPr id="137" name="A função ρ mede a distância entre a solução corrente x e o ótimo local encontrado x''.…"/>
          <p:cNvSpPr txBox="1">
            <a:spLocks noGrp="1"/>
          </p:cNvSpPr>
          <p:nvPr>
            <p:ph type="body" idx="4294967295"/>
          </p:nvPr>
        </p:nvSpPr>
        <p:spPr>
          <a:xfrm>
            <a:off x="683568" y="2017712"/>
            <a:ext cx="7848871" cy="436361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RVND </a:t>
            </a:r>
            <a:r>
              <a:rPr lang="pt-BR" i="1" dirty="0"/>
              <a:t>(VND </a:t>
            </a:r>
            <a:r>
              <a:rPr lang="pt-BR" i="1" dirty="0" err="1"/>
              <a:t>with</a:t>
            </a:r>
            <a:r>
              <a:rPr lang="pt-BR" i="1" dirty="0"/>
              <a:t> </a:t>
            </a:r>
            <a:r>
              <a:rPr lang="pt-BR" i="1" dirty="0" err="1"/>
              <a:t>Random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dirty="0"/>
              <a:t>):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Pressuposto para aplicação do RVND: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A melhor ordem de exploração das vizinhanças pode ser diferente por instância 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 sz="2800"/>
            </a:pPr>
            <a:endParaRPr lang="pt-BR" dirty="0"/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Vantagens de aplicação do RVND: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Não é necessário calibrar a ordem das vizinhanças, como requerido no VND clássico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Assim como no VND, há garantia de que a solução retornada é um ótimo local com relação a todas as vizinhanças exploradas</a:t>
            </a:r>
          </a:p>
        </p:txBody>
      </p:sp>
    </p:spTree>
    <p:extLst>
      <p:ext uri="{BB962C8B-B14F-4D97-AF65-F5344CB8AC3E}">
        <p14:creationId xmlns:p14="http://schemas.microsoft.com/office/powerpoint/2010/main" val="156082128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013351" cy="11430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pt-BR" dirty="0"/>
              <a:t>Variantes VND</a:t>
            </a:r>
            <a:endParaRPr dirty="0"/>
          </a:p>
        </p:txBody>
      </p:sp>
      <p:sp>
        <p:nvSpPr>
          <p:cNvPr id="137" name="A função ρ mede a distância entre a solução corrente x e o ótimo local encontrado x''.…"/>
          <p:cNvSpPr txBox="1">
            <a:spLocks noGrp="1"/>
          </p:cNvSpPr>
          <p:nvPr>
            <p:ph type="body" idx="4294967295"/>
          </p:nvPr>
        </p:nvSpPr>
        <p:spPr>
          <a:xfrm>
            <a:off x="683568" y="2017712"/>
            <a:ext cx="7848871" cy="436361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RVND </a:t>
            </a:r>
            <a:r>
              <a:rPr lang="pt-BR" i="1" dirty="0"/>
              <a:t>(VND </a:t>
            </a:r>
            <a:r>
              <a:rPr lang="pt-BR" i="1" dirty="0" err="1"/>
              <a:t>with</a:t>
            </a:r>
            <a:r>
              <a:rPr lang="pt-BR" i="1" dirty="0"/>
              <a:t> </a:t>
            </a:r>
            <a:r>
              <a:rPr lang="pt-BR" i="1" dirty="0" err="1"/>
              <a:t>Random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dirty="0"/>
              <a:t>):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Funcionamento: A </a:t>
            </a:r>
            <a:r>
              <a:rPr lang="pt-BR" sz="2400" b="1" dirty="0"/>
              <a:t>cada</a:t>
            </a:r>
            <a:r>
              <a:rPr lang="pt-BR" sz="2400" dirty="0"/>
              <a:t> </a:t>
            </a:r>
            <a:r>
              <a:rPr lang="pt-BR" sz="2400" b="1" dirty="0"/>
              <a:t>chamada</a:t>
            </a:r>
            <a:r>
              <a:rPr lang="pt-BR" sz="2400" dirty="0"/>
              <a:t> do método VND, as vizinhanças são ordenadas aleatoriamente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Segue os mesmos princípios do VND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Exemplo: Suponha que as vizinhanças de um dado problema são N = {N</a:t>
            </a:r>
            <a:r>
              <a:rPr lang="pt-BR" sz="2400" baseline="30000" dirty="0"/>
              <a:t>1</a:t>
            </a:r>
            <a:r>
              <a:rPr lang="pt-BR" sz="2400" dirty="0"/>
              <a:t>, N</a:t>
            </a:r>
            <a:r>
              <a:rPr lang="pt-BR" sz="2400" baseline="30000" dirty="0"/>
              <a:t>2</a:t>
            </a:r>
            <a:r>
              <a:rPr lang="pt-BR" sz="2400" dirty="0"/>
              <a:t>, N</a:t>
            </a:r>
            <a:r>
              <a:rPr lang="pt-BR" sz="2400" baseline="30000" dirty="0"/>
              <a:t>3</a:t>
            </a:r>
            <a:r>
              <a:rPr lang="pt-BR" sz="2400" dirty="0"/>
              <a:t>, N</a:t>
            </a:r>
            <a:r>
              <a:rPr lang="pt-BR" sz="2400" baseline="30000" dirty="0"/>
              <a:t>4</a:t>
            </a:r>
            <a:r>
              <a:rPr lang="pt-BR" sz="2400" dirty="0"/>
              <a:t>}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Ao aplicar o RVND, essas vizinhanças são colocadas em uma ordem aleatória, por exemplo: N</a:t>
            </a:r>
            <a:r>
              <a:rPr lang="pt-BR" sz="2400" baseline="30000" dirty="0"/>
              <a:t>3</a:t>
            </a:r>
            <a:r>
              <a:rPr lang="pt-BR" sz="2400" dirty="0"/>
              <a:t>, N</a:t>
            </a:r>
            <a:r>
              <a:rPr lang="pt-BR" sz="2400" baseline="30000" dirty="0"/>
              <a:t>1</a:t>
            </a:r>
            <a:r>
              <a:rPr lang="pt-BR" sz="2400" dirty="0"/>
              <a:t>, N</a:t>
            </a:r>
            <a:r>
              <a:rPr lang="pt-BR" sz="2400" baseline="30000" dirty="0"/>
              <a:t>4</a:t>
            </a:r>
            <a:r>
              <a:rPr lang="pt-BR" sz="2400" dirty="0"/>
              <a:t>, N</a:t>
            </a:r>
            <a:r>
              <a:rPr lang="pt-BR" sz="2400" baseline="30000" dirty="0"/>
              <a:t>2</a:t>
            </a:r>
            <a:endParaRPr lang="pt-BR" sz="2400" dirty="0"/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Neste caso, a primeira vizinhança a ser explorada será N</a:t>
            </a:r>
            <a:r>
              <a:rPr lang="pt-BR" sz="2400" baseline="30000" dirty="0"/>
              <a:t>3</a:t>
            </a:r>
            <a:r>
              <a:rPr lang="pt-BR" sz="2400" dirty="0"/>
              <a:t>; a segunda, N</a:t>
            </a:r>
            <a:r>
              <a:rPr lang="pt-BR" sz="2400" baseline="30000" dirty="0"/>
              <a:t>1</a:t>
            </a:r>
            <a:r>
              <a:rPr lang="pt-BR" sz="2400" dirty="0"/>
              <a:t>; a terceira, N</a:t>
            </a:r>
            <a:r>
              <a:rPr lang="pt-BR" sz="2400" baseline="30000" dirty="0"/>
              <a:t>4</a:t>
            </a:r>
            <a:r>
              <a:rPr lang="pt-BR" sz="2400" dirty="0"/>
              <a:t> ; e a última será N</a:t>
            </a:r>
            <a:r>
              <a:rPr lang="pt-BR" sz="2400" baseline="30000" dirty="0"/>
              <a:t>2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2790483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roposto por Nenad Mladenovic &amp; Pierre Hansen em 1997…"/>
          <p:cNvSpPr txBox="1">
            <a:spLocks noGrp="1"/>
          </p:cNvSpPr>
          <p:nvPr>
            <p:ph type="body" idx="4294967295"/>
          </p:nvPr>
        </p:nvSpPr>
        <p:spPr>
          <a:xfrm>
            <a:off x="1182687" y="2017712"/>
            <a:ext cx="7493769" cy="41148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dirty="0" err="1"/>
              <a:t>Proposto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Nenad</a:t>
            </a:r>
            <a:r>
              <a:rPr dirty="0"/>
              <a:t> Mladenovic &amp; Pierre Hansen </a:t>
            </a:r>
            <a:r>
              <a:rPr dirty="0" err="1"/>
              <a:t>em</a:t>
            </a:r>
            <a:r>
              <a:rPr dirty="0"/>
              <a:t> 1997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dirty="0" err="1"/>
              <a:t>Metaheurística</a:t>
            </a:r>
            <a:r>
              <a:rPr dirty="0"/>
              <a:t> de </a:t>
            </a:r>
            <a:r>
              <a:rPr dirty="0" err="1"/>
              <a:t>busca</a:t>
            </a:r>
            <a:r>
              <a:rPr dirty="0"/>
              <a:t> local que </a:t>
            </a:r>
            <a:r>
              <a:rPr dirty="0" err="1"/>
              <a:t>explora</a:t>
            </a:r>
            <a:r>
              <a:rPr dirty="0"/>
              <a:t> o </a:t>
            </a:r>
            <a:r>
              <a:rPr dirty="0" err="1"/>
              <a:t>espaço</a:t>
            </a:r>
            <a:r>
              <a:rPr dirty="0"/>
              <a:t> de </a:t>
            </a:r>
            <a:r>
              <a:rPr dirty="0" err="1"/>
              <a:t>soluções</a:t>
            </a:r>
            <a:r>
              <a:rPr dirty="0"/>
              <a:t> </a:t>
            </a:r>
            <a:r>
              <a:rPr lang="pt-BR" dirty="0"/>
              <a:t>por meio</a:t>
            </a:r>
            <a:r>
              <a:rPr dirty="0"/>
              <a:t> de </a:t>
            </a:r>
            <a:r>
              <a:rPr dirty="0" err="1"/>
              <a:t>trocas</a:t>
            </a:r>
            <a:r>
              <a:rPr dirty="0"/>
              <a:t> </a:t>
            </a:r>
            <a:r>
              <a:rPr dirty="0" err="1"/>
              <a:t>sistemáticas</a:t>
            </a:r>
            <a:r>
              <a:rPr dirty="0"/>
              <a:t> de </a:t>
            </a:r>
            <a:r>
              <a:rPr dirty="0" err="1"/>
              <a:t>estruturas</a:t>
            </a:r>
            <a:r>
              <a:rPr dirty="0"/>
              <a:t> de </a:t>
            </a:r>
            <a:r>
              <a:rPr dirty="0" err="1"/>
              <a:t>vizinhança</a:t>
            </a:r>
            <a:endParaRPr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dirty="0" err="1"/>
              <a:t>Explora</a:t>
            </a:r>
            <a:r>
              <a:rPr dirty="0"/>
              <a:t> </a:t>
            </a:r>
            <a:r>
              <a:rPr dirty="0" err="1"/>
              <a:t>vizinhanças</a:t>
            </a:r>
            <a:r>
              <a:rPr dirty="0"/>
              <a:t> </a:t>
            </a:r>
            <a:r>
              <a:rPr dirty="0" err="1"/>
              <a:t>gradativamente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“</a:t>
            </a:r>
            <a:r>
              <a:rPr dirty="0" err="1"/>
              <a:t>distantes</a:t>
            </a:r>
            <a:r>
              <a:rPr dirty="0"/>
              <a:t>”</a:t>
            </a:r>
          </a:p>
        </p:txBody>
      </p:sp>
      <p:sp>
        <p:nvSpPr>
          <p:cNvPr id="4" name="Variable Neighborhood Descent (VND)"/>
          <p:cNvSpPr txBox="1">
            <a:spLocks/>
          </p:cNvSpPr>
          <p:nvPr/>
        </p:nvSpPr>
        <p:spPr bwMode="auto">
          <a:xfrm>
            <a:off x="1150937" y="617537"/>
            <a:ext cx="6589415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defTabSz="813816" rtl="0" eaLnBrk="0" fontAlgn="base" hangingPunct="0">
              <a:spcBef>
                <a:spcPct val="0"/>
              </a:spcBef>
              <a:spcAft>
                <a:spcPct val="0"/>
              </a:spcAft>
              <a:defRPr sz="3559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i="1" dirty="0" err="1"/>
              <a:t>Variable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Search</a:t>
            </a:r>
            <a:r>
              <a:rPr lang="pt-BR" dirty="0"/>
              <a:t> (VNS)</a:t>
            </a:r>
          </a:p>
        </p:txBody>
      </p:sp>
    </p:spTree>
    <p:extLst>
      <p:ext uri="{BB962C8B-B14F-4D97-AF65-F5344CB8AC3E}">
        <p14:creationId xmlns:p14="http://schemas.microsoft.com/office/powerpoint/2010/main" val="321064912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roposto por Nenad Mladenovic &amp; Pierre Hansen em 1997…"/>
          <p:cNvSpPr txBox="1">
            <a:spLocks noGrp="1"/>
          </p:cNvSpPr>
          <p:nvPr>
            <p:ph type="body" idx="4294967295"/>
          </p:nvPr>
        </p:nvSpPr>
        <p:spPr>
          <a:xfrm>
            <a:off x="1182687" y="2017712"/>
            <a:ext cx="7772401" cy="41148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Possui quatro componentes principais: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Gerador de solução inicial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Procedimento de perturbação (</a:t>
            </a:r>
            <a:r>
              <a:rPr lang="pt-BR" i="1" dirty="0" err="1"/>
              <a:t>shaking</a:t>
            </a:r>
            <a:r>
              <a:rPr lang="pt-BR" dirty="0"/>
              <a:t>):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gera uma perturbação na k-</a:t>
            </a:r>
            <a:r>
              <a:rPr lang="pt-BR" dirty="0" err="1"/>
              <a:t>ésima</a:t>
            </a:r>
            <a:r>
              <a:rPr lang="pt-BR" dirty="0"/>
              <a:t> vizinhança da solução atual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Procedimento de busca local, que pode ser o VND: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refina a solução atual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Procedimento de troca da vizinhança: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define qual a próxima vizinhança a ser explorada</a:t>
            </a:r>
          </a:p>
        </p:txBody>
      </p:sp>
      <p:sp>
        <p:nvSpPr>
          <p:cNvPr id="4" name="Variable Neighborhood Descent (VND)"/>
          <p:cNvSpPr txBox="1">
            <a:spLocks/>
          </p:cNvSpPr>
          <p:nvPr/>
        </p:nvSpPr>
        <p:spPr bwMode="auto">
          <a:xfrm>
            <a:off x="1150937" y="617537"/>
            <a:ext cx="6589415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defTabSz="813816" rtl="0" eaLnBrk="0" fontAlgn="base" hangingPunct="0">
              <a:spcBef>
                <a:spcPct val="0"/>
              </a:spcBef>
              <a:spcAft>
                <a:spcPct val="0"/>
              </a:spcAft>
              <a:defRPr sz="3559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i="1" dirty="0" err="1"/>
              <a:t>Variable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Search</a:t>
            </a:r>
            <a:r>
              <a:rPr lang="pt-BR" dirty="0"/>
              <a:t> (VNS)</a:t>
            </a:r>
          </a:p>
        </p:txBody>
      </p:sp>
    </p:spTree>
    <p:extLst>
      <p:ext uri="{BB962C8B-B14F-4D97-AF65-F5344CB8AC3E}">
        <p14:creationId xmlns:p14="http://schemas.microsoft.com/office/powerpoint/2010/main" val="322882561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írculo"/>
          <p:cNvSpPr/>
          <p:nvPr/>
        </p:nvSpPr>
        <p:spPr>
          <a:xfrm>
            <a:off x="3657600" y="3352800"/>
            <a:ext cx="1676400" cy="1676400"/>
          </a:xfrm>
          <a:prstGeom prst="ellipse">
            <a:avLst/>
          </a:prstGeom>
          <a:ln w="28575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sz="1800"/>
            </a:pPr>
            <a:endParaRPr/>
          </a:p>
        </p:txBody>
      </p:sp>
      <p:sp>
        <p:nvSpPr>
          <p:cNvPr id="62" name="Linha"/>
          <p:cNvSpPr/>
          <p:nvPr/>
        </p:nvSpPr>
        <p:spPr>
          <a:xfrm>
            <a:off x="4495800" y="4190999"/>
            <a:ext cx="609601" cy="533402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3" name="N1"/>
          <p:cNvSpPr txBox="1"/>
          <p:nvPr/>
        </p:nvSpPr>
        <p:spPr>
          <a:xfrm>
            <a:off x="4786312" y="4267200"/>
            <a:ext cx="533401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defRPr sz="1800">
                <a:solidFill>
                  <a:srgbClr val="FF0000"/>
                </a:solidFill>
              </a:defRPr>
            </a:pPr>
            <a:r>
              <a:t>N</a:t>
            </a:r>
            <a:r>
              <a:rPr baseline="30000"/>
              <a:t>1</a:t>
            </a:r>
          </a:p>
        </p:txBody>
      </p:sp>
      <p:sp>
        <p:nvSpPr>
          <p:cNvPr id="64" name="Círculo"/>
          <p:cNvSpPr/>
          <p:nvPr/>
        </p:nvSpPr>
        <p:spPr>
          <a:xfrm>
            <a:off x="4462462" y="4162425"/>
            <a:ext cx="76201" cy="76200"/>
          </a:xfrm>
          <a:prstGeom prst="ellipse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65" name="Círculo"/>
          <p:cNvSpPr/>
          <p:nvPr/>
        </p:nvSpPr>
        <p:spPr>
          <a:xfrm>
            <a:off x="5091112" y="4710112"/>
            <a:ext cx="76201" cy="76201"/>
          </a:xfrm>
          <a:prstGeom prst="ellipse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66" name="Círculo"/>
          <p:cNvSpPr/>
          <p:nvPr/>
        </p:nvSpPr>
        <p:spPr>
          <a:xfrm>
            <a:off x="4324350" y="3838575"/>
            <a:ext cx="1676400" cy="16764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lIns="45719" rIns="45719" anchor="ctr"/>
          <a:lstStyle/>
          <a:p>
            <a:pPr algn="ctr">
              <a:defRPr sz="1800"/>
            </a:pPr>
            <a:endParaRPr/>
          </a:p>
        </p:txBody>
      </p:sp>
      <p:sp>
        <p:nvSpPr>
          <p:cNvPr id="67" name="Linha"/>
          <p:cNvSpPr/>
          <p:nvPr/>
        </p:nvSpPr>
        <p:spPr>
          <a:xfrm>
            <a:off x="5105400" y="4724400"/>
            <a:ext cx="914401" cy="0"/>
          </a:xfrm>
          <a:prstGeom prst="line">
            <a:avLst/>
          </a:prstGeom>
          <a:ln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8" name="s"/>
          <p:cNvSpPr txBox="1"/>
          <p:nvPr/>
        </p:nvSpPr>
        <p:spPr>
          <a:xfrm>
            <a:off x="4267200" y="3886200"/>
            <a:ext cx="53340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r>
              <a:t>s</a:t>
            </a:r>
          </a:p>
        </p:txBody>
      </p:sp>
      <p:sp>
        <p:nvSpPr>
          <p:cNvPr id="69" name="s’"/>
          <p:cNvSpPr txBox="1"/>
          <p:nvPr/>
        </p:nvSpPr>
        <p:spPr>
          <a:xfrm>
            <a:off x="5029200" y="4694237"/>
            <a:ext cx="53340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r>
              <a:t>s’</a:t>
            </a:r>
          </a:p>
        </p:txBody>
      </p:sp>
      <p:sp>
        <p:nvSpPr>
          <p:cNvPr id="70" name="s’’"/>
          <p:cNvSpPr txBox="1"/>
          <p:nvPr/>
        </p:nvSpPr>
        <p:spPr>
          <a:xfrm>
            <a:off x="5943600" y="4572000"/>
            <a:ext cx="53340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r>
              <a:t>s’’</a:t>
            </a:r>
          </a:p>
        </p:txBody>
      </p:sp>
      <p:sp>
        <p:nvSpPr>
          <p:cNvPr id="71" name="s’’ aceito se f(s’’) &lt; f(s)"/>
          <p:cNvSpPr txBox="1"/>
          <p:nvPr/>
        </p:nvSpPr>
        <p:spPr>
          <a:xfrm>
            <a:off x="4419600" y="5867400"/>
            <a:ext cx="39624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000"/>
              </a:spcBef>
              <a:defRPr sz="1800"/>
            </a:lvl1pPr>
          </a:lstStyle>
          <a:p>
            <a:r>
              <a:t>s’’ aceito se f(s’’) &lt; f(s)</a:t>
            </a:r>
          </a:p>
        </p:txBody>
      </p:sp>
      <p:sp>
        <p:nvSpPr>
          <p:cNvPr id="72" name="Variable Neighborhood Search (VNS)"/>
          <p:cNvSpPr txBox="1"/>
          <p:nvPr/>
        </p:nvSpPr>
        <p:spPr>
          <a:xfrm>
            <a:off x="1150937" y="560209"/>
            <a:ext cx="6517407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 anchor="b">
            <a:spAutoFit/>
          </a:bodyPr>
          <a:lstStyle>
            <a:lvl1pPr>
              <a:defRPr sz="3600">
                <a:solidFill>
                  <a:srgbClr val="333399"/>
                </a:solidFill>
              </a:defRPr>
            </a:lvl1pPr>
          </a:lstStyle>
          <a:p>
            <a:pPr algn="ctr"/>
            <a:r>
              <a:rPr dirty="0"/>
              <a:t>Variable Neighborhood Search (VNS)</a:t>
            </a:r>
          </a:p>
        </p:txBody>
      </p:sp>
    </p:spTree>
    <p:extLst>
      <p:ext uri="{BB962C8B-B14F-4D97-AF65-F5344CB8AC3E}">
        <p14:creationId xmlns:p14="http://schemas.microsoft.com/office/powerpoint/2010/main" val="943937735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 advAuto="0"/>
      <p:bldP spid="62" grpId="0" animBg="1" advAuto="0"/>
      <p:bldP spid="63" grpId="0" animBg="1" advAuto="0"/>
      <p:bldP spid="65" grpId="0" animBg="1" advAuto="0"/>
      <p:bldP spid="66" grpId="0" animBg="1" advAuto="0"/>
      <p:bldP spid="67" grpId="0" animBg="1" advAuto="0"/>
      <p:bldP spid="69" grpId="0" animBg="1" advAuto="0"/>
      <p:bldP spid="70" grpId="0" animBg="1" advAuto="0"/>
      <p:bldP spid="71" grpId="0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írculo"/>
          <p:cNvSpPr/>
          <p:nvPr/>
        </p:nvSpPr>
        <p:spPr>
          <a:xfrm>
            <a:off x="3657600" y="3352800"/>
            <a:ext cx="1676400" cy="1676400"/>
          </a:xfrm>
          <a:prstGeom prst="ellipse">
            <a:avLst/>
          </a:prstGeom>
          <a:ln w="28575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sz="1800"/>
            </a:pPr>
            <a:endParaRPr/>
          </a:p>
        </p:txBody>
      </p:sp>
      <p:sp>
        <p:nvSpPr>
          <p:cNvPr id="75" name="Linha"/>
          <p:cNvSpPr/>
          <p:nvPr/>
        </p:nvSpPr>
        <p:spPr>
          <a:xfrm>
            <a:off x="4495800" y="4190999"/>
            <a:ext cx="609601" cy="533402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" name="N1"/>
          <p:cNvSpPr txBox="1"/>
          <p:nvPr/>
        </p:nvSpPr>
        <p:spPr>
          <a:xfrm>
            <a:off x="4786312" y="4267200"/>
            <a:ext cx="533401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defRPr sz="1800">
                <a:solidFill>
                  <a:srgbClr val="FF0000"/>
                </a:solidFill>
              </a:defRPr>
            </a:pPr>
            <a:r>
              <a:t>N</a:t>
            </a:r>
            <a:r>
              <a:rPr baseline="30000"/>
              <a:t>1</a:t>
            </a:r>
          </a:p>
        </p:txBody>
      </p:sp>
      <p:sp>
        <p:nvSpPr>
          <p:cNvPr id="77" name="Círculo"/>
          <p:cNvSpPr/>
          <p:nvPr/>
        </p:nvSpPr>
        <p:spPr>
          <a:xfrm>
            <a:off x="4462462" y="4162425"/>
            <a:ext cx="76201" cy="76200"/>
          </a:xfrm>
          <a:prstGeom prst="ellipse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78" name="Círculo"/>
          <p:cNvSpPr/>
          <p:nvPr/>
        </p:nvSpPr>
        <p:spPr>
          <a:xfrm>
            <a:off x="3271837" y="2938462"/>
            <a:ext cx="2514601" cy="2514601"/>
          </a:xfrm>
          <a:prstGeom prst="ellipse">
            <a:avLst/>
          </a:prstGeom>
          <a:ln w="28575">
            <a:solidFill>
              <a:srgbClr val="3333CC"/>
            </a:solidFill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79" name="Linha"/>
          <p:cNvSpPr/>
          <p:nvPr/>
        </p:nvSpPr>
        <p:spPr>
          <a:xfrm flipV="1">
            <a:off x="4495800" y="4038599"/>
            <a:ext cx="1295400" cy="152401"/>
          </a:xfrm>
          <a:prstGeom prst="line">
            <a:avLst/>
          </a:prstGeom>
          <a:ln>
            <a:solidFill>
              <a:srgbClr val="3333CC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0" name="N2"/>
          <p:cNvSpPr txBox="1"/>
          <p:nvPr/>
        </p:nvSpPr>
        <p:spPr>
          <a:xfrm>
            <a:off x="5286375" y="3762375"/>
            <a:ext cx="5334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defRPr sz="1800">
                <a:solidFill>
                  <a:srgbClr val="3333CC"/>
                </a:solidFill>
              </a:defRPr>
            </a:pPr>
            <a:r>
              <a:t>N</a:t>
            </a:r>
            <a:r>
              <a:rPr baseline="30000"/>
              <a:t>2</a:t>
            </a:r>
          </a:p>
        </p:txBody>
      </p:sp>
      <p:sp>
        <p:nvSpPr>
          <p:cNvPr id="81" name="Círculo"/>
          <p:cNvSpPr/>
          <p:nvPr/>
        </p:nvSpPr>
        <p:spPr>
          <a:xfrm>
            <a:off x="4953000" y="3200400"/>
            <a:ext cx="1676400" cy="16764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lIns="45719" rIns="45719" anchor="ctr"/>
          <a:lstStyle/>
          <a:p>
            <a:pPr algn="ctr">
              <a:defRPr sz="1800"/>
            </a:pPr>
            <a:endParaRPr/>
          </a:p>
        </p:txBody>
      </p:sp>
      <p:sp>
        <p:nvSpPr>
          <p:cNvPr id="82" name="Círculo"/>
          <p:cNvSpPr/>
          <p:nvPr/>
        </p:nvSpPr>
        <p:spPr>
          <a:xfrm>
            <a:off x="5762625" y="3995737"/>
            <a:ext cx="76200" cy="76201"/>
          </a:xfrm>
          <a:prstGeom prst="ellipse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83" name="Linha"/>
          <p:cNvSpPr/>
          <p:nvPr/>
        </p:nvSpPr>
        <p:spPr>
          <a:xfrm>
            <a:off x="5791200" y="4038599"/>
            <a:ext cx="609601" cy="533402"/>
          </a:xfrm>
          <a:prstGeom prst="line">
            <a:avLst/>
          </a:prstGeom>
          <a:ln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4" name="s"/>
          <p:cNvSpPr txBox="1"/>
          <p:nvPr/>
        </p:nvSpPr>
        <p:spPr>
          <a:xfrm>
            <a:off x="4267200" y="3886200"/>
            <a:ext cx="53340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r>
              <a:t>s</a:t>
            </a:r>
          </a:p>
        </p:txBody>
      </p:sp>
      <p:sp>
        <p:nvSpPr>
          <p:cNvPr id="85" name="s’"/>
          <p:cNvSpPr txBox="1"/>
          <p:nvPr/>
        </p:nvSpPr>
        <p:spPr>
          <a:xfrm>
            <a:off x="5748337" y="3700462"/>
            <a:ext cx="533401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r>
              <a:t>s’</a:t>
            </a:r>
          </a:p>
        </p:txBody>
      </p:sp>
      <p:sp>
        <p:nvSpPr>
          <p:cNvPr id="86" name="s’’"/>
          <p:cNvSpPr txBox="1"/>
          <p:nvPr/>
        </p:nvSpPr>
        <p:spPr>
          <a:xfrm>
            <a:off x="6400800" y="4479925"/>
            <a:ext cx="53340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r>
              <a:t>s’’</a:t>
            </a:r>
          </a:p>
        </p:txBody>
      </p:sp>
      <p:sp>
        <p:nvSpPr>
          <p:cNvPr id="87" name="Círculo"/>
          <p:cNvSpPr/>
          <p:nvPr/>
        </p:nvSpPr>
        <p:spPr>
          <a:xfrm>
            <a:off x="5638800" y="3733800"/>
            <a:ext cx="1676400" cy="1676400"/>
          </a:xfrm>
          <a:prstGeom prst="ellipse">
            <a:avLst/>
          </a:prstGeom>
          <a:ln w="28575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sz="1800"/>
            </a:pPr>
            <a:endParaRPr/>
          </a:p>
        </p:txBody>
      </p:sp>
      <p:sp>
        <p:nvSpPr>
          <p:cNvPr id="88" name="Círculo"/>
          <p:cNvSpPr/>
          <p:nvPr/>
        </p:nvSpPr>
        <p:spPr>
          <a:xfrm>
            <a:off x="6400800" y="4572000"/>
            <a:ext cx="76200" cy="76200"/>
          </a:xfrm>
          <a:prstGeom prst="ellipse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89" name="Linha"/>
          <p:cNvSpPr/>
          <p:nvPr/>
        </p:nvSpPr>
        <p:spPr>
          <a:xfrm flipV="1">
            <a:off x="6457950" y="4362449"/>
            <a:ext cx="838200" cy="228601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0" name="N1"/>
          <p:cNvSpPr txBox="1"/>
          <p:nvPr/>
        </p:nvSpPr>
        <p:spPr>
          <a:xfrm>
            <a:off x="6705600" y="4114800"/>
            <a:ext cx="5334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defRPr sz="1800">
                <a:solidFill>
                  <a:srgbClr val="FF0000"/>
                </a:solidFill>
              </a:defRPr>
            </a:pPr>
            <a:r>
              <a:t>N</a:t>
            </a:r>
            <a:r>
              <a:rPr baseline="30000"/>
              <a:t>1</a:t>
            </a:r>
          </a:p>
        </p:txBody>
      </p:sp>
      <p:sp>
        <p:nvSpPr>
          <p:cNvPr id="20" name="Variable Neighborhood Search (VNS)"/>
          <p:cNvSpPr txBox="1"/>
          <p:nvPr/>
        </p:nvSpPr>
        <p:spPr>
          <a:xfrm>
            <a:off x="1150937" y="560209"/>
            <a:ext cx="6517407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 anchor="b">
            <a:spAutoFit/>
          </a:bodyPr>
          <a:lstStyle>
            <a:lvl1pPr>
              <a:defRPr sz="3600">
                <a:solidFill>
                  <a:srgbClr val="333399"/>
                </a:solidFill>
              </a:defRPr>
            </a:lvl1pPr>
          </a:lstStyle>
          <a:p>
            <a:pPr algn="ctr"/>
            <a:r>
              <a:rPr dirty="0"/>
              <a:t>Variable Neighborhood Search (VNS)</a:t>
            </a:r>
          </a:p>
        </p:txBody>
      </p:sp>
    </p:spTree>
    <p:extLst>
      <p:ext uri="{BB962C8B-B14F-4D97-AF65-F5344CB8AC3E}">
        <p14:creationId xmlns:p14="http://schemas.microsoft.com/office/powerpoint/2010/main" val="4192538084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 advAuto="0"/>
      <p:bldP spid="79" grpId="0" animBg="1" advAuto="0"/>
      <p:bldP spid="80" grpId="0" animBg="1" advAuto="0"/>
      <p:bldP spid="81" grpId="0" animBg="1" advAuto="0"/>
      <p:bldP spid="82" grpId="0" animBg="1" advAuto="0"/>
      <p:bldP spid="83" grpId="0" animBg="1" advAuto="0"/>
      <p:bldP spid="85" grpId="0" animBg="1" advAuto="0"/>
      <p:bldP spid="86" grpId="0" animBg="1" advAuto="0"/>
      <p:bldP spid="87" grpId="0" animBg="1" advAuto="0"/>
      <p:bldP spid="88" grpId="0" animBg="1" advAuto="0"/>
      <p:bldP spid="89" grpId="0" animBg="1" advAuto="0"/>
      <p:bldP spid="90" grpId="0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írculo"/>
          <p:cNvSpPr/>
          <p:nvPr/>
        </p:nvSpPr>
        <p:spPr>
          <a:xfrm>
            <a:off x="3657600" y="3352800"/>
            <a:ext cx="1676400" cy="1676400"/>
          </a:xfrm>
          <a:prstGeom prst="ellipse">
            <a:avLst/>
          </a:prstGeom>
          <a:ln w="28575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sz="1800"/>
            </a:pPr>
            <a:endParaRPr/>
          </a:p>
        </p:txBody>
      </p:sp>
      <p:sp>
        <p:nvSpPr>
          <p:cNvPr id="94" name="Linha"/>
          <p:cNvSpPr/>
          <p:nvPr/>
        </p:nvSpPr>
        <p:spPr>
          <a:xfrm>
            <a:off x="4495800" y="4190999"/>
            <a:ext cx="609601" cy="533402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N1"/>
          <p:cNvSpPr txBox="1"/>
          <p:nvPr/>
        </p:nvSpPr>
        <p:spPr>
          <a:xfrm>
            <a:off x="4786312" y="4267200"/>
            <a:ext cx="533401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defRPr sz="1800">
                <a:solidFill>
                  <a:srgbClr val="FF0000"/>
                </a:solidFill>
              </a:defRPr>
            </a:pPr>
            <a:r>
              <a:t>N</a:t>
            </a:r>
            <a:r>
              <a:rPr baseline="30000"/>
              <a:t>1</a:t>
            </a:r>
          </a:p>
        </p:txBody>
      </p:sp>
      <p:sp>
        <p:nvSpPr>
          <p:cNvPr id="96" name="Círculo"/>
          <p:cNvSpPr/>
          <p:nvPr/>
        </p:nvSpPr>
        <p:spPr>
          <a:xfrm>
            <a:off x="4462462" y="4162425"/>
            <a:ext cx="76201" cy="76200"/>
          </a:xfrm>
          <a:prstGeom prst="ellipse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97" name="Círculo"/>
          <p:cNvSpPr/>
          <p:nvPr/>
        </p:nvSpPr>
        <p:spPr>
          <a:xfrm>
            <a:off x="3271837" y="2938462"/>
            <a:ext cx="2514601" cy="2514601"/>
          </a:xfrm>
          <a:prstGeom prst="ellipse">
            <a:avLst/>
          </a:prstGeom>
          <a:ln w="28575">
            <a:solidFill>
              <a:srgbClr val="3333CC"/>
            </a:solidFill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98" name="Linha"/>
          <p:cNvSpPr/>
          <p:nvPr/>
        </p:nvSpPr>
        <p:spPr>
          <a:xfrm flipV="1">
            <a:off x="4495800" y="4038599"/>
            <a:ext cx="1295400" cy="152401"/>
          </a:xfrm>
          <a:prstGeom prst="line">
            <a:avLst/>
          </a:prstGeom>
          <a:ln>
            <a:solidFill>
              <a:srgbClr val="3333CC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N2"/>
          <p:cNvSpPr txBox="1"/>
          <p:nvPr/>
        </p:nvSpPr>
        <p:spPr>
          <a:xfrm>
            <a:off x="5286375" y="3762375"/>
            <a:ext cx="5334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defRPr sz="1800">
                <a:solidFill>
                  <a:srgbClr val="3333CC"/>
                </a:solidFill>
              </a:defRPr>
            </a:pPr>
            <a:r>
              <a:t>N</a:t>
            </a:r>
            <a:r>
              <a:rPr baseline="30000"/>
              <a:t>2</a:t>
            </a:r>
          </a:p>
        </p:txBody>
      </p:sp>
      <p:sp>
        <p:nvSpPr>
          <p:cNvPr id="100" name="Oval"/>
          <p:cNvSpPr/>
          <p:nvPr/>
        </p:nvSpPr>
        <p:spPr>
          <a:xfrm>
            <a:off x="2209800" y="2133600"/>
            <a:ext cx="4648200" cy="4114800"/>
          </a:xfrm>
          <a:prstGeom prst="ellipse">
            <a:avLst/>
          </a:prstGeom>
          <a:ln w="28575"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sp>
        <p:nvSpPr>
          <p:cNvPr id="101" name="Linha"/>
          <p:cNvSpPr/>
          <p:nvPr/>
        </p:nvSpPr>
        <p:spPr>
          <a:xfrm flipV="1">
            <a:off x="4495800" y="2743200"/>
            <a:ext cx="1676400" cy="144780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" name="Nr"/>
          <p:cNvSpPr txBox="1"/>
          <p:nvPr/>
        </p:nvSpPr>
        <p:spPr>
          <a:xfrm>
            <a:off x="5638800" y="2590800"/>
            <a:ext cx="5334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defRPr sz="1800"/>
            </a:pPr>
            <a:r>
              <a:t>N</a:t>
            </a:r>
            <a:r>
              <a:rPr baseline="30000"/>
              <a:t>r</a:t>
            </a:r>
          </a:p>
        </p:txBody>
      </p:sp>
      <p:sp>
        <p:nvSpPr>
          <p:cNvPr id="103" name="s"/>
          <p:cNvSpPr txBox="1"/>
          <p:nvPr/>
        </p:nvSpPr>
        <p:spPr>
          <a:xfrm>
            <a:off x="4267200" y="3886200"/>
            <a:ext cx="53340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r>
              <a:t>s</a:t>
            </a:r>
          </a:p>
        </p:txBody>
      </p:sp>
      <p:sp>
        <p:nvSpPr>
          <p:cNvPr id="104" name="s’"/>
          <p:cNvSpPr txBox="1"/>
          <p:nvPr/>
        </p:nvSpPr>
        <p:spPr>
          <a:xfrm>
            <a:off x="6172200" y="2438400"/>
            <a:ext cx="53340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r>
              <a:t>s’</a:t>
            </a:r>
          </a:p>
        </p:txBody>
      </p:sp>
      <p:sp>
        <p:nvSpPr>
          <p:cNvPr id="15" name="Variable Neighborhood Search (VNS)"/>
          <p:cNvSpPr txBox="1"/>
          <p:nvPr/>
        </p:nvSpPr>
        <p:spPr>
          <a:xfrm>
            <a:off x="1150937" y="560209"/>
            <a:ext cx="6517407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 anchor="b">
            <a:spAutoFit/>
          </a:bodyPr>
          <a:lstStyle>
            <a:lvl1pPr>
              <a:defRPr sz="3600">
                <a:solidFill>
                  <a:srgbClr val="333399"/>
                </a:solidFill>
              </a:defRPr>
            </a:lvl1pPr>
          </a:lstStyle>
          <a:p>
            <a:pPr algn="ctr"/>
            <a:r>
              <a:rPr dirty="0"/>
              <a:t>Variable Neighborhood Search (VNS)</a:t>
            </a:r>
          </a:p>
        </p:txBody>
      </p:sp>
    </p:spTree>
    <p:extLst>
      <p:ext uri="{BB962C8B-B14F-4D97-AF65-F5344CB8AC3E}">
        <p14:creationId xmlns:p14="http://schemas.microsoft.com/office/powerpoint/2010/main" val="2267988910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 advAuto="0"/>
      <p:bldP spid="101" grpId="0" animBg="1" advAuto="0"/>
      <p:bldP spid="102" grpId="0" animBg="1" advAuto="0"/>
      <p:bldP spid="104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Variable Neighborhood Descent (VND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589415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813816">
              <a:defRPr sz="3559"/>
            </a:lvl1pPr>
          </a:lstStyle>
          <a:p>
            <a:r>
              <a:rPr i="1" dirty="0"/>
              <a:t>Variable Neighborhood Descent </a:t>
            </a:r>
            <a:r>
              <a:rPr dirty="0"/>
              <a:t>(VND)</a:t>
            </a:r>
          </a:p>
        </p:txBody>
      </p:sp>
      <p:sp>
        <p:nvSpPr>
          <p:cNvPr id="50" name="Proposto por Nenad Mladenovic &amp; Pierre Hansen em 1997…"/>
          <p:cNvSpPr txBox="1">
            <a:spLocks noGrp="1"/>
          </p:cNvSpPr>
          <p:nvPr>
            <p:ph type="body" idx="4294967295"/>
          </p:nvPr>
        </p:nvSpPr>
        <p:spPr>
          <a:xfrm>
            <a:off x="755650" y="2017712"/>
            <a:ext cx="8199438" cy="411480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dirty="0" err="1"/>
              <a:t>Proposto</a:t>
            </a:r>
            <a:r>
              <a:rPr dirty="0"/>
              <a:t> por </a:t>
            </a:r>
            <a:r>
              <a:rPr dirty="0" err="1"/>
              <a:t>Nenad</a:t>
            </a:r>
            <a:r>
              <a:rPr dirty="0"/>
              <a:t> Mladenovic &amp; Pierre Hansen </a:t>
            </a:r>
            <a:r>
              <a:rPr dirty="0" err="1"/>
              <a:t>em</a:t>
            </a:r>
            <a:r>
              <a:rPr dirty="0"/>
              <a:t> 1997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dirty="0" err="1"/>
              <a:t>Método</a:t>
            </a:r>
            <a:r>
              <a:rPr dirty="0"/>
              <a:t> de </a:t>
            </a:r>
            <a:r>
              <a:rPr dirty="0" err="1"/>
              <a:t>Descida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Vizinhança</a:t>
            </a:r>
            <a:r>
              <a:rPr dirty="0"/>
              <a:t> </a:t>
            </a:r>
            <a:r>
              <a:rPr dirty="0" err="1"/>
              <a:t>Variável</a:t>
            </a:r>
            <a:endParaRPr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dirty="0" err="1"/>
              <a:t>Explora</a:t>
            </a:r>
            <a:r>
              <a:rPr dirty="0"/>
              <a:t> o </a:t>
            </a:r>
            <a:r>
              <a:rPr dirty="0" err="1"/>
              <a:t>espaço</a:t>
            </a:r>
            <a:r>
              <a:rPr dirty="0"/>
              <a:t> de </a:t>
            </a:r>
            <a:r>
              <a:rPr dirty="0" err="1"/>
              <a:t>soluções</a:t>
            </a:r>
            <a:r>
              <a:rPr dirty="0"/>
              <a:t> </a:t>
            </a:r>
            <a:r>
              <a:rPr lang="pt-BR" dirty="0"/>
              <a:t>por meio</a:t>
            </a:r>
            <a:r>
              <a:rPr dirty="0"/>
              <a:t> de </a:t>
            </a:r>
            <a:r>
              <a:rPr dirty="0" err="1"/>
              <a:t>trocas</a:t>
            </a:r>
            <a:r>
              <a:rPr dirty="0"/>
              <a:t> </a:t>
            </a:r>
            <a:r>
              <a:rPr dirty="0" err="1"/>
              <a:t>sistemáticas</a:t>
            </a:r>
            <a:r>
              <a:rPr dirty="0"/>
              <a:t> de </a:t>
            </a:r>
            <a:r>
              <a:rPr dirty="0" err="1"/>
              <a:t>estruturas</a:t>
            </a:r>
            <a:r>
              <a:rPr dirty="0"/>
              <a:t> de </a:t>
            </a:r>
            <a:r>
              <a:rPr dirty="0" err="1"/>
              <a:t>vizinhança</a:t>
            </a:r>
            <a:endParaRPr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dirty="0" err="1"/>
              <a:t>Explora</a:t>
            </a:r>
            <a:r>
              <a:rPr dirty="0"/>
              <a:t> </a:t>
            </a:r>
            <a:r>
              <a:rPr dirty="0" err="1"/>
              <a:t>vizinhanças</a:t>
            </a:r>
            <a:r>
              <a:rPr dirty="0"/>
              <a:t> </a:t>
            </a:r>
            <a:r>
              <a:rPr dirty="0" err="1"/>
              <a:t>gradativamente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“</a:t>
            </a:r>
            <a:r>
              <a:rPr dirty="0" err="1"/>
              <a:t>distantes</a:t>
            </a:r>
            <a:r>
              <a:rPr dirty="0"/>
              <a:t>”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No VND básico, proposto em 1997, s</a:t>
            </a:r>
            <a:r>
              <a:rPr dirty="0" err="1"/>
              <a:t>empre</a:t>
            </a:r>
            <a:r>
              <a:rPr dirty="0"/>
              <a:t> que </a:t>
            </a:r>
            <a:r>
              <a:rPr dirty="0" err="1"/>
              <a:t>há</a:t>
            </a:r>
            <a:r>
              <a:rPr dirty="0"/>
              <a:t> </a:t>
            </a:r>
            <a:r>
              <a:rPr dirty="0" err="1"/>
              <a:t>melhora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certa</a:t>
            </a:r>
            <a:r>
              <a:rPr dirty="0"/>
              <a:t> </a:t>
            </a:r>
            <a:r>
              <a:rPr dirty="0" err="1"/>
              <a:t>vizinhança</a:t>
            </a:r>
            <a:r>
              <a:rPr dirty="0"/>
              <a:t>, </a:t>
            </a:r>
            <a:r>
              <a:rPr dirty="0" err="1"/>
              <a:t>retorna</a:t>
            </a:r>
            <a:r>
              <a:rPr dirty="0"/>
              <a:t>-se à </a:t>
            </a:r>
            <a:r>
              <a:rPr dirty="0" err="1"/>
              <a:t>vizinhança</a:t>
            </a:r>
            <a:r>
              <a:rPr dirty="0"/>
              <a:t>  “</a:t>
            </a:r>
            <a:r>
              <a:rPr dirty="0" err="1"/>
              <a:t>menos</a:t>
            </a:r>
            <a:r>
              <a:rPr dirty="0"/>
              <a:t> </a:t>
            </a:r>
            <a:r>
              <a:rPr dirty="0" err="1"/>
              <a:t>distante</a:t>
            </a:r>
            <a:r>
              <a:rPr dirty="0"/>
              <a:t>”</a:t>
            </a:r>
            <a:endParaRPr lang="pt-BR"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en-US" dirty="0" err="1"/>
              <a:t>Posteriormente</a:t>
            </a:r>
            <a:r>
              <a:rPr lang="en-US" dirty="0"/>
              <a:t> </a:t>
            </a:r>
            <a:r>
              <a:rPr lang="en-US" dirty="0" err="1"/>
              <a:t>foram</a:t>
            </a:r>
            <a:r>
              <a:rPr lang="en-US" dirty="0"/>
              <a:t> </a:t>
            </a:r>
            <a:r>
              <a:rPr lang="en-US" dirty="0" err="1"/>
              <a:t>propostas</a:t>
            </a:r>
            <a:r>
              <a:rPr lang="en-US" dirty="0"/>
              <a:t> </a:t>
            </a:r>
            <a:r>
              <a:rPr lang="en-US" dirty="0" err="1"/>
              <a:t>outras</a:t>
            </a:r>
            <a:r>
              <a:rPr lang="en-US" dirty="0"/>
              <a:t> </a:t>
            </a:r>
            <a:r>
              <a:rPr lang="en-US" dirty="0" err="1"/>
              <a:t>variantes</a:t>
            </a:r>
            <a:r>
              <a:rPr lang="en-US" dirty="0"/>
              <a:t> que alteram a forma de </a:t>
            </a:r>
            <a:r>
              <a:rPr lang="en-US" dirty="0" err="1"/>
              <a:t>decidir</a:t>
            </a:r>
            <a:r>
              <a:rPr lang="en-US" dirty="0"/>
              <a:t> qual </a:t>
            </a:r>
            <a:r>
              <a:rPr lang="en-US" dirty="0" err="1"/>
              <a:t>será</a:t>
            </a:r>
            <a:r>
              <a:rPr lang="en-US" dirty="0"/>
              <a:t> a </a:t>
            </a:r>
            <a:r>
              <a:rPr lang="en-US" dirty="0" err="1"/>
              <a:t>próxima</a:t>
            </a:r>
            <a:r>
              <a:rPr lang="en-US" dirty="0"/>
              <a:t> </a:t>
            </a:r>
            <a:r>
              <a:rPr lang="en-US" dirty="0" err="1"/>
              <a:t>vizinhança</a:t>
            </a:r>
            <a:r>
              <a:rPr lang="en-US" dirty="0"/>
              <a:t> </a:t>
            </a:r>
            <a:r>
              <a:rPr lang="en-US" dirty="0" err="1"/>
              <a:t>explorada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810179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rocedimento VNS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805439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dirty="0" err="1"/>
              <a:t>Procedimento</a:t>
            </a:r>
            <a:r>
              <a:rPr dirty="0"/>
              <a:t> VNS</a:t>
            </a:r>
            <a:r>
              <a:rPr lang="pt-BR" dirty="0"/>
              <a:t> básico</a:t>
            </a:r>
            <a:br>
              <a:rPr lang="pt-BR" dirty="0"/>
            </a:br>
            <a:r>
              <a:rPr lang="pt-BR" dirty="0"/>
              <a:t>(Hansen e </a:t>
            </a:r>
            <a:r>
              <a:rPr lang="pt-BR" dirty="0" err="1"/>
              <a:t>Mladenovic</a:t>
            </a:r>
            <a:r>
              <a:rPr lang="pt-BR" dirty="0"/>
              <a:t>, 1997)</a:t>
            </a:r>
            <a:endParaRPr dirty="0"/>
          </a:p>
        </p:txBody>
      </p:sp>
      <p:graphicFrame>
        <p:nvGraphicFramePr>
          <p:cNvPr id="108" name="Tabela"/>
          <p:cNvGraphicFramePr/>
          <p:nvPr>
            <p:extLst>
              <p:ext uri="{D42A27DB-BD31-4B8C-83A1-F6EECF244321}">
                <p14:modId xmlns:p14="http://schemas.microsoft.com/office/powerpoint/2010/main" val="3402590354"/>
              </p:ext>
            </p:extLst>
          </p:nvPr>
        </p:nvGraphicFramePr>
        <p:xfrm>
          <a:off x="1187450" y="1844675"/>
          <a:ext cx="6912942" cy="4968875"/>
        </p:xfrm>
        <a:graphic>
          <a:graphicData uri="http://schemas.openxmlformats.org/drawingml/2006/table">
            <a:tbl>
              <a:tblPr/>
              <a:tblGrid>
                <a:gridCol w="691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875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	</a:t>
                      </a:r>
                      <a:r>
                        <a:rPr dirty="0" err="1"/>
                        <a:t>Seja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uma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inicial</a:t>
                      </a:r>
                      <a:r>
                        <a:rPr dirty="0"/>
                        <a:t> e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 o </a:t>
                      </a:r>
                      <a:r>
                        <a:rPr dirty="0" err="1"/>
                        <a:t>número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estruturas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2	</a:t>
                      </a:r>
                      <a:r>
                        <a:rPr i="1" dirty="0"/>
                        <a:t>s</a:t>
                      </a:r>
                      <a:r>
                        <a:rPr dirty="0"/>
                        <a:t>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;		{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corrente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3	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 (</a:t>
                      </a:r>
                      <a:r>
                        <a:rPr dirty="0" err="1"/>
                        <a:t>Critério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parada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não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satisfeito</a:t>
                      </a:r>
                      <a:r>
                        <a:rPr dirty="0"/>
                        <a:t>) </a:t>
                      </a:r>
                      <a:r>
                        <a:rPr u="sng" dirty="0" err="1"/>
                        <a:t>faça</a:t>
                      </a:r>
                      <a:endParaRPr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4		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		{Tipo de </a:t>
                      </a:r>
                      <a:r>
                        <a:rPr dirty="0" err="1"/>
                        <a:t>estrutura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5		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 (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£</a:t>
                      </a:r>
                      <a:r>
                        <a:rPr dirty="0"/>
                        <a:t>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) </a:t>
                      </a:r>
                      <a:r>
                        <a:rPr u="sng" dirty="0" err="1"/>
                        <a:t>faça</a:t>
                      </a:r>
                      <a:endParaRPr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6			Gere um </a:t>
                      </a:r>
                      <a:r>
                        <a:rPr dirty="0" err="1"/>
                        <a:t>vizinho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qualquer</a:t>
                      </a:r>
                      <a:r>
                        <a:rPr dirty="0"/>
                        <a:t> s</a:t>
                      </a:r>
                      <a:r>
                        <a:rPr lang="pt-BR" dirty="0"/>
                        <a:t>'</a:t>
                      </a:r>
                      <a:r>
                        <a:rPr dirty="0"/>
                        <a:t>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Î</a:t>
                      </a:r>
                      <a:r>
                        <a:rPr dirty="0"/>
                        <a:t> </a:t>
                      </a:r>
                      <a:r>
                        <a:rPr i="1" dirty="0"/>
                        <a:t>N</a:t>
                      </a:r>
                      <a:r>
                        <a:rPr baseline="30000" dirty="0"/>
                        <a:t>(</a:t>
                      </a:r>
                      <a:r>
                        <a:rPr i="1" baseline="30000" dirty="0"/>
                        <a:t>k</a:t>
                      </a:r>
                      <a:r>
                        <a:rPr baseline="30000" dirty="0"/>
                        <a:t>)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7			</a:t>
                      </a:r>
                      <a:r>
                        <a:rPr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dirty="0"/>
                        <a:t>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BuscaLocal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lang="pt-BR" i="1" dirty="0"/>
                        <a:t>'</a:t>
                      </a:r>
                      <a:r>
                        <a:rPr dirty="0"/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8			</a:t>
                      </a:r>
                      <a:r>
                        <a:rPr u="sng" dirty="0"/>
                        <a:t>se</a:t>
                      </a:r>
                      <a:r>
                        <a:rPr dirty="0"/>
                        <a:t> (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dirty="0"/>
                        <a:t>) &lt;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 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9			</a:t>
                      </a:r>
                      <a:r>
                        <a:rPr lang="pt-BR" dirty="0"/>
                        <a:t>    </a:t>
                      </a:r>
                      <a:r>
                        <a:rPr u="sng" dirty="0" err="1"/>
                        <a:t>então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dirty="0"/>
                        <a:t>;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10			</a:t>
                      </a:r>
                      <a:r>
                        <a:rPr lang="pt-BR" dirty="0"/>
                        <a:t>    </a:t>
                      </a:r>
                      <a:r>
                        <a:rPr u="sng" dirty="0" err="1"/>
                        <a:t>senão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/>
                        <a:t> + 1;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11			</a:t>
                      </a:r>
                      <a:r>
                        <a:rPr dirty="0" err="1"/>
                        <a:t>fim</a:t>
                      </a:r>
                      <a:r>
                        <a:rPr dirty="0"/>
                        <a:t>-se;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12		</a:t>
                      </a:r>
                      <a:r>
                        <a:rPr u="sng" dirty="0" err="1"/>
                        <a:t>fim</a:t>
                      </a:r>
                      <a:r>
                        <a:rPr dirty="0" err="1"/>
                        <a:t>-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13	</a:t>
                      </a:r>
                      <a:r>
                        <a:rPr u="sng" dirty="0" err="1"/>
                        <a:t>fim</a:t>
                      </a:r>
                      <a:r>
                        <a:rPr dirty="0" err="1"/>
                        <a:t>-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14	</a:t>
                      </a:r>
                      <a:r>
                        <a:rPr dirty="0" err="1"/>
                        <a:t>Retorne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 err="1"/>
                        <a:t>fim</a:t>
                      </a:r>
                      <a:r>
                        <a:rPr b="0" dirty="0"/>
                        <a:t> VNS;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632682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rocedimento VNS"/>
          <p:cNvSpPr txBox="1">
            <a:spLocks noGrp="1"/>
          </p:cNvSpPr>
          <p:nvPr>
            <p:ph type="title" idx="4294967295"/>
          </p:nvPr>
        </p:nvSpPr>
        <p:spPr>
          <a:xfrm>
            <a:off x="1150937" y="404664"/>
            <a:ext cx="6805439" cy="93610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Framework genérico do </a:t>
            </a:r>
            <a:r>
              <a:rPr dirty="0"/>
              <a:t>VNS</a:t>
            </a:r>
            <a:br>
              <a:rPr lang="pt-BR" dirty="0"/>
            </a:br>
            <a:r>
              <a:rPr lang="en-US" dirty="0"/>
              <a:t>(Hansen et al., 2017)</a:t>
            </a:r>
            <a:endParaRPr dirty="0"/>
          </a:p>
        </p:txBody>
      </p:sp>
      <p:graphicFrame>
        <p:nvGraphicFramePr>
          <p:cNvPr id="108" name="Tabela"/>
          <p:cNvGraphicFramePr/>
          <p:nvPr>
            <p:extLst>
              <p:ext uri="{D42A27DB-BD31-4B8C-83A1-F6EECF244321}">
                <p14:modId xmlns:p14="http://schemas.microsoft.com/office/powerpoint/2010/main" val="1788099062"/>
              </p:ext>
            </p:extLst>
          </p:nvPr>
        </p:nvGraphicFramePr>
        <p:xfrm>
          <a:off x="1043608" y="1556793"/>
          <a:ext cx="6912942" cy="4392488"/>
        </p:xfrm>
        <a:graphic>
          <a:graphicData uri="http://schemas.openxmlformats.org/drawingml/2006/table">
            <a:tbl>
              <a:tblPr/>
              <a:tblGrid>
                <a:gridCol w="691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2488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2000" dirty="0"/>
                        <a:t>1	</a:t>
                      </a:r>
                      <a:r>
                        <a:rPr sz="2000" dirty="0" err="1"/>
                        <a:t>Seja</a:t>
                      </a:r>
                      <a:r>
                        <a:rPr sz="2000" dirty="0"/>
                        <a:t> </a:t>
                      </a:r>
                      <a:r>
                        <a:rPr sz="2000" i="1" dirty="0"/>
                        <a:t>s</a:t>
                      </a:r>
                      <a:r>
                        <a:rPr sz="2000" baseline="-30000" dirty="0"/>
                        <a:t>0</a:t>
                      </a:r>
                      <a:r>
                        <a:rPr sz="2000" dirty="0"/>
                        <a:t> </a:t>
                      </a:r>
                      <a:r>
                        <a:rPr sz="2000" dirty="0" err="1"/>
                        <a:t>uma</a:t>
                      </a:r>
                      <a:r>
                        <a:rPr sz="2000" dirty="0"/>
                        <a:t> </a:t>
                      </a:r>
                      <a:r>
                        <a:rPr sz="2000" dirty="0" err="1"/>
                        <a:t>solução</a:t>
                      </a:r>
                      <a:r>
                        <a:rPr sz="2000" dirty="0"/>
                        <a:t> </a:t>
                      </a:r>
                      <a:r>
                        <a:rPr sz="2000" dirty="0" err="1"/>
                        <a:t>inicial</a:t>
                      </a:r>
                      <a:r>
                        <a:rPr lang="pt-BR" sz="2000" dirty="0"/>
                        <a:t>,</a:t>
                      </a:r>
                      <a:r>
                        <a:rPr sz="2000" dirty="0"/>
                        <a:t> </a:t>
                      </a:r>
                      <a:r>
                        <a:rPr sz="2000" i="1" dirty="0"/>
                        <a:t>r</a:t>
                      </a:r>
                      <a:r>
                        <a:rPr sz="2000" dirty="0"/>
                        <a:t> o </a:t>
                      </a:r>
                      <a:r>
                        <a:rPr sz="2000" dirty="0" err="1"/>
                        <a:t>número</a:t>
                      </a:r>
                      <a:r>
                        <a:rPr sz="2000" dirty="0"/>
                        <a:t> de </a:t>
                      </a:r>
                      <a:r>
                        <a:rPr sz="2000" dirty="0" err="1"/>
                        <a:t>estruturas</a:t>
                      </a:r>
                      <a:r>
                        <a:rPr sz="2000" dirty="0"/>
                        <a:t> de </a:t>
                      </a:r>
                      <a:r>
                        <a:rPr sz="2000" dirty="0" err="1"/>
                        <a:t>vizinhança</a:t>
                      </a:r>
                      <a:r>
                        <a:rPr sz="20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2000" dirty="0"/>
                        <a:t>2	</a:t>
                      </a:r>
                      <a:r>
                        <a:rPr sz="2000" i="1" dirty="0"/>
                        <a:t>s</a:t>
                      </a:r>
                      <a:r>
                        <a:rPr sz="2000" dirty="0"/>
                        <a:t> </a:t>
                      </a:r>
                      <a:r>
                        <a:rPr sz="20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2000" dirty="0"/>
                        <a:t> </a:t>
                      </a:r>
                      <a:r>
                        <a:rPr sz="2000" i="1" dirty="0"/>
                        <a:t>s</a:t>
                      </a:r>
                      <a:r>
                        <a:rPr sz="2000" baseline="-30000" dirty="0"/>
                        <a:t>0</a:t>
                      </a:r>
                      <a:r>
                        <a:rPr sz="2000" dirty="0"/>
                        <a:t>;</a:t>
                      </a:r>
                      <a:r>
                        <a:rPr lang="pt-BR" sz="2000" dirty="0"/>
                        <a:t>       </a:t>
                      </a:r>
                      <a:r>
                        <a:rPr sz="2000" dirty="0"/>
                        <a:t>{</a:t>
                      </a:r>
                      <a:r>
                        <a:rPr sz="2000" dirty="0" err="1"/>
                        <a:t>Solução</a:t>
                      </a:r>
                      <a:r>
                        <a:rPr sz="2000" dirty="0"/>
                        <a:t> </a:t>
                      </a:r>
                      <a:r>
                        <a:rPr lang="pt-BR" sz="2000" dirty="0"/>
                        <a:t>atual</a:t>
                      </a:r>
                      <a:r>
                        <a:rPr sz="2000"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2000" dirty="0"/>
                        <a:t>3</a:t>
                      </a:r>
                      <a:r>
                        <a:rPr sz="2000" dirty="0"/>
                        <a:t>	</a:t>
                      </a:r>
                      <a:r>
                        <a:rPr sz="2000" u="sng" dirty="0" err="1"/>
                        <a:t>enquanto</a:t>
                      </a:r>
                      <a:r>
                        <a:rPr sz="2000" dirty="0"/>
                        <a:t> (</a:t>
                      </a:r>
                      <a:r>
                        <a:rPr sz="2000" dirty="0" err="1"/>
                        <a:t>Critério</a:t>
                      </a:r>
                      <a:r>
                        <a:rPr sz="2000" dirty="0"/>
                        <a:t> de </a:t>
                      </a:r>
                      <a:r>
                        <a:rPr sz="2000" dirty="0" err="1"/>
                        <a:t>parada</a:t>
                      </a:r>
                      <a:r>
                        <a:rPr sz="2000" dirty="0"/>
                        <a:t> </a:t>
                      </a:r>
                      <a:r>
                        <a:rPr sz="2000" dirty="0" err="1"/>
                        <a:t>não</a:t>
                      </a:r>
                      <a:r>
                        <a:rPr sz="2000" dirty="0"/>
                        <a:t> </a:t>
                      </a:r>
                      <a:r>
                        <a:rPr sz="2000" dirty="0" err="1"/>
                        <a:t>satisfeito</a:t>
                      </a:r>
                      <a:r>
                        <a:rPr sz="2000" dirty="0"/>
                        <a:t>) </a:t>
                      </a:r>
                      <a:r>
                        <a:rPr sz="2000" u="sng" dirty="0" err="1"/>
                        <a:t>faça</a:t>
                      </a:r>
                      <a:endParaRPr sz="2000"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2000" dirty="0"/>
                        <a:t>4</a:t>
                      </a:r>
                      <a:r>
                        <a:rPr sz="2000" dirty="0"/>
                        <a:t>	</a:t>
                      </a:r>
                      <a:r>
                        <a:rPr lang="en-US" sz="2000" dirty="0"/>
                        <a:t>	</a:t>
                      </a:r>
                      <a:r>
                        <a:rPr sz="2000" i="1" dirty="0"/>
                        <a:t>k</a:t>
                      </a:r>
                      <a:r>
                        <a:rPr sz="20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sz="2000" dirty="0"/>
                        <a:t> 1;</a:t>
                      </a:r>
                      <a:r>
                        <a:rPr lang="pt-BR" sz="2000" dirty="0"/>
                        <a:t>  </a:t>
                      </a:r>
                      <a:r>
                        <a:rPr sz="2000" dirty="0"/>
                        <a:t>{</a:t>
                      </a:r>
                      <a:r>
                        <a:rPr lang="pt-BR" sz="2000" dirty="0"/>
                        <a:t>V</a:t>
                      </a:r>
                      <a:r>
                        <a:rPr sz="2000" dirty="0" err="1"/>
                        <a:t>izinhança</a:t>
                      </a:r>
                      <a:r>
                        <a:rPr lang="pt-BR" sz="2000" dirty="0"/>
                        <a:t> corrente</a:t>
                      </a:r>
                      <a:r>
                        <a:rPr sz="2000"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2000" dirty="0"/>
                        <a:t>5</a:t>
                      </a:r>
                      <a:r>
                        <a:rPr sz="2000" dirty="0"/>
                        <a:t>		</a:t>
                      </a:r>
                      <a:r>
                        <a:rPr sz="2000" u="sng" dirty="0" err="1"/>
                        <a:t>enquanto</a:t>
                      </a:r>
                      <a:r>
                        <a:rPr sz="2000" dirty="0"/>
                        <a:t> (</a:t>
                      </a:r>
                      <a:r>
                        <a:rPr sz="2000" i="1" dirty="0"/>
                        <a:t>k</a:t>
                      </a:r>
                      <a:r>
                        <a:rPr sz="20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£</a:t>
                      </a:r>
                      <a:r>
                        <a:rPr sz="2000" dirty="0"/>
                        <a:t> </a:t>
                      </a:r>
                      <a:r>
                        <a:rPr sz="2000" i="1" dirty="0"/>
                        <a:t>r</a:t>
                      </a:r>
                      <a:r>
                        <a:rPr sz="2000" dirty="0"/>
                        <a:t>) </a:t>
                      </a:r>
                      <a:r>
                        <a:rPr sz="2000" u="sng" dirty="0" err="1"/>
                        <a:t>faça</a:t>
                      </a:r>
                      <a:endParaRPr sz="2000"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2000" dirty="0"/>
                        <a:t>6</a:t>
                      </a:r>
                      <a:r>
                        <a:rPr sz="2000" dirty="0"/>
                        <a:t>		</a:t>
                      </a:r>
                      <a:r>
                        <a:rPr lang="en-US" sz="2000" dirty="0"/>
                        <a:t>	</a:t>
                      </a:r>
                      <a:r>
                        <a:rPr lang="pt-BR" sz="2000" i="1" dirty="0"/>
                        <a:t>s</a:t>
                      </a:r>
                      <a:r>
                        <a:rPr lang="pt-BR" sz="2000" dirty="0"/>
                        <a:t>’ </a:t>
                      </a:r>
                      <a:r>
                        <a:rPr lang="en-US" sz="20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lang="pt-BR" sz="2000" dirty="0"/>
                        <a:t> Shake(</a:t>
                      </a:r>
                      <a:r>
                        <a:rPr lang="pt-BR" sz="2000" i="1" dirty="0"/>
                        <a:t>s</a:t>
                      </a:r>
                      <a:r>
                        <a:rPr lang="pt-BR" sz="2000" dirty="0"/>
                        <a:t>, </a:t>
                      </a:r>
                      <a:r>
                        <a:rPr lang="pt-BR" sz="2000" i="1" dirty="0"/>
                        <a:t>k</a:t>
                      </a:r>
                      <a:r>
                        <a:rPr lang="pt-BR" sz="2000" dirty="0"/>
                        <a:t>)</a:t>
                      </a:r>
                      <a:r>
                        <a:rPr sz="20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2000" dirty="0"/>
                        <a:t>7</a:t>
                      </a:r>
                      <a:r>
                        <a:rPr sz="2000" dirty="0"/>
                        <a:t>			</a:t>
                      </a:r>
                      <a:r>
                        <a:rPr sz="2000"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sz="2000" dirty="0"/>
                        <a:t> </a:t>
                      </a:r>
                      <a:r>
                        <a:rPr sz="20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2000" dirty="0"/>
                        <a:t> </a:t>
                      </a:r>
                      <a:r>
                        <a:rPr sz="2000" dirty="0" err="1"/>
                        <a:t>BuscaLocal</a:t>
                      </a:r>
                      <a:r>
                        <a:rPr sz="2000" dirty="0"/>
                        <a:t>(</a:t>
                      </a:r>
                      <a:r>
                        <a:rPr sz="2000" i="1" dirty="0"/>
                        <a:t>s</a:t>
                      </a:r>
                      <a:r>
                        <a:rPr lang="pt-BR" sz="2000" i="1" dirty="0"/>
                        <a:t>'</a:t>
                      </a:r>
                      <a:r>
                        <a:rPr sz="2000" dirty="0"/>
                        <a:t>);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2000" dirty="0"/>
                        <a:t>8		             </a:t>
                      </a:r>
                      <a:r>
                        <a:rPr lang="pt-BR" sz="2000" dirty="0" err="1"/>
                        <a:t>Altere_vizinhança</a:t>
                      </a:r>
                      <a:r>
                        <a:rPr lang="pt-BR" sz="2000" dirty="0"/>
                        <a:t>(</a:t>
                      </a:r>
                      <a:r>
                        <a:rPr lang="pt-BR" sz="2000" i="1" dirty="0"/>
                        <a:t>s</a:t>
                      </a:r>
                      <a:r>
                        <a:rPr lang="pt-BR" sz="2000" dirty="0"/>
                        <a:t>, </a:t>
                      </a:r>
                      <a:r>
                        <a:rPr lang="pt-BR" sz="2000"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lang="pt-BR" sz="2000" dirty="0"/>
                        <a:t>, </a:t>
                      </a:r>
                      <a:r>
                        <a:rPr lang="pt-BR" sz="2000" i="1" dirty="0"/>
                        <a:t>k</a:t>
                      </a:r>
                      <a:r>
                        <a:rPr lang="pt-BR" sz="2000" dirty="0"/>
                        <a:t>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2000" dirty="0"/>
                        <a:t>9</a:t>
                      </a:r>
                      <a:r>
                        <a:rPr sz="2000" dirty="0"/>
                        <a:t>		</a:t>
                      </a:r>
                      <a:r>
                        <a:rPr sz="2000" u="sng" dirty="0" err="1"/>
                        <a:t>fim</a:t>
                      </a:r>
                      <a:r>
                        <a:rPr sz="2000" dirty="0" err="1"/>
                        <a:t>-</a:t>
                      </a:r>
                      <a:r>
                        <a:rPr sz="2000" u="sng" dirty="0" err="1"/>
                        <a:t>enquanto</a:t>
                      </a:r>
                      <a:r>
                        <a:rPr sz="20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2000" dirty="0"/>
                        <a:t>10</a:t>
                      </a:r>
                      <a:r>
                        <a:rPr sz="2000" dirty="0"/>
                        <a:t>	</a:t>
                      </a:r>
                      <a:r>
                        <a:rPr sz="2000" u="sng" dirty="0" err="1"/>
                        <a:t>fim</a:t>
                      </a:r>
                      <a:r>
                        <a:rPr sz="2000" dirty="0" err="1"/>
                        <a:t>-</a:t>
                      </a:r>
                      <a:r>
                        <a:rPr sz="2000" u="sng" dirty="0" err="1"/>
                        <a:t>enquanto</a:t>
                      </a:r>
                      <a:r>
                        <a:rPr sz="20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2000" dirty="0"/>
                        <a:t>11</a:t>
                      </a:r>
                      <a:r>
                        <a:rPr sz="2000" dirty="0"/>
                        <a:t>	</a:t>
                      </a:r>
                      <a:r>
                        <a:rPr sz="2000" dirty="0" err="1"/>
                        <a:t>Retorne</a:t>
                      </a:r>
                      <a:r>
                        <a:rPr sz="2000" dirty="0"/>
                        <a:t> </a:t>
                      </a:r>
                      <a:r>
                        <a:rPr sz="2000" i="1" dirty="0"/>
                        <a:t>s</a:t>
                      </a:r>
                      <a:r>
                        <a:rPr sz="2000"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2000" dirty="0" err="1"/>
                        <a:t>fim</a:t>
                      </a:r>
                      <a:r>
                        <a:rPr sz="2000" b="0" dirty="0"/>
                        <a:t> VNS;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63C993E7-C68C-118E-1B30-7B0698DBDAB4}"/>
              </a:ext>
            </a:extLst>
          </p:cNvPr>
          <p:cNvSpPr txBox="1"/>
          <p:nvPr/>
        </p:nvSpPr>
        <p:spPr>
          <a:xfrm>
            <a:off x="971600" y="602128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Hansen, P.; </a:t>
            </a:r>
            <a:r>
              <a:rPr lang="pt-BR" sz="1400" dirty="0" err="1"/>
              <a:t>Mladenovic</a:t>
            </a:r>
            <a:r>
              <a:rPr lang="pt-BR" sz="1400" dirty="0"/>
              <a:t>, N.; </a:t>
            </a:r>
            <a:r>
              <a:rPr lang="pt-BR" sz="1400" dirty="0" err="1"/>
              <a:t>Todosijevic</a:t>
            </a:r>
            <a:r>
              <a:rPr lang="pt-BR" sz="1400" dirty="0"/>
              <a:t>, R. e </a:t>
            </a:r>
            <a:r>
              <a:rPr lang="pt-BR" sz="1400" dirty="0" err="1"/>
              <a:t>Hanafi</a:t>
            </a:r>
            <a:r>
              <a:rPr lang="pt-BR" sz="1400" dirty="0"/>
              <a:t>, S. Variable </a:t>
            </a:r>
            <a:r>
              <a:rPr lang="pt-BR" sz="1400" dirty="0" err="1"/>
              <a:t>Neighborhood</a:t>
            </a:r>
            <a:r>
              <a:rPr lang="pt-BR" sz="1400" dirty="0"/>
              <a:t> Search: </a:t>
            </a:r>
            <a:r>
              <a:rPr lang="pt-BR" sz="1400" dirty="0" err="1"/>
              <a:t>basics</a:t>
            </a:r>
            <a:r>
              <a:rPr lang="pt-BR" sz="1400" dirty="0"/>
              <a:t> </a:t>
            </a:r>
            <a:r>
              <a:rPr lang="pt-BR" sz="1400" dirty="0" err="1"/>
              <a:t>and</a:t>
            </a:r>
            <a:r>
              <a:rPr lang="pt-BR" sz="1400" dirty="0"/>
              <a:t> </a:t>
            </a:r>
            <a:r>
              <a:rPr lang="pt-BR" sz="1400" dirty="0" err="1"/>
              <a:t>variants</a:t>
            </a:r>
            <a:r>
              <a:rPr lang="pt-BR" sz="1400" dirty="0"/>
              <a:t>. Euro </a:t>
            </a:r>
            <a:r>
              <a:rPr lang="pt-BR" sz="1400" dirty="0" err="1"/>
              <a:t>Journal</a:t>
            </a:r>
            <a:r>
              <a:rPr lang="pt-BR" sz="1400" dirty="0"/>
              <a:t> </a:t>
            </a:r>
            <a:r>
              <a:rPr lang="pt-BR" sz="1400" dirty="0" err="1"/>
              <a:t>of</a:t>
            </a:r>
            <a:r>
              <a:rPr lang="pt-BR" sz="1400" dirty="0"/>
              <a:t> </a:t>
            </a:r>
            <a:r>
              <a:rPr lang="pt-BR" sz="1400" dirty="0" err="1"/>
              <a:t>Computational</a:t>
            </a:r>
            <a:r>
              <a:rPr lang="pt-BR" sz="1400" dirty="0"/>
              <a:t> </a:t>
            </a:r>
            <a:r>
              <a:rPr lang="pt-BR" sz="1400" dirty="0" err="1"/>
              <a:t>Optimization</a:t>
            </a:r>
            <a:r>
              <a:rPr lang="pt-BR" sz="1400" dirty="0"/>
              <a:t>, 5:423-454, 2017.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1641645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Basic VNS…"/>
          <p:cNvSpPr txBox="1">
            <a:spLocks noGrp="1"/>
          </p:cNvSpPr>
          <p:nvPr>
            <p:ph type="body" idx="4294967295"/>
          </p:nvPr>
        </p:nvSpPr>
        <p:spPr>
          <a:xfrm>
            <a:off x="677386" y="1700808"/>
            <a:ext cx="7299722" cy="482453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9184" indent="-329184" defTabSz="877823">
              <a:lnSpc>
                <a:spcPct val="80000"/>
              </a:lnSpc>
              <a:spcBef>
                <a:spcPts val="500"/>
              </a:spcBef>
              <a:defRPr sz="2304"/>
            </a:pPr>
            <a:r>
              <a:rPr i="1" dirty="0"/>
              <a:t>Basic V</a:t>
            </a:r>
            <a:r>
              <a:rPr lang="pt-BR" i="1" dirty="0" err="1"/>
              <a:t>ariable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Search</a:t>
            </a:r>
            <a:r>
              <a:rPr lang="pt-BR" dirty="0"/>
              <a:t> (V</a:t>
            </a:r>
            <a:r>
              <a:rPr dirty="0"/>
              <a:t>NS</a:t>
            </a:r>
            <a:r>
              <a:rPr lang="pt-BR" dirty="0"/>
              <a:t>)</a:t>
            </a:r>
            <a:endParaRPr dirty="0"/>
          </a:p>
          <a:p>
            <a:pPr marL="713231" lvl="1" indent="-274320" defTabSz="877823">
              <a:lnSpc>
                <a:spcPct val="80000"/>
              </a:lnSpc>
              <a:spcBef>
                <a:spcPts val="0"/>
              </a:spcBef>
              <a:buClr>
                <a:srgbClr val="FF0000"/>
              </a:buClr>
              <a:defRPr sz="1919"/>
            </a:pPr>
            <a:r>
              <a:rPr dirty="0" err="1"/>
              <a:t>Busca</a:t>
            </a:r>
            <a:r>
              <a:rPr dirty="0"/>
              <a:t> local do VNS </a:t>
            </a:r>
            <a:r>
              <a:rPr dirty="0" err="1"/>
              <a:t>feita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um </a:t>
            </a:r>
            <a:r>
              <a:rPr dirty="0" err="1"/>
              <a:t>método</a:t>
            </a:r>
            <a:r>
              <a:rPr dirty="0"/>
              <a:t> de </a:t>
            </a:r>
            <a:r>
              <a:rPr dirty="0" err="1"/>
              <a:t>busca</a:t>
            </a:r>
            <a:r>
              <a:rPr dirty="0"/>
              <a:t> local </a:t>
            </a:r>
            <a:r>
              <a:rPr dirty="0" err="1"/>
              <a:t>convencional</a:t>
            </a:r>
            <a:r>
              <a:rPr lang="pt-BR" dirty="0"/>
              <a:t>.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0"/>
              </a:spcBef>
              <a:buClr>
                <a:srgbClr val="FF0000"/>
              </a:buClr>
              <a:defRPr sz="1919"/>
            </a:pPr>
            <a:endParaRPr dirty="0"/>
          </a:p>
          <a:p>
            <a:pPr marL="329184" indent="-329184" defTabSz="877823">
              <a:lnSpc>
                <a:spcPct val="80000"/>
              </a:lnSpc>
              <a:spcBef>
                <a:spcPts val="500"/>
              </a:spcBef>
              <a:defRPr sz="2304"/>
            </a:pPr>
            <a:r>
              <a:rPr i="1" dirty="0"/>
              <a:t>General V</a:t>
            </a:r>
            <a:r>
              <a:rPr lang="pt-BR" i="1" dirty="0" err="1"/>
              <a:t>ariable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Search</a:t>
            </a:r>
            <a:r>
              <a:rPr dirty="0"/>
              <a:t> (GVNS)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0"/>
              </a:spcBef>
              <a:buClr>
                <a:srgbClr val="FF0000"/>
              </a:buClr>
              <a:defRPr sz="1919"/>
            </a:pPr>
            <a:r>
              <a:rPr dirty="0" err="1"/>
              <a:t>Busca</a:t>
            </a:r>
            <a:r>
              <a:rPr dirty="0"/>
              <a:t> local do VNS </a:t>
            </a:r>
            <a:r>
              <a:rPr dirty="0" err="1"/>
              <a:t>feita</a:t>
            </a:r>
            <a:r>
              <a:rPr dirty="0"/>
              <a:t> </a:t>
            </a:r>
            <a:r>
              <a:rPr dirty="0" err="1"/>
              <a:t>pelo</a:t>
            </a:r>
            <a:r>
              <a:rPr dirty="0"/>
              <a:t> VND</a:t>
            </a:r>
            <a:r>
              <a:rPr lang="pt-BR" dirty="0"/>
              <a:t>.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0"/>
              </a:spcBef>
              <a:buClr>
                <a:srgbClr val="FF0000"/>
              </a:buClr>
              <a:defRPr sz="1919"/>
            </a:pPr>
            <a:endParaRPr dirty="0"/>
          </a:p>
          <a:p>
            <a:pPr marL="329184" indent="-329184" defTabSz="877823">
              <a:lnSpc>
                <a:spcPct val="80000"/>
              </a:lnSpc>
              <a:spcBef>
                <a:spcPts val="500"/>
              </a:spcBef>
              <a:defRPr sz="2304"/>
            </a:pPr>
            <a:r>
              <a:rPr i="1" dirty="0"/>
              <a:t>Reduced</a:t>
            </a:r>
            <a:r>
              <a:rPr dirty="0"/>
              <a:t> </a:t>
            </a:r>
            <a:r>
              <a:rPr lang="en-US" i="1" dirty="0"/>
              <a:t>Variable Neighborhood Search</a:t>
            </a:r>
            <a:r>
              <a:rPr dirty="0"/>
              <a:t> (RVNS)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0"/>
              </a:spcBef>
              <a:buClr>
                <a:srgbClr val="FF0000"/>
              </a:buClr>
              <a:defRPr sz="1919"/>
            </a:pPr>
            <a:r>
              <a:rPr dirty="0" err="1"/>
              <a:t>Não</a:t>
            </a:r>
            <a:r>
              <a:rPr dirty="0"/>
              <a:t> </a:t>
            </a:r>
            <a:r>
              <a:rPr dirty="0" err="1"/>
              <a:t>há</a:t>
            </a:r>
            <a:r>
              <a:rPr dirty="0"/>
              <a:t> </a:t>
            </a:r>
            <a:r>
              <a:rPr dirty="0" err="1"/>
              <a:t>busca</a:t>
            </a:r>
            <a:r>
              <a:rPr dirty="0"/>
              <a:t> local.</a:t>
            </a:r>
            <a:endParaRPr lang="pt-BR" dirty="0"/>
          </a:p>
          <a:p>
            <a:pPr marL="713231" lvl="1" indent="-274320" defTabSz="877823">
              <a:lnSpc>
                <a:spcPct val="80000"/>
              </a:lnSpc>
              <a:spcBef>
                <a:spcPts val="0"/>
              </a:spcBef>
              <a:buClr>
                <a:srgbClr val="FF0000"/>
              </a:buClr>
              <a:defRPr sz="1919"/>
            </a:pPr>
            <a:r>
              <a:rPr dirty="0" err="1"/>
              <a:t>Consiste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selecionar</a:t>
            </a:r>
            <a:r>
              <a:rPr dirty="0"/>
              <a:t> um </a:t>
            </a:r>
            <a:r>
              <a:rPr dirty="0" err="1"/>
              <a:t>ponto</a:t>
            </a:r>
            <a:r>
              <a:rPr dirty="0"/>
              <a:t> </a:t>
            </a:r>
            <a:r>
              <a:rPr dirty="0" err="1"/>
              <a:t>aleatório</a:t>
            </a:r>
            <a:r>
              <a:rPr dirty="0"/>
              <a:t> do </a:t>
            </a:r>
            <a:r>
              <a:rPr dirty="0" err="1"/>
              <a:t>espaço</a:t>
            </a:r>
            <a:r>
              <a:rPr dirty="0"/>
              <a:t> de </a:t>
            </a:r>
            <a:r>
              <a:rPr dirty="0" err="1"/>
              <a:t>busca</a:t>
            </a:r>
            <a:r>
              <a:rPr dirty="0"/>
              <a:t> da </a:t>
            </a:r>
            <a:r>
              <a:rPr i="1" dirty="0"/>
              <a:t>k</a:t>
            </a:r>
            <a:r>
              <a:rPr dirty="0"/>
              <a:t>-</a:t>
            </a:r>
            <a:r>
              <a:rPr dirty="0" err="1"/>
              <a:t>ésima</a:t>
            </a:r>
            <a:r>
              <a:rPr dirty="0"/>
              <a:t> </a:t>
            </a:r>
            <a:r>
              <a:rPr dirty="0" err="1"/>
              <a:t>vizinhança</a:t>
            </a:r>
            <a:r>
              <a:rPr dirty="0"/>
              <a:t>, </a:t>
            </a:r>
            <a:r>
              <a:rPr dirty="0" err="1"/>
              <a:t>iniciando</a:t>
            </a:r>
            <a:r>
              <a:rPr dirty="0"/>
              <a:t> da </a:t>
            </a:r>
            <a:r>
              <a:rPr dirty="0" err="1"/>
              <a:t>primeira</a:t>
            </a:r>
            <a:r>
              <a:rPr dirty="0"/>
              <a:t>. Se </a:t>
            </a:r>
            <a:r>
              <a:rPr dirty="0" err="1"/>
              <a:t>houver</a:t>
            </a:r>
            <a:r>
              <a:rPr dirty="0"/>
              <a:t> </a:t>
            </a:r>
            <a:r>
              <a:rPr dirty="0" err="1"/>
              <a:t>melhora</a:t>
            </a:r>
            <a:r>
              <a:rPr dirty="0"/>
              <a:t>, move-se para </a:t>
            </a:r>
            <a:r>
              <a:rPr dirty="0" err="1"/>
              <a:t>esse</a:t>
            </a:r>
            <a:r>
              <a:rPr dirty="0"/>
              <a:t> </a:t>
            </a:r>
            <a:r>
              <a:rPr dirty="0" err="1"/>
              <a:t>ponto</a:t>
            </a:r>
            <a:r>
              <a:rPr dirty="0"/>
              <a:t>, </a:t>
            </a:r>
            <a:r>
              <a:rPr lang="pt-BR" dirty="0"/>
              <a:t>e </a:t>
            </a:r>
            <a:r>
              <a:rPr dirty="0" err="1"/>
              <a:t>retorna</a:t>
            </a:r>
            <a:r>
              <a:rPr dirty="0"/>
              <a:t>-se à </a:t>
            </a:r>
            <a:r>
              <a:rPr dirty="0" err="1"/>
              <a:t>primeira</a:t>
            </a:r>
            <a:r>
              <a:rPr dirty="0"/>
              <a:t> </a:t>
            </a:r>
            <a:r>
              <a:rPr dirty="0" err="1"/>
              <a:t>vizinhança</a:t>
            </a:r>
            <a:r>
              <a:rPr dirty="0"/>
              <a:t>; </a:t>
            </a:r>
            <a:r>
              <a:rPr dirty="0" err="1"/>
              <a:t>caso</a:t>
            </a:r>
            <a:r>
              <a:rPr dirty="0"/>
              <a:t> </a:t>
            </a:r>
            <a:r>
              <a:rPr dirty="0" err="1"/>
              <a:t>contrário</a:t>
            </a:r>
            <a:r>
              <a:rPr dirty="0"/>
              <a:t>, </a:t>
            </a:r>
            <a:r>
              <a:rPr lang="pt-BR" dirty="0"/>
              <a:t>passa-se para próxima</a:t>
            </a:r>
            <a:r>
              <a:rPr dirty="0"/>
              <a:t> </a:t>
            </a:r>
            <a:r>
              <a:rPr dirty="0" err="1"/>
              <a:t>vizinhança</a:t>
            </a:r>
            <a:r>
              <a:rPr dirty="0"/>
              <a:t> e </a:t>
            </a:r>
            <a:r>
              <a:rPr dirty="0" err="1"/>
              <a:t>repete</a:t>
            </a:r>
            <a:r>
              <a:rPr dirty="0"/>
              <a:t>-se o </a:t>
            </a:r>
            <a:r>
              <a:rPr dirty="0" err="1"/>
              <a:t>processo</a:t>
            </a:r>
            <a:r>
              <a:rPr dirty="0"/>
              <a:t>.</a:t>
            </a:r>
            <a:r>
              <a:rPr lang="pt-BR" dirty="0"/>
              <a:t> </a:t>
            </a:r>
            <a:r>
              <a:rPr dirty="0"/>
              <a:t>O RVNS termina </a:t>
            </a:r>
            <a:r>
              <a:rPr dirty="0" err="1"/>
              <a:t>quando</a:t>
            </a:r>
            <a:r>
              <a:rPr dirty="0"/>
              <a:t> se </a:t>
            </a:r>
            <a:r>
              <a:rPr dirty="0" err="1"/>
              <a:t>alcança</a:t>
            </a:r>
            <a:r>
              <a:rPr dirty="0"/>
              <a:t> a </a:t>
            </a:r>
            <a:r>
              <a:rPr dirty="0" err="1"/>
              <a:t>última</a:t>
            </a:r>
            <a:r>
              <a:rPr dirty="0"/>
              <a:t> </a:t>
            </a:r>
            <a:r>
              <a:rPr dirty="0" err="1"/>
              <a:t>vizinhança</a:t>
            </a:r>
            <a:r>
              <a:rPr dirty="0"/>
              <a:t> </a:t>
            </a:r>
            <a:r>
              <a:rPr lang="pt-BR" dirty="0"/>
              <a:t>e o critério de parada for </a:t>
            </a:r>
            <a:r>
              <a:rPr dirty="0" err="1"/>
              <a:t>atingido</a:t>
            </a:r>
            <a:r>
              <a:rPr lang="pt-BR" dirty="0"/>
              <a:t>.</a:t>
            </a:r>
          </a:p>
          <a:p>
            <a:pPr marL="713231" lvl="1" indent="-274320" defTabSz="877823">
              <a:lnSpc>
                <a:spcPct val="80000"/>
              </a:lnSpc>
              <a:spcBef>
                <a:spcPts val="0"/>
              </a:spcBef>
              <a:buClr>
                <a:srgbClr val="FF0000"/>
              </a:buClr>
              <a:defRPr sz="1919"/>
            </a:pPr>
            <a:endParaRPr dirty="0"/>
          </a:p>
          <a:p>
            <a:pPr marL="329184" indent="-329184" defTabSz="877823">
              <a:lnSpc>
                <a:spcPct val="80000"/>
              </a:lnSpc>
              <a:spcBef>
                <a:spcPts val="500"/>
              </a:spcBef>
              <a:defRPr sz="2304"/>
            </a:pPr>
            <a:r>
              <a:rPr i="1" dirty="0"/>
              <a:t>Skewed</a:t>
            </a:r>
            <a:r>
              <a:rPr dirty="0"/>
              <a:t> </a:t>
            </a:r>
            <a:r>
              <a:rPr lang="en-US" i="1" dirty="0"/>
              <a:t>Variable Neighborhood Search</a:t>
            </a:r>
            <a:r>
              <a:rPr dirty="0"/>
              <a:t> (SVNS)</a:t>
            </a:r>
          </a:p>
          <a:p>
            <a:pPr marL="768095" lvl="1" indent="-329184" defTabSz="877823">
              <a:lnSpc>
                <a:spcPct val="80000"/>
              </a:lnSpc>
              <a:spcBef>
                <a:spcPts val="0"/>
              </a:spcBef>
              <a:buClr>
                <a:srgbClr val="FF0000"/>
              </a:buClr>
              <a:defRPr sz="1919"/>
            </a:pPr>
            <a:r>
              <a:rPr sz="2304" dirty="0" err="1"/>
              <a:t>A</a:t>
            </a:r>
            <a:r>
              <a:rPr dirty="0" err="1"/>
              <a:t>ceita</a:t>
            </a:r>
            <a:r>
              <a:rPr dirty="0"/>
              <a:t> </a:t>
            </a:r>
            <a:r>
              <a:rPr dirty="0" err="1"/>
              <a:t>soluções</a:t>
            </a:r>
            <a:r>
              <a:rPr dirty="0"/>
              <a:t> </a:t>
            </a:r>
            <a:r>
              <a:rPr lang="pt-BR" dirty="0"/>
              <a:t>de piora </a:t>
            </a:r>
            <a:r>
              <a:rPr dirty="0"/>
              <a:t>que </a:t>
            </a:r>
            <a:r>
              <a:rPr dirty="0" err="1"/>
              <a:t>distam</a:t>
            </a:r>
            <a:r>
              <a:rPr dirty="0"/>
              <a:t> da </a:t>
            </a:r>
            <a:r>
              <a:rPr dirty="0" err="1"/>
              <a:t>solução</a:t>
            </a:r>
            <a:r>
              <a:rPr dirty="0"/>
              <a:t> </a:t>
            </a:r>
            <a:r>
              <a:rPr lang="pt-BR" dirty="0"/>
              <a:t>atual por</a:t>
            </a:r>
            <a:r>
              <a:rPr dirty="0"/>
              <a:t> um </a:t>
            </a:r>
            <a:r>
              <a:rPr lang="pt-BR" dirty="0"/>
              <a:t>determinado valor.</a:t>
            </a:r>
            <a:endParaRPr dirty="0"/>
          </a:p>
        </p:txBody>
      </p:sp>
      <p:sp>
        <p:nvSpPr>
          <p:cNvPr id="2" name="Procedimento VNS">
            <a:extLst>
              <a:ext uri="{FF2B5EF4-FFF2-40B4-BE49-F238E27FC236}">
                <a16:creationId xmlns:a16="http://schemas.microsoft.com/office/drawing/2014/main" id="{3960F151-3AD4-A100-B49B-F44E83028A82}"/>
              </a:ext>
            </a:extLst>
          </p:cNvPr>
          <p:cNvSpPr txBox="1">
            <a:spLocks/>
          </p:cNvSpPr>
          <p:nvPr/>
        </p:nvSpPr>
        <p:spPr bwMode="auto">
          <a:xfrm>
            <a:off x="1150937" y="404664"/>
            <a:ext cx="6805439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825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dirty="0"/>
              <a:t>Algumas variantes do VNS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757258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ritério de parada normalmente adotado: Número máximo de iterações entre dois melhoramentos consecutivos."/>
          <p:cNvSpPr txBox="1"/>
          <p:nvPr/>
        </p:nvSpPr>
        <p:spPr>
          <a:xfrm>
            <a:off x="179512" y="6309320"/>
            <a:ext cx="878497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spcBef>
                <a:spcPts val="1200"/>
              </a:spcBef>
              <a:defRPr sz="2000" b="1"/>
            </a:pPr>
            <a:r>
              <a:rPr sz="1600" dirty="0" err="1"/>
              <a:t>Critério</a:t>
            </a:r>
            <a:r>
              <a:rPr sz="1600" dirty="0"/>
              <a:t> de </a:t>
            </a:r>
            <a:r>
              <a:rPr sz="1600" dirty="0" err="1"/>
              <a:t>parada</a:t>
            </a:r>
            <a:r>
              <a:rPr sz="1600" b="0" dirty="0"/>
              <a:t>: </a:t>
            </a:r>
            <a:r>
              <a:rPr sz="1600" b="0" dirty="0" err="1"/>
              <a:t>Número</a:t>
            </a:r>
            <a:r>
              <a:rPr sz="1600" b="0" dirty="0"/>
              <a:t> </a:t>
            </a:r>
            <a:r>
              <a:rPr sz="1600" b="0" dirty="0" err="1"/>
              <a:t>máximo</a:t>
            </a:r>
            <a:r>
              <a:rPr sz="1600" b="0" dirty="0"/>
              <a:t> de </a:t>
            </a:r>
            <a:r>
              <a:rPr sz="1600" b="0" dirty="0" err="1"/>
              <a:t>iterações</a:t>
            </a:r>
            <a:r>
              <a:rPr sz="1600" b="0" dirty="0"/>
              <a:t> </a:t>
            </a:r>
            <a:r>
              <a:rPr lang="pt-BR" sz="1600" b="0" dirty="0"/>
              <a:t>sem melhora, tempo de processamento, </a:t>
            </a:r>
            <a:r>
              <a:rPr lang="pt-BR" sz="1600" b="0" dirty="0" err="1"/>
              <a:t>etc</a:t>
            </a:r>
            <a:r>
              <a:rPr sz="1600" b="0" dirty="0"/>
              <a:t>.</a:t>
            </a:r>
          </a:p>
        </p:txBody>
      </p:sp>
      <p:graphicFrame>
        <p:nvGraphicFramePr>
          <p:cNvPr id="5" name="Tabela">
            <a:extLst>
              <a:ext uri="{FF2B5EF4-FFF2-40B4-BE49-F238E27FC236}">
                <a16:creationId xmlns:a16="http://schemas.microsoft.com/office/drawing/2014/main" id="{4A3CF6D8-0F01-4FC3-91E7-F38C6EB9B3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5121302"/>
              </p:ext>
            </p:extLst>
          </p:nvPr>
        </p:nvGraphicFramePr>
        <p:xfrm>
          <a:off x="1043608" y="1573872"/>
          <a:ext cx="6912942" cy="4663440"/>
        </p:xfrm>
        <a:graphic>
          <a:graphicData uri="http://schemas.openxmlformats.org/drawingml/2006/table">
            <a:tbl>
              <a:tblPr/>
              <a:tblGrid>
                <a:gridCol w="691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2557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	</a:t>
                      </a:r>
                      <a:r>
                        <a:rPr dirty="0" err="1"/>
                        <a:t>Seja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uma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inicial</a:t>
                      </a:r>
                      <a:r>
                        <a:rPr dirty="0"/>
                        <a:t> e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 o </a:t>
                      </a:r>
                      <a:r>
                        <a:rPr dirty="0" err="1"/>
                        <a:t>número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estruturas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2	</a:t>
                      </a:r>
                      <a:r>
                        <a:rPr i="1" dirty="0"/>
                        <a:t>s</a:t>
                      </a:r>
                      <a:r>
                        <a:rPr dirty="0"/>
                        <a:t>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;		{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corrente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3	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 (</a:t>
                      </a:r>
                      <a:r>
                        <a:rPr dirty="0" err="1"/>
                        <a:t>Critério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parada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não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satisfeito</a:t>
                      </a:r>
                      <a:r>
                        <a:rPr dirty="0"/>
                        <a:t>) </a:t>
                      </a:r>
                      <a:r>
                        <a:rPr u="sng" dirty="0" err="1"/>
                        <a:t>faça</a:t>
                      </a:r>
                      <a:endParaRPr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4		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		{Tipo de </a:t>
                      </a:r>
                      <a:r>
                        <a:rPr dirty="0" err="1"/>
                        <a:t>estrutura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5		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 (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£</a:t>
                      </a:r>
                      <a:r>
                        <a:rPr dirty="0"/>
                        <a:t>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) </a:t>
                      </a:r>
                      <a:r>
                        <a:rPr u="sng" dirty="0" err="1"/>
                        <a:t>faça</a:t>
                      </a:r>
                      <a:endParaRPr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6			Gere um </a:t>
                      </a:r>
                      <a:r>
                        <a:rPr dirty="0" err="1"/>
                        <a:t>vizinho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qualquer</a:t>
                      </a:r>
                      <a:r>
                        <a:rPr dirty="0"/>
                        <a:t> s’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Î</a:t>
                      </a:r>
                      <a:r>
                        <a:rPr dirty="0"/>
                        <a:t> </a:t>
                      </a:r>
                      <a:r>
                        <a:rPr i="1" dirty="0"/>
                        <a:t>N</a:t>
                      </a:r>
                      <a:r>
                        <a:rPr baseline="30000" dirty="0"/>
                        <a:t>(</a:t>
                      </a:r>
                      <a:r>
                        <a:rPr i="1" baseline="30000" dirty="0"/>
                        <a:t>k</a:t>
                      </a:r>
                      <a:r>
                        <a:rPr baseline="30000" dirty="0"/>
                        <a:t>)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7</a:t>
                      </a:r>
                      <a:r>
                        <a:rPr dirty="0"/>
                        <a:t>			</a:t>
                      </a:r>
                      <a:r>
                        <a:rPr u="sng" dirty="0"/>
                        <a:t>se</a:t>
                      </a:r>
                      <a:r>
                        <a:rPr dirty="0"/>
                        <a:t> (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’) &lt;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 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8</a:t>
                      </a:r>
                      <a:r>
                        <a:rPr dirty="0"/>
                        <a:t>			</a:t>
                      </a:r>
                      <a:r>
                        <a:rPr lang="pt-BR" dirty="0"/>
                        <a:t>    </a:t>
                      </a:r>
                      <a:r>
                        <a:rPr u="sng" dirty="0" err="1"/>
                        <a:t>então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/>
                        <a:t>’;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9</a:t>
                      </a:r>
                      <a:r>
                        <a:rPr dirty="0"/>
                        <a:t>			</a:t>
                      </a:r>
                      <a:r>
                        <a:rPr lang="pt-BR" dirty="0"/>
                        <a:t>    </a:t>
                      </a:r>
                      <a:r>
                        <a:rPr u="sng" dirty="0" err="1"/>
                        <a:t>senão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/>
                        <a:t> + 1;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</a:t>
                      </a:r>
                      <a:r>
                        <a:rPr lang="pt-BR" dirty="0"/>
                        <a:t>0</a:t>
                      </a:r>
                      <a:r>
                        <a:rPr dirty="0"/>
                        <a:t>			</a:t>
                      </a:r>
                      <a:r>
                        <a:rPr dirty="0" err="1"/>
                        <a:t>fim</a:t>
                      </a:r>
                      <a:r>
                        <a:rPr dirty="0"/>
                        <a:t>-se;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</a:t>
                      </a:r>
                      <a:r>
                        <a:rPr lang="pt-BR" dirty="0"/>
                        <a:t>1</a:t>
                      </a:r>
                      <a:r>
                        <a:rPr dirty="0"/>
                        <a:t>		</a:t>
                      </a:r>
                      <a:r>
                        <a:rPr u="sng" dirty="0" err="1"/>
                        <a:t>fim</a:t>
                      </a:r>
                      <a:r>
                        <a:rPr dirty="0" err="1"/>
                        <a:t>-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</a:t>
                      </a:r>
                      <a:r>
                        <a:rPr lang="pt-BR" dirty="0"/>
                        <a:t>2</a:t>
                      </a:r>
                      <a:r>
                        <a:rPr dirty="0"/>
                        <a:t>	</a:t>
                      </a:r>
                      <a:r>
                        <a:rPr u="sng" dirty="0" err="1"/>
                        <a:t>fim</a:t>
                      </a:r>
                      <a:r>
                        <a:rPr dirty="0" err="1"/>
                        <a:t>-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</a:t>
                      </a:r>
                      <a:r>
                        <a:rPr lang="pt-BR" dirty="0"/>
                        <a:t>3</a:t>
                      </a:r>
                      <a:r>
                        <a:rPr dirty="0"/>
                        <a:t>	</a:t>
                      </a:r>
                      <a:r>
                        <a:rPr dirty="0" err="1"/>
                        <a:t>Retorne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 err="1"/>
                        <a:t>fim</a:t>
                      </a:r>
                      <a:r>
                        <a:rPr b="0" dirty="0"/>
                        <a:t> </a:t>
                      </a:r>
                      <a:r>
                        <a:rPr lang="pt-BR" b="0" dirty="0"/>
                        <a:t>R</a:t>
                      </a:r>
                      <a:r>
                        <a:rPr b="0" dirty="0"/>
                        <a:t>VNS;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Procedimento VNS">
            <a:extLst>
              <a:ext uri="{FF2B5EF4-FFF2-40B4-BE49-F238E27FC236}">
                <a16:creationId xmlns:a16="http://schemas.microsoft.com/office/drawing/2014/main" id="{C0003F1C-9AB2-3497-79D8-E9620B1ABB3C}"/>
              </a:ext>
            </a:extLst>
          </p:cNvPr>
          <p:cNvSpPr txBox="1">
            <a:spLocks/>
          </p:cNvSpPr>
          <p:nvPr/>
        </p:nvSpPr>
        <p:spPr bwMode="auto">
          <a:xfrm>
            <a:off x="1150937" y="404664"/>
            <a:ext cx="6805439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sz="3500" dirty="0" err="1"/>
              <a:t>Reduced</a:t>
            </a:r>
            <a:r>
              <a:rPr lang="pt-BR" sz="3500" dirty="0"/>
              <a:t> VNS</a:t>
            </a:r>
          </a:p>
        </p:txBody>
      </p:sp>
    </p:spTree>
    <p:extLst>
      <p:ext uri="{BB962C8B-B14F-4D97-AF65-F5344CB8AC3E}">
        <p14:creationId xmlns:p14="http://schemas.microsoft.com/office/powerpoint/2010/main" val="386561601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eneral VNS"/>
          <p:cNvSpPr txBox="1">
            <a:spLocks noGrp="1"/>
          </p:cNvSpPr>
          <p:nvPr>
            <p:ph type="title" idx="4294967295"/>
          </p:nvPr>
        </p:nvSpPr>
        <p:spPr>
          <a:xfrm>
            <a:off x="1150937" y="404664"/>
            <a:ext cx="6661423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i="1" dirty="0"/>
              <a:t>General </a:t>
            </a:r>
            <a:r>
              <a:rPr lang="pt-BR" i="1" dirty="0" err="1"/>
              <a:t>Variable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Search </a:t>
            </a:r>
            <a:r>
              <a:rPr lang="pt-BR" dirty="0"/>
              <a:t>(G</a:t>
            </a:r>
            <a:r>
              <a:rPr dirty="0"/>
              <a:t>VNS</a:t>
            </a:r>
            <a:r>
              <a:rPr lang="pt-BR" dirty="0"/>
              <a:t>)</a:t>
            </a:r>
            <a:endParaRPr dirty="0"/>
          </a:p>
        </p:txBody>
      </p:sp>
      <p:graphicFrame>
        <p:nvGraphicFramePr>
          <p:cNvPr id="4" name="Tabela">
            <a:extLst>
              <a:ext uri="{FF2B5EF4-FFF2-40B4-BE49-F238E27FC236}">
                <a16:creationId xmlns:a16="http://schemas.microsoft.com/office/drawing/2014/main" id="{F8C1B0F0-A8B1-415C-BDC5-A4467A92BF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2022963"/>
              </p:ext>
            </p:extLst>
          </p:nvPr>
        </p:nvGraphicFramePr>
        <p:xfrm>
          <a:off x="1043608" y="1700808"/>
          <a:ext cx="6912942" cy="4968875"/>
        </p:xfrm>
        <a:graphic>
          <a:graphicData uri="http://schemas.openxmlformats.org/drawingml/2006/table">
            <a:tbl>
              <a:tblPr/>
              <a:tblGrid>
                <a:gridCol w="691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875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	</a:t>
                      </a:r>
                      <a:r>
                        <a:rPr dirty="0" err="1"/>
                        <a:t>Seja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uma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inicial</a:t>
                      </a:r>
                      <a:r>
                        <a:rPr dirty="0"/>
                        <a:t> e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 o </a:t>
                      </a:r>
                      <a:r>
                        <a:rPr dirty="0" err="1"/>
                        <a:t>número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estruturas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2	</a:t>
                      </a:r>
                      <a:r>
                        <a:rPr i="1" dirty="0"/>
                        <a:t>s</a:t>
                      </a:r>
                      <a:r>
                        <a:rPr dirty="0"/>
                        <a:t>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;		{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lang="pt-BR" dirty="0"/>
                        <a:t>atual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3</a:t>
                      </a:r>
                      <a:r>
                        <a:rPr dirty="0"/>
                        <a:t>	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 (</a:t>
                      </a:r>
                      <a:r>
                        <a:rPr dirty="0" err="1"/>
                        <a:t>Critério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parada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não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satisfeito</a:t>
                      </a:r>
                      <a:r>
                        <a:rPr dirty="0"/>
                        <a:t>) </a:t>
                      </a:r>
                      <a:r>
                        <a:rPr u="sng" dirty="0" err="1"/>
                        <a:t>faça</a:t>
                      </a:r>
                      <a:endParaRPr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4</a:t>
                      </a:r>
                      <a:r>
                        <a:rPr dirty="0"/>
                        <a:t>		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		{Tipo de </a:t>
                      </a:r>
                      <a:r>
                        <a:rPr dirty="0" err="1"/>
                        <a:t>estrutura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dirty="0"/>
                        <a:t>5</a:t>
                      </a:r>
                      <a:r>
                        <a:rPr dirty="0"/>
                        <a:t>		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 (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£</a:t>
                      </a:r>
                      <a:r>
                        <a:rPr dirty="0"/>
                        <a:t>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) </a:t>
                      </a:r>
                      <a:r>
                        <a:rPr u="sng" dirty="0" err="1"/>
                        <a:t>faça</a:t>
                      </a:r>
                      <a:endParaRPr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dirty="0"/>
                        <a:t>6</a:t>
                      </a:r>
                      <a:r>
                        <a:rPr dirty="0"/>
                        <a:t>			Gere um </a:t>
                      </a:r>
                      <a:r>
                        <a:rPr dirty="0" err="1"/>
                        <a:t>vizinho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qualquer</a:t>
                      </a:r>
                      <a:r>
                        <a:rPr dirty="0"/>
                        <a:t> s’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Î</a:t>
                      </a:r>
                      <a:r>
                        <a:rPr dirty="0"/>
                        <a:t> </a:t>
                      </a:r>
                      <a:r>
                        <a:rPr i="1" dirty="0"/>
                        <a:t>N</a:t>
                      </a:r>
                      <a:r>
                        <a:rPr baseline="30000" dirty="0"/>
                        <a:t>(</a:t>
                      </a:r>
                      <a:r>
                        <a:rPr i="1" baseline="30000" dirty="0"/>
                        <a:t>k</a:t>
                      </a:r>
                      <a:r>
                        <a:rPr baseline="30000" dirty="0"/>
                        <a:t>)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dirty="0"/>
                        <a:t>7</a:t>
                      </a:r>
                      <a:r>
                        <a:rPr dirty="0"/>
                        <a:t>			</a:t>
                      </a:r>
                      <a:r>
                        <a:rPr i="1" dirty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''</a:t>
                      </a:r>
                      <a:r>
                        <a:rPr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dirty="0">
                          <a:solidFill>
                            <a:srgbClr val="FF0000"/>
                          </a:solidFill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VND</a:t>
                      </a:r>
                      <a:r>
                        <a:rPr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i="1" dirty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dirty="0">
                          <a:solidFill>
                            <a:srgbClr val="FF0000"/>
                          </a:solidFill>
                        </a:rPr>
                        <a:t>’);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dirty="0"/>
                        <a:t>8</a:t>
                      </a:r>
                      <a:r>
                        <a:rPr dirty="0"/>
                        <a:t>			</a:t>
                      </a:r>
                      <a:r>
                        <a:rPr u="sng" dirty="0"/>
                        <a:t>se</a:t>
                      </a:r>
                      <a:r>
                        <a:rPr dirty="0"/>
                        <a:t> (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dirty="0"/>
                        <a:t>) &lt;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 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dirty="0"/>
                        <a:t>9</a:t>
                      </a:r>
                      <a:r>
                        <a:rPr dirty="0"/>
                        <a:t>			</a:t>
                      </a:r>
                      <a:r>
                        <a:rPr lang="pt-BR" dirty="0"/>
                        <a:t>    </a:t>
                      </a:r>
                      <a:r>
                        <a:rPr u="sng" dirty="0" err="1"/>
                        <a:t>então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dirty="0"/>
                        <a:t>;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dirty="0"/>
                        <a:t>0</a:t>
                      </a:r>
                      <a:r>
                        <a:rPr dirty="0"/>
                        <a:t>			</a:t>
                      </a:r>
                      <a:r>
                        <a:rPr lang="pt-BR" dirty="0"/>
                        <a:t>    </a:t>
                      </a:r>
                      <a:r>
                        <a:rPr u="sng" dirty="0" err="1"/>
                        <a:t>senão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/>
                        <a:t> + 1;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dirty="0"/>
                        <a:t>1</a:t>
                      </a:r>
                      <a:r>
                        <a:rPr dirty="0"/>
                        <a:t>			</a:t>
                      </a:r>
                      <a:r>
                        <a:rPr dirty="0" err="1"/>
                        <a:t>fim</a:t>
                      </a:r>
                      <a:r>
                        <a:rPr dirty="0"/>
                        <a:t>-se;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dirty="0"/>
                        <a:t>2</a:t>
                      </a:r>
                      <a:r>
                        <a:rPr dirty="0"/>
                        <a:t>		</a:t>
                      </a:r>
                      <a:r>
                        <a:rPr u="sng" dirty="0" err="1"/>
                        <a:t>fim</a:t>
                      </a:r>
                      <a:r>
                        <a:rPr dirty="0" err="1"/>
                        <a:t>-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dirty="0"/>
                        <a:t>3</a:t>
                      </a:r>
                      <a:r>
                        <a:rPr dirty="0"/>
                        <a:t>	</a:t>
                      </a:r>
                      <a:r>
                        <a:rPr u="sng" dirty="0" err="1"/>
                        <a:t>fim</a:t>
                      </a:r>
                      <a:r>
                        <a:rPr dirty="0" err="1"/>
                        <a:t>-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dirty="0"/>
                        <a:t>4</a:t>
                      </a:r>
                      <a:r>
                        <a:rPr dirty="0"/>
                        <a:t>	</a:t>
                      </a:r>
                      <a:r>
                        <a:rPr dirty="0" err="1"/>
                        <a:t>Retorne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 err="1"/>
                        <a:t>fim</a:t>
                      </a:r>
                      <a:r>
                        <a:rPr b="0" dirty="0"/>
                        <a:t> </a:t>
                      </a:r>
                      <a:r>
                        <a:rPr lang="pt-BR" b="0" dirty="0"/>
                        <a:t>G</a:t>
                      </a:r>
                      <a:r>
                        <a:rPr b="0" dirty="0"/>
                        <a:t>VNS;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342546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661423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i="1" dirty="0"/>
              <a:t>Skewed V</a:t>
            </a:r>
            <a:r>
              <a:rPr lang="pt-BR" i="1" dirty="0" err="1"/>
              <a:t>ariable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Search</a:t>
            </a:r>
            <a:r>
              <a:rPr dirty="0"/>
              <a:t> (SVNS)</a:t>
            </a:r>
          </a:p>
        </p:txBody>
      </p:sp>
      <p:sp>
        <p:nvSpPr>
          <p:cNvPr id="128" name="Explorar vales distantes da solução atual.…"/>
          <p:cNvSpPr txBox="1">
            <a:spLocks noGrp="1"/>
          </p:cNvSpPr>
          <p:nvPr>
            <p:ph type="body" idx="4294967295"/>
          </p:nvPr>
        </p:nvSpPr>
        <p:spPr>
          <a:xfrm>
            <a:off x="1182687" y="2017712"/>
            <a:ext cx="6917705" cy="411480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dirty="0" err="1"/>
              <a:t>Explora</a:t>
            </a:r>
            <a:r>
              <a:rPr dirty="0"/>
              <a:t> vales </a:t>
            </a:r>
            <a:r>
              <a:rPr dirty="0" err="1"/>
              <a:t>distantes</a:t>
            </a:r>
            <a:r>
              <a:rPr dirty="0"/>
              <a:t> da </a:t>
            </a:r>
            <a:r>
              <a:rPr dirty="0" err="1"/>
              <a:t>solução</a:t>
            </a:r>
            <a:r>
              <a:rPr dirty="0"/>
              <a:t> </a:t>
            </a:r>
            <a:r>
              <a:rPr dirty="0" err="1"/>
              <a:t>atual</a:t>
            </a:r>
            <a:endParaRPr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dirty="0"/>
              <a:t>Uma </a:t>
            </a:r>
            <a:r>
              <a:rPr dirty="0" err="1"/>
              <a:t>vez</a:t>
            </a:r>
            <a:r>
              <a:rPr dirty="0"/>
              <a:t> que a </a:t>
            </a:r>
            <a:r>
              <a:rPr dirty="0" err="1"/>
              <a:t>melhor</a:t>
            </a:r>
            <a:r>
              <a:rPr dirty="0"/>
              <a:t> </a:t>
            </a:r>
            <a:r>
              <a:rPr dirty="0" err="1"/>
              <a:t>solução</a:t>
            </a:r>
            <a:r>
              <a:rPr dirty="0"/>
              <a:t> de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região</a:t>
            </a:r>
            <a:r>
              <a:rPr dirty="0"/>
              <a:t> </a:t>
            </a:r>
            <a:r>
              <a:rPr dirty="0" err="1"/>
              <a:t>foi</a:t>
            </a:r>
            <a:r>
              <a:rPr dirty="0"/>
              <a:t> e</a:t>
            </a:r>
            <a:r>
              <a:rPr lang="pt-BR" dirty="0" err="1"/>
              <a:t>xplorada</a:t>
            </a:r>
            <a:r>
              <a:rPr lang="pt-BR" dirty="0"/>
              <a:t> </a:t>
            </a:r>
            <a:r>
              <a:rPr dirty="0"/>
              <a:t>é </a:t>
            </a:r>
            <a:r>
              <a:rPr dirty="0" err="1"/>
              <a:t>necessário</a:t>
            </a:r>
            <a:r>
              <a:rPr dirty="0"/>
              <a:t> </a:t>
            </a:r>
            <a:r>
              <a:rPr dirty="0" err="1"/>
              <a:t>explorar</a:t>
            </a:r>
            <a:r>
              <a:rPr dirty="0"/>
              <a:t> </a:t>
            </a:r>
            <a:r>
              <a:rPr dirty="0" err="1"/>
              <a:t>outras</a:t>
            </a:r>
            <a:r>
              <a:rPr dirty="0"/>
              <a:t> </a:t>
            </a:r>
            <a:r>
              <a:rPr dirty="0" err="1"/>
              <a:t>regiões</a:t>
            </a:r>
            <a:r>
              <a:rPr dirty="0"/>
              <a:t> </a:t>
            </a:r>
            <a:r>
              <a:rPr lang="pt-BR" dirty="0"/>
              <a:t>do espaço de soluções </a:t>
            </a:r>
            <a:r>
              <a:rPr dirty="0"/>
              <a:t>para se </a:t>
            </a:r>
            <a:r>
              <a:rPr dirty="0" err="1"/>
              <a:t>conseguir</a:t>
            </a:r>
            <a:r>
              <a:rPr dirty="0"/>
              <a:t> </a:t>
            </a:r>
            <a:r>
              <a:rPr dirty="0" err="1"/>
              <a:t>melhorias</a:t>
            </a:r>
            <a:endParaRPr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No SVNS, essa exploração de outras regiões é feita aceitando-se soluções de piora que distam do último ótimo local por uma determinada distância controlada pelo algoritmo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Difere das outras variantes VNS com relação ao procedimento de alteração da vizinhança (</a:t>
            </a:r>
            <a:r>
              <a:rPr lang="pt-BR" i="1" dirty="0" err="1"/>
              <a:t>NeighborhoodChangeS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6591143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kewed VNS (SVNS)">
            <a:extLst>
              <a:ext uri="{FF2B5EF4-FFF2-40B4-BE49-F238E27FC236}">
                <a16:creationId xmlns:a16="http://schemas.microsoft.com/office/drawing/2014/main" id="{B78B3B00-AFF3-499B-8E5A-4D858BA102E6}"/>
              </a:ext>
            </a:extLst>
          </p:cNvPr>
          <p:cNvSpPr txBox="1">
            <a:spLocks/>
          </p:cNvSpPr>
          <p:nvPr/>
        </p:nvSpPr>
        <p:spPr bwMode="auto">
          <a:xfrm>
            <a:off x="1150937" y="617537"/>
            <a:ext cx="6445399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i="1" dirty="0"/>
              <a:t>Skewed</a:t>
            </a:r>
            <a:r>
              <a:rPr lang="en-US" dirty="0"/>
              <a:t> VNS</a:t>
            </a:r>
            <a:br>
              <a:rPr lang="en-US" dirty="0"/>
            </a:br>
            <a:r>
              <a:rPr lang="en-US" dirty="0"/>
              <a:t>(SVNS)</a:t>
            </a:r>
          </a:p>
        </p:txBody>
      </p:sp>
      <p:graphicFrame>
        <p:nvGraphicFramePr>
          <p:cNvPr id="5" name="Tabela">
            <a:extLst>
              <a:ext uri="{FF2B5EF4-FFF2-40B4-BE49-F238E27FC236}">
                <a16:creationId xmlns:a16="http://schemas.microsoft.com/office/drawing/2014/main" id="{8E98B440-283B-4752-A9F8-646601F07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8100066"/>
              </p:ext>
            </p:extLst>
          </p:nvPr>
        </p:nvGraphicFramePr>
        <p:xfrm>
          <a:off x="1043608" y="1772494"/>
          <a:ext cx="6912942" cy="4467970"/>
        </p:xfrm>
        <a:graphic>
          <a:graphicData uri="http://schemas.openxmlformats.org/drawingml/2006/table">
            <a:tbl>
              <a:tblPr/>
              <a:tblGrid>
                <a:gridCol w="691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7970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1	</a:t>
                      </a:r>
                      <a:r>
                        <a:rPr sz="1800" dirty="0" err="1"/>
                        <a:t>Seja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s</a:t>
                      </a:r>
                      <a:r>
                        <a:rPr sz="1800" baseline="-30000" dirty="0"/>
                        <a:t>0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uma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solução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inicial</a:t>
                      </a:r>
                      <a:r>
                        <a:rPr sz="1800" dirty="0"/>
                        <a:t> e </a:t>
                      </a:r>
                      <a:r>
                        <a:rPr sz="1800" i="1" dirty="0"/>
                        <a:t>r</a:t>
                      </a:r>
                      <a:r>
                        <a:rPr sz="1800" dirty="0"/>
                        <a:t> o </a:t>
                      </a:r>
                      <a:r>
                        <a:rPr sz="1800" dirty="0" err="1"/>
                        <a:t>número</a:t>
                      </a:r>
                      <a:r>
                        <a:rPr sz="1800" dirty="0"/>
                        <a:t> de </a:t>
                      </a:r>
                      <a:r>
                        <a:rPr sz="1800" dirty="0" err="1"/>
                        <a:t>estruturas</a:t>
                      </a:r>
                      <a:r>
                        <a:rPr sz="1800" dirty="0"/>
                        <a:t> de </a:t>
                      </a:r>
                      <a:r>
                        <a:rPr sz="1800" dirty="0" err="1"/>
                        <a:t>vizinhança</a:t>
                      </a:r>
                      <a:r>
                        <a:rPr sz="18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2	</a:t>
                      </a:r>
                      <a:r>
                        <a:rPr sz="1800" i="1" dirty="0"/>
                        <a:t>s</a:t>
                      </a:r>
                      <a:r>
                        <a:rPr sz="1800" dirty="0"/>
                        <a:t> 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s</a:t>
                      </a:r>
                      <a:r>
                        <a:rPr sz="1800" baseline="-30000" dirty="0"/>
                        <a:t>0</a:t>
                      </a:r>
                      <a:r>
                        <a:rPr sz="1800" dirty="0"/>
                        <a:t>;		{</a:t>
                      </a:r>
                      <a:r>
                        <a:rPr sz="1800" dirty="0" err="1"/>
                        <a:t>Solução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corrente</a:t>
                      </a:r>
                      <a:r>
                        <a:rPr sz="1800" dirty="0"/>
                        <a:t>}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3	</a:t>
                      </a:r>
                      <a:r>
                        <a:rPr lang="pt-BR" sz="1800" i="1" dirty="0"/>
                        <a:t>s*</a:t>
                      </a:r>
                      <a:r>
                        <a:rPr lang="pt-BR" sz="1800" dirty="0"/>
                        <a:t> </a:t>
                      </a:r>
                      <a:r>
                        <a:rPr lang="pt-BR"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lang="pt-BR" sz="1800" dirty="0"/>
                        <a:t> </a:t>
                      </a:r>
                      <a:r>
                        <a:rPr lang="pt-BR" sz="1800" i="1" dirty="0"/>
                        <a:t>s</a:t>
                      </a:r>
                      <a:r>
                        <a:rPr lang="pt-BR" sz="1800" dirty="0"/>
                        <a:t>;		{Melhor solução}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4</a:t>
                      </a:r>
                      <a:r>
                        <a:rPr sz="1800" dirty="0"/>
                        <a:t>	</a:t>
                      </a:r>
                      <a:r>
                        <a:rPr sz="1800" u="sng" dirty="0" err="1"/>
                        <a:t>enquanto</a:t>
                      </a:r>
                      <a:r>
                        <a:rPr sz="1800" dirty="0"/>
                        <a:t> (</a:t>
                      </a:r>
                      <a:r>
                        <a:rPr sz="1800" dirty="0" err="1"/>
                        <a:t>Critério</a:t>
                      </a:r>
                      <a:r>
                        <a:rPr sz="1800" dirty="0"/>
                        <a:t> de </a:t>
                      </a:r>
                      <a:r>
                        <a:rPr sz="1800" dirty="0" err="1"/>
                        <a:t>parada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não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satisfeito</a:t>
                      </a:r>
                      <a:r>
                        <a:rPr sz="1800" dirty="0"/>
                        <a:t>) </a:t>
                      </a:r>
                      <a:r>
                        <a:rPr sz="1800" u="sng" dirty="0" err="1"/>
                        <a:t>faça</a:t>
                      </a:r>
                      <a:endParaRPr sz="1800"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5</a:t>
                      </a:r>
                      <a:r>
                        <a:rPr sz="1800" dirty="0"/>
                        <a:t>		</a:t>
                      </a:r>
                      <a:r>
                        <a:rPr sz="1800" i="1" dirty="0"/>
                        <a:t>k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sz="1800" dirty="0"/>
                        <a:t> 1;		{Tipo de </a:t>
                      </a:r>
                      <a:r>
                        <a:rPr sz="1800" dirty="0" err="1"/>
                        <a:t>estrutura</a:t>
                      </a:r>
                      <a:r>
                        <a:rPr sz="1800" dirty="0"/>
                        <a:t> de </a:t>
                      </a:r>
                      <a:r>
                        <a:rPr sz="1800" dirty="0" err="1"/>
                        <a:t>vizinhança</a:t>
                      </a:r>
                      <a:r>
                        <a:rPr sz="1800"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6</a:t>
                      </a:r>
                      <a:r>
                        <a:rPr sz="1800" dirty="0"/>
                        <a:t>		</a:t>
                      </a:r>
                      <a:r>
                        <a:rPr sz="1800" u="sng" dirty="0" err="1"/>
                        <a:t>enquanto</a:t>
                      </a:r>
                      <a:r>
                        <a:rPr sz="1800" dirty="0"/>
                        <a:t> (</a:t>
                      </a:r>
                      <a:r>
                        <a:rPr sz="1800" i="1" dirty="0"/>
                        <a:t>k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£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r</a:t>
                      </a:r>
                      <a:r>
                        <a:rPr sz="1800" dirty="0"/>
                        <a:t>) </a:t>
                      </a:r>
                      <a:r>
                        <a:rPr sz="1800" u="sng" dirty="0" err="1"/>
                        <a:t>faça</a:t>
                      </a:r>
                      <a:endParaRPr sz="1800"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7</a:t>
                      </a:r>
                      <a:r>
                        <a:rPr sz="1800" dirty="0"/>
                        <a:t>			Gere um </a:t>
                      </a:r>
                      <a:r>
                        <a:rPr sz="1800" dirty="0" err="1"/>
                        <a:t>vizinho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qualquer</a:t>
                      </a:r>
                      <a:r>
                        <a:rPr sz="1800" dirty="0"/>
                        <a:t> s’ 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Î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N</a:t>
                      </a:r>
                      <a:r>
                        <a:rPr sz="1800" baseline="30000" dirty="0"/>
                        <a:t>(</a:t>
                      </a:r>
                      <a:r>
                        <a:rPr sz="1800" i="1" baseline="30000" dirty="0"/>
                        <a:t>k</a:t>
                      </a:r>
                      <a:r>
                        <a:rPr sz="1800" baseline="30000" dirty="0"/>
                        <a:t>)</a:t>
                      </a:r>
                      <a:r>
                        <a:rPr sz="1800" dirty="0"/>
                        <a:t>(</a:t>
                      </a:r>
                      <a:r>
                        <a:rPr sz="1800" i="1" dirty="0"/>
                        <a:t>s</a:t>
                      </a:r>
                      <a:r>
                        <a:rPr sz="1800" dirty="0"/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8</a:t>
                      </a:r>
                      <a:r>
                        <a:rPr sz="1800" dirty="0"/>
                        <a:t>			</a:t>
                      </a:r>
                      <a:r>
                        <a:rPr sz="1800" i="1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800" dirty="0"/>
                        <a:t>''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dirty="0">
                          <a:solidFill>
                            <a:schemeClr val="tx1"/>
                          </a:solidFill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800" dirty="0" err="1">
                          <a:solidFill>
                            <a:schemeClr val="tx1"/>
                          </a:solidFill>
                        </a:rPr>
                        <a:t>BuscaLocal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sz="1800" i="1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pt-BR" sz="1800" i="1" dirty="0">
                          <a:solidFill>
                            <a:schemeClr val="tx1"/>
                          </a:solidFill>
                        </a:rPr>
                        <a:t>'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9</a:t>
                      </a:r>
                      <a:r>
                        <a:rPr sz="1800" dirty="0"/>
                        <a:t>			</a:t>
                      </a:r>
                      <a:r>
                        <a:rPr sz="1800" u="sng" dirty="0"/>
                        <a:t>se</a:t>
                      </a:r>
                      <a:r>
                        <a:rPr sz="1800" dirty="0"/>
                        <a:t> ( </a:t>
                      </a:r>
                      <a:r>
                        <a:rPr sz="1800" i="1" dirty="0"/>
                        <a:t>f</a:t>
                      </a:r>
                      <a:r>
                        <a:rPr sz="1800" dirty="0"/>
                        <a:t>(</a:t>
                      </a:r>
                      <a:r>
                        <a:rPr sz="1800" i="1" dirty="0"/>
                        <a:t>s</a:t>
                      </a:r>
                      <a:r>
                        <a:rPr lang="en-US" sz="1800" dirty="0"/>
                        <a:t>''</a:t>
                      </a:r>
                      <a:r>
                        <a:rPr sz="1800" dirty="0"/>
                        <a:t>) &lt; </a:t>
                      </a:r>
                      <a:r>
                        <a:rPr sz="1800" i="1" dirty="0"/>
                        <a:t>f</a:t>
                      </a:r>
                      <a:r>
                        <a:rPr sz="1800" dirty="0"/>
                        <a:t>(</a:t>
                      </a:r>
                      <a:r>
                        <a:rPr sz="1800" i="1" dirty="0"/>
                        <a:t>s</a:t>
                      </a:r>
                      <a:r>
                        <a:rPr lang="pt-BR" sz="1800" i="1" dirty="0"/>
                        <a:t>*</a:t>
                      </a:r>
                      <a:r>
                        <a:rPr sz="1800" dirty="0"/>
                        <a:t>)</a:t>
                      </a:r>
                      <a:r>
                        <a:rPr lang="pt-BR" sz="180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sz="1800" dirty="0"/>
                        <a:t>) </a:t>
                      </a:r>
                      <a:r>
                        <a:rPr lang="pt-BR" sz="1800" dirty="0"/>
                        <a:t> </a:t>
                      </a:r>
                      <a:r>
                        <a:rPr sz="1800" u="sng" dirty="0" err="1"/>
                        <a:t>então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s</a:t>
                      </a:r>
                      <a:r>
                        <a:rPr lang="pt-BR" sz="1800" i="1" dirty="0"/>
                        <a:t>*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s</a:t>
                      </a:r>
                      <a:r>
                        <a:rPr lang="en-US" sz="1800" dirty="0"/>
                        <a:t>''</a:t>
                      </a:r>
                      <a:r>
                        <a:rPr sz="1800" dirty="0"/>
                        <a:t>;</a:t>
                      </a:r>
                      <a:endParaRPr lang="en-US" sz="1800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1</a:t>
                      </a:r>
                      <a:r>
                        <a:rPr lang="pt-BR" sz="1800" dirty="0"/>
                        <a:t>0</a:t>
                      </a:r>
                      <a:r>
                        <a:rPr sz="1800" dirty="0"/>
                        <a:t>			</a:t>
                      </a:r>
                      <a:r>
                        <a:rPr lang="pt-BR" sz="1800" dirty="0" err="1"/>
                        <a:t>Neighborhood_Change_Skewed</a:t>
                      </a:r>
                      <a:r>
                        <a:rPr lang="pt-BR" sz="1800" dirty="0"/>
                        <a:t>(</a:t>
                      </a:r>
                      <a:r>
                        <a:rPr lang="pt-BR" sz="1800" i="1" dirty="0"/>
                        <a:t>s</a:t>
                      </a:r>
                      <a:r>
                        <a:rPr lang="pt-BR" sz="1800" dirty="0"/>
                        <a:t>, </a:t>
                      </a:r>
                      <a:r>
                        <a:rPr lang="pt-BR" sz="1800" i="1" dirty="0"/>
                        <a:t>s</a:t>
                      </a:r>
                      <a:r>
                        <a:rPr lang="en-US" sz="1800" dirty="0"/>
                        <a:t>''</a:t>
                      </a:r>
                      <a:r>
                        <a:rPr lang="pt-BR" sz="1800" dirty="0"/>
                        <a:t>, </a:t>
                      </a:r>
                      <a:r>
                        <a:rPr lang="pt-BR" sz="1800" i="1" dirty="0"/>
                        <a:t>k</a:t>
                      </a:r>
                      <a:r>
                        <a:rPr lang="pt-BR" sz="1800" dirty="0"/>
                        <a:t>, </a:t>
                      </a:r>
                      <a:r>
                        <a:rPr lang="el-GR" sz="1800" i="1" dirty="0"/>
                        <a:t>α</a:t>
                      </a:r>
                      <a:r>
                        <a:rPr lang="pt-BR" sz="1800" dirty="0"/>
                        <a:t>)</a:t>
                      </a:r>
                      <a:r>
                        <a:rPr sz="18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1</a:t>
                      </a:r>
                      <a:r>
                        <a:rPr lang="pt-BR" sz="1800" dirty="0"/>
                        <a:t>1</a:t>
                      </a:r>
                      <a:r>
                        <a:rPr sz="1800" dirty="0"/>
                        <a:t>		</a:t>
                      </a:r>
                      <a:r>
                        <a:rPr sz="1800" u="sng" dirty="0" err="1"/>
                        <a:t>fim</a:t>
                      </a:r>
                      <a:r>
                        <a:rPr sz="1800" dirty="0" err="1"/>
                        <a:t>-</a:t>
                      </a:r>
                      <a:r>
                        <a:rPr sz="1800" u="sng" dirty="0" err="1"/>
                        <a:t>enquanto</a:t>
                      </a:r>
                      <a:r>
                        <a:rPr sz="18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1</a:t>
                      </a:r>
                      <a:r>
                        <a:rPr lang="pt-BR" sz="1800" dirty="0"/>
                        <a:t>2</a:t>
                      </a:r>
                      <a:r>
                        <a:rPr sz="1800" dirty="0"/>
                        <a:t>	</a:t>
                      </a:r>
                      <a:r>
                        <a:rPr sz="1800" u="sng" dirty="0" err="1"/>
                        <a:t>fim</a:t>
                      </a:r>
                      <a:r>
                        <a:rPr sz="1800" dirty="0" err="1"/>
                        <a:t>-</a:t>
                      </a:r>
                      <a:r>
                        <a:rPr sz="1800" u="sng" dirty="0" err="1"/>
                        <a:t>enquanto</a:t>
                      </a:r>
                      <a:r>
                        <a:rPr sz="18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1</a:t>
                      </a:r>
                      <a:r>
                        <a:rPr lang="pt-BR" sz="1800" dirty="0"/>
                        <a:t>3</a:t>
                      </a:r>
                      <a:r>
                        <a:rPr sz="1800" dirty="0"/>
                        <a:t>	</a:t>
                      </a:r>
                      <a:r>
                        <a:rPr sz="1800" dirty="0" err="1"/>
                        <a:t>Retorne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s</a:t>
                      </a:r>
                      <a:r>
                        <a:rPr sz="1800"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 err="1"/>
                        <a:t>fim</a:t>
                      </a:r>
                      <a:r>
                        <a:rPr sz="1800" b="0" dirty="0"/>
                        <a:t> </a:t>
                      </a:r>
                      <a:r>
                        <a:rPr lang="pt-BR" sz="1800" b="0" dirty="0"/>
                        <a:t>S</a:t>
                      </a:r>
                      <a:r>
                        <a:rPr sz="1800" b="0" dirty="0"/>
                        <a:t>VNS;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09127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 função ρ mede a distância entre a solução corrente x e o ótimo local encontrado x''.…">
            <a:extLst>
              <a:ext uri="{FF2B5EF4-FFF2-40B4-BE49-F238E27FC236}">
                <a16:creationId xmlns:a16="http://schemas.microsoft.com/office/drawing/2014/main" id="{D9861BC1-F2E9-4FDA-86BD-50708FCA69CF}"/>
              </a:ext>
            </a:extLst>
          </p:cNvPr>
          <p:cNvSpPr txBox="1">
            <a:spLocks/>
          </p:cNvSpPr>
          <p:nvPr/>
        </p:nvSpPr>
        <p:spPr bwMode="auto">
          <a:xfrm>
            <a:off x="642937" y="1844824"/>
            <a:ext cx="7673479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000" dirty="0"/>
              <a:t>Aplica o procedimento </a:t>
            </a:r>
            <a:r>
              <a:rPr lang="pt-BR" sz="2000" i="1" dirty="0" err="1"/>
              <a:t>Neighborhood_Change_Skewed</a:t>
            </a:r>
            <a:r>
              <a:rPr lang="pt-BR" sz="2000" dirty="0"/>
              <a:t> para alterar a vizinhança corrente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000" dirty="0"/>
              <a:t>Usa uma função </a:t>
            </a:r>
            <a:r>
              <a:rPr lang="pt-BR" sz="2000" i="1" dirty="0"/>
              <a:t>ρ</a:t>
            </a:r>
            <a:r>
              <a:rPr lang="pt-BR" sz="2000" dirty="0"/>
              <a:t> para medir a distância entre a solução atual </a:t>
            </a:r>
            <a:r>
              <a:rPr lang="en-US" sz="2000" i="1" dirty="0">
                <a:sym typeface="Symbol" panose="05050102010706020507" pitchFamily="18" charset="2"/>
              </a:rPr>
              <a:t>s</a:t>
            </a:r>
            <a:r>
              <a:rPr lang="pt-BR" sz="2000" dirty="0"/>
              <a:t> e o ótimo local encontrado </a:t>
            </a:r>
            <a:r>
              <a:rPr lang="en-US" sz="2000" i="1" dirty="0">
                <a:sym typeface="Symbol" panose="05050102010706020507" pitchFamily="18" charset="2"/>
              </a:rPr>
              <a:t>s</a:t>
            </a:r>
            <a:r>
              <a:rPr lang="en-US" sz="2000" dirty="0"/>
              <a:t>''</a:t>
            </a:r>
            <a:endParaRPr lang="pt-BR" sz="2000"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000" dirty="0"/>
              <a:t>O valor de </a:t>
            </a:r>
            <a:r>
              <a:rPr lang="pt-BR" sz="2000" i="1" dirty="0">
                <a:sym typeface="Symbol" panose="05050102010706020507" pitchFamily="18" charset="2"/>
              </a:rPr>
              <a:t></a:t>
            </a:r>
            <a:r>
              <a:rPr lang="pt-BR" sz="2000" dirty="0">
                <a:sym typeface="Symbol" panose="05050102010706020507" pitchFamily="18" charset="2"/>
              </a:rPr>
              <a:t> serve para definir o quanto dessa distância será permitida para aceitar uma solução de piora</a:t>
            </a:r>
            <a:endParaRPr lang="pt-BR" sz="2000" dirty="0"/>
          </a:p>
        </p:txBody>
      </p:sp>
      <p:sp>
        <p:nvSpPr>
          <p:cNvPr id="5" name="Skewed VNS (SVNS)">
            <a:extLst>
              <a:ext uri="{FF2B5EF4-FFF2-40B4-BE49-F238E27FC236}">
                <a16:creationId xmlns:a16="http://schemas.microsoft.com/office/drawing/2014/main" id="{14419096-C048-444B-83AB-B16D75338813}"/>
              </a:ext>
            </a:extLst>
          </p:cNvPr>
          <p:cNvSpPr txBox="1">
            <a:spLocks/>
          </p:cNvSpPr>
          <p:nvPr/>
        </p:nvSpPr>
        <p:spPr bwMode="auto">
          <a:xfrm>
            <a:off x="1150937" y="617537"/>
            <a:ext cx="6445399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i="1" dirty="0"/>
              <a:t>Skewed</a:t>
            </a:r>
            <a:r>
              <a:rPr lang="en-US" dirty="0"/>
              <a:t> VNS</a:t>
            </a:r>
            <a:br>
              <a:rPr lang="en-US" dirty="0"/>
            </a:br>
            <a:r>
              <a:rPr lang="en-US" dirty="0"/>
              <a:t>(SVNS)</a:t>
            </a:r>
          </a:p>
        </p:txBody>
      </p:sp>
      <p:graphicFrame>
        <p:nvGraphicFramePr>
          <p:cNvPr id="6" name="Tabela">
            <a:extLst>
              <a:ext uri="{FF2B5EF4-FFF2-40B4-BE49-F238E27FC236}">
                <a16:creationId xmlns:a16="http://schemas.microsoft.com/office/drawing/2014/main" id="{399906AA-50F3-4E66-85C3-DE2107F372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8544383"/>
              </p:ext>
            </p:extLst>
          </p:nvPr>
        </p:nvGraphicFramePr>
        <p:xfrm>
          <a:off x="1109291" y="4149080"/>
          <a:ext cx="6840934" cy="2225040"/>
        </p:xfrm>
        <a:graphic>
          <a:graphicData uri="http://schemas.openxmlformats.org/drawingml/2006/table">
            <a:tbl>
              <a:tblPr/>
              <a:tblGrid>
                <a:gridCol w="6840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 err="1"/>
                        <a:t>Neighborhood_Change_Skewed</a:t>
                      </a:r>
                      <a:r>
                        <a:rPr lang="pt-BR" dirty="0"/>
                        <a:t>(</a:t>
                      </a:r>
                      <a:r>
                        <a:rPr lang="pt-BR" i="1" dirty="0"/>
                        <a:t>s</a:t>
                      </a:r>
                      <a:r>
                        <a:rPr lang="pt-BR" dirty="0"/>
                        <a:t>, </a:t>
                      </a:r>
                      <a:r>
                        <a:rPr lang="pt-BR"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lang="pt-BR" dirty="0"/>
                        <a:t>, </a:t>
                      </a:r>
                      <a:r>
                        <a:rPr lang="pt-BR" i="1" dirty="0"/>
                        <a:t>k, </a:t>
                      </a:r>
                      <a:r>
                        <a:rPr lang="el-GR" i="1" dirty="0"/>
                        <a:t>α</a:t>
                      </a:r>
                      <a:r>
                        <a:rPr lang="pt-BR" dirty="0"/>
                        <a:t>)</a:t>
                      </a:r>
                      <a:r>
                        <a:rPr dirty="0"/>
                        <a:t>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1</a:t>
                      </a:r>
                      <a:r>
                        <a:rPr lang="en-US"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u="sng" dirty="0"/>
                        <a:t>se</a:t>
                      </a:r>
                      <a:r>
                        <a:rPr dirty="0"/>
                        <a:t> (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f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lang="en-US" dirty="0"/>
                        <a:t>) &lt; </a:t>
                      </a:r>
                      <a:r>
                        <a:rPr lang="en-US" i="1" dirty="0"/>
                        <a:t>f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s</a:t>
                      </a:r>
                      <a:r>
                        <a:rPr lang="en-US" dirty="0"/>
                        <a:t>) + </a:t>
                      </a:r>
                      <a:r>
                        <a:rPr lang="el-GR" i="1" dirty="0"/>
                        <a:t>α</a:t>
                      </a:r>
                      <a:r>
                        <a:rPr lang="el-GR" dirty="0"/>
                        <a:t>.</a:t>
                      </a:r>
                      <a:r>
                        <a:rPr lang="el-GR" i="1" dirty="0">
                          <a:sym typeface="Symbol" panose="05050102010706020507" pitchFamily="18" charset="2"/>
                        </a:rPr>
                        <a:t></a:t>
                      </a:r>
                      <a:r>
                        <a:rPr lang="el-GR" dirty="0">
                          <a:sym typeface="Symbol" panose="05050102010706020507" pitchFamily="18" charset="2"/>
                        </a:rPr>
                        <a:t>(</a:t>
                      </a:r>
                      <a:r>
                        <a:rPr lang="en-US" i="1" dirty="0">
                          <a:sym typeface="Symbol" panose="05050102010706020507" pitchFamily="18" charset="2"/>
                        </a:rPr>
                        <a:t>s</a:t>
                      </a:r>
                      <a:r>
                        <a:rPr lang="en-US" dirty="0">
                          <a:sym typeface="Symbol" panose="05050102010706020507" pitchFamily="18" charset="2"/>
                        </a:rPr>
                        <a:t>, </a:t>
                      </a:r>
                      <a:r>
                        <a:rPr lang="en-US" i="1" dirty="0">
                          <a:sym typeface="Symbol" panose="05050102010706020507" pitchFamily="18" charset="2"/>
                        </a:rPr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lang="en-US" dirty="0">
                          <a:sym typeface="Symbol" panose="05050102010706020507" pitchFamily="18" charset="2"/>
                        </a:rPr>
                        <a:t>) </a:t>
                      </a:r>
                      <a:r>
                        <a:rPr dirty="0"/>
                        <a:t> 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2		</a:t>
                      </a:r>
                      <a:r>
                        <a:rPr lang="pt-BR" u="sng" dirty="0"/>
                        <a:t>então</a:t>
                      </a:r>
                      <a:r>
                        <a:rPr lang="pt-BR" dirty="0"/>
                        <a:t> </a:t>
                      </a:r>
                      <a:r>
                        <a:rPr lang="pt-BR" i="1" dirty="0"/>
                        <a:t>s</a:t>
                      </a:r>
                      <a:r>
                        <a:rPr lang="pt-BR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dirty="0"/>
                        <a:t> </a:t>
                      </a:r>
                      <a:r>
                        <a:rPr lang="pt-BR" i="1" dirty="0"/>
                        <a:t>s</a:t>
                      </a:r>
                      <a:r>
                        <a:rPr lang="en-US" sz="2000" dirty="0"/>
                        <a:t>''</a:t>
                      </a:r>
                      <a:r>
                        <a:rPr lang="pt-BR" dirty="0"/>
                        <a:t>; </a:t>
                      </a:r>
                      <a:r>
                        <a:rPr lang="pt-BR" i="1" dirty="0"/>
                        <a:t>k</a:t>
                      </a:r>
                      <a:r>
                        <a:rPr lang="pt-BR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dirty="0"/>
                        <a:t>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3		</a:t>
                      </a:r>
                      <a:r>
                        <a:rPr lang="pt-BR" u="sng" dirty="0"/>
                        <a:t>senão</a:t>
                      </a:r>
                      <a:r>
                        <a:rPr lang="pt-BR" dirty="0"/>
                        <a:t> </a:t>
                      </a:r>
                      <a:r>
                        <a:rPr lang="pt-BR" i="1" dirty="0"/>
                        <a:t>k</a:t>
                      </a:r>
                      <a:r>
                        <a:rPr lang="pt-BR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dirty="0"/>
                        <a:t> </a:t>
                      </a:r>
                      <a:r>
                        <a:rPr lang="pt-BR" i="1" dirty="0"/>
                        <a:t>k</a:t>
                      </a:r>
                      <a:r>
                        <a:rPr lang="pt-BR" dirty="0"/>
                        <a:t> + 1;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4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dirty="0" err="1"/>
                        <a:t>fim</a:t>
                      </a:r>
                      <a:r>
                        <a:rPr dirty="0"/>
                        <a:t>-se;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5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dirty="0" err="1"/>
                        <a:t>Retorne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pt-BR" i="0" dirty="0"/>
                        <a:t>,</a:t>
                      </a:r>
                      <a:r>
                        <a:rPr lang="pt-BR" i="1" dirty="0"/>
                        <a:t> k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b="0"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173344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kewed VNS (SVNS)">
            <a:extLst>
              <a:ext uri="{FF2B5EF4-FFF2-40B4-BE49-F238E27FC236}">
                <a16:creationId xmlns:a16="http://schemas.microsoft.com/office/drawing/2014/main" id="{B78B3B00-AFF3-499B-8E5A-4D858BA102E6}"/>
              </a:ext>
            </a:extLst>
          </p:cNvPr>
          <p:cNvSpPr txBox="1">
            <a:spLocks/>
          </p:cNvSpPr>
          <p:nvPr/>
        </p:nvSpPr>
        <p:spPr bwMode="auto">
          <a:xfrm>
            <a:off x="1150937" y="617537"/>
            <a:ext cx="6445399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i="1" dirty="0"/>
              <a:t>Skewed</a:t>
            </a:r>
            <a:r>
              <a:rPr lang="en-US" dirty="0"/>
              <a:t> VNS</a:t>
            </a:r>
            <a:br>
              <a:rPr lang="en-US" dirty="0"/>
            </a:br>
            <a:r>
              <a:rPr lang="en-US" dirty="0"/>
              <a:t>(SVNS)</a:t>
            </a:r>
          </a:p>
        </p:txBody>
      </p:sp>
      <p:graphicFrame>
        <p:nvGraphicFramePr>
          <p:cNvPr id="5" name="Tabela">
            <a:extLst>
              <a:ext uri="{FF2B5EF4-FFF2-40B4-BE49-F238E27FC236}">
                <a16:creationId xmlns:a16="http://schemas.microsoft.com/office/drawing/2014/main" id="{8E98B440-283B-4752-A9F8-646601F07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8567720"/>
              </p:ext>
            </p:extLst>
          </p:nvPr>
        </p:nvGraphicFramePr>
        <p:xfrm>
          <a:off x="1043608" y="1772493"/>
          <a:ext cx="6912942" cy="5029200"/>
        </p:xfrm>
        <a:graphic>
          <a:graphicData uri="http://schemas.openxmlformats.org/drawingml/2006/table">
            <a:tbl>
              <a:tblPr/>
              <a:tblGrid>
                <a:gridCol w="691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875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1	</a:t>
                      </a:r>
                      <a:r>
                        <a:rPr sz="1800" dirty="0" err="1"/>
                        <a:t>Seja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s</a:t>
                      </a:r>
                      <a:r>
                        <a:rPr sz="1800" baseline="-30000" dirty="0"/>
                        <a:t>0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uma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solução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inicial</a:t>
                      </a:r>
                      <a:r>
                        <a:rPr sz="1800" dirty="0"/>
                        <a:t> e </a:t>
                      </a:r>
                      <a:r>
                        <a:rPr sz="1800" i="1" dirty="0"/>
                        <a:t>r</a:t>
                      </a:r>
                      <a:r>
                        <a:rPr sz="1800" dirty="0"/>
                        <a:t> o </a:t>
                      </a:r>
                      <a:r>
                        <a:rPr sz="1800" dirty="0" err="1"/>
                        <a:t>número</a:t>
                      </a:r>
                      <a:r>
                        <a:rPr sz="1800" dirty="0"/>
                        <a:t> de </a:t>
                      </a:r>
                      <a:r>
                        <a:rPr sz="1800" dirty="0" err="1"/>
                        <a:t>estruturas</a:t>
                      </a:r>
                      <a:r>
                        <a:rPr sz="1800" dirty="0"/>
                        <a:t> de </a:t>
                      </a:r>
                      <a:r>
                        <a:rPr sz="1800" dirty="0" err="1"/>
                        <a:t>vizinhança</a:t>
                      </a:r>
                      <a:r>
                        <a:rPr sz="18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2	</a:t>
                      </a:r>
                      <a:r>
                        <a:rPr sz="1800" i="1" dirty="0"/>
                        <a:t>s</a:t>
                      </a:r>
                      <a:r>
                        <a:rPr sz="1800" dirty="0"/>
                        <a:t> 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s</a:t>
                      </a:r>
                      <a:r>
                        <a:rPr sz="1800" baseline="-30000" dirty="0"/>
                        <a:t>0</a:t>
                      </a:r>
                      <a:r>
                        <a:rPr sz="1800" dirty="0"/>
                        <a:t>;		{</a:t>
                      </a:r>
                      <a:r>
                        <a:rPr sz="1800" dirty="0" err="1"/>
                        <a:t>Solução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corrente</a:t>
                      </a:r>
                      <a:r>
                        <a:rPr sz="1800" dirty="0"/>
                        <a:t>}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3	</a:t>
                      </a:r>
                      <a:r>
                        <a:rPr lang="pt-BR" sz="1800" i="1" dirty="0"/>
                        <a:t>s*</a:t>
                      </a:r>
                      <a:r>
                        <a:rPr lang="pt-BR" sz="1800" dirty="0"/>
                        <a:t> </a:t>
                      </a:r>
                      <a:r>
                        <a:rPr lang="pt-BR"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lang="pt-BR" sz="1800" dirty="0"/>
                        <a:t> </a:t>
                      </a:r>
                      <a:r>
                        <a:rPr lang="pt-BR" sz="1800" i="1" dirty="0"/>
                        <a:t>s</a:t>
                      </a:r>
                      <a:r>
                        <a:rPr lang="pt-BR" sz="1800" dirty="0"/>
                        <a:t>;		{Melhor solução}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4</a:t>
                      </a:r>
                      <a:r>
                        <a:rPr sz="1800" dirty="0"/>
                        <a:t>	</a:t>
                      </a:r>
                      <a:r>
                        <a:rPr sz="1800" u="sng" dirty="0" err="1"/>
                        <a:t>enquanto</a:t>
                      </a:r>
                      <a:r>
                        <a:rPr sz="1800" dirty="0"/>
                        <a:t> (</a:t>
                      </a:r>
                      <a:r>
                        <a:rPr sz="1800" dirty="0" err="1"/>
                        <a:t>Critério</a:t>
                      </a:r>
                      <a:r>
                        <a:rPr sz="1800" dirty="0"/>
                        <a:t> de </a:t>
                      </a:r>
                      <a:r>
                        <a:rPr sz="1800" dirty="0" err="1"/>
                        <a:t>parada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não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satisfeito</a:t>
                      </a:r>
                      <a:r>
                        <a:rPr sz="1800" dirty="0"/>
                        <a:t>) </a:t>
                      </a:r>
                      <a:r>
                        <a:rPr sz="1800" u="sng" dirty="0" err="1"/>
                        <a:t>faça</a:t>
                      </a:r>
                      <a:endParaRPr sz="1800"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5</a:t>
                      </a:r>
                      <a:r>
                        <a:rPr sz="1800" dirty="0"/>
                        <a:t>		</a:t>
                      </a:r>
                      <a:r>
                        <a:rPr sz="1800" i="1" dirty="0"/>
                        <a:t>k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sz="1800" dirty="0"/>
                        <a:t> 1;		{Tipo de </a:t>
                      </a:r>
                      <a:r>
                        <a:rPr sz="1800" dirty="0" err="1"/>
                        <a:t>estrutura</a:t>
                      </a:r>
                      <a:r>
                        <a:rPr sz="1800" dirty="0"/>
                        <a:t> de </a:t>
                      </a:r>
                      <a:r>
                        <a:rPr sz="1800" dirty="0" err="1"/>
                        <a:t>vizinhança</a:t>
                      </a:r>
                      <a:r>
                        <a:rPr sz="1800"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6</a:t>
                      </a:r>
                      <a:r>
                        <a:rPr sz="1800" dirty="0"/>
                        <a:t>		</a:t>
                      </a:r>
                      <a:r>
                        <a:rPr sz="1800" u="sng" dirty="0" err="1"/>
                        <a:t>enquanto</a:t>
                      </a:r>
                      <a:r>
                        <a:rPr sz="1800" dirty="0"/>
                        <a:t> (</a:t>
                      </a:r>
                      <a:r>
                        <a:rPr sz="1800" i="1" dirty="0"/>
                        <a:t>k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£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r</a:t>
                      </a:r>
                      <a:r>
                        <a:rPr sz="1800" dirty="0"/>
                        <a:t>) </a:t>
                      </a:r>
                      <a:r>
                        <a:rPr sz="1800" u="sng" dirty="0" err="1"/>
                        <a:t>faça</a:t>
                      </a:r>
                      <a:endParaRPr sz="1800"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7</a:t>
                      </a:r>
                      <a:r>
                        <a:rPr sz="1800" dirty="0"/>
                        <a:t>			Gere um </a:t>
                      </a:r>
                      <a:r>
                        <a:rPr sz="1800" dirty="0" err="1"/>
                        <a:t>vizinho</a:t>
                      </a:r>
                      <a:r>
                        <a:rPr sz="1800" dirty="0"/>
                        <a:t> </a:t>
                      </a:r>
                      <a:r>
                        <a:rPr sz="1800" dirty="0" err="1"/>
                        <a:t>qualquer</a:t>
                      </a:r>
                      <a:r>
                        <a:rPr sz="1800" dirty="0"/>
                        <a:t> s’ 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Î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N</a:t>
                      </a:r>
                      <a:r>
                        <a:rPr sz="1800" baseline="30000" dirty="0"/>
                        <a:t>(</a:t>
                      </a:r>
                      <a:r>
                        <a:rPr sz="1800" i="1" baseline="30000" dirty="0"/>
                        <a:t>k</a:t>
                      </a:r>
                      <a:r>
                        <a:rPr sz="1800" baseline="30000" dirty="0"/>
                        <a:t>)</a:t>
                      </a:r>
                      <a:r>
                        <a:rPr sz="1800" dirty="0"/>
                        <a:t>(</a:t>
                      </a:r>
                      <a:r>
                        <a:rPr sz="1800" i="1" dirty="0"/>
                        <a:t>s</a:t>
                      </a:r>
                      <a:r>
                        <a:rPr sz="1800" dirty="0"/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8</a:t>
                      </a:r>
                      <a:r>
                        <a:rPr sz="1800" dirty="0"/>
                        <a:t>			</a:t>
                      </a:r>
                      <a:r>
                        <a:rPr sz="1800" i="1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800" dirty="0"/>
                        <a:t>''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dirty="0">
                          <a:solidFill>
                            <a:schemeClr val="tx1"/>
                          </a:solidFill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800" dirty="0" err="1">
                          <a:solidFill>
                            <a:schemeClr val="tx1"/>
                          </a:solidFill>
                        </a:rPr>
                        <a:t>BuscaLocal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sz="1800" i="1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pt-BR" sz="1800" i="1" dirty="0">
                          <a:solidFill>
                            <a:schemeClr val="tx1"/>
                          </a:solidFill>
                        </a:rPr>
                        <a:t>'</a:t>
                      </a:r>
                      <a:r>
                        <a:rPr sz="1800" dirty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9</a:t>
                      </a:r>
                      <a:r>
                        <a:rPr sz="1800" dirty="0"/>
                        <a:t>			</a:t>
                      </a:r>
                      <a:r>
                        <a:rPr sz="1800" u="sng" dirty="0"/>
                        <a:t>se</a:t>
                      </a:r>
                      <a:r>
                        <a:rPr sz="1800" dirty="0"/>
                        <a:t> ( </a:t>
                      </a:r>
                      <a:r>
                        <a:rPr sz="1800" i="1" dirty="0"/>
                        <a:t>f</a:t>
                      </a:r>
                      <a:r>
                        <a:rPr sz="1800" dirty="0"/>
                        <a:t>(</a:t>
                      </a:r>
                      <a:r>
                        <a:rPr sz="1800" i="1" dirty="0"/>
                        <a:t>s</a:t>
                      </a:r>
                      <a:r>
                        <a:rPr lang="en-US" sz="1800" dirty="0"/>
                        <a:t>''</a:t>
                      </a:r>
                      <a:r>
                        <a:rPr sz="1800" dirty="0"/>
                        <a:t>) &lt; </a:t>
                      </a:r>
                      <a:r>
                        <a:rPr sz="1800" i="1" dirty="0"/>
                        <a:t>f</a:t>
                      </a:r>
                      <a:r>
                        <a:rPr sz="1800" dirty="0"/>
                        <a:t>(</a:t>
                      </a:r>
                      <a:r>
                        <a:rPr sz="1800" i="1" dirty="0"/>
                        <a:t>s</a:t>
                      </a:r>
                      <a:r>
                        <a:rPr lang="pt-BR" sz="1800" i="1" dirty="0"/>
                        <a:t>*</a:t>
                      </a:r>
                      <a:r>
                        <a:rPr sz="1800" dirty="0"/>
                        <a:t>)</a:t>
                      </a:r>
                      <a:r>
                        <a:rPr lang="pt-BR" sz="180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sz="1800" dirty="0"/>
                        <a:t>) </a:t>
                      </a:r>
                      <a:r>
                        <a:rPr lang="pt-BR" sz="1800" dirty="0"/>
                        <a:t> </a:t>
                      </a:r>
                      <a:r>
                        <a:rPr sz="1800" u="sng" dirty="0" err="1"/>
                        <a:t>então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s</a:t>
                      </a:r>
                      <a:r>
                        <a:rPr lang="pt-BR" sz="1800" i="1" dirty="0"/>
                        <a:t>*</a:t>
                      </a:r>
                      <a:r>
                        <a:rPr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</a:t>
                      </a:r>
                      <a:r>
                        <a:rPr sz="180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1800"/>
                        <a:t> </a:t>
                      </a:r>
                      <a:r>
                        <a:rPr sz="1800" i="1"/>
                        <a:t>s</a:t>
                      </a:r>
                      <a:r>
                        <a:rPr lang="en-US" sz="1800"/>
                        <a:t>''</a:t>
                      </a:r>
                      <a:r>
                        <a:rPr sz="1800"/>
                        <a:t>;</a:t>
                      </a:r>
                      <a:endParaRPr lang="en-US" sz="1800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10			</a:t>
                      </a:r>
                      <a:r>
                        <a:rPr lang="pt-BR" sz="1800" u="sng" dirty="0"/>
                        <a:t>se</a:t>
                      </a:r>
                      <a:r>
                        <a:rPr lang="pt-BR" sz="1800" dirty="0"/>
                        <a:t> ( </a:t>
                      </a:r>
                      <a:r>
                        <a:rPr lang="pt-BR" sz="1800" i="1" dirty="0"/>
                        <a:t>f</a:t>
                      </a:r>
                      <a:r>
                        <a:rPr lang="pt-BR" sz="1800" dirty="0"/>
                        <a:t>(</a:t>
                      </a:r>
                      <a:r>
                        <a:rPr lang="pt-BR" sz="1800" i="1" dirty="0"/>
                        <a:t>s</a:t>
                      </a:r>
                      <a:r>
                        <a:rPr lang="pt-BR" sz="1800" dirty="0"/>
                        <a:t>'') &lt; </a:t>
                      </a:r>
                      <a:r>
                        <a:rPr lang="pt-BR" sz="1800" i="1" dirty="0"/>
                        <a:t>f</a:t>
                      </a:r>
                      <a:r>
                        <a:rPr lang="pt-BR" sz="1800" dirty="0"/>
                        <a:t>(</a:t>
                      </a:r>
                      <a:r>
                        <a:rPr lang="pt-BR" sz="1800" i="1" dirty="0"/>
                        <a:t>s</a:t>
                      </a:r>
                      <a:r>
                        <a:rPr lang="pt-BR" sz="1800" dirty="0"/>
                        <a:t>) + </a:t>
                      </a:r>
                      <a:r>
                        <a:rPr lang="pt-BR" sz="1800" i="1" dirty="0"/>
                        <a:t>α</a:t>
                      </a:r>
                      <a:r>
                        <a:rPr lang="pt-BR" sz="1800" dirty="0"/>
                        <a:t>.</a:t>
                      </a:r>
                      <a:r>
                        <a:rPr lang="pt-BR" sz="1800" i="1" dirty="0">
                          <a:sym typeface="Symbol" panose="05050102010706020507" pitchFamily="18" charset="2"/>
                        </a:rPr>
                        <a:t></a:t>
                      </a:r>
                      <a:r>
                        <a:rPr lang="pt-BR" sz="1800" dirty="0">
                          <a:sym typeface="Symbol" panose="05050102010706020507" pitchFamily="18" charset="2"/>
                        </a:rPr>
                        <a:t>(</a:t>
                      </a:r>
                      <a:r>
                        <a:rPr lang="pt-BR" sz="1800" i="1" dirty="0">
                          <a:sym typeface="Symbol" panose="05050102010706020507" pitchFamily="18" charset="2"/>
                        </a:rPr>
                        <a:t>s</a:t>
                      </a:r>
                      <a:r>
                        <a:rPr lang="pt-BR" sz="1800" dirty="0">
                          <a:sym typeface="Symbol" panose="05050102010706020507" pitchFamily="18" charset="2"/>
                        </a:rPr>
                        <a:t>, </a:t>
                      </a:r>
                      <a:r>
                        <a:rPr lang="pt-BR" sz="1800" i="1" dirty="0">
                          <a:sym typeface="Symbol" panose="05050102010706020507" pitchFamily="18" charset="2"/>
                        </a:rPr>
                        <a:t>s</a:t>
                      </a:r>
                      <a:r>
                        <a:rPr lang="pt-BR" sz="1800" dirty="0"/>
                        <a:t>''</a:t>
                      </a:r>
                      <a:r>
                        <a:rPr lang="pt-BR" sz="1800" dirty="0">
                          <a:sym typeface="Symbol" panose="05050102010706020507" pitchFamily="18" charset="2"/>
                        </a:rPr>
                        <a:t>) </a:t>
                      </a:r>
                      <a:r>
                        <a:rPr lang="pt-BR" sz="1800" dirty="0"/>
                        <a:t>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11			    </a:t>
                      </a:r>
                      <a:r>
                        <a:rPr lang="pt-BR" sz="1800" u="sng" dirty="0"/>
                        <a:t>então</a:t>
                      </a:r>
                      <a:r>
                        <a:rPr lang="pt-BR" sz="1800" dirty="0"/>
                        <a:t> </a:t>
                      </a:r>
                      <a:r>
                        <a:rPr lang="pt-BR" sz="1800" i="1" dirty="0"/>
                        <a:t>s</a:t>
                      </a:r>
                      <a:r>
                        <a:rPr lang="pt-BR"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sz="1800" dirty="0"/>
                        <a:t> </a:t>
                      </a:r>
                      <a:r>
                        <a:rPr lang="pt-BR" sz="1800" i="1" dirty="0"/>
                        <a:t>s</a:t>
                      </a:r>
                      <a:r>
                        <a:rPr lang="pt-BR" sz="1800" dirty="0"/>
                        <a:t>''; </a:t>
                      </a:r>
                      <a:r>
                        <a:rPr lang="pt-BR" sz="1800" i="1" dirty="0"/>
                        <a:t>k</a:t>
                      </a:r>
                      <a:r>
                        <a:rPr lang="pt-BR"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sz="1800" dirty="0"/>
                        <a:t>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12			    </a:t>
                      </a:r>
                      <a:r>
                        <a:rPr lang="pt-BR" sz="1800" u="sng" dirty="0"/>
                        <a:t>senão</a:t>
                      </a:r>
                      <a:r>
                        <a:rPr lang="pt-BR" sz="1800" dirty="0"/>
                        <a:t> </a:t>
                      </a:r>
                      <a:r>
                        <a:rPr lang="pt-BR" sz="1800" i="1" dirty="0"/>
                        <a:t>k</a:t>
                      </a:r>
                      <a:r>
                        <a:rPr lang="pt-BR" sz="18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sz="1800" dirty="0"/>
                        <a:t> </a:t>
                      </a:r>
                      <a:r>
                        <a:rPr lang="pt-BR" sz="1800" i="1" dirty="0"/>
                        <a:t>k</a:t>
                      </a:r>
                      <a:r>
                        <a:rPr lang="pt-BR" sz="1800" dirty="0"/>
                        <a:t> + 1;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800" dirty="0"/>
                        <a:t>13			</a:t>
                      </a:r>
                      <a:r>
                        <a:rPr lang="pt-BR" sz="1800" dirty="0" err="1"/>
                        <a:t>fim-se</a:t>
                      </a:r>
                      <a:r>
                        <a:rPr lang="pt-BR" sz="18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1</a:t>
                      </a:r>
                      <a:r>
                        <a:rPr lang="pt-BR" sz="1800" dirty="0"/>
                        <a:t>4</a:t>
                      </a:r>
                      <a:r>
                        <a:rPr sz="1800" dirty="0"/>
                        <a:t>		</a:t>
                      </a:r>
                      <a:r>
                        <a:rPr sz="1800" u="sng" dirty="0" err="1"/>
                        <a:t>fim</a:t>
                      </a:r>
                      <a:r>
                        <a:rPr sz="1800" dirty="0" err="1"/>
                        <a:t>-</a:t>
                      </a:r>
                      <a:r>
                        <a:rPr sz="1800" u="sng" dirty="0" err="1"/>
                        <a:t>enquanto</a:t>
                      </a:r>
                      <a:r>
                        <a:rPr sz="18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1</a:t>
                      </a:r>
                      <a:r>
                        <a:rPr lang="pt-BR" sz="1800" dirty="0"/>
                        <a:t>5</a:t>
                      </a:r>
                      <a:r>
                        <a:rPr sz="1800" dirty="0"/>
                        <a:t>	</a:t>
                      </a:r>
                      <a:r>
                        <a:rPr sz="1800" u="sng" dirty="0" err="1"/>
                        <a:t>fim</a:t>
                      </a:r>
                      <a:r>
                        <a:rPr sz="1800" dirty="0" err="1"/>
                        <a:t>-</a:t>
                      </a:r>
                      <a:r>
                        <a:rPr sz="1800" u="sng" dirty="0" err="1"/>
                        <a:t>enquanto</a:t>
                      </a:r>
                      <a:r>
                        <a:rPr sz="18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/>
                        <a:t>1</a:t>
                      </a:r>
                      <a:r>
                        <a:rPr lang="pt-BR" sz="1800" dirty="0"/>
                        <a:t>6</a:t>
                      </a:r>
                      <a:r>
                        <a:rPr sz="1800" dirty="0"/>
                        <a:t>	</a:t>
                      </a:r>
                      <a:r>
                        <a:rPr sz="1800" dirty="0" err="1"/>
                        <a:t>Retorne</a:t>
                      </a:r>
                      <a:r>
                        <a:rPr sz="1800" dirty="0"/>
                        <a:t> </a:t>
                      </a:r>
                      <a:r>
                        <a:rPr sz="1800" i="1" dirty="0"/>
                        <a:t>s</a:t>
                      </a:r>
                      <a:r>
                        <a:rPr lang="pt-BR" sz="1800" i="1" dirty="0"/>
                        <a:t>*</a:t>
                      </a:r>
                      <a:r>
                        <a:rPr sz="1800"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800" dirty="0" err="1"/>
                        <a:t>fim</a:t>
                      </a:r>
                      <a:r>
                        <a:rPr sz="1800" b="0" dirty="0"/>
                        <a:t> </a:t>
                      </a:r>
                      <a:r>
                        <a:rPr lang="pt-BR" sz="1800" b="0" dirty="0"/>
                        <a:t>S</a:t>
                      </a:r>
                      <a:r>
                        <a:rPr sz="1800" b="0" dirty="0"/>
                        <a:t>VNS;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33182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 função ρ mede a distância entre a solução corrente x e o ótimo local encontrado x''.…"/>
          <p:cNvSpPr txBox="1">
            <a:spLocks noGrp="1"/>
          </p:cNvSpPr>
          <p:nvPr>
            <p:ph type="body" idx="4294967295"/>
          </p:nvPr>
        </p:nvSpPr>
        <p:spPr>
          <a:xfrm>
            <a:off x="1182687" y="2017712"/>
            <a:ext cx="7061721" cy="436361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sz="2400" dirty="0"/>
              <a:t>Se </a:t>
            </a:r>
            <a:r>
              <a:rPr lang="pt-BR" sz="2400" dirty="0"/>
              <a:t>o valor de </a:t>
            </a:r>
            <a:r>
              <a:rPr sz="2400" i="1" dirty="0"/>
              <a:t>ρ</a:t>
            </a:r>
            <a:r>
              <a:rPr sz="2400" dirty="0"/>
              <a:t>(</a:t>
            </a:r>
            <a:r>
              <a:rPr lang="pt-BR" sz="2400" i="1" dirty="0"/>
              <a:t>s</a:t>
            </a:r>
            <a:r>
              <a:rPr sz="2400" dirty="0"/>
              <a:t>, </a:t>
            </a:r>
            <a:r>
              <a:rPr lang="pt-BR" sz="2400" i="1" dirty="0"/>
              <a:t>s</a:t>
            </a:r>
            <a:r>
              <a:rPr lang="en-US" sz="2400" dirty="0"/>
              <a:t>''</a:t>
            </a:r>
            <a:r>
              <a:rPr sz="2400" dirty="0"/>
              <a:t>) for </a:t>
            </a:r>
            <a:r>
              <a:rPr sz="2400" dirty="0" err="1"/>
              <a:t>pequen</a:t>
            </a:r>
            <a:r>
              <a:rPr lang="pt-BR" sz="2400" dirty="0"/>
              <a:t>o</a:t>
            </a:r>
            <a:r>
              <a:rPr sz="2400" dirty="0"/>
              <a:t>, o </a:t>
            </a:r>
            <a:r>
              <a:rPr sz="2400" dirty="0" err="1"/>
              <a:t>parâmetro</a:t>
            </a:r>
            <a:r>
              <a:rPr sz="2400" dirty="0"/>
              <a:t> </a:t>
            </a:r>
            <a:r>
              <a:rPr sz="2400" i="1" dirty="0"/>
              <a:t>α</a:t>
            </a:r>
            <a:r>
              <a:rPr sz="2400" dirty="0"/>
              <a:t> </a:t>
            </a:r>
            <a:r>
              <a:rPr sz="2400" dirty="0" err="1"/>
              <a:t>deve</a:t>
            </a:r>
            <a:r>
              <a:rPr sz="2400" dirty="0"/>
              <a:t> ser </a:t>
            </a:r>
            <a:r>
              <a:rPr sz="2400" dirty="0" err="1"/>
              <a:t>grande</a:t>
            </a:r>
            <a:r>
              <a:rPr sz="2400" dirty="0"/>
              <a:t> para </a:t>
            </a:r>
            <a:r>
              <a:rPr sz="2400" dirty="0" err="1"/>
              <a:t>possibilitar</a:t>
            </a:r>
            <a:r>
              <a:rPr sz="2400" dirty="0"/>
              <a:t> </a:t>
            </a:r>
            <a:r>
              <a:rPr sz="2400" dirty="0" err="1"/>
              <a:t>saltos</a:t>
            </a:r>
            <a:r>
              <a:rPr sz="2400" dirty="0"/>
              <a:t> </a:t>
            </a:r>
            <a:r>
              <a:rPr lang="pt-BR" sz="2400" dirty="0"/>
              <a:t>maiores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Um bom valor de </a:t>
            </a:r>
            <a:r>
              <a:rPr lang="pt-BR" sz="2400" i="1" dirty="0"/>
              <a:t>α</a:t>
            </a:r>
            <a:r>
              <a:rPr lang="pt-BR" sz="2400" dirty="0"/>
              <a:t> pode ser encontrado experimentalmente ou por um processo de aprendizagem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Uma implementação trivial para este procedimento consiste em aceitar soluções piores que a solução atual em até </a:t>
            </a:r>
            <a:r>
              <a:rPr lang="pt-BR" sz="2400" i="1" dirty="0">
                <a:sym typeface="Symbol" panose="05050102010706020507" pitchFamily="18" charset="2"/>
              </a:rPr>
              <a:t></a:t>
            </a:r>
            <a:r>
              <a:rPr lang="pt-BR" sz="2400" dirty="0"/>
              <a:t>%, isto é, uma solução </a:t>
            </a:r>
            <a:r>
              <a:rPr lang="pt-BR" sz="2400" i="1" dirty="0"/>
              <a:t>s</a:t>
            </a:r>
            <a:r>
              <a:rPr lang="en-US" sz="2400" dirty="0"/>
              <a:t>''</a:t>
            </a:r>
            <a:r>
              <a:rPr lang="pt-BR" sz="2400" dirty="0"/>
              <a:t> é aceita se: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f(</a:t>
            </a:r>
            <a:r>
              <a:rPr lang="pt-BR" sz="2400" i="1" dirty="0"/>
              <a:t>s</a:t>
            </a:r>
            <a:r>
              <a:rPr lang="en-US" sz="2400" dirty="0"/>
              <a:t>''</a:t>
            </a:r>
            <a:r>
              <a:rPr lang="pt-BR" sz="2400" dirty="0"/>
              <a:t>) &lt; (1 + </a:t>
            </a:r>
            <a:r>
              <a:rPr lang="pt-BR" sz="2400" i="1" dirty="0">
                <a:sym typeface="Symbol" panose="05050102010706020507" pitchFamily="18" charset="2"/>
              </a:rPr>
              <a:t></a:t>
            </a:r>
            <a:r>
              <a:rPr lang="pt-BR" sz="2400" dirty="0"/>
              <a:t>)f(</a:t>
            </a:r>
            <a:r>
              <a:rPr lang="pt-BR" sz="2400" i="1" dirty="0"/>
              <a:t>s</a:t>
            </a:r>
            <a:r>
              <a:rPr lang="pt-BR" sz="2400" dirty="0"/>
              <a:t>),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000" dirty="0"/>
              <a:t>sendo </a:t>
            </a:r>
            <a:r>
              <a:rPr lang="pt-BR" sz="2000" i="1" dirty="0"/>
              <a:t>s</a:t>
            </a:r>
            <a:r>
              <a:rPr lang="pt-BR" sz="2000" dirty="0"/>
              <a:t> a solução atual e </a:t>
            </a:r>
            <a:r>
              <a:rPr lang="pt-BR" sz="2000" i="1" dirty="0"/>
              <a:t>s</a:t>
            </a:r>
            <a:r>
              <a:rPr lang="en-US" sz="2000" dirty="0"/>
              <a:t>''</a:t>
            </a:r>
            <a:r>
              <a:rPr lang="pt-BR" sz="2000" dirty="0"/>
              <a:t> o ótimo local resultante da busca local</a:t>
            </a:r>
          </a:p>
        </p:txBody>
      </p:sp>
      <p:sp>
        <p:nvSpPr>
          <p:cNvPr id="4" name="Skewed VNS (SVNS)">
            <a:extLst>
              <a:ext uri="{FF2B5EF4-FFF2-40B4-BE49-F238E27FC236}">
                <a16:creationId xmlns:a16="http://schemas.microsoft.com/office/drawing/2014/main" id="{2E28D776-9460-4068-B59F-8110A1676FA9}"/>
              </a:ext>
            </a:extLst>
          </p:cNvPr>
          <p:cNvSpPr txBox="1">
            <a:spLocks/>
          </p:cNvSpPr>
          <p:nvPr/>
        </p:nvSpPr>
        <p:spPr bwMode="auto">
          <a:xfrm>
            <a:off x="1150937" y="617537"/>
            <a:ext cx="6445399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i="1"/>
              <a:t>Skewed</a:t>
            </a:r>
            <a:r>
              <a:rPr lang="en-US"/>
              <a:t> VNS</a:t>
            </a:r>
            <a:br>
              <a:rPr lang="en-US"/>
            </a:br>
            <a:r>
              <a:rPr lang="en-US"/>
              <a:t>(SVNS)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7394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rincípios básicos:…"/>
          <p:cNvSpPr txBox="1">
            <a:spLocks noGrp="1"/>
          </p:cNvSpPr>
          <p:nvPr>
            <p:ph type="body" idx="4294967295"/>
          </p:nvPr>
        </p:nvSpPr>
        <p:spPr>
          <a:xfrm>
            <a:off x="755650" y="2017712"/>
            <a:ext cx="7488758" cy="41148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dirty="0" err="1"/>
              <a:t>Princípios</a:t>
            </a:r>
            <a:r>
              <a:rPr dirty="0"/>
              <a:t> </a:t>
            </a:r>
            <a:r>
              <a:rPr dirty="0" err="1"/>
              <a:t>básicos</a:t>
            </a:r>
            <a:r>
              <a:rPr dirty="0"/>
              <a:t>: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defRPr sz="2800"/>
            </a:pPr>
            <a:r>
              <a:rPr dirty="0"/>
              <a:t>Um </a:t>
            </a:r>
            <a:r>
              <a:rPr dirty="0" err="1"/>
              <a:t>ótimo</a:t>
            </a:r>
            <a:r>
              <a:rPr dirty="0"/>
              <a:t> local com </a:t>
            </a:r>
            <a:r>
              <a:rPr dirty="0" err="1"/>
              <a:t>relação</a:t>
            </a:r>
            <a:r>
              <a:rPr dirty="0"/>
              <a:t> a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vizinhança</a:t>
            </a:r>
            <a:r>
              <a:rPr dirty="0"/>
              <a:t> </a:t>
            </a:r>
            <a:r>
              <a:rPr dirty="0" err="1"/>
              <a:t>não</a:t>
            </a:r>
            <a:r>
              <a:rPr dirty="0"/>
              <a:t> </a:t>
            </a:r>
            <a:r>
              <a:rPr dirty="0" err="1"/>
              <a:t>necessariamente</a:t>
            </a:r>
            <a:r>
              <a:rPr dirty="0"/>
              <a:t> </a:t>
            </a:r>
            <a:r>
              <a:rPr dirty="0" err="1"/>
              <a:t>corresponde</a:t>
            </a:r>
            <a:r>
              <a:rPr dirty="0"/>
              <a:t> a um </a:t>
            </a:r>
            <a:r>
              <a:rPr dirty="0" err="1"/>
              <a:t>ótimo</a:t>
            </a:r>
            <a:r>
              <a:rPr dirty="0"/>
              <a:t> com </a:t>
            </a:r>
            <a:r>
              <a:rPr dirty="0" err="1"/>
              <a:t>relação</a:t>
            </a:r>
            <a:r>
              <a:rPr dirty="0"/>
              <a:t> a </a:t>
            </a:r>
            <a:r>
              <a:rPr dirty="0" err="1"/>
              <a:t>outra</a:t>
            </a:r>
            <a:r>
              <a:rPr dirty="0"/>
              <a:t> </a:t>
            </a:r>
            <a:r>
              <a:rPr dirty="0" err="1"/>
              <a:t>vizinhança</a:t>
            </a:r>
            <a:endParaRPr dirty="0"/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defRPr sz="2800"/>
            </a:pPr>
            <a:r>
              <a:rPr dirty="0"/>
              <a:t>Um </a:t>
            </a:r>
            <a:r>
              <a:rPr dirty="0" err="1"/>
              <a:t>ótimo</a:t>
            </a:r>
            <a:r>
              <a:rPr dirty="0"/>
              <a:t> global </a:t>
            </a:r>
            <a:r>
              <a:rPr dirty="0" err="1"/>
              <a:t>corresponde</a:t>
            </a:r>
            <a:r>
              <a:rPr dirty="0"/>
              <a:t> a um </a:t>
            </a:r>
            <a:r>
              <a:rPr dirty="0" err="1"/>
              <a:t>ótimo</a:t>
            </a:r>
            <a:r>
              <a:rPr dirty="0"/>
              <a:t> local para </a:t>
            </a:r>
            <a:r>
              <a:rPr dirty="0" err="1"/>
              <a:t>todas</a:t>
            </a:r>
            <a:r>
              <a:rPr dirty="0"/>
              <a:t> as </a:t>
            </a:r>
            <a:r>
              <a:rPr dirty="0" err="1"/>
              <a:t>estruturas</a:t>
            </a:r>
            <a:r>
              <a:rPr dirty="0"/>
              <a:t> de </a:t>
            </a:r>
            <a:r>
              <a:rPr dirty="0" err="1"/>
              <a:t>vizinhança</a:t>
            </a:r>
            <a:endParaRPr dirty="0"/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defRPr sz="2800"/>
            </a:pPr>
            <a:r>
              <a:rPr dirty="0"/>
              <a:t>Para </a:t>
            </a:r>
            <a:r>
              <a:rPr dirty="0" err="1"/>
              <a:t>muitos</a:t>
            </a:r>
            <a:r>
              <a:rPr dirty="0"/>
              <a:t> </a:t>
            </a:r>
            <a:r>
              <a:rPr dirty="0" err="1"/>
              <a:t>problemas</a:t>
            </a:r>
            <a:r>
              <a:rPr dirty="0"/>
              <a:t>, </a:t>
            </a:r>
            <a:r>
              <a:rPr dirty="0" err="1"/>
              <a:t>ótimos</a:t>
            </a:r>
            <a:r>
              <a:rPr dirty="0"/>
              <a:t> </a:t>
            </a:r>
            <a:r>
              <a:rPr dirty="0" err="1"/>
              <a:t>locais</a:t>
            </a:r>
            <a:r>
              <a:rPr dirty="0"/>
              <a:t> com </a:t>
            </a:r>
            <a:r>
              <a:rPr dirty="0" err="1"/>
              <a:t>relação</a:t>
            </a:r>
            <a:r>
              <a:rPr dirty="0"/>
              <a:t> a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vizinhança</a:t>
            </a:r>
            <a:r>
              <a:rPr dirty="0"/>
              <a:t> </a:t>
            </a:r>
            <a:r>
              <a:rPr dirty="0" err="1"/>
              <a:t>são</a:t>
            </a:r>
            <a:r>
              <a:rPr dirty="0"/>
              <a:t> </a:t>
            </a:r>
            <a:r>
              <a:rPr dirty="0" err="1"/>
              <a:t>relativamente</a:t>
            </a:r>
            <a:r>
              <a:rPr dirty="0"/>
              <a:t> </a:t>
            </a:r>
            <a:r>
              <a:rPr dirty="0" err="1"/>
              <a:t>próximos</a:t>
            </a:r>
            <a:r>
              <a:rPr dirty="0"/>
              <a:t> </a:t>
            </a:r>
          </a:p>
        </p:txBody>
      </p:sp>
      <p:sp>
        <p:nvSpPr>
          <p:cNvPr id="4" name="Variable Neighborhood Descent (VND)"/>
          <p:cNvSpPr txBox="1">
            <a:spLocks/>
          </p:cNvSpPr>
          <p:nvPr/>
        </p:nvSpPr>
        <p:spPr bwMode="auto">
          <a:xfrm>
            <a:off x="1150937" y="617537"/>
            <a:ext cx="6589415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defTabSz="813816" rtl="0" eaLnBrk="0" fontAlgn="base" hangingPunct="0">
              <a:spcBef>
                <a:spcPct val="0"/>
              </a:spcBef>
              <a:spcAft>
                <a:spcPct val="0"/>
              </a:spcAft>
              <a:defRPr sz="3559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i="1" dirty="0" err="1"/>
              <a:t>Variable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Descent</a:t>
            </a:r>
            <a:r>
              <a:rPr lang="pt-BR" dirty="0"/>
              <a:t> (VND)</a:t>
            </a:r>
          </a:p>
        </p:txBody>
      </p:sp>
    </p:spTree>
    <p:extLst>
      <p:ext uri="{BB962C8B-B14F-4D97-AF65-F5344CB8AC3E}">
        <p14:creationId xmlns:p14="http://schemas.microsoft.com/office/powerpoint/2010/main" val="205302582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 função ρ mede a distância entre a solução corrente x e o ótimo local encontrado x''.…"/>
          <p:cNvSpPr txBox="1">
            <a:spLocks noGrp="1"/>
          </p:cNvSpPr>
          <p:nvPr>
            <p:ph type="body" idx="4294967295"/>
          </p:nvPr>
        </p:nvSpPr>
        <p:spPr>
          <a:xfrm>
            <a:off x="1182687" y="2017712"/>
            <a:ext cx="7061721" cy="436361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Origem no trabalho: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000" dirty="0"/>
              <a:t>Souza, M. J. F.; Coelho, I. M.; Ribas, S.; Santos, H. G.; </a:t>
            </a:r>
            <a:r>
              <a:rPr lang="pt-BR" sz="2000" dirty="0" err="1"/>
              <a:t>Merschmann</a:t>
            </a:r>
            <a:r>
              <a:rPr lang="pt-BR" sz="2000" dirty="0"/>
              <a:t>, L. H. C. A </a:t>
            </a:r>
            <a:r>
              <a:rPr lang="pt-BR" sz="2000" dirty="0" err="1"/>
              <a:t>hybrid</a:t>
            </a:r>
            <a:r>
              <a:rPr lang="pt-BR" sz="2000" dirty="0"/>
              <a:t> </a:t>
            </a:r>
            <a:r>
              <a:rPr lang="pt-BR" sz="2000" dirty="0" err="1"/>
              <a:t>heuristic</a:t>
            </a:r>
            <a:r>
              <a:rPr lang="pt-BR" sz="2000" dirty="0"/>
              <a:t> </a:t>
            </a:r>
            <a:r>
              <a:rPr lang="pt-BR" sz="2000" dirty="0" err="1"/>
              <a:t>algorithm</a:t>
            </a:r>
            <a:r>
              <a:rPr lang="pt-BR" sz="2000" dirty="0"/>
              <a:t> for </a:t>
            </a:r>
            <a:r>
              <a:rPr lang="pt-BR" sz="2000" dirty="0" err="1"/>
              <a:t>the</a:t>
            </a:r>
            <a:r>
              <a:rPr lang="pt-BR" sz="2000" dirty="0"/>
              <a:t> open-pit-mining </a:t>
            </a:r>
            <a:r>
              <a:rPr lang="pt-BR" sz="2000" dirty="0" err="1"/>
              <a:t>operational</a:t>
            </a:r>
            <a:r>
              <a:rPr lang="pt-BR" sz="2000" dirty="0"/>
              <a:t> </a:t>
            </a:r>
            <a:r>
              <a:rPr lang="pt-BR" sz="2000" dirty="0" err="1"/>
              <a:t>planning</a:t>
            </a:r>
            <a:r>
              <a:rPr lang="pt-BR" sz="2000" dirty="0"/>
              <a:t> problem. </a:t>
            </a:r>
            <a:r>
              <a:rPr lang="pt-BR" sz="2000" dirty="0" err="1"/>
              <a:t>European</a:t>
            </a:r>
            <a:r>
              <a:rPr lang="pt-BR" sz="2000" dirty="0"/>
              <a:t> </a:t>
            </a:r>
            <a:r>
              <a:rPr lang="pt-BR" sz="2000" dirty="0" err="1"/>
              <a:t>Journal</a:t>
            </a:r>
            <a:r>
              <a:rPr lang="pt-BR" sz="2000" dirty="0"/>
              <a:t> </a:t>
            </a:r>
            <a:r>
              <a:rPr lang="pt-BR" sz="2000" dirty="0" err="1"/>
              <a:t>of</a:t>
            </a:r>
            <a:r>
              <a:rPr lang="pt-BR" sz="2000" dirty="0"/>
              <a:t> </a:t>
            </a:r>
            <a:r>
              <a:rPr lang="pt-BR" sz="2000" dirty="0" err="1"/>
              <a:t>Operational</a:t>
            </a:r>
            <a:r>
              <a:rPr lang="pt-BR" sz="2000" dirty="0"/>
              <a:t> </a:t>
            </a:r>
            <a:r>
              <a:rPr lang="pt-BR" sz="2000" dirty="0" err="1"/>
              <a:t>Research</a:t>
            </a:r>
            <a:r>
              <a:rPr lang="pt-BR" sz="2000" dirty="0"/>
              <a:t>, 207:1041-1051, 2010.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400" dirty="0"/>
              <a:t>Segue as mesmas ideias do </a:t>
            </a:r>
            <a:r>
              <a:rPr lang="pt-BR" sz="2400" i="1" dirty="0" err="1"/>
              <a:t>Smart</a:t>
            </a:r>
            <a:r>
              <a:rPr lang="pt-BR" sz="2400" i="1" dirty="0"/>
              <a:t> </a:t>
            </a:r>
            <a:r>
              <a:rPr lang="pt-BR" sz="2400" i="1" dirty="0" err="1"/>
              <a:t>Iterated</a:t>
            </a:r>
            <a:r>
              <a:rPr lang="pt-BR" sz="2400" i="1" dirty="0"/>
              <a:t> Local Search</a:t>
            </a:r>
            <a:r>
              <a:rPr lang="pt-BR" sz="2400" dirty="0"/>
              <a:t> (SILS)</a:t>
            </a:r>
          </a:p>
        </p:txBody>
      </p:sp>
      <p:sp>
        <p:nvSpPr>
          <p:cNvPr id="4" name="Skewed VNS (SVNS)">
            <a:extLst>
              <a:ext uri="{FF2B5EF4-FFF2-40B4-BE49-F238E27FC236}">
                <a16:creationId xmlns:a16="http://schemas.microsoft.com/office/drawing/2014/main" id="{2E28D776-9460-4068-B59F-8110A1676FA9}"/>
              </a:ext>
            </a:extLst>
          </p:cNvPr>
          <p:cNvSpPr txBox="1">
            <a:spLocks/>
          </p:cNvSpPr>
          <p:nvPr/>
        </p:nvSpPr>
        <p:spPr bwMode="auto">
          <a:xfrm>
            <a:off x="1150937" y="617537"/>
            <a:ext cx="6445399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67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i="1" dirty="0"/>
              <a:t>Smart Variable Neighborhood Search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Smart</a:t>
            </a:r>
            <a:r>
              <a:rPr lang="en-US" dirty="0"/>
              <a:t> VNS)</a:t>
            </a:r>
          </a:p>
        </p:txBody>
      </p:sp>
    </p:spTree>
    <p:extLst>
      <p:ext uri="{BB962C8B-B14F-4D97-AF65-F5344CB8AC3E}">
        <p14:creationId xmlns:p14="http://schemas.microsoft.com/office/powerpoint/2010/main" val="1136292385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rocedimento VNS"/>
          <p:cNvSpPr txBox="1">
            <a:spLocks noGrp="1"/>
          </p:cNvSpPr>
          <p:nvPr>
            <p:ph type="title" idx="4294967295"/>
          </p:nvPr>
        </p:nvSpPr>
        <p:spPr>
          <a:xfrm>
            <a:off x="1150937" y="404664"/>
            <a:ext cx="6805439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pt-BR" dirty="0" err="1"/>
              <a:t>Smart</a:t>
            </a:r>
            <a:r>
              <a:rPr lang="pt-BR" dirty="0"/>
              <a:t> </a:t>
            </a:r>
            <a:r>
              <a:rPr dirty="0"/>
              <a:t>VNS</a:t>
            </a:r>
          </a:p>
        </p:txBody>
      </p:sp>
      <p:graphicFrame>
        <p:nvGraphicFramePr>
          <p:cNvPr id="108" name="Tabela"/>
          <p:cNvGraphicFramePr/>
          <p:nvPr>
            <p:extLst>
              <p:ext uri="{D42A27DB-BD31-4B8C-83A1-F6EECF244321}">
                <p14:modId xmlns:p14="http://schemas.microsoft.com/office/powerpoint/2010/main" val="3854556351"/>
              </p:ext>
            </p:extLst>
          </p:nvPr>
        </p:nvGraphicFramePr>
        <p:xfrm>
          <a:off x="1043608" y="1556792"/>
          <a:ext cx="6912942" cy="5212080"/>
        </p:xfrm>
        <a:graphic>
          <a:graphicData uri="http://schemas.openxmlformats.org/drawingml/2006/table">
            <a:tbl>
              <a:tblPr/>
              <a:tblGrid>
                <a:gridCol w="691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875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600" dirty="0"/>
                        <a:t>1	</a:t>
                      </a:r>
                      <a:r>
                        <a:rPr sz="1600" dirty="0" err="1"/>
                        <a:t>Seja</a:t>
                      </a:r>
                      <a:r>
                        <a:rPr sz="1600" dirty="0"/>
                        <a:t> </a:t>
                      </a:r>
                      <a:r>
                        <a:rPr sz="1600" i="1" dirty="0"/>
                        <a:t>s</a:t>
                      </a:r>
                      <a:r>
                        <a:rPr sz="1600" baseline="-30000" dirty="0"/>
                        <a:t>0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uma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solução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inicial</a:t>
                      </a:r>
                      <a:r>
                        <a:rPr lang="pt-BR" sz="1600" dirty="0"/>
                        <a:t>,</a:t>
                      </a:r>
                      <a:r>
                        <a:rPr sz="1600" dirty="0"/>
                        <a:t> </a:t>
                      </a:r>
                      <a:r>
                        <a:rPr sz="1600" i="1" dirty="0"/>
                        <a:t>r</a:t>
                      </a:r>
                      <a:r>
                        <a:rPr sz="1600" dirty="0"/>
                        <a:t> o </a:t>
                      </a:r>
                      <a:r>
                        <a:rPr sz="1600" dirty="0" err="1"/>
                        <a:t>número</a:t>
                      </a:r>
                      <a:r>
                        <a:rPr sz="1600" dirty="0"/>
                        <a:t> de </a:t>
                      </a:r>
                      <a:r>
                        <a:rPr sz="1600" dirty="0" err="1"/>
                        <a:t>estruturas</a:t>
                      </a:r>
                      <a:r>
                        <a:rPr sz="1600" dirty="0"/>
                        <a:t> de </a:t>
                      </a:r>
                      <a:r>
                        <a:rPr sz="1600" dirty="0" err="1"/>
                        <a:t>vizinhança</a:t>
                      </a:r>
                      <a:r>
                        <a:rPr lang="pt-BR" sz="1600" dirty="0"/>
                        <a:t> e </a:t>
                      </a:r>
                      <a:r>
                        <a:rPr lang="pt-BR" sz="1600" dirty="0" err="1"/>
                        <a:t>pMax</a:t>
                      </a:r>
                      <a:r>
                        <a:rPr lang="pt-BR" sz="1600" dirty="0"/>
                        <a:t> o número máximo de perturbações na mesma vizinhança</a:t>
                      </a:r>
                      <a:r>
                        <a:rPr sz="16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600" dirty="0"/>
                        <a:t>2	</a:t>
                      </a:r>
                      <a:r>
                        <a:rPr sz="1600" i="1" dirty="0"/>
                        <a:t>s</a:t>
                      </a:r>
                      <a:r>
                        <a:rPr sz="1600" dirty="0"/>
                        <a:t> </a:t>
                      </a:r>
                      <a:r>
                        <a:rPr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1600" dirty="0"/>
                        <a:t> </a:t>
                      </a:r>
                      <a:r>
                        <a:rPr sz="1600" i="1" dirty="0"/>
                        <a:t>s</a:t>
                      </a:r>
                      <a:r>
                        <a:rPr sz="1600" baseline="-30000" dirty="0"/>
                        <a:t>0</a:t>
                      </a:r>
                      <a:r>
                        <a:rPr sz="1600" dirty="0"/>
                        <a:t>;</a:t>
                      </a:r>
                      <a:r>
                        <a:rPr lang="pt-BR" sz="1600" dirty="0"/>
                        <a:t>       </a:t>
                      </a:r>
                      <a:r>
                        <a:rPr sz="1600" dirty="0"/>
                        <a:t>{</a:t>
                      </a:r>
                      <a:r>
                        <a:rPr sz="1600" dirty="0" err="1"/>
                        <a:t>Solução</a:t>
                      </a:r>
                      <a:r>
                        <a:rPr sz="1600" dirty="0"/>
                        <a:t> </a:t>
                      </a:r>
                      <a:r>
                        <a:rPr lang="pt-BR" sz="1600" dirty="0"/>
                        <a:t>atual</a:t>
                      </a:r>
                      <a:r>
                        <a:rPr sz="1600"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3</a:t>
                      </a:r>
                      <a:r>
                        <a:rPr sz="1600" dirty="0"/>
                        <a:t>	</a:t>
                      </a:r>
                      <a:r>
                        <a:rPr sz="1600" u="sng" dirty="0" err="1"/>
                        <a:t>enquanto</a:t>
                      </a:r>
                      <a:r>
                        <a:rPr sz="1600" dirty="0"/>
                        <a:t> (</a:t>
                      </a:r>
                      <a:r>
                        <a:rPr sz="1600" dirty="0" err="1"/>
                        <a:t>Critério</a:t>
                      </a:r>
                      <a:r>
                        <a:rPr sz="1600" dirty="0"/>
                        <a:t> de </a:t>
                      </a:r>
                      <a:r>
                        <a:rPr sz="1600" dirty="0" err="1"/>
                        <a:t>parada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não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satisfeito</a:t>
                      </a:r>
                      <a:r>
                        <a:rPr sz="1600" dirty="0"/>
                        <a:t>) </a:t>
                      </a:r>
                      <a:r>
                        <a:rPr sz="1600" u="sng" dirty="0" err="1"/>
                        <a:t>faça</a:t>
                      </a:r>
                      <a:endParaRPr sz="1600"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4</a:t>
                      </a:r>
                      <a:r>
                        <a:rPr sz="1600" dirty="0"/>
                        <a:t>	</a:t>
                      </a:r>
                      <a:r>
                        <a:rPr lang="en-US" sz="1600" dirty="0"/>
                        <a:t>	</a:t>
                      </a:r>
                      <a:r>
                        <a:rPr sz="1600" i="1" dirty="0"/>
                        <a:t>k</a:t>
                      </a:r>
                      <a:r>
                        <a:rPr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sz="1600" dirty="0"/>
                        <a:t> 1;</a:t>
                      </a:r>
                      <a:r>
                        <a:rPr lang="pt-BR" sz="1600" dirty="0"/>
                        <a:t>  </a:t>
                      </a:r>
                      <a:r>
                        <a:rPr sz="1600" dirty="0"/>
                        <a:t>{</a:t>
                      </a:r>
                      <a:r>
                        <a:rPr lang="pt-BR" sz="1600" dirty="0"/>
                        <a:t>V</a:t>
                      </a:r>
                      <a:r>
                        <a:rPr sz="1600" dirty="0" err="1"/>
                        <a:t>izinhança</a:t>
                      </a:r>
                      <a:r>
                        <a:rPr lang="pt-BR" sz="1600" dirty="0"/>
                        <a:t> corrente</a:t>
                      </a:r>
                      <a:r>
                        <a:rPr sz="1600" dirty="0"/>
                        <a:t>}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5	          p </a:t>
                      </a:r>
                      <a:r>
                        <a:rPr lang="pt-BR"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lang="pt-BR" sz="1600" dirty="0"/>
                        <a:t> 1;  {#perturbações na mesma vizinhança}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6</a:t>
                      </a:r>
                      <a:r>
                        <a:rPr sz="1600" dirty="0"/>
                        <a:t>		</a:t>
                      </a:r>
                      <a:r>
                        <a:rPr sz="1600" u="sng" dirty="0" err="1"/>
                        <a:t>enquanto</a:t>
                      </a:r>
                      <a:r>
                        <a:rPr sz="1600" dirty="0"/>
                        <a:t> (</a:t>
                      </a:r>
                      <a:r>
                        <a:rPr sz="1600" i="1" dirty="0"/>
                        <a:t>k</a:t>
                      </a:r>
                      <a:r>
                        <a:rPr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£</a:t>
                      </a:r>
                      <a:r>
                        <a:rPr sz="1600" dirty="0"/>
                        <a:t> </a:t>
                      </a:r>
                      <a:r>
                        <a:rPr sz="1600" i="1" dirty="0"/>
                        <a:t>r</a:t>
                      </a:r>
                      <a:r>
                        <a:rPr sz="1600" dirty="0"/>
                        <a:t>) </a:t>
                      </a:r>
                      <a:r>
                        <a:rPr sz="1600" u="sng" dirty="0" err="1"/>
                        <a:t>faça</a:t>
                      </a:r>
                      <a:endParaRPr sz="1600"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7</a:t>
                      </a:r>
                      <a:r>
                        <a:rPr sz="1600" dirty="0"/>
                        <a:t>		</a:t>
                      </a:r>
                      <a:r>
                        <a:rPr lang="en-US" sz="1600" dirty="0"/>
                        <a:t>	</a:t>
                      </a:r>
                      <a:r>
                        <a:rPr lang="pt-BR" sz="1600" i="1" dirty="0"/>
                        <a:t>s</a:t>
                      </a:r>
                      <a:r>
                        <a:rPr lang="pt-BR" sz="1600" dirty="0"/>
                        <a:t>’ </a:t>
                      </a:r>
                      <a:r>
                        <a:rPr lang="en-US"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lang="pt-BR" sz="1600" dirty="0"/>
                        <a:t> Shake(</a:t>
                      </a:r>
                      <a:r>
                        <a:rPr lang="pt-BR" sz="1600" i="1" dirty="0"/>
                        <a:t>s</a:t>
                      </a:r>
                      <a:r>
                        <a:rPr lang="pt-BR" sz="1600" dirty="0"/>
                        <a:t>, </a:t>
                      </a:r>
                      <a:r>
                        <a:rPr lang="pt-BR" sz="1600" i="1" dirty="0"/>
                        <a:t>k</a:t>
                      </a:r>
                      <a:r>
                        <a:rPr lang="pt-BR" sz="1600" dirty="0"/>
                        <a:t>, p)</a:t>
                      </a:r>
                      <a:r>
                        <a:rPr sz="16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8</a:t>
                      </a:r>
                      <a:r>
                        <a:rPr sz="1600" dirty="0"/>
                        <a:t>			</a:t>
                      </a:r>
                      <a:r>
                        <a:rPr sz="1600" i="1" dirty="0"/>
                        <a:t>s</a:t>
                      </a:r>
                      <a:r>
                        <a:rPr lang="en-US" sz="1600" dirty="0"/>
                        <a:t>''</a:t>
                      </a:r>
                      <a:r>
                        <a:rPr sz="1600" dirty="0"/>
                        <a:t> </a:t>
                      </a:r>
                      <a:r>
                        <a:rPr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1600" dirty="0"/>
                        <a:t> </a:t>
                      </a:r>
                      <a:r>
                        <a:rPr sz="1600" dirty="0" err="1"/>
                        <a:t>BuscaLocal</a:t>
                      </a:r>
                      <a:r>
                        <a:rPr sz="1600" dirty="0"/>
                        <a:t>(</a:t>
                      </a:r>
                      <a:r>
                        <a:rPr sz="1600" i="1" dirty="0"/>
                        <a:t>s</a:t>
                      </a:r>
                      <a:r>
                        <a:rPr lang="pt-BR" sz="1600" i="1" dirty="0"/>
                        <a:t>'</a:t>
                      </a:r>
                      <a:r>
                        <a:rPr sz="1600" dirty="0"/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9</a:t>
                      </a:r>
                      <a:r>
                        <a:rPr sz="1600" dirty="0"/>
                        <a:t>			</a:t>
                      </a:r>
                      <a:r>
                        <a:rPr sz="1600" u="sng" dirty="0"/>
                        <a:t>se</a:t>
                      </a:r>
                      <a:r>
                        <a:rPr sz="1600" dirty="0"/>
                        <a:t> ( </a:t>
                      </a:r>
                      <a:r>
                        <a:rPr sz="1600" i="1" dirty="0"/>
                        <a:t>f</a:t>
                      </a:r>
                      <a:r>
                        <a:rPr sz="1600" dirty="0"/>
                        <a:t>(</a:t>
                      </a:r>
                      <a:r>
                        <a:rPr sz="1600" i="1" dirty="0"/>
                        <a:t>s</a:t>
                      </a:r>
                      <a:r>
                        <a:rPr lang="en-US" sz="1600" dirty="0"/>
                        <a:t>''</a:t>
                      </a:r>
                      <a:r>
                        <a:rPr sz="1600" dirty="0"/>
                        <a:t>) &lt; </a:t>
                      </a:r>
                      <a:r>
                        <a:rPr sz="1600" i="1" dirty="0"/>
                        <a:t>f</a:t>
                      </a:r>
                      <a:r>
                        <a:rPr sz="1600" dirty="0"/>
                        <a:t>(</a:t>
                      </a:r>
                      <a:r>
                        <a:rPr sz="1600" i="1" dirty="0"/>
                        <a:t>s</a:t>
                      </a:r>
                      <a:r>
                        <a:rPr sz="1600" dirty="0"/>
                        <a:t>) )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10</a:t>
                      </a:r>
                      <a:r>
                        <a:rPr sz="1600" dirty="0"/>
                        <a:t>			</a:t>
                      </a:r>
                      <a:r>
                        <a:rPr lang="pt-BR" sz="1600" dirty="0"/>
                        <a:t>    </a:t>
                      </a:r>
                      <a:r>
                        <a:rPr sz="1600" u="sng" dirty="0" err="1"/>
                        <a:t>então</a:t>
                      </a:r>
                      <a:r>
                        <a:rPr sz="1600" dirty="0"/>
                        <a:t> </a:t>
                      </a:r>
                      <a:r>
                        <a:rPr sz="1600" i="1" dirty="0"/>
                        <a:t>s</a:t>
                      </a:r>
                      <a:r>
                        <a:rPr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sz="1600" dirty="0"/>
                        <a:t> </a:t>
                      </a:r>
                      <a:r>
                        <a:rPr sz="1600" i="1" dirty="0"/>
                        <a:t>s</a:t>
                      </a:r>
                      <a:r>
                        <a:rPr lang="en-US" sz="1600" dirty="0"/>
                        <a:t>''</a:t>
                      </a:r>
                      <a:r>
                        <a:rPr sz="1600" dirty="0"/>
                        <a:t>; </a:t>
                      </a:r>
                      <a:r>
                        <a:rPr sz="1600" i="1" dirty="0"/>
                        <a:t>k</a:t>
                      </a:r>
                      <a:r>
                        <a:rPr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sz="1600" dirty="0"/>
                        <a:t> 1;</a:t>
                      </a:r>
                      <a:r>
                        <a:rPr lang="pt-BR" sz="1600" dirty="0"/>
                        <a:t> p </a:t>
                      </a:r>
                      <a:r>
                        <a:rPr lang="pt-BR"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sz="1600" dirty="0"/>
                        <a:t> 1;</a:t>
                      </a:r>
                      <a:endParaRPr sz="1600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600" dirty="0"/>
                        <a:t>1</a:t>
                      </a:r>
                      <a:r>
                        <a:rPr lang="pt-BR" sz="1600" dirty="0"/>
                        <a:t>1</a:t>
                      </a:r>
                      <a:r>
                        <a:rPr sz="1600" dirty="0"/>
                        <a:t>			</a:t>
                      </a:r>
                      <a:r>
                        <a:rPr lang="pt-BR" sz="1600" dirty="0"/>
                        <a:t>    </a:t>
                      </a:r>
                      <a:r>
                        <a:rPr sz="1600" u="sng" dirty="0" err="1"/>
                        <a:t>senão</a:t>
                      </a:r>
                      <a:r>
                        <a:rPr sz="1600" dirty="0"/>
                        <a:t>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12			       </a:t>
                      </a:r>
                      <a:r>
                        <a:rPr lang="pt-BR" sz="1600" u="sng" dirty="0"/>
                        <a:t>se</a:t>
                      </a:r>
                      <a:r>
                        <a:rPr lang="pt-BR" sz="1600" dirty="0"/>
                        <a:t> p </a:t>
                      </a: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ＭＳ Ｐゴシック"/>
                        </a:rPr>
                        <a:t>≥</a:t>
                      </a:r>
                      <a:r>
                        <a:rPr lang="pt-BR" sz="1600" dirty="0"/>
                        <a:t> </a:t>
                      </a:r>
                      <a:r>
                        <a:rPr lang="pt-BR" sz="1600" dirty="0" err="1"/>
                        <a:t>pMax</a:t>
                      </a:r>
                      <a:endParaRPr lang="pt-BR" sz="1600" dirty="0"/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13			          </a:t>
                      </a:r>
                      <a:r>
                        <a:rPr lang="pt-BR" sz="1600" u="sng" dirty="0"/>
                        <a:t>então</a:t>
                      </a:r>
                      <a:r>
                        <a:rPr lang="pt-BR" sz="1600" dirty="0"/>
                        <a:t> p</a:t>
                      </a:r>
                      <a:r>
                        <a:rPr lang="pt-BR"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sz="1600" dirty="0"/>
                        <a:t> 1; k </a:t>
                      </a:r>
                      <a:r>
                        <a:rPr lang="pt-BR"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lang="pt-BR" sz="1600" dirty="0"/>
                        <a:t> k + 1;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14			          </a:t>
                      </a:r>
                      <a:r>
                        <a:rPr lang="pt-BR" sz="1600" u="sng" dirty="0"/>
                        <a:t>senão</a:t>
                      </a:r>
                      <a:r>
                        <a:rPr lang="pt-BR" sz="1600" dirty="0"/>
                        <a:t> p</a:t>
                      </a:r>
                      <a:r>
                        <a:rPr lang="pt-BR" sz="16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sz="1600" dirty="0"/>
                        <a:t> p + 1;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600" dirty="0"/>
                        <a:t>15			       </a:t>
                      </a:r>
                      <a:r>
                        <a:rPr lang="en-US" sz="1600" u="sng" dirty="0" err="1"/>
                        <a:t>fim</a:t>
                      </a:r>
                      <a:r>
                        <a:rPr lang="en-US" sz="1600" u="sng" dirty="0"/>
                        <a:t>-se</a:t>
                      </a:r>
                      <a:r>
                        <a:rPr lang="en-US" sz="16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600" dirty="0"/>
                        <a:t>1</a:t>
                      </a:r>
                      <a:r>
                        <a:rPr lang="pt-BR" sz="1600" dirty="0"/>
                        <a:t>6</a:t>
                      </a:r>
                      <a:r>
                        <a:rPr sz="1600" dirty="0"/>
                        <a:t>			</a:t>
                      </a:r>
                      <a:r>
                        <a:rPr sz="1600" u="sng" dirty="0" err="1"/>
                        <a:t>fim</a:t>
                      </a:r>
                      <a:r>
                        <a:rPr sz="1600" u="sng" dirty="0"/>
                        <a:t>-se</a:t>
                      </a:r>
                      <a:r>
                        <a:rPr sz="16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600" dirty="0"/>
                        <a:t>1</a:t>
                      </a:r>
                      <a:r>
                        <a:rPr lang="pt-BR" sz="1600" dirty="0"/>
                        <a:t>7</a:t>
                      </a:r>
                      <a:r>
                        <a:rPr sz="1600" dirty="0"/>
                        <a:t>		</a:t>
                      </a:r>
                      <a:r>
                        <a:rPr sz="1600" u="sng" dirty="0" err="1"/>
                        <a:t>fim</a:t>
                      </a:r>
                      <a:r>
                        <a:rPr sz="1600" dirty="0" err="1"/>
                        <a:t>-</a:t>
                      </a:r>
                      <a:r>
                        <a:rPr sz="1600" u="sng" dirty="0" err="1"/>
                        <a:t>enquanto</a:t>
                      </a:r>
                      <a:r>
                        <a:rPr sz="16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600" dirty="0"/>
                        <a:t>1</a:t>
                      </a:r>
                      <a:r>
                        <a:rPr lang="pt-BR" sz="1600" dirty="0"/>
                        <a:t>8</a:t>
                      </a:r>
                      <a:r>
                        <a:rPr sz="1600" dirty="0"/>
                        <a:t>	</a:t>
                      </a:r>
                      <a:r>
                        <a:rPr sz="1600" u="sng" dirty="0" err="1"/>
                        <a:t>fim</a:t>
                      </a:r>
                      <a:r>
                        <a:rPr sz="1600" dirty="0" err="1"/>
                        <a:t>-</a:t>
                      </a:r>
                      <a:r>
                        <a:rPr sz="1600" u="sng" dirty="0" err="1"/>
                        <a:t>enquanto</a:t>
                      </a:r>
                      <a:r>
                        <a:rPr sz="16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600" dirty="0"/>
                        <a:t>19</a:t>
                      </a:r>
                      <a:r>
                        <a:rPr sz="1600" dirty="0"/>
                        <a:t>	</a:t>
                      </a:r>
                      <a:r>
                        <a:rPr sz="1600" dirty="0" err="1"/>
                        <a:t>Retorne</a:t>
                      </a:r>
                      <a:r>
                        <a:rPr sz="1600" dirty="0"/>
                        <a:t> </a:t>
                      </a:r>
                      <a:r>
                        <a:rPr sz="1600" i="1" dirty="0"/>
                        <a:t>s</a:t>
                      </a:r>
                      <a:r>
                        <a:rPr sz="1600"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600" dirty="0" err="1"/>
                        <a:t>fim</a:t>
                      </a:r>
                      <a:r>
                        <a:rPr sz="1600" b="0" dirty="0"/>
                        <a:t> </a:t>
                      </a:r>
                      <a:r>
                        <a:rPr lang="pt-BR" sz="1600" b="0" dirty="0" err="1"/>
                        <a:t>Smart</a:t>
                      </a:r>
                      <a:r>
                        <a:rPr lang="pt-BR" sz="1600" b="0" dirty="0"/>
                        <a:t> </a:t>
                      </a:r>
                      <a:r>
                        <a:rPr sz="1600" b="0" dirty="0"/>
                        <a:t>VNS;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CustomShape 1">
            <a:extLst>
              <a:ext uri="{FF2B5EF4-FFF2-40B4-BE49-F238E27FC236}">
                <a16:creationId xmlns:a16="http://schemas.microsoft.com/office/drawing/2014/main" id="{372B719A-7E45-471B-ADCF-39AFC3F69B65}"/>
              </a:ext>
            </a:extLst>
          </p:cNvPr>
          <p:cNvSpPr/>
          <p:nvPr/>
        </p:nvSpPr>
        <p:spPr>
          <a:xfrm>
            <a:off x="3275856" y="4581128"/>
            <a:ext cx="2520280" cy="936104"/>
          </a:xfrm>
          <a:prstGeom prst="rect">
            <a:avLst/>
          </a:prstGeom>
          <a:gradFill>
            <a:gsLst>
              <a:gs pos="0">
                <a:srgbClr val="FFFF99">
                  <a:alpha val="47000"/>
                </a:srgbClr>
              </a:gs>
              <a:gs pos="100000">
                <a:srgbClr val="767647">
                  <a:alpha val="38000"/>
                </a:srgbClr>
              </a:gs>
            </a:gsLst>
            <a:lin ang="5400000"/>
          </a:gra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30905628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rocedimento VND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301383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dirty="0" err="1"/>
              <a:t>Procedimento</a:t>
            </a:r>
            <a:r>
              <a:rPr dirty="0"/>
              <a:t> VND</a:t>
            </a:r>
            <a:r>
              <a:rPr lang="pt-BR" dirty="0"/>
              <a:t> básico</a:t>
            </a:r>
            <a:endParaRPr dirty="0"/>
          </a:p>
        </p:txBody>
      </p:sp>
      <p:graphicFrame>
        <p:nvGraphicFramePr>
          <p:cNvPr id="56" name="Tabela"/>
          <p:cNvGraphicFramePr/>
          <p:nvPr>
            <p:extLst>
              <p:ext uri="{D42A27DB-BD31-4B8C-83A1-F6EECF244321}">
                <p14:modId xmlns:p14="http://schemas.microsoft.com/office/powerpoint/2010/main" val="3979165899"/>
              </p:ext>
            </p:extLst>
          </p:nvPr>
        </p:nvGraphicFramePr>
        <p:xfrm>
          <a:off x="1187450" y="1844675"/>
          <a:ext cx="6840934" cy="4054475"/>
        </p:xfrm>
        <a:graphic>
          <a:graphicData uri="http://schemas.openxmlformats.org/drawingml/2006/table">
            <a:tbl>
              <a:tblPr/>
              <a:tblGrid>
                <a:gridCol w="6840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54475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	</a:t>
                      </a:r>
                      <a:r>
                        <a:rPr dirty="0" err="1"/>
                        <a:t>Seja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uma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inicial</a:t>
                      </a:r>
                      <a:r>
                        <a:rPr dirty="0"/>
                        <a:t> e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 o </a:t>
                      </a:r>
                      <a:r>
                        <a:rPr dirty="0" err="1"/>
                        <a:t>número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estruturas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2	</a:t>
                      </a:r>
                      <a:r>
                        <a:rPr i="1" dirty="0"/>
                        <a:t>s</a:t>
                      </a:r>
                      <a:r>
                        <a:rPr dirty="0"/>
                        <a:t>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;		{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corrente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3	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		{Tipo de </a:t>
                      </a:r>
                      <a:r>
                        <a:rPr dirty="0" err="1"/>
                        <a:t>estrutura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4	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 (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£</a:t>
                      </a:r>
                      <a:r>
                        <a:rPr dirty="0"/>
                        <a:t>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) </a:t>
                      </a:r>
                      <a:r>
                        <a:rPr u="sng" dirty="0" err="1"/>
                        <a:t>faça</a:t>
                      </a:r>
                      <a:endParaRPr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5		</a:t>
                      </a:r>
                      <a:r>
                        <a:rPr dirty="0" err="1"/>
                        <a:t>Encontre</a:t>
                      </a:r>
                      <a:r>
                        <a:rPr dirty="0"/>
                        <a:t> o </a:t>
                      </a:r>
                      <a:r>
                        <a:rPr dirty="0" err="1"/>
                        <a:t>melhor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vizinho</a:t>
                      </a:r>
                      <a:r>
                        <a:rPr dirty="0"/>
                        <a:t> s</a:t>
                      </a:r>
                      <a:r>
                        <a:rPr lang="pt-BR" dirty="0"/>
                        <a:t>'</a:t>
                      </a:r>
                      <a:r>
                        <a:rPr dirty="0"/>
                        <a:t>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Î</a:t>
                      </a:r>
                      <a:r>
                        <a:rPr dirty="0"/>
                        <a:t> </a:t>
                      </a:r>
                      <a:r>
                        <a:rPr i="1" dirty="0"/>
                        <a:t>N</a:t>
                      </a:r>
                      <a:r>
                        <a:rPr baseline="30000" dirty="0"/>
                        <a:t>(</a:t>
                      </a:r>
                      <a:r>
                        <a:rPr i="1" baseline="30000" dirty="0"/>
                        <a:t>k</a:t>
                      </a:r>
                      <a:r>
                        <a:rPr baseline="30000" dirty="0"/>
                        <a:t>)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6		</a:t>
                      </a:r>
                      <a:r>
                        <a:rPr u="sng" dirty="0"/>
                        <a:t>se</a:t>
                      </a:r>
                      <a:r>
                        <a:rPr dirty="0"/>
                        <a:t> (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lang="pt-BR" i="1" dirty="0"/>
                        <a:t>'</a:t>
                      </a:r>
                      <a:r>
                        <a:rPr dirty="0"/>
                        <a:t>) &lt;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 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7			</a:t>
                      </a:r>
                      <a:r>
                        <a:rPr u="sng" dirty="0" err="1"/>
                        <a:t>então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pt-BR" i="1" dirty="0"/>
                        <a:t>'</a:t>
                      </a:r>
                      <a:r>
                        <a:rPr dirty="0"/>
                        <a:t>;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8			</a:t>
                      </a:r>
                      <a:r>
                        <a:rPr u="sng" dirty="0" err="1"/>
                        <a:t>senão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/>
                        <a:t> + 1;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9		</a:t>
                      </a:r>
                      <a:r>
                        <a:rPr dirty="0" err="1"/>
                        <a:t>fim</a:t>
                      </a:r>
                      <a:r>
                        <a:rPr dirty="0"/>
                        <a:t>-se;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10	</a:t>
                      </a:r>
                      <a:r>
                        <a:rPr u="sng" dirty="0" err="1"/>
                        <a:t>fim</a:t>
                      </a:r>
                      <a:r>
                        <a:rPr dirty="0" err="1"/>
                        <a:t>-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11	</a:t>
                      </a:r>
                      <a:r>
                        <a:rPr dirty="0" err="1"/>
                        <a:t>Retorne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 err="1"/>
                        <a:t>fim</a:t>
                      </a:r>
                      <a:r>
                        <a:rPr b="0" dirty="0"/>
                        <a:t> VND;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B1B6C797-C19D-4CA1-9B2D-F69FEE12F598}"/>
              </a:ext>
            </a:extLst>
          </p:cNvPr>
          <p:cNvSpPr txBox="1"/>
          <p:nvPr/>
        </p:nvSpPr>
        <p:spPr>
          <a:xfrm>
            <a:off x="1114250" y="5877272"/>
            <a:ext cx="73461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Obs</a:t>
            </a:r>
            <a:r>
              <a:rPr lang="en-US" sz="1400" dirty="0"/>
              <a:t>.: A </a:t>
            </a:r>
            <a:r>
              <a:rPr lang="en-US" sz="1400" dirty="0" err="1"/>
              <a:t>linha</a:t>
            </a:r>
            <a:r>
              <a:rPr lang="en-US" sz="1400" dirty="0"/>
              <a:t> 5 </a:t>
            </a:r>
            <a:r>
              <a:rPr lang="en-US" sz="1400" dirty="0" err="1"/>
              <a:t>envolve</a:t>
            </a:r>
            <a:r>
              <a:rPr lang="en-US" sz="1400" dirty="0"/>
              <a:t> a </a:t>
            </a:r>
            <a:r>
              <a:rPr lang="en-US" sz="1400" dirty="0" err="1"/>
              <a:t>análise</a:t>
            </a:r>
            <a:r>
              <a:rPr lang="en-US" sz="1400" dirty="0"/>
              <a:t> de </a:t>
            </a:r>
            <a:r>
              <a:rPr lang="en-US" sz="1400" dirty="0" err="1"/>
              <a:t>toda</a:t>
            </a:r>
            <a:r>
              <a:rPr lang="en-US" sz="1400" dirty="0"/>
              <a:t> a </a:t>
            </a:r>
            <a:r>
              <a:rPr lang="en-US" sz="1400" dirty="0" err="1"/>
              <a:t>vizinhança</a:t>
            </a:r>
            <a:r>
              <a:rPr lang="en-US" sz="1400" dirty="0"/>
              <a:t> da </a:t>
            </a:r>
            <a:r>
              <a:rPr lang="en-US" sz="1400" dirty="0" err="1"/>
              <a:t>solução</a:t>
            </a:r>
            <a:r>
              <a:rPr lang="en-US" sz="1400" dirty="0"/>
              <a:t> </a:t>
            </a:r>
            <a:r>
              <a:rPr lang="en-US" sz="1400" i="1" dirty="0"/>
              <a:t>s</a:t>
            </a:r>
            <a:r>
              <a:rPr lang="en-US" sz="1400" dirty="0"/>
              <a:t> e </a:t>
            </a:r>
            <a:r>
              <a:rPr lang="en-US" sz="1400" dirty="0" err="1"/>
              <a:t>pode</a:t>
            </a:r>
            <a:r>
              <a:rPr lang="en-US" sz="1400" dirty="0"/>
              <a:t> ser </a:t>
            </a:r>
            <a:r>
              <a:rPr lang="en-US" sz="1400" dirty="0" err="1"/>
              <a:t>dispendiosa</a:t>
            </a:r>
            <a:r>
              <a:rPr lang="en-US" sz="1400" dirty="0"/>
              <a:t>. Uma </a:t>
            </a:r>
            <a:r>
              <a:rPr lang="en-US" sz="1400" dirty="0" err="1"/>
              <a:t>alternativa</a:t>
            </a:r>
            <a:r>
              <a:rPr lang="en-US" sz="1400" dirty="0"/>
              <a:t> é </a:t>
            </a:r>
            <a:r>
              <a:rPr lang="en-US" sz="1400" dirty="0" err="1"/>
              <a:t>fazer</a:t>
            </a:r>
            <a:r>
              <a:rPr lang="en-US" sz="1400" dirty="0"/>
              <a:t> </a:t>
            </a:r>
            <a:r>
              <a:rPr lang="en-US" sz="1400" dirty="0" err="1"/>
              <a:t>uma</a:t>
            </a:r>
            <a:r>
              <a:rPr lang="en-US" sz="1400" dirty="0"/>
              <a:t> </a:t>
            </a:r>
            <a:r>
              <a:rPr lang="en-US" sz="1400" dirty="0" err="1"/>
              <a:t>análise</a:t>
            </a:r>
            <a:r>
              <a:rPr lang="en-US" sz="1400" dirty="0"/>
              <a:t> </a:t>
            </a:r>
            <a:r>
              <a:rPr lang="en-US" sz="1400" dirty="0" err="1"/>
              <a:t>mais</a:t>
            </a:r>
            <a:r>
              <a:rPr lang="en-US" sz="1400" dirty="0"/>
              <a:t> simples da </a:t>
            </a:r>
            <a:r>
              <a:rPr lang="en-US" sz="1400" dirty="0" err="1"/>
              <a:t>vizinhança</a:t>
            </a:r>
            <a:r>
              <a:rPr lang="en-US" sz="1400" dirty="0"/>
              <a:t>, </a:t>
            </a:r>
            <a:r>
              <a:rPr lang="en-US" sz="1400" dirty="0" err="1"/>
              <a:t>seguindo</a:t>
            </a:r>
            <a:r>
              <a:rPr lang="en-US" sz="1400" dirty="0"/>
              <a:t> </a:t>
            </a:r>
            <a:r>
              <a:rPr lang="en-US" sz="1400" dirty="0" err="1"/>
              <a:t>uma</a:t>
            </a:r>
            <a:r>
              <a:rPr lang="en-US" sz="1400" dirty="0"/>
              <a:t> </a:t>
            </a:r>
            <a:r>
              <a:rPr lang="en-US" sz="1400" dirty="0" err="1"/>
              <a:t>estratégia</a:t>
            </a:r>
            <a:r>
              <a:rPr lang="en-US" sz="1400" dirty="0"/>
              <a:t> </a:t>
            </a:r>
            <a:r>
              <a:rPr lang="en-US" sz="1400" i="1" dirty="0"/>
              <a:t>First Improvement</a:t>
            </a:r>
            <a:r>
              <a:rPr lang="en-US" sz="1400" dirty="0"/>
              <a:t>. </a:t>
            </a:r>
            <a:r>
              <a:rPr lang="en-US" sz="1400" dirty="0" err="1"/>
              <a:t>Ou</a:t>
            </a:r>
            <a:r>
              <a:rPr lang="en-US" sz="1400" dirty="0"/>
              <a:t> </a:t>
            </a:r>
            <a:r>
              <a:rPr lang="en-US" sz="1400" dirty="0" err="1"/>
              <a:t>seja</a:t>
            </a:r>
            <a:r>
              <a:rPr lang="en-US" sz="1400" dirty="0"/>
              <a:t>, </a:t>
            </a:r>
            <a:r>
              <a:rPr lang="en-US" sz="1400" dirty="0" err="1"/>
              <a:t>havendo</a:t>
            </a:r>
            <a:r>
              <a:rPr lang="en-US" sz="1400" dirty="0"/>
              <a:t> um </a:t>
            </a:r>
            <a:r>
              <a:rPr lang="en-US" sz="1400" dirty="0" err="1"/>
              <a:t>vizinho</a:t>
            </a:r>
            <a:r>
              <a:rPr lang="en-US" sz="1400" dirty="0"/>
              <a:t> de </a:t>
            </a:r>
            <a:r>
              <a:rPr lang="en-US" sz="1400" dirty="0" err="1"/>
              <a:t>melhora</a:t>
            </a:r>
            <a:r>
              <a:rPr lang="en-US" sz="1400" dirty="0"/>
              <a:t>, </a:t>
            </a:r>
            <a:r>
              <a:rPr lang="en-US" sz="1400" dirty="0" err="1"/>
              <a:t>mova</a:t>
            </a:r>
            <a:r>
              <a:rPr lang="en-US" sz="1400" dirty="0"/>
              <a:t> para </a:t>
            </a:r>
            <a:r>
              <a:rPr lang="en-US" sz="1400" dirty="0" err="1"/>
              <a:t>ele</a:t>
            </a:r>
            <a:r>
              <a:rPr lang="en-US" sz="1400" dirty="0"/>
              <a:t>. </a:t>
            </a:r>
            <a:r>
              <a:rPr lang="en-US" sz="1400" dirty="0" err="1"/>
              <a:t>Assim</a:t>
            </a:r>
            <a:r>
              <a:rPr lang="en-US" sz="1400" dirty="0"/>
              <a:t>, a </a:t>
            </a:r>
            <a:r>
              <a:rPr lang="en-US" sz="1400" dirty="0" err="1"/>
              <a:t>linha</a:t>
            </a:r>
            <a:r>
              <a:rPr lang="en-US" sz="1400" dirty="0"/>
              <a:t> 5 </a:t>
            </a:r>
            <a:r>
              <a:rPr lang="en-US" sz="1400" dirty="0" err="1"/>
              <a:t>pode</a:t>
            </a:r>
            <a:r>
              <a:rPr lang="en-US" sz="1400" dirty="0"/>
              <a:t> ser </a:t>
            </a:r>
            <a:r>
              <a:rPr lang="en-US" sz="1400" dirty="0" err="1"/>
              <a:t>substituída</a:t>
            </a:r>
            <a:r>
              <a:rPr lang="en-US" sz="1400" dirty="0"/>
              <a:t> por: </a:t>
            </a:r>
            <a:r>
              <a:rPr lang="en-US" sz="1400" i="1" dirty="0"/>
              <a:t>s</a:t>
            </a:r>
            <a:r>
              <a:rPr lang="en-US" sz="1400" dirty="0"/>
              <a:t>’ </a:t>
            </a:r>
            <a:r>
              <a:rPr lang="en-US" sz="1400" dirty="0">
                <a:latin typeface="Symbol"/>
                <a:ea typeface="Symbol"/>
                <a:cs typeface="Symbol"/>
                <a:sym typeface="Symbol"/>
              </a:rPr>
              <a:t>¬ </a:t>
            </a:r>
            <a:r>
              <a:rPr lang="en-US" sz="1400" kern="1200" dirty="0" err="1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Primeira</a:t>
            </a:r>
            <a:r>
              <a:rPr lang="en-US" sz="1400" dirty="0" err="1">
                <a:latin typeface="Arial"/>
                <a:cs typeface="Arial"/>
                <a:sym typeface="Symbol"/>
              </a:rPr>
              <a:t>Melhora</a:t>
            </a:r>
            <a:r>
              <a:rPr lang="en-US" sz="1400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(</a:t>
            </a:r>
            <a:r>
              <a:rPr lang="en-US" sz="1400" i="1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s</a:t>
            </a:r>
            <a:r>
              <a:rPr lang="en-US" sz="1400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, </a:t>
            </a:r>
            <a:r>
              <a:rPr lang="en-US" sz="1400" i="1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k</a:t>
            </a:r>
            <a:r>
              <a:rPr lang="en-US" sz="1400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)</a:t>
            </a:r>
            <a:r>
              <a:rPr lang="en-US" sz="1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4588263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rocedimento VND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301383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pt-BR" i="1" dirty="0"/>
              <a:t>Framework</a:t>
            </a:r>
            <a:r>
              <a:rPr lang="pt-BR" dirty="0"/>
              <a:t> genérico do</a:t>
            </a:r>
            <a:r>
              <a:rPr dirty="0"/>
              <a:t> VND</a:t>
            </a:r>
            <a:r>
              <a:rPr lang="pt-BR" dirty="0"/>
              <a:t> </a:t>
            </a:r>
            <a:endParaRPr dirty="0"/>
          </a:p>
        </p:txBody>
      </p:sp>
      <p:graphicFrame>
        <p:nvGraphicFramePr>
          <p:cNvPr id="56" name="Tabela"/>
          <p:cNvGraphicFramePr/>
          <p:nvPr>
            <p:extLst>
              <p:ext uri="{D42A27DB-BD31-4B8C-83A1-F6EECF244321}">
                <p14:modId xmlns:p14="http://schemas.microsoft.com/office/powerpoint/2010/main" val="255979749"/>
              </p:ext>
            </p:extLst>
          </p:nvPr>
        </p:nvGraphicFramePr>
        <p:xfrm>
          <a:off x="1187450" y="1844675"/>
          <a:ext cx="6840934" cy="3312517"/>
        </p:xfrm>
        <a:graphic>
          <a:graphicData uri="http://schemas.openxmlformats.org/drawingml/2006/table">
            <a:tbl>
              <a:tblPr/>
              <a:tblGrid>
                <a:gridCol w="6840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2517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1	</a:t>
                      </a:r>
                      <a:r>
                        <a:rPr dirty="0" err="1"/>
                        <a:t>Seja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uma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inicial</a:t>
                      </a:r>
                      <a:r>
                        <a:rPr dirty="0"/>
                        <a:t> e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 o </a:t>
                      </a:r>
                      <a:r>
                        <a:rPr dirty="0" err="1"/>
                        <a:t>número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estruturas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2	</a:t>
                      </a:r>
                      <a:r>
                        <a:rPr i="1" dirty="0"/>
                        <a:t>s</a:t>
                      </a:r>
                      <a:r>
                        <a:rPr dirty="0"/>
                        <a:t> 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baseline="-30000" dirty="0"/>
                        <a:t>0</a:t>
                      </a:r>
                      <a:r>
                        <a:rPr dirty="0"/>
                        <a:t>;		{</a:t>
                      </a:r>
                      <a:r>
                        <a:rPr dirty="0" err="1"/>
                        <a:t>Solução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corrente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3	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		{Tipo de </a:t>
                      </a:r>
                      <a:r>
                        <a:rPr dirty="0" err="1"/>
                        <a:t>estrutura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vizinhança</a:t>
                      </a:r>
                      <a:r>
                        <a:rPr dirty="0"/>
                        <a:t>}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4	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 (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£</a:t>
                      </a:r>
                      <a:r>
                        <a:rPr dirty="0"/>
                        <a:t> </a:t>
                      </a:r>
                      <a:r>
                        <a:rPr i="1" dirty="0"/>
                        <a:t>r</a:t>
                      </a:r>
                      <a:r>
                        <a:rPr dirty="0"/>
                        <a:t>) </a:t>
                      </a:r>
                      <a:r>
                        <a:rPr u="sng" dirty="0" err="1"/>
                        <a:t>faça</a:t>
                      </a:r>
                      <a:endParaRPr u="sng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5		</a:t>
                      </a:r>
                      <a:r>
                        <a:rPr lang="en-US" i="1" dirty="0"/>
                        <a:t>s</a:t>
                      </a:r>
                      <a:r>
                        <a:rPr lang="en-US" dirty="0"/>
                        <a:t>’ </a:t>
                      </a:r>
                      <a:r>
                        <a:rPr lang="en-US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MelhorVizinho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(</a:t>
                      </a:r>
                      <a:r>
                        <a:rPr lang="en-US" sz="2000" i="1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s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, </a:t>
                      </a:r>
                      <a:r>
                        <a:rPr lang="en-US" sz="2000" i="1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k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)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/>
                        <a:t>6		</a:t>
                      </a:r>
                      <a:r>
                        <a:rPr lang="pt-BR" dirty="0" err="1"/>
                        <a:t>AltereVizinhança</a:t>
                      </a:r>
                      <a:r>
                        <a:rPr lang="pt-BR" dirty="0"/>
                        <a:t>(</a:t>
                      </a:r>
                      <a:r>
                        <a:rPr lang="pt-BR" i="1" dirty="0"/>
                        <a:t>s</a:t>
                      </a:r>
                      <a:r>
                        <a:rPr lang="pt-BR" dirty="0"/>
                        <a:t>, </a:t>
                      </a:r>
                      <a:r>
                        <a:rPr lang="pt-BR" i="1" dirty="0"/>
                        <a:t>s</a:t>
                      </a:r>
                      <a:r>
                        <a:rPr lang="pt-BR" dirty="0"/>
                        <a:t>’, </a:t>
                      </a:r>
                      <a:r>
                        <a:rPr lang="pt-BR" i="1" dirty="0"/>
                        <a:t>k</a:t>
                      </a:r>
                      <a:r>
                        <a:rPr lang="pt-BR" dirty="0"/>
                        <a:t>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7</a:t>
                      </a:r>
                      <a:r>
                        <a:rPr dirty="0"/>
                        <a:t>	</a:t>
                      </a:r>
                      <a:r>
                        <a:rPr u="sng" dirty="0" err="1"/>
                        <a:t>fim</a:t>
                      </a:r>
                      <a:r>
                        <a:rPr dirty="0" err="1"/>
                        <a:t>-</a:t>
                      </a:r>
                      <a:r>
                        <a:rPr u="sng" dirty="0" err="1"/>
                        <a:t>enquanto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8</a:t>
                      </a:r>
                      <a:r>
                        <a:rPr dirty="0"/>
                        <a:t>	</a:t>
                      </a:r>
                      <a:r>
                        <a:rPr dirty="0" err="1"/>
                        <a:t>Retorne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dirty="0" err="1"/>
                        <a:t>fim</a:t>
                      </a:r>
                      <a:r>
                        <a:rPr b="0" dirty="0"/>
                        <a:t> VND;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35419324-3A33-429D-AEF4-6E05885E28A7}"/>
              </a:ext>
            </a:extLst>
          </p:cNvPr>
          <p:cNvSpPr txBox="1"/>
          <p:nvPr/>
        </p:nvSpPr>
        <p:spPr>
          <a:xfrm>
            <a:off x="1258266" y="5517232"/>
            <a:ext cx="6842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Obs</a:t>
            </a:r>
            <a:r>
              <a:rPr lang="en-US" sz="1400" dirty="0"/>
              <a:t>.: A </a:t>
            </a:r>
            <a:r>
              <a:rPr lang="en-US" sz="1400" dirty="0" err="1"/>
              <a:t>linha</a:t>
            </a:r>
            <a:r>
              <a:rPr lang="en-US" sz="1400" dirty="0"/>
              <a:t> 5 </a:t>
            </a:r>
            <a:r>
              <a:rPr lang="en-US" sz="1400" dirty="0" err="1"/>
              <a:t>pode</a:t>
            </a:r>
            <a:r>
              <a:rPr lang="en-US" sz="1400" dirty="0"/>
              <a:t> ser </a:t>
            </a:r>
            <a:r>
              <a:rPr lang="en-US" sz="1400" dirty="0" err="1"/>
              <a:t>substituída</a:t>
            </a:r>
            <a:r>
              <a:rPr lang="en-US" sz="1400" dirty="0"/>
              <a:t> por:</a:t>
            </a:r>
            <a:r>
              <a:rPr lang="en-US" sz="1400" i="1" dirty="0"/>
              <a:t> s</a:t>
            </a:r>
            <a:r>
              <a:rPr lang="en-US" sz="1400" dirty="0"/>
              <a:t>’ </a:t>
            </a:r>
            <a:r>
              <a:rPr lang="en-US" sz="1400" dirty="0">
                <a:latin typeface="Symbol"/>
                <a:ea typeface="Symbol"/>
                <a:cs typeface="Symbol"/>
                <a:sym typeface="Symbol"/>
              </a:rPr>
              <a:t>¬ </a:t>
            </a:r>
            <a:r>
              <a:rPr lang="en-US" sz="1400" kern="1200" dirty="0" err="1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Primeira</a:t>
            </a:r>
            <a:r>
              <a:rPr lang="en-US" sz="1400" dirty="0" err="1">
                <a:latin typeface="Arial"/>
                <a:cs typeface="Arial"/>
                <a:sym typeface="Symbol"/>
              </a:rPr>
              <a:t>Melhora</a:t>
            </a:r>
            <a:r>
              <a:rPr lang="en-US" sz="1400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(</a:t>
            </a:r>
            <a:r>
              <a:rPr lang="en-US" sz="1400" i="1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s</a:t>
            </a:r>
            <a:r>
              <a:rPr lang="en-US" sz="1400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, </a:t>
            </a:r>
            <a:r>
              <a:rPr lang="en-US" sz="1400" i="1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k</a:t>
            </a:r>
            <a:r>
              <a:rPr lang="en-US" sz="1400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)</a:t>
            </a:r>
            <a:r>
              <a:rPr lang="en-US" sz="1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1526831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013351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pt-BR" dirty="0"/>
              <a:t>Framework mais recente para o VND</a:t>
            </a:r>
            <a:endParaRPr dirty="0"/>
          </a:p>
        </p:txBody>
      </p:sp>
      <p:sp>
        <p:nvSpPr>
          <p:cNvPr id="137" name="A função ρ mede a distância entre a solução corrente x e o ótimo local encontrado x''.…"/>
          <p:cNvSpPr txBox="1">
            <a:spLocks noGrp="1"/>
          </p:cNvSpPr>
          <p:nvPr>
            <p:ph type="body" idx="4294967295"/>
          </p:nvPr>
        </p:nvSpPr>
        <p:spPr>
          <a:xfrm>
            <a:off x="467544" y="1772816"/>
            <a:ext cx="8280919" cy="436361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1800" dirty="0"/>
              <a:t>Descrito em: Hansen, P.; </a:t>
            </a:r>
            <a:r>
              <a:rPr lang="pt-BR" sz="1800" dirty="0" err="1"/>
              <a:t>Mladenovic</a:t>
            </a:r>
            <a:r>
              <a:rPr lang="pt-BR" sz="1800" dirty="0"/>
              <a:t>, N.; </a:t>
            </a:r>
            <a:r>
              <a:rPr lang="pt-BR" sz="1800" dirty="0" err="1"/>
              <a:t>Todosijevic</a:t>
            </a:r>
            <a:r>
              <a:rPr lang="pt-BR" sz="1800" dirty="0"/>
              <a:t>, R. e </a:t>
            </a:r>
            <a:r>
              <a:rPr lang="pt-BR" sz="1800" dirty="0" err="1"/>
              <a:t>Hanafi</a:t>
            </a:r>
            <a:r>
              <a:rPr lang="pt-BR" sz="1800" dirty="0"/>
              <a:t>, S. </a:t>
            </a:r>
            <a:r>
              <a:rPr lang="pt-BR" sz="1800" dirty="0" err="1"/>
              <a:t>Variable</a:t>
            </a:r>
            <a:r>
              <a:rPr lang="pt-BR" sz="1800" dirty="0"/>
              <a:t> </a:t>
            </a:r>
            <a:r>
              <a:rPr lang="pt-BR" sz="1800" dirty="0" err="1"/>
              <a:t>Neighborhood</a:t>
            </a:r>
            <a:r>
              <a:rPr lang="pt-BR" sz="1800" dirty="0"/>
              <a:t> Search: </a:t>
            </a:r>
            <a:r>
              <a:rPr lang="pt-BR" sz="1800" dirty="0" err="1"/>
              <a:t>basics</a:t>
            </a:r>
            <a:r>
              <a:rPr lang="pt-BR" sz="1800" dirty="0"/>
              <a:t> </a:t>
            </a:r>
            <a:r>
              <a:rPr lang="pt-BR" sz="1800" dirty="0" err="1"/>
              <a:t>and</a:t>
            </a:r>
            <a:r>
              <a:rPr lang="pt-BR" sz="1800" dirty="0"/>
              <a:t> </a:t>
            </a:r>
            <a:r>
              <a:rPr lang="pt-BR" sz="1800" dirty="0" err="1"/>
              <a:t>variants</a:t>
            </a:r>
            <a:r>
              <a:rPr lang="pt-BR" sz="1800" dirty="0"/>
              <a:t>. Euro </a:t>
            </a:r>
            <a:r>
              <a:rPr lang="pt-BR" sz="1800" dirty="0" err="1"/>
              <a:t>Journal</a:t>
            </a:r>
            <a:r>
              <a:rPr lang="pt-BR" sz="1800" dirty="0"/>
              <a:t> </a:t>
            </a:r>
            <a:r>
              <a:rPr lang="pt-BR" sz="1800" dirty="0" err="1"/>
              <a:t>of</a:t>
            </a:r>
            <a:r>
              <a:rPr lang="pt-BR" sz="1800" dirty="0"/>
              <a:t> </a:t>
            </a:r>
            <a:r>
              <a:rPr lang="pt-BR" sz="1800" dirty="0" err="1"/>
              <a:t>Computational</a:t>
            </a:r>
            <a:r>
              <a:rPr lang="pt-BR" sz="1800" dirty="0"/>
              <a:t> </a:t>
            </a:r>
            <a:r>
              <a:rPr lang="pt-BR" sz="1800" dirty="0" err="1"/>
              <a:t>Optimization</a:t>
            </a:r>
            <a:r>
              <a:rPr lang="pt-BR" sz="1800" dirty="0"/>
              <a:t>, 5:423-454, 2017.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1800" dirty="0"/>
              <a:t>O passo 9 do algoritmo abaixo pode ser </a:t>
            </a:r>
            <a:r>
              <a:rPr lang="pt-BR" sz="1800" dirty="0" err="1"/>
              <a:t>Neighborhood_Change_Sequential</a:t>
            </a:r>
            <a:r>
              <a:rPr lang="pt-BR" sz="1800" dirty="0"/>
              <a:t>, </a:t>
            </a:r>
            <a:r>
              <a:rPr lang="pt-BR" sz="1800" dirty="0" err="1"/>
              <a:t>Neighborhood_Change_Pipe</a:t>
            </a:r>
            <a:r>
              <a:rPr lang="pt-BR" sz="1800" dirty="0"/>
              <a:t> ou </a:t>
            </a:r>
            <a:r>
              <a:rPr lang="pt-BR" sz="1800" dirty="0" err="1"/>
              <a:t>Neighborhood_Change_Cyclic</a:t>
            </a:r>
            <a:endParaRPr lang="pt-BR" sz="1800" dirty="0"/>
          </a:p>
        </p:txBody>
      </p:sp>
      <p:graphicFrame>
        <p:nvGraphicFramePr>
          <p:cNvPr id="5" name="Tabela">
            <a:extLst>
              <a:ext uri="{FF2B5EF4-FFF2-40B4-BE49-F238E27FC236}">
                <a16:creationId xmlns:a16="http://schemas.microsoft.com/office/drawing/2014/main" id="{16391AEB-3C61-4B6E-984E-36182E613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13953"/>
              </p:ext>
            </p:extLst>
          </p:nvPr>
        </p:nvGraphicFramePr>
        <p:xfrm>
          <a:off x="827584" y="3094816"/>
          <a:ext cx="7633022" cy="3505200"/>
        </p:xfrm>
        <a:graphic>
          <a:graphicData uri="http://schemas.openxmlformats.org/drawingml/2006/table">
            <a:tbl>
              <a:tblPr/>
              <a:tblGrid>
                <a:gridCol w="7633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2517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400" dirty="0"/>
                        <a:t>1	</a:t>
                      </a:r>
                      <a:r>
                        <a:rPr sz="1400" dirty="0" err="1"/>
                        <a:t>Seja</a:t>
                      </a:r>
                      <a:r>
                        <a:rPr sz="1400" dirty="0"/>
                        <a:t> </a:t>
                      </a:r>
                      <a:r>
                        <a:rPr sz="1400" i="1" dirty="0"/>
                        <a:t>s</a:t>
                      </a:r>
                      <a:r>
                        <a:rPr lang="pt-BR" sz="1400" i="0" baseline="-25000" dirty="0"/>
                        <a:t>0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uma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solução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inicial</a:t>
                      </a:r>
                      <a:r>
                        <a:rPr sz="1400" dirty="0"/>
                        <a:t> e </a:t>
                      </a:r>
                      <a:r>
                        <a:rPr sz="1400" i="1" dirty="0"/>
                        <a:t>r</a:t>
                      </a:r>
                      <a:r>
                        <a:rPr sz="1400" dirty="0"/>
                        <a:t> o </a:t>
                      </a:r>
                      <a:r>
                        <a:rPr sz="1400" dirty="0" err="1"/>
                        <a:t>número</a:t>
                      </a:r>
                      <a:r>
                        <a:rPr sz="1400" dirty="0"/>
                        <a:t> de </a:t>
                      </a:r>
                      <a:r>
                        <a:rPr sz="1400" dirty="0" err="1"/>
                        <a:t>estruturas</a:t>
                      </a:r>
                      <a:r>
                        <a:rPr sz="1400" dirty="0"/>
                        <a:t> de </a:t>
                      </a:r>
                      <a:r>
                        <a:rPr sz="1400" dirty="0" err="1"/>
                        <a:t>vizinhança</a:t>
                      </a:r>
                      <a:r>
                        <a:rPr sz="1400" dirty="0"/>
                        <a:t>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2	</a:t>
                      </a:r>
                      <a:r>
                        <a:rPr lang="en-US" sz="1400" i="1" dirty="0"/>
                        <a:t>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 </a:t>
                      </a:r>
                      <a:r>
                        <a:rPr lang="pt-BR" sz="1400" i="1" dirty="0"/>
                        <a:t>s</a:t>
                      </a:r>
                      <a:r>
                        <a:rPr lang="pt-BR" sz="1400" i="0" baseline="-25000" dirty="0"/>
                        <a:t>0</a:t>
                      </a:r>
                      <a:r>
                        <a:rPr lang="pt-BR" sz="1400" dirty="0"/>
                        <a:t>;	{Solução atual}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3	</a:t>
                      </a:r>
                      <a:r>
                        <a:rPr lang="pt-BR" sz="1400" u="sng" dirty="0"/>
                        <a:t>repita</a:t>
                      </a:r>
                      <a:r>
                        <a:rPr lang="pt-BR" sz="1400" dirty="0"/>
                        <a:t>	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4	    </a:t>
                      </a:r>
                      <a:r>
                        <a:rPr lang="pt-BR" sz="1400" i="1" dirty="0"/>
                        <a:t>k</a:t>
                      </a:r>
                      <a:r>
                        <a:rPr lang="pt-BR" sz="14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sz="1400" dirty="0"/>
                        <a:t> 1;	{Vizinhança corrente}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5	    PARE </a:t>
                      </a:r>
                      <a:r>
                        <a:rPr lang="pt-BR" sz="14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lang="pt-BR" sz="1400" dirty="0"/>
                        <a:t> false;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6</a:t>
                      </a:r>
                      <a:r>
                        <a:rPr sz="1400" dirty="0"/>
                        <a:t>	</a:t>
                      </a:r>
                      <a:r>
                        <a:rPr lang="pt-BR" sz="1400" dirty="0"/>
                        <a:t>    </a:t>
                      </a:r>
                      <a:r>
                        <a:rPr sz="1400" i="1" dirty="0"/>
                        <a:t>s</a:t>
                      </a:r>
                      <a:r>
                        <a:rPr lang="pt-BR" sz="1400" dirty="0"/>
                        <a:t>’</a:t>
                      </a:r>
                      <a:r>
                        <a:rPr sz="1400" dirty="0"/>
                        <a:t> </a:t>
                      </a:r>
                      <a:r>
                        <a:rPr sz="14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</a:t>
                      </a:r>
                      <a:r>
                        <a:rPr sz="1400" dirty="0"/>
                        <a:t> </a:t>
                      </a:r>
                      <a:r>
                        <a:rPr sz="1400" i="1" dirty="0"/>
                        <a:t>s</a:t>
                      </a:r>
                      <a:r>
                        <a:rPr sz="1400" dirty="0"/>
                        <a:t>;	{</a:t>
                      </a:r>
                      <a:r>
                        <a:rPr lang="pt-BR" sz="1400" dirty="0"/>
                        <a:t>Cópia da s</a:t>
                      </a:r>
                      <a:r>
                        <a:rPr sz="1400" dirty="0" err="1"/>
                        <a:t>olução</a:t>
                      </a:r>
                      <a:r>
                        <a:rPr sz="1400" dirty="0"/>
                        <a:t> </a:t>
                      </a:r>
                      <a:r>
                        <a:rPr lang="pt-BR" sz="1400" dirty="0"/>
                        <a:t>atual, melhor solução até então</a:t>
                      </a:r>
                      <a:r>
                        <a:rPr sz="1400" dirty="0"/>
                        <a:t>}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7	    </a:t>
                      </a:r>
                      <a:r>
                        <a:rPr lang="pt-BR" sz="1400" u="sng" dirty="0"/>
                        <a:t>repita</a:t>
                      </a:r>
                      <a:r>
                        <a:rPr lang="pt-BR" sz="1400" dirty="0"/>
                        <a:t>	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8</a:t>
                      </a:r>
                      <a:r>
                        <a:rPr sz="1400" dirty="0"/>
                        <a:t>		</a:t>
                      </a:r>
                      <a:r>
                        <a:rPr lang="en-US" sz="1400" i="1" dirty="0"/>
                        <a:t>s</a:t>
                      </a:r>
                      <a:r>
                        <a:rPr lang="en-US" sz="1400" dirty="0"/>
                        <a:t>’</a:t>
                      </a:r>
                      <a:r>
                        <a:rPr lang="pt-BR" sz="1400" dirty="0"/>
                        <a:t>’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¬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MelhorVizinho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(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,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k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sym typeface="Symbol"/>
                        </a:rPr>
                        <a:t>)</a:t>
                      </a:r>
                      <a:r>
                        <a:rPr sz="14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9</a:t>
                      </a:r>
                      <a:r>
                        <a:rPr sz="1400" dirty="0"/>
                        <a:t>		</a:t>
                      </a:r>
                      <a:r>
                        <a:rPr lang="pt-BR" sz="1400" dirty="0" err="1"/>
                        <a:t>AltereVizinhança</a:t>
                      </a:r>
                      <a:r>
                        <a:rPr lang="pt-BR" sz="1400" dirty="0"/>
                        <a:t>(</a:t>
                      </a:r>
                      <a:r>
                        <a:rPr lang="pt-BR" sz="1400" i="1" dirty="0"/>
                        <a:t>s</a:t>
                      </a:r>
                      <a:r>
                        <a:rPr lang="pt-BR" sz="1400" dirty="0"/>
                        <a:t>, </a:t>
                      </a:r>
                      <a:r>
                        <a:rPr lang="pt-BR" sz="1400" i="1" dirty="0"/>
                        <a:t>s</a:t>
                      </a:r>
                      <a:r>
                        <a:rPr lang="pt-BR" sz="1400" dirty="0"/>
                        <a:t>’’, </a:t>
                      </a:r>
                      <a:r>
                        <a:rPr lang="pt-BR" sz="1400" i="1" dirty="0"/>
                        <a:t>k</a:t>
                      </a:r>
                      <a:r>
                        <a:rPr lang="pt-BR" sz="1400" dirty="0"/>
                        <a:t>);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10</a:t>
                      </a:r>
                      <a:r>
                        <a:rPr sz="1400" dirty="0"/>
                        <a:t>	</a:t>
                      </a:r>
                      <a:r>
                        <a:rPr lang="pt-BR" sz="1400" dirty="0"/>
                        <a:t>    </a:t>
                      </a:r>
                      <a:r>
                        <a:rPr lang="pt-BR" sz="1400" u="sng" dirty="0"/>
                        <a:t>até </a:t>
                      </a:r>
                      <a:r>
                        <a:rPr lang="pt-BR" sz="1400" i="1" u="sng" dirty="0"/>
                        <a:t>k</a:t>
                      </a:r>
                      <a:r>
                        <a:rPr lang="pt-BR" sz="1400" u="sng" dirty="0"/>
                        <a:t> = </a:t>
                      </a:r>
                      <a:r>
                        <a:rPr lang="pt-BR" sz="1400" i="1" u="sng" dirty="0"/>
                        <a:t>r</a:t>
                      </a:r>
                      <a:endParaRPr sz="1400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11	    </a:t>
                      </a:r>
                      <a:r>
                        <a:rPr lang="pt-BR" sz="1400" u="sng" dirty="0"/>
                        <a:t>se</a:t>
                      </a:r>
                      <a:r>
                        <a:rPr lang="pt-BR" sz="1400" dirty="0"/>
                        <a:t> ( </a:t>
                      </a:r>
                      <a:r>
                        <a:rPr lang="pt-BR" sz="1400" i="1" dirty="0"/>
                        <a:t>f</a:t>
                      </a:r>
                      <a:r>
                        <a:rPr lang="pt-BR" sz="1400" dirty="0"/>
                        <a:t>(</a:t>
                      </a:r>
                      <a:r>
                        <a:rPr lang="pt-BR" sz="1400" i="1" dirty="0"/>
                        <a:t>s</a:t>
                      </a:r>
                      <a:r>
                        <a:rPr lang="pt-BR" sz="1400" dirty="0"/>
                        <a:t>) ≥ </a:t>
                      </a:r>
                      <a:r>
                        <a:rPr lang="pt-BR" sz="1400" i="1" dirty="0"/>
                        <a:t>f</a:t>
                      </a:r>
                      <a:r>
                        <a:rPr lang="pt-BR" sz="1400" dirty="0"/>
                        <a:t>(</a:t>
                      </a:r>
                      <a:r>
                        <a:rPr lang="pt-BR" sz="1400" i="1" dirty="0"/>
                        <a:t>s</a:t>
                      </a:r>
                      <a:r>
                        <a:rPr lang="pt-BR" sz="1400" dirty="0"/>
                        <a:t>') 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12	       </a:t>
                      </a:r>
                      <a:r>
                        <a:rPr lang="pt-BR" sz="1400" u="sng" dirty="0"/>
                        <a:t>então</a:t>
                      </a:r>
                      <a:r>
                        <a:rPr lang="pt-BR" sz="1400" dirty="0"/>
                        <a:t> PARE</a:t>
                      </a:r>
                      <a:r>
                        <a:rPr lang="pt-BR" sz="1400"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lang="pt-BR" sz="1400" dirty="0"/>
                        <a:t> </a:t>
                      </a:r>
                      <a:r>
                        <a:rPr lang="pt-BR" sz="1400" dirty="0" err="1"/>
                        <a:t>true</a:t>
                      </a:r>
                      <a:r>
                        <a:rPr lang="pt-BR" sz="14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13	    </a:t>
                      </a:r>
                      <a:r>
                        <a:rPr lang="pt-BR" sz="1400" dirty="0" err="1"/>
                        <a:t>fim-se</a:t>
                      </a:r>
                      <a:r>
                        <a:rPr lang="pt-BR" sz="1400" dirty="0"/>
                        <a:t>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14	</a:t>
                      </a:r>
                      <a:r>
                        <a:rPr lang="pt-BR" sz="1400" u="sng" dirty="0"/>
                        <a:t>até</a:t>
                      </a:r>
                      <a:r>
                        <a:rPr lang="pt-BR" sz="1400" dirty="0"/>
                        <a:t> PARE = </a:t>
                      </a:r>
                      <a:r>
                        <a:rPr lang="pt-BR" sz="1400" dirty="0" err="1"/>
                        <a:t>true</a:t>
                      </a:r>
                      <a:r>
                        <a:rPr lang="pt-BR" sz="1400"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sz="1400" dirty="0"/>
                        <a:t>15</a:t>
                      </a:r>
                      <a:r>
                        <a:rPr sz="1400" dirty="0"/>
                        <a:t>	</a:t>
                      </a:r>
                      <a:r>
                        <a:rPr sz="1400" dirty="0" err="1"/>
                        <a:t>Retorne</a:t>
                      </a:r>
                      <a:r>
                        <a:rPr sz="1400" dirty="0"/>
                        <a:t> </a:t>
                      </a:r>
                      <a:r>
                        <a:rPr sz="1400" i="1" dirty="0"/>
                        <a:t>s</a:t>
                      </a:r>
                      <a:r>
                        <a:rPr lang="pt-BR" sz="1400" i="1" dirty="0"/>
                        <a:t>'</a:t>
                      </a:r>
                      <a:r>
                        <a:rPr sz="1400"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sz="1400" dirty="0" err="1"/>
                        <a:t>fim</a:t>
                      </a:r>
                      <a:r>
                        <a:rPr sz="1400" b="0" dirty="0"/>
                        <a:t> VND;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41D4F63E-E368-46E9-B32B-24FCF6CDA997}"/>
              </a:ext>
            </a:extLst>
          </p:cNvPr>
          <p:cNvSpPr txBox="1"/>
          <p:nvPr/>
        </p:nvSpPr>
        <p:spPr>
          <a:xfrm>
            <a:off x="754210" y="6577607"/>
            <a:ext cx="6842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Obs</a:t>
            </a:r>
            <a:r>
              <a:rPr lang="en-US" sz="1400" dirty="0"/>
              <a:t>.: A </a:t>
            </a:r>
            <a:r>
              <a:rPr lang="en-US" sz="1400" dirty="0" err="1"/>
              <a:t>linha</a:t>
            </a:r>
            <a:r>
              <a:rPr lang="en-US" sz="1400" dirty="0"/>
              <a:t> 8 </a:t>
            </a:r>
            <a:r>
              <a:rPr lang="en-US" sz="1400" dirty="0" err="1"/>
              <a:t>pode</a:t>
            </a:r>
            <a:r>
              <a:rPr lang="en-US" sz="1400" dirty="0"/>
              <a:t> ser </a:t>
            </a:r>
            <a:r>
              <a:rPr lang="en-US" sz="1400" dirty="0" err="1"/>
              <a:t>substituída</a:t>
            </a:r>
            <a:r>
              <a:rPr lang="en-US" sz="1400" dirty="0"/>
              <a:t> por:</a:t>
            </a:r>
            <a:r>
              <a:rPr lang="en-US" sz="1400" i="1" dirty="0"/>
              <a:t> s</a:t>
            </a:r>
            <a:r>
              <a:rPr lang="en-US" sz="1400" dirty="0"/>
              <a:t>’’ </a:t>
            </a:r>
            <a:r>
              <a:rPr lang="en-US" sz="1400" dirty="0">
                <a:latin typeface="Symbol"/>
                <a:ea typeface="Symbol"/>
                <a:cs typeface="Symbol"/>
                <a:sym typeface="Symbol"/>
              </a:rPr>
              <a:t>¬ </a:t>
            </a:r>
            <a:r>
              <a:rPr lang="en-US" sz="1400" kern="1200" dirty="0" err="1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Primeira</a:t>
            </a:r>
            <a:r>
              <a:rPr lang="en-US" sz="1400" dirty="0" err="1">
                <a:latin typeface="Arial"/>
                <a:cs typeface="Arial"/>
                <a:sym typeface="Symbol"/>
              </a:rPr>
              <a:t>Melhora</a:t>
            </a:r>
            <a:r>
              <a:rPr lang="en-US" sz="1400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(</a:t>
            </a:r>
            <a:r>
              <a:rPr lang="en-US" sz="1400" i="1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s</a:t>
            </a:r>
            <a:r>
              <a:rPr lang="en-US" sz="1400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, </a:t>
            </a:r>
            <a:r>
              <a:rPr lang="en-US" sz="1400" i="1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k</a:t>
            </a:r>
            <a:r>
              <a:rPr lang="en-US" sz="1400" kern="1200" dirty="0">
                <a:solidFill>
                  <a:schemeClr val="tx1"/>
                </a:solidFill>
                <a:latin typeface="Arial"/>
                <a:ea typeface="+mn-ea"/>
                <a:cs typeface="Arial"/>
                <a:sym typeface="Symbol"/>
              </a:rPr>
              <a:t>)</a:t>
            </a:r>
            <a:r>
              <a:rPr lang="en-US" sz="1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1888371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013351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pt-BR" dirty="0"/>
              <a:t>Procedimentos de alteração de vizinhança</a:t>
            </a:r>
            <a:endParaRPr dirty="0"/>
          </a:p>
        </p:txBody>
      </p:sp>
      <p:sp>
        <p:nvSpPr>
          <p:cNvPr id="137" name="A função ρ mede a distância entre a solução corrente x e o ótimo local encontrado x''.…"/>
          <p:cNvSpPr txBox="1">
            <a:spLocks noGrp="1"/>
          </p:cNvSpPr>
          <p:nvPr>
            <p:ph type="body" idx="4294967295"/>
          </p:nvPr>
        </p:nvSpPr>
        <p:spPr>
          <a:xfrm>
            <a:off x="1182687" y="2017712"/>
            <a:ext cx="7061721" cy="4114801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i="1" dirty="0" err="1"/>
              <a:t>Sequential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i="1" dirty="0"/>
              <a:t> </a:t>
            </a:r>
            <a:r>
              <a:rPr lang="pt-BR" i="1" dirty="0" err="1"/>
              <a:t>step</a:t>
            </a:r>
            <a:r>
              <a:rPr lang="pt-BR" dirty="0"/>
              <a:t>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Se houver melhoramento em uma vizinhança, retorna-se à primeira delas; caso contrário, passa-se para a vizinhança seguinte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endParaRPr lang="pt-BR"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i="1" dirty="0"/>
              <a:t>Pipe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i="1" dirty="0"/>
              <a:t> </a:t>
            </a:r>
            <a:r>
              <a:rPr lang="pt-BR" i="1" dirty="0" err="1"/>
              <a:t>step</a:t>
            </a:r>
            <a:r>
              <a:rPr lang="pt-BR" dirty="0"/>
              <a:t>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Se houver melhoramento em uma vizinhança, permanece-se nela; caso contrário, passa-se para a vizinhança seguinte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endParaRPr lang="pt-BR" dirty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i="1" dirty="0" err="1"/>
              <a:t>Cyclic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i="1" dirty="0"/>
              <a:t> </a:t>
            </a:r>
            <a:r>
              <a:rPr lang="pt-BR" i="1" dirty="0" err="1"/>
              <a:t>step</a:t>
            </a:r>
            <a:r>
              <a:rPr lang="pt-BR" dirty="0"/>
              <a:t>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Passa-se para a vizinhança seguinte, independentemente de haver ou não melhora na solução atual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141860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013351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pt-BR" i="1" dirty="0" err="1"/>
              <a:t>Sequential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i="1" dirty="0"/>
              <a:t> </a:t>
            </a:r>
            <a:r>
              <a:rPr lang="pt-BR" i="1" dirty="0" err="1"/>
              <a:t>step</a:t>
            </a:r>
            <a:endParaRPr i="1" dirty="0"/>
          </a:p>
        </p:txBody>
      </p:sp>
      <p:sp>
        <p:nvSpPr>
          <p:cNvPr id="6" name="A função ρ mede a distância entre a solução corrente x e o ótimo local encontrado x''.…">
            <a:extLst>
              <a:ext uri="{FF2B5EF4-FFF2-40B4-BE49-F238E27FC236}">
                <a16:creationId xmlns:a16="http://schemas.microsoft.com/office/drawing/2014/main" id="{D5A9B474-9B23-4775-B8B4-BDC9097DA7A7}"/>
              </a:ext>
            </a:extLst>
          </p:cNvPr>
          <p:cNvSpPr txBox="1">
            <a:spLocks/>
          </p:cNvSpPr>
          <p:nvPr/>
        </p:nvSpPr>
        <p:spPr bwMode="auto">
          <a:xfrm>
            <a:off x="1182687" y="1844824"/>
            <a:ext cx="6413649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sz="2800" dirty="0"/>
              <a:t>Se houver melhoramento na solução atual, retorna-se à primeira vizinhança; </a:t>
            </a:r>
            <a:r>
              <a:rPr lang="pt-BR" dirty="0"/>
              <a:t>caso contrário, passa-se para a vizinhança seguinte</a:t>
            </a:r>
            <a:endParaRPr lang="pt-BR" sz="2800" dirty="0"/>
          </a:p>
        </p:txBody>
      </p:sp>
      <p:graphicFrame>
        <p:nvGraphicFramePr>
          <p:cNvPr id="5" name="Tabela">
            <a:extLst>
              <a:ext uri="{FF2B5EF4-FFF2-40B4-BE49-F238E27FC236}">
                <a16:creationId xmlns:a16="http://schemas.microsoft.com/office/drawing/2014/main" id="{7103F634-CA65-455A-867A-39016B8984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925159"/>
              </p:ext>
            </p:extLst>
          </p:nvPr>
        </p:nvGraphicFramePr>
        <p:xfrm>
          <a:off x="1109291" y="3429000"/>
          <a:ext cx="6840934" cy="3139440"/>
        </p:xfrm>
        <a:graphic>
          <a:graphicData uri="http://schemas.openxmlformats.org/drawingml/2006/table">
            <a:tbl>
              <a:tblPr/>
              <a:tblGrid>
                <a:gridCol w="6840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2328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 err="1"/>
                        <a:t>Neighborhood_Change_Sequential</a:t>
                      </a:r>
                      <a:r>
                        <a:rPr lang="pt-BR" dirty="0"/>
                        <a:t>(</a:t>
                      </a:r>
                      <a:r>
                        <a:rPr lang="pt-BR" i="1" dirty="0"/>
                        <a:t>s</a:t>
                      </a:r>
                      <a:r>
                        <a:rPr lang="pt-BR" dirty="0"/>
                        <a:t>, </a:t>
                      </a:r>
                      <a:r>
                        <a:rPr lang="pt-BR" i="1" dirty="0"/>
                        <a:t>s’</a:t>
                      </a:r>
                      <a:r>
                        <a:rPr lang="pt-BR" dirty="0"/>
                        <a:t>, </a:t>
                      </a:r>
                      <a:r>
                        <a:rPr lang="pt-BR" i="1" dirty="0"/>
                        <a:t>k</a:t>
                      </a:r>
                      <a:r>
                        <a:rPr lang="pt-BR" dirty="0"/>
                        <a:t>)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1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u="sng" dirty="0"/>
                        <a:t>se</a:t>
                      </a:r>
                      <a:r>
                        <a:rPr dirty="0"/>
                        <a:t> (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lang="pt-BR" i="1" dirty="0"/>
                        <a:t>'</a:t>
                      </a:r>
                      <a:r>
                        <a:rPr dirty="0"/>
                        <a:t>) &lt;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 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2</a:t>
                      </a:r>
                      <a:r>
                        <a:rPr dirty="0"/>
                        <a:t>	</a:t>
                      </a:r>
                      <a:r>
                        <a:rPr lang="en-US" dirty="0"/>
                        <a:t>	</a:t>
                      </a:r>
                      <a:r>
                        <a:rPr u="sng" dirty="0" err="1"/>
                        <a:t>então</a:t>
                      </a:r>
                      <a:r>
                        <a:rPr dirty="0"/>
                        <a:t> </a:t>
                      </a:r>
                      <a:endParaRPr lang="pt-BR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i="0" dirty="0"/>
                        <a:t>3</a:t>
                      </a:r>
                      <a:r>
                        <a:rPr lang="en-US" i="1" dirty="0"/>
                        <a:t>               </a:t>
                      </a:r>
                      <a:r>
                        <a:rPr i="1" dirty="0"/>
                        <a:t>s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pt-BR" i="1" dirty="0"/>
                        <a:t>'</a:t>
                      </a:r>
                      <a:r>
                        <a:rPr dirty="0"/>
                        <a:t>; </a:t>
                      </a:r>
                      <a:endParaRPr lang="pt-BR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i="0" dirty="0"/>
                        <a:t>4</a:t>
                      </a:r>
                      <a:r>
                        <a:rPr lang="en-US" i="1" dirty="0"/>
                        <a:t>              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5</a:t>
                      </a:r>
                      <a:r>
                        <a:rPr dirty="0"/>
                        <a:t>		</a:t>
                      </a:r>
                      <a:r>
                        <a:rPr u="sng" dirty="0" err="1"/>
                        <a:t>senão</a:t>
                      </a:r>
                      <a:r>
                        <a:rPr dirty="0"/>
                        <a:t> </a:t>
                      </a:r>
                      <a:endParaRPr lang="pt-BR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i="0" dirty="0"/>
                        <a:t>6</a:t>
                      </a:r>
                      <a:r>
                        <a:rPr lang="en-US" i="1" dirty="0"/>
                        <a:t>               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/>
                        <a:t> + 1;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7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dirty="0" err="1"/>
                        <a:t>fim</a:t>
                      </a:r>
                      <a:r>
                        <a:rPr dirty="0"/>
                        <a:t>-se;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8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dirty="0" err="1"/>
                        <a:t>Retorne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pt-BR" i="0" dirty="0"/>
                        <a:t>,</a:t>
                      </a:r>
                      <a:r>
                        <a:rPr lang="pt-BR" i="1" dirty="0"/>
                        <a:t> k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b="0"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84446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kewed VNS (SVNS)"/>
          <p:cNvSpPr txBox="1">
            <a:spLocks noGrp="1"/>
          </p:cNvSpPr>
          <p:nvPr>
            <p:ph type="title" idx="4294967295"/>
          </p:nvPr>
        </p:nvSpPr>
        <p:spPr>
          <a:xfrm>
            <a:off x="1150937" y="617537"/>
            <a:ext cx="6013351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pt-BR" i="1" dirty="0" err="1"/>
              <a:t>Pipe</a:t>
            </a:r>
            <a:r>
              <a:rPr lang="pt-BR" i="1" dirty="0"/>
              <a:t> </a:t>
            </a:r>
            <a:r>
              <a:rPr lang="pt-BR" i="1" dirty="0" err="1"/>
              <a:t>neighborhood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i="1" dirty="0"/>
              <a:t> </a:t>
            </a:r>
            <a:r>
              <a:rPr lang="pt-BR" i="1" dirty="0" err="1"/>
              <a:t>step</a:t>
            </a:r>
            <a:endParaRPr i="1" dirty="0"/>
          </a:p>
        </p:txBody>
      </p:sp>
      <p:sp>
        <p:nvSpPr>
          <p:cNvPr id="7" name="A função ρ mede a distância entre a solução corrente x e o ótimo local encontrado x''.…">
            <a:extLst>
              <a:ext uri="{FF2B5EF4-FFF2-40B4-BE49-F238E27FC236}">
                <a16:creationId xmlns:a16="http://schemas.microsoft.com/office/drawing/2014/main" id="{894C55C6-26B5-4E58-B433-FABF1815F6D1}"/>
              </a:ext>
            </a:extLst>
          </p:cNvPr>
          <p:cNvSpPr txBox="1">
            <a:spLocks/>
          </p:cNvSpPr>
          <p:nvPr/>
        </p:nvSpPr>
        <p:spPr bwMode="auto">
          <a:xfrm>
            <a:off x="1182687" y="1844824"/>
            <a:ext cx="6341641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rPr lang="pt-BR" dirty="0"/>
              <a:t>Se houver melhoramento em uma vizinhança, permanece-se nela; caso contrário, passa-se para a vizinhança seguinte</a:t>
            </a:r>
          </a:p>
        </p:txBody>
      </p:sp>
      <p:graphicFrame>
        <p:nvGraphicFramePr>
          <p:cNvPr id="6" name="Tabela">
            <a:extLst>
              <a:ext uri="{FF2B5EF4-FFF2-40B4-BE49-F238E27FC236}">
                <a16:creationId xmlns:a16="http://schemas.microsoft.com/office/drawing/2014/main" id="{1B127F02-2A94-4F15-A328-28F469F506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0503212"/>
              </p:ext>
            </p:extLst>
          </p:nvPr>
        </p:nvGraphicFramePr>
        <p:xfrm>
          <a:off x="1109291" y="3429000"/>
          <a:ext cx="6840934" cy="2952328"/>
        </p:xfrm>
        <a:graphic>
          <a:graphicData uri="http://schemas.openxmlformats.org/drawingml/2006/table">
            <a:tbl>
              <a:tblPr/>
              <a:tblGrid>
                <a:gridCol w="6840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2328">
                <a:tc>
                  <a:txBody>
                    <a:bodyPr/>
                    <a:lstStyle/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 err="1"/>
                        <a:t>Neighborhood_Change_Pipe</a:t>
                      </a:r>
                      <a:r>
                        <a:rPr lang="pt-BR" dirty="0"/>
                        <a:t>(</a:t>
                      </a:r>
                      <a:r>
                        <a:rPr lang="pt-BR" i="1" dirty="0"/>
                        <a:t>s</a:t>
                      </a:r>
                      <a:r>
                        <a:rPr lang="pt-BR" dirty="0"/>
                        <a:t>, </a:t>
                      </a:r>
                      <a:r>
                        <a:rPr lang="pt-BR" i="1" dirty="0"/>
                        <a:t>s’</a:t>
                      </a:r>
                      <a:r>
                        <a:rPr lang="pt-BR" dirty="0"/>
                        <a:t>, </a:t>
                      </a:r>
                      <a:r>
                        <a:rPr lang="pt-BR" i="1" dirty="0"/>
                        <a:t>k</a:t>
                      </a:r>
                      <a:r>
                        <a:rPr lang="pt-BR" dirty="0"/>
                        <a:t>)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1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u="sng" dirty="0"/>
                        <a:t>se</a:t>
                      </a:r>
                      <a:r>
                        <a:rPr dirty="0"/>
                        <a:t> (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lang="pt-BR" i="1" dirty="0"/>
                        <a:t>'</a:t>
                      </a:r>
                      <a:r>
                        <a:rPr dirty="0"/>
                        <a:t>) &lt; </a:t>
                      </a:r>
                      <a:r>
                        <a:rPr i="1" dirty="0"/>
                        <a:t>f</a:t>
                      </a:r>
                      <a:r>
                        <a:rPr dirty="0"/>
                        <a:t>(</a:t>
                      </a:r>
                      <a:r>
                        <a:rPr i="1" dirty="0"/>
                        <a:t>s</a:t>
                      </a:r>
                      <a:r>
                        <a:rPr dirty="0"/>
                        <a:t>) ) 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2</a:t>
                      </a:r>
                      <a:r>
                        <a:rPr dirty="0"/>
                        <a:t>	</a:t>
                      </a:r>
                      <a:r>
                        <a:rPr lang="en-US" dirty="0"/>
                        <a:t>	</a:t>
                      </a:r>
                      <a:r>
                        <a:rPr u="sng" dirty="0" err="1"/>
                        <a:t>então</a:t>
                      </a:r>
                      <a:r>
                        <a:rPr dirty="0"/>
                        <a:t> </a:t>
                      </a:r>
                      <a:endParaRPr lang="pt-BR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i="0" dirty="0"/>
                        <a:t>3</a:t>
                      </a:r>
                      <a:r>
                        <a:rPr lang="en-US" i="1" dirty="0"/>
                        <a:t>               </a:t>
                      </a:r>
                      <a:r>
                        <a:rPr i="1" dirty="0"/>
                        <a:t>s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pt-BR" i="1" dirty="0"/>
                        <a:t>'</a:t>
                      </a:r>
                      <a:r>
                        <a:rPr dirty="0"/>
                        <a:t>; </a:t>
                      </a:r>
                      <a:endParaRPr lang="pt-BR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4</a:t>
                      </a:r>
                      <a:r>
                        <a:rPr dirty="0"/>
                        <a:t>		</a:t>
                      </a:r>
                      <a:r>
                        <a:rPr u="sng" dirty="0" err="1"/>
                        <a:t>senão</a:t>
                      </a:r>
                      <a:r>
                        <a:rPr dirty="0"/>
                        <a:t> </a:t>
                      </a:r>
                      <a:endParaRPr lang="pt-BR" dirty="0"/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i="0" dirty="0"/>
                        <a:t>5</a:t>
                      </a:r>
                      <a:r>
                        <a:rPr lang="en-US" i="1" dirty="0"/>
                        <a:t>                </a:t>
                      </a:r>
                      <a:r>
                        <a:rPr i="1" dirty="0"/>
                        <a:t>k</a:t>
                      </a:r>
                      <a:r>
                        <a:rPr dirty="0">
                          <a:latin typeface="Symbol"/>
                          <a:ea typeface="Symbol"/>
                          <a:cs typeface="Symbol"/>
                          <a:sym typeface="Symbol"/>
                        </a:rPr>
                        <a:t> ¬</a:t>
                      </a:r>
                      <a:r>
                        <a:rPr dirty="0"/>
                        <a:t> </a:t>
                      </a:r>
                      <a:r>
                        <a:rPr i="1" dirty="0"/>
                        <a:t>k</a:t>
                      </a:r>
                      <a:r>
                        <a:rPr dirty="0"/>
                        <a:t> + 1;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6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dirty="0" err="1"/>
                        <a:t>fim</a:t>
                      </a:r>
                      <a:r>
                        <a:rPr dirty="0"/>
                        <a:t>-se;</a:t>
                      </a:r>
                    </a:p>
                    <a:p>
                      <a:pPr marL="342900" indent="-342900" algn="just">
                        <a:defRPr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pt-BR" dirty="0"/>
                        <a:t>7</a:t>
                      </a:r>
                      <a:r>
                        <a:rPr dirty="0"/>
                        <a:t>	</a:t>
                      </a:r>
                      <a:r>
                        <a:rPr lang="pt-BR" dirty="0"/>
                        <a:t> </a:t>
                      </a:r>
                      <a:r>
                        <a:rPr dirty="0" err="1"/>
                        <a:t>Retorne</a:t>
                      </a:r>
                      <a:r>
                        <a:rPr dirty="0"/>
                        <a:t> </a:t>
                      </a:r>
                      <a:r>
                        <a:rPr i="1" dirty="0"/>
                        <a:t>s</a:t>
                      </a:r>
                      <a:r>
                        <a:rPr lang="pt-BR" i="0" dirty="0"/>
                        <a:t>,</a:t>
                      </a:r>
                      <a:r>
                        <a:rPr lang="pt-BR" i="1" dirty="0"/>
                        <a:t> k</a:t>
                      </a:r>
                      <a:r>
                        <a:rPr dirty="0"/>
                        <a:t>;</a:t>
                      </a:r>
                    </a:p>
                    <a:p>
                      <a:pPr marL="342900" indent="-342900" algn="just">
                        <a:defRPr sz="2000" b="1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b="0"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2059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15062</TotalTime>
  <Words>3558</Words>
  <Application>Microsoft Office PowerPoint</Application>
  <PresentationFormat>Apresentação na tela (4:3)</PresentationFormat>
  <Paragraphs>329</Paragraphs>
  <Slides>31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6" baseType="lpstr">
      <vt:lpstr>Arial</vt:lpstr>
      <vt:lpstr>Symbol</vt:lpstr>
      <vt:lpstr>Times New Roman</vt:lpstr>
      <vt:lpstr>Wingdings</vt:lpstr>
      <vt:lpstr>Rede</vt:lpstr>
      <vt:lpstr>Variable Neighborhood Search (VNS)</vt:lpstr>
      <vt:lpstr>Variable Neighborhood Descent (VND)</vt:lpstr>
      <vt:lpstr>Apresentação do PowerPoint</vt:lpstr>
      <vt:lpstr>Procedimento VND básico</vt:lpstr>
      <vt:lpstr>Framework genérico do VND </vt:lpstr>
      <vt:lpstr>Framework mais recente para o VND</vt:lpstr>
      <vt:lpstr>Procedimentos de alteração de vizinhança</vt:lpstr>
      <vt:lpstr>Sequential neighborhood change step</vt:lpstr>
      <vt:lpstr>Pipe neighborhood change step</vt:lpstr>
      <vt:lpstr>Cyclic neighborhood change step</vt:lpstr>
      <vt:lpstr>Variantes VND</vt:lpstr>
      <vt:lpstr>Variantes VND</vt:lpstr>
      <vt:lpstr>Variantes VND</vt:lpstr>
      <vt:lpstr>Variantes VND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Procedimento VNS básico (Hansen e Mladenovic, 1997)</vt:lpstr>
      <vt:lpstr>Framework genérico do VNS (Hansen et al., 2017)</vt:lpstr>
      <vt:lpstr>Apresentação do PowerPoint</vt:lpstr>
      <vt:lpstr>Apresentação do PowerPoint</vt:lpstr>
      <vt:lpstr>General Variable Neighborhood Search (GVNS)</vt:lpstr>
      <vt:lpstr>Skewed Variable Neighborhood Search (SVNS)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Smart VNS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1853</cp:revision>
  <cp:lastPrinted>2021-09-29T22:06:08Z</cp:lastPrinted>
  <dcterms:created xsi:type="dcterms:W3CDTF">2003-07-31T18:45:40Z</dcterms:created>
  <dcterms:modified xsi:type="dcterms:W3CDTF">2022-11-03T10:43:16Z</dcterms:modified>
</cp:coreProperties>
</file>