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17"/>
  </p:notesMasterIdLst>
  <p:sldIdLst>
    <p:sldId id="770" r:id="rId2"/>
    <p:sldId id="759" r:id="rId3"/>
    <p:sldId id="767" r:id="rId4"/>
    <p:sldId id="755" r:id="rId5"/>
    <p:sldId id="756" r:id="rId6"/>
    <p:sldId id="757" r:id="rId7"/>
    <p:sldId id="760" r:id="rId8"/>
    <p:sldId id="761" r:id="rId9"/>
    <p:sldId id="775" r:id="rId10"/>
    <p:sldId id="774" r:id="rId11"/>
    <p:sldId id="773" r:id="rId12"/>
    <p:sldId id="765" r:id="rId13"/>
    <p:sldId id="764" r:id="rId14"/>
    <p:sldId id="771" r:id="rId15"/>
    <p:sldId id="772" r:id="rId16"/>
  </p:sldIdLst>
  <p:sldSz cx="9144000" cy="6858000" type="screen4x3"/>
  <p:notesSz cx="6813550" cy="994568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BC102D"/>
    <a:srgbClr val="003366"/>
    <a:srgbClr val="FFFFFF"/>
    <a:srgbClr val="CC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40" autoAdjust="0"/>
    <p:restoredTop sz="94660" autoAdjust="0"/>
  </p:normalViewPr>
  <p:slideViewPr>
    <p:cSldViewPr>
      <p:cViewPr varScale="1">
        <p:scale>
          <a:sx n="114" d="100"/>
          <a:sy n="114" d="100"/>
        </p:scale>
        <p:origin x="152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27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60" tIns="47880" rIns="95760" bIns="47880" numCol="1" anchor="t" anchorCtr="0" compatLnSpc="1">
            <a:prstTxWarp prst="textNoShape">
              <a:avLst/>
            </a:prstTxWarp>
          </a:bodyPr>
          <a:lstStyle>
            <a:lvl1pPr algn="l" defTabSz="957263" eaLnBrk="1" hangingPunct="1">
              <a:defRPr sz="13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3440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9213" y="0"/>
            <a:ext cx="29527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60" tIns="47880" rIns="95760" bIns="47880" numCol="1" anchor="t" anchorCtr="0" compatLnSpc="1">
            <a:prstTxWarp prst="textNoShape">
              <a:avLst/>
            </a:prstTxWarp>
          </a:bodyPr>
          <a:lstStyle>
            <a:lvl1pPr algn="r" defTabSz="957263" eaLnBrk="1" hangingPunct="1">
              <a:defRPr sz="13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440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4400"/>
            <a:ext cx="5451475" cy="447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60" tIns="47880" rIns="95760" bIns="478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noProof="0"/>
              <a:t>Clique para editar os estilos do texto mestre</a:t>
            </a:r>
          </a:p>
          <a:p>
            <a:pPr lvl="1"/>
            <a:r>
              <a:rPr lang="pt-BR" altLang="pt-BR" noProof="0"/>
              <a:t>Segundo nível</a:t>
            </a:r>
          </a:p>
          <a:p>
            <a:pPr lvl="2"/>
            <a:r>
              <a:rPr lang="pt-BR" altLang="pt-BR" noProof="0"/>
              <a:t>Terceiro nível</a:t>
            </a:r>
          </a:p>
          <a:p>
            <a:pPr lvl="3"/>
            <a:r>
              <a:rPr lang="pt-BR" altLang="pt-BR" noProof="0"/>
              <a:t>Quarto nível</a:t>
            </a:r>
          </a:p>
          <a:p>
            <a:pPr lvl="4"/>
            <a:r>
              <a:rPr lang="pt-BR" altLang="pt-BR" noProof="0"/>
              <a:t>Quinto nível</a:t>
            </a:r>
          </a:p>
        </p:txBody>
      </p:sp>
      <p:sp>
        <p:nvSpPr>
          <p:cNvPr id="3440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7213"/>
            <a:ext cx="295275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60" tIns="47880" rIns="95760" bIns="47880" numCol="1" anchor="b" anchorCtr="0" compatLnSpc="1">
            <a:prstTxWarp prst="textNoShape">
              <a:avLst/>
            </a:prstTxWarp>
          </a:bodyPr>
          <a:lstStyle>
            <a:lvl1pPr algn="l" defTabSz="957263" eaLnBrk="1" hangingPunct="1">
              <a:defRPr sz="13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3440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9213" y="9447213"/>
            <a:ext cx="295275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60" tIns="47880" rIns="95760" bIns="47880" numCol="1" anchor="b" anchorCtr="0" compatLnSpc="1">
            <a:prstTxWarp prst="textNoShape">
              <a:avLst/>
            </a:prstTxWarp>
          </a:bodyPr>
          <a:lstStyle>
            <a:lvl1pPr algn="r" defTabSz="957263" eaLnBrk="1" hangingPunct="1">
              <a:defRPr sz="1300">
                <a:latin typeface="Times New Roman" panose="02020603050405020304" pitchFamily="18" charset="0"/>
              </a:defRPr>
            </a:lvl1pPr>
          </a:lstStyle>
          <a:p>
            <a:fld id="{94F24EBE-A600-4C40-B1E8-ED63ADBB9F6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666117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00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8359" indent="-295523" defTabSz="99000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2091" indent="-236418" defTabSz="99000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54927" indent="-236418" defTabSz="99000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27763" indent="-236418" defTabSz="99000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00599" indent="-236418" defTabSz="99000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73436" indent="-236418" defTabSz="99000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6272" indent="-236418" defTabSz="99000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19108" indent="-236418" defTabSz="99000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928C03F-7961-4A97-9C51-5AA3894E5856}" type="slidenum">
              <a:rPr lang="pt-BR" altLang="pt-BR">
                <a:latin typeface="Times New Roman" panose="02020603050405020304" pitchFamily="18" charset="0"/>
              </a:rPr>
              <a:pPr/>
              <a:t>1</a:t>
            </a:fld>
            <a:endParaRPr lang="pt-BR" altLang="pt-BR">
              <a:latin typeface="Times New Roman" panose="02020603050405020304" pitchFamily="18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260712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32F1C97-7FB5-4441-B6E0-1A5286B7A319}" type="slidenum">
              <a:rPr lang="pt-BR" altLang="pt-BR">
                <a:latin typeface="Times New Roman" panose="02020603050405020304" pitchFamily="18" charset="0"/>
              </a:rPr>
              <a:pPr/>
              <a:t>10</a:t>
            </a:fld>
            <a:endParaRPr lang="pt-BR" altLang="pt-BR">
              <a:latin typeface="Times New Roman" panose="02020603050405020304" pitchFamily="18" charset="0"/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572170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32F1C97-7FB5-4441-B6E0-1A5286B7A319}" type="slidenum">
              <a:rPr lang="pt-BR" altLang="pt-BR">
                <a:latin typeface="Times New Roman" panose="02020603050405020304" pitchFamily="18" charset="0"/>
              </a:rPr>
              <a:pPr/>
              <a:t>11</a:t>
            </a:fld>
            <a:endParaRPr lang="pt-BR" altLang="pt-BR">
              <a:latin typeface="Times New Roman" panose="02020603050405020304" pitchFamily="18" charset="0"/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067589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32F1C97-7FB5-4441-B6E0-1A5286B7A319}" type="slidenum">
              <a:rPr lang="pt-BR" altLang="pt-BR">
                <a:latin typeface="Times New Roman" panose="02020603050405020304" pitchFamily="18" charset="0"/>
              </a:rPr>
              <a:pPr/>
              <a:t>12</a:t>
            </a:fld>
            <a:endParaRPr lang="pt-BR" altLang="pt-BR">
              <a:latin typeface="Times New Roman" panose="02020603050405020304" pitchFamily="18" charset="0"/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323449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32F1C97-7FB5-4441-B6E0-1A5286B7A319}" type="slidenum">
              <a:rPr lang="pt-BR" altLang="pt-BR">
                <a:latin typeface="Times New Roman" panose="02020603050405020304" pitchFamily="18" charset="0"/>
              </a:rPr>
              <a:pPr/>
              <a:t>13</a:t>
            </a:fld>
            <a:endParaRPr lang="pt-BR" altLang="pt-BR">
              <a:latin typeface="Times New Roman" panose="02020603050405020304" pitchFamily="18" charset="0"/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323449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32F1C97-7FB5-4441-B6E0-1A5286B7A319}" type="slidenum">
              <a:rPr lang="pt-BR" altLang="pt-BR">
                <a:latin typeface="Times New Roman" panose="02020603050405020304" pitchFamily="18" charset="0"/>
              </a:rPr>
              <a:pPr/>
              <a:t>14</a:t>
            </a:fld>
            <a:endParaRPr lang="pt-BR" altLang="pt-BR">
              <a:latin typeface="Times New Roman" panose="02020603050405020304" pitchFamily="18" charset="0"/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1660744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32F1C97-7FB5-4441-B6E0-1A5286B7A319}" type="slidenum">
              <a:rPr lang="pt-BR" altLang="pt-BR">
                <a:latin typeface="Times New Roman" panose="02020603050405020304" pitchFamily="18" charset="0"/>
              </a:rPr>
              <a:pPr/>
              <a:t>15</a:t>
            </a:fld>
            <a:endParaRPr lang="pt-BR" altLang="pt-BR">
              <a:latin typeface="Times New Roman" panose="02020603050405020304" pitchFamily="18" charset="0"/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047918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32F1C97-7FB5-4441-B6E0-1A5286B7A319}" type="slidenum">
              <a:rPr lang="pt-BR" altLang="pt-BR">
                <a:latin typeface="Times New Roman" panose="02020603050405020304" pitchFamily="18" charset="0"/>
              </a:rPr>
              <a:pPr/>
              <a:t>2</a:t>
            </a:fld>
            <a:endParaRPr lang="pt-BR" altLang="pt-BR">
              <a:latin typeface="Times New Roman" panose="02020603050405020304" pitchFamily="18" charset="0"/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323449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32F1C97-7FB5-4441-B6E0-1A5286B7A319}" type="slidenum">
              <a:rPr lang="pt-BR" altLang="pt-BR">
                <a:latin typeface="Times New Roman" panose="02020603050405020304" pitchFamily="18" charset="0"/>
              </a:rPr>
              <a:pPr/>
              <a:t>3</a:t>
            </a:fld>
            <a:endParaRPr lang="pt-BR" altLang="pt-BR">
              <a:latin typeface="Times New Roman" panose="02020603050405020304" pitchFamily="18" charset="0"/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329664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32F1C97-7FB5-4441-B6E0-1A5286B7A319}" type="slidenum">
              <a:rPr lang="pt-BR" altLang="pt-BR">
                <a:latin typeface="Times New Roman" panose="02020603050405020304" pitchFamily="18" charset="0"/>
              </a:rPr>
              <a:pPr/>
              <a:t>4</a:t>
            </a:fld>
            <a:endParaRPr lang="pt-BR" altLang="pt-BR">
              <a:latin typeface="Times New Roman" panose="02020603050405020304" pitchFamily="18" charset="0"/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323449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32F1C97-7FB5-4441-B6E0-1A5286B7A319}" type="slidenum">
              <a:rPr lang="pt-BR" altLang="pt-BR">
                <a:latin typeface="Times New Roman" panose="02020603050405020304" pitchFamily="18" charset="0"/>
              </a:rPr>
              <a:pPr/>
              <a:t>5</a:t>
            </a:fld>
            <a:endParaRPr lang="pt-BR" altLang="pt-BR">
              <a:latin typeface="Times New Roman" panose="02020603050405020304" pitchFamily="18" charset="0"/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323449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32F1C97-7FB5-4441-B6E0-1A5286B7A319}" type="slidenum">
              <a:rPr lang="pt-BR" altLang="pt-BR">
                <a:latin typeface="Times New Roman" panose="02020603050405020304" pitchFamily="18" charset="0"/>
              </a:rPr>
              <a:pPr/>
              <a:t>6</a:t>
            </a:fld>
            <a:endParaRPr lang="pt-BR" altLang="pt-BR">
              <a:latin typeface="Times New Roman" panose="02020603050405020304" pitchFamily="18" charset="0"/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323449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32F1C97-7FB5-4441-B6E0-1A5286B7A319}" type="slidenum">
              <a:rPr lang="pt-BR" altLang="pt-BR">
                <a:latin typeface="Times New Roman" panose="02020603050405020304" pitchFamily="18" charset="0"/>
              </a:rPr>
              <a:pPr/>
              <a:t>7</a:t>
            </a:fld>
            <a:endParaRPr lang="pt-BR" altLang="pt-BR">
              <a:latin typeface="Times New Roman" panose="02020603050405020304" pitchFamily="18" charset="0"/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323449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32F1C97-7FB5-4441-B6E0-1A5286B7A319}" type="slidenum">
              <a:rPr lang="pt-BR" altLang="pt-BR">
                <a:latin typeface="Times New Roman" panose="02020603050405020304" pitchFamily="18" charset="0"/>
              </a:rPr>
              <a:pPr/>
              <a:t>8</a:t>
            </a:fld>
            <a:endParaRPr lang="pt-BR" altLang="pt-BR">
              <a:latin typeface="Times New Roman" panose="02020603050405020304" pitchFamily="18" charset="0"/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323449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32F1C97-7FB5-4441-B6E0-1A5286B7A319}" type="slidenum">
              <a:rPr lang="pt-BR" altLang="pt-BR">
                <a:latin typeface="Times New Roman" panose="02020603050405020304" pitchFamily="18" charset="0"/>
              </a:rPr>
              <a:pPr/>
              <a:t>9</a:t>
            </a:fld>
            <a:endParaRPr lang="pt-BR" altLang="pt-BR">
              <a:latin typeface="Times New Roman" panose="02020603050405020304" pitchFamily="18" charset="0"/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766519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pPr lvl="0"/>
            <a:r>
              <a:rPr lang="pt-BR" altLang="en-US" noProof="0"/>
              <a:t>Clique para editar o estilo do título mestre</a:t>
            </a:r>
          </a:p>
        </p:txBody>
      </p:sp>
      <p:sp>
        <p:nvSpPr>
          <p:cNvPr id="1966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 sz="3200"/>
            </a:lvl1pPr>
          </a:lstStyle>
          <a:p>
            <a:pPr lvl="0"/>
            <a:r>
              <a:rPr lang="pt-BR" altLang="en-US" noProof="0"/>
              <a:t>Clique para editar o estilo do subtítulo mestre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37B151-6AAD-4B73-92E3-954C0ADA5F72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246280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4B8B84-9BB1-4B51-B9D2-E7F66E87357A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921596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D52B9F-5DE3-471D-947C-9A2E2FA2FB28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8369726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645BCC-AF2D-40DD-9F69-7B17FF788DE7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0989144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ítulo e texto e 2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212883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213042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CF1CB8-AFEB-4479-988A-88CA09A55D06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473567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ítulo, conteúdo e 2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212883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213042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F03127-651E-4BB6-94FA-5DF2145BFC4A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8225551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pPr lvl="0"/>
            <a:endParaRPr lang="pt-BR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FB8424-6666-4B03-9740-54882176102E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79199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ítulo e 4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sz="quarter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719263"/>
            <a:ext cx="4038600" cy="212883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212883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457200" y="4000500"/>
            <a:ext cx="4038600" cy="213042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8200" y="4000500"/>
            <a:ext cx="4038600" cy="213042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8DFF86-5EB3-4786-B176-9BD43944D51A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4533831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457200" y="122238"/>
            <a:ext cx="8229600" cy="600868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2867DD-EE88-4705-9124-14402A44E89D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9035872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ítulo e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Gráfico 2"/>
          <p:cNvSpPr>
            <a:spLocks noGrp="1"/>
          </p:cNvSpPr>
          <p:nvPr>
            <p:ph type="chart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pPr lvl="0"/>
            <a:endParaRPr lang="pt-BR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F3034E-0CBB-4586-8391-D9388698E683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055826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ACD92E-978B-42C9-97C5-9E753691E5F0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937413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B60D5B-22EF-475C-8DBE-0D4829CA1B77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471460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9E5AFA-96FC-4D04-9C3F-A173F78DCD06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190752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C797C8-0A59-4983-9FA8-8152BEE382C5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096863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7F500B-D690-432D-AD56-1E05E836E8FB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644567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746AD0-A331-46CE-B84B-F4AB7101F121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397968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47C096-94A2-44DD-89DD-1C83D63F67CC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291292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B6D37E-A9FC-4015-9B06-D3893151D828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649874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/>
              <a:t>Clique para editar o estilo do título mestre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/>
              <a:t>Clique para editar os estilos do texto mestre</a:t>
            </a:r>
          </a:p>
          <a:p>
            <a:pPr lvl="1"/>
            <a:r>
              <a:rPr lang="pt-BR" altLang="en-US"/>
              <a:t>Segundo nível</a:t>
            </a:r>
          </a:p>
          <a:p>
            <a:pPr lvl="2"/>
            <a:r>
              <a:rPr lang="pt-BR" altLang="en-US"/>
              <a:t>Terceiro nível</a:t>
            </a:r>
          </a:p>
          <a:p>
            <a:pPr lvl="3"/>
            <a:r>
              <a:rPr lang="pt-BR" altLang="en-US"/>
              <a:t>Quarto nível</a:t>
            </a:r>
          </a:p>
          <a:p>
            <a:pPr lvl="4"/>
            <a:r>
              <a:rPr lang="pt-BR" altLang="en-US"/>
              <a:t>Quinto nível</a:t>
            </a:r>
          </a:p>
        </p:txBody>
      </p:sp>
      <p:sp>
        <p:nvSpPr>
          <p:cNvPr id="19558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0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19559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1955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CF60A8C6-90C9-4F01-B435-5D53B20DF249}" type="slidenum">
              <a:rPr lang="pt-BR" altLang="en-US"/>
              <a:pPr/>
              <a:t>‹nº›</a:t>
            </a:fld>
            <a:endParaRPr lang="pt-BR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3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3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36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37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38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39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5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5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4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5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4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6" cy="7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4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5" cy="7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4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45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46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47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48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5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4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5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5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5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5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5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5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5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5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5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5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5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5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6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6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5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6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6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5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1" r:id="rId12"/>
    <p:sldLayoutId id="2147483792" r:id="rId13"/>
    <p:sldLayoutId id="2147483793" r:id="rId14"/>
    <p:sldLayoutId id="2147483794" r:id="rId15"/>
    <p:sldLayoutId id="2147483795" r:id="rId16"/>
    <p:sldLayoutId id="2147483796" r:id="rId17"/>
    <p:sldLayoutId id="2147483797" r:id="rId18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com.ufop.br/prof/marcone/Disciplinas/InteligenciaComputacional/HeuristicasRefinamento.ppt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5291ADA-615A-467C-9AEF-46EACA20D3F7}" type="slidenum">
              <a:rPr lang="pt-BR" altLang="en-US"/>
              <a:pPr/>
              <a:t>1</a:t>
            </a:fld>
            <a:endParaRPr lang="pt-BR" altLang="en-US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8438" y="466725"/>
            <a:ext cx="7110412" cy="2133600"/>
          </a:xfrm>
        </p:spPr>
        <p:txBody>
          <a:bodyPr/>
          <a:lstStyle/>
          <a:p>
            <a:pPr algn="ctr" eaLnBrk="1" hangingPunct="1"/>
            <a:r>
              <a:rPr lang="pt-BR" altLang="pt-BR" sz="4400" i="1" dirty="0" err="1"/>
              <a:t>Simulated</a:t>
            </a:r>
            <a:br>
              <a:rPr lang="pt-BR" altLang="pt-BR" sz="4400" i="1" dirty="0"/>
            </a:br>
            <a:r>
              <a:rPr lang="pt-BR" altLang="pt-BR" sz="4400" i="1" dirty="0" err="1"/>
              <a:t>Annealing</a:t>
            </a:r>
            <a:endParaRPr lang="pt-BR" altLang="pt-BR" sz="4400" i="1" dirty="0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438" y="2852738"/>
            <a:ext cx="7037387" cy="3852862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pt-BR" altLang="pt-BR" sz="2400" dirty="0"/>
              <a:t>Marcone Jamilson Freitas Souza</a:t>
            </a:r>
            <a:r>
              <a:rPr lang="pt-BR" altLang="pt-BR" sz="2400" baseline="30000" dirty="0"/>
              <a:t>1,2,3</a:t>
            </a:r>
          </a:p>
          <a:p>
            <a:pPr algn="ctr" eaLnBrk="1" hangingPunct="1">
              <a:lnSpc>
                <a:spcPct val="90000"/>
              </a:lnSpc>
            </a:pPr>
            <a:r>
              <a:rPr lang="pt-BR" altLang="pt-BR" sz="2400" dirty="0" err="1"/>
              <a:t>Puca</a:t>
            </a:r>
            <a:r>
              <a:rPr lang="pt-BR" altLang="pt-BR" sz="2400" dirty="0"/>
              <a:t> </a:t>
            </a:r>
            <a:r>
              <a:rPr lang="pt-BR" altLang="pt-BR" sz="2400" dirty="0" err="1"/>
              <a:t>Huachi</a:t>
            </a:r>
            <a:r>
              <a:rPr lang="pt-BR" altLang="pt-BR" sz="2400" dirty="0"/>
              <a:t> Vaz Penna</a:t>
            </a:r>
            <a:r>
              <a:rPr lang="pt-BR" altLang="pt-BR" sz="2400" baseline="30000" dirty="0"/>
              <a:t>1</a:t>
            </a:r>
          </a:p>
          <a:p>
            <a:pPr algn="ctr" eaLnBrk="1" hangingPunct="1">
              <a:lnSpc>
                <a:spcPct val="90000"/>
              </a:lnSpc>
            </a:pPr>
            <a:r>
              <a:rPr lang="pt-BR" altLang="pt-BR" sz="1800" baseline="30000" dirty="0"/>
              <a:t>1 </a:t>
            </a:r>
            <a:r>
              <a:rPr lang="pt-BR" altLang="pt-BR" sz="1800" dirty="0"/>
              <a:t>Departamento de Computação</a:t>
            </a:r>
          </a:p>
          <a:p>
            <a:pPr algn="ctr" eaLnBrk="1" hangingPunct="1">
              <a:lnSpc>
                <a:spcPct val="90000"/>
              </a:lnSpc>
            </a:pPr>
            <a:r>
              <a:rPr lang="pt-BR" altLang="pt-BR" sz="1800" baseline="30000" dirty="0"/>
              <a:t>1 </a:t>
            </a:r>
            <a:r>
              <a:rPr lang="pt-BR" altLang="pt-BR" sz="1800" dirty="0"/>
              <a:t>Programa de Pós-Graduação em Ciência da Computação</a:t>
            </a:r>
          </a:p>
          <a:p>
            <a:pPr algn="ctr" eaLnBrk="1" hangingPunct="1">
              <a:lnSpc>
                <a:spcPct val="90000"/>
              </a:lnSpc>
            </a:pPr>
            <a:r>
              <a:rPr lang="pt-BR" altLang="pt-BR" sz="1800" dirty="0"/>
              <a:t>Universidade Federal de Ouro Preto</a:t>
            </a:r>
          </a:p>
          <a:p>
            <a:pPr algn="ctr" eaLnBrk="1" hangingPunct="1">
              <a:lnSpc>
                <a:spcPct val="90000"/>
              </a:lnSpc>
            </a:pPr>
            <a:r>
              <a:rPr lang="pt-BR" altLang="pt-BR" sz="1800" baseline="30000" dirty="0"/>
              <a:t>2 </a:t>
            </a:r>
            <a:r>
              <a:rPr lang="pt-BR" altLang="pt-BR" sz="1800" dirty="0"/>
              <a:t>Programa de Pós-graduação em Modelagem Matemática e Computacional / CEFET-MG</a:t>
            </a:r>
          </a:p>
          <a:p>
            <a:pPr algn="ctr" eaLnBrk="1" hangingPunct="1">
              <a:lnSpc>
                <a:spcPct val="90000"/>
              </a:lnSpc>
            </a:pPr>
            <a:r>
              <a:rPr lang="pt-BR" altLang="pt-BR" sz="1400" baseline="30000" dirty="0"/>
              <a:t>3</a:t>
            </a:r>
            <a:r>
              <a:rPr lang="pt-BR" altLang="pt-BR" sz="1800" dirty="0"/>
              <a:t> Programa de Pós-graduação em Instrumentação, Controle e Automação de Processos de Mineração / ITV/UFOP</a:t>
            </a:r>
          </a:p>
          <a:p>
            <a:pPr algn="ctr" eaLnBrk="1" hangingPunct="1">
              <a:lnSpc>
                <a:spcPct val="90000"/>
              </a:lnSpc>
            </a:pPr>
            <a:endParaRPr lang="pt-BR" altLang="pt-BR" sz="900" dirty="0"/>
          </a:p>
          <a:p>
            <a:pPr algn="ctr" eaLnBrk="1" hangingPunct="1">
              <a:lnSpc>
                <a:spcPct val="90000"/>
              </a:lnSpc>
              <a:spcBef>
                <a:spcPts val="0"/>
              </a:spcBef>
            </a:pPr>
            <a:r>
              <a:rPr lang="pt-BR" altLang="pt-BR" sz="1400" dirty="0"/>
              <a:t>www.decom.ufop.br/</a:t>
            </a:r>
            <a:r>
              <a:rPr lang="pt-BR" altLang="pt-BR" sz="1400" dirty="0" err="1"/>
              <a:t>prof</a:t>
            </a:r>
            <a:r>
              <a:rPr lang="pt-BR" altLang="pt-BR" sz="1400" dirty="0"/>
              <a:t>/</a:t>
            </a:r>
            <a:r>
              <a:rPr lang="pt-BR" altLang="pt-BR" sz="1400" dirty="0" err="1"/>
              <a:t>marcone</a:t>
            </a:r>
            <a:r>
              <a:rPr lang="pt-BR" altLang="pt-BR" sz="1400" dirty="0"/>
              <a:t>, www.decom.ufop.br/puca</a:t>
            </a:r>
            <a:endParaRPr lang="pt-BR" altLang="pt-BR" sz="2000" dirty="0"/>
          </a:p>
          <a:p>
            <a:pPr algn="ctr" eaLnBrk="1" hangingPunct="1">
              <a:lnSpc>
                <a:spcPct val="90000"/>
              </a:lnSpc>
              <a:spcBef>
                <a:spcPts val="0"/>
              </a:spcBef>
            </a:pPr>
            <a:r>
              <a:rPr lang="pt-BR" altLang="pt-BR" sz="1400" dirty="0"/>
              <a:t>E-mail: {</a:t>
            </a:r>
            <a:r>
              <a:rPr lang="pt-BR" altLang="pt-BR" sz="1400" dirty="0" err="1"/>
              <a:t>marcone,puca</a:t>
            </a:r>
            <a:r>
              <a:rPr lang="pt-BR" altLang="pt-BR" sz="1400" dirty="0"/>
              <a:t>}@ufop.edu.br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691316B4-C2BC-40A6-803C-2D1EB5D539E9}"/>
              </a:ext>
            </a:extLst>
          </p:cNvPr>
          <p:cNvSpPr txBox="1"/>
          <p:nvPr/>
        </p:nvSpPr>
        <p:spPr>
          <a:xfrm>
            <a:off x="432910" y="6237312"/>
            <a:ext cx="718709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00" dirty="0"/>
              <a:t>Souza, Marcone J. F. e Penna, </a:t>
            </a:r>
            <a:r>
              <a:rPr lang="pt-BR" sz="900" dirty="0" err="1"/>
              <a:t>Puca</a:t>
            </a:r>
            <a:r>
              <a:rPr lang="pt-BR" sz="900" dirty="0"/>
              <a:t> H. V. </a:t>
            </a:r>
            <a:r>
              <a:rPr lang="pt-BR" sz="900" dirty="0" err="1"/>
              <a:t>Simulated</a:t>
            </a:r>
            <a:r>
              <a:rPr lang="pt-BR" sz="900" dirty="0"/>
              <a:t> </a:t>
            </a:r>
            <a:r>
              <a:rPr lang="pt-BR" sz="900" dirty="0" err="1"/>
              <a:t>Annealing</a:t>
            </a:r>
            <a:r>
              <a:rPr lang="pt-BR" sz="900" dirty="0"/>
              <a:t>.. Notas de aula de Técnicas </a:t>
            </a:r>
            <a:r>
              <a:rPr lang="pt-BR" sz="900" dirty="0" err="1"/>
              <a:t>Metaheurísticas</a:t>
            </a:r>
            <a:r>
              <a:rPr lang="pt-BR" sz="900" dirty="0"/>
              <a:t> para Otimização Combinatória. Departamento de Computação, Universidade Federal de Ouro Preto, Ouro Preto, 2021. Disponível em </a:t>
            </a:r>
            <a:r>
              <a:rPr lang="pt-BR" sz="900" dirty="0">
                <a:hlinkClick r:id="rId3"/>
              </a:rPr>
              <a:t>www.decom.ufop.br/prof/marcone/Disciplinas/InteligenciaComputacional/SimulatedAnnealing.pptx</a:t>
            </a:r>
            <a:r>
              <a:rPr lang="pt-BR" sz="900" dirty="0"/>
              <a:t> 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168790921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7640AEF-79B9-4F0E-AB60-AE6909BAC02F}" type="slidenum">
              <a:rPr lang="pt-BR" altLang="en-US"/>
              <a:pPr/>
              <a:t>10</a:t>
            </a:fld>
            <a:endParaRPr lang="pt-BR" altLang="en-US"/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BR" altLang="pt-BR" sz="3500" dirty="0"/>
              <a:t>Prescrição para determinar a temperatura inicial</a:t>
            </a:r>
            <a:endParaRPr lang="pt-BR" altLang="pt-BR" sz="3500" i="1" dirty="0"/>
          </a:p>
        </p:txBody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700808"/>
            <a:ext cx="8135937" cy="4114800"/>
          </a:xfrm>
        </p:spPr>
        <p:txBody>
          <a:bodyPr/>
          <a:lstStyle/>
          <a:p>
            <a:r>
              <a:rPr lang="pt-BR" altLang="pt-BR" sz="2400" dirty="0">
                <a:ea typeface="ＭＳ Ｐゴシック" pitchFamily="34" charset="-128"/>
              </a:rPr>
              <a:t>Pelo valor da função de avaliação:</a:t>
            </a:r>
          </a:p>
          <a:p>
            <a:pPr lvl="1"/>
            <a:r>
              <a:rPr lang="pt-BR" altLang="pt-BR" sz="2000" dirty="0">
                <a:ea typeface="ＭＳ Ｐゴシック" pitchFamily="34" charset="-128"/>
              </a:rPr>
              <a:t>A temperatura inicial é o valor da maior função de avaliação entre várias prospecções</a:t>
            </a:r>
          </a:p>
          <a:p>
            <a:pPr lvl="1"/>
            <a:r>
              <a:rPr lang="pt-BR" altLang="pt-BR" sz="2000" dirty="0">
                <a:ea typeface="ＭＳ Ｐゴシック" pitchFamily="34" charset="-128"/>
                <a:sym typeface="Symbol" panose="05050102010706020507" pitchFamily="18" charset="2"/>
              </a:rPr>
              <a:t>Ideia para definir a temperatura inicial pelo valor da função de avaliação:</a:t>
            </a:r>
          </a:p>
          <a:p>
            <a:pPr lvl="2"/>
            <a:r>
              <a:rPr lang="pt-BR" altLang="pt-BR" sz="1700" dirty="0">
                <a:ea typeface="ＭＳ Ｐゴシック" pitchFamily="34" charset="-128"/>
                <a:sym typeface="Symbol" panose="05050102010706020507" pitchFamily="18" charset="2"/>
              </a:rPr>
              <a:t>Gerar uma solução inicial qualquer e determinar o valor de sua função de avaliação</a:t>
            </a:r>
          </a:p>
          <a:p>
            <a:pPr lvl="2"/>
            <a:r>
              <a:rPr lang="pt-BR" altLang="pt-BR" sz="1700" dirty="0">
                <a:ea typeface="ＭＳ Ｐゴシック" pitchFamily="34" charset="-128"/>
                <a:sym typeface="Symbol" panose="05050102010706020507" pitchFamily="18" charset="2"/>
              </a:rPr>
              <a:t>Repetir o procedimento anterior várias vezes</a:t>
            </a:r>
          </a:p>
          <a:p>
            <a:pPr lvl="2"/>
            <a:r>
              <a:rPr lang="pt-BR" altLang="pt-BR" sz="1700" dirty="0">
                <a:ea typeface="ＭＳ Ｐゴシック" pitchFamily="34" charset="-128"/>
                <a:sym typeface="Symbol" panose="05050102010706020507" pitchFamily="18" charset="2"/>
              </a:rPr>
              <a:t>Definir como temperatura inicial o MAIOR valor encontrado dentre todas as avaliações</a:t>
            </a:r>
            <a:endParaRPr lang="pt-BR" altLang="pt-BR" sz="17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605159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7640AEF-79B9-4F0E-AB60-AE6909BAC02F}" type="slidenum">
              <a:rPr lang="pt-BR" altLang="en-US"/>
              <a:pPr/>
              <a:t>11</a:t>
            </a:fld>
            <a:endParaRPr lang="pt-BR" altLang="en-US"/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BR" altLang="pt-BR" sz="3500" dirty="0"/>
              <a:t>Prescrição para determinar a temperatura inicial</a:t>
            </a:r>
            <a:endParaRPr lang="pt-BR" altLang="pt-BR" sz="350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084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684213" y="1700808"/>
                <a:ext cx="8135937" cy="4114800"/>
              </a:xfrm>
            </p:spPr>
            <p:txBody>
              <a:bodyPr/>
              <a:lstStyle/>
              <a:p>
                <a:r>
                  <a:rPr lang="pt-BR" altLang="pt-BR" sz="2400" dirty="0">
                    <a:ea typeface="ＭＳ Ｐゴシック" pitchFamily="34" charset="-128"/>
                  </a:rPr>
                  <a:t>Por simulação:</a:t>
                </a:r>
              </a:p>
              <a:p>
                <a:pPr lvl="1"/>
                <a:r>
                  <a:rPr lang="pt-BR" altLang="pt-BR" sz="2000" dirty="0">
                    <a:ea typeface="ＭＳ Ｐゴシック" pitchFamily="34" charset="-128"/>
                  </a:rPr>
                  <a:t>A temperatura inicial é aquela na qual a taxa de aceitação (</a:t>
                </a:r>
                <a:r>
                  <a:rPr lang="pt-BR" altLang="pt-BR" sz="2000" dirty="0">
                    <a:ea typeface="ＭＳ Ｐゴシック" pitchFamily="34" charset="-128"/>
                    <a:sym typeface="Symbol" panose="05050102010706020507" pitchFamily="18" charset="2"/>
                  </a:rPr>
                  <a:t></a:t>
                </a:r>
                <a:r>
                  <a:rPr lang="pt-BR" altLang="pt-BR" sz="2000" dirty="0">
                    <a:ea typeface="ＭＳ Ｐゴシック" pitchFamily="34" charset="-128"/>
                  </a:rPr>
                  <a:t>) é alta, isto é, próxima a 1</a:t>
                </a:r>
              </a:p>
              <a:p>
                <a:pPr lvl="1"/>
                <a:r>
                  <a:rPr lang="pt-BR" altLang="pt-BR" sz="2000" dirty="0">
                    <a:ea typeface="ＭＳ Ｐゴシック" pitchFamily="34" charset="-128"/>
                  </a:rPr>
                  <a:t>Tipicamente, uma taxa de aceitação </a:t>
                </a:r>
                <a:r>
                  <a:rPr lang="pt-BR" altLang="pt-BR" sz="2000" dirty="0">
                    <a:ea typeface="ＭＳ Ｐゴシック" pitchFamily="34" charset="-128"/>
                    <a:sym typeface="Symbol" panose="05050102010706020507" pitchFamily="18" charset="2"/>
                  </a:rPr>
                  <a:t> </a:t>
                </a:r>
                <a:r>
                  <a:rPr lang="pt-BR" altLang="pt-BR" sz="2000" dirty="0">
                    <a:ea typeface="ＭＳ Ｐゴシック" pitchFamily="34" charset="-128"/>
                  </a:rPr>
                  <a:t>é alta quando </a:t>
                </a:r>
                <a:r>
                  <a:rPr lang="pt-BR" altLang="pt-BR" sz="2000" dirty="0">
                    <a:ea typeface="ＭＳ Ｐゴシック" pitchFamily="34" charset="-128"/>
                    <a:sym typeface="Symbol" panose="05050102010706020507" pitchFamily="18" charset="2"/>
                  </a:rPr>
                  <a:t>  0,95</a:t>
                </a:r>
              </a:p>
              <a:p>
                <a:pPr lvl="1"/>
                <a:r>
                  <a:rPr lang="pt-BR" altLang="pt-BR" sz="2000" dirty="0">
                    <a:ea typeface="ＭＳ Ｐゴシック" pitchFamily="34" charset="-128"/>
                    <a:sym typeface="Symbol" panose="05050102010706020507" pitchFamily="18" charset="2"/>
                  </a:rPr>
                  <a:t>Ideia para definir uma temperatura inicial por simulação:</a:t>
                </a:r>
              </a:p>
              <a:p>
                <a:pPr lvl="2"/>
                <a:r>
                  <a:rPr lang="pt-BR" altLang="pt-BR" sz="1700" dirty="0">
                    <a:ea typeface="ＭＳ Ｐゴシック" pitchFamily="34" charset="-128"/>
                    <a:sym typeface="Symbol" panose="05050102010706020507" pitchFamily="18" charset="2"/>
                  </a:rPr>
                  <a:t>Partir de uma solução inicial qualquer e de uma temperatura inicial qualquer baixa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altLang="pt-BR" sz="1700" i="1" smtClean="0">
                            <a:latin typeface="Cambria Math" panose="02040503050406030204" pitchFamily="18" charset="0"/>
                            <a:ea typeface="ＭＳ Ｐゴシック" pitchFamily="34" charset="-128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pt-BR" altLang="pt-BR" sz="1700" b="0" i="1" smtClean="0">
                            <a:latin typeface="Cambria Math" panose="02040503050406030204" pitchFamily="18" charset="0"/>
                            <a:ea typeface="ＭＳ Ｐゴシック" pitchFamily="34" charset="-128"/>
                            <a:sym typeface="Symbol" panose="05050102010706020507" pitchFamily="18" charset="2"/>
                          </a:rPr>
                          <m:t>𝑇</m:t>
                        </m:r>
                      </m:e>
                      <m:sub>
                        <m:r>
                          <a:rPr lang="pt-BR" altLang="pt-BR" sz="1700" b="0" i="1" smtClean="0">
                            <a:latin typeface="Cambria Math" panose="02040503050406030204" pitchFamily="18" charset="0"/>
                            <a:ea typeface="ＭＳ Ｐゴシック" pitchFamily="34" charset="-128"/>
                            <a:sym typeface="Symbol" panose="05050102010706020507" pitchFamily="18" charset="2"/>
                          </a:rPr>
                          <m:t>0</m:t>
                        </m:r>
                      </m:sub>
                    </m:sSub>
                  </m:oMath>
                </a14:m>
                <a:r>
                  <a:rPr lang="pt-BR" altLang="pt-BR" sz="1700" dirty="0">
                    <a:ea typeface="ＭＳ Ｐゴシック" pitchFamily="34" charset="-128"/>
                    <a:sym typeface="Symbol" panose="05050102010706020507" pitchFamily="18" charset="2"/>
                  </a:rPr>
                  <a:t>)</a:t>
                </a:r>
              </a:p>
              <a:p>
                <a:pPr lvl="2"/>
                <a:r>
                  <a:rPr lang="pt-BR" altLang="pt-BR" sz="1700" dirty="0">
                    <a:ea typeface="ＭＳ Ｐゴシック" pitchFamily="34" charset="-128"/>
                    <a:sym typeface="Symbol" panose="05050102010706020507" pitchFamily="18" charset="2"/>
                  </a:rPr>
                  <a:t>Efetuar </a:t>
                </a:r>
                <a:r>
                  <a:rPr lang="pt-BR" altLang="pt-BR" sz="1700" dirty="0" err="1">
                    <a:ea typeface="ＭＳ Ｐゴシック" pitchFamily="34" charset="-128"/>
                    <a:sym typeface="Symbol" panose="05050102010706020507" pitchFamily="18" charset="2"/>
                  </a:rPr>
                  <a:t>SAmax</a:t>
                </a:r>
                <a:r>
                  <a:rPr lang="pt-BR" altLang="pt-BR" sz="1700" dirty="0">
                    <a:ea typeface="ＭＳ Ｐゴシック" pitchFamily="34" charset="-128"/>
                    <a:sym typeface="Symbol" panose="05050102010706020507" pitchFamily="18" charset="2"/>
                  </a:rPr>
                  <a:t> iterações do </a:t>
                </a:r>
                <a:r>
                  <a:rPr lang="pt-BR" altLang="pt-BR" sz="1700" dirty="0" err="1">
                    <a:ea typeface="ＭＳ Ｐゴシック" pitchFamily="34" charset="-128"/>
                    <a:sym typeface="Symbol" panose="05050102010706020507" pitchFamily="18" charset="2"/>
                  </a:rPr>
                  <a:t>Simulated</a:t>
                </a:r>
                <a:r>
                  <a:rPr lang="pt-BR" altLang="pt-BR" sz="1700" dirty="0">
                    <a:ea typeface="ＭＳ Ｐゴシック" pitchFamily="34" charset="-128"/>
                    <a:sym typeface="Symbol" panose="05050102010706020507" pitchFamily="18" charset="2"/>
                  </a:rPr>
                  <a:t> </a:t>
                </a:r>
                <a:r>
                  <a:rPr lang="pt-BR" altLang="pt-BR" sz="1700" dirty="0" err="1">
                    <a:ea typeface="ＭＳ Ｐゴシック" pitchFamily="34" charset="-128"/>
                    <a:sym typeface="Symbol" panose="05050102010706020507" pitchFamily="18" charset="2"/>
                  </a:rPr>
                  <a:t>Annealing</a:t>
                </a:r>
                <a:r>
                  <a:rPr lang="pt-BR" altLang="pt-BR" sz="1700" dirty="0">
                    <a:ea typeface="ＭＳ Ｐゴシック" pitchFamily="34" charset="-128"/>
                    <a:sym typeface="Symbol" panose="05050102010706020507" pitchFamily="18" charset="2"/>
                  </a:rPr>
                  <a:t> nessa temperatura</a:t>
                </a:r>
              </a:p>
              <a:p>
                <a:pPr lvl="2"/>
                <a:r>
                  <a:rPr lang="pt-BR" altLang="pt-BR" sz="1700" dirty="0">
                    <a:ea typeface="ＭＳ Ｐゴシック" pitchFamily="34" charset="-128"/>
                    <a:sym typeface="Symbol" panose="05050102010706020507" pitchFamily="18" charset="2"/>
                  </a:rPr>
                  <a:t>Se ao final dessas </a:t>
                </a:r>
                <a:r>
                  <a:rPr lang="pt-BR" altLang="pt-BR" sz="1700" dirty="0" err="1">
                    <a:ea typeface="ＭＳ Ｐゴシック" pitchFamily="34" charset="-128"/>
                    <a:sym typeface="Symbol" panose="05050102010706020507" pitchFamily="18" charset="2"/>
                  </a:rPr>
                  <a:t>SAmax</a:t>
                </a:r>
                <a:r>
                  <a:rPr lang="pt-BR" altLang="pt-BR" sz="1700" dirty="0">
                    <a:ea typeface="ＭＳ Ｐゴシック" pitchFamily="34" charset="-128"/>
                    <a:sym typeface="Symbol" panose="05050102010706020507" pitchFamily="18" charset="2"/>
                  </a:rPr>
                  <a:t> iterações, forem aceitos </a:t>
                </a:r>
                <a:r>
                  <a:rPr lang="pt-BR" altLang="pt-BR" sz="1800" dirty="0">
                    <a:ea typeface="ＭＳ Ｐゴシック" pitchFamily="34" charset="-128"/>
                    <a:sym typeface="Symbol" panose="05050102010706020507" pitchFamily="18" charset="2"/>
                  </a:rPr>
                  <a:t>  </a:t>
                </a:r>
                <a:r>
                  <a:rPr lang="pt-BR" altLang="pt-BR" sz="1800" dirty="0" err="1">
                    <a:ea typeface="ＭＳ Ｐゴシック" pitchFamily="34" charset="-128"/>
                    <a:sym typeface="Symbol" panose="05050102010706020507" pitchFamily="18" charset="2"/>
                  </a:rPr>
                  <a:t>SAmax</a:t>
                </a:r>
                <a:r>
                  <a:rPr lang="pt-BR" altLang="pt-BR" sz="1800" dirty="0">
                    <a:ea typeface="ＭＳ Ｐゴシック" pitchFamily="34" charset="-128"/>
                    <a:sym typeface="Symbol" panose="05050102010706020507" pitchFamily="18" charset="2"/>
                  </a:rPr>
                  <a:t> movimentos, então a temperatura atual é alta o suficiente para iniciar o processo de recozimento; caso contrário, aumentar a temperatura por um fator  ≥ 1</a:t>
                </a:r>
              </a:p>
              <a:p>
                <a:pPr lvl="2"/>
                <a:r>
                  <a:rPr lang="pt-BR" altLang="pt-BR" sz="1800" dirty="0">
                    <a:ea typeface="ＭＳ Ｐゴシック" pitchFamily="34" charset="-128"/>
                    <a:sym typeface="Symbol" panose="05050102010706020507" pitchFamily="18" charset="2"/>
                  </a:rPr>
                  <a:t>Tipicamente,   2 </a:t>
                </a:r>
                <a:endParaRPr lang="pt-BR" altLang="pt-BR" sz="1700" dirty="0">
                  <a:ea typeface="ＭＳ Ｐゴシック" pitchFamily="34" charset="-128"/>
                  <a:sym typeface="Symbol" panose="05050102010706020507" pitchFamily="18" charset="2"/>
                </a:endParaRPr>
              </a:p>
              <a:p>
                <a:pPr lvl="2"/>
                <a:endParaRPr lang="pt-BR" altLang="pt-BR" sz="1700" dirty="0">
                  <a:ea typeface="ＭＳ Ｐゴシック" pitchFamily="34" charset="-128"/>
                </a:endParaRPr>
              </a:p>
            </p:txBody>
          </p:sp>
        </mc:Choice>
        <mc:Fallback xmlns="">
          <p:sp>
            <p:nvSpPr>
              <p:cNvPr id="46084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84213" y="1700808"/>
                <a:ext cx="8135937" cy="4114800"/>
              </a:xfrm>
              <a:blipFill>
                <a:blip r:embed="rId3"/>
                <a:stretch>
                  <a:fillRect l="-300" t="-1037" b="-50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364978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7640AEF-79B9-4F0E-AB60-AE6909BAC02F}" type="slidenum">
              <a:rPr lang="pt-BR" altLang="en-US"/>
              <a:pPr/>
              <a:t>12</a:t>
            </a:fld>
            <a:endParaRPr lang="pt-BR" altLang="en-US"/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BR" altLang="pt-BR" sz="3500" dirty="0"/>
              <a:t>Prescrição para determinar a temperatura inicial</a:t>
            </a:r>
            <a:endParaRPr lang="pt-BR" altLang="pt-BR" sz="3500" i="1" dirty="0"/>
          </a:p>
        </p:txBody>
      </p:sp>
      <p:pic>
        <p:nvPicPr>
          <p:cNvPr id="5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08175" y="1484313"/>
            <a:ext cx="5368925" cy="5078412"/>
          </a:xfr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503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7640AEF-79B9-4F0E-AB60-AE6909BAC02F}" type="slidenum">
              <a:rPr lang="pt-BR" altLang="en-US"/>
              <a:pPr/>
              <a:t>13</a:t>
            </a:fld>
            <a:endParaRPr lang="pt-BR" altLang="en-US"/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BR" altLang="pt-BR" sz="3500" dirty="0"/>
              <a:t>Prescrições</a:t>
            </a:r>
            <a:endParaRPr lang="pt-BR" altLang="pt-BR" sz="3500" i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6084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684213" y="1556792"/>
                <a:ext cx="8135937" cy="4680520"/>
              </a:xfrm>
            </p:spPr>
            <p:txBody>
              <a:bodyPr/>
              <a:lstStyle/>
              <a:p>
                <a:r>
                  <a:rPr lang="pt-BR" altLang="pt-BR" sz="2400" dirty="0">
                    <a:ea typeface="ＭＳ Ｐゴシック" pitchFamily="34" charset="-128"/>
                  </a:rPr>
                  <a:t>Resfriamentos mais comuns:</a:t>
                </a:r>
              </a:p>
              <a:p>
                <a:pPr lvl="1"/>
                <a:r>
                  <a:rPr lang="pt-BR" altLang="pt-BR" sz="2000" dirty="0">
                    <a:ea typeface="ＭＳ Ｐゴシック" pitchFamily="34" charset="-128"/>
                  </a:rPr>
                  <a:t>Geométrico, isto é, a próxima temperatura é a temperatura atual deflacionada por uma constante entre 0 e 1:</a:t>
                </a:r>
              </a:p>
              <a:p>
                <a:pPr lvl="2"/>
                <a:r>
                  <a:rPr lang="pt-BR" altLang="pt-BR" sz="1700" dirty="0" err="1"/>
                  <a:t>T</a:t>
                </a:r>
                <a:r>
                  <a:rPr lang="pt-BR" altLang="pt-BR" sz="1700" baseline="-25000" dirty="0" err="1"/>
                  <a:t>k</a:t>
                </a:r>
                <a:r>
                  <a:rPr lang="pt-BR" altLang="pt-BR" sz="1700" dirty="0"/>
                  <a:t>  </a:t>
                </a:r>
                <a:r>
                  <a:rPr lang="pt-BR" altLang="pt-BR" sz="1700" dirty="0">
                    <a:sym typeface="Symbol" pitchFamily="18" charset="2"/>
                  </a:rPr>
                  <a:t>  </a:t>
                </a:r>
                <a:r>
                  <a:rPr lang="pt-BR" altLang="pt-BR" sz="1700" dirty="0"/>
                  <a:t>T</a:t>
                </a:r>
                <a:r>
                  <a:rPr lang="pt-BR" altLang="pt-BR" sz="1700" baseline="-25000" dirty="0"/>
                  <a:t>k-1</a:t>
                </a:r>
                <a:r>
                  <a:rPr lang="pt-BR" altLang="pt-BR" sz="1700" dirty="0">
                    <a:sym typeface="Symbol" pitchFamily="18" charset="2"/>
                  </a:rPr>
                  <a:t> ;   (0,1)</a:t>
                </a:r>
              </a:p>
              <a:p>
                <a:pPr lvl="2"/>
                <a:r>
                  <a:rPr lang="pt-BR" altLang="pt-BR" sz="1700" dirty="0">
                    <a:sym typeface="Symbol" pitchFamily="18" charset="2"/>
                  </a:rPr>
                  <a:t></a:t>
                </a:r>
                <a:r>
                  <a:rPr lang="pt-BR" altLang="pt-BR" sz="1700" dirty="0">
                    <a:ea typeface="ＭＳ Ｐゴシック" pitchFamily="34" charset="-128"/>
                    <a:sym typeface="Symbol" panose="05050102010706020507" pitchFamily="18" charset="2"/>
                  </a:rPr>
                  <a:t> mais próximo de 1 indica resfriamento mais lento</a:t>
                </a:r>
                <a:endParaRPr lang="pt-BR" altLang="pt-BR" sz="1700" baseline="-25000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pt-BR" altLang="pt-BR" sz="2000" i="1" smtClean="0">
                            <a:latin typeface="Cambria Math" panose="02040503050406030204" pitchFamily="18" charset="0"/>
                            <a:ea typeface="ＭＳ Ｐゴシック" pitchFamily="34" charset="-128"/>
                          </a:rPr>
                        </m:ctrlPr>
                      </m:sSubPr>
                      <m:e>
                        <m:r>
                          <a:rPr lang="pt-BR" altLang="pt-BR" sz="2000" b="0" i="1" smtClean="0">
                            <a:latin typeface="Cambria Math" panose="02040503050406030204" pitchFamily="18" charset="0"/>
                            <a:ea typeface="ＭＳ Ｐゴシック" pitchFamily="34" charset="-128"/>
                          </a:rPr>
                          <m:t>𝑇</m:t>
                        </m:r>
                      </m:e>
                      <m:sub>
                        <m:r>
                          <a:rPr lang="pt-BR" altLang="pt-BR" sz="2000" b="0" i="1" smtClean="0">
                            <a:latin typeface="Cambria Math" panose="02040503050406030204" pitchFamily="18" charset="0"/>
                            <a:ea typeface="ＭＳ Ｐゴシック" pitchFamily="34" charset="-128"/>
                          </a:rPr>
                          <m:t>𝑘</m:t>
                        </m:r>
                      </m:sub>
                    </m:sSub>
                    <m:r>
                      <a:rPr lang="pt-BR" altLang="pt-BR" sz="2000" b="0" i="1" smtClean="0">
                        <a:latin typeface="Cambria Math" panose="02040503050406030204" pitchFamily="18" charset="0"/>
                        <a:ea typeface="ＭＳ Ｐゴシック" pitchFamily="34" charset="-128"/>
                      </a:rPr>
                      <m:t>=</m:t>
                    </m:r>
                    <m:f>
                      <m:fPr>
                        <m:ctrlPr>
                          <a:rPr lang="pt-BR" altLang="pt-BR" sz="2000" b="0" i="1" smtClean="0">
                            <a:latin typeface="Cambria Math" panose="02040503050406030204" pitchFamily="18" charset="0"/>
                            <a:ea typeface="ＭＳ Ｐゴシック" pitchFamily="34" charset="-128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pt-BR" altLang="pt-BR" sz="2000" b="0" i="1" smtClean="0">
                                <a:latin typeface="Cambria Math" panose="02040503050406030204" pitchFamily="18" charset="0"/>
                                <a:ea typeface="ＭＳ Ｐゴシック" pitchFamily="34" charset="-128"/>
                              </a:rPr>
                            </m:ctrlPr>
                          </m:sSubPr>
                          <m:e>
                            <m:r>
                              <a:rPr lang="pt-BR" altLang="pt-BR" sz="2000" b="0" i="1" smtClean="0">
                                <a:latin typeface="Cambria Math" panose="02040503050406030204" pitchFamily="18" charset="0"/>
                                <a:ea typeface="ＭＳ Ｐゴシック" pitchFamily="34" charset="-128"/>
                              </a:rPr>
                              <m:t>𝑇</m:t>
                            </m:r>
                          </m:e>
                          <m:sub>
                            <m:r>
                              <a:rPr lang="pt-BR" altLang="pt-BR" sz="2000" b="0" i="1" smtClean="0">
                                <a:latin typeface="Cambria Math" panose="02040503050406030204" pitchFamily="18" charset="0"/>
                                <a:ea typeface="ＭＳ Ｐゴシック" pitchFamily="34" charset="-128"/>
                              </a:rPr>
                              <m:t>𝑘</m:t>
                            </m:r>
                            <m:r>
                              <a:rPr lang="pt-BR" altLang="pt-BR" sz="2000" b="0" i="1" smtClean="0">
                                <a:latin typeface="Cambria Math" panose="02040503050406030204" pitchFamily="18" charset="0"/>
                                <a:ea typeface="ＭＳ Ｐゴシック" pitchFamily="34" charset="-128"/>
                              </a:rPr>
                              <m:t>−1</m:t>
                            </m:r>
                          </m:sub>
                        </m:sSub>
                      </m:num>
                      <m:den>
                        <m:r>
                          <a:rPr lang="pt-BR" altLang="pt-BR" sz="2000" b="0" i="1" smtClean="0">
                            <a:latin typeface="Cambria Math" panose="02040503050406030204" pitchFamily="18" charset="0"/>
                            <a:ea typeface="ＭＳ Ｐゴシック" pitchFamily="34" charset="-128"/>
                          </a:rPr>
                          <m:t>1+</m:t>
                        </m:r>
                        <m:r>
                          <a:rPr lang="pt-BR" altLang="pt-BR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  <m:rad>
                          <m:radPr>
                            <m:degHide m:val="on"/>
                            <m:ctrlPr>
                              <a:rPr lang="pt-BR" altLang="pt-BR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b>
                              <m:sSubPr>
                                <m:ctrlPr>
                                  <a:rPr lang="pt-BR" altLang="pt-BR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altLang="pt-BR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pt-BR" altLang="pt-BR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pt-BR" altLang="pt-BR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−1</m:t>
                                </m:r>
                              </m:sub>
                            </m:sSub>
                          </m:e>
                        </m:rad>
                      </m:den>
                    </m:f>
                    <m:r>
                      <a:rPr lang="pt-BR" altLang="pt-BR" sz="2000" b="0" i="1" smtClean="0">
                        <a:latin typeface="Cambria Math" panose="02040503050406030204" pitchFamily="18" charset="0"/>
                        <a:ea typeface="ＭＳ Ｐゴシック" pitchFamily="34" charset="-128"/>
                      </a:rPr>
                      <m:t>; </m:t>
                    </m:r>
                    <m:r>
                      <a:rPr lang="pt-BR" altLang="pt-BR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  <m:r>
                      <a:rPr lang="pt-BR" altLang="pt-BR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  <m:r>
                      <a:rPr lang="pt-BR" altLang="pt-BR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≥1; </m:t>
                    </m:r>
                    <m:r>
                      <a:rPr lang="pt-BR" altLang="pt-BR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  <m:r>
                      <a:rPr lang="pt-BR" altLang="pt-BR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∈(0,1)</m:t>
                    </m:r>
                  </m:oMath>
                </a14:m>
                <a:endParaRPr lang="pt-BR" altLang="pt-BR" sz="2000" dirty="0">
                  <a:ea typeface="ＭＳ Ｐゴシック" pitchFamily="34" charset="-128"/>
                </a:endParaRPr>
              </a:p>
              <a:p>
                <a:pPr lvl="2"/>
                <a:r>
                  <a:rPr lang="pt-BR" altLang="pt-BR" sz="1700" dirty="0">
                    <a:ea typeface="ＭＳ Ｐゴシック" pitchFamily="34" charset="-128"/>
                    <a:sym typeface="Symbol" panose="05050102010706020507" pitchFamily="18" charset="2"/>
                  </a:rPr>
                  <a:t> mais próximo de zero indica resfriamento mais lento</a:t>
                </a:r>
                <a:endParaRPr lang="pt-BR" altLang="pt-BR" sz="1700" dirty="0">
                  <a:ea typeface="ＭＳ Ｐゴシック" pitchFamily="34" charset="-128"/>
                </a:endParaRPr>
              </a:p>
              <a:p>
                <a:r>
                  <a:rPr lang="pt-BR" altLang="pt-BR" sz="2400" dirty="0">
                    <a:ea typeface="ＭＳ Ｐゴシック" pitchFamily="34" charset="-128"/>
                  </a:rPr>
                  <a:t>Temperatura final:</a:t>
                </a:r>
              </a:p>
              <a:p>
                <a:pPr lvl="1"/>
                <a:r>
                  <a:rPr lang="pt-BR" altLang="pt-BR" sz="2000" dirty="0" err="1"/>
                  <a:t>T</a:t>
                </a:r>
                <a:r>
                  <a:rPr lang="pt-BR" altLang="pt-BR" sz="2000" baseline="-25000" dirty="0" err="1"/>
                  <a:t>final</a:t>
                </a:r>
                <a:r>
                  <a:rPr lang="pt-BR" altLang="pt-BR" sz="2000" dirty="0"/>
                  <a:t> = zero da máquina</a:t>
                </a:r>
                <a:endParaRPr lang="pt-BR" altLang="pt-BR" sz="2000" dirty="0">
                  <a:ea typeface="ＭＳ Ｐゴシック" pitchFamily="34" charset="-128"/>
                </a:endParaRPr>
              </a:p>
              <a:p>
                <a:pPr lvl="1"/>
                <a:r>
                  <a:rPr lang="pt-BR" altLang="pt-BR" sz="2000" dirty="0" err="1"/>
                  <a:t>T</a:t>
                </a:r>
                <a:r>
                  <a:rPr lang="pt-BR" altLang="pt-BR" sz="2000" baseline="-25000" dirty="0" err="1"/>
                  <a:t>final</a:t>
                </a:r>
                <a:r>
                  <a:rPr lang="pt-BR" altLang="pt-BR" sz="2000" dirty="0"/>
                  <a:t> = 0.01 (ou 0.001)</a:t>
                </a:r>
                <a:endParaRPr lang="pt-BR" altLang="pt-BR" sz="2000" dirty="0">
                  <a:ea typeface="ＭＳ Ｐゴシック" pitchFamily="34" charset="-128"/>
                </a:endParaRPr>
              </a:p>
              <a:p>
                <a:pPr lvl="1"/>
                <a:r>
                  <a:rPr lang="pt-BR" altLang="pt-BR" sz="2000" dirty="0"/>
                  <a:t>Após um certo número de iterações sem melhora</a:t>
                </a:r>
              </a:p>
            </p:txBody>
          </p:sp>
        </mc:Choice>
        <mc:Fallback>
          <p:sp>
            <p:nvSpPr>
              <p:cNvPr id="46084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84213" y="1556792"/>
                <a:ext cx="8135937" cy="4680520"/>
              </a:xfrm>
              <a:blipFill>
                <a:blip r:embed="rId3"/>
                <a:stretch>
                  <a:fillRect l="-300" t="-911" r="-1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633171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7640AEF-79B9-4F0E-AB60-AE6909BAC02F}" type="slidenum">
              <a:rPr lang="pt-BR" altLang="en-US"/>
              <a:pPr/>
              <a:t>14</a:t>
            </a:fld>
            <a:endParaRPr lang="pt-BR" altLang="en-US"/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BR" altLang="pt-BR" sz="3500" dirty="0"/>
              <a:t>Prescrições</a:t>
            </a:r>
            <a:endParaRPr lang="pt-BR" altLang="pt-BR" sz="3500" i="1" dirty="0"/>
          </a:p>
        </p:txBody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484784"/>
            <a:ext cx="8135937" cy="4680520"/>
          </a:xfrm>
        </p:spPr>
        <p:txBody>
          <a:bodyPr/>
          <a:lstStyle/>
          <a:p>
            <a:r>
              <a:rPr lang="pt-BR" altLang="pt-BR" sz="2400" dirty="0" err="1">
                <a:ea typeface="ＭＳ Ｐゴシック" pitchFamily="34" charset="-128"/>
              </a:rPr>
              <a:t>SAmax</a:t>
            </a:r>
            <a:r>
              <a:rPr lang="pt-BR" altLang="pt-BR" sz="2400" dirty="0">
                <a:ea typeface="ＭＳ Ｐゴシック" pitchFamily="34" charset="-128"/>
              </a:rPr>
              <a:t> = Número máximo de iterações em uma dada temperatura:</a:t>
            </a:r>
          </a:p>
          <a:p>
            <a:pPr lvl="1"/>
            <a:r>
              <a:rPr lang="pt-BR" altLang="pt-BR" sz="2000" dirty="0">
                <a:ea typeface="ＭＳ Ｐゴシック" pitchFamily="34" charset="-128"/>
              </a:rPr>
              <a:t>Proporcional à dimensão do problema</a:t>
            </a:r>
          </a:p>
          <a:p>
            <a:pPr lvl="1"/>
            <a:r>
              <a:rPr lang="pt-BR" altLang="pt-BR" sz="2000" i="1" dirty="0" err="1">
                <a:ea typeface="ＭＳ Ｐゴシック" pitchFamily="34" charset="-128"/>
              </a:rPr>
              <a:t>School</a:t>
            </a:r>
            <a:r>
              <a:rPr lang="pt-BR" altLang="pt-BR" sz="2000" i="1" dirty="0">
                <a:ea typeface="ＭＳ Ｐゴシック" pitchFamily="34" charset="-128"/>
              </a:rPr>
              <a:t> </a:t>
            </a:r>
            <a:r>
              <a:rPr lang="pt-BR" altLang="pt-BR" sz="2000" i="1" dirty="0" err="1">
                <a:ea typeface="ＭＳ Ｐゴシック" pitchFamily="34" charset="-128"/>
              </a:rPr>
              <a:t>Timetabling</a:t>
            </a:r>
            <a:r>
              <a:rPr lang="pt-BR" altLang="pt-BR" sz="2000" dirty="0">
                <a:ea typeface="ＭＳ Ｐゴシック" pitchFamily="34" charset="-128"/>
              </a:rPr>
              <a:t>:</a:t>
            </a:r>
          </a:p>
          <a:p>
            <a:pPr lvl="2"/>
            <a:r>
              <a:rPr lang="pt-BR" altLang="pt-BR" sz="1700" dirty="0" err="1">
                <a:ea typeface="ＭＳ Ｐゴシック" pitchFamily="34" charset="-128"/>
              </a:rPr>
              <a:t>SAmax</a:t>
            </a:r>
            <a:r>
              <a:rPr lang="pt-BR" altLang="pt-BR" sz="1700" dirty="0">
                <a:ea typeface="ＭＳ Ｐゴシック" pitchFamily="34" charset="-128"/>
              </a:rPr>
              <a:t> = k </a:t>
            </a:r>
            <a:r>
              <a:rPr lang="pt-BR" altLang="pt-BR" sz="1700" dirty="0">
                <a:ea typeface="ＭＳ Ｐゴシック" pitchFamily="34" charset="-128"/>
                <a:sym typeface="Symbol" panose="05050102010706020507" pitchFamily="18" charset="2"/>
              </a:rPr>
              <a:t> p  t  h</a:t>
            </a:r>
          </a:p>
          <a:p>
            <a:pPr lvl="3"/>
            <a:r>
              <a:rPr lang="pt-BR" altLang="pt-BR" sz="1400" dirty="0">
                <a:ea typeface="ＭＳ Ｐゴシック" pitchFamily="34" charset="-128"/>
                <a:sym typeface="Symbol" panose="05050102010706020507" pitchFamily="18" charset="2"/>
              </a:rPr>
              <a:t>p =  número de professores</a:t>
            </a:r>
          </a:p>
          <a:p>
            <a:pPr lvl="3"/>
            <a:r>
              <a:rPr lang="pt-BR" altLang="pt-BR" sz="1400" dirty="0">
                <a:ea typeface="ＭＳ Ｐゴシック" pitchFamily="34" charset="-128"/>
                <a:sym typeface="Symbol" panose="05050102010706020507" pitchFamily="18" charset="2"/>
              </a:rPr>
              <a:t>t  = número de turmas</a:t>
            </a:r>
          </a:p>
          <a:p>
            <a:pPr lvl="3"/>
            <a:r>
              <a:rPr lang="pt-BR" altLang="pt-BR" sz="1400" dirty="0">
                <a:ea typeface="ＭＳ Ｐゴシック" pitchFamily="34" charset="-128"/>
                <a:sym typeface="Symbol" panose="05050102010706020507" pitchFamily="18" charset="2"/>
              </a:rPr>
              <a:t>h = número de horários</a:t>
            </a:r>
          </a:p>
          <a:p>
            <a:pPr lvl="3"/>
            <a:r>
              <a:rPr lang="pt-BR" altLang="pt-BR" sz="1400" dirty="0">
                <a:ea typeface="ＭＳ Ｐゴシック" pitchFamily="34" charset="-128"/>
                <a:sym typeface="Symbol" panose="05050102010706020507" pitchFamily="18" charset="2"/>
              </a:rPr>
              <a:t>k = constante a ser calibrada</a:t>
            </a:r>
          </a:p>
          <a:p>
            <a:pPr lvl="1"/>
            <a:r>
              <a:rPr lang="pt-BR" altLang="pt-BR" sz="2000" i="1" dirty="0" err="1">
                <a:ea typeface="ＭＳ Ｐゴシック" pitchFamily="34" charset="-128"/>
                <a:sym typeface="Symbol" panose="05050102010706020507" pitchFamily="18" charset="2"/>
              </a:rPr>
              <a:t>Crew</a:t>
            </a:r>
            <a:r>
              <a:rPr lang="pt-BR" altLang="pt-BR" sz="2000" i="1" dirty="0">
                <a:ea typeface="ＭＳ Ｐゴシック" pitchFamily="34" charset="-128"/>
                <a:sym typeface="Symbol" panose="05050102010706020507" pitchFamily="18" charset="2"/>
              </a:rPr>
              <a:t> </a:t>
            </a:r>
            <a:r>
              <a:rPr lang="pt-BR" altLang="pt-BR" sz="2000" i="1" dirty="0" err="1">
                <a:ea typeface="ＭＳ Ｐゴシック" pitchFamily="34" charset="-128"/>
                <a:sym typeface="Symbol" panose="05050102010706020507" pitchFamily="18" charset="2"/>
              </a:rPr>
              <a:t>Scheduling</a:t>
            </a:r>
            <a:r>
              <a:rPr lang="pt-BR" altLang="pt-BR" sz="2000" dirty="0">
                <a:ea typeface="ＭＳ Ｐゴシック" pitchFamily="34" charset="-128"/>
                <a:sym typeface="Symbol" panose="05050102010706020507" pitchFamily="18" charset="2"/>
              </a:rPr>
              <a:t>:</a:t>
            </a:r>
          </a:p>
          <a:p>
            <a:pPr lvl="2"/>
            <a:r>
              <a:rPr lang="pt-BR" altLang="pt-BR" sz="1700" dirty="0" err="1">
                <a:ea typeface="ＭＳ Ｐゴシック" pitchFamily="34" charset="-128"/>
                <a:sym typeface="Symbol" panose="05050102010706020507" pitchFamily="18" charset="2"/>
              </a:rPr>
              <a:t>SAmax</a:t>
            </a:r>
            <a:r>
              <a:rPr lang="pt-BR" altLang="pt-BR" sz="1700" dirty="0">
                <a:ea typeface="ＭＳ Ｐゴシック" pitchFamily="34" charset="-128"/>
                <a:sym typeface="Symbol" panose="05050102010706020507" pitchFamily="18" charset="2"/>
              </a:rPr>
              <a:t> = </a:t>
            </a:r>
            <a:r>
              <a:rPr lang="pt-BR" altLang="pt-BR" sz="1700" dirty="0">
                <a:ea typeface="ＭＳ Ｐゴシック" pitchFamily="34" charset="-128"/>
              </a:rPr>
              <a:t>k </a:t>
            </a:r>
            <a:r>
              <a:rPr lang="pt-BR" altLang="pt-BR" sz="1700" dirty="0">
                <a:ea typeface="ＭＳ Ｐゴシック" pitchFamily="34" charset="-128"/>
                <a:sym typeface="Symbol" panose="05050102010706020507" pitchFamily="18" charset="2"/>
              </a:rPr>
              <a:t> m  n</a:t>
            </a:r>
          </a:p>
          <a:p>
            <a:pPr lvl="3"/>
            <a:r>
              <a:rPr lang="pt-BR" altLang="pt-BR" sz="1400" dirty="0">
                <a:ea typeface="ＭＳ Ｐゴシック" pitchFamily="34" charset="-128"/>
                <a:sym typeface="Symbol" panose="05050102010706020507" pitchFamily="18" charset="2"/>
              </a:rPr>
              <a:t>m =  número de tripulações</a:t>
            </a:r>
          </a:p>
          <a:p>
            <a:pPr lvl="3"/>
            <a:r>
              <a:rPr lang="pt-BR" altLang="pt-BR" sz="1400" dirty="0">
                <a:ea typeface="ＭＳ Ｐゴシック" pitchFamily="34" charset="-128"/>
                <a:sym typeface="Symbol" panose="05050102010706020507" pitchFamily="18" charset="2"/>
              </a:rPr>
              <a:t>n  = número de tarefas</a:t>
            </a:r>
          </a:p>
          <a:p>
            <a:pPr lvl="3"/>
            <a:r>
              <a:rPr lang="pt-BR" altLang="pt-BR" sz="1400" dirty="0">
                <a:ea typeface="ＭＳ Ｐゴシック" pitchFamily="34" charset="-128"/>
                <a:sym typeface="Symbol" panose="05050102010706020507" pitchFamily="18" charset="2"/>
              </a:rPr>
              <a:t>k = constante a ser calibrada</a:t>
            </a:r>
            <a:endParaRPr lang="pt-BR" altLang="pt-BR" sz="1400" dirty="0">
              <a:ea typeface="ＭＳ Ｐゴシック" pitchFamily="34" charset="-128"/>
            </a:endParaRPr>
          </a:p>
          <a:p>
            <a:pPr lvl="1"/>
            <a:r>
              <a:rPr lang="pt-BR" altLang="pt-BR" sz="2000" dirty="0">
                <a:ea typeface="ＭＳ Ｐゴシック" pitchFamily="34" charset="-128"/>
                <a:sym typeface="Symbol" panose="05050102010706020507" pitchFamily="18" charset="2"/>
              </a:rPr>
              <a:t>Caixeiro Viajante:</a:t>
            </a:r>
          </a:p>
          <a:p>
            <a:pPr lvl="2"/>
            <a:r>
              <a:rPr lang="pt-BR" altLang="pt-BR" sz="1700" dirty="0" err="1">
                <a:ea typeface="ＭＳ Ｐゴシック" pitchFamily="34" charset="-128"/>
                <a:sym typeface="Symbol" panose="05050102010706020507" pitchFamily="18" charset="2"/>
              </a:rPr>
              <a:t>SAmax</a:t>
            </a:r>
            <a:r>
              <a:rPr lang="pt-BR" altLang="pt-BR" sz="1700" dirty="0">
                <a:ea typeface="ＭＳ Ｐゴシック" pitchFamily="34" charset="-128"/>
                <a:sym typeface="Symbol" panose="05050102010706020507" pitchFamily="18" charset="2"/>
              </a:rPr>
              <a:t> = </a:t>
            </a:r>
            <a:r>
              <a:rPr lang="pt-BR" altLang="pt-BR" sz="1700" dirty="0">
                <a:ea typeface="ＭＳ Ｐゴシック" pitchFamily="34" charset="-128"/>
              </a:rPr>
              <a:t>k </a:t>
            </a:r>
            <a:r>
              <a:rPr lang="pt-BR" altLang="pt-BR" sz="1700" dirty="0">
                <a:ea typeface="ＭＳ Ｐゴシック" pitchFamily="34" charset="-128"/>
                <a:sym typeface="Symbol" panose="05050102010706020507" pitchFamily="18" charset="2"/>
              </a:rPr>
              <a:t> n</a:t>
            </a:r>
          </a:p>
          <a:p>
            <a:pPr lvl="3"/>
            <a:r>
              <a:rPr lang="pt-BR" altLang="pt-BR" sz="1400" dirty="0">
                <a:ea typeface="ＭＳ Ｐゴシック" pitchFamily="34" charset="-128"/>
                <a:sym typeface="Symbol" panose="05050102010706020507" pitchFamily="18" charset="2"/>
              </a:rPr>
              <a:t>m =  número de cidades, k = constante a ser calibrada</a:t>
            </a:r>
            <a:endParaRPr lang="pt-BR" altLang="pt-BR" sz="24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260005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7640AEF-79B9-4F0E-AB60-AE6909BAC02F}" type="slidenum">
              <a:rPr lang="pt-BR" altLang="en-US"/>
              <a:pPr/>
              <a:t>15</a:t>
            </a:fld>
            <a:endParaRPr lang="pt-BR" altLang="en-US"/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BR" altLang="pt-BR" sz="3500" dirty="0"/>
              <a:t>Prescrições</a:t>
            </a:r>
            <a:endParaRPr lang="pt-BR" altLang="pt-BR" sz="3500" i="1" dirty="0"/>
          </a:p>
        </p:txBody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484784"/>
            <a:ext cx="8135937" cy="4680520"/>
          </a:xfrm>
        </p:spPr>
        <p:txBody>
          <a:bodyPr/>
          <a:lstStyle/>
          <a:p>
            <a:r>
              <a:rPr lang="pt-BR" altLang="pt-BR" sz="2400" dirty="0">
                <a:ea typeface="ＭＳ Ｐゴシック" pitchFamily="34" charset="-128"/>
              </a:rPr>
              <a:t>Os valores dos parâmetros mais adequados são dependentes do problema e da instância</a:t>
            </a:r>
          </a:p>
        </p:txBody>
      </p:sp>
    </p:spTree>
    <p:extLst>
      <p:ext uri="{BB962C8B-B14F-4D97-AF65-F5344CB8AC3E}">
        <p14:creationId xmlns:p14="http://schemas.microsoft.com/office/powerpoint/2010/main" val="3915203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7640AEF-79B9-4F0E-AB60-AE6909BAC02F}" type="slidenum">
              <a:rPr lang="pt-BR" altLang="en-US"/>
              <a:pPr/>
              <a:t>2</a:t>
            </a:fld>
            <a:endParaRPr lang="pt-BR" altLang="en-US"/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BR" altLang="pt-BR" sz="3500" dirty="0"/>
              <a:t>Fundamentação do método</a:t>
            </a:r>
            <a:endParaRPr lang="pt-BR" altLang="pt-BR" sz="3500" i="1" dirty="0"/>
          </a:p>
        </p:txBody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700808"/>
            <a:ext cx="8135937" cy="4608512"/>
          </a:xfrm>
        </p:spPr>
        <p:txBody>
          <a:bodyPr/>
          <a:lstStyle/>
          <a:p>
            <a:r>
              <a:rPr lang="pt-BR" altLang="pt-BR" sz="2400" dirty="0">
                <a:ea typeface="ＭＳ Ｐゴシック" pitchFamily="34" charset="-128"/>
              </a:rPr>
              <a:t>Proposto por </a:t>
            </a:r>
            <a:r>
              <a:rPr lang="pt-BR" altLang="pt-BR" sz="2400" dirty="0" err="1">
                <a:ea typeface="ＭＳ Ｐゴシック" pitchFamily="34" charset="-128"/>
              </a:rPr>
              <a:t>Kirkpatrick</a:t>
            </a:r>
            <a:r>
              <a:rPr lang="pt-BR" altLang="pt-BR" sz="2400" dirty="0">
                <a:ea typeface="ＭＳ Ｐゴシック" pitchFamily="34" charset="-128"/>
              </a:rPr>
              <a:t> </a:t>
            </a:r>
            <a:r>
              <a:rPr lang="pt-BR" altLang="pt-BR" sz="2400" i="1" dirty="0">
                <a:ea typeface="ＭＳ Ｐゴシック" pitchFamily="34" charset="-128"/>
              </a:rPr>
              <a:t>et al</a:t>
            </a:r>
            <a:r>
              <a:rPr lang="pt-BR" altLang="pt-BR" sz="2400" dirty="0">
                <a:ea typeface="ＭＳ Ｐゴシック" pitchFamily="34" charset="-128"/>
              </a:rPr>
              <a:t>. (1983)</a:t>
            </a:r>
          </a:p>
          <a:p>
            <a:r>
              <a:rPr lang="pt-BR" altLang="pt-BR" sz="2400" dirty="0">
                <a:ea typeface="ＭＳ Ｐゴシック" pitchFamily="34" charset="-128"/>
              </a:rPr>
              <a:t>Simula o processo de recozimento de metais</a:t>
            </a:r>
          </a:p>
          <a:p>
            <a:pPr lvl="1"/>
            <a:r>
              <a:rPr lang="pt-BR" altLang="pt-BR" sz="2000" dirty="0">
                <a:ea typeface="ＭＳ Ｐゴシック" pitchFamily="34" charset="-128"/>
              </a:rPr>
              <a:t>Operação realizada após o processo de laminação a quente</a:t>
            </a:r>
          </a:p>
        </p:txBody>
      </p:sp>
      <p:pic>
        <p:nvPicPr>
          <p:cNvPr id="5" name="Picture 2" descr="2 Revisão Bibliográfic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4553" y="3068960"/>
            <a:ext cx="4925759" cy="2639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1151781" y="5766355"/>
            <a:ext cx="72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/>
              <a:t>Fonte: https://www.google.com/imgres?imgurl=x-raw-image%3A%2F%2F%2F463a1464a750403144816148471bfbd200041984d517dab7617d9b092fada1e7&amp;imgrefurl=https%3A%2F%2Fwww.maxwell.vrac.puc-rio.br%2F8660%2F8660_3.PDF&amp;tbnid=MUBQp2QUOkY-tM&amp;vet=12ahUKEwi8wPzf-oHsAhWmG7kGHXS5D8sQMygcegUIARDXAQ..i&amp;docid=a0Rx3G0NjK76OM&amp;w=1351&amp;h=726&amp;itg=1&amp;q=figuras%20de%20lamina%C3%A7%C3%A3o%20a%20quente&amp;ved=2ahUKEwi8wPzf-oHsAhWmG7kGHXS5D8sQMygcegUIARDXAQ</a:t>
            </a:r>
          </a:p>
          <a:p>
            <a:endParaRPr lang="pt-BR" sz="800" dirty="0"/>
          </a:p>
        </p:txBody>
      </p:sp>
    </p:spTree>
    <p:extLst>
      <p:ext uri="{BB962C8B-B14F-4D97-AF65-F5344CB8AC3E}">
        <p14:creationId xmlns:p14="http://schemas.microsoft.com/office/powerpoint/2010/main" val="94377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7640AEF-79B9-4F0E-AB60-AE6909BAC02F}" type="slidenum">
              <a:rPr lang="pt-BR" altLang="en-US"/>
              <a:pPr/>
              <a:t>3</a:t>
            </a:fld>
            <a:endParaRPr lang="pt-BR" altLang="en-US"/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BR" altLang="pt-BR" sz="3500" dirty="0"/>
              <a:t>Fundamentação do método</a:t>
            </a:r>
            <a:endParaRPr lang="pt-BR" altLang="pt-BR" sz="3500" i="1" dirty="0"/>
          </a:p>
        </p:txBody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700808"/>
            <a:ext cx="8135937" cy="4608512"/>
          </a:xfrm>
        </p:spPr>
        <p:txBody>
          <a:bodyPr/>
          <a:lstStyle/>
          <a:p>
            <a:r>
              <a:rPr lang="pt-BR" altLang="pt-BR" sz="2400" dirty="0">
                <a:ea typeface="ＭＳ Ｐゴシック" pitchFamily="34" charset="-128"/>
              </a:rPr>
              <a:t>Após a laminação a quente o material é submetido ao processo de recozimento</a:t>
            </a:r>
          </a:p>
          <a:p>
            <a:r>
              <a:rPr lang="pt-BR" altLang="pt-BR" sz="2400" dirty="0">
                <a:ea typeface="ＭＳ Ｐゴシック" pitchFamily="34" charset="-128"/>
              </a:rPr>
              <a:t>O metal é aquecido a uma temperatura elevada e resfriado lentamente</a:t>
            </a:r>
          </a:p>
          <a:p>
            <a:r>
              <a:rPr lang="pt-BR" altLang="pt-BR" sz="2400" dirty="0">
                <a:ea typeface="ＭＳ Ｐゴシック" pitchFamily="34" charset="-128"/>
              </a:rPr>
              <a:t>Durante o recozimento, o material passa por vários estados possíveis</a:t>
            </a:r>
          </a:p>
          <a:p>
            <a:r>
              <a:rPr lang="pt-BR" altLang="pt-BR" sz="2400" dirty="0">
                <a:ea typeface="ＭＳ Ｐゴシック" pitchFamily="34" charset="-128"/>
              </a:rPr>
              <a:t>Num tempo suficientemente longo os átomos da estrutura passam por todos os seus estados acessíveis e se acomodam na posição de menor energia interna</a:t>
            </a:r>
          </a:p>
        </p:txBody>
      </p:sp>
    </p:spTree>
    <p:extLst>
      <p:ext uri="{BB962C8B-B14F-4D97-AF65-F5344CB8AC3E}">
        <p14:creationId xmlns:p14="http://schemas.microsoft.com/office/powerpoint/2010/main" val="287430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7640AEF-79B9-4F0E-AB60-AE6909BAC02F}" type="slidenum">
              <a:rPr lang="pt-BR" altLang="en-US"/>
              <a:pPr/>
              <a:t>4</a:t>
            </a:fld>
            <a:endParaRPr lang="pt-BR" altLang="en-US"/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BR" altLang="pt-BR" sz="3500" dirty="0"/>
              <a:t>Fundamentação do método</a:t>
            </a:r>
            <a:endParaRPr lang="pt-BR" altLang="pt-BR" sz="3500" i="1" dirty="0"/>
          </a:p>
        </p:txBody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700808"/>
            <a:ext cx="8135937" cy="4608512"/>
          </a:xfrm>
        </p:spPr>
        <p:txBody>
          <a:bodyPr/>
          <a:lstStyle/>
          <a:p>
            <a:r>
              <a:rPr lang="pt-BR" altLang="pt-BR" sz="2400" dirty="0">
                <a:ea typeface="ＭＳ Ｐゴシック" pitchFamily="34" charset="-128"/>
              </a:rPr>
              <a:t>Se o resfriamento é suficientemente lento obtêm-se uma estrutura cristalina livre de imperfeições (estado de baixa energia)</a:t>
            </a:r>
          </a:p>
          <a:p>
            <a:r>
              <a:rPr lang="pt-BR" altLang="pt-BR" sz="2400" dirty="0">
                <a:ea typeface="ＭＳ Ｐゴシック" pitchFamily="34" charset="-128"/>
              </a:rPr>
              <a:t>Resfriamento lento conduz a produtos mais estáveis, estruturalmente fortes, de menor energia</a:t>
            </a:r>
          </a:p>
          <a:p>
            <a:r>
              <a:rPr lang="pt-BR" altLang="pt-BR" sz="2400" dirty="0">
                <a:ea typeface="ＭＳ Ｐゴシック" pitchFamily="34" charset="-128"/>
              </a:rPr>
              <a:t>Resfriamento rápido conduz a produtos </a:t>
            </a:r>
            <a:r>
              <a:rPr lang="pt-BR" altLang="pt-BR" sz="2400" dirty="0" err="1">
                <a:ea typeface="ＭＳ Ｐゴシック" pitchFamily="34" charset="-128"/>
              </a:rPr>
              <a:t>meta-estáveis</a:t>
            </a:r>
            <a:r>
              <a:rPr lang="pt-BR" altLang="pt-BR" sz="2400" dirty="0">
                <a:ea typeface="ＭＳ Ｐゴシック" pitchFamily="34" charset="-128"/>
              </a:rPr>
              <a:t>, de maior energia interna</a:t>
            </a:r>
          </a:p>
        </p:txBody>
      </p:sp>
    </p:spTree>
    <p:extLst>
      <p:ext uri="{BB962C8B-B14F-4D97-AF65-F5344CB8AC3E}">
        <p14:creationId xmlns:p14="http://schemas.microsoft.com/office/powerpoint/2010/main" val="1151184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7640AEF-79B9-4F0E-AB60-AE6909BAC02F}" type="slidenum">
              <a:rPr lang="pt-BR" altLang="en-US"/>
              <a:pPr/>
              <a:t>5</a:t>
            </a:fld>
            <a:endParaRPr lang="pt-BR" altLang="en-US"/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BR" altLang="pt-BR" sz="3500" dirty="0"/>
              <a:t>Fundamentação do método</a:t>
            </a:r>
            <a:endParaRPr lang="pt-BR" altLang="pt-BR" sz="3500" i="1" dirty="0"/>
          </a:p>
        </p:txBody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28800"/>
            <a:ext cx="8135937" cy="4114800"/>
          </a:xfrm>
        </p:spPr>
        <p:txBody>
          <a:bodyPr/>
          <a:lstStyle/>
          <a:p>
            <a:r>
              <a:rPr lang="pt-BR" altLang="pt-BR" sz="2400" dirty="0">
                <a:ea typeface="ＭＳ Ｐゴシック" pitchFamily="34" charset="-128"/>
              </a:rPr>
              <a:t>Analogia com um problema combinatório:</a:t>
            </a:r>
          </a:p>
          <a:p>
            <a:pPr lvl="1"/>
            <a:r>
              <a:rPr lang="pt-BR" altLang="pt-BR" sz="2000" dirty="0">
                <a:ea typeface="ＭＳ Ｐゴシック" pitchFamily="34" charset="-128"/>
              </a:rPr>
              <a:t>Os estados possíveis de um metal correspondem a soluções do espaço de busca</a:t>
            </a:r>
          </a:p>
          <a:p>
            <a:pPr lvl="1"/>
            <a:r>
              <a:rPr lang="pt-BR" altLang="pt-BR" sz="2000" dirty="0">
                <a:ea typeface="ＭＳ Ｐゴシック" pitchFamily="34" charset="-128"/>
              </a:rPr>
              <a:t>A energia em cada estado corresponde ao valor da função objetivo</a:t>
            </a:r>
          </a:p>
          <a:p>
            <a:pPr lvl="1"/>
            <a:r>
              <a:rPr lang="pt-BR" altLang="pt-BR" sz="2000" dirty="0">
                <a:ea typeface="ＭＳ Ｐゴシック" pitchFamily="34" charset="-128"/>
              </a:rPr>
              <a:t>A energia mínima (se o problema for de minimização ou máxima, se de maximização) corresponde ao valor de uma solução ótima local, possivelmente global</a:t>
            </a:r>
          </a:p>
          <a:p>
            <a:r>
              <a:rPr lang="pt-BR" altLang="pt-BR" sz="2400" dirty="0">
                <a:ea typeface="ＭＳ Ｐゴシック" pitchFamily="34" charset="-128"/>
              </a:rPr>
              <a:t>O </a:t>
            </a:r>
            <a:r>
              <a:rPr lang="pt-BR" altLang="pt-BR" sz="2400" i="1" dirty="0" err="1">
                <a:ea typeface="ＭＳ Ｐゴシック" pitchFamily="34" charset="-128"/>
              </a:rPr>
              <a:t>Simulated</a:t>
            </a:r>
            <a:r>
              <a:rPr lang="pt-BR" altLang="pt-BR" sz="2400" i="1" dirty="0">
                <a:ea typeface="ＭＳ Ｐゴシック" pitchFamily="34" charset="-128"/>
              </a:rPr>
              <a:t> </a:t>
            </a:r>
            <a:r>
              <a:rPr lang="pt-BR" altLang="pt-BR" sz="2400" i="1" dirty="0" err="1">
                <a:ea typeface="ＭＳ Ｐゴシック" pitchFamily="34" charset="-128"/>
              </a:rPr>
              <a:t>Annealing</a:t>
            </a:r>
            <a:r>
              <a:rPr lang="pt-BR" altLang="pt-BR" sz="2400" dirty="0">
                <a:ea typeface="ＭＳ Ｐゴシック" pitchFamily="34" charset="-128"/>
              </a:rPr>
              <a:t> aplica o Algoritmo de </a:t>
            </a:r>
            <a:r>
              <a:rPr lang="pt-BR" altLang="pt-BR" sz="2400" dirty="0" err="1">
                <a:ea typeface="ＭＳ Ｐゴシック" pitchFamily="34" charset="-128"/>
              </a:rPr>
              <a:t>Metrópolis</a:t>
            </a:r>
            <a:r>
              <a:rPr lang="pt-BR" altLang="pt-BR" sz="2400" dirty="0">
                <a:ea typeface="ＭＳ Ｐゴシック" pitchFamily="34" charset="-128"/>
              </a:rPr>
              <a:t>  </a:t>
            </a:r>
            <a:r>
              <a:rPr lang="pt-BR" altLang="pt-BR" sz="2400" i="1" dirty="0">
                <a:ea typeface="ＭＳ Ｐゴシック" pitchFamily="34" charset="-128"/>
              </a:rPr>
              <a:t>et al.</a:t>
            </a:r>
            <a:r>
              <a:rPr lang="pt-BR" altLang="pt-BR" sz="2400" dirty="0">
                <a:ea typeface="ＭＳ Ｐゴシック" pitchFamily="34" charset="-128"/>
              </a:rPr>
              <a:t> (1953) em um esquema de redução gradual da temperatura</a:t>
            </a:r>
          </a:p>
          <a:p>
            <a:endParaRPr lang="pt-BR" altLang="pt-BR" sz="28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39015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7640AEF-79B9-4F0E-AB60-AE6909BAC02F}" type="slidenum">
              <a:rPr lang="pt-BR" altLang="en-US"/>
              <a:pPr/>
              <a:t>6</a:t>
            </a:fld>
            <a:endParaRPr lang="pt-BR" altLang="en-US"/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BR" altLang="pt-BR" sz="3500" dirty="0"/>
              <a:t>Fundamentação do método (problema de minimização)</a:t>
            </a:r>
            <a:endParaRPr lang="pt-BR" altLang="pt-BR" sz="3500" i="1" dirty="0"/>
          </a:p>
        </p:txBody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546448"/>
            <a:ext cx="8135937" cy="4546848"/>
          </a:xfrm>
        </p:spPr>
        <p:txBody>
          <a:bodyPr/>
          <a:lstStyle/>
          <a:p>
            <a:r>
              <a:rPr lang="pt-BR" altLang="pt-BR" sz="2400" dirty="0">
                <a:ea typeface="ＭＳ Ｐゴシック" pitchFamily="34" charset="-128"/>
              </a:rPr>
              <a:t>Funcionamento do Algoritmo de </a:t>
            </a:r>
            <a:r>
              <a:rPr lang="pt-BR" altLang="pt-BR" sz="2400" dirty="0" err="1">
                <a:ea typeface="ＭＳ Ｐゴシック" pitchFamily="34" charset="-128"/>
              </a:rPr>
              <a:t>Metrópolis</a:t>
            </a:r>
            <a:r>
              <a:rPr lang="pt-BR" altLang="pt-BR" sz="2400" dirty="0">
                <a:ea typeface="ＭＳ Ｐゴシック" pitchFamily="34" charset="-128"/>
              </a:rPr>
              <a:t> </a:t>
            </a:r>
            <a:r>
              <a:rPr lang="pt-BR" altLang="pt-BR" sz="2400" i="1" dirty="0">
                <a:ea typeface="ＭＳ Ｐゴシック" pitchFamily="34" charset="-128"/>
              </a:rPr>
              <a:t>et al</a:t>
            </a:r>
            <a:r>
              <a:rPr lang="pt-BR" altLang="pt-BR" sz="2400" dirty="0">
                <a:ea typeface="ＭＳ Ｐゴシック" pitchFamily="34" charset="-128"/>
              </a:rPr>
              <a:t>. (1953):</a:t>
            </a:r>
          </a:p>
          <a:p>
            <a:pPr lvl="1"/>
            <a:r>
              <a:rPr lang="pt-BR" altLang="pt-BR" sz="2000" dirty="0">
                <a:ea typeface="ＭＳ Ｐゴシック" pitchFamily="34" charset="-128"/>
              </a:rPr>
              <a:t>A cada iteração, um novo estado é gerado a partir do estado corrente por uma modificação aleatória neste</a:t>
            </a:r>
          </a:p>
          <a:p>
            <a:pPr lvl="1"/>
            <a:r>
              <a:rPr lang="pt-BR" altLang="pt-BR" sz="2000" dirty="0">
                <a:ea typeface="ＭＳ Ｐゴシック" pitchFamily="34" charset="-128"/>
              </a:rPr>
              <a:t>Considerando um problema de minimização, se o novo estado é de energia menor que o estado corrente, esse novo estado passa a ser o estado corrente</a:t>
            </a:r>
          </a:p>
          <a:p>
            <a:pPr lvl="1"/>
            <a:r>
              <a:rPr lang="pt-BR" altLang="pt-BR" sz="2000" dirty="0">
                <a:ea typeface="ＭＳ Ｐゴシック" pitchFamily="34" charset="-128"/>
              </a:rPr>
              <a:t>Se o novo estado tem uma energia maior que o estado corrente em </a:t>
            </a:r>
            <a:r>
              <a:rPr lang="pt-BR" altLang="pt-BR" sz="2000" dirty="0">
                <a:ea typeface="ＭＳ Ｐゴシック" pitchFamily="34" charset="-128"/>
                <a:sym typeface="Symbol"/>
              </a:rPr>
              <a:t></a:t>
            </a:r>
            <a:r>
              <a:rPr lang="pt-BR" altLang="pt-BR" sz="2000" dirty="0">
                <a:ea typeface="ＭＳ Ｐゴシック" pitchFamily="34" charset="-128"/>
              </a:rPr>
              <a:t> unidades, a probabilidade de se mudar do estado corrente para o novo estado é:</a:t>
            </a:r>
          </a:p>
          <a:p>
            <a:pPr lvl="2"/>
            <a:r>
              <a:rPr lang="pt-BR" altLang="pt-BR" sz="1800" dirty="0">
                <a:latin typeface="Comic Sans MS" pitchFamily="66" charset="0"/>
              </a:rPr>
              <a:t>e</a:t>
            </a:r>
            <a:r>
              <a:rPr lang="pt-BR" altLang="pt-BR" sz="1800" baseline="30000" dirty="0">
                <a:latin typeface="Comic Sans MS" pitchFamily="66" charset="0"/>
              </a:rPr>
              <a:t>-</a:t>
            </a:r>
            <a:r>
              <a:rPr lang="pt-BR" altLang="pt-BR" sz="1800" baseline="30000" dirty="0">
                <a:latin typeface="Comic Sans MS" pitchFamily="66" charset="0"/>
                <a:sym typeface="Symbol" pitchFamily="18" charset="2"/>
              </a:rPr>
              <a:t>/(</a:t>
            </a:r>
            <a:r>
              <a:rPr lang="pt-BR" altLang="pt-BR" sz="1800" baseline="30000" dirty="0" err="1">
                <a:latin typeface="Comic Sans MS" pitchFamily="66" charset="0"/>
                <a:sym typeface="Symbol" pitchFamily="18" charset="2"/>
              </a:rPr>
              <a:t>kT</a:t>
            </a:r>
            <a:r>
              <a:rPr lang="pt-BR" altLang="pt-BR" sz="1800" baseline="30000" dirty="0">
                <a:latin typeface="Comic Sans MS" pitchFamily="66" charset="0"/>
                <a:sym typeface="Symbol" pitchFamily="18" charset="2"/>
              </a:rPr>
              <a:t>)</a:t>
            </a:r>
            <a:r>
              <a:rPr lang="pt-BR" altLang="pt-BR" sz="1800" dirty="0">
                <a:sym typeface="Symbol" pitchFamily="18" charset="2"/>
              </a:rPr>
              <a:t>, sendo k = constante de Boltzmann e T = temperatura corrente</a:t>
            </a:r>
            <a:endParaRPr lang="pt-BR" altLang="pt-BR" sz="1800" dirty="0">
              <a:ea typeface="ＭＳ Ｐゴシック" pitchFamily="34" charset="-128"/>
            </a:endParaRPr>
          </a:p>
          <a:p>
            <a:pPr lvl="1"/>
            <a:r>
              <a:rPr lang="pt-BR" altLang="pt-BR" sz="2000" dirty="0">
                <a:ea typeface="ＭＳ Ｐゴシック" pitchFamily="34" charset="-128"/>
              </a:rPr>
              <a:t>Este procedimento é repetido até se atingir o equilíbrio térmico</a:t>
            </a:r>
          </a:p>
        </p:txBody>
      </p:sp>
    </p:spTree>
    <p:extLst>
      <p:ext uri="{BB962C8B-B14F-4D97-AF65-F5344CB8AC3E}">
        <p14:creationId xmlns:p14="http://schemas.microsoft.com/office/powerpoint/2010/main" val="6006864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7640AEF-79B9-4F0E-AB60-AE6909BAC02F}" type="slidenum">
              <a:rPr lang="pt-BR" altLang="en-US"/>
              <a:pPr/>
              <a:t>7</a:t>
            </a:fld>
            <a:endParaRPr lang="pt-BR" altLang="en-US"/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BR" altLang="pt-BR" sz="2800" dirty="0"/>
              <a:t>Probabilidade de aceitar um movimento de piora em um problema de minimização</a:t>
            </a:r>
            <a:endParaRPr lang="pt-BR" altLang="pt-BR" sz="2800" i="1" dirty="0"/>
          </a:p>
        </p:txBody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412776"/>
            <a:ext cx="8135937" cy="4114800"/>
          </a:xfrm>
        </p:spPr>
        <p:txBody>
          <a:bodyPr/>
          <a:lstStyle/>
          <a:p>
            <a:r>
              <a:rPr lang="pt-BR" altLang="pt-BR" sz="2400" dirty="0">
                <a:ea typeface="ＭＳ Ｐゴシック" pitchFamily="34" charset="-128"/>
              </a:rPr>
              <a:t>Baseada na fórmula: P(aceitação) = e</a:t>
            </a:r>
            <a:r>
              <a:rPr lang="pt-BR" altLang="pt-BR" sz="2400" baseline="30000" dirty="0">
                <a:ea typeface="ＭＳ Ｐゴシック" pitchFamily="34" charset="-128"/>
              </a:rPr>
              <a:t>-</a:t>
            </a:r>
            <a:r>
              <a:rPr lang="pt-BR" altLang="pt-BR" sz="2400" baseline="30000" dirty="0">
                <a:ea typeface="ＭＳ Ｐゴシック" pitchFamily="34" charset="-128"/>
                <a:sym typeface="Symbol"/>
              </a:rPr>
              <a:t>/T</a:t>
            </a:r>
          </a:p>
          <a:p>
            <a:r>
              <a:rPr lang="pt-BR" altLang="pt-BR" sz="2400" dirty="0">
                <a:ea typeface="ＭＳ Ｐゴシック" pitchFamily="34" charset="-128"/>
                <a:sym typeface="Symbol"/>
              </a:rPr>
              <a:t> = f(s’) – f(s) = variação de custo ao se mover de uma solução s para uma solução s’ </a:t>
            </a:r>
          </a:p>
          <a:p>
            <a:r>
              <a:rPr lang="pt-BR" altLang="pt-BR" sz="2400" dirty="0">
                <a:ea typeface="ＭＳ Ｐゴシック" pitchFamily="34" charset="-128"/>
                <a:sym typeface="Symbol"/>
              </a:rPr>
              <a:t>T = temperatura corrente</a:t>
            </a:r>
          </a:p>
          <a:p>
            <a:endParaRPr lang="pt-BR" altLang="pt-BR" sz="2400" dirty="0">
              <a:ea typeface="ＭＳ Ｐゴシック" pitchFamily="34" charset="-128"/>
              <a:sym typeface="Symbol"/>
            </a:endParaRPr>
          </a:p>
          <a:p>
            <a:endParaRPr lang="pt-BR" altLang="pt-BR" sz="2400" dirty="0">
              <a:ea typeface="ＭＳ Ｐゴシック" pitchFamily="34" charset="-128"/>
              <a:sym typeface="Symbol"/>
            </a:endParaRPr>
          </a:p>
          <a:p>
            <a:endParaRPr lang="pt-BR" altLang="pt-BR" sz="2400" dirty="0">
              <a:ea typeface="ＭＳ Ｐゴシック" pitchFamily="34" charset="-128"/>
              <a:sym typeface="Symbol"/>
            </a:endParaRPr>
          </a:p>
          <a:p>
            <a:endParaRPr lang="pt-BR" altLang="pt-BR" sz="2400" dirty="0">
              <a:ea typeface="ＭＳ Ｐゴシック" pitchFamily="34" charset="-128"/>
              <a:sym typeface="Symbol"/>
            </a:endParaRPr>
          </a:p>
          <a:p>
            <a:endParaRPr lang="pt-BR" altLang="pt-BR" sz="2400" dirty="0">
              <a:ea typeface="ＭＳ Ｐゴシック" pitchFamily="34" charset="-128"/>
              <a:sym typeface="Symbol"/>
            </a:endParaRPr>
          </a:p>
          <a:p>
            <a:endParaRPr lang="pt-BR" altLang="pt-BR" sz="2400" dirty="0">
              <a:latin typeface="Comic Sans MS" pitchFamily="66" charset="0"/>
              <a:sym typeface="Symbol" pitchFamily="18" charset="2"/>
            </a:endParaRPr>
          </a:p>
          <a:p>
            <a:r>
              <a:rPr lang="pt-BR" altLang="pt-BR" sz="2400" dirty="0">
                <a:latin typeface="Comic Sans MS" pitchFamily="66" charset="0"/>
                <a:sym typeface="Symbol" pitchFamily="18" charset="2"/>
              </a:rPr>
              <a:t>Temperatura</a:t>
            </a:r>
            <a:r>
              <a:rPr lang="pt-BR" altLang="pt-BR" sz="2800" dirty="0">
                <a:latin typeface="Comic Sans MS" pitchFamily="66" charset="0"/>
                <a:sym typeface="Symbol" pitchFamily="18" charset="2"/>
              </a:rPr>
              <a:t>  </a:t>
            </a:r>
            <a:r>
              <a:rPr lang="pt-BR" altLang="pt-BR" sz="2400" dirty="0">
                <a:latin typeface="Tahoma" pitchFamily="34" charset="0"/>
                <a:sym typeface="Symbol" pitchFamily="18" charset="2"/>
              </a:rPr>
              <a:t> </a:t>
            </a:r>
            <a:r>
              <a:rPr lang="pt-BR" altLang="pt-BR" sz="2400" dirty="0">
                <a:latin typeface="Comic Sans MS" pitchFamily="66" charset="0"/>
                <a:sym typeface="Symbol" pitchFamily="18" charset="2"/>
              </a:rPr>
              <a:t>Probabilidade de aceitação</a:t>
            </a:r>
            <a:r>
              <a:rPr lang="pt-BR" altLang="pt-BR" sz="2400" dirty="0">
                <a:latin typeface="Tahoma" pitchFamily="34" charset="0"/>
                <a:sym typeface="Symbol" pitchFamily="18" charset="2"/>
              </a:rPr>
              <a:t> </a:t>
            </a:r>
            <a:r>
              <a:rPr lang="pt-BR" altLang="pt-BR" sz="2800" dirty="0">
                <a:latin typeface="Comic Sans MS" pitchFamily="66" charset="0"/>
                <a:sym typeface="Symbol" pitchFamily="18" charset="2"/>
              </a:rPr>
              <a:t></a:t>
            </a:r>
          </a:p>
          <a:p>
            <a:r>
              <a:rPr lang="pt-BR" altLang="pt-BR" sz="2400" dirty="0">
                <a:latin typeface="Comic Sans MS" pitchFamily="66" charset="0"/>
                <a:sym typeface="Symbol" pitchFamily="18" charset="2"/>
              </a:rPr>
              <a:t>Temperatura</a:t>
            </a:r>
            <a:r>
              <a:rPr lang="pt-BR" altLang="pt-BR" sz="2800" dirty="0">
                <a:latin typeface="Comic Sans MS" pitchFamily="66" charset="0"/>
                <a:sym typeface="Symbol" pitchFamily="18" charset="2"/>
              </a:rPr>
              <a:t>   </a:t>
            </a:r>
            <a:r>
              <a:rPr lang="pt-BR" altLang="pt-BR" sz="2400" dirty="0">
                <a:latin typeface="Comic Sans MS" pitchFamily="66" charset="0"/>
                <a:sym typeface="Symbol" pitchFamily="18" charset="2"/>
              </a:rPr>
              <a:t>Probabilidade de aceitação</a:t>
            </a:r>
            <a:r>
              <a:rPr lang="pt-BR" altLang="pt-BR" sz="2400" dirty="0">
                <a:latin typeface="Tahoma" pitchFamily="34" charset="0"/>
                <a:sym typeface="Symbol" pitchFamily="18" charset="2"/>
              </a:rPr>
              <a:t> </a:t>
            </a:r>
            <a:r>
              <a:rPr lang="pt-BR" altLang="pt-BR" sz="2800" dirty="0">
                <a:latin typeface="Comic Sans MS" pitchFamily="66" charset="0"/>
                <a:sym typeface="Symbol" pitchFamily="18" charset="2"/>
              </a:rPr>
              <a:t></a:t>
            </a:r>
          </a:p>
          <a:p>
            <a:endParaRPr lang="pt-BR" altLang="pt-BR" sz="2400" dirty="0">
              <a:ea typeface="ＭＳ Ｐゴシック" pitchFamily="34" charset="-128"/>
            </a:endParaRPr>
          </a:p>
          <a:p>
            <a:endParaRPr lang="pt-BR" altLang="pt-BR" sz="2400" dirty="0">
              <a:ea typeface="ＭＳ Ｐゴシック" pitchFamily="34" charset="-128"/>
            </a:endParaRPr>
          </a:p>
        </p:txBody>
      </p:sp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2665299"/>
              </p:ext>
            </p:extLst>
          </p:nvPr>
        </p:nvGraphicFramePr>
        <p:xfrm>
          <a:off x="2241178" y="3068960"/>
          <a:ext cx="4131022" cy="27363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mage" r:id="rId3" imgW="7073016" imgH="4685714" progId="Photoshop.Image.6">
                  <p:embed/>
                </p:oleObj>
              </mc:Choice>
              <mc:Fallback>
                <p:oleObj name="Image" r:id="rId3" imgW="7073016" imgH="4685714" progId="Photoshop.Image.6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1178" y="3068960"/>
                        <a:ext cx="4131022" cy="27363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023309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7640AEF-79B9-4F0E-AB60-AE6909BAC02F}" type="slidenum">
              <a:rPr lang="pt-BR" altLang="en-US"/>
              <a:pPr/>
              <a:t>8</a:t>
            </a:fld>
            <a:endParaRPr lang="pt-BR" altLang="en-US"/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BR" altLang="pt-BR" sz="3500" dirty="0"/>
              <a:t>Descrição do método </a:t>
            </a:r>
            <a:br>
              <a:rPr lang="pt-BR" altLang="pt-BR" sz="3500" dirty="0"/>
            </a:br>
            <a:r>
              <a:rPr lang="pt-BR" altLang="pt-BR" sz="3500" i="1" dirty="0" err="1"/>
              <a:t>Simulated</a:t>
            </a:r>
            <a:r>
              <a:rPr lang="pt-BR" altLang="pt-BR" sz="3500" i="1" dirty="0"/>
              <a:t> </a:t>
            </a:r>
            <a:r>
              <a:rPr lang="pt-BR" altLang="pt-BR" sz="3500" i="1" dirty="0" err="1"/>
              <a:t>Annealing</a:t>
            </a:r>
            <a:endParaRPr lang="pt-BR" altLang="pt-BR" sz="3500" i="1" dirty="0"/>
          </a:p>
        </p:txBody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700808"/>
            <a:ext cx="8135937" cy="4114800"/>
          </a:xfrm>
        </p:spPr>
        <p:txBody>
          <a:bodyPr/>
          <a:lstStyle/>
          <a:p>
            <a:r>
              <a:rPr lang="pt-BR" altLang="pt-BR" sz="2400" dirty="0">
                <a:ea typeface="ＭＳ Ｐゴシック" pitchFamily="34" charset="-128"/>
              </a:rPr>
              <a:t>Algoritmo de </a:t>
            </a:r>
            <a:r>
              <a:rPr lang="pt-BR" altLang="pt-BR" sz="2400" dirty="0" err="1">
                <a:ea typeface="ＭＳ Ｐゴシック" pitchFamily="34" charset="-128"/>
              </a:rPr>
              <a:t>Metrópolis</a:t>
            </a:r>
            <a:r>
              <a:rPr lang="pt-BR" altLang="pt-BR" sz="2400" dirty="0">
                <a:ea typeface="ＭＳ Ｐゴシック" pitchFamily="34" charset="-128"/>
              </a:rPr>
              <a:t> </a:t>
            </a:r>
            <a:r>
              <a:rPr lang="pt-BR" altLang="pt-BR" sz="2400" i="1" dirty="0">
                <a:ea typeface="ＭＳ Ｐゴシック" pitchFamily="34" charset="-128"/>
              </a:rPr>
              <a:t>et al.</a:t>
            </a:r>
            <a:r>
              <a:rPr lang="pt-BR" altLang="pt-BR" sz="2400" dirty="0">
                <a:ea typeface="ＭＳ Ｐゴシック" pitchFamily="34" charset="-128"/>
              </a:rPr>
              <a:t> (1953) é empregado numa sequência de temperaturas decrescentes para gerar soluções de um problema de otimização</a:t>
            </a:r>
          </a:p>
          <a:p>
            <a:r>
              <a:rPr lang="pt-BR" altLang="pt-BR" sz="2400" dirty="0">
                <a:ea typeface="ＭＳ Ｐゴシック" pitchFamily="34" charset="-128"/>
              </a:rPr>
              <a:t>O processo começa com um temperatura T elevada e a cada valor de T geram-se soluções até que o equilíbrio àquela temperatura seja alcançado </a:t>
            </a:r>
          </a:p>
          <a:p>
            <a:r>
              <a:rPr lang="pt-BR" altLang="pt-BR" sz="2400" dirty="0">
                <a:ea typeface="ＭＳ Ｐゴシック" pitchFamily="34" charset="-128"/>
              </a:rPr>
              <a:t>A temperatura é então diminuída e o processo prossegue até o congelamento (ou seja, quando não se obtêm mais uma diminuição de custo)</a:t>
            </a:r>
          </a:p>
        </p:txBody>
      </p:sp>
    </p:spTree>
    <p:extLst>
      <p:ext uri="{BB962C8B-B14F-4D97-AF65-F5344CB8AC3E}">
        <p14:creationId xmlns:p14="http://schemas.microsoft.com/office/powerpoint/2010/main" val="33913642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7640AEF-79B9-4F0E-AB60-AE6909BAC02F}" type="slidenum">
              <a:rPr lang="pt-BR" altLang="en-US"/>
              <a:pPr/>
              <a:t>9</a:t>
            </a:fld>
            <a:endParaRPr lang="pt-BR" altLang="en-US"/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BR" altLang="pt-BR" sz="3500" dirty="0"/>
              <a:t>Algoritmo </a:t>
            </a:r>
            <a:br>
              <a:rPr lang="pt-BR" altLang="pt-BR" sz="3500" dirty="0"/>
            </a:br>
            <a:r>
              <a:rPr lang="pt-BR" altLang="pt-BR" sz="3500" i="1" dirty="0" err="1"/>
              <a:t>Simulated</a:t>
            </a:r>
            <a:r>
              <a:rPr lang="pt-BR" altLang="pt-BR" sz="3500" i="1" dirty="0"/>
              <a:t> </a:t>
            </a:r>
            <a:r>
              <a:rPr lang="pt-BR" altLang="pt-BR" sz="3500" i="1" dirty="0" err="1"/>
              <a:t>Annealing</a:t>
            </a:r>
            <a:endParaRPr lang="pt-BR" altLang="pt-BR" sz="3500" i="1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2533CAFD-E59D-40FD-B2B8-75282B43FE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9672" y="1360816"/>
            <a:ext cx="5430021" cy="5398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7279430"/>
      </p:ext>
    </p:extLst>
  </p:cSld>
  <p:clrMapOvr>
    <a:masterClrMapping/>
  </p:clrMapOvr>
</p:sld>
</file>

<file path=ppt/theme/theme1.xml><?xml version="1.0" encoding="utf-8"?>
<a:theme xmlns:a="http://schemas.openxmlformats.org/drawingml/2006/main" name="Rede">
  <a:themeElements>
    <a:clrScheme name="Rede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Re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pt-B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pt-B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Rede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de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9133</TotalTime>
  <Words>1178</Words>
  <Application>Microsoft Office PowerPoint</Application>
  <PresentationFormat>Apresentação na tela (4:3)</PresentationFormat>
  <Paragraphs>133</Paragraphs>
  <Slides>15</Slides>
  <Notes>15</Notes>
  <HiddenSlides>0</HiddenSlides>
  <MMClips>0</MMClips>
  <ScaleCrop>false</ScaleCrop>
  <HeadingPairs>
    <vt:vector size="8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23" baseType="lpstr">
      <vt:lpstr>Arial</vt:lpstr>
      <vt:lpstr>Cambria Math</vt:lpstr>
      <vt:lpstr>Comic Sans MS</vt:lpstr>
      <vt:lpstr>Tahoma</vt:lpstr>
      <vt:lpstr>Times New Roman</vt:lpstr>
      <vt:lpstr>Wingdings</vt:lpstr>
      <vt:lpstr>Rede</vt:lpstr>
      <vt:lpstr>Image</vt:lpstr>
      <vt:lpstr>Simulated Annealing</vt:lpstr>
      <vt:lpstr>Fundamentação do método</vt:lpstr>
      <vt:lpstr>Fundamentação do método</vt:lpstr>
      <vt:lpstr>Fundamentação do método</vt:lpstr>
      <vt:lpstr>Fundamentação do método</vt:lpstr>
      <vt:lpstr>Fundamentação do método (problema de minimização)</vt:lpstr>
      <vt:lpstr>Probabilidade de aceitar um movimento de piora em um problema de minimização</vt:lpstr>
      <vt:lpstr>Descrição do método  Simulated Annealing</vt:lpstr>
      <vt:lpstr>Algoritmo  Simulated Annealing</vt:lpstr>
      <vt:lpstr>Prescrição para determinar a temperatura inicial</vt:lpstr>
      <vt:lpstr>Prescrição para determinar a temperatura inicial</vt:lpstr>
      <vt:lpstr>Prescrição para determinar a temperatura inicial</vt:lpstr>
      <vt:lpstr>Prescrições</vt:lpstr>
      <vt:lpstr>Prescrições</vt:lpstr>
      <vt:lpstr>Prescrições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MATERIAL E MÉTODOS</dc:title>
  <dc:creator>compaq user</dc:creator>
  <cp:lastModifiedBy>Marcone Jamilson Freitas Souza</cp:lastModifiedBy>
  <cp:revision>1612</cp:revision>
  <cp:lastPrinted>2021-02-22T13:06:25Z</cp:lastPrinted>
  <dcterms:created xsi:type="dcterms:W3CDTF">2003-07-31T18:45:40Z</dcterms:created>
  <dcterms:modified xsi:type="dcterms:W3CDTF">2021-02-22T16:39:42Z</dcterms:modified>
</cp:coreProperties>
</file>