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770" r:id="rId2"/>
    <p:sldId id="280" r:id="rId3"/>
    <p:sldId id="785" r:id="rId4"/>
    <p:sldId id="784" r:id="rId5"/>
    <p:sldId id="781" r:id="rId6"/>
    <p:sldId id="782" r:id="rId7"/>
    <p:sldId id="783" r:id="rId8"/>
    <p:sldId id="780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7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63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1646"/>
            <a:ext cx="5680102" cy="460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63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2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3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543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375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5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9787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6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0785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7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917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8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06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ColoniaDeFormig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Orientacoes/dissEulerFin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dirty="0"/>
              <a:t>Relaxação Adaptativa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Relaxação Adaptativa.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www.decom.ufop.br/prof/marcone/Disciplinas/InteligenciaComputacional/RelaxacaoAdaptativa.pptx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687909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Também conhecida como Oscilação Estratégica</a:t>
            </a:r>
          </a:p>
          <a:p>
            <a:pPr eaLnBrk="1" hangingPunct="1"/>
            <a:r>
              <a:rPr lang="pt-BR" altLang="en-US" sz="2800" dirty="0"/>
              <a:t>Tem origem na </a:t>
            </a:r>
            <a:r>
              <a:rPr lang="pt-BR" altLang="en-US" sz="2800" dirty="0" err="1"/>
              <a:t>metaheurística</a:t>
            </a:r>
            <a:r>
              <a:rPr lang="pt-BR" altLang="en-US" sz="2800" dirty="0"/>
              <a:t> Busca Tabu</a:t>
            </a:r>
          </a:p>
          <a:p>
            <a:pPr eaLnBrk="1" hangingPunct="1"/>
            <a:r>
              <a:rPr lang="pt-BR" altLang="en-US" sz="2800" dirty="0"/>
              <a:t>Método que faz um balanço entre intensificação e diversificação</a:t>
            </a:r>
          </a:p>
          <a:p>
            <a:pPr eaLnBrk="1" hangingPunct="1"/>
            <a:r>
              <a:rPr lang="pt-BR" altLang="en-US" sz="2800" dirty="0"/>
              <a:t>Indicado para tratar problemas nos quais o conjunto de soluções viáveis é não conexo com os movimentos usados para explorar o espaço de soluções</a:t>
            </a:r>
          </a:p>
          <a:p>
            <a:pPr eaLnBrk="1" hangingPunct="1"/>
            <a:r>
              <a:rPr lang="pt-BR" altLang="en-US" sz="2800" dirty="0"/>
              <a:t>Faz a busca alternando a caminhada ora no espaço das soluções viáveis, ora no espaço da soluções inviáveis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Faz a busca alternando a caminhada ora no espaço das soluções viáveis, ora no espaço da soluções inviáveis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992951A-108B-414A-94D1-E503A731F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490" y="3138462"/>
            <a:ext cx="5972814" cy="331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348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Seja uma solução </a:t>
            </a:r>
            <a:r>
              <a:rPr lang="pt-BR" altLang="en-US" sz="2800" i="1" dirty="0"/>
              <a:t>s</a:t>
            </a:r>
            <a:r>
              <a:rPr lang="pt-BR" altLang="en-US" sz="2800" dirty="0"/>
              <a:t> e a função de avaliação </a:t>
            </a:r>
            <a:r>
              <a:rPr lang="pt-BR" altLang="en-US" sz="2800" i="1" dirty="0"/>
              <a:t>f</a:t>
            </a:r>
            <a:r>
              <a:rPr lang="pt-BR" altLang="en-US" sz="2800" dirty="0"/>
              <a:t> abaixo, na qual </a:t>
            </a:r>
            <a:r>
              <a:rPr lang="pt-BR" altLang="en-US" sz="2800" i="1" dirty="0"/>
              <a:t>r</a:t>
            </a:r>
            <a:r>
              <a:rPr lang="pt-BR" altLang="en-US" sz="2800" dirty="0"/>
              <a:t> é uma medida de inviabilidade e </a:t>
            </a:r>
            <a:r>
              <a:rPr lang="pt-BR" altLang="en-US" sz="2800" dirty="0">
                <a:sym typeface="Symbol" panose="05050102010706020507" pitchFamily="18" charset="2"/>
              </a:rPr>
              <a:t>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/>
              <a:t> é o peso dado à medida de inviabilidade </a:t>
            </a:r>
            <a:r>
              <a:rPr lang="pt-BR" altLang="en-US" sz="2800" i="1" dirty="0">
                <a:sym typeface="Symbol" panose="05050102010706020507" pitchFamily="18" charset="2"/>
              </a:rPr>
              <a:t>r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 </a:t>
            </a:r>
            <a:r>
              <a:rPr lang="pt-BR" altLang="en-US" sz="2800" dirty="0"/>
              <a:t>: </a:t>
            </a:r>
          </a:p>
          <a:p>
            <a:pPr eaLnBrk="1" hangingPunct="1"/>
            <a:endParaRPr lang="pt-BR" altLang="pt-BR" sz="2800" i="1" dirty="0"/>
          </a:p>
          <a:p>
            <a:pPr eaLnBrk="1" hangingPunct="1"/>
            <a:endParaRPr lang="pt-BR" altLang="pt-BR" sz="2800" i="1" dirty="0"/>
          </a:p>
          <a:p>
            <a:pPr eaLnBrk="1" hangingPunct="1"/>
            <a:r>
              <a:rPr lang="pt-BR" altLang="en-US" sz="2800" dirty="0"/>
              <a:t>Ideia da Relaxação Adaptativa:</a:t>
            </a:r>
          </a:p>
          <a:p>
            <a:pPr lvl="1" eaLnBrk="1" hangingPunct="1"/>
            <a:r>
              <a:rPr lang="pt-BR" altLang="en-US" sz="2400" dirty="0"/>
              <a:t>Ajustar os pesos atribuídos a cada fonte de inviabilidade ao longo da busca</a:t>
            </a:r>
            <a:endParaRPr lang="pt-BR" altLang="en-US" sz="2400" i="1" dirty="0"/>
          </a:p>
        </p:txBody>
      </p:sp>
      <p:graphicFrame>
        <p:nvGraphicFramePr>
          <p:cNvPr id="4" name="Object 12">
            <a:extLst>
              <a:ext uri="{FF2B5EF4-FFF2-40B4-BE49-F238E27FC236}">
                <a16:creationId xmlns:a16="http://schemas.microsoft.com/office/drawing/2014/main" id="{AD0581AF-25CD-47BA-9B3F-FCC1503217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519453"/>
              </p:ext>
            </p:extLst>
          </p:nvPr>
        </p:nvGraphicFramePr>
        <p:xfrm>
          <a:off x="1979712" y="3212976"/>
          <a:ext cx="40386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03240" imgH="355320" progId="Equation.3">
                  <p:embed/>
                </p:oleObj>
              </mc:Choice>
              <mc:Fallback>
                <p:oleObj name="Equation" r:id="rId3" imgW="1803240" imgH="355320" progId="Equation.3">
                  <p:embed/>
                  <p:pic>
                    <p:nvPicPr>
                      <p:cNvPr id="4" name="Object 12">
                        <a:extLst>
                          <a:ext uri="{FF2B5EF4-FFF2-40B4-BE49-F238E27FC236}">
                            <a16:creationId xmlns:a16="http://schemas.microsoft.com/office/drawing/2014/main" id="{AD0581AF-25CD-47BA-9B3F-FCC1503217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12976"/>
                        <a:ext cx="40386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1233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Para cada fonte de inviabilidade </a:t>
            </a:r>
            <a:r>
              <a:rPr lang="pt-BR" altLang="en-US" sz="2800" i="1" dirty="0"/>
              <a:t>i</a:t>
            </a:r>
            <a:r>
              <a:rPr lang="pt-BR" altLang="en-US" sz="2800" dirty="0"/>
              <a:t>, o peso </a:t>
            </a:r>
            <a:r>
              <a:rPr lang="pt-BR" altLang="en-US" sz="2800" dirty="0">
                <a:sym typeface="Symbol" panose="05050102010706020507" pitchFamily="18" charset="2"/>
              </a:rPr>
              <a:t>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>
                <a:sym typeface="Symbol" panose="05050102010706020507" pitchFamily="18" charset="2"/>
              </a:rPr>
              <a:t> é multiplicado por um fator 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>
                <a:sym typeface="Symbol" panose="05050102010706020507" pitchFamily="18" charset="2"/>
              </a:rPr>
              <a:t> que varia de acordo com o seguinte esquema</a:t>
            </a:r>
            <a:r>
              <a:rPr lang="pt-BR" altLang="en-US" sz="2800" i="1" dirty="0">
                <a:sym typeface="Symbol" panose="05050102010706020507" pitchFamily="18" charset="2"/>
              </a:rPr>
              <a:t>: </a:t>
            </a:r>
          </a:p>
          <a:p>
            <a:pPr eaLnBrk="1" hangingPunct="1"/>
            <a:r>
              <a:rPr lang="pt-BR" altLang="en-US" sz="2800" dirty="0"/>
              <a:t>No início da busca </a:t>
            </a:r>
          </a:p>
          <a:p>
            <a:pPr eaLnBrk="1" hangingPunct="1"/>
            <a:r>
              <a:rPr lang="pt-BR" altLang="en-US" sz="2800" dirty="0"/>
              <a:t>A cada </a:t>
            </a:r>
            <a:r>
              <a:rPr lang="pt-BR" altLang="en-US" sz="2800" i="1" dirty="0"/>
              <a:t>k </a:t>
            </a:r>
            <a:r>
              <a:rPr lang="pt-BR" altLang="en-US" sz="2800" dirty="0"/>
              <a:t>movimentos:</a:t>
            </a:r>
          </a:p>
          <a:p>
            <a:pPr lvl="1" eaLnBrk="1" hangingPunct="1"/>
            <a:r>
              <a:rPr lang="pt-BR" altLang="en-US" sz="2400" dirty="0"/>
              <a:t>se todas as </a:t>
            </a:r>
            <a:r>
              <a:rPr lang="pt-BR" altLang="en-US" sz="2400" i="1" dirty="0"/>
              <a:t>k</a:t>
            </a:r>
            <a:r>
              <a:rPr lang="pt-BR" altLang="en-US" sz="2400" dirty="0"/>
              <a:t> soluções visitadas são factíveis em relação à </a:t>
            </a:r>
            <a:r>
              <a:rPr lang="pt-BR" altLang="en-US" sz="2400" i="1" dirty="0"/>
              <a:t>i</a:t>
            </a:r>
            <a:r>
              <a:rPr lang="pt-BR" altLang="en-US" sz="2400" dirty="0"/>
              <a:t>-</a:t>
            </a:r>
            <a:r>
              <a:rPr lang="pt-BR" altLang="en-US" sz="2400" dirty="0" err="1"/>
              <a:t>ésima</a:t>
            </a:r>
            <a:r>
              <a:rPr lang="pt-BR" altLang="en-US" sz="2400" dirty="0"/>
              <a:t> restrição, então </a:t>
            </a:r>
          </a:p>
          <a:p>
            <a:pPr lvl="1" eaLnBrk="1" hangingPunct="1"/>
            <a:r>
              <a:rPr lang="pt-BR" altLang="en-US" sz="2400" dirty="0"/>
              <a:t>se todas as </a:t>
            </a:r>
            <a:r>
              <a:rPr lang="pt-BR" altLang="en-US" sz="2400" i="1" dirty="0"/>
              <a:t>k</a:t>
            </a:r>
            <a:r>
              <a:rPr lang="pt-BR" altLang="en-US" sz="2400" dirty="0"/>
              <a:t> soluções visitadas são infactíveis em relação à restrição </a:t>
            </a:r>
            <a:r>
              <a:rPr lang="pt-BR" altLang="en-US" sz="2400" i="1" dirty="0"/>
              <a:t>i</a:t>
            </a:r>
            <a:r>
              <a:rPr lang="pt-BR" altLang="en-US" sz="2400" dirty="0"/>
              <a:t>, então </a:t>
            </a:r>
          </a:p>
          <a:p>
            <a:pPr lvl="1" eaLnBrk="1" hangingPunct="1"/>
            <a:r>
              <a:rPr lang="pt-BR" altLang="en-US" sz="2400" dirty="0"/>
              <a:t>se algumas soluções são factíveis e outras são infactíveis, considerando a restrição </a:t>
            </a:r>
            <a:r>
              <a:rPr lang="pt-BR" altLang="en-US" sz="2400" i="1" dirty="0"/>
              <a:t>i</a:t>
            </a:r>
            <a:r>
              <a:rPr lang="pt-BR" altLang="en-US" sz="2400" dirty="0"/>
              <a:t>, então      permanece inalterado</a:t>
            </a:r>
            <a:endParaRPr lang="pt-B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D296E894-5036-4441-8BED-CB87784710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417574"/>
              </p:ext>
            </p:extLst>
          </p:nvPr>
        </p:nvGraphicFramePr>
        <p:xfrm>
          <a:off x="3940546" y="3135388"/>
          <a:ext cx="9318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9900" imgH="228600" progId="Equation.3">
                  <p:embed/>
                </p:oleObj>
              </mc:Choice>
              <mc:Fallback>
                <p:oleObj name="Equation" r:id="rId3" imgW="469900" imgH="228600" progId="Equation.3">
                  <p:embed/>
                  <p:pic>
                    <p:nvPicPr>
                      <p:cNvPr id="7179" name="Object 11">
                        <a:extLst>
                          <a:ext uri="{FF2B5EF4-FFF2-40B4-BE49-F238E27FC236}">
                            <a16:creationId xmlns:a16="http://schemas.microsoft.com/office/drawing/2014/main" id="{A9C360EE-ADEB-46F0-8C49-52A98B0473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546" y="3135388"/>
                        <a:ext cx="9318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678AF446-5D54-486C-8916-52FC3C4AC9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585563"/>
              </p:ext>
            </p:extLst>
          </p:nvPr>
        </p:nvGraphicFramePr>
        <p:xfrm>
          <a:off x="5903964" y="4463482"/>
          <a:ext cx="15001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300" imgH="228600" progId="Equation.3">
                  <p:embed/>
                </p:oleObj>
              </mc:Choice>
              <mc:Fallback>
                <p:oleObj name="Equation" r:id="rId5" imgW="749300" imgH="228600" progId="Equation.3">
                  <p:embed/>
                  <p:pic>
                    <p:nvPicPr>
                      <p:cNvPr id="7173" name="Object 5">
                        <a:extLst>
                          <a:ext uri="{FF2B5EF4-FFF2-40B4-BE49-F238E27FC236}">
                            <a16:creationId xmlns:a16="http://schemas.microsoft.com/office/drawing/2014/main" id="{241509CA-34DC-4DC6-B7A2-190BA9D0D6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64" y="4463482"/>
                        <a:ext cx="15001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8E9C6075-FCCA-42C1-A06E-F4389E232D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51856"/>
              </p:ext>
            </p:extLst>
          </p:nvPr>
        </p:nvGraphicFramePr>
        <p:xfrm>
          <a:off x="5076056" y="5297203"/>
          <a:ext cx="1504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9160" imgH="228600" progId="Equation.3">
                  <p:embed/>
                </p:oleObj>
              </mc:Choice>
              <mc:Fallback>
                <p:oleObj name="Equation" r:id="rId7" imgW="749160" imgH="228600" progId="Equation.3">
                  <p:embed/>
                  <p:pic>
                    <p:nvPicPr>
                      <p:cNvPr id="7177" name="Object 9">
                        <a:extLst>
                          <a:ext uri="{FF2B5EF4-FFF2-40B4-BE49-F238E27FC236}">
                            <a16:creationId xmlns:a16="http://schemas.microsoft.com/office/drawing/2014/main" id="{D038EAEA-A2E7-48A2-B83C-522B9524B9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297203"/>
                        <a:ext cx="15049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02CABE81-9A31-4B64-BAA2-8FDF56A7F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44912"/>
              </p:ext>
            </p:extLst>
          </p:nvPr>
        </p:nvGraphicFramePr>
        <p:xfrm>
          <a:off x="7270980" y="6085218"/>
          <a:ext cx="3635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646" imgH="228402" progId="Equation.3">
                  <p:embed/>
                </p:oleObj>
              </mc:Choice>
              <mc:Fallback>
                <p:oleObj name="Equation" r:id="rId9" imgW="177646" imgH="228402" progId="Equation.3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id="{CBFC3234-9C78-4D99-8852-C159E67997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980" y="6085218"/>
                        <a:ext cx="36353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034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en-US" sz="2800" dirty="0"/>
              <a:t>O parâmetro </a:t>
            </a:r>
            <a:r>
              <a:rPr lang="pt-BR" altLang="en-US" sz="2800" dirty="0">
                <a:sym typeface="Symbol" panose="05050102010706020507" pitchFamily="18" charset="2"/>
              </a:rPr>
              <a:t></a:t>
            </a:r>
            <a:r>
              <a:rPr lang="pt-BR" altLang="en-US" sz="2800" dirty="0"/>
              <a:t> é fixado em 2 em </a:t>
            </a:r>
            <a:r>
              <a:rPr lang="pt-BR" altLang="en-US" sz="2800" dirty="0" err="1"/>
              <a:t>Gendreau</a:t>
            </a:r>
            <a:r>
              <a:rPr lang="pt-BR" altLang="en-US" sz="2800" dirty="0"/>
              <a:t> (1994) e escolhido aleatoriamente no intervalo [1,8; 2,2] (</a:t>
            </a:r>
            <a:r>
              <a:rPr lang="pt-BR" altLang="en-US" sz="2800" dirty="0" err="1"/>
              <a:t>Schaefer</a:t>
            </a:r>
            <a:r>
              <a:rPr lang="pt-BR" altLang="en-US" sz="2800" dirty="0"/>
              <a:t>, 1996)</a:t>
            </a:r>
          </a:p>
          <a:p>
            <a:pPr eaLnBrk="1" hangingPunct="1"/>
            <a:r>
              <a:rPr lang="pt-BR" altLang="en-US" sz="2800" dirty="0">
                <a:sym typeface="Symbol" panose="05050102010706020507" pitchFamily="18" charset="2"/>
              </a:rPr>
              <a:t>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>
                <a:sym typeface="Symbol" panose="05050102010706020507" pitchFamily="18" charset="2"/>
              </a:rPr>
              <a:t>  [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>
                <a:sym typeface="Symbol" panose="05050102010706020507" pitchFamily="18" charset="2"/>
              </a:rPr>
              <a:t> </a:t>
            </a:r>
            <a:r>
              <a:rPr lang="pt-BR" altLang="en-US" sz="2800" baseline="-25000" dirty="0">
                <a:sym typeface="Symbol" panose="05050102010706020507" pitchFamily="18" charset="2"/>
              </a:rPr>
              <a:t>min</a:t>
            </a:r>
            <a:r>
              <a:rPr lang="pt-BR" altLang="en-US" sz="2800" dirty="0">
                <a:sym typeface="Symbol" panose="05050102010706020507" pitchFamily="18" charset="2"/>
              </a:rPr>
              <a:t>, </a:t>
            </a:r>
            <a:r>
              <a:rPr lang="pt-BR" altLang="en-US" sz="2800" i="1" baseline="-25000" dirty="0">
                <a:sym typeface="Symbol" panose="05050102010706020507" pitchFamily="18" charset="2"/>
              </a:rPr>
              <a:t>i</a:t>
            </a:r>
            <a:r>
              <a:rPr lang="pt-BR" altLang="en-US" sz="2800" dirty="0">
                <a:sym typeface="Symbol" panose="05050102010706020507" pitchFamily="18" charset="2"/>
              </a:rPr>
              <a:t> </a:t>
            </a:r>
            <a:r>
              <a:rPr lang="pt-BR" altLang="en-US" sz="2800" baseline="-25000" dirty="0" err="1">
                <a:sym typeface="Symbol" panose="05050102010706020507" pitchFamily="18" charset="2"/>
              </a:rPr>
              <a:t>max</a:t>
            </a:r>
            <a:r>
              <a:rPr lang="pt-BR" altLang="en-US" sz="2800" dirty="0">
                <a:sym typeface="Symbol" panose="05050102010706020507" pitchFamily="18" charset="2"/>
              </a:rPr>
              <a:t>]</a:t>
            </a:r>
            <a:endParaRPr lang="pt-BR" sz="2800" dirty="0"/>
          </a:p>
          <a:p>
            <a:pPr eaLnBrk="1" hangingPunct="1"/>
            <a:r>
              <a:rPr lang="pt-BR" altLang="en-US" sz="2800" dirty="0"/>
              <a:t>Estes limites evitam que a relaxação adaptativa incremente/decremente indefinidamente os pesos para restrições que são sempre insatisfeitas/satisfeitas</a:t>
            </a:r>
          </a:p>
          <a:p>
            <a:pPr eaLnBrk="1" hangingPunct="1"/>
            <a:r>
              <a:rPr lang="pt-BR" altLang="en-US" sz="2800" dirty="0"/>
              <a:t>Com os ajustes nos pesos, a função </a:t>
            </a:r>
            <a:r>
              <a:rPr lang="pt-BR" altLang="en-US" sz="2800" i="1" dirty="0"/>
              <a:t>f</a:t>
            </a:r>
            <a:r>
              <a:rPr lang="pt-BR" altLang="en-US" sz="2800" dirty="0"/>
              <a:t> é substituída por uma função </a:t>
            </a:r>
            <a:r>
              <a:rPr lang="pt-BR" altLang="en-US" sz="2800" i="1" dirty="0"/>
              <a:t>g</a:t>
            </a:r>
            <a:r>
              <a:rPr lang="pt-BR" altLang="en-US" sz="2800" dirty="0"/>
              <a:t> auxiliar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121855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4000" dirty="0"/>
              <a:t>Relaxação Adaptativa</a:t>
            </a:r>
            <a:endParaRPr lang="pt-BR" altLang="pt-BR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800" dirty="0"/>
              <a:t>O algoritmo apresentado a seguir aplica Busca Tabu com Relaxação Adaptativa</a:t>
            </a:r>
          </a:p>
          <a:p>
            <a:pPr eaLnBrk="1" hangingPunct="1"/>
            <a:r>
              <a:rPr lang="pt-BR" sz="2800" dirty="0"/>
              <a:t>Fonte:</a:t>
            </a:r>
          </a:p>
          <a:p>
            <a:pPr lvl="1" eaLnBrk="1" hangingPunct="1"/>
            <a:r>
              <a:rPr lang="pt-BR" sz="2400" dirty="0"/>
              <a:t>Marinho, E. H. Heurísticas Busca Tabu para o Problema de Programação de Tripulações de Ônibus Urbano. Dissertação de mestrado, Programa de pós-graduação em Computação, Universidade Federal Fluminense, 2005. Disponível em </a:t>
            </a:r>
            <a:r>
              <a:rPr lang="pt-BR" sz="2400" dirty="0">
                <a:hlinkClick r:id="rId3"/>
              </a:rPr>
              <a:t>http://www.decom.ufop.br/</a:t>
            </a:r>
            <a:r>
              <a:rPr lang="pt-BR" sz="2400" dirty="0" err="1">
                <a:hlinkClick r:id="rId3"/>
              </a:rPr>
              <a:t>prof</a:t>
            </a:r>
            <a:r>
              <a:rPr lang="pt-BR" sz="2400" dirty="0">
                <a:hlinkClick r:id="rId3"/>
              </a:rPr>
              <a:t>/</a:t>
            </a:r>
            <a:r>
              <a:rPr lang="pt-BR" sz="2400" dirty="0" err="1">
                <a:hlinkClick r:id="rId3"/>
              </a:rPr>
              <a:t>marcone</a:t>
            </a:r>
            <a:r>
              <a:rPr lang="pt-BR" sz="2400" dirty="0">
                <a:hlinkClick r:id="rId3"/>
              </a:rPr>
              <a:t>/</a:t>
            </a:r>
            <a:r>
              <a:rPr lang="pt-BR" sz="2400" dirty="0" err="1">
                <a:hlinkClick r:id="rId3"/>
              </a:rPr>
              <a:t>Orientacoes</a:t>
            </a:r>
            <a:r>
              <a:rPr lang="pt-BR" sz="2400" dirty="0">
                <a:hlinkClick r:id="rId3"/>
              </a:rPr>
              <a:t>/dissEulerFinal.pdf</a:t>
            </a:r>
            <a:r>
              <a:rPr lang="pt-BR" sz="2400" dirty="0"/>
              <a:t>. </a:t>
            </a:r>
          </a:p>
          <a:p>
            <a:pPr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8672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4289BAB8-D5F3-4CAE-A8BD-86D59613D8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69237"/>
              </p:ext>
            </p:extLst>
          </p:nvPr>
        </p:nvGraphicFramePr>
        <p:xfrm>
          <a:off x="1835696" y="454273"/>
          <a:ext cx="5199367" cy="6359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3" imgW="5773603" imgH="7061129" progId="Word.Document.8">
                  <p:embed/>
                </p:oleObj>
              </mc:Choice>
              <mc:Fallback>
                <p:oleObj name="Documento" r:id="rId3" imgW="5773603" imgH="7061129" progId="Word.Document.8">
                  <p:embed/>
                  <p:pic>
                    <p:nvPicPr>
                      <p:cNvPr id="10246" name="Object 6">
                        <a:extLst>
                          <a:ext uri="{FF2B5EF4-FFF2-40B4-BE49-F238E27FC236}">
                            <a16:creationId xmlns:a16="http://schemas.microsoft.com/office/drawing/2014/main" id="{3509FDA2-FCC2-493E-9518-D4163CB1B4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54273"/>
                        <a:ext cx="5199367" cy="6359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0921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11765</TotalTime>
  <Words>538</Words>
  <Application>Microsoft Office PowerPoint</Application>
  <PresentationFormat>Apresentação na tela (4:3)</PresentationFormat>
  <Paragraphs>51</Paragraphs>
  <Slides>8</Slides>
  <Notes>8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Rede</vt:lpstr>
      <vt:lpstr>Microsoft Equation 3.0</vt:lpstr>
      <vt:lpstr>Documento do Microsoft Word</vt:lpstr>
      <vt:lpstr>Relaxação Adaptativa</vt:lpstr>
      <vt:lpstr>Relaxação Adaptativa</vt:lpstr>
      <vt:lpstr>Relaxação Adaptativa</vt:lpstr>
      <vt:lpstr>Relaxação Adaptativa</vt:lpstr>
      <vt:lpstr>Relaxação Adaptativa</vt:lpstr>
      <vt:lpstr>Relaxação Adaptativa</vt:lpstr>
      <vt:lpstr>Relaxação Adaptativa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1790</cp:revision>
  <cp:lastPrinted>2021-04-03T22:37:48Z</cp:lastPrinted>
  <dcterms:created xsi:type="dcterms:W3CDTF">2003-07-31T18:45:40Z</dcterms:created>
  <dcterms:modified xsi:type="dcterms:W3CDTF">2021-04-15T17:19:03Z</dcterms:modified>
</cp:coreProperties>
</file>