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  <p:sldId id="283" r:id="rId30"/>
    <p:sldId id="284" r:id="rId31"/>
    <p:sldId id="289" r:id="rId32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5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111F6BB4-C3C3-46CC-A855-661954C97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C676E1D-CDDE-42C3-ACFB-CDAF8F0A1BB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marL="233863" indent="-233863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E77E7FF-3CDB-4E84-A51A-C8718A5406B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marL="233863" indent="-233863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633240EB-EF81-4D38-9084-055AF2B0682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54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03066E-E129-439C-8D69-FB8CD8547DB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8487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C71E0F8-57BC-4214-BBE8-7FE7476A34C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marL="233863" indent="-233863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86642" algn="l"/>
                <a:tab pos="973282" algn="l"/>
                <a:tab pos="1459924" algn="l"/>
                <a:tab pos="1946565" algn="l"/>
                <a:tab pos="2433206" algn="l"/>
                <a:tab pos="2919847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79E8E3C-727A-473C-9400-087559E8B6D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49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marL="233363" indent="-233363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565A209F-5014-4787-9E9C-2BBD6DE0614E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9BF53C1-AEF7-4CD7-B45C-373DD7320E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5A28819-813C-46D5-985F-CBCF7A1DB8F9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US" altLang="pt-BR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415DA63-0872-4F99-B8EF-DAEF18FBF0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399B4254-65C0-4ABA-87C0-C451951C7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81B913E-8C38-4D8D-A915-0C9AA4F833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5B4D045-C006-4020-8097-1240AA5CDE10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US" altLang="pt-BR" sz="1300"/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B97BAC2C-7D65-40C4-A13E-DCEC21117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55A77A77-8C76-4736-82E6-2F3CF334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F202E2D-359E-4D4F-869B-375849893A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4228E73-8E26-41EA-8CF1-7FDAD424369A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US" altLang="pt-BR" sz="1300"/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B8EFAB4A-9FFE-47BE-B4AF-35A7AE9DE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685C40E4-B167-4BD7-B505-4EC9B397E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B3E872C-C186-4442-A257-585667751BC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1FE5117-42B2-42F9-84CB-BCB01A80AFB8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US" altLang="pt-BR" sz="1300"/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52AE0358-6AA5-4684-9189-E2D87541D3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8631D44F-D1F1-42CE-8FF6-167F4A281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BB7E3B0-32C1-4CDB-B138-9384C6D712A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E57BE48-4B1D-4880-BF1D-3A4987C4F3DA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US" altLang="pt-BR" sz="1300"/>
          </a:p>
        </p:txBody>
      </p:sp>
      <p:sp>
        <p:nvSpPr>
          <p:cNvPr id="28675" name="Rectangle 1">
            <a:extLst>
              <a:ext uri="{FF2B5EF4-FFF2-40B4-BE49-F238E27FC236}">
                <a16:creationId xmlns:a16="http://schemas.microsoft.com/office/drawing/2014/main" id="{6ECC4F79-8506-49E6-86B2-51B128636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D6F2375B-5D43-4C33-AE88-186BF4741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2520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6AD12F2-801F-4310-807B-D67FBEB251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EF31D77-F77C-47F2-8EDB-FB1BB1A62176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US" altLang="pt-BR" sz="1300"/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D82C8C3D-AA07-4187-8970-D329D3C3A2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Text Box 2">
            <a:extLst>
              <a:ext uri="{FF2B5EF4-FFF2-40B4-BE49-F238E27FC236}">
                <a16:creationId xmlns:a16="http://schemas.microsoft.com/office/drawing/2014/main" id="{50D71CDA-F885-4678-83A2-320A4934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F6E46AC-CB90-4A68-941F-C636BE23A3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3BEFB9B-44B5-4F3B-A080-DF222477B915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US" altLang="pt-BR" sz="13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CD0BEA04-405A-4804-BB6A-AE9E51C9D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>
            <a:extLst>
              <a:ext uri="{FF2B5EF4-FFF2-40B4-BE49-F238E27FC236}">
                <a16:creationId xmlns:a16="http://schemas.microsoft.com/office/drawing/2014/main" id="{EFB6747D-F423-4D05-B0ED-4D93CB661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704E75F-4D42-45A2-8E53-E984BE21335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F28FB80-2AFA-4DC6-9FF1-08D2AC402D0B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16</a:t>
            </a:fld>
            <a:endParaRPr lang="en-US" altLang="pt-BR" sz="1300"/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373DA972-F6B8-4F9C-9339-05D3E1335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FBBD06AF-158A-4504-9E61-E9699E3B6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38747BB-5C4B-4817-8E61-65E7FEAAE7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772CD6A-4020-4886-B1AC-DC7B3CBDCF9C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17</a:t>
            </a:fld>
            <a:endParaRPr lang="en-US" altLang="pt-BR" sz="1300"/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6EAD8FBC-636D-49F4-B982-457EFF288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E1E17836-D48B-49D1-99BB-1CBF9CCAA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FF2B1B8-6E74-44E8-963C-4036F3E07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F994124-0AF1-4058-8D1A-F534DF3D55E2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18</a:t>
            </a:fld>
            <a:endParaRPr lang="en-US" altLang="pt-BR" sz="13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F7068DB2-14D3-456A-B0BC-6F695CE6E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>
            <a:extLst>
              <a:ext uri="{FF2B5EF4-FFF2-40B4-BE49-F238E27FC236}">
                <a16:creationId xmlns:a16="http://schemas.microsoft.com/office/drawing/2014/main" id="{AC15C70C-3AC1-4FE3-BE36-295F04F68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F84F244-30D5-41E9-877B-3566E3C80B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93AFD0D-E0E8-4A13-B65E-59EC8F38A1FB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19</a:t>
            </a:fld>
            <a:endParaRPr lang="en-US" altLang="pt-BR" sz="1300"/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3BCFC552-32D0-44FE-B10C-7E1B0BF2F4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Text Box 2">
            <a:extLst>
              <a:ext uri="{FF2B5EF4-FFF2-40B4-BE49-F238E27FC236}">
                <a16:creationId xmlns:a16="http://schemas.microsoft.com/office/drawing/2014/main" id="{D5B7B626-5F02-4F5B-89FD-0A5BBFF8E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E893D8B-C842-4E98-92F7-F6D3D937657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61A225D-8689-4EC0-A1DB-D4C8C003AC13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US" altLang="pt-BR" sz="130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3A8949BC-4794-449B-94F0-E982B3D52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1A441499-AA2C-4566-B09B-D10952819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031FAAF-44CD-4B34-BA27-DFAC09B8A80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D0B293F-156E-4E7E-BF93-A9FF51E5D578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20</a:t>
            </a:fld>
            <a:endParaRPr lang="en-US" altLang="pt-BR" sz="1300"/>
          </a:p>
        </p:txBody>
      </p:sp>
      <p:sp>
        <p:nvSpPr>
          <p:cNvPr id="43011" name="Rectangle 1">
            <a:extLst>
              <a:ext uri="{FF2B5EF4-FFF2-40B4-BE49-F238E27FC236}">
                <a16:creationId xmlns:a16="http://schemas.microsoft.com/office/drawing/2014/main" id="{6091656F-A098-4DCB-8418-D2B78458B2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066BEEA0-DA9F-4CE7-88C9-FAF70E3D5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A51833EA-6CC4-47EA-B74C-3296AAD255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730590D-3045-4832-8C14-AA7A24FC0D37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en-US" altLang="pt-BR" sz="1300"/>
          </a:p>
        </p:txBody>
      </p:sp>
      <p:sp>
        <p:nvSpPr>
          <p:cNvPr id="45059" name="Rectangle 1">
            <a:extLst>
              <a:ext uri="{FF2B5EF4-FFF2-40B4-BE49-F238E27FC236}">
                <a16:creationId xmlns:a16="http://schemas.microsoft.com/office/drawing/2014/main" id="{31BEEC08-0436-4869-B7BA-02C3A94B2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>
            <a:extLst>
              <a:ext uri="{FF2B5EF4-FFF2-40B4-BE49-F238E27FC236}">
                <a16:creationId xmlns:a16="http://schemas.microsoft.com/office/drawing/2014/main" id="{2A18821A-7A0A-4CE6-A51F-540A2B073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9D3E7A6-2276-4175-B9D6-7754D2E07F2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1B13B43-7429-4580-920E-C90C8EA27F33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22</a:t>
            </a:fld>
            <a:endParaRPr lang="en-US" altLang="pt-BR" sz="1300"/>
          </a:p>
        </p:txBody>
      </p:sp>
      <p:sp>
        <p:nvSpPr>
          <p:cNvPr id="47107" name="Rectangle 1">
            <a:extLst>
              <a:ext uri="{FF2B5EF4-FFF2-40B4-BE49-F238E27FC236}">
                <a16:creationId xmlns:a16="http://schemas.microsoft.com/office/drawing/2014/main" id="{14C55326-57A5-4CB2-A0F2-AE0097E6FF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Text Box 2">
            <a:extLst>
              <a:ext uri="{FF2B5EF4-FFF2-40B4-BE49-F238E27FC236}">
                <a16:creationId xmlns:a16="http://schemas.microsoft.com/office/drawing/2014/main" id="{EB36219E-9A1F-47DD-87B6-4EFE61495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BF57ADF-0A28-4B2F-8495-E0263BBB13A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C3E0366-A0A3-4292-910E-07D9AB70DFEE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23</a:t>
            </a:fld>
            <a:endParaRPr lang="en-US" altLang="pt-BR" sz="1300"/>
          </a:p>
        </p:txBody>
      </p:sp>
      <p:sp>
        <p:nvSpPr>
          <p:cNvPr id="49155" name="Rectangle 1">
            <a:extLst>
              <a:ext uri="{FF2B5EF4-FFF2-40B4-BE49-F238E27FC236}">
                <a16:creationId xmlns:a16="http://schemas.microsoft.com/office/drawing/2014/main" id="{1026D24E-F388-499E-99DC-6010AD145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Text Box 2">
            <a:extLst>
              <a:ext uri="{FF2B5EF4-FFF2-40B4-BE49-F238E27FC236}">
                <a16:creationId xmlns:a16="http://schemas.microsoft.com/office/drawing/2014/main" id="{893F6710-F7D3-455E-9825-4E64660E6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ED61397D-6B41-4272-814C-77F35EC44AE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95DEE23-E84E-4820-BF17-197016448C45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24</a:t>
            </a:fld>
            <a:endParaRPr lang="en-US" altLang="pt-BR" sz="1300"/>
          </a:p>
        </p:txBody>
      </p:sp>
      <p:sp>
        <p:nvSpPr>
          <p:cNvPr id="51203" name="Rectangle 1">
            <a:extLst>
              <a:ext uri="{FF2B5EF4-FFF2-40B4-BE49-F238E27FC236}">
                <a16:creationId xmlns:a16="http://schemas.microsoft.com/office/drawing/2014/main" id="{97D1BF7C-1714-44AD-819D-B910ABF64E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Text Box 2">
            <a:extLst>
              <a:ext uri="{FF2B5EF4-FFF2-40B4-BE49-F238E27FC236}">
                <a16:creationId xmlns:a16="http://schemas.microsoft.com/office/drawing/2014/main" id="{9095887E-5E9D-4AD9-9EBD-4D78ED32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542AAB7D-5A63-4269-AFB4-32939E8FD8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75A7A4E-A1C8-4E69-8FF5-19822A507382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25</a:t>
            </a:fld>
            <a:endParaRPr lang="en-US" altLang="pt-BR" sz="1300"/>
          </a:p>
        </p:txBody>
      </p:sp>
      <p:sp>
        <p:nvSpPr>
          <p:cNvPr id="53251" name="Rectangle 1">
            <a:extLst>
              <a:ext uri="{FF2B5EF4-FFF2-40B4-BE49-F238E27FC236}">
                <a16:creationId xmlns:a16="http://schemas.microsoft.com/office/drawing/2014/main" id="{604530CF-12D7-4416-9B26-E6D154524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Text Box 2">
            <a:extLst>
              <a:ext uri="{FF2B5EF4-FFF2-40B4-BE49-F238E27FC236}">
                <a16:creationId xmlns:a16="http://schemas.microsoft.com/office/drawing/2014/main" id="{54834A56-5421-4077-A12D-ED9523756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0C1B98B-324F-47FE-A730-B6477FF467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46013D6-0D8A-4B9E-91FC-3B4FAD019F41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26</a:t>
            </a:fld>
            <a:endParaRPr lang="en-US" altLang="pt-BR" sz="1300"/>
          </a:p>
        </p:txBody>
      </p:sp>
      <p:sp>
        <p:nvSpPr>
          <p:cNvPr id="55299" name="Rectangle 1">
            <a:extLst>
              <a:ext uri="{FF2B5EF4-FFF2-40B4-BE49-F238E27FC236}">
                <a16:creationId xmlns:a16="http://schemas.microsoft.com/office/drawing/2014/main" id="{39561085-BA92-49A6-87C2-74C5C6AAFD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Text Box 2">
            <a:extLst>
              <a:ext uri="{FF2B5EF4-FFF2-40B4-BE49-F238E27FC236}">
                <a16:creationId xmlns:a16="http://schemas.microsoft.com/office/drawing/2014/main" id="{5D53E157-9879-45C7-96FA-13BB0EFE2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7805CB9F-5EE3-48EE-8D8B-AEBB07712D8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32EA80-43EC-4292-A2BC-34353E2A3628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27</a:t>
            </a:fld>
            <a:endParaRPr lang="en-US" altLang="pt-BR" sz="1300"/>
          </a:p>
        </p:txBody>
      </p:sp>
      <p:sp>
        <p:nvSpPr>
          <p:cNvPr id="57347" name="Rectangle 1">
            <a:extLst>
              <a:ext uri="{FF2B5EF4-FFF2-40B4-BE49-F238E27FC236}">
                <a16:creationId xmlns:a16="http://schemas.microsoft.com/office/drawing/2014/main" id="{7B44CA0C-B87B-4DF8-B3BC-6B500DEFD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Text Box 2">
            <a:extLst>
              <a:ext uri="{FF2B5EF4-FFF2-40B4-BE49-F238E27FC236}">
                <a16:creationId xmlns:a16="http://schemas.microsoft.com/office/drawing/2014/main" id="{3D6BD394-8133-4EA7-9F51-3C016BF54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8E5262A-15AB-4C7E-9812-BE47FADF11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4937479-91BA-4E6B-A180-FFE06162F009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28</a:t>
            </a:fld>
            <a:endParaRPr lang="en-US" altLang="pt-BR" sz="1300"/>
          </a:p>
        </p:txBody>
      </p:sp>
      <p:sp>
        <p:nvSpPr>
          <p:cNvPr id="59395" name="Rectangle 1">
            <a:extLst>
              <a:ext uri="{FF2B5EF4-FFF2-40B4-BE49-F238E27FC236}">
                <a16:creationId xmlns:a16="http://schemas.microsoft.com/office/drawing/2014/main" id="{4AA628D5-A8E6-4CB5-B74E-8D44C1055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Text Box 2">
            <a:extLst>
              <a:ext uri="{FF2B5EF4-FFF2-40B4-BE49-F238E27FC236}">
                <a16:creationId xmlns:a16="http://schemas.microsoft.com/office/drawing/2014/main" id="{7B00CEF9-1E86-4A83-B1DB-923218FC0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463A8B1-0EA5-4BB1-A59A-CA01808E0C1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DD86D6C-F591-4EBE-B48B-AE5B86386457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29</a:t>
            </a:fld>
            <a:endParaRPr lang="en-US" altLang="pt-BR" sz="1300"/>
          </a:p>
        </p:txBody>
      </p:sp>
      <p:sp>
        <p:nvSpPr>
          <p:cNvPr id="61443" name="Rectangle 1">
            <a:extLst>
              <a:ext uri="{FF2B5EF4-FFF2-40B4-BE49-F238E27FC236}">
                <a16:creationId xmlns:a16="http://schemas.microsoft.com/office/drawing/2014/main" id="{B5542DE1-71EC-477F-9163-4E5232048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Text Box 2">
            <a:extLst>
              <a:ext uri="{FF2B5EF4-FFF2-40B4-BE49-F238E27FC236}">
                <a16:creationId xmlns:a16="http://schemas.microsoft.com/office/drawing/2014/main" id="{2A1AD4A8-71F2-4E97-BE85-F937C1D6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DEB9EE5-F92A-4FE3-B93C-9AF8E89FA8F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E940227-1861-4A68-A2FD-3522887FA2E5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US" altLang="pt-BR" sz="13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716DCD56-4DFD-417D-8D54-EABB62F0F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Text Box 2">
            <a:extLst>
              <a:ext uri="{FF2B5EF4-FFF2-40B4-BE49-F238E27FC236}">
                <a16:creationId xmlns:a16="http://schemas.microsoft.com/office/drawing/2014/main" id="{EFC3C170-CB89-48A7-9C3C-A2B566410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E1BD780-EC1A-4626-A384-CC69CB051B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83D83DE-509E-45F4-B0A4-6E42BA8AF379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30</a:t>
            </a:fld>
            <a:endParaRPr lang="en-US" altLang="pt-BR" sz="1300"/>
          </a:p>
        </p:txBody>
      </p:sp>
      <p:sp>
        <p:nvSpPr>
          <p:cNvPr id="63491" name="Rectangle 1">
            <a:extLst>
              <a:ext uri="{FF2B5EF4-FFF2-40B4-BE49-F238E27FC236}">
                <a16:creationId xmlns:a16="http://schemas.microsoft.com/office/drawing/2014/main" id="{62C6FF2B-DD84-462B-9DFA-9057E6848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Text Box 2">
            <a:extLst>
              <a:ext uri="{FF2B5EF4-FFF2-40B4-BE49-F238E27FC236}">
                <a16:creationId xmlns:a16="http://schemas.microsoft.com/office/drawing/2014/main" id="{4221CD2B-C4DD-4FC4-9B54-221E02E39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DE1BD780-EC1A-4626-A384-CC69CB051B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83D83DE-509E-45F4-B0A4-6E42BA8AF379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31</a:t>
            </a:fld>
            <a:endParaRPr lang="en-US" altLang="pt-BR" sz="1300"/>
          </a:p>
        </p:txBody>
      </p:sp>
      <p:sp>
        <p:nvSpPr>
          <p:cNvPr id="63491" name="Rectangle 1">
            <a:extLst>
              <a:ext uri="{FF2B5EF4-FFF2-40B4-BE49-F238E27FC236}">
                <a16:creationId xmlns:a16="http://schemas.microsoft.com/office/drawing/2014/main" id="{62C6FF2B-DD84-462B-9DFA-9057E6848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Text Box 2">
            <a:extLst>
              <a:ext uri="{FF2B5EF4-FFF2-40B4-BE49-F238E27FC236}">
                <a16:creationId xmlns:a16="http://schemas.microsoft.com/office/drawing/2014/main" id="{4221CD2B-C4DD-4FC4-9B54-221E02E39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2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AC433FB-2142-4984-9AAB-72688321DC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4F8A032-9889-4369-AEA4-9669538CA532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US" altLang="pt-BR" sz="13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3D28CD11-A56B-4B5E-AC55-3F1D201B67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>
            <a:extLst>
              <a:ext uri="{FF2B5EF4-FFF2-40B4-BE49-F238E27FC236}">
                <a16:creationId xmlns:a16="http://schemas.microsoft.com/office/drawing/2014/main" id="{826EC587-88C6-417C-B61B-C176D2F1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71EE01B-9792-4937-B542-096BB23C7C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3039CF1-44A1-49C4-8B86-B723BB0619DD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US" altLang="pt-BR" sz="1300"/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273D6F8D-6DAF-49C3-8DDB-BB78D3BDB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73A1C339-1A89-4B81-87DB-D5E938CC9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33732BB-F140-44B5-A2AF-B21B3DBB60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4A2F53-78A8-4FE2-B7F8-4C8F62DB2AE5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US" altLang="pt-BR" sz="13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8F08C65E-4E1C-4FFE-95A2-219533753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Text Box 2">
            <a:extLst>
              <a:ext uri="{FF2B5EF4-FFF2-40B4-BE49-F238E27FC236}">
                <a16:creationId xmlns:a16="http://schemas.microsoft.com/office/drawing/2014/main" id="{8E84B6F8-7419-4B63-9FA8-207E9EBF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76E07D9-94B8-4F69-99CF-F40D3DB971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96E3E71-029B-471B-9B93-1E9D787E1FDC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US" altLang="pt-BR" sz="1300"/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6A5FFEFD-3F3C-4DB7-9CC9-C8651576C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AA570C6-083D-4972-A0EA-1DFD2C30B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B3F71A2-53B2-45FA-80C7-4EF15B1B3D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A4F3049-BD92-4470-A390-66509F6FB6AA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US" altLang="pt-BR" sz="1300"/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714B081B-B274-443C-B24D-0E624F10B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B7E3601C-702C-4E7D-A18E-3A0376693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D7375F6-D95F-44F1-B819-BA1BC3292D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33363" indent="-2333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5775" algn="l"/>
                <a:tab pos="973138" algn="l"/>
                <a:tab pos="1458913" algn="l"/>
                <a:tab pos="1946275" algn="l"/>
                <a:tab pos="2432050" algn="l"/>
                <a:tab pos="29194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6805BB7-DF44-4E19-ACAD-625070AA56F8}" type="slidenum">
              <a:rPr lang="en-US" altLang="pt-BR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US" altLang="pt-BR" sz="1300"/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8A0FFB75-37E8-41C5-95EC-1B95EF23F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16AAC3AB-F41C-4F76-9624-102A45CB7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2318FC0-22D0-49A0-A15E-4A2E6B1114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9FDEC3D-DAED-44EB-8383-E6648ED92EE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DB6DB69-4280-46D8-9045-97E9D7E1FE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69949-522B-4B95-9EEA-E04DB110A8D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48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E1F181B-0CC0-4CE5-A56F-43E1683EC6E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E225764-90FF-4D90-84A7-BF15385FB2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3103256-8F2B-4EE0-9D32-336BE56277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80AFF-AD98-4BB6-96C6-DD8E8F4B74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277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4825" y="301625"/>
            <a:ext cx="1827213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2412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523B94-9FE3-48D4-B603-C29E9ADF36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CEC1E60-67FB-4F6B-9727-BA87FFFD027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9A2DCEF-F27F-4A93-880A-3B845E7249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0AE8A-4163-45AC-8098-6FACF93BA9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68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AC5AFA6-6135-424A-BAF0-0A36AA4CFB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10D1178-2286-43DB-BE62-C692AAD863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AD324EE-6656-464D-AA2E-F44CCC0A97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3BA2-B744-49BC-8714-AB0367FC33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434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41C8699-DDBF-4753-93BE-79CB40A5E3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BAFF7CF-0139-4481-9BB6-6AB71212F1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474BDEE-E203-4821-9279-907EC5BB6C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1A554-2692-460C-B98E-8C3C3E7C73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7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32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79813" cy="41132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082B9B0-47B9-4DA4-A6F6-24AB59A779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30996D2-FD70-444A-AF08-D337FBF23C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9C4CE5D-1FE9-4E05-94D9-F9661DF042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1CE3D-6539-42CB-9144-44AFB1331B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228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3BF77A5-3BBF-4808-B7C5-11DA29B53E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6CA9ACF-EAD7-41F3-88BB-1EAB6725CB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4B37619-88AA-4710-B6DB-119098719D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5DD23-E529-4282-AFE5-07088378DD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26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46C9E3C-DA43-477E-A3A1-CCF4C52DA8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82D55B3-613A-41DD-90BD-345A35EFB1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C321C01-52F7-49BD-824B-DFF9B208AE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BA391-676A-4914-A610-2BBE9977B2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40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6EEAB03-BAD0-4333-999F-FD2BCB4070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C06E612-5491-4942-89A6-A4A99589426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CDCFCD5-173F-4CF5-8CDC-77ED24DEE4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CC776-84C9-444C-8CA6-CB91D2FD66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479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E5BB30-F386-4B24-9F65-3A3BB81155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12B2DA2-9E23-43C5-ACDD-8109E3A0D0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A8C58C-6686-4693-8E13-75E4424321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260B2-B8FC-42C6-8574-08A0BB420D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655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6D5A073-BC11-40F2-9E86-D55E415C8A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A445049-D9EC-426B-A87B-C86087FC72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F4E4E20-90F3-4C7A-80FE-F01928C92B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B109F-A9BE-4E29-9D7B-5BEA91BCDE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576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5D520918-B644-4419-8BBF-612757094EE1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3713" cy="3808413"/>
            <a:chOff x="-2040" y="0"/>
            <a:chExt cx="7511" cy="2399"/>
          </a:xfrm>
        </p:grpSpPr>
        <p:sp>
          <p:nvSpPr>
            <p:cNvPr id="2" name="AutoShape 2">
              <a:extLst>
                <a:ext uri="{FF2B5EF4-FFF2-40B4-BE49-F238E27FC236}">
                  <a16:creationId xmlns:a16="http://schemas.microsoft.com/office/drawing/2014/main" id="{2B257EBF-13B3-4BB7-8BCD-F384E2A6E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1" cy="1967"/>
            </a:xfrm>
            <a:custGeom>
              <a:avLst/>
              <a:gdLst>
                <a:gd name="T0" fmla="*/ 4 w 64000"/>
                <a:gd name="T1" fmla="*/ 0 h 64000"/>
                <a:gd name="T2" fmla="*/ 2 w 64000"/>
                <a:gd name="T3" fmla="*/ 1 h 64000"/>
                <a:gd name="T4" fmla="*/ 0 w 64000"/>
                <a:gd name="T5" fmla="*/ 0 h 64000"/>
                <a:gd name="T6" fmla="*/ 2 w 64000"/>
                <a:gd name="T7" fmla="*/ -1 h 64000"/>
                <a:gd name="T8" fmla="*/ 4 w 64000"/>
                <a:gd name="T9" fmla="*/ 0 h 64000"/>
                <a:gd name="T10" fmla="*/ 4 w 64000"/>
                <a:gd name="T11" fmla="*/ 0 h 64000"/>
                <a:gd name="T12" fmla="*/ 4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4 w 64000"/>
                <a:gd name="T19" fmla="*/ 0 h 64000"/>
                <a:gd name="T20" fmla="*/ 4 w 64000"/>
                <a:gd name="T21" fmla="*/ 0 h 64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550001476 w 64000"/>
                <a:gd name="T34" fmla="*/ 1720535752 h 64000"/>
                <a:gd name="T35" fmla="*/ 50291 w 64000"/>
                <a:gd name="T36" fmla="*/ 26257 h 64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000" h="64000">
                  <a:moveTo>
                    <a:pt x="64000" y="32000"/>
                  </a:moveTo>
                  <a:cubicBezTo>
                    <a:pt x="64000" y="49673"/>
                    <a:pt x="49673" y="64000"/>
                    <a:pt x="32000" y="64000"/>
                  </a:cubicBezTo>
                  <a:cubicBezTo>
                    <a:pt x="14326" y="64000"/>
                    <a:pt x="0" y="49673"/>
                    <a:pt x="0" y="32000"/>
                  </a:cubicBezTo>
                  <a:cubicBezTo>
                    <a:pt x="0" y="14326"/>
                    <a:pt x="14326" y="0"/>
                    <a:pt x="32000" y="0"/>
                  </a:cubicBezTo>
                  <a:cubicBezTo>
                    <a:pt x="49673" y="0"/>
                    <a:pt x="63999" y="14326"/>
                    <a:pt x="64000" y="31999"/>
                  </a:cubicBezTo>
                  <a:lnTo>
                    <a:pt x="64000" y="32000"/>
                  </a:lnTo>
                  <a:cubicBezTo>
                    <a:pt x="64000" y="32000"/>
                    <a:pt x="63999" y="32001"/>
                    <a:pt x="63999" y="32001"/>
                  </a:cubicBezTo>
                  <a:lnTo>
                    <a:pt x="50296" y="32001"/>
                  </a:lnTo>
                  <a:lnTo>
                    <a:pt x="50296" y="31999"/>
                  </a:lnTo>
                  <a:lnTo>
                    <a:pt x="63999" y="31998"/>
                  </a:lnTo>
                  <a:cubicBezTo>
                    <a:pt x="63999" y="31998"/>
                    <a:pt x="64000" y="31999"/>
                    <a:pt x="64000" y="3200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83028289-FCD4-459B-9C6C-792B1057E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8" cy="1986"/>
            </a:xfrm>
            <a:custGeom>
              <a:avLst/>
              <a:gdLst>
                <a:gd name="T0" fmla="*/ 2 w 64000"/>
                <a:gd name="T1" fmla="*/ 0 h 64000"/>
                <a:gd name="T2" fmla="*/ 1 w 64000"/>
                <a:gd name="T3" fmla="*/ 1 h 64000"/>
                <a:gd name="T4" fmla="*/ 0 w 64000"/>
                <a:gd name="T5" fmla="*/ 0 h 64000"/>
                <a:gd name="T6" fmla="*/ 1 w 64000"/>
                <a:gd name="T7" fmla="*/ -1 h 64000"/>
                <a:gd name="T8" fmla="*/ 2 w 64000"/>
                <a:gd name="T9" fmla="*/ 0 h 64000"/>
                <a:gd name="T10" fmla="*/ 2 w 64000"/>
                <a:gd name="T11" fmla="*/ 0 h 64000"/>
                <a:gd name="T12" fmla="*/ 2 w 64000"/>
                <a:gd name="T13" fmla="*/ 0 h 64000"/>
                <a:gd name="T14" fmla="*/ 1 w 64000"/>
                <a:gd name="T15" fmla="*/ 0 h 64000"/>
                <a:gd name="T16" fmla="*/ 1 w 64000"/>
                <a:gd name="T17" fmla="*/ 0 h 64000"/>
                <a:gd name="T18" fmla="*/ 2 w 64000"/>
                <a:gd name="T19" fmla="*/ 0 h 64000"/>
                <a:gd name="T20" fmla="*/ 2 w 64000"/>
                <a:gd name="T21" fmla="*/ 0 h 64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550001478 w 64000"/>
                <a:gd name="T34" fmla="*/ 1730449241 h 64000"/>
                <a:gd name="T35" fmla="*/ 50070 w 64000"/>
                <a:gd name="T36" fmla="*/ 26393 h 64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000" h="64000">
                  <a:moveTo>
                    <a:pt x="64000" y="32000"/>
                  </a:moveTo>
                  <a:cubicBezTo>
                    <a:pt x="64000" y="49673"/>
                    <a:pt x="49673" y="64000"/>
                    <a:pt x="32000" y="64000"/>
                  </a:cubicBezTo>
                  <a:cubicBezTo>
                    <a:pt x="14326" y="64000"/>
                    <a:pt x="0" y="49673"/>
                    <a:pt x="0" y="32000"/>
                  </a:cubicBezTo>
                  <a:cubicBezTo>
                    <a:pt x="0" y="14326"/>
                    <a:pt x="14326" y="0"/>
                    <a:pt x="32000" y="0"/>
                  </a:cubicBezTo>
                  <a:cubicBezTo>
                    <a:pt x="49673" y="0"/>
                    <a:pt x="63999" y="14326"/>
                    <a:pt x="64000" y="31999"/>
                  </a:cubicBezTo>
                  <a:lnTo>
                    <a:pt x="64000" y="32000"/>
                  </a:lnTo>
                  <a:cubicBezTo>
                    <a:pt x="64000" y="32000"/>
                    <a:pt x="63999" y="32001"/>
                    <a:pt x="63999" y="32001"/>
                  </a:cubicBezTo>
                  <a:lnTo>
                    <a:pt x="50077" y="32001"/>
                  </a:lnTo>
                  <a:lnTo>
                    <a:pt x="50077" y="31999"/>
                  </a:lnTo>
                  <a:lnTo>
                    <a:pt x="63999" y="31998"/>
                  </a:lnTo>
                  <a:cubicBezTo>
                    <a:pt x="63999" y="31998"/>
                    <a:pt x="64000" y="31999"/>
                    <a:pt x="64000" y="32000"/>
                  </a:cubicBez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4">
              <a:extLst>
                <a:ext uri="{FF2B5EF4-FFF2-40B4-BE49-F238E27FC236}">
                  <a16:creationId xmlns:a16="http://schemas.microsoft.com/office/drawing/2014/main" id="{F1C71AAA-6C6D-40E7-8275-1DE162D32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7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>
            <a:extLst>
              <a:ext uri="{FF2B5EF4-FFF2-40B4-BE49-F238E27FC236}">
                <a16:creationId xmlns:a16="http://schemas.microsoft.com/office/drawing/2014/main" id="{DFED1DAC-FEAD-4735-9ED3-CCE7CBF16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20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1E1AAF47-2C2C-4FA7-B5C5-EBEF5CF79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20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EEBD34E-45AD-434A-BE34-F06938E5019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C811735-BBA9-4FA8-857D-8FC6F8202D4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37D9CB3-6B01-4606-B154-8F0D8B41FB5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9633FD2C-0714-4F27-B7CF-13F4E90855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BuscaTabu-CE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D0290EC0-ADC6-4BFD-B48C-8C3A0C4084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Particle Swarm Optimization (PSO)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A2CDE9C-5135-4039-A1DD-B3CBC514A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276475"/>
            <a:ext cx="7239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SzPct val="70000"/>
              <a:buFontTx/>
              <a:buNone/>
            </a:pPr>
            <a:r>
              <a:rPr lang="pt-BR" altLang="pt-BR"/>
              <a:t>Marcone Jamilson Freitas Souza</a:t>
            </a:r>
          </a:p>
          <a:p>
            <a:pPr algn="ctr" eaLnBrk="1" hangingPunct="1">
              <a:spcBef>
                <a:spcPts val="625"/>
              </a:spcBef>
              <a:buClrTx/>
              <a:buSzPct val="70000"/>
              <a:buFontTx/>
              <a:buNone/>
            </a:pPr>
            <a:r>
              <a:rPr lang="pt-BR" altLang="pt-BR" sz="2500"/>
              <a:t>Departamento de Computação</a:t>
            </a:r>
          </a:p>
          <a:p>
            <a:pPr algn="ctr" eaLnBrk="1" hangingPunct="1">
              <a:spcBef>
                <a:spcPts val="625"/>
              </a:spcBef>
              <a:buClrTx/>
              <a:buSzPct val="70000"/>
              <a:buFontTx/>
              <a:buNone/>
            </a:pPr>
            <a:r>
              <a:rPr lang="pt-BR" altLang="pt-BR" sz="2500"/>
              <a:t>Universidade Federal de Ouro Preto</a:t>
            </a:r>
          </a:p>
          <a:p>
            <a:pPr algn="ctr" eaLnBrk="1" hangingPunct="1">
              <a:spcBef>
                <a:spcPts val="625"/>
              </a:spcBef>
              <a:buClrTx/>
              <a:buSzPct val="70000"/>
              <a:buFontTx/>
              <a:buNone/>
            </a:pPr>
            <a:endParaRPr lang="pt-BR" altLang="pt-BR" sz="2500"/>
          </a:p>
          <a:p>
            <a:pPr algn="ctr" eaLnBrk="1" hangingPunct="1">
              <a:spcBef>
                <a:spcPts val="625"/>
              </a:spcBef>
              <a:buClrTx/>
              <a:buSzPct val="70000"/>
              <a:buFontTx/>
              <a:buNone/>
            </a:pPr>
            <a:r>
              <a:rPr lang="pt-BR" altLang="pt-BR" sz="2500"/>
              <a:t>*Baseado no material da Profa. </a:t>
            </a:r>
          </a:p>
          <a:p>
            <a:pPr algn="ctr" eaLnBrk="1" hangingPunct="1">
              <a:spcBef>
                <a:spcPts val="625"/>
              </a:spcBef>
              <a:buClrTx/>
              <a:buSzPct val="70000"/>
              <a:buFontTx/>
              <a:buNone/>
            </a:pPr>
            <a:r>
              <a:rPr lang="pt-BR" altLang="pt-BR" sz="2500"/>
              <a:t>Estéfane G. M. de Lacerda</a:t>
            </a:r>
            <a:r>
              <a:rPr lang="pt-BR" altLang="pt-BR" sz="2000"/>
              <a:t> (www.dca.ufrn.br/~estefane/metaheuristicas/pso.pdf)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309E86-4552-4DB8-9D4A-0F8DCAE00306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tx1"/>
                </a:solidFill>
              </a:rPr>
              <a:t>Souza, Marcone J. F. </a:t>
            </a:r>
            <a:r>
              <a:rPr lang="pt-BR" sz="900" dirty="0" err="1">
                <a:solidFill>
                  <a:schemeClr val="tx1"/>
                </a:solidFill>
              </a:rPr>
              <a:t>Particle</a:t>
            </a:r>
            <a:r>
              <a:rPr lang="pt-BR" sz="900" dirty="0">
                <a:solidFill>
                  <a:schemeClr val="tx1"/>
                </a:solidFill>
              </a:rPr>
              <a:t> </a:t>
            </a:r>
            <a:r>
              <a:rPr lang="pt-BR" sz="900" dirty="0" err="1">
                <a:solidFill>
                  <a:schemeClr val="tx1"/>
                </a:solidFill>
              </a:rPr>
              <a:t>Swarm</a:t>
            </a:r>
            <a:r>
              <a:rPr lang="pt-BR" sz="900" dirty="0">
                <a:solidFill>
                  <a:schemeClr val="tx1"/>
                </a:solidFill>
              </a:rPr>
              <a:t> </a:t>
            </a:r>
            <a:r>
              <a:rPr lang="pt-BR" sz="900" dirty="0" err="1">
                <a:solidFill>
                  <a:schemeClr val="tx1"/>
                </a:solidFill>
              </a:rPr>
              <a:t>Optimization</a:t>
            </a:r>
            <a:r>
              <a:rPr lang="pt-BR" sz="900" dirty="0">
                <a:solidFill>
                  <a:schemeClr val="tx1"/>
                </a:solidFill>
              </a:rPr>
              <a:t>. Notas de aula de </a:t>
            </a:r>
            <a:r>
              <a:rPr lang="pt-BR" sz="900">
                <a:solidFill>
                  <a:schemeClr val="tx1"/>
                </a:solidFill>
              </a:rPr>
              <a:t>Técnicas Meta-heurísticas </a:t>
            </a:r>
            <a:r>
              <a:rPr lang="pt-BR" sz="900" dirty="0">
                <a:solidFill>
                  <a:schemeClr val="tx1"/>
                </a:solidFill>
              </a:rPr>
              <a:t>para Otimização Combinatória. Departamento de Computação, Universidade Federal de Ouro Preto, Ouro Preto, 2021. Disponível em </a:t>
            </a:r>
            <a:r>
              <a:rPr lang="pt-BR" sz="9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http://www.decom.ufop.br/prof/marcone/Disciplinas/InteligenciaComputacional/PSO.pptx</a:t>
            </a:r>
            <a:r>
              <a:rPr lang="pt-BR" sz="900" dirty="0">
                <a:solidFill>
                  <a:schemeClr val="tx1"/>
                </a:solidFill>
              </a:rPr>
              <a:t>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9F08C6D7-25BE-4EC8-A682-C26CA9A3A6A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3200"/>
              <a:t>Atualização de posição e velocidade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6766EE-78FB-4327-9523-5F410E65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A nova velocidade da partícula é influenciada por três fatores: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velocidade anterior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distância entre sua posição atual e melhor posição alcançada até então</a:t>
            </a:r>
          </a:p>
          <a:p>
            <a:pPr marL="741363" lvl="1" indent="-284163" eaLnBrk="1" hangingPunct="1">
              <a:lnSpc>
                <a:spcPct val="90000"/>
              </a:lnSpc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distância entre sua posição atual e a melhor posição do grupo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A partir do cálculo dessa nova velocidade, a partícula “voa” para sua nova posição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128C483-1C02-41C7-8C36-38CF5F7D8E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Atualização da nova posição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CB113D8D-15C1-4A1E-A9BD-1C5C53958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89588"/>
            <a:ext cx="72739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pt-BR" altLang="pt-BR" sz="1800"/>
              <a:t>Inicialmente, diversas partículas são espalhadas aleatoriamente no espaço de busca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C4CEA13-2983-4836-8D46-C7A163BD4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772816"/>
            <a:ext cx="4400550" cy="34004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C3EC07FA-66B9-4DFB-B08B-F861EE1F5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232" y="1802960"/>
            <a:ext cx="4876800" cy="3552825"/>
          </a:xfrm>
          <a:prstGeom prst="rect">
            <a:avLst/>
          </a:prstGeom>
        </p:spPr>
      </p:pic>
      <p:sp>
        <p:nvSpPr>
          <p:cNvPr id="25602" name="Rectangle 1">
            <a:extLst>
              <a:ext uri="{FF2B5EF4-FFF2-40B4-BE49-F238E27FC236}">
                <a16:creationId xmlns:a16="http://schemas.microsoft.com/office/drawing/2014/main" id="{3B163BCB-647D-4AE5-BF40-F6BE09806B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Atualização da nova posição</a:t>
            </a:r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D4D828D6-B73E-441D-B823-12E018CD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89588"/>
            <a:ext cx="72739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pt-BR" altLang="pt-BR" sz="1800"/>
              <a:t>Cada partícula utiliza sua melhor posição no passado (em cinza) e sua melhor posição na vizinhança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E0081AF8-5804-4084-91B0-2CBD5DD7AD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Atualização da nova posição</a:t>
            </a:r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7982C7A6-FD6B-48C4-9932-29E8C58C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89588"/>
            <a:ext cx="72739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pt-BR" altLang="pt-BR" sz="1800"/>
              <a:t>A partícula se move para a nova posição, pela combinação linear desses dois vetores, com pesos diferentes.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BC937FD-CB53-4DD8-82AD-214BB11C9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904" y="1795580"/>
            <a:ext cx="51054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94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7963CB0F-0F05-401C-A02D-318B8ED604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Atualização da nova posição</a:t>
            </a:r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BAF7125D-BF8A-4C50-AB22-EE3F002C8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589588"/>
            <a:ext cx="72739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Tx/>
              <a:buFontTx/>
              <a:buNone/>
            </a:pPr>
            <a:r>
              <a:rPr lang="pt-BR" altLang="pt-BR" sz="1800"/>
              <a:t>Nova posição para a partícula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F7E8A69-4A0C-4D02-BD96-5DE342284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064" y="1825160"/>
            <a:ext cx="5019675" cy="35718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6B089AF4-C05B-4EDD-ACEA-8346599CE2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Interpretação Geométrica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C1114D68-DBBA-485F-B18E-1D93133B0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1574800"/>
            <a:ext cx="52117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C1330651-2555-46DA-BAA7-1133C447FF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Interpretação Geométrica</a:t>
            </a: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A2CB4B7C-3153-4807-BA84-2DC8C0E76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1711325"/>
            <a:ext cx="70104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8DEAA0A4-2A1F-41CE-B07D-C6950B6AEA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3200"/>
              <a:t>Diversificação versus intensificação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1654858-AEA1-440F-871C-8A781F3FD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457325"/>
          </a:xfrm>
        </p:spPr>
        <p:txBody>
          <a:bodyPr/>
          <a:lstStyle/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O algoritmo PSO fornece um mecanismo bem balanceado entre diversificação e intensificação:</a:t>
            </a:r>
          </a:p>
        </p:txBody>
      </p:sp>
      <p:pic>
        <p:nvPicPr>
          <p:cNvPr id="35844" name="Picture 3">
            <a:extLst>
              <a:ext uri="{FF2B5EF4-FFF2-40B4-BE49-F238E27FC236}">
                <a16:creationId xmlns:a16="http://schemas.microsoft.com/office/drawing/2014/main" id="{3DD88B2F-1E8E-41FE-B34E-4555FFA7A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3762375"/>
            <a:ext cx="70469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ECB702CE-524E-40C1-B36B-0608071E39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Algoritmo PSO</a:t>
            </a: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C27B15F9-0FC2-4380-88E4-AC039222E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57338"/>
            <a:ext cx="5805488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307AC8DE-4FBB-4596-A1B3-3A1790CBB6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Algoritmo PSO</a:t>
            </a:r>
          </a:p>
        </p:txBody>
      </p:sp>
      <p:pic>
        <p:nvPicPr>
          <p:cNvPr id="39939" name="Picture 2">
            <a:extLst>
              <a:ext uri="{FF2B5EF4-FFF2-40B4-BE49-F238E27FC236}">
                <a16:creationId xmlns:a16="http://schemas.microsoft.com/office/drawing/2014/main" id="{E51CF4D7-BB64-4CC8-8502-93E0A299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541463"/>
            <a:ext cx="603885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0" name="Picture 3">
            <a:extLst>
              <a:ext uri="{FF2B5EF4-FFF2-40B4-BE49-F238E27FC236}">
                <a16:creationId xmlns:a16="http://schemas.microsoft.com/office/drawing/2014/main" id="{7B2C602A-7CFF-45CE-89AA-19FF25B1A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4868863"/>
            <a:ext cx="6002337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FC8DA7A-BA99-4137-B03F-488DA74B80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Particle Swarm Optimization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457CA6-00E4-4395-9C40-345DBB7AB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Otimização por nuvem de partículas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Desenvolvido pelo psicólogo social James Kennedy e o engenheiro eletricista Russel Eberhart, em 1995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Originalmente desenvolvido para resolver problemas de otimização com variáveis contínuas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E2C9643E-9DCA-4FCA-B7D6-2EB198108A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Detalhes de implementação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7089E21-69DD-4F12-A663-57BE3A731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Limites para as posições de uma partícula: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 err="1"/>
              <a:t>x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 </a:t>
            </a:r>
            <a:r>
              <a:rPr lang="pt-BR" altLang="pt-BR" sz="2100" dirty="0">
                <a:latin typeface="Symbol" panose="05050102010706020507" pitchFamily="18" charset="2"/>
              </a:rPr>
              <a:t></a:t>
            </a:r>
            <a:r>
              <a:rPr lang="pt-BR" altLang="pt-BR" sz="2100" dirty="0"/>
              <a:t> [</a:t>
            </a:r>
            <a:r>
              <a:rPr lang="pt-BR" altLang="pt-BR" sz="2100" dirty="0" err="1"/>
              <a:t>x</a:t>
            </a:r>
            <a:r>
              <a:rPr lang="pt-BR" altLang="pt-BR" sz="2100" baseline="-25000" dirty="0" err="1"/>
              <a:t>min</a:t>
            </a:r>
            <a:r>
              <a:rPr lang="pt-BR" altLang="pt-BR" sz="2100" dirty="0"/>
              <a:t>, </a:t>
            </a:r>
            <a:r>
              <a:rPr lang="pt-BR" altLang="pt-BR" sz="2100" dirty="0" err="1"/>
              <a:t>x</a:t>
            </a:r>
            <a:r>
              <a:rPr lang="pt-BR" altLang="pt-BR" sz="2100" baseline="-25000" dirty="0" err="1"/>
              <a:t>max</a:t>
            </a:r>
            <a:r>
              <a:rPr lang="pt-BR" altLang="pt-BR" sz="2100" dirty="0"/>
              <a:t>]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Caso </a:t>
            </a:r>
            <a:r>
              <a:rPr lang="pt-BR" altLang="pt-BR" sz="2100" dirty="0" err="1"/>
              <a:t>x</a:t>
            </a:r>
            <a:r>
              <a:rPr lang="pt-BR" altLang="pt-BR" sz="1900" baseline="-25000" dirty="0" err="1"/>
              <a:t>ij</a:t>
            </a:r>
            <a:r>
              <a:rPr lang="pt-BR" altLang="pt-BR" sz="2100" dirty="0"/>
              <a:t> saia deste intervalo, fazer:</a:t>
            </a: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 err="1"/>
              <a:t>x</a:t>
            </a:r>
            <a:r>
              <a:rPr lang="pt-BR" altLang="pt-BR" sz="1800" baseline="-25000" dirty="0" err="1"/>
              <a:t>ij</a:t>
            </a:r>
            <a:r>
              <a:rPr lang="pt-BR" altLang="pt-BR" sz="2000" dirty="0"/>
              <a:t> = </a:t>
            </a:r>
            <a:r>
              <a:rPr lang="pt-BR" altLang="pt-BR" sz="2000" dirty="0" err="1"/>
              <a:t>x</a:t>
            </a:r>
            <a:r>
              <a:rPr lang="pt-BR" altLang="pt-BR" sz="1800" baseline="-25000" dirty="0" err="1"/>
              <a:t>min</a:t>
            </a:r>
            <a:r>
              <a:rPr lang="pt-BR" altLang="pt-BR" sz="2000" dirty="0"/>
              <a:t> ou </a:t>
            </a:r>
            <a:r>
              <a:rPr lang="pt-BR" altLang="pt-BR" sz="2000" dirty="0" err="1"/>
              <a:t>x</a:t>
            </a:r>
            <a:r>
              <a:rPr lang="pt-BR" altLang="pt-BR" sz="2000" baseline="-25000" dirty="0" err="1"/>
              <a:t>ij</a:t>
            </a:r>
            <a:r>
              <a:rPr lang="pt-BR" altLang="pt-BR" sz="2000" dirty="0"/>
              <a:t> = </a:t>
            </a:r>
            <a:r>
              <a:rPr lang="pt-BR" altLang="pt-BR" sz="2000" dirty="0" err="1"/>
              <a:t>x</a:t>
            </a:r>
            <a:r>
              <a:rPr lang="pt-BR" altLang="pt-BR" sz="2000" baseline="-25000" dirty="0" err="1"/>
              <a:t>max</a:t>
            </a:r>
            <a:r>
              <a:rPr lang="pt-BR" altLang="pt-BR" sz="2000" dirty="0"/>
              <a:t>, conforme o caso</a:t>
            </a: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v = 0.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Velocidade máxima: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 err="1"/>
              <a:t>v</a:t>
            </a:r>
            <a:r>
              <a:rPr lang="pt-BR" altLang="pt-BR" sz="2100" baseline="-25000" dirty="0" err="1"/>
              <a:t>min</a:t>
            </a:r>
            <a:r>
              <a:rPr lang="pt-BR" altLang="pt-BR" sz="2100" dirty="0"/>
              <a:t> </a:t>
            </a:r>
            <a:r>
              <a:rPr lang="pt-BR" altLang="pt-BR" sz="2100" dirty="0">
                <a:latin typeface="Symbol" panose="05050102010706020507" pitchFamily="18" charset="2"/>
              </a:rPr>
              <a:t></a:t>
            </a:r>
            <a:r>
              <a:rPr lang="pt-BR" altLang="pt-BR" sz="2100" dirty="0"/>
              <a:t> v </a:t>
            </a:r>
            <a:r>
              <a:rPr lang="pt-BR" altLang="pt-BR" sz="2100" dirty="0">
                <a:latin typeface="Symbol" panose="05050102010706020507" pitchFamily="18" charset="2"/>
              </a:rPr>
              <a:t></a:t>
            </a:r>
            <a:r>
              <a:rPr lang="pt-BR" altLang="pt-BR" sz="2100" dirty="0"/>
              <a:t> </a:t>
            </a:r>
            <a:r>
              <a:rPr lang="pt-BR" altLang="pt-BR" sz="2100" dirty="0" err="1"/>
              <a:t>v</a:t>
            </a:r>
            <a:r>
              <a:rPr lang="pt-BR" altLang="pt-BR" sz="2100" baseline="-25000" dirty="0" err="1"/>
              <a:t>max</a:t>
            </a:r>
            <a:endParaRPr lang="pt-BR" altLang="pt-BR" sz="2100" baseline="-25000" dirty="0"/>
          </a:p>
          <a:p>
            <a:pPr marL="341313" indent="-341313" eaLnBrk="1" hangingPunct="1">
              <a:lnSpc>
                <a:spcPct val="9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Não é necessário armazenar </a:t>
            </a:r>
            <a:r>
              <a:rPr lang="pt-BR" altLang="pt-BR" sz="2500" b="1" dirty="0"/>
              <a:t>g</a:t>
            </a:r>
            <a:r>
              <a:rPr lang="pt-BR" altLang="pt-BR" sz="2500" dirty="0"/>
              <a:t> no computador. Basta armazenar o índice </a:t>
            </a:r>
            <a:r>
              <a:rPr lang="pt-BR" altLang="pt-BR" sz="2500" i="1" dirty="0"/>
              <a:t>i</a:t>
            </a:r>
            <a:r>
              <a:rPr lang="pt-BR" altLang="pt-BR" sz="2500" dirty="0"/>
              <a:t> tal que </a:t>
            </a:r>
            <a:r>
              <a:rPr lang="pt-BR" altLang="pt-BR" sz="2500" b="1" dirty="0"/>
              <a:t>p</a:t>
            </a:r>
            <a:r>
              <a:rPr lang="pt-BR" altLang="pt-BR" sz="2500" i="1" baseline="-25000" dirty="0"/>
              <a:t>i</a:t>
            </a:r>
            <a:r>
              <a:rPr lang="pt-BR" altLang="pt-BR" sz="2500" dirty="0"/>
              <a:t> = </a:t>
            </a:r>
            <a:r>
              <a:rPr lang="pt-BR" altLang="pt-BR" sz="2500" b="1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03CB2314-8A59-44F3-A3CC-2B7865261F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Melhoramentos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007A781-F710-4E6B-A4A6-45672C849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Redução linear da ponderação de inércia</a:t>
            </a:r>
          </a:p>
          <a:p>
            <a:pPr marL="741363" lvl="1" indent="-284163" eaLnBrk="1" hangingPunct="1"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Para reduzir gradativamente a influência da diversificação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Fator de constrição</a:t>
            </a:r>
          </a:p>
          <a:p>
            <a:pPr marL="741363" lvl="1" indent="-284163" eaLnBrk="1" hangingPunct="1"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Para evitar a mudança brusca de velocidade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D591E2D3-1496-4DDF-B496-AC73E21EFA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3200"/>
              <a:t>Redução linear da ponderação de inércia</a:t>
            </a:r>
          </a:p>
        </p:txBody>
      </p:sp>
      <p:pic>
        <p:nvPicPr>
          <p:cNvPr id="46083" name="Picture 2">
            <a:extLst>
              <a:ext uri="{FF2B5EF4-FFF2-40B4-BE49-F238E27FC236}">
                <a16:creationId xmlns:a16="http://schemas.microsoft.com/office/drawing/2014/main" id="{3315DCCC-46B1-46B9-BC39-70F05720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1827213"/>
            <a:ext cx="62198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0426CA6D-65C6-476E-95B2-7874F2754F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Fator de constrição</a:t>
            </a:r>
          </a:p>
        </p:txBody>
      </p:sp>
      <p:pic>
        <p:nvPicPr>
          <p:cNvPr id="48131" name="Picture 2">
            <a:extLst>
              <a:ext uri="{FF2B5EF4-FFF2-40B4-BE49-F238E27FC236}">
                <a16:creationId xmlns:a16="http://schemas.microsoft.com/office/drawing/2014/main" id="{9A709C9F-6E9E-46C8-A480-47FB3AE39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1827213"/>
            <a:ext cx="66262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2" name="Picture 3">
            <a:extLst>
              <a:ext uri="{FF2B5EF4-FFF2-40B4-BE49-F238E27FC236}">
                <a16:creationId xmlns:a16="http://schemas.microsoft.com/office/drawing/2014/main" id="{A7BD76B9-D88C-4289-A5E4-74D20316C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548063"/>
            <a:ext cx="3079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ADA11C7F-87CF-4209-9977-0BE130688B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</a:t>
            </a: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03DB75E-BE94-4E00-9A01-3E1B82A71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Os vetores de posição (atual, melhor posição da partícula e melhor posição global) usam valores discretos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O vetor velocidade é substituído por um vetor de trocas de posições (que representam as trocas necessárias para sair de uma posição e ir à outra) </a:t>
            </a:r>
          </a:p>
          <a:p>
            <a:pPr marL="341313" indent="-341313" eaLnBrk="1" hangingPunct="1">
              <a:buClr>
                <a:srgbClr val="006666"/>
              </a:buClr>
              <a:buSzPct val="7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DB412AB1-10BD-4355-9AA3-308C3A26C0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60EAA4C-1833-485D-94C0-E02951506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/>
              <a:t>População inicial: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Cada partícula é um vetor </a:t>
            </a:r>
            <a:r>
              <a:rPr lang="pt-BR" altLang="pt-BR" sz="2100" i="1"/>
              <a:t>n</a:t>
            </a:r>
            <a:r>
              <a:rPr lang="pt-BR" altLang="pt-BR" sz="2100"/>
              <a:t>-dimensional, sendo </a:t>
            </a:r>
            <a:r>
              <a:rPr lang="pt-BR" altLang="pt-BR" sz="2100" i="1"/>
              <a:t>n</a:t>
            </a:r>
            <a:r>
              <a:rPr lang="pt-BR" altLang="pt-BR" sz="2100"/>
              <a:t> o número de cidades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Partículas geradas aleatoriamente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/>
              <a:t>Operadores discretos: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Velocidade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Movimentação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Obtenção da velocidade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Soma de velocidades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Multiplicação de uma constante por uma velocidade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75630761-2215-4F85-96A3-2E551BD0B5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910E2995-B760-4C3F-9012-2FF047171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/>
              <a:t>Operador velocidade: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7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/>
              <a:t>Lista de trocas que serão feitas. Se não há trocas, a velocidade é nula. Quanto maior o número de trocas, maior a velocidade da partícula.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7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/>
              <a:t>Exemplo de uma lista de trocas (transposição):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/>
              <a:t>{(i</a:t>
            </a:r>
            <a:r>
              <a:rPr lang="pt-BR" altLang="pt-BR" sz="1900" baseline="-25000"/>
              <a:t>1</a:t>
            </a:r>
            <a:r>
              <a:rPr lang="pt-BR" altLang="pt-BR" sz="1900"/>
              <a:t>, j</a:t>
            </a:r>
            <a:r>
              <a:rPr lang="pt-BR" altLang="pt-BR" sz="1900" baseline="-25000"/>
              <a:t>1</a:t>
            </a:r>
            <a:r>
              <a:rPr lang="pt-BR" altLang="pt-BR" sz="1900"/>
              <a:t>), (i</a:t>
            </a:r>
            <a:r>
              <a:rPr lang="pt-BR" altLang="pt-BR" sz="1900" baseline="-25000"/>
              <a:t>2</a:t>
            </a:r>
            <a:r>
              <a:rPr lang="pt-BR" altLang="pt-BR" sz="1900"/>
              <a:t>, j</a:t>
            </a:r>
            <a:r>
              <a:rPr lang="pt-BR" altLang="pt-BR" sz="1900" baseline="-25000"/>
              <a:t>2</a:t>
            </a:r>
            <a:r>
              <a:rPr lang="pt-BR" altLang="pt-BR" sz="1900"/>
              <a:t>), ..., (i</a:t>
            </a:r>
            <a:r>
              <a:rPr lang="pt-BR" altLang="pt-BR" sz="1900" baseline="-25000"/>
              <a:t>n</a:t>
            </a:r>
            <a:r>
              <a:rPr lang="pt-BR" altLang="pt-BR" sz="1900"/>
              <a:t>, j</a:t>
            </a:r>
            <a:r>
              <a:rPr lang="pt-BR" altLang="pt-BR" sz="1900" baseline="-25000"/>
              <a:t>n</a:t>
            </a:r>
            <a:r>
              <a:rPr lang="pt-BR" altLang="pt-BR" sz="1900"/>
              <a:t>)}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/>
              <a:t>Nesta transposição, troca-se inicialmente a cidade da posição i</a:t>
            </a:r>
            <a:r>
              <a:rPr lang="pt-BR" altLang="pt-BR" sz="1800" baseline="-25000"/>
              <a:t>1</a:t>
            </a:r>
            <a:r>
              <a:rPr lang="pt-BR" altLang="pt-BR" sz="1900"/>
              <a:t> com a da posição j</a:t>
            </a:r>
            <a:r>
              <a:rPr lang="pt-BR" altLang="pt-BR" sz="1800" baseline="-25000"/>
              <a:t>1</a:t>
            </a:r>
            <a:r>
              <a:rPr lang="pt-BR" altLang="pt-BR" sz="1900"/>
              <a:t>, depois faz-se a troca da cidade da posição i</a:t>
            </a:r>
            <a:r>
              <a:rPr lang="pt-BR" altLang="pt-BR" sz="1800" baseline="-25000"/>
              <a:t>2</a:t>
            </a:r>
            <a:r>
              <a:rPr lang="pt-BR" altLang="pt-BR" sz="1900"/>
              <a:t> com a da posição j</a:t>
            </a:r>
            <a:r>
              <a:rPr lang="pt-BR" altLang="pt-BR" sz="1800" baseline="-25000"/>
              <a:t>2</a:t>
            </a:r>
            <a:r>
              <a:rPr lang="pt-BR" altLang="pt-BR" sz="1900"/>
              <a:t>, até a troca de i</a:t>
            </a:r>
            <a:r>
              <a:rPr lang="pt-BR" altLang="pt-BR" sz="1800" baseline="-25000"/>
              <a:t>n</a:t>
            </a:r>
            <a:r>
              <a:rPr lang="pt-BR" altLang="pt-BR" sz="1900"/>
              <a:t> com j</a:t>
            </a:r>
            <a:r>
              <a:rPr lang="pt-BR" altLang="pt-BR" sz="1800" baseline="-25000"/>
              <a:t>n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800"/>
              <a:t>Duas velocidades v</a:t>
            </a:r>
            <a:r>
              <a:rPr lang="pt-BR" altLang="pt-BR" sz="1800" baseline="-25000"/>
              <a:t>1</a:t>
            </a:r>
            <a:r>
              <a:rPr lang="pt-BR" altLang="pt-BR" sz="1800"/>
              <a:t> e v</a:t>
            </a:r>
            <a:r>
              <a:rPr lang="pt-BR" altLang="pt-BR" sz="1800" baseline="-25000"/>
              <a:t>2</a:t>
            </a:r>
            <a:r>
              <a:rPr lang="pt-BR" altLang="pt-BR" sz="1800"/>
              <a:t> são ditas equivalentes se ao aplicá-las a uma partícula, obtivermos uma mesma partícula resultante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800"/>
              <a:t>Uma velocidade nula é uma lista vazia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5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800"/>
              <a:t>|v| indica o número de transposições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C2D0A9E3-3B8B-412C-8F23-0E709E23EA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CD1B72A-6B12-4436-82EC-68BD94692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altLang="pt-BR" sz="2500" dirty="0"/>
              <a:t>Operador movimentação: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altLang="pt-BR" sz="2100" dirty="0"/>
              <a:t>Seja P a posição de uma partícula e v sua velocidade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altLang="pt-BR" sz="2100" dirty="0"/>
              <a:t>Uma nova posição P’ para esta partícula é obtida aplicando-se a P o operador velocidade v, isto é: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altLang="pt-BR" sz="2000" dirty="0"/>
              <a:t>P’ = P </a:t>
            </a:r>
            <a:r>
              <a:rPr lang="pt-BR" altLang="pt-BR" sz="2000" dirty="0">
                <a:latin typeface="Symbol" pitchFamily="16" charset="2"/>
              </a:rPr>
              <a:t></a:t>
            </a:r>
            <a:r>
              <a:rPr lang="pt-BR" altLang="pt-BR" sz="2000" dirty="0"/>
              <a:t> v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altLang="pt-BR" sz="2300" dirty="0"/>
              <a:t>Dessa forma, a partícula da posição P “voa” para a posição P’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>
            <a:extLst>
              <a:ext uri="{FF2B5EF4-FFF2-40B4-BE49-F238E27FC236}">
                <a16:creationId xmlns:a16="http://schemas.microsoft.com/office/drawing/2014/main" id="{E9587B11-73C0-47C9-B1DA-BCC4EC007A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E62BF85-288B-4C4C-9CE0-1082B54BC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Exemplo: Seja a partícula P dada por      P = (2, 3, 4, 5, 1) e sua velocidade v dada por v = {(1, 2),(2, 4)}.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Aplicando essa velocidade v à partícula P,  obtém-se uma nova partícula P’ com as seguintes operações: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Aplicação da transposição (1, 2), isto é, troca da cidade da primeira posição de P com a cidade da segunda posição de P: 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P’ = (</a:t>
            </a:r>
            <a:r>
              <a:rPr lang="pt-BR" altLang="pt-BR" sz="2000" dirty="0">
                <a:solidFill>
                  <a:srgbClr val="FF0000"/>
                </a:solidFill>
              </a:rPr>
              <a:t>3</a:t>
            </a:r>
            <a:r>
              <a:rPr lang="pt-BR" altLang="pt-BR" sz="2000" dirty="0"/>
              <a:t>, 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, 4, 5, 1)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Aplicação da transposição (2, 4), ou seja, troca da cidade da segunda posição de P com a cidade da quarta posição de P:</a:t>
            </a:r>
          </a:p>
          <a:p>
            <a:pPr lvl="2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P’ = (3, </a:t>
            </a:r>
            <a:r>
              <a:rPr lang="pt-BR" altLang="pt-BR" sz="2000" dirty="0">
                <a:solidFill>
                  <a:srgbClr val="FF0000"/>
                </a:solidFill>
              </a:rPr>
              <a:t>5</a:t>
            </a:r>
            <a:r>
              <a:rPr lang="pt-BR" altLang="pt-BR" sz="2000" dirty="0"/>
              <a:t>, 4, 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, 1)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700" dirty="0"/>
              <a:t>Desta forma, o resultado da operação P’ = P </a:t>
            </a:r>
            <a:r>
              <a:rPr lang="pt-BR" altLang="pt-BR" sz="2800" dirty="0">
                <a:latin typeface="Symbol" pitchFamily="16" charset="2"/>
              </a:rPr>
              <a:t> </a:t>
            </a:r>
            <a:r>
              <a:rPr lang="pt-BR" altLang="pt-BR" sz="2700" dirty="0"/>
              <a:t>v = (3, 5, 4, 2, 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>
            <a:extLst>
              <a:ext uri="{FF2B5EF4-FFF2-40B4-BE49-F238E27FC236}">
                <a16:creationId xmlns:a16="http://schemas.microsoft.com/office/drawing/2014/main" id="{A091E521-D11D-4C05-9908-250911D07E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1FF1663-F429-4878-B645-AC010AFF3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7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 dirty="0"/>
              <a:t>Operador obtenção da velocidade: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Sejam 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 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 duas posições de uma partícula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A velocidade v é calculada com base na diferença entre as posições 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 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, isto é:</a:t>
            </a:r>
          </a:p>
          <a:p>
            <a:pPr lvl="2" eaLnBrk="1" hangingPunct="1">
              <a:lnSpc>
                <a:spcPct val="80000"/>
              </a:lnSpc>
              <a:spcBef>
                <a:spcPts val="425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500" dirty="0"/>
              <a:t>v = P</a:t>
            </a:r>
            <a:r>
              <a:rPr lang="pt-BR" altLang="pt-BR" sz="1700" baseline="-25000" dirty="0"/>
              <a:t>1</a:t>
            </a:r>
            <a:r>
              <a:rPr lang="pt-BR" altLang="pt-BR" sz="1500" dirty="0"/>
              <a:t> – P</a:t>
            </a:r>
            <a:r>
              <a:rPr lang="pt-BR" altLang="pt-BR" sz="1700" baseline="-25000" dirty="0"/>
              <a:t>2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7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900" dirty="0"/>
              <a:t>Exemplo: Sejam P</a:t>
            </a:r>
            <a:r>
              <a:rPr lang="pt-BR" altLang="pt-BR" sz="1700" baseline="-25000" dirty="0"/>
              <a:t>1</a:t>
            </a:r>
            <a:r>
              <a:rPr lang="pt-BR" altLang="pt-BR" sz="1900" dirty="0"/>
              <a:t>=(1, 2, 3, 4, 5) e P</a:t>
            </a:r>
            <a:r>
              <a:rPr lang="pt-BR" altLang="pt-BR" sz="1700" baseline="-25000" dirty="0"/>
              <a:t>2</a:t>
            </a:r>
            <a:r>
              <a:rPr lang="pt-BR" altLang="pt-BR" sz="1900" dirty="0"/>
              <a:t>=(2, 3, 1, 5, 4)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[1]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[3] = 1. Assim, a primeira transposição é (1, 3) e escreve-se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 + S(1, 3) = (</a:t>
            </a:r>
            <a:r>
              <a:rPr lang="pt-BR" altLang="pt-BR" sz="1700" dirty="0">
                <a:solidFill>
                  <a:srgbClr val="FF0000"/>
                </a:solidFill>
              </a:rPr>
              <a:t>1</a:t>
            </a:r>
            <a:r>
              <a:rPr lang="pt-BR" altLang="pt-BR" sz="1700" dirty="0"/>
              <a:t>, 3, </a:t>
            </a:r>
            <a:r>
              <a:rPr lang="pt-BR" altLang="pt-BR" sz="1700" dirty="0">
                <a:solidFill>
                  <a:srgbClr val="FF0000"/>
                </a:solidFill>
              </a:rPr>
              <a:t>2</a:t>
            </a:r>
            <a:r>
              <a:rPr lang="pt-BR" altLang="pt-BR" sz="1700" dirty="0"/>
              <a:t>, 5, 4)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 sz="1600" dirty="0"/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[2]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’[3] = 2. Assim, a segunda transposição é (2, 3) e escreve-se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’’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 + S(2, 3) = (1, </a:t>
            </a:r>
            <a:r>
              <a:rPr lang="pt-BR" altLang="pt-BR" sz="1700" dirty="0">
                <a:solidFill>
                  <a:srgbClr val="FF0000"/>
                </a:solidFill>
              </a:rPr>
              <a:t>2</a:t>
            </a:r>
            <a:r>
              <a:rPr lang="pt-BR" altLang="pt-BR" sz="1700" dirty="0"/>
              <a:t>, </a:t>
            </a:r>
            <a:r>
              <a:rPr lang="pt-BR" altLang="pt-BR" sz="1700" dirty="0">
                <a:solidFill>
                  <a:srgbClr val="FF0000"/>
                </a:solidFill>
              </a:rPr>
              <a:t>3</a:t>
            </a:r>
            <a:r>
              <a:rPr lang="pt-BR" altLang="pt-BR" sz="1700" dirty="0"/>
              <a:t>, 5, 4)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 sz="1600" dirty="0"/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[4]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’’[5] = 4. Assim, a terceira transposição é (4, 5) e escreve-se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’’’ =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’’ + S(4, 5) = (1, 2, 3, </a:t>
            </a:r>
            <a:r>
              <a:rPr lang="pt-BR" altLang="pt-BR" sz="1700" dirty="0">
                <a:solidFill>
                  <a:srgbClr val="FF0000"/>
                </a:solidFill>
              </a:rPr>
              <a:t>4</a:t>
            </a:r>
            <a:r>
              <a:rPr lang="pt-BR" altLang="pt-BR" sz="1700" dirty="0"/>
              <a:t>, </a:t>
            </a:r>
            <a:r>
              <a:rPr lang="pt-BR" altLang="pt-BR" sz="1700" dirty="0">
                <a:solidFill>
                  <a:srgbClr val="FF0000"/>
                </a:solidFill>
              </a:rPr>
              <a:t>5</a:t>
            </a:r>
            <a:r>
              <a:rPr lang="pt-BR" altLang="pt-BR" sz="1700" dirty="0"/>
              <a:t>)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 sz="1050" dirty="0"/>
          </a:p>
          <a:p>
            <a:pPr marL="741363" lvl="1" indent="-284163" eaLnBrk="1" hangingPunct="1">
              <a:lnSpc>
                <a:spcPct val="80000"/>
              </a:lnSpc>
              <a:spcBef>
                <a:spcPts val="4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Desta forma, a velocidade v de uma partícula pode ser obtida a partir das posições P</a:t>
            </a:r>
            <a:r>
              <a:rPr lang="pt-BR" altLang="pt-BR" sz="1700" baseline="-25000" dirty="0"/>
              <a:t>1</a:t>
            </a:r>
            <a:r>
              <a:rPr lang="pt-BR" altLang="pt-BR" sz="1700" dirty="0"/>
              <a:t> e P</a:t>
            </a:r>
            <a:r>
              <a:rPr lang="pt-BR" altLang="pt-BR" sz="1700" baseline="-25000" dirty="0"/>
              <a:t>2</a:t>
            </a:r>
            <a:r>
              <a:rPr lang="pt-BR" altLang="pt-BR" sz="1700" dirty="0"/>
              <a:t>, com base na seguinte lista de transposições:</a:t>
            </a:r>
          </a:p>
          <a:p>
            <a:pPr lvl="2" eaLnBrk="1" hangingPunct="1">
              <a:lnSpc>
                <a:spcPct val="80000"/>
              </a:lnSpc>
              <a:spcBef>
                <a:spcPts val="375"/>
              </a:spcBef>
              <a:buClr>
                <a:srgbClr val="006666"/>
              </a:buClr>
              <a:buSzPct val="65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500" dirty="0"/>
              <a:t>v = P</a:t>
            </a:r>
            <a:r>
              <a:rPr lang="pt-BR" altLang="pt-BR" sz="1700" baseline="-25000" dirty="0"/>
              <a:t>1</a:t>
            </a:r>
            <a:r>
              <a:rPr lang="pt-BR" altLang="pt-BR" sz="1500" dirty="0"/>
              <a:t> – P</a:t>
            </a:r>
            <a:r>
              <a:rPr lang="pt-BR" altLang="pt-BR" sz="1700" baseline="-25000" dirty="0"/>
              <a:t>2</a:t>
            </a:r>
            <a:r>
              <a:rPr lang="pt-BR" altLang="pt-BR" sz="1500" dirty="0"/>
              <a:t> = {S(1,3), S(2, 3), S(4, 5)}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5C245D2-CE06-4A1A-B56C-0F05A75AF1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Princípio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7E8BAC6-FCC1-4B20-B5F9-2E2CF2F7D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162427" cy="4114800"/>
          </a:xfrm>
        </p:spPr>
        <p:txBody>
          <a:bodyPr/>
          <a:lstStyle/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Simula o comportamento social de um bando de pássaros à procura de um alvo (alimento, local para pouso, proteção contra predadores etc.)</a:t>
            </a:r>
          </a:p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Estudos apontam que o bando encontra seu alvo por meio de um esforço conjunto</a:t>
            </a:r>
          </a:p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Isto sugere que eles compartilham informações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E0E2CA78-E51C-4F6D-BB85-D5CD3E9442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573106A-BB6C-45AE-BB4E-301FE63A4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200" dirty="0"/>
              <a:t>Operador multiplicação de uma velocidade por um coeficiente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Seja c um coeficiente e v uma velocidade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As constantes são usadas para determinar o quanto da velocidade atual será mantida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47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Ex.: Seja a constante c</a:t>
            </a:r>
            <a:r>
              <a:rPr lang="pt-BR" altLang="pt-BR" sz="1900" baseline="-25000" dirty="0"/>
              <a:t>1</a:t>
            </a:r>
            <a:r>
              <a:rPr lang="pt-BR" altLang="pt-BR" sz="2000" dirty="0"/>
              <a:t>=2 e a velocidade v={(1,2),(2,4),(3,5),(3,6)}</a:t>
            </a:r>
            <a:endParaRPr lang="pt-BR" altLang="pt-BR" sz="1900" dirty="0"/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Neste caso, significa que devemos escolher duas trocas aleatoriamente dentro da lista de trocas que definem a velocidade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Supondo que sejam escolhidas as trocas (2,4) e (3,6), o resultado do produto da constante c1 pela velocidade v é a velocidade v’ = c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v dada por:</a:t>
            </a:r>
          </a:p>
          <a:p>
            <a:pPr marL="1141413" lvl="2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1700" dirty="0"/>
              <a:t>v’ = {(2,4), (3,6)}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E0E2CA78-E51C-4F6D-BB85-D5CD3E9442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PSO Discreto aplicado ao PCV</a:t>
            </a: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573106A-BB6C-45AE-BB4E-301FE63A4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50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200" dirty="0"/>
              <a:t>Operador soma de velocidades: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Sejam v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e v</a:t>
            </a:r>
            <a:r>
              <a:rPr lang="pt-BR" altLang="pt-BR" sz="2000" baseline="-25000" dirty="0"/>
              <a:t>2</a:t>
            </a:r>
            <a:r>
              <a:rPr lang="pt-BR" altLang="pt-BR" sz="2000" dirty="0"/>
              <a:t> duas velocidades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v = v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+ v</a:t>
            </a:r>
            <a:r>
              <a:rPr lang="pt-BR" altLang="pt-BR" sz="2000" baseline="-25000" dirty="0"/>
              <a:t>2</a:t>
            </a:r>
            <a:r>
              <a:rPr lang="pt-BR" altLang="pt-BR" sz="2000" dirty="0"/>
              <a:t> é calculado pela concatenação das listas de transposições associadas a v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e v</a:t>
            </a:r>
            <a:r>
              <a:rPr lang="pt-BR" altLang="pt-BR" sz="2000" baseline="-25000" dirty="0"/>
              <a:t>2</a:t>
            </a:r>
            <a:r>
              <a:rPr lang="pt-BR" altLang="pt-BR" sz="2000" dirty="0"/>
              <a:t> </a:t>
            </a:r>
          </a:p>
          <a:p>
            <a:pPr marL="341313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400" dirty="0"/>
              <a:t>Exemplo: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Se v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= {(</a:t>
            </a:r>
            <a:r>
              <a:rPr lang="pt-BR" altLang="pt-BR" sz="2000" dirty="0">
                <a:solidFill>
                  <a:srgbClr val="FF0000"/>
                </a:solidFill>
              </a:rPr>
              <a:t>1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4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5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6</a:t>
            </a:r>
            <a:r>
              <a:rPr lang="pt-BR" altLang="pt-BR" sz="2000" dirty="0"/>
              <a:t>)} e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v</a:t>
            </a:r>
            <a:r>
              <a:rPr lang="pt-BR" altLang="pt-BR" sz="2000" baseline="-25000" dirty="0"/>
              <a:t>2</a:t>
            </a:r>
            <a:r>
              <a:rPr lang="pt-BR" altLang="pt-BR" sz="2000" dirty="0"/>
              <a:t> = {(</a:t>
            </a:r>
            <a:r>
              <a:rPr lang="pt-BR" altLang="pt-BR" sz="2000" dirty="0">
                <a:solidFill>
                  <a:schemeClr val="accent6"/>
                </a:solidFill>
              </a:rPr>
              <a:t>1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chemeClr val="accent6"/>
                </a:solidFill>
              </a:rPr>
              <a:t>5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chemeClr val="accent6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chemeClr val="accent6"/>
                </a:solidFill>
              </a:rPr>
              <a:t>4</a:t>
            </a:r>
            <a:r>
              <a:rPr lang="pt-BR" altLang="pt-BR" sz="2000" dirty="0"/>
              <a:t>)}, então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v = v</a:t>
            </a:r>
            <a:r>
              <a:rPr lang="pt-BR" altLang="pt-BR" sz="2000" baseline="-25000" dirty="0"/>
              <a:t>1</a:t>
            </a:r>
            <a:r>
              <a:rPr lang="pt-BR" altLang="pt-BR" sz="2000" dirty="0"/>
              <a:t> + v</a:t>
            </a:r>
            <a:r>
              <a:rPr lang="pt-BR" altLang="pt-BR" sz="2000" baseline="-25000" dirty="0"/>
              <a:t>2</a:t>
            </a:r>
            <a:r>
              <a:rPr lang="pt-BR" altLang="pt-BR" sz="2000" dirty="0"/>
              <a:t> = 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000" dirty="0"/>
              <a:t>v = {(</a:t>
            </a:r>
            <a:r>
              <a:rPr lang="pt-BR" altLang="pt-BR" sz="2000" dirty="0">
                <a:solidFill>
                  <a:srgbClr val="FF0000"/>
                </a:solidFill>
              </a:rPr>
              <a:t>1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2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4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5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rgbClr val="FF0000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rgbClr val="FF0000"/>
                </a:solidFill>
              </a:rPr>
              <a:t>6</a:t>
            </a:r>
            <a:r>
              <a:rPr lang="pt-BR" altLang="pt-BR" sz="2000" dirty="0"/>
              <a:t>), (</a:t>
            </a:r>
            <a:r>
              <a:rPr lang="pt-BR" altLang="pt-BR" sz="2000" dirty="0">
                <a:solidFill>
                  <a:schemeClr val="accent6"/>
                </a:solidFill>
              </a:rPr>
              <a:t>1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chemeClr val="accent6"/>
                </a:solidFill>
              </a:rPr>
              <a:t>5</a:t>
            </a:r>
            <a:r>
              <a:rPr lang="pt-BR" altLang="pt-BR" sz="2000" dirty="0"/>
              <a:t>),(</a:t>
            </a:r>
            <a:r>
              <a:rPr lang="pt-BR" altLang="pt-BR" sz="2000" dirty="0">
                <a:solidFill>
                  <a:schemeClr val="accent6"/>
                </a:solidFill>
              </a:rPr>
              <a:t>3</a:t>
            </a:r>
            <a:r>
              <a:rPr lang="pt-BR" altLang="pt-BR" sz="2000" dirty="0"/>
              <a:t>,</a:t>
            </a:r>
            <a:r>
              <a:rPr lang="pt-BR" altLang="pt-BR" sz="2000" dirty="0">
                <a:solidFill>
                  <a:schemeClr val="accent6"/>
                </a:solidFill>
              </a:rPr>
              <a:t>4</a:t>
            </a:r>
            <a:r>
              <a:rPr lang="pt-BR" altLang="pt-BR" sz="2000" dirty="0"/>
              <a:t>)}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225013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84BBB641-A259-4B46-8793-8C55D8B53E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Princípio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DDA2619E-458C-494C-800F-171DD3087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7305675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2ED969ED-D9FF-4558-8DAA-314EE15DED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Princípio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491134D-1603-405B-8C6A-FDA0EDDBF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Algoritmo populacional</a:t>
            </a:r>
          </a:p>
          <a:p>
            <a:pPr marL="741363" lvl="1" indent="-284163" eaLnBrk="1" hangingPunct="1"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A população é chamada de “nuvem” ou “enxame”</a:t>
            </a:r>
          </a:p>
          <a:p>
            <a:pPr marL="741363" lvl="1" indent="-284163" eaLnBrk="1" hangingPunct="1">
              <a:spcBef>
                <a:spcPts val="525"/>
              </a:spcBef>
              <a:buClr>
                <a:srgbClr val="99CCCC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100" dirty="0"/>
              <a:t>Os indivíduos são chamados de “partículas”</a:t>
            </a:r>
          </a:p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O enxame evolui por meio de cooperação e competição entre seus membros</a:t>
            </a:r>
          </a:p>
          <a:p>
            <a:pPr marL="341313" indent="-341313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 sz="2500" dirty="0"/>
              <a:t>As partículas se beneficiam da sua própria experiência e da experiência de outros membros do enxame durante a busca pelo alvo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21A73D49-5B03-4EBF-AB70-7E930505DF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Notação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6906D3F4-B69B-4068-95C4-12DF30DCB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68450"/>
            <a:ext cx="64135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FD060FBD-7D64-411F-BB4F-52A903E010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/>
              <a:t>Notação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50A77500-E00E-4130-B7F7-B8BCA8233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763746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10B4D76-6531-4FF9-8E87-56DB8022D6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3200"/>
              <a:t>Atualização de posição e velocidade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DB93347A-5422-40FE-99E6-494E77500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73914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BF12560D-A70C-438F-B4F1-58CCF07333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3200"/>
              <a:t>Componentes Cognitivo e Social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54893AD-FC2D-45D6-AF8F-2B8042F4D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(p</a:t>
            </a:r>
            <a:r>
              <a:rPr lang="pt-BR" altLang="pt-BR" i="1" baseline="-25000"/>
              <a:t>i</a:t>
            </a:r>
            <a:r>
              <a:rPr lang="pt-BR" altLang="pt-BR" i="1" baseline="30000"/>
              <a:t>k</a:t>
            </a:r>
            <a:r>
              <a:rPr lang="pt-BR" altLang="pt-BR"/>
              <a:t> - x</a:t>
            </a:r>
            <a:r>
              <a:rPr lang="pt-BR" altLang="pt-BR" i="1" baseline="-25000"/>
              <a:t>i</a:t>
            </a:r>
            <a:r>
              <a:rPr lang="pt-BR" altLang="pt-BR" i="1" baseline="30000"/>
              <a:t>k</a:t>
            </a:r>
            <a:r>
              <a:rPr lang="pt-BR" altLang="pt-BR"/>
              <a:t>) é o </a:t>
            </a:r>
            <a:r>
              <a:rPr lang="pt-BR" altLang="pt-BR">
                <a:solidFill>
                  <a:srgbClr val="FF0000"/>
                </a:solidFill>
              </a:rPr>
              <a:t>componente cognitivo</a:t>
            </a:r>
            <a:r>
              <a:rPr lang="pt-BR" altLang="pt-BR"/>
              <a:t>: representa a experiência individual da partícula </a:t>
            </a:r>
            <a:r>
              <a:rPr lang="pt-BR" altLang="pt-BR" i="1"/>
              <a:t>i</a:t>
            </a:r>
            <a:r>
              <a:rPr lang="pt-BR" altLang="pt-BR"/>
              <a:t> até a </a:t>
            </a:r>
            <a:r>
              <a:rPr lang="pt-BR" altLang="pt-BR" i="1"/>
              <a:t>k</a:t>
            </a:r>
            <a:r>
              <a:rPr lang="pt-BR" altLang="pt-BR"/>
              <a:t>-ésima geração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anose="05000000000000000000" pitchFamily="2" charset="2"/>
              <a:buChar char="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altLang="pt-BR"/>
              <a:t>(g</a:t>
            </a:r>
            <a:r>
              <a:rPr lang="pt-BR" altLang="pt-BR" i="1" baseline="30000"/>
              <a:t>k</a:t>
            </a:r>
            <a:r>
              <a:rPr lang="pt-BR" altLang="pt-BR"/>
              <a:t> – x</a:t>
            </a:r>
            <a:r>
              <a:rPr lang="pt-BR" altLang="pt-BR" i="1" baseline="-25000"/>
              <a:t>i</a:t>
            </a:r>
            <a:r>
              <a:rPr lang="pt-BR" altLang="pt-BR" i="1" baseline="30000"/>
              <a:t>k</a:t>
            </a:r>
            <a:r>
              <a:rPr lang="pt-BR" altLang="pt-BR"/>
              <a:t>) é o </a:t>
            </a:r>
            <a:r>
              <a:rPr lang="pt-BR" altLang="pt-BR">
                <a:solidFill>
                  <a:srgbClr val="FF0000"/>
                </a:solidFill>
              </a:rPr>
              <a:t>componente social</a:t>
            </a:r>
            <a:r>
              <a:rPr lang="pt-BR" altLang="pt-BR"/>
              <a:t>: representa a experiência da nuvem de partículas até a geração atual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1493</Words>
  <Application>Microsoft Office PowerPoint</Application>
  <PresentationFormat>Apresentação na tela (4:3)</PresentationFormat>
  <Paragraphs>163</Paragraphs>
  <Slides>31</Slides>
  <Notes>31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7" baseType="lpstr">
      <vt:lpstr>Arial</vt:lpstr>
      <vt:lpstr>Symbol</vt:lpstr>
      <vt:lpstr>Times New Roman</vt:lpstr>
      <vt:lpstr>Verdana</vt:lpstr>
      <vt:lpstr>Wingdings</vt:lpstr>
      <vt:lpstr>Tema do Office</vt:lpstr>
      <vt:lpstr>Particle Swarm Optimization (PSO)</vt:lpstr>
      <vt:lpstr>Particle Swarm Optimization</vt:lpstr>
      <vt:lpstr>Princípio</vt:lpstr>
      <vt:lpstr>Princípio</vt:lpstr>
      <vt:lpstr>Princípio</vt:lpstr>
      <vt:lpstr>Notação</vt:lpstr>
      <vt:lpstr>Notação</vt:lpstr>
      <vt:lpstr>Atualização de posição e velocidade</vt:lpstr>
      <vt:lpstr>Componentes Cognitivo e Social</vt:lpstr>
      <vt:lpstr>Atualização de posição e velocidade</vt:lpstr>
      <vt:lpstr>Atualização da nova posição</vt:lpstr>
      <vt:lpstr>Atualização da nova posição</vt:lpstr>
      <vt:lpstr>Atualização da nova posição</vt:lpstr>
      <vt:lpstr>Atualização da nova posição</vt:lpstr>
      <vt:lpstr>Interpretação Geométrica</vt:lpstr>
      <vt:lpstr>Interpretação Geométrica</vt:lpstr>
      <vt:lpstr>Diversificação versus intensificação</vt:lpstr>
      <vt:lpstr>Algoritmo PSO</vt:lpstr>
      <vt:lpstr>Algoritmo PSO</vt:lpstr>
      <vt:lpstr>Detalhes de implementação</vt:lpstr>
      <vt:lpstr>Melhoramentos</vt:lpstr>
      <vt:lpstr>Redução linear da ponderação de inércia</vt:lpstr>
      <vt:lpstr>Fator de constrição</vt:lpstr>
      <vt:lpstr>PSO Discreto</vt:lpstr>
      <vt:lpstr>PSO Discreto aplicado ao PCV</vt:lpstr>
      <vt:lpstr>PSO Discreto aplicado ao PCV</vt:lpstr>
      <vt:lpstr>PSO Discreto aplicado ao PCV</vt:lpstr>
      <vt:lpstr>PSO Discreto aplicado ao PCV</vt:lpstr>
      <vt:lpstr>PSO Discreto aplicado ao PCV</vt:lpstr>
      <vt:lpstr>PSO Discreto aplicado ao PCV</vt:lpstr>
      <vt:lpstr>PSO Discreto aplicado ao PCV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SWARM OPTIMIZATION (PSO)</dc:title>
  <dc:subject/>
  <dc:creator>Marcone Jamilson Freitas Souza</dc:creator>
  <cp:keywords/>
  <dc:description/>
  <cp:lastModifiedBy>Marcone Jamilson Freitas Souza</cp:lastModifiedBy>
  <cp:revision>161</cp:revision>
  <cp:lastPrinted>2018-11-28T00:24:03Z</cp:lastPrinted>
  <dcterms:created xsi:type="dcterms:W3CDTF">2009-06-30T12:18:47Z</dcterms:created>
  <dcterms:modified xsi:type="dcterms:W3CDTF">2023-12-01T11:00:50Z</dcterms:modified>
</cp:coreProperties>
</file>