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0"/>
  </p:notesMasterIdLst>
  <p:sldIdLst>
    <p:sldId id="455" r:id="rId2"/>
    <p:sldId id="867" r:id="rId3"/>
    <p:sldId id="868" r:id="rId4"/>
    <p:sldId id="869" r:id="rId5"/>
    <p:sldId id="870" r:id="rId6"/>
    <p:sldId id="871" r:id="rId7"/>
    <p:sldId id="872" r:id="rId8"/>
    <p:sldId id="873" r:id="rId9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BC102D"/>
    <a:srgbClr val="003366"/>
    <a:srgbClr val="FFFFFF"/>
    <a:srgbClr val="CC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 autoAdjust="0"/>
    <p:restoredTop sz="94660" autoAdjust="0"/>
  </p:normalViewPr>
  <p:slideViewPr>
    <p:cSldViewPr>
      <p:cViewPr varScale="1">
        <p:scale>
          <a:sx n="74" d="100"/>
          <a:sy n="74" d="100"/>
        </p:scale>
        <p:origin x="12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5" tIns="49517" rIns="99035" bIns="49517" numCol="1" anchor="t" anchorCtr="0" compatLnSpc="1">
            <a:prstTxWarp prst="textNoShape">
              <a:avLst/>
            </a:prstTxWarp>
          </a:bodyPr>
          <a:lstStyle>
            <a:lvl1pPr algn="l" defTabSz="990001" eaLnBrk="1" hangingPunct="1">
              <a:defRPr sz="13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5" tIns="49517" rIns="99035" bIns="49517" numCol="1" anchor="t" anchorCtr="0" compatLnSpc="1">
            <a:prstTxWarp prst="textNoShape">
              <a:avLst/>
            </a:prstTxWarp>
          </a:bodyPr>
          <a:lstStyle>
            <a:lvl1pPr algn="r" defTabSz="990001" eaLnBrk="1" hangingPunct="1">
              <a:defRPr sz="13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4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5" tIns="49517" rIns="99035" bIns="495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 smtClean="0"/>
              <a:t>Clique para editar os estilos do texto mestre</a:t>
            </a:r>
          </a:p>
          <a:p>
            <a:pPr lvl="1"/>
            <a:r>
              <a:rPr lang="pt-BR" altLang="pt-BR" noProof="0" smtClean="0"/>
              <a:t>Segundo nível</a:t>
            </a:r>
          </a:p>
          <a:p>
            <a:pPr lvl="2"/>
            <a:r>
              <a:rPr lang="pt-BR" altLang="pt-BR" noProof="0" smtClean="0"/>
              <a:t>Terceiro nível</a:t>
            </a:r>
          </a:p>
          <a:p>
            <a:pPr lvl="3"/>
            <a:r>
              <a:rPr lang="pt-BR" altLang="pt-BR" noProof="0" smtClean="0"/>
              <a:t>Quarto nível</a:t>
            </a:r>
          </a:p>
          <a:p>
            <a:pPr lvl="4"/>
            <a:r>
              <a:rPr lang="pt-BR" altLang="pt-BR" noProof="0" smtClean="0"/>
              <a:t>Quinto nível</a:t>
            </a:r>
          </a:p>
        </p:txBody>
      </p:sp>
      <p:sp>
        <p:nvSpPr>
          <p:cNvPr id="344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5" tIns="49517" rIns="99035" bIns="49517" numCol="1" anchor="b" anchorCtr="0" compatLnSpc="1">
            <a:prstTxWarp prst="textNoShape">
              <a:avLst/>
            </a:prstTxWarp>
          </a:bodyPr>
          <a:lstStyle>
            <a:lvl1pPr algn="l" defTabSz="990001" eaLnBrk="1" hangingPunct="1">
              <a:defRPr sz="13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44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5" tIns="49517" rIns="99035" bIns="49517" numCol="1" anchor="b" anchorCtr="0" compatLnSpc="1">
            <a:prstTxWarp prst="textNoShape">
              <a:avLst/>
            </a:prstTxWarp>
          </a:bodyPr>
          <a:lstStyle>
            <a:lvl1pPr algn="r" defTabSz="989013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fld id="{A6E0F324-79CC-457F-B9D3-058AB060626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65902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90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 defTabSz="9890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1100" indent="-234950" defTabSz="9890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4175" indent="-234950" defTabSz="9890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7250" indent="-234950" defTabSz="9890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4450" indent="-23495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1650" indent="-23495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8850" indent="-23495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56050" indent="-23495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951B214-634C-4D5A-8F77-19DD504F257D}" type="slidenum">
              <a:rPr kumimoji="0" lang="pt-BR" altLang="pt-BR" sz="1300"/>
              <a:pPr>
                <a:spcBef>
                  <a:spcPct val="0"/>
                </a:spcBef>
              </a:pPr>
              <a:t>1</a:t>
            </a:fld>
            <a:endParaRPr kumimoji="0" lang="pt-BR" altLang="pt-BR" sz="13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185662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5A6E315-DE3C-4DA2-9F19-E9B72C2AD8C4}" type="slidenum">
              <a:rPr lang="en-US" altLang="pt-BR">
                <a:latin typeface="Times New Roman" panose="02020603050405020304" pitchFamily="18" charset="0"/>
              </a:rPr>
              <a:pPr/>
              <a:t>2</a:t>
            </a:fld>
            <a:endParaRPr lang="en-US" altLang="pt-BR">
              <a:latin typeface="Times New Roman" panose="02020603050405020304" pitchFamily="18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4048125" y="8937625"/>
            <a:ext cx="309562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3078" tIns="48401" rIns="93078" bIns="48401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57F8D71-6182-4CE8-8972-C55305B7781E}" type="slidenum">
              <a:rPr lang="en-US" altLang="pt-BR" sz="1200">
                <a:solidFill>
                  <a:srgbClr val="40458C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pPr algn="r" eaLnBrk="1" hangingPunct="1"/>
              <a:t>2</a:t>
            </a:fld>
            <a:endParaRPr lang="en-US" altLang="pt-BR" sz="1200">
              <a:solidFill>
                <a:srgbClr val="40458C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706438"/>
            <a:ext cx="4703762" cy="3527425"/>
          </a:xfrm>
          <a:solidFill>
            <a:srgbClr val="FFFFFF"/>
          </a:solidFill>
          <a:ln/>
        </p:spPr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714375" y="4468813"/>
            <a:ext cx="5716588" cy="423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4567" tIns="47284" rIns="94567" bIns="47284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11905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E9A366-1D76-4F69-BC32-EF7B79B4579F}" type="slidenum">
              <a:rPr lang="en-US" altLang="pt-BR">
                <a:latin typeface="Times New Roman" panose="02020603050405020304" pitchFamily="18" charset="0"/>
              </a:rPr>
              <a:pPr/>
              <a:t>3</a:t>
            </a:fld>
            <a:endParaRPr lang="en-US" altLang="pt-BR">
              <a:latin typeface="Times New Roman" panose="02020603050405020304" pitchFamily="18" charset="0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218151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158D3F0-3F88-4E25-976E-AA658053C918}" type="slidenum">
              <a:rPr lang="en-US" altLang="pt-BR">
                <a:latin typeface="Times New Roman" panose="02020603050405020304" pitchFamily="18" charset="0"/>
              </a:rPr>
              <a:pPr/>
              <a:t>4</a:t>
            </a:fld>
            <a:endParaRPr lang="en-US" altLang="pt-BR">
              <a:latin typeface="Times New Roman" panose="02020603050405020304" pitchFamily="18" charset="0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691904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F2FEAAA-D0F1-4460-AE2B-3F23A635E7BF}" type="slidenum">
              <a:rPr lang="en-US" altLang="pt-BR">
                <a:latin typeface="Times New Roman" panose="02020603050405020304" pitchFamily="18" charset="0"/>
              </a:rPr>
              <a:pPr/>
              <a:t>5</a:t>
            </a:fld>
            <a:endParaRPr lang="en-US" altLang="pt-BR">
              <a:latin typeface="Times New Roman" panose="02020603050405020304" pitchFamily="18" charset="0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073703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4ABA688-B167-4DFA-934C-BC4AC7A849D7}" type="slidenum">
              <a:rPr lang="en-US" altLang="pt-BR">
                <a:latin typeface="Times New Roman" panose="02020603050405020304" pitchFamily="18" charset="0"/>
              </a:rPr>
              <a:pPr/>
              <a:t>6</a:t>
            </a:fld>
            <a:endParaRPr lang="en-US" altLang="pt-BR">
              <a:latin typeface="Times New Roman" panose="02020603050405020304" pitchFamily="18" charset="0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496058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F5C256D-B42F-4836-A415-3A7C146590B8}" type="slidenum">
              <a:rPr lang="en-US" altLang="pt-BR">
                <a:latin typeface="Times New Roman" panose="02020603050405020304" pitchFamily="18" charset="0"/>
              </a:rPr>
              <a:pPr/>
              <a:t>7</a:t>
            </a:fld>
            <a:endParaRPr lang="en-US" altLang="pt-BR">
              <a:latin typeface="Times New Roman" panose="02020603050405020304" pitchFamily="18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3214020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defTabSz="989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A0628C9-9BFD-4BBE-8C7E-5F51B0FD0627}" type="slidenum">
              <a:rPr lang="en-US" altLang="pt-BR">
                <a:latin typeface="Times New Roman" panose="02020603050405020304" pitchFamily="18" charset="0"/>
              </a:rPr>
              <a:pPr/>
              <a:t>8</a:t>
            </a:fld>
            <a:endParaRPr lang="en-US" altLang="pt-BR">
              <a:latin typeface="Times New Roman" panose="02020603050405020304" pitchFamily="18" charset="0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247268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pt-BR" altLang="en-US" noProof="0" smtClean="0"/>
              <a:t>Clique para editar o estilo do título mestre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pt-BR" altLang="en-US" noProof="0" smtClean="0"/>
              <a:t>Clique para editar o estilo do subtítulo mestre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814BC0-F935-429B-8D6D-203A812152F2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0100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F554ED-0F1A-4733-8D47-0202513E7126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9693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DA9CE1-2C7F-42F6-AD87-1D9196D5B23F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016630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04361D-45E8-4C6F-8B8E-E656839148B3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736196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890AFB-16DD-434B-AF7C-9692FFF4D303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941265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conteúd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62464F-8D37-4BF5-8F91-714F7C5C9DD3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588720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F13665-34AE-4956-BE6A-7A13CF5E436A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744730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e 4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719263"/>
            <a:ext cx="4038600" cy="212883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21304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AC1717-13A4-415C-9EE6-8C650457EE28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960591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22D04C-654A-4234-B380-B3A73E31D8A4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6006691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031DC9-1A41-4994-9279-EEAA442F3AE9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599206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93B198-BA8F-4CE4-BDD1-822D66C1BDCE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72990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CAA52-F180-467F-A0BC-87C185E7A062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52732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8B73B7-B1D4-4A93-804A-C41CF63999C6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55913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FD939-F230-4571-B15E-C6A26EC4E27A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808027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60E8A3-A1C8-4700-97F5-3237503308A6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70354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D4BFF-1233-40CD-ADBA-3E0BCF8F56E8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25958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101A4B-CDBE-400F-91AE-B91E941C2AFD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80402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B3354B-CCFC-463A-B928-F27D3E78C472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70895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 estilo do título mestre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os estilos do texto mestre</a:t>
            </a:r>
          </a:p>
          <a:p>
            <a:pPr lvl="1"/>
            <a:r>
              <a:rPr lang="pt-BR" altLang="en-US" smtClean="0"/>
              <a:t>Segundo nível</a:t>
            </a:r>
          </a:p>
          <a:p>
            <a:pPr lvl="2"/>
            <a:r>
              <a:rPr lang="pt-BR" altLang="en-US" smtClean="0"/>
              <a:t>Terceiro nível</a:t>
            </a:r>
          </a:p>
          <a:p>
            <a:pPr lvl="3"/>
            <a:r>
              <a:rPr lang="pt-BR" altLang="en-US" smtClean="0"/>
              <a:t>Quarto nível</a:t>
            </a:r>
          </a:p>
          <a:p>
            <a:pPr lvl="4"/>
            <a:r>
              <a:rPr lang="pt-BR" altLang="en-US" smtClean="0"/>
              <a:t>Quinto nível</a:t>
            </a:r>
          </a:p>
        </p:txBody>
      </p:sp>
      <p:sp>
        <p:nvSpPr>
          <p:cNvPr id="1955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1955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1955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76E86E75-2930-43C0-A873-0E21602415EE}" type="slidenum">
              <a:rPr lang="pt-BR" altLang="en-US"/>
              <a:pPr/>
              <a:t>‹nº›</a:t>
            </a:fld>
            <a:endParaRPr lang="pt-BR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4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4" cy="7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4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4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4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4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4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 smtClean="0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  <p:sldLayoutId id="2147483816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85109D-4EC7-44C7-BA09-468A114A4FB3}" type="slidenum">
              <a:rPr lang="pt-BR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pt-BR" altLang="en-US" sz="10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052513"/>
            <a:ext cx="7129462" cy="1725612"/>
          </a:xfrm>
        </p:spPr>
        <p:txBody>
          <a:bodyPr/>
          <a:lstStyle/>
          <a:p>
            <a:pPr algn="ctr" eaLnBrk="1" hangingPunct="1"/>
            <a:r>
              <a:rPr lang="pt-BR" altLang="pt-BR" sz="3600" smtClean="0"/>
              <a:t>Heurísticas construtivas:</a:t>
            </a:r>
            <a:br>
              <a:rPr lang="pt-BR" altLang="pt-BR" sz="3600" smtClean="0"/>
            </a:br>
            <a:r>
              <a:rPr lang="pt-BR" altLang="pt-BR" sz="3600" smtClean="0"/>
              <a:t>complexidade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4650" y="2852738"/>
            <a:ext cx="6934200" cy="33131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pt-BR" altLang="pt-BR" sz="2800" smtClean="0"/>
              <a:t>Marcone Jamilson Freitas Souza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2000" smtClean="0"/>
              <a:t>Departamento de Computação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2000" smtClean="0"/>
              <a:t>Programa de Pós-Graduação em Ciência da Computação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2000" smtClean="0"/>
              <a:t>Universidade Federal de Ouro Preto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2000" smtClean="0"/>
              <a:t>Programa de Pós-graduação em Modelagem Matemática e Computacional / CEFET-MG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2000" smtClean="0"/>
              <a:t>Programa de Pós-graduação em Instrumentação, Controle e Automação de Processos em Mineração / ITV/UFOP</a:t>
            </a:r>
          </a:p>
          <a:p>
            <a:pPr algn="ctr" eaLnBrk="1" hangingPunct="1">
              <a:lnSpc>
                <a:spcPct val="90000"/>
              </a:lnSpc>
            </a:pPr>
            <a:endParaRPr lang="pt-BR" altLang="pt-BR" sz="2000" smtClean="0"/>
          </a:p>
          <a:p>
            <a:pPr algn="ctr" eaLnBrk="1" hangingPunct="1">
              <a:lnSpc>
                <a:spcPct val="90000"/>
              </a:lnSpc>
            </a:pPr>
            <a:r>
              <a:rPr lang="pt-BR" altLang="pt-BR" sz="2000" smtClean="0"/>
              <a:t>http://www.decom.ufop.br/prof/marcone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2000" smtClean="0"/>
              <a:t>E-mail: marcone.freitas@yahoo.com.br</a:t>
            </a:r>
          </a:p>
          <a:p>
            <a:pPr eaLnBrk="1" hangingPunct="1">
              <a:lnSpc>
                <a:spcPct val="80000"/>
              </a:lnSpc>
            </a:pPr>
            <a:endParaRPr lang="pt-BR" altLang="pt-B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900113" y="1773238"/>
          <a:ext cx="7543800" cy="3887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r:id="rId4" imgW="5028571" imgH="2591162" progId="">
                  <p:embed/>
                </p:oleObj>
              </mc:Choice>
              <mc:Fallback>
                <p:oleObj r:id="rId4" imgW="5028571" imgH="2591162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773238"/>
                        <a:ext cx="7543800" cy="3887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4000">
                <a:solidFill>
                  <a:srgbClr val="660066"/>
                </a:solidFill>
                <a:latin typeface="Tahoma" panose="020B0604030504040204" pitchFamily="34" charset="0"/>
                <a:ea typeface="Microsoft YaHei" panose="020B0503020204020204" pitchFamily="34" charset="-122"/>
              </a:rPr>
              <a:t>Heurística de construção gulosa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2608263" y="5961063"/>
            <a:ext cx="4627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971550" y="5805488"/>
            <a:ext cx="66960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500"/>
              </a:spcBef>
            </a:pPr>
            <a:r>
              <a:rPr lang="pt-BR" altLang="pt-BR" sz="2400">
                <a:solidFill>
                  <a:srgbClr val="40458C"/>
                </a:solidFill>
                <a:latin typeface="Tahoma" panose="020B0604030504040204" pitchFamily="34" charset="0"/>
                <a:ea typeface="Microsoft YaHei" panose="020B0503020204020204" pitchFamily="34" charset="-122"/>
              </a:rPr>
              <a:t>* Considera-se um problema de maximização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altLang="pt-BR" sz="2800" smtClean="0"/>
              <a:t>Complexidade da heurística construtiva do vizinho mais próximo aplicada ao PCV</a:t>
            </a:r>
          </a:p>
        </p:txBody>
      </p:sp>
      <p:sp>
        <p:nvSpPr>
          <p:cNvPr id="204803" name="Oval 3"/>
          <p:cNvSpPr>
            <a:spLocks noChangeArrowheads="1"/>
          </p:cNvSpPr>
          <p:nvPr/>
        </p:nvSpPr>
        <p:spPr bwMode="auto">
          <a:xfrm>
            <a:off x="684213" y="4076700"/>
            <a:ext cx="574675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4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04804" name="Oval 4"/>
          <p:cNvSpPr>
            <a:spLocks noChangeArrowheads="1"/>
          </p:cNvSpPr>
          <p:nvPr/>
        </p:nvSpPr>
        <p:spPr bwMode="auto">
          <a:xfrm>
            <a:off x="1619250" y="2492375"/>
            <a:ext cx="574675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400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204805" name="Oval 5"/>
          <p:cNvSpPr>
            <a:spLocks noChangeArrowheads="1"/>
          </p:cNvSpPr>
          <p:nvPr/>
        </p:nvSpPr>
        <p:spPr bwMode="auto">
          <a:xfrm>
            <a:off x="3132138" y="2924175"/>
            <a:ext cx="574675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400"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204806" name="Oval 6"/>
          <p:cNvSpPr>
            <a:spLocks noChangeArrowheads="1"/>
          </p:cNvSpPr>
          <p:nvPr/>
        </p:nvSpPr>
        <p:spPr bwMode="auto">
          <a:xfrm>
            <a:off x="3421063" y="4292600"/>
            <a:ext cx="574675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400"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204807" name="Oval 7"/>
          <p:cNvSpPr>
            <a:spLocks noChangeArrowheads="1"/>
          </p:cNvSpPr>
          <p:nvPr/>
        </p:nvSpPr>
        <p:spPr bwMode="auto">
          <a:xfrm>
            <a:off x="2701925" y="5373688"/>
            <a:ext cx="574675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400">
                <a:latin typeface="Tahoma" panose="020B0604030504040204" pitchFamily="34" charset="0"/>
              </a:rPr>
              <a:t>...</a:t>
            </a:r>
          </a:p>
        </p:txBody>
      </p:sp>
      <p:sp>
        <p:nvSpPr>
          <p:cNvPr id="204808" name="Oval 8"/>
          <p:cNvSpPr>
            <a:spLocks noChangeArrowheads="1"/>
          </p:cNvSpPr>
          <p:nvPr/>
        </p:nvSpPr>
        <p:spPr bwMode="auto">
          <a:xfrm>
            <a:off x="1404938" y="5805488"/>
            <a:ext cx="574675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400">
                <a:solidFill>
                  <a:srgbClr val="BC102D"/>
                </a:solidFill>
                <a:latin typeface="Tahoma" panose="020B0604030504040204" pitchFamily="34" charset="0"/>
              </a:rPr>
              <a:t>N</a:t>
            </a:r>
          </a:p>
        </p:txBody>
      </p:sp>
      <p:graphicFrame>
        <p:nvGraphicFramePr>
          <p:cNvPr id="204858" name="Group 58"/>
          <p:cNvGraphicFramePr>
            <a:graphicFrameLocks noGrp="1"/>
          </p:cNvGraphicFramePr>
          <p:nvPr>
            <p:ph idx="1"/>
          </p:nvPr>
        </p:nvGraphicFramePr>
        <p:xfrm>
          <a:off x="4284663" y="1557338"/>
          <a:ext cx="4608512" cy="4937140"/>
        </p:xfrm>
        <a:graphic>
          <a:graphicData uri="http://schemas.openxmlformats.org/drawingml/2006/table">
            <a:tbl>
              <a:tblPr/>
              <a:tblGrid>
                <a:gridCol w="2305050"/>
                <a:gridCol w="2303462"/>
              </a:tblGrid>
              <a:tr h="822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Iteração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Número de avaliações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6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N-1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6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N-2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6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...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...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6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N-1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6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N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6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Total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 + N(N-1)/2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4841" name="Line 41"/>
          <p:cNvSpPr>
            <a:spLocks noChangeShapeType="1"/>
          </p:cNvSpPr>
          <p:nvPr/>
        </p:nvSpPr>
        <p:spPr bwMode="auto">
          <a:xfrm flipV="1">
            <a:off x="1187450" y="3429000"/>
            <a:ext cx="2016125" cy="792163"/>
          </a:xfrm>
          <a:prstGeom prst="line">
            <a:avLst/>
          </a:prstGeom>
          <a:noFill/>
          <a:ln w="9525">
            <a:solidFill>
              <a:srgbClr val="BC102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42" name="Line 42"/>
          <p:cNvSpPr>
            <a:spLocks noChangeShapeType="1"/>
          </p:cNvSpPr>
          <p:nvPr/>
        </p:nvSpPr>
        <p:spPr bwMode="auto">
          <a:xfrm>
            <a:off x="1258888" y="4365625"/>
            <a:ext cx="2160587" cy="142875"/>
          </a:xfrm>
          <a:prstGeom prst="line">
            <a:avLst/>
          </a:prstGeom>
          <a:noFill/>
          <a:ln w="9525">
            <a:solidFill>
              <a:srgbClr val="BC102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43" name="Line 43"/>
          <p:cNvSpPr>
            <a:spLocks noChangeShapeType="1"/>
          </p:cNvSpPr>
          <p:nvPr/>
        </p:nvSpPr>
        <p:spPr bwMode="auto">
          <a:xfrm>
            <a:off x="1187450" y="4581525"/>
            <a:ext cx="1584325" cy="935038"/>
          </a:xfrm>
          <a:prstGeom prst="line">
            <a:avLst/>
          </a:prstGeom>
          <a:noFill/>
          <a:ln w="9525">
            <a:solidFill>
              <a:srgbClr val="BC102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44" name="Line 44"/>
          <p:cNvSpPr>
            <a:spLocks noChangeShapeType="1"/>
          </p:cNvSpPr>
          <p:nvPr/>
        </p:nvSpPr>
        <p:spPr bwMode="auto">
          <a:xfrm>
            <a:off x="1042988" y="4652963"/>
            <a:ext cx="504825" cy="1152525"/>
          </a:xfrm>
          <a:prstGeom prst="line">
            <a:avLst/>
          </a:prstGeom>
          <a:noFill/>
          <a:ln w="9525">
            <a:solidFill>
              <a:srgbClr val="BC102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45" name="Line 45"/>
          <p:cNvSpPr>
            <a:spLocks noChangeShapeType="1"/>
          </p:cNvSpPr>
          <p:nvPr/>
        </p:nvSpPr>
        <p:spPr bwMode="auto">
          <a:xfrm flipV="1">
            <a:off x="971550" y="3068638"/>
            <a:ext cx="792163" cy="1008062"/>
          </a:xfrm>
          <a:prstGeom prst="line">
            <a:avLst/>
          </a:prstGeom>
          <a:noFill/>
          <a:ln w="9525">
            <a:solidFill>
              <a:srgbClr val="BC102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46" name="Line 46"/>
          <p:cNvSpPr>
            <a:spLocks noChangeShapeType="1"/>
          </p:cNvSpPr>
          <p:nvPr/>
        </p:nvSpPr>
        <p:spPr bwMode="auto">
          <a:xfrm>
            <a:off x="2195513" y="2852738"/>
            <a:ext cx="936625" cy="215900"/>
          </a:xfrm>
          <a:prstGeom prst="line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47" name="Line 47"/>
          <p:cNvSpPr>
            <a:spLocks noChangeShapeType="1"/>
          </p:cNvSpPr>
          <p:nvPr/>
        </p:nvSpPr>
        <p:spPr bwMode="auto">
          <a:xfrm>
            <a:off x="2124075" y="2997200"/>
            <a:ext cx="1439863" cy="1368425"/>
          </a:xfrm>
          <a:prstGeom prst="line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48" name="Line 48"/>
          <p:cNvSpPr>
            <a:spLocks noChangeShapeType="1"/>
          </p:cNvSpPr>
          <p:nvPr/>
        </p:nvSpPr>
        <p:spPr bwMode="auto">
          <a:xfrm>
            <a:off x="1979613" y="3068638"/>
            <a:ext cx="936625" cy="2305050"/>
          </a:xfrm>
          <a:prstGeom prst="line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49" name="Line 49"/>
          <p:cNvSpPr>
            <a:spLocks noChangeShapeType="1"/>
          </p:cNvSpPr>
          <p:nvPr/>
        </p:nvSpPr>
        <p:spPr bwMode="auto">
          <a:xfrm flipH="1">
            <a:off x="1763713" y="3068638"/>
            <a:ext cx="71437" cy="2736850"/>
          </a:xfrm>
          <a:prstGeom prst="line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51" name="Line 51"/>
          <p:cNvSpPr>
            <a:spLocks noChangeShapeType="1"/>
          </p:cNvSpPr>
          <p:nvPr/>
        </p:nvSpPr>
        <p:spPr bwMode="auto">
          <a:xfrm flipH="1" flipV="1">
            <a:off x="971550" y="4652963"/>
            <a:ext cx="504825" cy="1223962"/>
          </a:xfrm>
          <a:prstGeom prst="line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59" name="Oval 59"/>
          <p:cNvSpPr>
            <a:spLocks noChangeArrowheads="1"/>
          </p:cNvSpPr>
          <p:nvPr/>
        </p:nvSpPr>
        <p:spPr bwMode="auto">
          <a:xfrm>
            <a:off x="2268538" y="6021388"/>
            <a:ext cx="574675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400">
                <a:latin typeface="Tahoma" panose="020B0604030504040204" pitchFamily="34" charset="0"/>
              </a:rPr>
              <a:t>N-1</a:t>
            </a:r>
          </a:p>
        </p:txBody>
      </p:sp>
      <p:sp>
        <p:nvSpPr>
          <p:cNvPr id="204861" name="Line 61"/>
          <p:cNvSpPr>
            <a:spLocks noChangeShapeType="1"/>
          </p:cNvSpPr>
          <p:nvPr/>
        </p:nvSpPr>
        <p:spPr bwMode="auto">
          <a:xfrm flipH="1" flipV="1">
            <a:off x="1116013" y="4581525"/>
            <a:ext cx="1295400" cy="1439863"/>
          </a:xfrm>
          <a:prstGeom prst="line">
            <a:avLst/>
          </a:prstGeom>
          <a:noFill/>
          <a:ln w="9525">
            <a:solidFill>
              <a:srgbClr val="BC102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63" name="Line 63"/>
          <p:cNvSpPr>
            <a:spLocks noChangeShapeType="1"/>
          </p:cNvSpPr>
          <p:nvPr/>
        </p:nvSpPr>
        <p:spPr bwMode="auto">
          <a:xfrm flipH="1" flipV="1">
            <a:off x="1908175" y="3068638"/>
            <a:ext cx="576263" cy="2952750"/>
          </a:xfrm>
          <a:prstGeom prst="line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64" name="Line 64"/>
          <p:cNvSpPr>
            <a:spLocks noChangeShapeType="1"/>
          </p:cNvSpPr>
          <p:nvPr/>
        </p:nvSpPr>
        <p:spPr bwMode="auto">
          <a:xfrm>
            <a:off x="3563938" y="3429000"/>
            <a:ext cx="144462" cy="863600"/>
          </a:xfrm>
          <a:prstGeom prst="line">
            <a:avLst/>
          </a:prstGeom>
          <a:noFill/>
          <a:ln w="9525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65" name="Line 65"/>
          <p:cNvSpPr>
            <a:spLocks noChangeShapeType="1"/>
          </p:cNvSpPr>
          <p:nvPr/>
        </p:nvSpPr>
        <p:spPr bwMode="auto">
          <a:xfrm flipH="1">
            <a:off x="3203575" y="4868863"/>
            <a:ext cx="431800" cy="576262"/>
          </a:xfrm>
          <a:prstGeom prst="line">
            <a:avLst/>
          </a:prstGeom>
          <a:noFill/>
          <a:ln w="9525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66" name="Line 66"/>
          <p:cNvSpPr>
            <a:spLocks noChangeShapeType="1"/>
          </p:cNvSpPr>
          <p:nvPr/>
        </p:nvSpPr>
        <p:spPr bwMode="auto">
          <a:xfrm flipH="1">
            <a:off x="2700338" y="5905500"/>
            <a:ext cx="142875" cy="142875"/>
          </a:xfrm>
          <a:prstGeom prst="line">
            <a:avLst/>
          </a:prstGeom>
          <a:noFill/>
          <a:ln w="9525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68" name="Line 68"/>
          <p:cNvSpPr>
            <a:spLocks noChangeShapeType="1"/>
          </p:cNvSpPr>
          <p:nvPr/>
        </p:nvSpPr>
        <p:spPr bwMode="auto">
          <a:xfrm flipH="1">
            <a:off x="1951038" y="62372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048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048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048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048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04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048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04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04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04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20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animBg="1"/>
      <p:bldP spid="204804" grpId="0" animBg="1"/>
      <p:bldP spid="204805" grpId="0" animBg="1"/>
      <p:bldP spid="204806" grpId="0" animBg="1"/>
      <p:bldP spid="204807" grpId="0" animBg="1"/>
      <p:bldP spid="204808" grpId="0" animBg="1"/>
      <p:bldP spid="204841" grpId="0" animBg="1"/>
      <p:bldP spid="204841" grpId="1" animBg="1"/>
      <p:bldP spid="204842" grpId="0" animBg="1"/>
      <p:bldP spid="204842" grpId="1" animBg="1"/>
      <p:bldP spid="204843" grpId="0" animBg="1"/>
      <p:bldP spid="204843" grpId="1" animBg="1"/>
      <p:bldP spid="204844" grpId="0" animBg="1"/>
      <p:bldP spid="204844" grpId="1" animBg="1"/>
      <p:bldP spid="204845" grpId="0" animBg="1"/>
      <p:bldP spid="204846" grpId="0" animBg="1"/>
      <p:bldP spid="204847" grpId="0" animBg="1"/>
      <p:bldP spid="204847" grpId="1" animBg="1"/>
      <p:bldP spid="204848" grpId="0" animBg="1"/>
      <p:bldP spid="204848" grpId="1" animBg="1"/>
      <p:bldP spid="204849" grpId="0" animBg="1"/>
      <p:bldP spid="204849" grpId="1" animBg="1"/>
      <p:bldP spid="204851" grpId="0" animBg="1"/>
      <p:bldP spid="204859" grpId="0" animBg="1"/>
      <p:bldP spid="204859" grpId="1" animBg="1"/>
      <p:bldP spid="204861" grpId="0" animBg="1"/>
      <p:bldP spid="204861" grpId="1" animBg="1"/>
      <p:bldP spid="204863" grpId="0" animBg="1"/>
      <p:bldP spid="204863" grpId="1" animBg="1"/>
      <p:bldP spid="204864" grpId="0" animBg="1"/>
      <p:bldP spid="204865" grpId="0" animBg="1"/>
      <p:bldP spid="204866" grpId="0" animBg="1"/>
      <p:bldP spid="2048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altLang="pt-BR" sz="2800" smtClean="0"/>
              <a:t>Complexidade da heurística construtiva da inserção mais barata aplicada ao PCV</a:t>
            </a:r>
          </a:p>
        </p:txBody>
      </p:sp>
      <p:graphicFrame>
        <p:nvGraphicFramePr>
          <p:cNvPr id="207915" name="Object 43"/>
          <p:cNvGraphicFramePr>
            <a:graphicFrameLocks noChangeAspect="1"/>
          </p:cNvGraphicFramePr>
          <p:nvPr>
            <p:ph idx="1"/>
          </p:nvPr>
        </p:nvGraphicFramePr>
        <p:xfrm>
          <a:off x="1908175" y="1655763"/>
          <a:ext cx="5240338" cy="501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Imagem de bitmap" r:id="rId4" imgW="4191585" imgH="4009524" progId="Paint.Picture">
                  <p:embed/>
                </p:oleObj>
              </mc:Choice>
              <mc:Fallback>
                <p:oleObj name="Imagem de bitmap" r:id="rId4" imgW="4191585" imgH="4009524" progId="Paint.Picture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655763"/>
                        <a:ext cx="5240338" cy="501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917" name="Line 45"/>
          <p:cNvSpPr>
            <a:spLocks noChangeShapeType="1"/>
          </p:cNvSpPr>
          <p:nvPr/>
        </p:nvSpPr>
        <p:spPr bwMode="auto">
          <a:xfrm flipV="1">
            <a:off x="4427538" y="2276475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18" name="Line 46"/>
          <p:cNvSpPr>
            <a:spLocks noChangeShapeType="1"/>
          </p:cNvSpPr>
          <p:nvPr/>
        </p:nvSpPr>
        <p:spPr bwMode="auto">
          <a:xfrm>
            <a:off x="4500563" y="2276475"/>
            <a:ext cx="503237" cy="5048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19" name="Line 47"/>
          <p:cNvSpPr>
            <a:spLocks noChangeShapeType="1"/>
          </p:cNvSpPr>
          <p:nvPr/>
        </p:nvSpPr>
        <p:spPr bwMode="auto">
          <a:xfrm flipH="1" flipV="1">
            <a:off x="4427538" y="2708275"/>
            <a:ext cx="576262" cy="730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20" name="Line 48"/>
          <p:cNvSpPr>
            <a:spLocks noChangeShapeType="1"/>
          </p:cNvSpPr>
          <p:nvPr/>
        </p:nvSpPr>
        <p:spPr bwMode="auto">
          <a:xfrm flipV="1">
            <a:off x="4500563" y="1773238"/>
            <a:ext cx="1511300" cy="5032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21" name="Line 49"/>
          <p:cNvSpPr>
            <a:spLocks noChangeShapeType="1"/>
          </p:cNvSpPr>
          <p:nvPr/>
        </p:nvSpPr>
        <p:spPr bwMode="auto">
          <a:xfrm flipH="1">
            <a:off x="5003800" y="1773238"/>
            <a:ext cx="1008063" cy="10080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22" name="Line 50"/>
          <p:cNvSpPr>
            <a:spLocks noChangeShapeType="1"/>
          </p:cNvSpPr>
          <p:nvPr/>
        </p:nvSpPr>
        <p:spPr bwMode="auto">
          <a:xfrm flipH="1">
            <a:off x="4427538" y="1773238"/>
            <a:ext cx="1584325" cy="9350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23" name="Line 51"/>
          <p:cNvSpPr>
            <a:spLocks noChangeShapeType="1"/>
          </p:cNvSpPr>
          <p:nvPr/>
        </p:nvSpPr>
        <p:spPr bwMode="auto">
          <a:xfrm flipV="1">
            <a:off x="5724525" y="1773238"/>
            <a:ext cx="287338" cy="13684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24" name="Line 52"/>
          <p:cNvSpPr>
            <a:spLocks noChangeShapeType="1"/>
          </p:cNvSpPr>
          <p:nvPr/>
        </p:nvSpPr>
        <p:spPr bwMode="auto">
          <a:xfrm flipH="1" flipV="1">
            <a:off x="5003800" y="2736850"/>
            <a:ext cx="720725" cy="4333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25" name="Line 53"/>
          <p:cNvSpPr>
            <a:spLocks noChangeShapeType="1"/>
          </p:cNvSpPr>
          <p:nvPr/>
        </p:nvSpPr>
        <p:spPr bwMode="auto">
          <a:xfrm flipH="1" flipV="1">
            <a:off x="4427538" y="2708275"/>
            <a:ext cx="1296987" cy="4333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28" name="Line 56"/>
          <p:cNvSpPr>
            <a:spLocks noChangeShapeType="1"/>
          </p:cNvSpPr>
          <p:nvPr/>
        </p:nvSpPr>
        <p:spPr bwMode="auto">
          <a:xfrm flipV="1">
            <a:off x="4140200" y="2708275"/>
            <a:ext cx="287338" cy="12255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29" name="Line 57"/>
          <p:cNvSpPr>
            <a:spLocks noChangeShapeType="1"/>
          </p:cNvSpPr>
          <p:nvPr/>
        </p:nvSpPr>
        <p:spPr bwMode="auto">
          <a:xfrm flipV="1">
            <a:off x="4140200" y="3141663"/>
            <a:ext cx="1584325" cy="7921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6159" name="Text Box 58"/>
          <p:cNvSpPr txBox="1">
            <a:spLocks noChangeArrowheads="1"/>
          </p:cNvSpPr>
          <p:nvPr/>
        </p:nvSpPr>
        <p:spPr bwMode="auto">
          <a:xfrm>
            <a:off x="5940425" y="148431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6160" name="Text Box 59"/>
          <p:cNvSpPr txBox="1">
            <a:spLocks noChangeArrowheads="1"/>
          </p:cNvSpPr>
          <p:nvPr/>
        </p:nvSpPr>
        <p:spPr bwMode="auto">
          <a:xfrm>
            <a:off x="5003800" y="25574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6161" name="Text Box 60"/>
          <p:cNvSpPr txBox="1">
            <a:spLocks noChangeArrowheads="1"/>
          </p:cNvSpPr>
          <p:nvPr/>
        </p:nvSpPr>
        <p:spPr bwMode="auto">
          <a:xfrm>
            <a:off x="5551488" y="31194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>
                <a:latin typeface="Tahoma" panose="020B0604030504040204" pitchFamily="34" charset="0"/>
              </a:rPr>
              <a:t>5</a:t>
            </a:r>
          </a:p>
        </p:txBody>
      </p:sp>
      <p:sp>
        <p:nvSpPr>
          <p:cNvPr id="6162" name="Text Box 61"/>
          <p:cNvSpPr txBox="1">
            <a:spLocks noChangeArrowheads="1"/>
          </p:cNvSpPr>
          <p:nvPr/>
        </p:nvSpPr>
        <p:spPr bwMode="auto">
          <a:xfrm>
            <a:off x="4356100" y="194468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6163" name="Text Box 62"/>
          <p:cNvSpPr txBox="1">
            <a:spLocks noChangeArrowheads="1"/>
          </p:cNvSpPr>
          <p:nvPr/>
        </p:nvSpPr>
        <p:spPr bwMode="auto">
          <a:xfrm>
            <a:off x="3851275" y="37163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>
                <a:latin typeface="Tahoma" panose="020B0604030504040204" pitchFamily="34" charset="0"/>
              </a:rPr>
              <a:t>6</a:t>
            </a:r>
          </a:p>
        </p:txBody>
      </p:sp>
      <p:sp>
        <p:nvSpPr>
          <p:cNvPr id="6164" name="Text Box 63"/>
          <p:cNvSpPr txBox="1">
            <a:spLocks noChangeArrowheads="1"/>
          </p:cNvSpPr>
          <p:nvPr/>
        </p:nvSpPr>
        <p:spPr bwMode="auto">
          <a:xfrm>
            <a:off x="6948488" y="306228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>
                <a:latin typeface="Tahoma" panose="020B0604030504040204" pitchFamily="34" charset="0"/>
              </a:rPr>
              <a:t>j</a:t>
            </a:r>
          </a:p>
        </p:txBody>
      </p:sp>
      <p:sp>
        <p:nvSpPr>
          <p:cNvPr id="6165" name="Text Box 64"/>
          <p:cNvSpPr txBox="1">
            <a:spLocks noChangeArrowheads="1"/>
          </p:cNvSpPr>
          <p:nvPr/>
        </p:nvSpPr>
        <p:spPr bwMode="auto">
          <a:xfrm>
            <a:off x="3492500" y="428625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>
                <a:latin typeface="Tahoma" panose="020B0604030504040204" pitchFamily="34" charset="0"/>
              </a:rPr>
              <a:t>i</a:t>
            </a:r>
          </a:p>
        </p:txBody>
      </p:sp>
      <p:sp>
        <p:nvSpPr>
          <p:cNvPr id="6166" name="Text Box 65"/>
          <p:cNvSpPr txBox="1">
            <a:spLocks noChangeArrowheads="1"/>
          </p:cNvSpPr>
          <p:nvPr/>
        </p:nvSpPr>
        <p:spPr bwMode="auto">
          <a:xfrm>
            <a:off x="4441825" y="545941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>
                <a:latin typeface="Tahoma" panose="020B0604030504040204" pitchFamily="34" charset="0"/>
              </a:rPr>
              <a:t>k</a:t>
            </a:r>
          </a:p>
        </p:txBody>
      </p:sp>
      <p:sp>
        <p:nvSpPr>
          <p:cNvPr id="207938" name="Line 66"/>
          <p:cNvSpPr>
            <a:spLocks noChangeShapeType="1"/>
          </p:cNvSpPr>
          <p:nvPr/>
        </p:nvSpPr>
        <p:spPr bwMode="auto">
          <a:xfrm flipV="1">
            <a:off x="3779838" y="3933825"/>
            <a:ext cx="360362" cy="5746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39" name="Line 67"/>
          <p:cNvSpPr>
            <a:spLocks noChangeShapeType="1"/>
          </p:cNvSpPr>
          <p:nvPr/>
        </p:nvSpPr>
        <p:spPr bwMode="auto">
          <a:xfrm flipV="1">
            <a:off x="3779838" y="3429000"/>
            <a:ext cx="3240087" cy="10795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40" name="Line 68"/>
          <p:cNvSpPr>
            <a:spLocks noChangeShapeType="1"/>
          </p:cNvSpPr>
          <p:nvPr/>
        </p:nvSpPr>
        <p:spPr bwMode="auto">
          <a:xfrm>
            <a:off x="5724525" y="3141663"/>
            <a:ext cx="1295400" cy="2873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41" name="Line 69"/>
          <p:cNvSpPr>
            <a:spLocks noChangeShapeType="1"/>
          </p:cNvSpPr>
          <p:nvPr/>
        </p:nvSpPr>
        <p:spPr bwMode="auto">
          <a:xfrm flipH="1" flipV="1">
            <a:off x="3779838" y="4508500"/>
            <a:ext cx="792162" cy="9366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42" name="Line 70"/>
          <p:cNvSpPr>
            <a:spLocks noChangeShapeType="1"/>
          </p:cNvSpPr>
          <p:nvPr/>
        </p:nvSpPr>
        <p:spPr bwMode="auto">
          <a:xfrm flipV="1">
            <a:off x="4572000" y="3429000"/>
            <a:ext cx="2447925" cy="20161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43" name="Text Box 71"/>
          <p:cNvSpPr txBox="1">
            <a:spLocks noChangeArrowheads="1"/>
          </p:cNvSpPr>
          <p:nvPr/>
        </p:nvSpPr>
        <p:spPr bwMode="auto">
          <a:xfrm>
            <a:off x="2628900" y="5708650"/>
            <a:ext cx="453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400">
                <a:latin typeface="Tahoma" panose="020B0604030504040204" pitchFamily="34" charset="0"/>
              </a:rPr>
              <a:t>Custo da inserção =  d</a:t>
            </a:r>
            <a:r>
              <a:rPr lang="pt-BR" altLang="pt-BR" sz="2400" baseline="-25000">
                <a:latin typeface="Tahoma" panose="020B0604030504040204" pitchFamily="34" charset="0"/>
              </a:rPr>
              <a:t>ik</a:t>
            </a:r>
            <a:r>
              <a:rPr lang="pt-BR" altLang="pt-BR" sz="2400">
                <a:latin typeface="Tahoma" panose="020B0604030504040204" pitchFamily="34" charset="0"/>
              </a:rPr>
              <a:t>+d</a:t>
            </a:r>
            <a:r>
              <a:rPr lang="pt-BR" altLang="pt-BR" sz="2400" baseline="-25000">
                <a:latin typeface="Tahoma" panose="020B0604030504040204" pitchFamily="34" charset="0"/>
              </a:rPr>
              <a:t>jk</a:t>
            </a:r>
            <a:r>
              <a:rPr lang="pt-BR" altLang="pt-BR" sz="2400">
                <a:latin typeface="Tahoma" panose="020B0604030504040204" pitchFamily="34" charset="0"/>
              </a:rPr>
              <a:t>-d</a:t>
            </a:r>
            <a:r>
              <a:rPr lang="pt-BR" altLang="pt-BR" sz="2400" baseline="-25000">
                <a:latin typeface="Tahoma" panose="020B0604030504040204" pitchFamily="34" charset="0"/>
              </a:rPr>
              <a:t>ij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07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07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07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07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7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07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7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7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07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07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07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07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207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07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07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07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079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207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207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07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17" grpId="0" animBg="1"/>
      <p:bldP spid="207917" grpId="1" animBg="1"/>
      <p:bldP spid="207917" grpId="2" animBg="1"/>
      <p:bldP spid="207918" grpId="0" animBg="1"/>
      <p:bldP spid="207918" grpId="1" animBg="1"/>
      <p:bldP spid="207918" grpId="2" animBg="1"/>
      <p:bldP spid="207918" grpId="3" animBg="1"/>
      <p:bldP spid="207919" grpId="0" animBg="1"/>
      <p:bldP spid="207919" grpId="1" animBg="1"/>
      <p:bldP spid="207919" grpId="2" animBg="1"/>
      <p:bldP spid="207919" grpId="3" animBg="1"/>
      <p:bldP spid="207920" grpId="0" animBg="1"/>
      <p:bldP spid="207920" grpId="1" animBg="1"/>
      <p:bldP spid="207920" grpId="2" animBg="1"/>
      <p:bldP spid="207920" grpId="3" animBg="1"/>
      <p:bldP spid="207921" grpId="0" animBg="1"/>
      <p:bldP spid="207921" grpId="1" animBg="1"/>
      <p:bldP spid="207921" grpId="2" animBg="1"/>
      <p:bldP spid="207921" grpId="3" animBg="1"/>
      <p:bldP spid="207921" grpId="4" animBg="1"/>
      <p:bldP spid="207922" grpId="0" animBg="1"/>
      <p:bldP spid="207922" grpId="1" animBg="1"/>
      <p:bldP spid="207922" grpId="2" animBg="1"/>
      <p:bldP spid="207923" grpId="0" animBg="1"/>
      <p:bldP spid="207923" grpId="1" animBg="1"/>
      <p:bldP spid="207924" grpId="0" animBg="1"/>
      <p:bldP spid="207924" grpId="1" animBg="1"/>
      <p:bldP spid="207924" grpId="2" animBg="1"/>
      <p:bldP spid="207925" grpId="0" animBg="1"/>
      <p:bldP spid="207925" grpId="1" animBg="1"/>
      <p:bldP spid="207928" grpId="0" animBg="1"/>
      <p:bldP spid="207929" grpId="0" animBg="1"/>
      <p:bldP spid="207929" grpId="1" animBg="1"/>
      <p:bldP spid="207938" grpId="0" animBg="1"/>
      <p:bldP spid="207939" grpId="0" animBg="1"/>
      <p:bldP spid="207939" grpId="1" animBg="1"/>
      <p:bldP spid="207940" grpId="0" animBg="1"/>
      <p:bldP spid="207941" grpId="0" animBg="1"/>
      <p:bldP spid="207942" grpId="0" animBg="1"/>
      <p:bldP spid="2079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altLang="pt-BR" sz="2800" smtClean="0"/>
              <a:t>Complexidade da heurística construtiva da inserção mais barata aplicada ao PCV</a:t>
            </a:r>
          </a:p>
        </p:txBody>
      </p:sp>
      <p:graphicFrame>
        <p:nvGraphicFramePr>
          <p:cNvPr id="206935" name="Group 87"/>
          <p:cNvGraphicFramePr>
            <a:graphicFrameLocks noGrp="1"/>
          </p:cNvGraphicFramePr>
          <p:nvPr>
            <p:ph sz="half" idx="1"/>
          </p:nvPr>
        </p:nvGraphicFramePr>
        <p:xfrm>
          <a:off x="684213" y="1628775"/>
          <a:ext cx="4248150" cy="4205525"/>
        </p:xfrm>
        <a:graphic>
          <a:graphicData uri="http://schemas.openxmlformats.org/drawingml/2006/table">
            <a:tbl>
              <a:tblPr/>
              <a:tblGrid>
                <a:gridCol w="1497012"/>
                <a:gridCol w="2751138"/>
              </a:tblGrid>
              <a:tr h="8228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Iteração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Número de avaliações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3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3(N - 3)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4(N - 4)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...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...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i-2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i(N-i)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...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...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N-3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(N – 1)(N-(N-1))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Total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pt-BR" alt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200" name="Object 76"/>
          <p:cNvGraphicFramePr>
            <a:graphicFrameLocks noChangeAspect="1"/>
          </p:cNvGraphicFramePr>
          <p:nvPr>
            <p:ph sz="quarter" idx="2"/>
          </p:nvPr>
        </p:nvGraphicFramePr>
        <p:xfrm>
          <a:off x="2916238" y="5157788"/>
          <a:ext cx="10223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4" imgW="638909" imgH="431132" progId="Equation.3">
                  <p:embed/>
                </p:oleObj>
              </mc:Choice>
              <mc:Fallback>
                <p:oleObj name="Equation" r:id="rId4" imgW="638909" imgH="431132" progId="Equation.3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5157788"/>
                        <a:ext cx="102235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2" name="Text Box 88"/>
          <p:cNvSpPr txBox="1">
            <a:spLocks noChangeArrowheads="1"/>
          </p:cNvSpPr>
          <p:nvPr/>
        </p:nvSpPr>
        <p:spPr bwMode="auto">
          <a:xfrm>
            <a:off x="755650" y="6021388"/>
            <a:ext cx="59039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pt-BR" dirty="0">
                <a:latin typeface="Tahoma" panose="020B0604030504040204" pitchFamily="34" charset="0"/>
              </a:rPr>
              <a:t>Soma </a:t>
            </a:r>
            <a:r>
              <a:rPr lang="en-US" altLang="pt-BR" dirty="0" err="1">
                <a:latin typeface="Tahoma" panose="020B0604030504040204" pitchFamily="34" charset="0"/>
              </a:rPr>
              <a:t>obtida</a:t>
            </a:r>
            <a:r>
              <a:rPr lang="en-US" altLang="pt-BR" dirty="0">
                <a:latin typeface="Tahoma" panose="020B0604030504040204" pitchFamily="34" charset="0"/>
              </a:rPr>
              <a:t> a </a:t>
            </a:r>
            <a:r>
              <a:rPr lang="en-US" altLang="pt-BR" dirty="0" err="1">
                <a:latin typeface="Tahoma" panose="020B0604030504040204" pitchFamily="34" charset="0"/>
              </a:rPr>
              <a:t>partir</a:t>
            </a:r>
            <a:r>
              <a:rPr lang="en-US" altLang="pt-BR" dirty="0">
                <a:latin typeface="Tahoma" panose="020B0604030504040204" pitchFamily="34" charset="0"/>
              </a:rPr>
              <a:t> da </a:t>
            </a:r>
            <a:r>
              <a:rPr lang="en-US" altLang="pt-BR" dirty="0" err="1">
                <a:latin typeface="Tahoma" panose="020B0604030504040204" pitchFamily="34" charset="0"/>
              </a:rPr>
              <a:t>aplicação</a:t>
            </a:r>
            <a:r>
              <a:rPr lang="en-US" altLang="pt-BR" dirty="0">
                <a:latin typeface="Tahoma" panose="020B0604030504040204" pitchFamily="34" charset="0"/>
              </a:rPr>
              <a:t> da </a:t>
            </a:r>
            <a:r>
              <a:rPr lang="en-US" altLang="pt-BR" dirty="0" err="1">
                <a:latin typeface="Tahoma" panose="020B0604030504040204" pitchFamily="34" charset="0"/>
              </a:rPr>
              <a:t>fórmula</a:t>
            </a:r>
            <a:r>
              <a:rPr lang="en-US" altLang="pt-BR" dirty="0">
                <a:latin typeface="Tahoma" panose="020B0604030504040204" pitchFamily="34" charset="0"/>
              </a:rPr>
              <a:t> da soma </a:t>
            </a:r>
            <a:r>
              <a:rPr lang="en-US" altLang="pt-BR" dirty="0" smtClean="0">
                <a:latin typeface="Tahoma" panose="020B0604030504040204" pitchFamily="34" charset="0"/>
              </a:rPr>
              <a:t>dos </a:t>
            </a:r>
            <a:r>
              <a:rPr lang="en-US" altLang="pt-BR" dirty="0" err="1" smtClean="0">
                <a:latin typeface="Tahoma" panose="020B0604030504040204" pitchFamily="34" charset="0"/>
              </a:rPr>
              <a:t>quadrados</a:t>
            </a:r>
            <a:r>
              <a:rPr lang="en-US" altLang="pt-BR" dirty="0" smtClean="0">
                <a:latin typeface="Tahoma" panose="020B0604030504040204" pitchFamily="34" charset="0"/>
              </a:rPr>
              <a:t> </a:t>
            </a:r>
            <a:r>
              <a:rPr lang="en-US" altLang="pt-BR" dirty="0">
                <a:latin typeface="Tahoma" panose="020B0604030504040204" pitchFamily="34" charset="0"/>
              </a:rPr>
              <a:t>dos n </a:t>
            </a:r>
            <a:r>
              <a:rPr lang="en-US" altLang="pt-BR" dirty="0" err="1">
                <a:latin typeface="Tahoma" panose="020B0604030504040204" pitchFamily="34" charset="0"/>
              </a:rPr>
              <a:t>primeiros</a:t>
            </a:r>
            <a:r>
              <a:rPr lang="en-US" altLang="pt-BR" dirty="0">
                <a:latin typeface="Tahoma" panose="020B0604030504040204" pitchFamily="34" charset="0"/>
              </a:rPr>
              <a:t> </a:t>
            </a:r>
            <a:r>
              <a:rPr lang="en-US" altLang="pt-BR" dirty="0" err="1">
                <a:latin typeface="Tahoma" panose="020B0604030504040204" pitchFamily="34" charset="0"/>
              </a:rPr>
              <a:t>números</a:t>
            </a:r>
            <a:r>
              <a:rPr lang="en-US" altLang="pt-BR" dirty="0">
                <a:latin typeface="Tahoma" panose="020B0604030504040204" pitchFamily="34" charset="0"/>
              </a:rPr>
              <a:t> </a:t>
            </a:r>
            <a:r>
              <a:rPr lang="en-US" altLang="pt-BR" dirty="0" err="1">
                <a:latin typeface="Tahoma" panose="020B0604030504040204" pitchFamily="34" charset="0"/>
              </a:rPr>
              <a:t>naturais</a:t>
            </a:r>
            <a:r>
              <a:rPr lang="en-US" altLang="pt-BR" dirty="0">
                <a:latin typeface="Tahoma" panose="020B0604030504040204" pitchFamily="34" charset="0"/>
              </a:rPr>
              <a:t>:</a:t>
            </a:r>
            <a:endParaRPr lang="pt-BR" altLang="pt-BR" dirty="0">
              <a:latin typeface="Tahoma" panose="020B0604030504040204" pitchFamily="34" charset="0"/>
            </a:endParaRPr>
          </a:p>
        </p:txBody>
      </p:sp>
      <p:pic>
        <p:nvPicPr>
          <p:cNvPr id="7203" name="Picture 89" descr="somaqua6.gif (1349 bytes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092825"/>
            <a:ext cx="1966912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CaixaDeTexto 1"/>
              <p:cNvSpPr txBox="1"/>
              <p:nvPr/>
            </p:nvSpPr>
            <p:spPr>
              <a:xfrm>
                <a:off x="5273688" y="5099046"/>
                <a:ext cx="3114662" cy="77822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=3</m:t>
                          </m:r>
                        </m:sub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d>
                            <m:d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nary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/>
                      </m:s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688" y="5099046"/>
                <a:ext cx="3114662" cy="77822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altLang="pt-BR" sz="3600" smtClean="0"/>
              <a:t>Comparação entre as heurísticas construtivas para o PCV</a:t>
            </a:r>
          </a:p>
        </p:txBody>
      </p:sp>
      <p:graphicFrame>
        <p:nvGraphicFramePr>
          <p:cNvPr id="221235" name="Group 5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2221225"/>
              </p:ext>
            </p:extLst>
          </p:nvPr>
        </p:nvGraphicFramePr>
        <p:xfrm>
          <a:off x="684213" y="1905000"/>
          <a:ext cx="8064500" cy="4114800"/>
        </p:xfrm>
        <a:graphic>
          <a:graphicData uri="http://schemas.openxmlformats.org/drawingml/2006/table">
            <a:tbl>
              <a:tblPr/>
              <a:tblGrid>
                <a:gridCol w="2559050"/>
                <a:gridCol w="3375025"/>
                <a:gridCol w="2130425"/>
              </a:tblGrid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Método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Complexidade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Tempo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(s)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Vizinho mais próximo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pt-BR" alt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1,8x10</a:t>
                      </a:r>
                      <a:r>
                        <a:rPr kumimoji="0" lang="pt-BR" altLang="pt-BR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-6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Inserção mais barata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pt-BR" altLang="pt-B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12,75x10</a:t>
                      </a:r>
                      <a:r>
                        <a:rPr kumimoji="0" lang="pt-BR" altLang="pt-BR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-6</a:t>
                      </a:r>
                      <a:endParaRPr kumimoji="0" lang="pt-BR" altLang="pt-BR" sz="2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4" name="Text Box 28"/>
          <p:cNvSpPr txBox="1">
            <a:spLocks noChangeArrowheads="1"/>
          </p:cNvSpPr>
          <p:nvPr/>
        </p:nvSpPr>
        <p:spPr bwMode="auto">
          <a:xfrm>
            <a:off x="2627313" y="1412875"/>
            <a:ext cx="4681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2400">
                <a:latin typeface="Tahoma" panose="020B0604030504040204" pitchFamily="34" charset="0"/>
              </a:rPr>
              <a:t>Exemplo para n = 20 cidades</a:t>
            </a:r>
          </a:p>
        </p:txBody>
      </p:sp>
      <p:graphicFrame>
        <p:nvGraphicFramePr>
          <p:cNvPr id="8215" name="Object 46"/>
          <p:cNvGraphicFramePr>
            <a:graphicFrameLocks noChangeAspect="1"/>
          </p:cNvGraphicFramePr>
          <p:nvPr>
            <p:ph sz="quarter" idx="3"/>
          </p:nvPr>
        </p:nvGraphicFramePr>
        <p:xfrm>
          <a:off x="4278313" y="3716338"/>
          <a:ext cx="11620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4" imgW="725034" imgH="393345" progId="Equation.3">
                  <p:embed/>
                </p:oleObj>
              </mc:Choice>
              <mc:Fallback>
                <p:oleObj name="Equation" r:id="rId4" imgW="725034" imgH="393345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313" y="3716338"/>
                        <a:ext cx="11620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6" name="Text Box 52"/>
          <p:cNvSpPr txBox="1">
            <a:spLocks noChangeArrowheads="1"/>
          </p:cNvSpPr>
          <p:nvPr/>
        </p:nvSpPr>
        <p:spPr bwMode="auto">
          <a:xfrm>
            <a:off x="1258888" y="6092825"/>
            <a:ext cx="7200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400">
                <a:latin typeface="Tahoma" panose="020B0604030504040204" pitchFamily="34" charset="0"/>
              </a:rPr>
              <a:t>Supor uma avaliação executada em 10</a:t>
            </a:r>
            <a:r>
              <a:rPr lang="pt-BR" altLang="pt-BR" sz="2400" baseline="30000">
                <a:latin typeface="Tahoma" panose="020B0604030504040204" pitchFamily="34" charset="0"/>
              </a:rPr>
              <a:t>-8</a:t>
            </a:r>
            <a:r>
              <a:rPr lang="pt-BR" altLang="pt-BR" sz="2400">
                <a:latin typeface="Tahoma" panose="020B0604030504040204" pitchFamily="34" charset="0"/>
              </a:rPr>
              <a:t> segundos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aixaDeTexto 8"/>
              <p:cNvSpPr txBox="1"/>
              <p:nvPr/>
            </p:nvSpPr>
            <p:spPr>
              <a:xfrm>
                <a:off x="3410750" y="4996833"/>
                <a:ext cx="3114662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/>
                      </m:s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9" name="CaixaDe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750" y="4996833"/>
                <a:ext cx="3114662" cy="5203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altLang="pt-BR" sz="3600" smtClean="0"/>
              <a:t>Comparação entre as heurísticas construtivas para o PCV</a:t>
            </a:r>
          </a:p>
        </p:txBody>
      </p:sp>
      <p:graphicFrame>
        <p:nvGraphicFramePr>
          <p:cNvPr id="227331" name="Group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24866308"/>
              </p:ext>
            </p:extLst>
          </p:nvPr>
        </p:nvGraphicFramePr>
        <p:xfrm>
          <a:off x="684213" y="1905000"/>
          <a:ext cx="8064500" cy="4114800"/>
        </p:xfrm>
        <a:graphic>
          <a:graphicData uri="http://schemas.openxmlformats.org/drawingml/2006/table">
            <a:tbl>
              <a:tblPr/>
              <a:tblGrid>
                <a:gridCol w="2559050"/>
                <a:gridCol w="3375025"/>
                <a:gridCol w="2130425"/>
              </a:tblGrid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Método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Complexidade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Tempo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(s)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Vizinho mais próximo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pt-BR" alt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0,005</a:t>
                      </a:r>
                      <a:endParaRPr kumimoji="0" lang="pt-BR" altLang="pt-BR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Inserção mais barata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pt-BR" alt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1,667</a:t>
                      </a:r>
                      <a:endParaRPr kumimoji="0" lang="pt-BR" altLang="pt-BR" sz="2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2627313" y="1412875"/>
            <a:ext cx="4681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2400">
                <a:latin typeface="Tahoma" panose="020B0604030504040204" pitchFamily="34" charset="0"/>
              </a:rPr>
              <a:t>Exemplo para n = 1000 cidades</a:t>
            </a:r>
          </a:p>
        </p:txBody>
      </p:sp>
      <p:graphicFrame>
        <p:nvGraphicFramePr>
          <p:cNvPr id="9239" name="Object 23"/>
          <p:cNvGraphicFramePr>
            <a:graphicFrameLocks noChangeAspect="1"/>
          </p:cNvGraphicFramePr>
          <p:nvPr>
            <p:ph sz="quarter" idx="3"/>
          </p:nvPr>
        </p:nvGraphicFramePr>
        <p:xfrm>
          <a:off x="4278313" y="3716338"/>
          <a:ext cx="11620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4" imgW="725034" imgH="393345" progId="Equation.3">
                  <p:embed/>
                </p:oleObj>
              </mc:Choice>
              <mc:Fallback>
                <p:oleObj name="Equation" r:id="rId4" imgW="725034" imgH="393345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313" y="3716338"/>
                        <a:ext cx="11620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1258888" y="6092825"/>
            <a:ext cx="7200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400">
                <a:latin typeface="Tahoma" panose="020B0604030504040204" pitchFamily="34" charset="0"/>
              </a:rPr>
              <a:t>Supor uma avaliação executada em 10</a:t>
            </a:r>
            <a:r>
              <a:rPr lang="pt-BR" altLang="pt-BR" sz="2400" baseline="30000">
                <a:latin typeface="Tahoma" panose="020B0604030504040204" pitchFamily="34" charset="0"/>
              </a:rPr>
              <a:t>-8</a:t>
            </a:r>
            <a:r>
              <a:rPr lang="pt-BR" altLang="pt-BR" sz="2400">
                <a:latin typeface="Tahoma" panose="020B0604030504040204" pitchFamily="34" charset="0"/>
              </a:rPr>
              <a:t> segundos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aixaDeTexto 8"/>
              <p:cNvSpPr txBox="1"/>
              <p:nvPr/>
            </p:nvSpPr>
            <p:spPr>
              <a:xfrm>
                <a:off x="3410750" y="4996833"/>
                <a:ext cx="3114662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/>
                      </m:s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9" name="CaixaDe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750" y="4996833"/>
                <a:ext cx="3114662" cy="5203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altLang="pt-BR" sz="3600" smtClean="0"/>
              <a:t>Comparação entre as heurísticas construtivas para o PCV</a:t>
            </a:r>
          </a:p>
        </p:txBody>
      </p:sp>
      <p:graphicFrame>
        <p:nvGraphicFramePr>
          <p:cNvPr id="228355" name="Group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03109273"/>
              </p:ext>
            </p:extLst>
          </p:nvPr>
        </p:nvGraphicFramePr>
        <p:xfrm>
          <a:off x="684213" y="1905000"/>
          <a:ext cx="8064500" cy="4114800"/>
        </p:xfrm>
        <a:graphic>
          <a:graphicData uri="http://schemas.openxmlformats.org/drawingml/2006/table">
            <a:tbl>
              <a:tblPr/>
              <a:tblGrid>
                <a:gridCol w="2559050"/>
                <a:gridCol w="3375025"/>
                <a:gridCol w="2130425"/>
              </a:tblGrid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Método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Complexidade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Tempo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(s)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Vizinho mais próximo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pt-BR" alt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0,5</a:t>
                      </a:r>
                      <a:endParaRPr kumimoji="0" lang="pt-BR" altLang="pt-BR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Inserção mais barata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pt-BR" alt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1667</a:t>
                      </a:r>
                      <a:endParaRPr kumimoji="0" lang="pt-BR" altLang="pt-BR" sz="2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2627313" y="1412875"/>
            <a:ext cx="4681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2400">
                <a:latin typeface="Tahoma" panose="020B0604030504040204" pitchFamily="34" charset="0"/>
              </a:rPr>
              <a:t>Exemplo para n = 10000 cidades</a:t>
            </a:r>
          </a:p>
        </p:txBody>
      </p:sp>
      <p:graphicFrame>
        <p:nvGraphicFramePr>
          <p:cNvPr id="10263" name="Object 23"/>
          <p:cNvGraphicFramePr>
            <a:graphicFrameLocks noChangeAspect="1"/>
          </p:cNvGraphicFramePr>
          <p:nvPr>
            <p:ph sz="quarter" idx="3"/>
          </p:nvPr>
        </p:nvGraphicFramePr>
        <p:xfrm>
          <a:off x="4278313" y="3716338"/>
          <a:ext cx="11620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4" imgW="725034" imgH="393345" progId="Equation.3">
                  <p:embed/>
                </p:oleObj>
              </mc:Choice>
              <mc:Fallback>
                <p:oleObj name="Equation" r:id="rId4" imgW="725034" imgH="393345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313" y="3716338"/>
                        <a:ext cx="11620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258888" y="6092825"/>
            <a:ext cx="7200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400">
                <a:latin typeface="Tahoma" panose="020B0604030504040204" pitchFamily="34" charset="0"/>
              </a:rPr>
              <a:t>Supor uma avaliação executada em 10</a:t>
            </a:r>
            <a:r>
              <a:rPr lang="pt-BR" altLang="pt-BR" sz="2400" baseline="30000">
                <a:latin typeface="Tahoma" panose="020B0604030504040204" pitchFamily="34" charset="0"/>
              </a:rPr>
              <a:t>-8</a:t>
            </a:r>
            <a:r>
              <a:rPr lang="pt-BR" altLang="pt-BR" sz="2400">
                <a:latin typeface="Tahoma" panose="020B0604030504040204" pitchFamily="34" charset="0"/>
              </a:rPr>
              <a:t> segundos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aixaDeTexto 8"/>
              <p:cNvSpPr txBox="1"/>
              <p:nvPr/>
            </p:nvSpPr>
            <p:spPr>
              <a:xfrm>
                <a:off x="3410750" y="4996833"/>
                <a:ext cx="3114662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/>
                      </m:s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9" name="CaixaDe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750" y="4996833"/>
                <a:ext cx="3114662" cy="5203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de">
  <a:themeElements>
    <a:clrScheme name="Red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Re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ed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8300</TotalTime>
  <Words>301</Words>
  <Application>Microsoft Office PowerPoint</Application>
  <PresentationFormat>Apresentação na tela (4:3)</PresentationFormat>
  <Paragraphs>108</Paragraphs>
  <Slides>8</Slides>
  <Notes>8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6" baseType="lpstr">
      <vt:lpstr>Arial</vt:lpstr>
      <vt:lpstr>Wingdings</vt:lpstr>
      <vt:lpstr>Times New Roman</vt:lpstr>
      <vt:lpstr>Tahoma</vt:lpstr>
      <vt:lpstr>Microsoft YaHei</vt:lpstr>
      <vt:lpstr>Rede</vt:lpstr>
      <vt:lpstr>Imagem de bitmap</vt:lpstr>
      <vt:lpstr>Microsoft Equation 3.0</vt:lpstr>
      <vt:lpstr>Heurísticas construtivas: complexidade</vt:lpstr>
      <vt:lpstr>Apresentação do PowerPoint</vt:lpstr>
      <vt:lpstr>Complexidade da heurística construtiva do vizinho mais próximo aplicada ao PCV</vt:lpstr>
      <vt:lpstr>Complexidade da heurística construtiva da inserção mais barata aplicada ao PCV</vt:lpstr>
      <vt:lpstr>Complexidade da heurística construtiva da inserção mais barata aplicada ao PCV</vt:lpstr>
      <vt:lpstr>Comparação entre as heurísticas construtivas para o PCV</vt:lpstr>
      <vt:lpstr>Comparação entre as heurísticas construtivas para o PCV</vt:lpstr>
      <vt:lpstr>Comparação entre as heurísticas construtivas para o PCV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E MÉTODOS</dc:title>
  <dc:creator>compaq user</dc:creator>
  <cp:lastModifiedBy>Marcone Jamilson Freitas Souza</cp:lastModifiedBy>
  <cp:revision>1409</cp:revision>
  <cp:lastPrinted>2018-08-16T15:30:28Z</cp:lastPrinted>
  <dcterms:created xsi:type="dcterms:W3CDTF">2003-07-31T18:45:40Z</dcterms:created>
  <dcterms:modified xsi:type="dcterms:W3CDTF">2018-08-22T19:57:17Z</dcterms:modified>
</cp:coreProperties>
</file>