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775" r:id="rId2"/>
    <p:sldId id="759" r:id="rId3"/>
    <p:sldId id="773" r:id="rId4"/>
    <p:sldId id="774" r:id="rId5"/>
    <p:sldId id="769" r:id="rId6"/>
    <p:sldId id="768" r:id="rId7"/>
    <p:sldId id="770" r:id="rId8"/>
    <p:sldId id="771" r:id="rId9"/>
    <p:sldId id="765" r:id="rId10"/>
    <p:sldId id="764" r:id="rId11"/>
  </p:sldIdLst>
  <p:sldSz cx="9144000" cy="6858000" type="screen4x3"/>
  <p:notesSz cx="681355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74" d="100"/>
          <a:sy n="74" d="100"/>
        </p:scale>
        <p:origin x="72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10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2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3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593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4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149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5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091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6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844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7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275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8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9889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9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HeuristicasRefinamento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dirty="0"/>
              <a:t>GRASP</a:t>
            </a:r>
            <a:br>
              <a:rPr lang="pt-BR" altLang="pt-BR" sz="4400" dirty="0"/>
            </a:br>
            <a:endParaRPr lang="pt-BR" altLang="pt-BR" sz="44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GRASP.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www.decom.ufop.br/prof/marcone/Disciplinas/InteligenciaComputacional/GRASP.pptx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687909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Parâmetros do método</a:t>
            </a:r>
            <a:br>
              <a:rPr lang="pt-BR" altLang="pt-BR" sz="3500" dirty="0"/>
            </a:br>
            <a:r>
              <a:rPr lang="pt-BR" altLang="pt-BR" sz="3500" dirty="0"/>
              <a:t>GRASP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8135937" cy="468052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Há somente dois parâmetros no método:</a:t>
            </a:r>
          </a:p>
          <a:p>
            <a:pPr lvl="1"/>
            <a:r>
              <a:rPr lang="pt-BR" altLang="pt-BR" sz="2000" dirty="0" err="1">
                <a:ea typeface="ＭＳ Ｐゴシック" pitchFamily="34" charset="-128"/>
              </a:rPr>
              <a:t>GRASPmax</a:t>
            </a:r>
            <a:r>
              <a:rPr lang="pt-BR" altLang="pt-BR" sz="2000" dirty="0">
                <a:ea typeface="ＭＳ Ｐゴシック" pitchFamily="34" charset="-128"/>
              </a:rPr>
              <a:t>: número de iterações em que o método é aplicado: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: fator de aleatoriedade / </a:t>
            </a:r>
            <a:r>
              <a:rPr lang="pt-BR" altLang="pt-BR" sz="2000" dirty="0" err="1">
                <a:ea typeface="ＭＳ Ｐゴシック" pitchFamily="34" charset="-128"/>
                <a:sym typeface="Symbol" panose="05050102010706020507" pitchFamily="18" charset="2"/>
              </a:rPr>
              <a:t>gulosidade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 da fase de construção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Esses parâmetros devem ser calibrados apropriadamente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66331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608512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Proposto por </a:t>
            </a:r>
            <a:r>
              <a:rPr lang="pt-BR" altLang="pt-BR" sz="2400" dirty="0" err="1">
                <a:ea typeface="ＭＳ Ｐゴシック" pitchFamily="34" charset="-128"/>
              </a:rPr>
              <a:t>Feo</a:t>
            </a:r>
            <a:r>
              <a:rPr lang="pt-BR" altLang="pt-BR" sz="2400" dirty="0">
                <a:ea typeface="ＭＳ Ｐゴシック" pitchFamily="34" charset="-128"/>
              </a:rPr>
              <a:t> e Resende (1995):</a:t>
            </a: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Feo</a:t>
            </a:r>
            <a:r>
              <a:rPr lang="en-US" altLang="pt-BR" sz="2000" dirty="0">
                <a:ea typeface="ＭＳ Ｐゴシック" pitchFamily="34" charset="-128"/>
              </a:rPr>
              <a:t>, T. A. e </a:t>
            </a:r>
            <a:r>
              <a:rPr lang="en-US" altLang="pt-BR" sz="2000" dirty="0" err="1">
                <a:ea typeface="ＭＳ Ｐゴシック" pitchFamily="34" charset="-128"/>
              </a:rPr>
              <a:t>Resende</a:t>
            </a:r>
            <a:r>
              <a:rPr lang="en-US" altLang="pt-BR" sz="2000" dirty="0">
                <a:ea typeface="ＭＳ Ｐゴシック" pitchFamily="34" charset="-128"/>
              </a:rPr>
              <a:t>, M. G. C. Greedy Randomized Adaptive Search Procedures. Journal of Global Optimization, 6:109-133, 1995.</a:t>
            </a:r>
          </a:p>
          <a:p>
            <a:r>
              <a:rPr lang="en-US" altLang="pt-BR" sz="2400" dirty="0" err="1">
                <a:ea typeface="ＭＳ Ｐゴシック" pitchFamily="34" charset="-128"/>
              </a:rPr>
              <a:t>Constituído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por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duas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fases</a:t>
            </a:r>
            <a:r>
              <a:rPr lang="en-US" altLang="pt-BR" sz="2400" dirty="0">
                <a:ea typeface="ＭＳ Ｐゴシック" pitchFamily="34" charset="-128"/>
              </a:rPr>
              <a:t> que </a:t>
            </a:r>
            <a:r>
              <a:rPr lang="en-US" altLang="pt-BR" sz="2400" dirty="0" err="1">
                <a:ea typeface="ＭＳ Ｐゴシック" pitchFamily="34" charset="-128"/>
              </a:rPr>
              <a:t>são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aplicadas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iterativamente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até</a:t>
            </a:r>
            <a:r>
              <a:rPr lang="en-US" altLang="pt-BR" sz="2400" dirty="0">
                <a:ea typeface="ＭＳ Ｐゴシック" pitchFamily="34" charset="-128"/>
              </a:rPr>
              <a:t> um </a:t>
            </a:r>
            <a:r>
              <a:rPr lang="en-US" altLang="pt-BR" sz="2400" dirty="0" err="1">
                <a:ea typeface="ＭＳ Ｐゴシック" pitchFamily="34" charset="-128"/>
              </a:rPr>
              <a:t>critério</a:t>
            </a:r>
            <a:r>
              <a:rPr lang="en-US" altLang="pt-BR" sz="2400" dirty="0">
                <a:ea typeface="ＭＳ Ｐゴシック" pitchFamily="34" charset="-128"/>
              </a:rPr>
              <a:t> de </a:t>
            </a:r>
            <a:r>
              <a:rPr lang="en-US" altLang="pt-BR" sz="2400" dirty="0" err="1">
                <a:ea typeface="ＭＳ Ｐゴシック" pitchFamily="34" charset="-128"/>
              </a:rPr>
              <a:t>parada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ser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atendido</a:t>
            </a:r>
            <a:r>
              <a:rPr lang="en-US" altLang="pt-BR" sz="2400" dirty="0">
                <a:ea typeface="ＭＳ Ｐゴシック" pitchFamily="34" charset="-128"/>
              </a:rPr>
              <a:t>:</a:t>
            </a: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Construção</a:t>
            </a:r>
            <a:r>
              <a:rPr lang="en-US" altLang="pt-BR" sz="2000" dirty="0">
                <a:ea typeface="ＭＳ Ｐゴシック" pitchFamily="34" charset="-128"/>
              </a:rPr>
              <a:t>: </a:t>
            </a:r>
          </a:p>
          <a:p>
            <a:pPr lvl="2"/>
            <a:r>
              <a:rPr lang="en-US" altLang="pt-BR" sz="1700" dirty="0" err="1">
                <a:ea typeface="ＭＳ Ｐゴシック" pitchFamily="34" charset="-128"/>
              </a:rPr>
              <a:t>constrói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uma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solução</a:t>
            </a:r>
            <a:r>
              <a:rPr lang="en-US" altLang="pt-BR" sz="1700" dirty="0">
                <a:ea typeface="ＭＳ Ｐゴシック" pitchFamily="34" charset="-128"/>
              </a:rPr>
              <a:t> de forma </a:t>
            </a:r>
            <a:r>
              <a:rPr lang="en-US" altLang="pt-BR" sz="1700" dirty="0" err="1">
                <a:ea typeface="ＭＳ Ｐゴシック" pitchFamily="34" charset="-128"/>
              </a:rPr>
              <a:t>parcialmente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gulosa</a:t>
            </a:r>
            <a:endParaRPr lang="en-US" altLang="pt-BR" sz="1700" dirty="0">
              <a:ea typeface="ＭＳ Ｐゴシック" pitchFamily="34" charset="-128"/>
            </a:endParaRP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Refinamento</a:t>
            </a:r>
            <a:r>
              <a:rPr lang="en-US" altLang="pt-BR" sz="2000" dirty="0">
                <a:ea typeface="ＭＳ Ｐゴシック" pitchFamily="34" charset="-128"/>
              </a:rPr>
              <a:t>: </a:t>
            </a:r>
          </a:p>
          <a:p>
            <a:pPr lvl="2"/>
            <a:r>
              <a:rPr lang="en-US" altLang="pt-BR" sz="1700" dirty="0" err="1">
                <a:ea typeface="ＭＳ Ｐゴシック" pitchFamily="34" charset="-128"/>
              </a:rPr>
              <a:t>melhora</a:t>
            </a:r>
            <a:r>
              <a:rPr lang="en-US" altLang="pt-BR" sz="1700" dirty="0">
                <a:ea typeface="ＭＳ Ｐゴシック" pitchFamily="34" charset="-128"/>
              </a:rPr>
              <a:t> a </a:t>
            </a:r>
            <a:r>
              <a:rPr lang="en-US" altLang="pt-BR" sz="1700" dirty="0" err="1">
                <a:ea typeface="ＭＳ Ｐゴシック" pitchFamily="34" charset="-128"/>
              </a:rPr>
              <a:t>solução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construída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por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meio</a:t>
            </a:r>
            <a:r>
              <a:rPr lang="en-US" altLang="pt-BR" sz="1700" dirty="0">
                <a:ea typeface="ＭＳ Ｐゴシック" pitchFamily="34" charset="-128"/>
              </a:rPr>
              <a:t> da </a:t>
            </a:r>
            <a:r>
              <a:rPr lang="en-US" altLang="pt-BR" sz="1700" dirty="0" err="1">
                <a:ea typeface="ＭＳ Ｐゴシック" pitchFamily="34" charset="-128"/>
              </a:rPr>
              <a:t>aplicação</a:t>
            </a:r>
            <a:r>
              <a:rPr lang="en-US" altLang="pt-BR" sz="1700">
                <a:ea typeface="ＭＳ Ｐゴシック" pitchFamily="34" charset="-128"/>
              </a:rPr>
              <a:t> de </a:t>
            </a:r>
            <a:r>
              <a:rPr lang="en-US" altLang="pt-BR" sz="1700" dirty="0">
                <a:ea typeface="ＭＳ Ｐゴシック" pitchFamily="34" charset="-128"/>
              </a:rPr>
              <a:t>um </a:t>
            </a:r>
            <a:r>
              <a:rPr lang="en-US" altLang="pt-BR" sz="1700" dirty="0" err="1">
                <a:ea typeface="ＭＳ Ｐゴシック" pitchFamily="34" charset="-128"/>
              </a:rPr>
              <a:t>método</a:t>
            </a:r>
            <a:r>
              <a:rPr lang="en-US" altLang="pt-BR" sz="1700" dirty="0">
                <a:ea typeface="ＭＳ Ｐゴシック" pitchFamily="34" charset="-128"/>
              </a:rPr>
              <a:t> de </a:t>
            </a:r>
            <a:r>
              <a:rPr lang="en-US" altLang="pt-BR" sz="1700" dirty="0" err="1">
                <a:ea typeface="ＭＳ Ｐゴシック" pitchFamily="34" charset="-128"/>
              </a:rPr>
              <a:t>busca</a:t>
            </a:r>
            <a:r>
              <a:rPr lang="en-US" altLang="pt-BR" sz="1700" dirty="0">
                <a:ea typeface="ＭＳ Ｐゴシック" pitchFamily="34" charset="-128"/>
              </a:rPr>
              <a:t> local</a:t>
            </a:r>
            <a:endParaRPr lang="pt-BR" altLang="pt-BR" sz="17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7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da fase de construção do método</a:t>
            </a:r>
            <a:endParaRPr lang="pt-BR" altLang="pt-BR" sz="3500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1700808"/>
            <a:ext cx="8135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pt-BR" sz="2400" dirty="0">
                <a:ea typeface="ＭＳ Ｐゴシック" pitchFamily="34" charset="-128"/>
              </a:rPr>
              <a:t>A </a:t>
            </a:r>
            <a:r>
              <a:rPr lang="en-US" altLang="pt-BR" sz="2400" dirty="0" err="1">
                <a:ea typeface="ＭＳ Ｐゴシック" pitchFamily="34" charset="-128"/>
              </a:rPr>
              <a:t>fase</a:t>
            </a:r>
            <a:r>
              <a:rPr lang="en-US" altLang="pt-BR" sz="2400" dirty="0">
                <a:ea typeface="ＭＳ Ｐゴシック" pitchFamily="34" charset="-128"/>
              </a:rPr>
              <a:t> de </a:t>
            </a:r>
            <a:r>
              <a:rPr lang="en-US" altLang="pt-BR" sz="2400" dirty="0" err="1">
                <a:ea typeface="ＭＳ Ｐゴシック" pitchFamily="34" charset="-128"/>
              </a:rPr>
              <a:t>construção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combina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os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pontos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positivos</a:t>
            </a:r>
            <a:r>
              <a:rPr lang="en-US" altLang="pt-BR" sz="2400" dirty="0">
                <a:ea typeface="ＭＳ Ｐゴシック" pitchFamily="34" charset="-128"/>
              </a:rPr>
              <a:t> das </a:t>
            </a:r>
            <a:r>
              <a:rPr lang="en-US" altLang="pt-BR" sz="2400" dirty="0" err="1">
                <a:ea typeface="ＭＳ Ｐゴシック" pitchFamily="34" charset="-128"/>
              </a:rPr>
              <a:t>estratégias</a:t>
            </a:r>
            <a:r>
              <a:rPr lang="en-US" altLang="pt-BR" sz="2400" dirty="0">
                <a:ea typeface="ＭＳ Ｐゴシック" pitchFamily="34" charset="-128"/>
              </a:rPr>
              <a:t> de </a:t>
            </a:r>
            <a:r>
              <a:rPr lang="en-US" altLang="pt-BR" sz="2400" dirty="0" err="1">
                <a:ea typeface="ＭＳ Ｐゴシック" pitchFamily="34" charset="-128"/>
              </a:rPr>
              <a:t>construção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gulosa</a:t>
            </a:r>
            <a:r>
              <a:rPr lang="en-US" altLang="pt-BR" sz="2400" dirty="0">
                <a:ea typeface="ＭＳ Ｐゴシック" pitchFamily="34" charset="-128"/>
              </a:rPr>
              <a:t> e </a:t>
            </a:r>
            <a:r>
              <a:rPr lang="en-US" altLang="pt-BR" sz="2400" dirty="0" err="1">
                <a:ea typeface="ＭＳ Ｐゴシック" pitchFamily="34" charset="-128"/>
              </a:rPr>
              <a:t>aleatória</a:t>
            </a:r>
            <a:r>
              <a:rPr lang="en-US" altLang="pt-BR" sz="2400" dirty="0">
                <a:ea typeface="ＭＳ Ｐゴシック" pitchFamily="34" charset="-128"/>
              </a:rPr>
              <a:t> de </a:t>
            </a:r>
            <a:r>
              <a:rPr lang="en-US" altLang="pt-BR" sz="2400" dirty="0" err="1">
                <a:ea typeface="ＭＳ Ｐゴシック" pitchFamily="34" charset="-128"/>
              </a:rPr>
              <a:t>uma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solução</a:t>
            </a:r>
            <a:endParaRPr lang="en-US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Pontos positivos da construção gulosa:</a:t>
            </a:r>
          </a:p>
          <a:p>
            <a:pPr lvl="1"/>
            <a:r>
              <a:rPr lang="en-US" altLang="pt-BR" sz="2000" dirty="0">
                <a:ea typeface="ＭＳ Ｐゴシック" pitchFamily="34" charset="-128"/>
              </a:rPr>
              <a:t>Gera </a:t>
            </a:r>
            <a:r>
              <a:rPr lang="en-US" altLang="pt-BR" sz="2000" dirty="0" err="1">
                <a:ea typeface="ＭＳ Ｐゴシック" pitchFamily="34" charset="-128"/>
              </a:rPr>
              <a:t>soluções</a:t>
            </a:r>
            <a:r>
              <a:rPr lang="en-US" altLang="pt-BR" sz="2000" dirty="0">
                <a:ea typeface="ＭＳ Ｐゴシック" pitchFamily="34" charset="-128"/>
              </a:rPr>
              <a:t> de boa </a:t>
            </a:r>
            <a:r>
              <a:rPr lang="en-US" altLang="pt-BR" sz="2000" dirty="0" err="1">
                <a:ea typeface="ＭＳ Ｐゴシック" pitchFamily="34" charset="-128"/>
              </a:rPr>
              <a:t>qualidade</a:t>
            </a:r>
            <a:endParaRPr lang="en-US" altLang="pt-BR" sz="2000" dirty="0">
              <a:ea typeface="ＭＳ Ｐゴシック" pitchFamily="34" charset="-128"/>
            </a:endParaRP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Soluções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convergem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rapidamente</a:t>
            </a:r>
            <a:r>
              <a:rPr lang="en-US" altLang="pt-BR" sz="2000" dirty="0">
                <a:ea typeface="ＭＳ Ｐゴシック" pitchFamily="34" charset="-128"/>
              </a:rPr>
              <a:t> para um </a:t>
            </a:r>
            <a:r>
              <a:rPr lang="en-US" altLang="pt-BR" sz="2000" dirty="0" err="1">
                <a:ea typeface="ＭＳ Ｐゴシック" pitchFamily="34" charset="-128"/>
              </a:rPr>
              <a:t>ótimo</a:t>
            </a:r>
            <a:r>
              <a:rPr lang="en-US" altLang="pt-BR" sz="2000" dirty="0">
                <a:ea typeface="ＭＳ Ｐゴシック" pitchFamily="34" charset="-128"/>
              </a:rPr>
              <a:t> local</a:t>
            </a:r>
          </a:p>
          <a:p>
            <a:pPr lvl="1"/>
            <a:endParaRPr lang="en-US" altLang="pt-BR" sz="2000" dirty="0">
              <a:ea typeface="ＭＳ Ｐゴシック" pitchFamily="34" charset="-128"/>
            </a:endParaRPr>
          </a:p>
          <a:p>
            <a:r>
              <a:rPr lang="en-US" altLang="pt-BR" sz="2400" dirty="0" err="1">
                <a:ea typeface="ＭＳ Ｐゴシック" pitchFamily="34" charset="-128"/>
              </a:rPr>
              <a:t>Pontos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positivos</a:t>
            </a:r>
            <a:r>
              <a:rPr lang="en-US" altLang="pt-BR" sz="2400" dirty="0">
                <a:ea typeface="ＭＳ Ｐゴシック" pitchFamily="34" charset="-128"/>
              </a:rPr>
              <a:t> da </a:t>
            </a:r>
            <a:r>
              <a:rPr lang="en-US" altLang="pt-BR" sz="2400" dirty="0" err="1">
                <a:ea typeface="ＭＳ Ｐゴシック" pitchFamily="34" charset="-128"/>
              </a:rPr>
              <a:t>construção</a:t>
            </a:r>
            <a:r>
              <a:rPr lang="en-US" altLang="pt-BR" sz="2400" dirty="0">
                <a:ea typeface="ＭＳ Ｐゴシック" pitchFamily="34" charset="-128"/>
              </a:rPr>
              <a:t> </a:t>
            </a:r>
            <a:r>
              <a:rPr lang="en-US" altLang="pt-BR" sz="2400" dirty="0" err="1">
                <a:ea typeface="ＭＳ Ｐゴシック" pitchFamily="34" charset="-128"/>
              </a:rPr>
              <a:t>aleatória</a:t>
            </a:r>
            <a:r>
              <a:rPr lang="en-US" altLang="pt-BR" sz="2400" dirty="0">
                <a:ea typeface="ＭＳ Ｐゴシック" pitchFamily="34" charset="-128"/>
              </a:rPr>
              <a:t>:</a:t>
            </a: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Diversifica</a:t>
            </a:r>
            <a:r>
              <a:rPr lang="en-US" altLang="pt-BR" sz="2000" dirty="0">
                <a:ea typeface="ＭＳ Ｐゴシック" pitchFamily="34" charset="-128"/>
              </a:rPr>
              <a:t> o </a:t>
            </a:r>
            <a:r>
              <a:rPr lang="en-US" altLang="pt-BR" sz="2000" dirty="0" err="1">
                <a:ea typeface="ＭＳ Ｐゴシック" pitchFamily="34" charset="-128"/>
              </a:rPr>
              <a:t>espaço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soluções</a:t>
            </a:r>
            <a:r>
              <a:rPr lang="en-US" altLang="pt-BR" sz="2000" dirty="0">
                <a:ea typeface="ＭＳ Ｐゴシック" pitchFamily="34" charset="-128"/>
              </a:rPr>
              <a:t> do </a:t>
            </a:r>
            <a:r>
              <a:rPr lang="en-US" altLang="pt-BR" sz="2000" dirty="0" err="1">
                <a:ea typeface="ＭＳ Ｐゴシック" pitchFamily="34" charset="-128"/>
              </a:rPr>
              <a:t>problema</a:t>
            </a:r>
            <a:endParaRPr lang="en-US" altLang="pt-BR" sz="2000" dirty="0">
              <a:ea typeface="ＭＳ Ｐゴシック" pitchFamily="34" charset="-128"/>
            </a:endParaRPr>
          </a:p>
          <a:p>
            <a:pPr lvl="1"/>
            <a:r>
              <a:rPr lang="en-US" altLang="pt-BR" sz="2000" dirty="0">
                <a:ea typeface="ＭＳ Ｐゴシック" pitchFamily="34" charset="-128"/>
              </a:rPr>
              <a:t>É </a:t>
            </a:r>
            <a:r>
              <a:rPr lang="en-US" altLang="pt-BR" sz="2000" dirty="0" err="1">
                <a:ea typeface="ＭＳ Ｐゴシック" pitchFamily="34" charset="-128"/>
              </a:rPr>
              <a:t>capaz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gerar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todo</a:t>
            </a:r>
            <a:r>
              <a:rPr lang="en-US" altLang="pt-BR" sz="2000" dirty="0">
                <a:ea typeface="ＭＳ Ｐゴシック" pitchFamily="34" charset="-128"/>
              </a:rPr>
              <a:t> o </a:t>
            </a:r>
            <a:r>
              <a:rPr lang="en-US" altLang="pt-BR" sz="2000" dirty="0" err="1">
                <a:ea typeface="ＭＳ Ｐゴシック" pitchFamily="34" charset="-128"/>
              </a:rPr>
              <a:t>espaço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busca</a:t>
            </a:r>
            <a:endParaRPr lang="en-US" altLang="pt-BR" sz="2000" dirty="0">
              <a:ea typeface="ＭＳ Ｐゴシック" pitchFamily="34" charset="-128"/>
            </a:endParaRPr>
          </a:p>
          <a:p>
            <a:endParaRPr lang="en-US" altLang="pt-B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758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da fase de construção do método</a:t>
            </a:r>
            <a:endParaRPr lang="pt-BR" altLang="pt-BR" sz="3500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1700808"/>
            <a:ext cx="8135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dirty="0">
                <a:ea typeface="ＭＳ Ｐゴシック" pitchFamily="34" charset="-128"/>
              </a:rPr>
              <a:t>Ideia da fase de construção GRASP:</a:t>
            </a: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Cria</a:t>
            </a:r>
            <a:r>
              <a:rPr lang="en-US" altLang="pt-BR" sz="2000" dirty="0">
                <a:ea typeface="ＭＳ Ｐゴシック" pitchFamily="34" charset="-128"/>
              </a:rPr>
              <a:t>-se </a:t>
            </a:r>
            <a:r>
              <a:rPr lang="en-US" altLang="pt-BR" sz="2000" dirty="0" err="1">
                <a:ea typeface="ＭＳ Ｐゴシック" pitchFamily="34" charset="-128"/>
              </a:rPr>
              <a:t>uma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lista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candidatos</a:t>
            </a:r>
            <a:r>
              <a:rPr lang="en-US" altLang="pt-BR" sz="2000" dirty="0">
                <a:ea typeface="ＭＳ Ｐゴシック" pitchFamily="34" charset="-128"/>
              </a:rPr>
              <a:t> (LC)</a:t>
            </a: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Avalia</a:t>
            </a:r>
            <a:r>
              <a:rPr lang="en-US" altLang="pt-BR" sz="2000" dirty="0">
                <a:ea typeface="ＭＳ Ｐゴシック" pitchFamily="34" charset="-128"/>
              </a:rPr>
              <a:t>-se </a:t>
            </a:r>
            <a:r>
              <a:rPr lang="en-US" altLang="pt-BR" sz="2000" dirty="0" err="1">
                <a:ea typeface="ＭＳ Ｐゴシック" pitchFamily="34" charset="-128"/>
              </a:rPr>
              <a:t>cada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candidato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por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meio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uma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função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gulosa</a:t>
            </a:r>
            <a:r>
              <a:rPr lang="en-US" altLang="pt-BR" sz="2000" dirty="0">
                <a:ea typeface="ＭＳ Ｐゴシック" pitchFamily="34" charset="-128"/>
              </a:rPr>
              <a:t> g, que </a:t>
            </a:r>
            <a:r>
              <a:rPr lang="en-US" altLang="pt-BR" sz="2000" dirty="0" err="1">
                <a:ea typeface="ＭＳ Ｐゴシック" pitchFamily="34" charset="-128"/>
              </a:rPr>
              <a:t>mensura</a:t>
            </a:r>
            <a:r>
              <a:rPr lang="en-US" altLang="pt-BR" sz="2000" dirty="0">
                <a:ea typeface="ＭＳ Ｐゴシック" pitchFamily="34" charset="-128"/>
              </a:rPr>
              <a:t> a </a:t>
            </a:r>
            <a:r>
              <a:rPr lang="en-US" altLang="pt-BR" sz="2000" dirty="0" err="1">
                <a:ea typeface="ＭＳ Ｐゴシック" pitchFamily="34" charset="-128"/>
              </a:rPr>
              <a:t>importância</a:t>
            </a:r>
            <a:r>
              <a:rPr lang="en-US" altLang="pt-BR" sz="2000" dirty="0">
                <a:ea typeface="ＭＳ Ｐゴシック" pitchFamily="34" charset="-128"/>
              </a:rPr>
              <a:t> da </a:t>
            </a:r>
            <a:r>
              <a:rPr lang="en-US" altLang="pt-BR" sz="2000" dirty="0" err="1">
                <a:ea typeface="ＭＳ Ｐゴシック" pitchFamily="34" charset="-128"/>
              </a:rPr>
              <a:t>inserção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cada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candidato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na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solução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parcial</a:t>
            </a:r>
            <a:endParaRPr lang="en-US" altLang="pt-BR" sz="2000" dirty="0">
              <a:ea typeface="ＭＳ Ｐゴシック" pitchFamily="34" charset="-128"/>
            </a:endParaRPr>
          </a:p>
          <a:p>
            <a:pPr lvl="1"/>
            <a:r>
              <a:rPr lang="en-US" altLang="pt-BR" sz="2000" dirty="0" err="1">
                <a:ea typeface="ＭＳ Ｐゴシック" pitchFamily="34" charset="-128"/>
              </a:rPr>
              <a:t>Enquanto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houver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candidatos</a:t>
            </a:r>
            <a:r>
              <a:rPr lang="en-US" altLang="pt-BR" sz="2000" dirty="0">
                <a:ea typeface="ＭＳ Ｐゴシック" pitchFamily="34" charset="-128"/>
              </a:rPr>
              <a:t> da LC:</a:t>
            </a:r>
          </a:p>
          <a:p>
            <a:pPr lvl="2"/>
            <a:r>
              <a:rPr lang="en-US" altLang="pt-BR" sz="1700" dirty="0">
                <a:ea typeface="ＭＳ Ｐゴシック" pitchFamily="34" charset="-128"/>
              </a:rPr>
              <a:t>Forma-se </a:t>
            </a:r>
            <a:r>
              <a:rPr lang="en-US" altLang="pt-BR" sz="1700" dirty="0" err="1">
                <a:ea typeface="ＭＳ Ｐゴシック" pitchFamily="34" charset="-128"/>
              </a:rPr>
              <a:t>uma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lista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restrita</a:t>
            </a:r>
            <a:r>
              <a:rPr lang="en-US" altLang="pt-BR" sz="1700" dirty="0">
                <a:ea typeface="ＭＳ Ｐゴシック" pitchFamily="34" charset="-128"/>
              </a:rPr>
              <a:t> de </a:t>
            </a:r>
            <a:r>
              <a:rPr lang="en-US" altLang="pt-BR" sz="1700" dirty="0" err="1">
                <a:ea typeface="ＭＳ Ｐゴシック" pitchFamily="34" charset="-128"/>
              </a:rPr>
              <a:t>candidatos</a:t>
            </a:r>
            <a:r>
              <a:rPr lang="en-US" altLang="pt-BR" sz="1700" dirty="0">
                <a:ea typeface="ＭＳ Ｐゴシック" pitchFamily="34" charset="-128"/>
              </a:rPr>
              <a:t> (LRC) com </a:t>
            </a:r>
            <a:r>
              <a:rPr lang="en-US" altLang="pt-BR" sz="1700" dirty="0" err="1">
                <a:ea typeface="ＭＳ Ｐゴシック" pitchFamily="34" charset="-128"/>
              </a:rPr>
              <a:t>os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melhores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candidatos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segundo</a:t>
            </a:r>
            <a:r>
              <a:rPr lang="en-US" altLang="pt-BR" sz="1700" dirty="0">
                <a:ea typeface="ＭＳ Ｐゴシック" pitchFamily="34" charset="-128"/>
              </a:rPr>
              <a:t> a </a:t>
            </a:r>
            <a:r>
              <a:rPr lang="en-US" altLang="pt-BR" sz="1700" dirty="0" err="1">
                <a:ea typeface="ＭＳ Ｐゴシック" pitchFamily="34" charset="-128"/>
              </a:rPr>
              <a:t>função</a:t>
            </a:r>
            <a:r>
              <a:rPr lang="en-US" altLang="pt-BR" sz="1700" dirty="0">
                <a:ea typeface="ＭＳ Ｐゴシック" pitchFamily="34" charset="-128"/>
              </a:rPr>
              <a:t> g</a:t>
            </a:r>
          </a:p>
          <a:p>
            <a:pPr lvl="2"/>
            <a:r>
              <a:rPr lang="en-US" altLang="pt-BR" sz="1700" dirty="0" err="1">
                <a:ea typeface="ＭＳ Ｐゴシック" pitchFamily="34" charset="-128"/>
              </a:rPr>
              <a:t>Escolhe</a:t>
            </a:r>
            <a:r>
              <a:rPr lang="en-US" altLang="pt-BR" sz="1700" dirty="0">
                <a:ea typeface="ＭＳ Ｐゴシック" pitchFamily="34" charset="-128"/>
              </a:rPr>
              <a:t>-se </a:t>
            </a:r>
            <a:r>
              <a:rPr lang="en-US" altLang="pt-BR" sz="1700" dirty="0" err="1">
                <a:ea typeface="ＭＳ Ｐゴシック" pitchFamily="34" charset="-128"/>
              </a:rPr>
              <a:t>aleatoriamente</a:t>
            </a:r>
            <a:r>
              <a:rPr lang="en-US" altLang="pt-BR" sz="1700" dirty="0">
                <a:ea typeface="ＭＳ Ｐゴシック" pitchFamily="34" charset="-128"/>
              </a:rPr>
              <a:t> um </a:t>
            </a:r>
            <a:r>
              <a:rPr lang="en-US" altLang="pt-BR" sz="1700" dirty="0" err="1">
                <a:ea typeface="ＭＳ Ｐゴシック" pitchFamily="34" charset="-128"/>
              </a:rPr>
              <a:t>elemento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candidato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dessa</a:t>
            </a:r>
            <a:r>
              <a:rPr lang="en-US" altLang="pt-BR" sz="1700" dirty="0">
                <a:ea typeface="ＭＳ Ｐゴシック" pitchFamily="34" charset="-128"/>
              </a:rPr>
              <a:t> LRC</a:t>
            </a:r>
          </a:p>
          <a:p>
            <a:pPr lvl="2"/>
            <a:r>
              <a:rPr lang="en-US" altLang="pt-BR" sz="1700" dirty="0" err="1">
                <a:ea typeface="ＭＳ Ｐゴシック" pitchFamily="34" charset="-128"/>
              </a:rPr>
              <a:t>Insere</a:t>
            </a:r>
            <a:r>
              <a:rPr lang="en-US" altLang="pt-BR" sz="1700" dirty="0">
                <a:ea typeface="ＭＳ Ｐゴシック" pitchFamily="34" charset="-128"/>
              </a:rPr>
              <a:t>-se </a:t>
            </a:r>
            <a:r>
              <a:rPr lang="en-US" altLang="pt-BR" sz="1700" dirty="0" err="1">
                <a:ea typeface="ＭＳ Ｐゴシック" pitchFamily="34" charset="-128"/>
              </a:rPr>
              <a:t>esse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elemento</a:t>
            </a:r>
            <a:r>
              <a:rPr lang="en-US" altLang="pt-BR" sz="1700" dirty="0">
                <a:ea typeface="ＭＳ Ｐゴシック" pitchFamily="34" charset="-128"/>
              </a:rPr>
              <a:t> da LRC </a:t>
            </a:r>
            <a:r>
              <a:rPr lang="en-US" altLang="pt-BR" sz="1700" dirty="0" err="1">
                <a:ea typeface="ＭＳ Ｐゴシック" pitchFamily="34" charset="-128"/>
              </a:rPr>
              <a:t>na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solução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parcial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i="1" dirty="0">
                <a:ea typeface="ＭＳ Ｐゴシック" pitchFamily="34" charset="-128"/>
              </a:rPr>
              <a:t>s</a:t>
            </a:r>
          </a:p>
          <a:p>
            <a:pPr lvl="2"/>
            <a:r>
              <a:rPr lang="en-US" altLang="pt-BR" sz="1700" dirty="0" err="1">
                <a:ea typeface="ＭＳ Ｐゴシック" pitchFamily="34" charset="-128"/>
              </a:rPr>
              <a:t>Atualiza</a:t>
            </a:r>
            <a:r>
              <a:rPr lang="en-US" altLang="pt-BR" sz="1700" dirty="0">
                <a:ea typeface="ＭＳ Ｐゴシック" pitchFamily="34" charset="-128"/>
              </a:rPr>
              <a:t>-se a LC, </a:t>
            </a:r>
            <a:r>
              <a:rPr lang="en-US" altLang="pt-BR" sz="1700" dirty="0" err="1">
                <a:ea typeface="ＭＳ Ｐゴシック" pitchFamily="34" charset="-128"/>
              </a:rPr>
              <a:t>excluindo</a:t>
            </a:r>
            <a:r>
              <a:rPr lang="en-US" altLang="pt-BR" sz="1700" dirty="0">
                <a:ea typeface="ＭＳ Ｐゴシック" pitchFamily="34" charset="-128"/>
              </a:rPr>
              <a:t>-se o </a:t>
            </a:r>
            <a:r>
              <a:rPr lang="en-US" altLang="pt-BR" sz="1700" dirty="0" err="1">
                <a:ea typeface="ＭＳ Ｐゴシック" pitchFamily="34" charset="-128"/>
              </a:rPr>
              <a:t>elemento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inserido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na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solução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dirty="0" err="1">
                <a:ea typeface="ＭＳ Ｐゴシック" pitchFamily="34" charset="-128"/>
              </a:rPr>
              <a:t>parcial</a:t>
            </a:r>
            <a:r>
              <a:rPr lang="en-US" altLang="pt-BR" sz="1700" dirty="0">
                <a:ea typeface="ＭＳ Ｐゴシック" pitchFamily="34" charset="-128"/>
              </a:rPr>
              <a:t> </a:t>
            </a:r>
            <a:r>
              <a:rPr lang="en-US" altLang="pt-BR" sz="1700" i="1" dirty="0">
                <a:ea typeface="ＭＳ Ｐゴシック" pitchFamily="34" charset="-128"/>
              </a:rPr>
              <a:t>s</a:t>
            </a:r>
          </a:p>
          <a:p>
            <a:pPr lvl="1"/>
            <a:r>
              <a:rPr lang="en-US" altLang="pt-BR" sz="2000" dirty="0">
                <a:ea typeface="ＭＳ Ｐゴシック" pitchFamily="34" charset="-128"/>
              </a:rPr>
              <a:t>A </a:t>
            </a:r>
            <a:r>
              <a:rPr lang="en-US" altLang="pt-BR" sz="2000" dirty="0" err="1">
                <a:ea typeface="ＭＳ Ｐゴシック" pitchFamily="34" charset="-128"/>
              </a:rPr>
              <a:t>fase</a:t>
            </a:r>
            <a:r>
              <a:rPr lang="en-US" altLang="pt-BR" sz="2000" dirty="0">
                <a:ea typeface="ＭＳ Ｐゴシック" pitchFamily="34" charset="-128"/>
              </a:rPr>
              <a:t> de </a:t>
            </a:r>
            <a:r>
              <a:rPr lang="en-US" altLang="pt-BR" sz="2000" dirty="0" err="1">
                <a:ea typeface="ＭＳ Ｐゴシック" pitchFamily="34" charset="-128"/>
              </a:rPr>
              <a:t>construção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termina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retornando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uma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dirty="0" err="1">
                <a:ea typeface="ＭＳ Ｐゴシック" pitchFamily="34" charset="-128"/>
              </a:rPr>
              <a:t>solução</a:t>
            </a:r>
            <a:r>
              <a:rPr lang="en-US" altLang="pt-BR" sz="2000" dirty="0">
                <a:ea typeface="ＭＳ Ｐゴシック" pitchFamily="34" charset="-128"/>
              </a:rPr>
              <a:t> </a:t>
            </a:r>
            <a:r>
              <a:rPr lang="en-US" altLang="pt-BR" sz="2000" i="1" dirty="0">
                <a:ea typeface="ＭＳ Ｐゴシック" pitchFamily="34" charset="-128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1131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Formação da Lista Restrita de Candidatos (LRC)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608512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Seja LC uma lista de candidatos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Seja g(t) uma função que avalia a inserção do candidato 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 na solução parcial </a:t>
            </a:r>
            <a:r>
              <a:rPr lang="pt-BR" altLang="pt-BR" sz="2400" i="1" dirty="0">
                <a:ea typeface="ＭＳ Ｐゴシック" pitchFamily="34" charset="-128"/>
                <a:sym typeface="Symbol" panose="05050102010706020507" pitchFamily="18" charset="2"/>
              </a:rPr>
              <a:t>s</a:t>
            </a:r>
            <a:endParaRPr lang="pt-BR" altLang="pt-BR" sz="2400" i="1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LRC = {t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 |  g(t)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  </a:t>
            </a:r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+  × (</a:t>
            </a:r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  <a:sym typeface="Symbol" panose="05050102010706020507" pitchFamily="18" charset="2"/>
              </a:rPr>
              <a:t>max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– </a:t>
            </a:r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)}</a:t>
            </a:r>
          </a:p>
          <a:p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é o menor valor de g dentre os candidatos </a:t>
            </a:r>
            <a:r>
              <a:rPr lang="pt-BR" altLang="pt-BR" sz="2400" dirty="0">
                <a:ea typeface="ＭＳ Ｐゴシック" pitchFamily="34" charset="-128"/>
              </a:rPr>
              <a:t>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</a:p>
          <a:p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  <a:sym typeface="Symbol" panose="05050102010706020507" pitchFamily="18" charset="2"/>
              </a:rPr>
              <a:t>max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é o maior valor de g dentre os candidatos </a:t>
            </a:r>
            <a:r>
              <a:rPr lang="pt-BR" altLang="pt-BR" sz="2400" dirty="0">
                <a:ea typeface="ＭＳ Ｐゴシック" pitchFamily="34" charset="-128"/>
              </a:rPr>
              <a:t>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  [0, 1] é um parâmetro que mensura o grau de </a:t>
            </a:r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aleatoriade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/</a:t>
            </a:r>
            <a:r>
              <a:rPr lang="pt-BR" altLang="pt-BR" sz="2400" dirty="0" err="1">
                <a:ea typeface="ＭＳ Ｐゴシック" pitchFamily="34" charset="-128"/>
                <a:sym typeface="Symbol" panose="05050102010706020507" pitchFamily="18" charset="2"/>
              </a:rPr>
              <a:t>gulosidade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da escolha do candidato t  LC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Se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 = 0, a escolha é gulosa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Se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 = 1, a escolha é totalmente aleatória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500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Exemplo de formação da LRC para o PCV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1783394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Depósito na origem: 0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LC = { 1, 2, 3, 4, 5, 6, 7}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g(t) = distância do candidato 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à última cidade inserida na rota. No caso, g(t) = d</a:t>
            </a:r>
            <a:r>
              <a:rPr lang="pt-BR" altLang="pt-BR" sz="2400" baseline="-25000" dirty="0">
                <a:ea typeface="ＭＳ Ｐゴシック" pitchFamily="34" charset="-128"/>
              </a:rPr>
              <a:t>0t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06082"/>
              </p:ext>
            </p:extLst>
          </p:nvPr>
        </p:nvGraphicFramePr>
        <p:xfrm>
          <a:off x="1115616" y="3484202"/>
          <a:ext cx="2039888" cy="310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g(t)</a:t>
                      </a:r>
                      <a:r>
                        <a:rPr lang="pt-BR" baseline="0" dirty="0"/>
                        <a:t> = d</a:t>
                      </a:r>
                      <a:r>
                        <a:rPr lang="pt-BR" baseline="-25000" dirty="0"/>
                        <a:t>0t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75856" y="3501008"/>
            <a:ext cx="5410944" cy="2453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dirty="0" err="1">
                <a:ea typeface="ＭＳ Ｐゴシック" pitchFamily="34" charset="-128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</a:rPr>
              <a:t>min</a:t>
            </a:r>
            <a:r>
              <a:rPr lang="pt-BR" altLang="pt-BR" sz="2400" dirty="0">
                <a:ea typeface="ＭＳ Ｐゴシック" pitchFamily="34" charset="-128"/>
              </a:rPr>
              <a:t> = 9; </a:t>
            </a:r>
            <a:r>
              <a:rPr lang="pt-BR" altLang="pt-BR" sz="2400" dirty="0" err="1">
                <a:ea typeface="ＭＳ Ｐゴシック" pitchFamily="34" charset="-128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</a:rPr>
              <a:t>max</a:t>
            </a:r>
            <a:r>
              <a:rPr lang="pt-BR" altLang="pt-BR" sz="2400" dirty="0">
                <a:ea typeface="ＭＳ Ｐゴシック" pitchFamily="34" charset="-128"/>
              </a:rPr>
              <a:t> = 23; Seja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 = 0,4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Solução parcial</a:t>
            </a:r>
            <a:r>
              <a:rPr lang="pt-BR" altLang="pt-BR" sz="2400" i="1" dirty="0">
                <a:ea typeface="ＭＳ Ｐゴシック" pitchFamily="34" charset="-128"/>
                <a:sym typeface="Symbol" panose="05050102010706020507" pitchFamily="18" charset="2"/>
              </a:rPr>
              <a:t> s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= {0}</a:t>
            </a:r>
          </a:p>
          <a:p>
            <a:r>
              <a:rPr lang="pt-BR" altLang="pt-BR" sz="1800" dirty="0">
                <a:ea typeface="ＭＳ Ｐゴシック" pitchFamily="34" charset="-128"/>
              </a:rPr>
              <a:t>LRC = {t 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1800" dirty="0">
                <a:ea typeface="ＭＳ Ｐゴシック" pitchFamily="34" charset="-128"/>
              </a:rPr>
              <a:t>  |  g(t) 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  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 +  × (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max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 – 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)}</a:t>
            </a:r>
          </a:p>
          <a:p>
            <a:r>
              <a:rPr lang="pt-BR" altLang="pt-BR" sz="2000" dirty="0">
                <a:ea typeface="ＭＳ Ｐゴシック" pitchFamily="34" charset="-128"/>
              </a:rPr>
              <a:t>LRC = {t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000" dirty="0">
                <a:ea typeface="ＭＳ Ｐゴシック" pitchFamily="34" charset="-128"/>
              </a:rPr>
              <a:t>  |  g(t)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  9 + 0,4 × (23 – 9)}</a:t>
            </a:r>
            <a:endParaRPr lang="pt-BR" altLang="pt-BR" sz="2000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LRC = {t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 |  g(t)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  14,6}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LRC = {2, 3, 5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}</a:t>
            </a:r>
            <a:endParaRPr lang="pt-BR" altLang="pt-BR" sz="2400" dirty="0">
              <a:ea typeface="ＭＳ Ｐゴシック" pitchFamily="34" charset="-128"/>
            </a:endParaRPr>
          </a:p>
          <a:p>
            <a:r>
              <a:rPr lang="pt-BR" altLang="pt-BR" sz="2400" i="1" dirty="0">
                <a:ea typeface="ＭＳ Ｐゴシック" pitchFamily="34" charset="-128"/>
              </a:rPr>
              <a:t>s</a:t>
            </a:r>
            <a:r>
              <a:rPr lang="pt-BR" altLang="pt-BR" sz="2400" dirty="0">
                <a:ea typeface="ＭＳ Ｐゴシック" pitchFamily="34" charset="-128"/>
              </a:rPr>
              <a:t>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 </a:t>
            </a:r>
            <a:r>
              <a:rPr lang="pt-BR" altLang="pt-BR" sz="2400" i="1" dirty="0">
                <a:ea typeface="ＭＳ Ｐゴシック" pitchFamily="34" charset="-128"/>
                <a:sym typeface="Symbol" panose="05050102010706020507" pitchFamily="18" charset="2"/>
              </a:rPr>
              <a:t>s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 {3} = {0, 3}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LC  LC \ {3} = </a:t>
            </a:r>
            <a:r>
              <a:rPr lang="pt-BR" altLang="pt-BR" sz="2400" dirty="0">
                <a:ea typeface="ＭＳ Ｐゴシック" pitchFamily="34" charset="-128"/>
              </a:rPr>
              <a:t>{ 1, 2, 4, 5, 6, 7}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36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1783394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Solução parcial </a:t>
            </a:r>
            <a:r>
              <a:rPr lang="pt-BR" altLang="pt-BR" sz="2400" i="1" dirty="0">
                <a:ea typeface="ＭＳ Ｐゴシック" pitchFamily="34" charset="-128"/>
              </a:rPr>
              <a:t>s</a:t>
            </a:r>
            <a:r>
              <a:rPr lang="pt-BR" altLang="pt-BR" sz="2400" dirty="0">
                <a:ea typeface="ＭＳ Ｐゴシック" pitchFamily="34" charset="-128"/>
              </a:rPr>
              <a:t> =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{0, 3}</a:t>
            </a:r>
            <a:endParaRPr lang="pt-BR" altLang="pt-BR" sz="2400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LC = { 1, 2, 4, 5, 6, 7}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g(t) = distância do candidato 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à última cidade inserida na rota. No caso, g(t) = d</a:t>
            </a:r>
            <a:r>
              <a:rPr lang="pt-BR" altLang="pt-BR" sz="2400" baseline="-25000" dirty="0">
                <a:ea typeface="ＭＳ Ｐゴシック" pitchFamily="34" charset="-128"/>
              </a:rPr>
              <a:t>3t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62406"/>
              </p:ext>
            </p:extLst>
          </p:nvPr>
        </p:nvGraphicFramePr>
        <p:xfrm>
          <a:off x="1115616" y="3484202"/>
          <a:ext cx="2039888" cy="271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g(t)</a:t>
                      </a:r>
                      <a:r>
                        <a:rPr lang="pt-BR" baseline="0" dirty="0"/>
                        <a:t> = d</a:t>
                      </a:r>
                      <a:r>
                        <a:rPr lang="pt-BR" baseline="-25000" dirty="0"/>
                        <a:t>3t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5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75856" y="3501008"/>
            <a:ext cx="5410944" cy="2453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dirty="0" err="1">
                <a:ea typeface="ＭＳ Ｐゴシック" pitchFamily="34" charset="-128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</a:rPr>
              <a:t>min</a:t>
            </a:r>
            <a:r>
              <a:rPr lang="pt-BR" altLang="pt-BR" sz="2400" dirty="0">
                <a:ea typeface="ＭＳ Ｐゴシック" pitchFamily="34" charset="-128"/>
              </a:rPr>
              <a:t> = 4; </a:t>
            </a:r>
            <a:r>
              <a:rPr lang="pt-BR" altLang="pt-BR" sz="2400" dirty="0" err="1">
                <a:ea typeface="ＭＳ Ｐゴシック" pitchFamily="34" charset="-128"/>
              </a:rPr>
              <a:t>g</a:t>
            </a:r>
            <a:r>
              <a:rPr lang="pt-BR" altLang="pt-BR" sz="2400" baseline="-25000" dirty="0" err="1">
                <a:ea typeface="ＭＳ Ｐゴシック" pitchFamily="34" charset="-128"/>
              </a:rPr>
              <a:t>max</a:t>
            </a:r>
            <a:r>
              <a:rPr lang="pt-BR" altLang="pt-BR" sz="2400" dirty="0">
                <a:ea typeface="ＭＳ Ｐゴシック" pitchFamily="34" charset="-128"/>
              </a:rPr>
              <a:t> = 16; Seja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 = 0,4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Solução parcial </a:t>
            </a:r>
            <a:r>
              <a:rPr lang="pt-BR" altLang="pt-BR" sz="2400" i="1" dirty="0">
                <a:ea typeface="ＭＳ Ｐゴシック" pitchFamily="34" charset="-128"/>
                <a:sym typeface="Symbol" panose="05050102010706020507" pitchFamily="18" charset="2"/>
              </a:rPr>
              <a:t>s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= {0, 3}</a:t>
            </a:r>
          </a:p>
          <a:p>
            <a:r>
              <a:rPr lang="pt-BR" altLang="pt-BR" sz="1800" dirty="0">
                <a:ea typeface="ＭＳ Ｐゴシック" pitchFamily="34" charset="-128"/>
              </a:rPr>
              <a:t>LRC = {t 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1800" dirty="0">
                <a:ea typeface="ＭＳ Ｐゴシック" pitchFamily="34" charset="-128"/>
              </a:rPr>
              <a:t>  |  g(t) 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  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 +  × (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max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 – </a:t>
            </a:r>
            <a:r>
              <a:rPr lang="pt-BR" altLang="pt-BR" sz="1800" dirty="0" err="1">
                <a:ea typeface="ＭＳ Ｐゴシック" pitchFamily="34" charset="-128"/>
                <a:sym typeface="Symbol" panose="05050102010706020507" pitchFamily="18" charset="2"/>
              </a:rPr>
              <a:t>g</a:t>
            </a:r>
            <a:r>
              <a:rPr lang="pt-BR" altLang="pt-BR" sz="1800" baseline="-25000" dirty="0" err="1">
                <a:ea typeface="ＭＳ Ｐゴシック" pitchFamily="34" charset="-128"/>
                <a:sym typeface="Symbol" panose="05050102010706020507" pitchFamily="18" charset="2"/>
              </a:rPr>
              <a:t>min</a:t>
            </a:r>
            <a:r>
              <a:rPr lang="pt-BR" altLang="pt-BR" sz="1800" dirty="0">
                <a:ea typeface="ＭＳ Ｐゴシック" pitchFamily="34" charset="-128"/>
                <a:sym typeface="Symbol" panose="05050102010706020507" pitchFamily="18" charset="2"/>
              </a:rPr>
              <a:t>)}</a:t>
            </a:r>
          </a:p>
          <a:p>
            <a:r>
              <a:rPr lang="pt-BR" altLang="pt-BR" sz="2000" dirty="0">
                <a:ea typeface="ＭＳ Ｐゴシック" pitchFamily="34" charset="-128"/>
              </a:rPr>
              <a:t>LRC = {t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000" dirty="0">
                <a:ea typeface="ＭＳ Ｐゴシック" pitchFamily="34" charset="-128"/>
              </a:rPr>
              <a:t>  |  g(t) 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  4 + 0,4 × (16 – 4)}</a:t>
            </a:r>
            <a:endParaRPr lang="pt-BR" altLang="pt-BR" sz="2000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LRC = {t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 |  g(t)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  8,8}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LRC = {2, 7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}</a:t>
            </a:r>
            <a:endParaRPr lang="pt-BR" altLang="pt-BR" sz="2400" dirty="0">
              <a:ea typeface="ＭＳ Ｐゴシック" pitchFamily="34" charset="-128"/>
            </a:endParaRPr>
          </a:p>
          <a:p>
            <a:r>
              <a:rPr lang="pt-BR" altLang="pt-BR" sz="2400" i="1" dirty="0">
                <a:ea typeface="ＭＳ Ｐゴシック" pitchFamily="34" charset="-128"/>
              </a:rPr>
              <a:t>s</a:t>
            </a:r>
            <a:r>
              <a:rPr lang="pt-BR" altLang="pt-BR" sz="2400" dirty="0">
                <a:ea typeface="ＭＳ Ｐゴシック" pitchFamily="34" charset="-128"/>
              </a:rPr>
              <a:t>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 </a:t>
            </a:r>
            <a:r>
              <a:rPr lang="pt-BR" altLang="pt-BR" sz="2400" i="1" dirty="0">
                <a:ea typeface="ＭＳ Ｐゴシック" pitchFamily="34" charset="-128"/>
                <a:sym typeface="Symbol" panose="05050102010706020507" pitchFamily="18" charset="2"/>
              </a:rPr>
              <a:t>s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 {2} = {0, 3, 2}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LC  LC \ {2} = </a:t>
            </a:r>
            <a:r>
              <a:rPr lang="pt-BR" altLang="pt-BR" sz="2400" dirty="0">
                <a:ea typeface="ＭＳ Ｐゴシック" pitchFamily="34" charset="-128"/>
              </a:rPr>
              <a:t>{ 1, 4, 5, 6, 7}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 algn="ctr" eaLnBrk="1" hangingPunct="1"/>
            <a:r>
              <a:rPr lang="pt-BR" altLang="pt-BR" sz="3500" dirty="0"/>
              <a:t>Exemplo de formação da LRC para o PCV</a:t>
            </a:r>
            <a:endParaRPr lang="pt-BR" altLang="pt-BR" sz="3500" i="1" dirty="0"/>
          </a:p>
        </p:txBody>
      </p:sp>
    </p:spTree>
    <p:extLst>
      <p:ext uri="{BB962C8B-B14F-4D97-AF65-F5344CB8AC3E}">
        <p14:creationId xmlns:p14="http://schemas.microsoft.com/office/powerpoint/2010/main" val="83001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3672408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Solução parcial </a:t>
            </a:r>
            <a:r>
              <a:rPr lang="pt-BR" altLang="pt-BR" sz="2400" i="1" dirty="0">
                <a:ea typeface="ＭＳ Ｐゴシック" pitchFamily="34" charset="-128"/>
              </a:rPr>
              <a:t>s</a:t>
            </a:r>
            <a:r>
              <a:rPr lang="pt-BR" altLang="pt-BR" sz="2400" dirty="0">
                <a:ea typeface="ＭＳ Ｐゴシック" pitchFamily="34" charset="-128"/>
              </a:rPr>
              <a:t> =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 {0, 3, 2}</a:t>
            </a:r>
            <a:endParaRPr lang="pt-BR" altLang="pt-BR" sz="2400" dirty="0">
              <a:ea typeface="ＭＳ Ｐゴシック" pitchFamily="34" charset="-128"/>
            </a:endParaRPr>
          </a:p>
          <a:p>
            <a:r>
              <a:rPr lang="pt-BR" altLang="pt-BR" sz="2400" dirty="0">
                <a:ea typeface="ＭＳ Ｐゴシック" pitchFamily="34" charset="-128"/>
              </a:rPr>
              <a:t>LC = { 1, 4, 5, 6, 7}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g(t) = distância do candidato t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 LC</a:t>
            </a:r>
            <a:r>
              <a:rPr lang="pt-BR" altLang="pt-BR" sz="2400" dirty="0">
                <a:ea typeface="ＭＳ Ｐゴシック" pitchFamily="34" charset="-128"/>
              </a:rPr>
              <a:t> à última cidade inserida na rota. No caso, g(t) = d</a:t>
            </a:r>
            <a:r>
              <a:rPr lang="pt-BR" altLang="pt-BR" sz="2400" baseline="-25000" dirty="0">
                <a:ea typeface="ＭＳ Ｐゴシック" pitchFamily="34" charset="-128"/>
              </a:rPr>
              <a:t>2t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A construção termina quando LC = </a:t>
            </a:r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</a:t>
            </a:r>
          </a:p>
          <a:p>
            <a:r>
              <a:rPr lang="pt-BR" altLang="pt-BR" sz="2400" dirty="0">
                <a:ea typeface="ＭＳ Ｐゴシック" pitchFamily="34" charset="-128"/>
                <a:sym typeface="Symbol" panose="05050102010706020507" pitchFamily="18" charset="2"/>
              </a:rPr>
              <a:t>A cada aplicação da fase de construção GRASP novas soluções parcialmente gulosas são geradas, dada a aleatoriedade do processo construtivo</a:t>
            </a:r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 algn="ctr" eaLnBrk="1" hangingPunct="1"/>
            <a:r>
              <a:rPr lang="pt-BR" altLang="pt-BR" sz="3500" dirty="0"/>
              <a:t>Exemplo de formação da LRC para o PCV</a:t>
            </a:r>
            <a:endParaRPr lang="pt-BR" altLang="pt-BR" sz="3500" i="1" dirty="0"/>
          </a:p>
        </p:txBody>
      </p:sp>
    </p:spTree>
    <p:extLst>
      <p:ext uri="{BB962C8B-B14F-4D97-AF65-F5344CB8AC3E}">
        <p14:creationId xmlns:p14="http://schemas.microsoft.com/office/powerpoint/2010/main" val="282679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Algoritmo GRASP</a:t>
            </a:r>
            <a:endParaRPr lang="pt-BR" altLang="pt-BR" sz="3500" i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659" y="1919612"/>
            <a:ext cx="6224881" cy="382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391"/>
      </p:ext>
    </p:extLst>
  </p:cSld>
  <p:clrMapOvr>
    <a:masterClrMapping/>
  </p:clrMapOvr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9439</TotalTime>
  <Words>1072</Words>
  <Application>Microsoft Office PowerPoint</Application>
  <PresentationFormat>Apresentação na tela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Rede</vt:lpstr>
      <vt:lpstr>GRASP </vt:lpstr>
      <vt:lpstr>Fundamentação do método</vt:lpstr>
      <vt:lpstr>Fundamentação da fase de construção do método</vt:lpstr>
      <vt:lpstr>Fundamentação da fase de construção do método</vt:lpstr>
      <vt:lpstr>Formação da Lista Restrita de Candidatos (LRC)</vt:lpstr>
      <vt:lpstr>Exemplo de formação da LRC para o PCV</vt:lpstr>
      <vt:lpstr>Exemplo de formação da LRC para o PCV</vt:lpstr>
      <vt:lpstr>Exemplo de formação da LRC para o PCV</vt:lpstr>
      <vt:lpstr>Algoritmo GRASP</vt:lpstr>
      <vt:lpstr>Parâmetros do método GRASP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1671</cp:revision>
  <cp:lastPrinted>2021-09-24T10:42:09Z</cp:lastPrinted>
  <dcterms:created xsi:type="dcterms:W3CDTF">2003-07-31T18:45:40Z</dcterms:created>
  <dcterms:modified xsi:type="dcterms:W3CDTF">2021-09-24T10:42:31Z</dcterms:modified>
</cp:coreProperties>
</file>