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0"/>
  </p:notesMasterIdLst>
  <p:sldIdLst>
    <p:sldId id="256" r:id="rId2"/>
    <p:sldId id="290" r:id="rId3"/>
    <p:sldId id="376" r:id="rId4"/>
    <p:sldId id="291" r:id="rId5"/>
    <p:sldId id="361" r:id="rId6"/>
    <p:sldId id="374" r:id="rId7"/>
    <p:sldId id="375" r:id="rId8"/>
    <p:sldId id="362" r:id="rId9"/>
  </p:sldIdLst>
  <p:sldSz cx="9144000" cy="6858000" type="screen4x3"/>
  <p:notesSz cx="7099300" cy="102346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65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963085F7-67A3-408C-BAFF-2292CB45E5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D9C58DE0-70CD-4036-BE90-67D9BEDE944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232633A-5BFD-4EF6-AC2D-22B60E98C66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E1C3632C-CD16-4E49-B4E6-722C4FF3792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noProof="0"/>
              <a:t>Clique para editar os estilos do texto mestre</a:t>
            </a:r>
          </a:p>
          <a:p>
            <a:pPr lvl="1"/>
            <a:r>
              <a:rPr lang="pt-BR" altLang="en-US" noProof="0"/>
              <a:t>Segundo nível</a:t>
            </a:r>
          </a:p>
          <a:p>
            <a:pPr lvl="2"/>
            <a:r>
              <a:rPr lang="pt-BR" altLang="en-US" noProof="0"/>
              <a:t>Terceiro nível</a:t>
            </a:r>
          </a:p>
          <a:p>
            <a:pPr lvl="3"/>
            <a:r>
              <a:rPr lang="pt-BR" altLang="en-US" noProof="0"/>
              <a:t>Quarto nível</a:t>
            </a:r>
          </a:p>
          <a:p>
            <a:pPr lvl="4"/>
            <a:r>
              <a:rPr lang="pt-BR" altLang="en-US" noProof="0"/>
              <a:t>Quinto nível</a:t>
            </a:r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0A6A6B5A-B82A-48E1-91D0-FB5F52DE083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id="{237D67DA-14F9-4637-9D86-EFE6C83D62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/>
            </a:lvl1pPr>
          </a:lstStyle>
          <a:p>
            <a:pPr>
              <a:defRPr/>
            </a:pPr>
            <a:fld id="{E8C18B90-436E-4DD6-8065-32C51302F03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0242ED74-4B7B-43DA-83B4-C3E9D0981EF0}"/>
              </a:ext>
            </a:extLst>
          </p:cNvPr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>
              <a:extLst>
                <a:ext uri="{FF2B5EF4-FFF2-40B4-BE49-F238E27FC236}">
                  <a16:creationId xmlns:a16="http://schemas.microsoft.com/office/drawing/2014/main" id="{E0F8AF9A-F3E7-4FE8-86B0-6CF25E19A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3D621BDD-0243-4F37-84AE-1EBB7BAC1BD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E32C5F6E-7FD2-4094-BB4D-B416C9F4BEA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EED7B212-F633-4B5B-A46A-9EA4A2F0F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44 w 1000"/>
                <a:gd name="T1" fmla="*/ 913 h 1000"/>
                <a:gd name="T2" fmla="*/ 0 w 1000"/>
                <a:gd name="T3" fmla="*/ 913 h 1000"/>
                <a:gd name="T4" fmla="*/ 0 w 1000"/>
                <a:gd name="T5" fmla="*/ 0 h 1000"/>
                <a:gd name="T6" fmla="*/ 144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32B51BAC-9E4F-4B52-BDFA-07013C962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65 w 1000"/>
                <a:gd name="T3" fmla="*/ 0 h 1000"/>
                <a:gd name="T4" fmla="*/ 165 w 1000"/>
                <a:gd name="T5" fmla="*/ 864 h 1000"/>
                <a:gd name="T6" fmla="*/ 0 w 1000"/>
                <a:gd name="T7" fmla="*/ 864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en-US" noProof="0"/>
              <a:t>Clique para editar o estilo do subtítulo mestre</a:t>
            </a:r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pt-BR" altLang="en-US" noProof="0"/>
              <a:t>Clique para editar o estilo do título mestre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1F5D6E79-38B7-4FB4-9FBD-A9381C48F1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45B72D62-3351-45B2-A840-A5DB10E3CA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A1E34F22-E9D8-4210-AC1B-5173B27AA7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51B29A-A96B-4BDD-B347-FB1D7F2ECF42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4920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387CFEA-977B-44BA-BA6D-1788784386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FD052FB-9381-4D4E-B8F2-D8EF866A5D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6F6E9E8-6A44-47D8-AFE0-E0230800E6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115E3-7FF3-44B2-A8E2-35AA396D58E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10568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7B39DFE-D283-449A-87C7-58D1C58178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A4D08AD-F8C5-48E3-8D5F-07C3A2A9D7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2AFB7FB-78A1-4062-A74F-9FCCEC729E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A697B-C430-4A58-86E3-80275BBC8EC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37630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2C08C8A-9D0B-4A89-8AA4-B8BD291070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E384E41-AA0B-4568-9BBC-2E645C2717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854E571-BAC2-4957-863C-0770269DB0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515FD-3549-4E37-82AE-D0B7D6603988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0668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28E4FBA-3A34-44B7-98F7-587F637C7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2D7E9E1-FC7D-4462-9142-DF3EE88942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6400C5F-F7C7-46D8-BF07-6E3C2B8CE9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0EEED-631C-4E9F-B722-20953FA3914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92979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A9C639A-56AB-4653-8456-24B5896A3B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76CA5B8-E856-42B1-A5D1-1085013AAC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F19E3FF-E16C-49D6-AA2C-56B555368E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9AB9E-C231-4826-89A2-E6326B07172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18635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C795AA-C85E-4151-BDF9-57048ECE48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AF53FC-908B-44EE-A0D4-231531A18C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558893-9A0E-4030-A276-4E3CABF29E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82933-467A-43AF-A54E-AB39321E4E0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60416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6B23D2B-7C88-473A-A0DD-176ABF4F13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736CD80-9269-4DA9-9A22-FEE30E8497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BBBC91B-88EA-4A1B-B088-AA66108DCE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DE6C6-2A6E-4FC1-A86E-7F0367670FC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56390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BE0E2A8E-5BB8-4549-BDDC-12380E3D71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FDABC54-D228-4367-AB05-A31DEF03B4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A710479E-89A4-42F8-ABDF-27D03B662A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F0233-20E2-4128-9968-9632120F941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69394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090D8F3-80D3-4F3A-A02C-DB981B57A8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1113401-92B9-48E8-BCF1-C4739DA9E7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2B2623F0-6BE2-4232-9FAA-20A173508B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3A3EB-B09E-4E6D-8449-6999B5F0878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64916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B2B9659-2368-4A7B-B8B6-EC783EC643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ACE723B-43FE-4924-9506-65447495F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AC5B2A5-A4C2-41C5-B463-AEF4C3CF5D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1247A-01F9-41B2-8053-3E6EA779FB2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06177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DFA7A96-C5A4-421A-886D-2B6FF28F7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462D509-D655-441E-8F84-65943BFD9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E5D86E3-795E-4C63-A8F0-B70553379C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6F985FF-B1D6-41FE-B19E-FC77C13C33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2DFF349B-E0AD-48BF-A294-CD507ECAFFF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930A0E60-A12F-4B13-A2F2-C6E2256543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5CDB2C8C-7949-4D26-A8BB-EB827B043AF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2122C809-176F-416E-9E5E-1786815872E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E42E8673-5032-4BED-ADB0-256762B12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52400 w 1000"/>
              <a:gd name="T1" fmla="*/ 1066800 h 1000"/>
              <a:gd name="T2" fmla="*/ 0 w 1000"/>
              <a:gd name="T3" fmla="*/ 1066800 h 1000"/>
              <a:gd name="T4" fmla="*/ 0 w 1000"/>
              <a:gd name="T5" fmla="*/ 0 h 1000"/>
              <a:gd name="T6" fmla="*/ 1524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>
            <a:extLst>
              <a:ext uri="{FF2B5EF4-FFF2-40B4-BE49-F238E27FC236}">
                <a16:creationId xmlns:a16="http://schemas.microsoft.com/office/drawing/2014/main" id="{CE10D978-F0D3-4894-848B-74FE5D782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52400 w 1000"/>
              <a:gd name="T3" fmla="*/ 0 h 1000"/>
              <a:gd name="T4" fmla="*/ 152400 w 1000"/>
              <a:gd name="T5" fmla="*/ 1073150 h 1000"/>
              <a:gd name="T6" fmla="*/ 0 w 1000"/>
              <a:gd name="T7" fmla="*/ 107315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com.ufop.br/prof/marcone/Disciplinas/InteligenciaComputacional/BuscaDispersa.ppt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4B0C0D0-5E2B-40EE-B090-7F396C908A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Busca Dispersa</a:t>
            </a:r>
            <a:br>
              <a:rPr lang="en-US" altLang="en-US"/>
            </a:br>
            <a:r>
              <a:rPr lang="en-US" altLang="en-US"/>
              <a:t>(</a:t>
            </a:r>
            <a:r>
              <a:rPr lang="en-US" altLang="en-US" i="1"/>
              <a:t>Scatter Search</a:t>
            </a:r>
            <a:r>
              <a:rPr lang="en-US" altLang="en-US"/>
              <a:t>)</a:t>
            </a:r>
            <a:endParaRPr lang="pt-BR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C9E0061-3FFA-424A-A42C-74DDC52786C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87450" y="3581400"/>
            <a:ext cx="6737350" cy="2727325"/>
          </a:xfrm>
        </p:spPr>
        <p:txBody>
          <a:bodyPr/>
          <a:lstStyle/>
          <a:p>
            <a:pPr algn="ctr" eaLnBrk="1" hangingPunct="1"/>
            <a:r>
              <a:rPr lang="en-US" altLang="en-US"/>
              <a:t>Marcone Jamilson Freitas Souza</a:t>
            </a:r>
          </a:p>
          <a:p>
            <a:pPr algn="ctr" eaLnBrk="1" hangingPunct="1"/>
            <a:r>
              <a:rPr lang="en-US" altLang="en-US"/>
              <a:t>Puca Huachi Vaz Penna</a:t>
            </a:r>
          </a:p>
          <a:p>
            <a:pPr algn="ctr" eaLnBrk="1" hangingPunct="1"/>
            <a:r>
              <a:rPr lang="en-US" altLang="en-US" sz="2800"/>
              <a:t>Universidade Federal de Ouro Preto</a:t>
            </a:r>
          </a:p>
          <a:p>
            <a:pPr algn="ctr" eaLnBrk="1" hangingPunct="1"/>
            <a:r>
              <a:rPr lang="en-US" altLang="en-US" sz="2800"/>
              <a:t>www.decom.ufop.br/prof/marcone</a:t>
            </a:r>
          </a:p>
          <a:p>
            <a:pPr algn="ctr" eaLnBrk="1" hangingPunct="1"/>
            <a:r>
              <a:rPr lang="en-US" altLang="en-US" sz="2800"/>
              <a:t>E-mails: {marcone,puca}@ufop.edu.br</a:t>
            </a:r>
            <a:endParaRPr lang="pt-BR" altLang="en-US" sz="280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8ACCC68-EF7D-4963-84CC-A9D1948B82C7}"/>
              </a:ext>
            </a:extLst>
          </p:cNvPr>
          <p:cNvSpPr txBox="1"/>
          <p:nvPr/>
        </p:nvSpPr>
        <p:spPr>
          <a:xfrm>
            <a:off x="432910" y="6237312"/>
            <a:ext cx="71870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Souza, Marcone J. F. Busca Dispersa. Notas de aula de Técnicas </a:t>
            </a:r>
            <a:r>
              <a:rPr lang="pt-BR" sz="900" dirty="0" err="1"/>
              <a:t>Metaheurísticas</a:t>
            </a:r>
            <a:r>
              <a:rPr lang="pt-BR" sz="900" dirty="0"/>
              <a:t> para Otimização Combinatória. Departamento de Computação, Universidade Federal de Ouro Preto, Ouro Preto, 2021. Disponível em </a:t>
            </a:r>
            <a:r>
              <a:rPr lang="pt-BR" sz="900" dirty="0">
                <a:hlinkClick r:id="rId2"/>
              </a:rPr>
              <a:t>http://www.decom.ufop.br/prof/marcone/Disciplinas/InteligenciaComputacional/BuscaDispersa.pptx</a:t>
            </a:r>
            <a:r>
              <a:rPr lang="pt-BR" sz="900" dirty="0"/>
              <a:t> </a:t>
            </a:r>
            <a:endParaRPr lang="en-US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41D591B-55CC-4FEE-8902-464A30FBA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Sumário</a:t>
            </a:r>
            <a:endParaRPr lang="pt-BR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DD438D9-9560-41E8-83E4-E0396472E6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Introdução</a:t>
            </a:r>
          </a:p>
          <a:p>
            <a:pPr eaLnBrk="1" hangingPunct="1"/>
            <a:r>
              <a:rPr lang="en-US" altLang="en-US"/>
              <a:t>Algoritmo básico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80EC834-EE11-45E9-9765-E55397AD10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Introdução</a:t>
            </a:r>
            <a:endParaRPr lang="pt-BR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1B66AFF-B871-45EB-BC88-F25EA6B0D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err="1"/>
              <a:t>Método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busca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populacional</a:t>
            </a: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err="1"/>
              <a:t>Introduzido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em</a:t>
            </a:r>
            <a:r>
              <a:rPr lang="en-US" altLang="en-US" sz="2400" dirty="0"/>
              <a:t> 1977 por Fred Glover </a:t>
            </a:r>
            <a:r>
              <a:rPr lang="en-US" altLang="en-US" sz="2400" dirty="0" err="1"/>
              <a:t>como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heurística</a:t>
            </a:r>
            <a:r>
              <a:rPr lang="en-US" altLang="en-US" sz="2400" dirty="0"/>
              <a:t> para </a:t>
            </a:r>
            <a:r>
              <a:rPr lang="en-US" altLang="en-US" sz="2400" dirty="0" err="1"/>
              <a:t>programação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inteira</a:t>
            </a: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err="1"/>
              <a:t>Difundido</a:t>
            </a:r>
            <a:r>
              <a:rPr lang="en-US" altLang="en-US" sz="2400" dirty="0"/>
              <a:t> por Manuel Laguna, Fred Glover e Rafael Martí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err="1"/>
              <a:t>Constrói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soluções</a:t>
            </a:r>
            <a:r>
              <a:rPr lang="en-US" altLang="en-US" sz="2400" dirty="0"/>
              <a:t> pela </a:t>
            </a:r>
            <a:r>
              <a:rPr lang="en-US" altLang="en-US" sz="2400" dirty="0" err="1"/>
              <a:t>combinação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outras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soluções</a:t>
            </a: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É </a:t>
            </a:r>
            <a:r>
              <a:rPr lang="en-US" altLang="en-US" sz="2400" dirty="0" err="1"/>
              <a:t>projetada</a:t>
            </a:r>
            <a:r>
              <a:rPr lang="en-US" altLang="en-US" sz="2400" dirty="0"/>
              <a:t> para </a:t>
            </a:r>
            <a:r>
              <a:rPr lang="en-US" altLang="en-US" sz="2400" dirty="0" err="1"/>
              <a:t>trabalhar</a:t>
            </a:r>
            <a:r>
              <a:rPr lang="en-US" altLang="en-US" sz="2400" dirty="0"/>
              <a:t> com um conjunto de </a:t>
            </a:r>
            <a:r>
              <a:rPr lang="en-US" altLang="en-US" sz="2400" dirty="0" err="1"/>
              <a:t>soluções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denominado</a:t>
            </a:r>
            <a:r>
              <a:rPr lang="en-US" altLang="en-US" sz="2400" dirty="0"/>
              <a:t> </a:t>
            </a:r>
            <a:r>
              <a:rPr lang="en-US" altLang="en-US" sz="2400" i="1" dirty="0"/>
              <a:t>Conjunto de </a:t>
            </a:r>
            <a:r>
              <a:rPr lang="en-US" altLang="en-US" sz="2400" i="1" dirty="0" err="1"/>
              <a:t>Referência</a:t>
            </a:r>
            <a:endParaRPr lang="en-US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342841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80EC834-EE11-45E9-9765-E55397AD10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Introdução</a:t>
            </a:r>
            <a:endParaRPr lang="pt-BR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1B66AFF-B871-45EB-BC88-F25EA6B0D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O Conjunto de </a:t>
            </a:r>
            <a:r>
              <a:rPr lang="en-US" altLang="en-US" sz="2400" dirty="0" err="1"/>
              <a:t>referência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contém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FF0000"/>
                </a:solidFill>
              </a:rPr>
              <a:t>boas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soluções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obtidas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longo</a:t>
            </a:r>
            <a:r>
              <a:rPr lang="en-US" altLang="en-US" sz="2400" dirty="0"/>
              <a:t> da </a:t>
            </a:r>
            <a:r>
              <a:rPr lang="en-US" altLang="en-US" sz="2400" dirty="0" err="1"/>
              <a:t>busca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preguessa</a:t>
            </a: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O </a:t>
            </a:r>
            <a:r>
              <a:rPr lang="en-US" altLang="en-US" sz="2400" dirty="0" err="1"/>
              <a:t>conceito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uma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solução</a:t>
            </a:r>
            <a:r>
              <a:rPr lang="en-US" altLang="en-US" sz="2400" dirty="0"/>
              <a:t> de </a:t>
            </a:r>
            <a:r>
              <a:rPr lang="en-US" altLang="en-US" sz="2400" i="1" dirty="0"/>
              <a:t>boa </a:t>
            </a:r>
            <a:r>
              <a:rPr lang="en-US" altLang="en-US" sz="2400" dirty="0" err="1"/>
              <a:t>qualidade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além</a:t>
            </a:r>
            <a:r>
              <a:rPr lang="en-US" altLang="en-US" sz="2400" dirty="0"/>
              <a:t> do </a:t>
            </a:r>
            <a:r>
              <a:rPr lang="en-US" altLang="en-US" sz="2400" dirty="0" err="1"/>
              <a:t>seu</a:t>
            </a:r>
            <a:r>
              <a:rPr lang="en-US" altLang="en-US" sz="2400" dirty="0"/>
              <a:t> valor </a:t>
            </a:r>
            <a:r>
              <a:rPr lang="en-US" altLang="en-US" sz="2400" dirty="0" err="1"/>
              <a:t>propriamente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dito</a:t>
            </a:r>
            <a:r>
              <a:rPr lang="en-US" altLang="en-US" sz="2400" dirty="0"/>
              <a:t> da </a:t>
            </a:r>
            <a:r>
              <a:rPr lang="en-US" altLang="en-US" sz="2400" dirty="0" err="1"/>
              <a:t>função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avaliação</a:t>
            </a:r>
            <a:r>
              <a:rPr lang="en-US" altLang="en-US" sz="2400" dirty="0"/>
              <a:t> e </a:t>
            </a:r>
            <a:r>
              <a:rPr lang="en-US" altLang="en-US" sz="2400" dirty="0" err="1"/>
              <a:t>inclui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critérios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especiais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tais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como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diversidade</a:t>
            </a: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O </a:t>
            </a:r>
            <a:r>
              <a:rPr lang="en-US" altLang="en-US" sz="2400" dirty="0" err="1"/>
              <a:t>método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gera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combinações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soluções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referência</a:t>
            </a:r>
            <a:r>
              <a:rPr lang="en-US" altLang="en-US" sz="2400" dirty="0"/>
              <a:t> para </a:t>
            </a:r>
            <a:r>
              <a:rPr lang="en-US" altLang="en-US" sz="2400" dirty="0" err="1"/>
              <a:t>criar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novas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soluções</a:t>
            </a:r>
            <a:r>
              <a:rPr lang="en-US" altLang="en-US" sz="2400" dirty="0"/>
              <a:t> do </a:t>
            </a:r>
            <a:r>
              <a:rPr lang="en-US" altLang="en-US" sz="2400" dirty="0" err="1"/>
              <a:t>espaço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busca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F74FEE8-7227-4D10-B91F-8AF327ACCB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Introdução</a:t>
            </a:r>
            <a:endParaRPr lang="pt-BR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2064B5E-DDA0-45C3-A8C4-52739DBD7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Envolve 5 </a:t>
            </a:r>
            <a:r>
              <a:rPr lang="en-US" altLang="en-US" sz="2800" dirty="0" err="1"/>
              <a:t>procedimentos</a:t>
            </a:r>
            <a:r>
              <a:rPr lang="en-US" altLang="en-US" sz="2800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 err="1"/>
              <a:t>Diversificação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gera</a:t>
            </a:r>
            <a:r>
              <a:rPr lang="en-US" altLang="en-US" sz="2400" dirty="0"/>
              <a:t> um conjunto de </a:t>
            </a:r>
            <a:r>
              <a:rPr lang="en-US" altLang="en-US" sz="2400" dirty="0" err="1"/>
              <a:t>soluções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diversificadas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Normalmente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contém</a:t>
            </a:r>
            <a:r>
              <a:rPr lang="en-US" altLang="en-US" sz="2400" dirty="0"/>
              <a:t> 10 </a:t>
            </a:r>
            <a:r>
              <a:rPr lang="en-US" altLang="en-US" sz="2400" dirty="0" err="1"/>
              <a:t>vezes</a:t>
            </a:r>
            <a:r>
              <a:rPr lang="en-US" altLang="en-US" sz="2400" dirty="0"/>
              <a:t> o </a:t>
            </a:r>
            <a:r>
              <a:rPr lang="en-US" altLang="en-US" sz="2400" dirty="0" err="1"/>
              <a:t>número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elementos</a:t>
            </a:r>
            <a:r>
              <a:rPr lang="en-US" altLang="en-US" sz="2400" dirty="0"/>
              <a:t> do conjunto de </a:t>
            </a:r>
            <a:r>
              <a:rPr lang="en-US" altLang="en-US" sz="2400" dirty="0" err="1"/>
              <a:t>referência</a:t>
            </a:r>
            <a:r>
              <a:rPr lang="en-US" altLang="en-US" sz="2400" dirty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 err="1"/>
              <a:t>Refinamento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transforma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solução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mais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soluções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melhoradas</a:t>
            </a:r>
            <a:endParaRPr lang="en-US" alt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 err="1"/>
              <a:t>Atualização</a:t>
            </a:r>
            <a:r>
              <a:rPr lang="en-US" altLang="en-US" sz="2400" b="1" dirty="0"/>
              <a:t> do conjunto de </a:t>
            </a:r>
            <a:r>
              <a:rPr lang="en-US" altLang="en-US" sz="2400" b="1" dirty="0" err="1"/>
              <a:t>referência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constrói</a:t>
            </a:r>
            <a:r>
              <a:rPr lang="en-US" altLang="en-US" sz="2400" dirty="0"/>
              <a:t> e </a:t>
            </a:r>
            <a:r>
              <a:rPr lang="en-US" altLang="en-US" sz="2400" dirty="0" err="1"/>
              <a:t>mantém</a:t>
            </a:r>
            <a:r>
              <a:rPr lang="en-US" altLang="en-US" sz="2400" dirty="0"/>
              <a:t> o conjunto de </a:t>
            </a:r>
            <a:r>
              <a:rPr lang="en-US" altLang="en-US" sz="2400" dirty="0" err="1"/>
              <a:t>referência</a:t>
            </a:r>
            <a:r>
              <a:rPr lang="en-US" altLang="en-US" sz="2400" dirty="0"/>
              <a:t>, o qual </a:t>
            </a:r>
            <a:r>
              <a:rPr lang="en-US" altLang="en-US" sz="2400" dirty="0" err="1"/>
              <a:t>contém</a:t>
            </a:r>
            <a:r>
              <a:rPr lang="en-US" altLang="en-US" sz="2400" dirty="0"/>
              <a:t> as </a:t>
            </a:r>
            <a:r>
              <a:rPr lang="en-US" altLang="en-US" sz="2400" i="1" dirty="0" err="1"/>
              <a:t>nbest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melhores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soluções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encontradas</a:t>
            </a:r>
            <a:r>
              <a:rPr lang="en-US" altLang="en-US" sz="2400" dirty="0"/>
              <a:t> (que </a:t>
            </a:r>
            <a:r>
              <a:rPr lang="en-US" altLang="en-US" sz="2400" dirty="0" err="1"/>
              <a:t>sejam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diversas</a:t>
            </a:r>
            <a:r>
              <a:rPr lang="en-US" altLang="en-US" sz="2400" dirty="0"/>
              <a:t>). </a:t>
            </a:r>
            <a:r>
              <a:rPr lang="en-US" altLang="en-US" sz="2400" dirty="0" err="1"/>
              <a:t>Tipicamente</a:t>
            </a:r>
            <a:r>
              <a:rPr lang="en-US" altLang="en-US" sz="2400" dirty="0"/>
              <a:t>, </a:t>
            </a:r>
            <a:r>
              <a:rPr lang="en-US" altLang="en-US" sz="2400" i="1" dirty="0" err="1"/>
              <a:t>nbest</a:t>
            </a:r>
            <a:r>
              <a:rPr lang="en-US" altLang="en-US" sz="2400" dirty="0"/>
              <a:t> = 20.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7800671-3237-4CDD-AC89-352A742D13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Introdução</a:t>
            </a:r>
            <a:endParaRPr lang="pt-BR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25383E5-560E-431E-AA32-2DB9C20B4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Envolve 5 </a:t>
            </a:r>
            <a:r>
              <a:rPr lang="en-US" altLang="en-US" sz="2800" dirty="0" err="1"/>
              <a:t>procedimentos</a:t>
            </a:r>
            <a:r>
              <a:rPr lang="en-US" altLang="en-US" sz="2800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 err="1"/>
              <a:t>Geração</a:t>
            </a:r>
            <a:r>
              <a:rPr lang="en-US" altLang="en-US" sz="2400" b="1" dirty="0"/>
              <a:t> de </a:t>
            </a:r>
            <a:r>
              <a:rPr lang="en-US" altLang="en-US" sz="2400" b="1" dirty="0" err="1"/>
              <a:t>subconjuntos</a:t>
            </a:r>
            <a:r>
              <a:rPr lang="en-US" altLang="en-US" sz="2400" dirty="0"/>
              <a:t>: para </a:t>
            </a:r>
            <a:r>
              <a:rPr lang="en-US" altLang="en-US" sz="2400" dirty="0" err="1"/>
              <a:t>operar</a:t>
            </a:r>
            <a:r>
              <a:rPr lang="en-US" altLang="en-US" sz="2400" dirty="0"/>
              <a:t> o conjunto de </a:t>
            </a:r>
            <a:r>
              <a:rPr lang="en-US" altLang="en-US" sz="2400" dirty="0" err="1"/>
              <a:t>referência</a:t>
            </a:r>
            <a:r>
              <a:rPr lang="en-US" altLang="en-US" sz="2400" dirty="0"/>
              <a:t> e </a:t>
            </a:r>
            <a:r>
              <a:rPr lang="en-US" altLang="en-US" sz="2400" dirty="0" err="1"/>
              <a:t>escolher</a:t>
            </a:r>
            <a:r>
              <a:rPr lang="en-US" altLang="en-US" sz="2400" dirty="0"/>
              <a:t> um </a:t>
            </a:r>
            <a:r>
              <a:rPr lang="en-US" altLang="en-US" sz="2400" dirty="0" err="1"/>
              <a:t>subconjunto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suas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soluções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como</a:t>
            </a:r>
            <a:r>
              <a:rPr lang="en-US" altLang="en-US" sz="2400" dirty="0"/>
              <a:t> base para </a:t>
            </a:r>
            <a:r>
              <a:rPr lang="en-US" altLang="en-US" sz="2400" dirty="0" err="1"/>
              <a:t>criar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combinações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soluções</a:t>
            </a:r>
            <a:endParaRPr lang="en-US" alt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 err="1"/>
              <a:t>Combinação</a:t>
            </a:r>
            <a:r>
              <a:rPr lang="en-US" altLang="en-US" sz="2400" b="1" dirty="0"/>
              <a:t> de </a:t>
            </a:r>
            <a:r>
              <a:rPr lang="en-US" altLang="en-US" sz="2400" b="1" dirty="0" err="1"/>
              <a:t>soluções</a:t>
            </a:r>
            <a:r>
              <a:rPr lang="en-US" altLang="en-US" sz="2400" dirty="0"/>
              <a:t>: </a:t>
            </a:r>
            <a:r>
              <a:rPr lang="pt-BR" altLang="en-US" sz="2400" dirty="0"/>
              <a:t>para transformar um dado subconjunto de soluções produzidas pelo procedimento </a:t>
            </a:r>
            <a:r>
              <a:rPr lang="pt-BR" altLang="en-US" sz="2400" b="1" dirty="0"/>
              <a:t>Geração de Subconjuntos</a:t>
            </a:r>
            <a:r>
              <a:rPr lang="pt-BR" altLang="en-US" sz="2400" dirty="0"/>
              <a:t> em uma ou mais soluções combinadas. Funciona de forma análoga ao operador genético </a:t>
            </a:r>
            <a:r>
              <a:rPr lang="pt-BR" altLang="en-US" sz="2400" i="1" dirty="0"/>
              <a:t>crossover</a:t>
            </a:r>
            <a:r>
              <a:rPr lang="pt-BR" altLang="en-US" sz="2400" dirty="0"/>
              <a:t>.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ADF6930-65D8-4239-AB99-174045C36B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Busca Dispersa</a:t>
            </a:r>
            <a:endParaRPr lang="pt-BR" altLang="en-US"/>
          </a:p>
        </p:txBody>
      </p:sp>
      <p:pic>
        <p:nvPicPr>
          <p:cNvPr id="9219" name="Picture 4">
            <a:extLst>
              <a:ext uri="{FF2B5EF4-FFF2-40B4-BE49-F238E27FC236}">
                <a16:creationId xmlns:a16="http://schemas.microsoft.com/office/drawing/2014/main" id="{D177CA94-759A-4ED4-81E5-BD0FC1494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981075"/>
            <a:ext cx="7424738" cy="546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91B24F7-A42F-4FFF-92D5-05359E3281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Introdução</a:t>
            </a:r>
            <a:endParaRPr lang="pt-BR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BB97ECF-DCB7-4AC1-ABAF-6AAFB39676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400" dirty="0" err="1"/>
              <a:t>Funcionamento</a:t>
            </a:r>
            <a:r>
              <a:rPr lang="en-US" altLang="en-US" sz="1400" dirty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dirty="0"/>
              <a:t>Usar o </a:t>
            </a:r>
            <a:r>
              <a:rPr lang="en-US" altLang="en-US" sz="1400" dirty="0" err="1"/>
              <a:t>procedimento</a:t>
            </a:r>
            <a:r>
              <a:rPr lang="en-US" altLang="en-US" sz="1400" dirty="0"/>
              <a:t> de </a:t>
            </a:r>
            <a:r>
              <a:rPr lang="en-US" altLang="en-US" sz="1400" i="1" dirty="0" err="1"/>
              <a:t>Diversificação</a:t>
            </a:r>
            <a:r>
              <a:rPr lang="en-US" altLang="en-US" sz="1400" i="1" dirty="0"/>
              <a:t> </a:t>
            </a:r>
            <a:r>
              <a:rPr lang="en-US" altLang="en-US" sz="1400" dirty="0"/>
              <a:t>para </a:t>
            </a:r>
            <a:r>
              <a:rPr lang="en-US" altLang="en-US" sz="1400" dirty="0" err="1"/>
              <a:t>construir</a:t>
            </a:r>
            <a:r>
              <a:rPr lang="en-US" altLang="en-US" sz="1400" dirty="0"/>
              <a:t> um conjunto </a:t>
            </a:r>
            <a:r>
              <a:rPr lang="en-US" altLang="en-US" sz="1400" i="1" dirty="0"/>
              <a:t>P </a:t>
            </a:r>
            <a:r>
              <a:rPr lang="en-US" altLang="en-US" sz="1400" dirty="0"/>
              <a:t>de </a:t>
            </a:r>
            <a:r>
              <a:rPr lang="en-US" altLang="en-US" sz="1400" dirty="0" err="1"/>
              <a:t>soluções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diversificadas</a:t>
            </a:r>
            <a:r>
              <a:rPr lang="en-US" altLang="en-US" sz="1400" dirty="0"/>
              <a:t>. A </a:t>
            </a:r>
            <a:r>
              <a:rPr lang="en-US" altLang="en-US" sz="1400" dirty="0" err="1"/>
              <a:t>cardinalidade</a:t>
            </a:r>
            <a:r>
              <a:rPr lang="en-US" altLang="en-US" sz="1400" dirty="0"/>
              <a:t> de </a:t>
            </a:r>
            <a:r>
              <a:rPr lang="en-US" altLang="en-US" sz="1400" i="1" dirty="0"/>
              <a:t>P</a:t>
            </a:r>
            <a:r>
              <a:rPr lang="en-US" altLang="en-US" sz="1400" dirty="0"/>
              <a:t>, </a:t>
            </a:r>
            <a:r>
              <a:rPr lang="en-US" altLang="en-US" sz="1400" i="1" dirty="0" err="1"/>
              <a:t>PSize</a:t>
            </a:r>
            <a:r>
              <a:rPr lang="en-US" altLang="en-US" sz="1400" dirty="0"/>
              <a:t>, é </a:t>
            </a:r>
            <a:r>
              <a:rPr lang="en-US" altLang="en-US" sz="1400" dirty="0" err="1"/>
              <a:t>tipicamente</a:t>
            </a:r>
            <a:r>
              <a:rPr lang="en-US" altLang="en-US" sz="1400" dirty="0"/>
              <a:t> 10 </a:t>
            </a:r>
            <a:r>
              <a:rPr lang="en-US" altLang="en-US" sz="1400" dirty="0" err="1"/>
              <a:t>vezes</a:t>
            </a:r>
            <a:r>
              <a:rPr lang="en-US" altLang="en-US" sz="1400" dirty="0"/>
              <a:t> o </a:t>
            </a:r>
            <a:r>
              <a:rPr lang="en-US" altLang="en-US" sz="1400" dirty="0" err="1"/>
              <a:t>tamanho</a:t>
            </a:r>
            <a:r>
              <a:rPr lang="en-US" altLang="en-US" sz="1400" dirty="0"/>
              <a:t> de </a:t>
            </a:r>
            <a:r>
              <a:rPr lang="en-US" altLang="en-US" sz="1400" i="1" dirty="0" err="1"/>
              <a:t>RefSet</a:t>
            </a:r>
            <a:r>
              <a:rPr lang="en-US" altLang="en-US" sz="1400" dirty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dirty="0" err="1"/>
              <a:t>Criar</a:t>
            </a:r>
            <a:r>
              <a:rPr lang="en-US" altLang="en-US" sz="1400" dirty="0"/>
              <a:t> um conjunto de </a:t>
            </a:r>
            <a:r>
              <a:rPr lang="en-US" altLang="en-US" sz="1400" dirty="0" err="1"/>
              <a:t>referência</a:t>
            </a:r>
            <a:r>
              <a:rPr lang="en-US" altLang="en-US" sz="1400" dirty="0"/>
              <a:t> (</a:t>
            </a:r>
            <a:r>
              <a:rPr lang="en-US" altLang="en-US" sz="1400" i="1" dirty="0" err="1"/>
              <a:t>RefSet</a:t>
            </a:r>
            <a:r>
              <a:rPr lang="en-US" altLang="en-US" sz="1400" dirty="0"/>
              <a:t>) com as </a:t>
            </a:r>
            <a:r>
              <a:rPr lang="en-US" altLang="en-US" sz="1400" i="1" dirty="0" err="1"/>
              <a:t>nbest</a:t>
            </a:r>
            <a:r>
              <a:rPr lang="en-US" altLang="en-US" sz="1400" i="1" dirty="0"/>
              <a:t> </a:t>
            </a:r>
            <a:r>
              <a:rPr lang="en-US" altLang="en-US" sz="1400" dirty="0" err="1"/>
              <a:t>soluções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distintas</a:t>
            </a:r>
            <a:r>
              <a:rPr lang="en-US" altLang="en-US" sz="1400" dirty="0"/>
              <a:t> e </a:t>
            </a:r>
            <a:r>
              <a:rPr lang="en-US" altLang="en-US" sz="1400" dirty="0" err="1"/>
              <a:t>bastante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diversas</a:t>
            </a:r>
            <a:r>
              <a:rPr lang="en-US" altLang="en-US" sz="1400" dirty="0"/>
              <a:t> </a:t>
            </a:r>
            <a:r>
              <a:rPr lang="en-US" altLang="en-US" sz="1400" dirty="0" err="1"/>
              <a:t>retiradas</a:t>
            </a:r>
            <a:r>
              <a:rPr lang="en-US" altLang="en-US" sz="1400" dirty="0"/>
              <a:t> de </a:t>
            </a:r>
            <a:r>
              <a:rPr lang="en-US" altLang="en-US" sz="1400" i="1" dirty="0"/>
              <a:t>P</a:t>
            </a:r>
            <a:r>
              <a:rPr lang="en-US" altLang="en-US" sz="1400" dirty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dirty="0" err="1"/>
              <a:t>Ordenar</a:t>
            </a:r>
            <a:r>
              <a:rPr lang="en-US" altLang="en-US" sz="1400" dirty="0"/>
              <a:t> as </a:t>
            </a:r>
            <a:r>
              <a:rPr lang="en-US" altLang="en-US" sz="1400" dirty="0" err="1"/>
              <a:t>soluções</a:t>
            </a:r>
            <a:r>
              <a:rPr lang="en-US" altLang="en-US" sz="1400" dirty="0"/>
              <a:t> de </a:t>
            </a:r>
            <a:r>
              <a:rPr lang="en-US" altLang="en-US" sz="1400" i="1" dirty="0" err="1"/>
              <a:t>RefSet</a:t>
            </a:r>
            <a:r>
              <a:rPr lang="en-US" altLang="en-US" sz="1400" i="1" dirty="0"/>
              <a:t> </a:t>
            </a:r>
            <a:r>
              <a:rPr lang="en-US" altLang="en-US" sz="1400" dirty="0"/>
              <a:t>de </a:t>
            </a:r>
            <a:r>
              <a:rPr lang="en-US" altLang="en-US" sz="1400" dirty="0" err="1"/>
              <a:t>acordo</a:t>
            </a:r>
            <a:r>
              <a:rPr lang="en-US" altLang="en-US" sz="1400" dirty="0"/>
              <a:t> com </a:t>
            </a:r>
            <a:r>
              <a:rPr lang="en-US" altLang="en-US" sz="1400" dirty="0" err="1"/>
              <a:t>sua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qualidade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sendo</a:t>
            </a:r>
            <a:r>
              <a:rPr lang="en-US" altLang="en-US" sz="1400" dirty="0"/>
              <a:t> a </a:t>
            </a:r>
            <a:r>
              <a:rPr lang="en-US" altLang="en-US" sz="1400" dirty="0" err="1"/>
              <a:t>melhor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colocada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na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primeira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posição</a:t>
            </a:r>
            <a:r>
              <a:rPr lang="en-US" altLang="en-US" sz="1400" dirty="0"/>
              <a:t> da </a:t>
            </a:r>
            <a:r>
              <a:rPr lang="en-US" altLang="en-US" sz="1400" dirty="0" err="1"/>
              <a:t>lista</a:t>
            </a:r>
            <a:r>
              <a:rPr lang="en-US" altLang="en-US" sz="1400" dirty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dirty="0" err="1"/>
              <a:t>Iniciar</a:t>
            </a:r>
            <a:r>
              <a:rPr lang="en-US" altLang="en-US" sz="1400" dirty="0"/>
              <a:t> a </a:t>
            </a:r>
            <a:r>
              <a:rPr lang="en-US" altLang="en-US" sz="1400" dirty="0" err="1"/>
              <a:t>busca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atribuindo</a:t>
            </a:r>
            <a:r>
              <a:rPr lang="en-US" altLang="en-US" sz="1400" dirty="0"/>
              <a:t>-se o valor </a:t>
            </a:r>
            <a:r>
              <a:rPr lang="en-US" altLang="en-US" sz="1400" i="1" dirty="0"/>
              <a:t>TRUE </a:t>
            </a:r>
            <a:r>
              <a:rPr lang="en-US" altLang="en-US" sz="1400" dirty="0"/>
              <a:t>à </a:t>
            </a:r>
            <a:r>
              <a:rPr lang="en-US" altLang="en-US" sz="1400" dirty="0" err="1"/>
              <a:t>variável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booleana</a:t>
            </a:r>
            <a:r>
              <a:rPr lang="en-US" altLang="en-US" sz="1400" dirty="0"/>
              <a:t> </a:t>
            </a:r>
            <a:r>
              <a:rPr lang="en-US" altLang="en-US" sz="1400" i="1" dirty="0" err="1"/>
              <a:t>NewSolutions</a:t>
            </a:r>
            <a:r>
              <a:rPr lang="en-US" altLang="en-US" sz="1400" dirty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dirty="0"/>
              <a:t>No </a:t>
            </a:r>
            <a:r>
              <a:rPr lang="en-US" altLang="en-US" sz="1400" dirty="0" err="1"/>
              <a:t>passo</a:t>
            </a:r>
            <a:r>
              <a:rPr lang="en-US" altLang="en-US" sz="1400" dirty="0"/>
              <a:t> 3, </a:t>
            </a:r>
            <a:r>
              <a:rPr lang="en-US" altLang="en-US" sz="1400" i="1" dirty="0" err="1"/>
              <a:t>NewSubsets</a:t>
            </a:r>
            <a:r>
              <a:rPr lang="en-US" altLang="en-US" sz="1400" i="1" dirty="0"/>
              <a:t> </a:t>
            </a:r>
            <a:r>
              <a:rPr lang="en-US" altLang="en-US" sz="1400" dirty="0"/>
              <a:t>é </a:t>
            </a:r>
            <a:r>
              <a:rPr lang="en-US" altLang="en-US" sz="1400" dirty="0" err="1"/>
              <a:t>construído</a:t>
            </a:r>
            <a:r>
              <a:rPr lang="en-US" altLang="en-US" sz="1400" dirty="0"/>
              <a:t> e </a:t>
            </a:r>
            <a:r>
              <a:rPr lang="en-US" altLang="en-US" sz="1400" i="1" dirty="0" err="1"/>
              <a:t>NewSolutions</a:t>
            </a:r>
            <a:r>
              <a:rPr lang="en-US" altLang="en-US" sz="1400" i="1" dirty="0"/>
              <a:t> </a:t>
            </a:r>
            <a:r>
              <a:rPr lang="en-US" altLang="en-US" sz="1400" dirty="0"/>
              <a:t>é </a:t>
            </a:r>
            <a:r>
              <a:rPr lang="en-US" altLang="en-US" sz="1400" dirty="0" err="1"/>
              <a:t>trocado</a:t>
            </a:r>
            <a:r>
              <a:rPr lang="en-US" altLang="en-US" sz="1400" dirty="0"/>
              <a:t> para </a:t>
            </a:r>
            <a:r>
              <a:rPr lang="en-US" altLang="en-US" sz="1400" i="1" dirty="0"/>
              <a:t>FALSE</a:t>
            </a:r>
            <a:r>
              <a:rPr lang="en-US" altLang="en-US" sz="1400" dirty="0"/>
              <a:t>. </a:t>
            </a:r>
            <a:r>
              <a:rPr lang="en-US" altLang="en-US" sz="1400" dirty="0" err="1"/>
              <a:t>Considerando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subconjuntos</a:t>
            </a:r>
            <a:r>
              <a:rPr lang="en-US" altLang="en-US" sz="1400" dirty="0"/>
              <a:t> de </a:t>
            </a:r>
            <a:r>
              <a:rPr lang="en-US" altLang="en-US" sz="1400" dirty="0" err="1"/>
              <a:t>tamanho</a:t>
            </a:r>
            <a:r>
              <a:rPr lang="en-US" altLang="en-US" sz="1400" dirty="0"/>
              <a:t> 2, a </a:t>
            </a:r>
            <a:r>
              <a:rPr lang="en-US" altLang="en-US" sz="1400" dirty="0" err="1"/>
              <a:t>cardinalidade</a:t>
            </a:r>
            <a:r>
              <a:rPr lang="en-US" altLang="en-US" sz="1400" dirty="0"/>
              <a:t> de </a:t>
            </a:r>
            <a:r>
              <a:rPr lang="en-US" altLang="en-US" sz="1400" i="1" dirty="0" err="1"/>
              <a:t>NewSubsets</a:t>
            </a:r>
            <a:r>
              <a:rPr lang="en-US" altLang="en-US" sz="1400" i="1" dirty="0"/>
              <a:t> </a:t>
            </a:r>
            <a:r>
              <a:rPr lang="en-US" altLang="en-US" sz="1400" dirty="0"/>
              <a:t>é dada por (</a:t>
            </a:r>
            <a:r>
              <a:rPr lang="en-US" altLang="en-US" sz="1400" i="1" dirty="0"/>
              <a:t>nbest</a:t>
            </a:r>
            <a:r>
              <a:rPr lang="en-US" altLang="en-US" sz="1400" baseline="30000" dirty="0"/>
              <a:t>2</a:t>
            </a:r>
            <a:r>
              <a:rPr lang="en-US" altLang="en-US" sz="1400" dirty="0"/>
              <a:t> -</a:t>
            </a:r>
            <a:r>
              <a:rPr lang="en-US" altLang="en-US" sz="1400" i="1" dirty="0"/>
              <a:t> </a:t>
            </a:r>
            <a:r>
              <a:rPr lang="en-US" altLang="en-US" sz="1400" i="1" dirty="0" err="1"/>
              <a:t>nbest</a:t>
            </a:r>
            <a:r>
              <a:rPr lang="en-US" altLang="en-US" sz="1400" dirty="0"/>
              <a:t>)/2, que </a:t>
            </a:r>
            <a:r>
              <a:rPr lang="en-US" altLang="en-US" sz="1400" dirty="0" err="1"/>
              <a:t>corresponde</a:t>
            </a:r>
            <a:r>
              <a:rPr lang="en-US" altLang="en-US" sz="1400" dirty="0"/>
              <a:t> a </a:t>
            </a:r>
            <a:r>
              <a:rPr lang="en-US" altLang="en-US" sz="1400" dirty="0" err="1"/>
              <a:t>todos</a:t>
            </a:r>
            <a:r>
              <a:rPr lang="en-US" altLang="en-US" sz="1400" dirty="0"/>
              <a:t> </a:t>
            </a:r>
            <a:r>
              <a:rPr lang="en-US" altLang="en-US" sz="1400" dirty="0" err="1"/>
              <a:t>os</a:t>
            </a:r>
            <a:r>
              <a:rPr lang="en-US" altLang="en-US" sz="1400" dirty="0"/>
              <a:t> pares de </a:t>
            </a:r>
            <a:r>
              <a:rPr lang="en-US" altLang="en-US" sz="1400" dirty="0" err="1"/>
              <a:t>soluções</a:t>
            </a:r>
            <a:r>
              <a:rPr lang="en-US" altLang="en-US" sz="1400" dirty="0"/>
              <a:t> </a:t>
            </a:r>
            <a:r>
              <a:rPr lang="en-US" altLang="en-US" sz="1400" dirty="0" err="1"/>
              <a:t>em</a:t>
            </a:r>
            <a:r>
              <a:rPr lang="en-US" altLang="en-US" sz="1400" dirty="0"/>
              <a:t> </a:t>
            </a:r>
            <a:r>
              <a:rPr lang="en-US" altLang="en-US" sz="1400" i="1" dirty="0" err="1"/>
              <a:t>RefSet</a:t>
            </a:r>
            <a:r>
              <a:rPr lang="en-US" altLang="en-US" sz="1400" dirty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dirty="0" err="1"/>
              <a:t>Os</a:t>
            </a:r>
            <a:r>
              <a:rPr lang="en-US" altLang="en-US" sz="1400" dirty="0"/>
              <a:t> pares de </a:t>
            </a:r>
            <a:r>
              <a:rPr lang="en-US" altLang="en-US" sz="1400" dirty="0" err="1"/>
              <a:t>soluções</a:t>
            </a:r>
            <a:r>
              <a:rPr lang="en-US" altLang="en-US" sz="1400" dirty="0"/>
              <a:t> </a:t>
            </a:r>
            <a:r>
              <a:rPr lang="en-US" altLang="en-US" sz="1400" dirty="0" err="1"/>
              <a:t>em</a:t>
            </a:r>
            <a:r>
              <a:rPr lang="en-US" altLang="en-US" sz="1400" dirty="0"/>
              <a:t> </a:t>
            </a:r>
            <a:r>
              <a:rPr lang="en-US" altLang="en-US" sz="1400" i="1" dirty="0" err="1"/>
              <a:t>NewSubsets</a:t>
            </a:r>
            <a:r>
              <a:rPr lang="en-US" altLang="en-US" sz="1400" i="1" dirty="0"/>
              <a:t> </a:t>
            </a:r>
            <a:r>
              <a:rPr lang="en-US" altLang="en-US" sz="1400" dirty="0" err="1"/>
              <a:t>são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selecionados</a:t>
            </a:r>
            <a:r>
              <a:rPr lang="en-US" altLang="en-US" sz="1400" dirty="0"/>
              <a:t> um por </a:t>
            </a:r>
            <a:r>
              <a:rPr lang="en-US" altLang="en-US" sz="1400" dirty="0" err="1"/>
              <a:t>vez</a:t>
            </a:r>
            <a:r>
              <a:rPr lang="en-US" altLang="en-US" sz="1400" dirty="0"/>
              <a:t> </a:t>
            </a:r>
            <a:r>
              <a:rPr lang="en-US" altLang="en-US" sz="1400" dirty="0" err="1"/>
              <a:t>em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ordem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lexicográfica</a:t>
            </a:r>
            <a:r>
              <a:rPr lang="en-US" altLang="en-US" sz="1400" dirty="0"/>
              <a:t> e o </a:t>
            </a:r>
            <a:r>
              <a:rPr lang="en-US" altLang="en-US" sz="1400" dirty="0" err="1"/>
              <a:t>procedimento</a:t>
            </a:r>
            <a:r>
              <a:rPr lang="en-US" altLang="en-US" sz="1400" dirty="0"/>
              <a:t> </a:t>
            </a:r>
            <a:r>
              <a:rPr lang="en-US" altLang="en-US" sz="1400" i="1" dirty="0" err="1"/>
              <a:t>Combinação</a:t>
            </a:r>
            <a:r>
              <a:rPr lang="en-US" altLang="en-US" sz="1400" i="1" dirty="0"/>
              <a:t> de </a:t>
            </a:r>
            <a:r>
              <a:rPr lang="en-US" altLang="en-US" sz="1400" i="1" dirty="0" err="1"/>
              <a:t>Soluções</a:t>
            </a:r>
            <a:r>
              <a:rPr lang="en-US" altLang="en-US" sz="1400" i="1" dirty="0"/>
              <a:t> </a:t>
            </a:r>
            <a:r>
              <a:rPr lang="en-US" altLang="en-US" sz="1400" dirty="0"/>
              <a:t>é </a:t>
            </a:r>
            <a:r>
              <a:rPr lang="en-US" altLang="en-US" sz="1400" dirty="0" err="1"/>
              <a:t>aplicado</a:t>
            </a:r>
            <a:r>
              <a:rPr lang="en-US" altLang="en-US" sz="1400" dirty="0"/>
              <a:t> para </a:t>
            </a:r>
            <a:r>
              <a:rPr lang="en-US" altLang="en-US" sz="1400" dirty="0" err="1"/>
              <a:t>gerar</a:t>
            </a:r>
            <a:r>
              <a:rPr lang="en-US" altLang="en-US" sz="1400" dirty="0"/>
              <a:t> </a:t>
            </a:r>
            <a:r>
              <a:rPr lang="en-US" altLang="en-US" sz="1400" dirty="0" err="1"/>
              <a:t>uma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ou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mais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soluções</a:t>
            </a:r>
            <a:r>
              <a:rPr lang="en-US" altLang="en-US" sz="1400" dirty="0"/>
              <a:t> no </a:t>
            </a:r>
            <a:r>
              <a:rPr lang="en-US" altLang="en-US" sz="1400" dirty="0" err="1"/>
              <a:t>passo</a:t>
            </a:r>
            <a:r>
              <a:rPr lang="en-US" altLang="en-US" sz="1400" dirty="0"/>
              <a:t> 5.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dirty="0"/>
              <a:t>Se </a:t>
            </a:r>
            <a:r>
              <a:rPr lang="en-US" altLang="en-US" sz="1400" dirty="0" err="1"/>
              <a:t>uma</a:t>
            </a:r>
            <a:r>
              <a:rPr lang="en-US" altLang="en-US" sz="1400" dirty="0"/>
              <a:t> nova </a:t>
            </a:r>
            <a:r>
              <a:rPr lang="en-US" altLang="en-US" sz="1400" dirty="0" err="1"/>
              <a:t>solução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criada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melhorar</a:t>
            </a:r>
            <a:r>
              <a:rPr lang="en-US" altLang="en-US" sz="1400" dirty="0"/>
              <a:t> a </a:t>
            </a:r>
            <a:r>
              <a:rPr lang="en-US" altLang="en-US" sz="1400" dirty="0" err="1"/>
              <a:t>pior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solução</a:t>
            </a:r>
            <a:r>
              <a:rPr lang="en-US" altLang="en-US" sz="1400" dirty="0"/>
              <a:t> do conjunto de </a:t>
            </a:r>
            <a:r>
              <a:rPr lang="en-US" altLang="en-US" sz="1400" dirty="0" err="1"/>
              <a:t>referência</a:t>
            </a:r>
            <a:r>
              <a:rPr lang="en-US" altLang="en-US" sz="1400" dirty="0"/>
              <a:t> </a:t>
            </a:r>
            <a:r>
              <a:rPr lang="en-US" altLang="en-US" sz="1400" i="1" dirty="0" err="1"/>
              <a:t>RefSet</a:t>
            </a:r>
            <a:r>
              <a:rPr lang="en-US" altLang="en-US" sz="1400" i="1" dirty="0"/>
              <a:t> </a:t>
            </a:r>
            <a:r>
              <a:rPr lang="en-US" altLang="en-US" sz="1400" dirty="0" err="1"/>
              <a:t>corrente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então</a:t>
            </a:r>
            <a:r>
              <a:rPr lang="en-US" altLang="en-US" sz="1400" dirty="0"/>
              <a:t> </a:t>
            </a:r>
            <a:r>
              <a:rPr lang="en-US" altLang="en-US" sz="1400" dirty="0" err="1"/>
              <a:t>ela</a:t>
            </a:r>
            <a:r>
              <a:rPr lang="en-US" altLang="en-US" sz="1400" dirty="0"/>
              <a:t> a </a:t>
            </a:r>
            <a:r>
              <a:rPr lang="en-US" altLang="en-US" sz="1400" dirty="0" err="1"/>
              <a:t>substitui</a:t>
            </a:r>
            <a:r>
              <a:rPr lang="en-US" altLang="en-US" sz="1400" dirty="0"/>
              <a:t> e </a:t>
            </a:r>
            <a:r>
              <a:rPr lang="en-US" altLang="en-US" sz="1400" i="1" dirty="0" err="1"/>
              <a:t>RefSet</a:t>
            </a:r>
            <a:r>
              <a:rPr lang="en-US" altLang="en-US" sz="1400" i="1" dirty="0"/>
              <a:t> </a:t>
            </a:r>
            <a:r>
              <a:rPr lang="en-US" altLang="en-US" sz="1400" dirty="0"/>
              <a:t>é </a:t>
            </a:r>
            <a:r>
              <a:rPr lang="en-US" altLang="en-US" sz="1400" dirty="0" err="1"/>
              <a:t>reordenado</a:t>
            </a:r>
            <a:r>
              <a:rPr lang="en-US" altLang="en-US" sz="1400" dirty="0"/>
              <a:t> no </a:t>
            </a:r>
            <a:r>
              <a:rPr lang="en-US" altLang="en-US" sz="1400" dirty="0" err="1"/>
              <a:t>passo</a:t>
            </a:r>
            <a:r>
              <a:rPr lang="en-US" altLang="en-US" sz="1400" dirty="0"/>
              <a:t> 6.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dirty="0"/>
              <a:t>O </a:t>
            </a:r>
            <a:r>
              <a:rPr lang="en-US" altLang="en-US" sz="1400" i="1" dirty="0"/>
              <a:t>flag </a:t>
            </a:r>
            <a:r>
              <a:rPr lang="en-US" altLang="en-US" sz="1400" i="1" dirty="0" err="1"/>
              <a:t>NewSolutions</a:t>
            </a:r>
            <a:r>
              <a:rPr lang="en-US" altLang="en-US" sz="1400" i="1" dirty="0"/>
              <a:t> </a:t>
            </a:r>
            <a:r>
              <a:rPr lang="en-US" altLang="en-US" sz="1400" dirty="0"/>
              <a:t>é </a:t>
            </a:r>
            <a:r>
              <a:rPr lang="en-US" altLang="en-US" sz="1400" dirty="0" err="1"/>
              <a:t>alterado</a:t>
            </a:r>
            <a:r>
              <a:rPr lang="en-US" altLang="en-US" sz="1400" dirty="0"/>
              <a:t> para </a:t>
            </a:r>
            <a:r>
              <a:rPr lang="en-US" altLang="en-US" sz="1400" i="1" dirty="0"/>
              <a:t>TRUE </a:t>
            </a:r>
            <a:r>
              <a:rPr lang="en-US" altLang="en-US" sz="1400" dirty="0"/>
              <a:t>e o </a:t>
            </a:r>
            <a:r>
              <a:rPr lang="en-US" altLang="en-US" sz="1400" dirty="0" err="1"/>
              <a:t>subconjunto</a:t>
            </a:r>
            <a:r>
              <a:rPr lang="en-US" altLang="en-US" sz="1400" dirty="0"/>
              <a:t> </a:t>
            </a:r>
            <a:r>
              <a:rPr lang="en-US" altLang="en-US" sz="1400" i="1" dirty="0"/>
              <a:t>s </a:t>
            </a:r>
            <a:r>
              <a:rPr lang="en-US" altLang="en-US" sz="1400" dirty="0"/>
              <a:t>que </a:t>
            </a:r>
            <a:r>
              <a:rPr lang="en-US" altLang="en-US" sz="1400" dirty="0" err="1"/>
              <a:t>foi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combinado</a:t>
            </a:r>
            <a:r>
              <a:rPr lang="en-US" altLang="en-US" sz="1400" dirty="0"/>
              <a:t> é </a:t>
            </a:r>
            <a:r>
              <a:rPr lang="en-US" altLang="en-US" sz="1400" dirty="0" err="1"/>
              <a:t>removido</a:t>
            </a:r>
            <a:r>
              <a:rPr lang="en-US" altLang="en-US" sz="1400" dirty="0"/>
              <a:t> de </a:t>
            </a:r>
            <a:r>
              <a:rPr lang="en-US" altLang="en-US" sz="1400" i="1" dirty="0" err="1"/>
              <a:t>NewSubsets</a:t>
            </a:r>
            <a:r>
              <a:rPr lang="en-US" altLang="en-US" sz="1400" i="1" dirty="0"/>
              <a:t> </a:t>
            </a:r>
            <a:r>
              <a:rPr lang="en-US" altLang="en-US" sz="1400" dirty="0" err="1"/>
              <a:t>nos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passos</a:t>
            </a:r>
            <a:r>
              <a:rPr lang="en-US" altLang="en-US" sz="1400" dirty="0"/>
              <a:t> 7 e 8, </a:t>
            </a:r>
            <a:r>
              <a:rPr lang="en-US" altLang="en-US" sz="1400" dirty="0" err="1"/>
              <a:t>respectivamente</a:t>
            </a:r>
            <a:r>
              <a:rPr lang="en-US" altLang="en-US" sz="1400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ixo">
  <a:themeElements>
    <a:clrScheme name="Eixo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Eix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ixo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xo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xo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xo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xo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xo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xo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xo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1822</TotalTime>
  <Words>560</Words>
  <Application>Microsoft Office PowerPoint</Application>
  <PresentationFormat>Apresentação na tela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Eixo</vt:lpstr>
      <vt:lpstr>Busca Dispersa (Scatter Search)</vt:lpstr>
      <vt:lpstr>Sumário</vt:lpstr>
      <vt:lpstr>Introdução</vt:lpstr>
      <vt:lpstr>Introdução</vt:lpstr>
      <vt:lpstr>Introdução</vt:lpstr>
      <vt:lpstr>Introdução</vt:lpstr>
      <vt:lpstr>Busca Dispersa</vt:lpstr>
      <vt:lpstr>Introdução</vt:lpstr>
    </vt:vector>
  </TitlesOfParts>
  <Company>UFOP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Busca Tabu</dc:title>
  <dc:creator>Marcone Jamilson Freitas Souza</dc:creator>
  <cp:lastModifiedBy>Marcone Jamilson Freitas Souza</cp:lastModifiedBy>
  <cp:revision>742</cp:revision>
  <cp:lastPrinted>2021-04-04T18:08:53Z</cp:lastPrinted>
  <dcterms:created xsi:type="dcterms:W3CDTF">2009-10-22T12:39:11Z</dcterms:created>
  <dcterms:modified xsi:type="dcterms:W3CDTF">2021-04-04T18:36:24Z</dcterms:modified>
</cp:coreProperties>
</file>