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media/image12.JPG" ContentType="image/pn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1"/>
  </p:notesMasterIdLst>
  <p:sldIdLst>
    <p:sldId id="257" r:id="rId4"/>
    <p:sldId id="258" r:id="rId5"/>
    <p:sldId id="291" r:id="rId6"/>
    <p:sldId id="260" r:id="rId7"/>
    <p:sldId id="261" r:id="rId8"/>
    <p:sldId id="292" r:id="rId9"/>
    <p:sldId id="293" r:id="rId10"/>
    <p:sldId id="294" r:id="rId11"/>
    <p:sldId id="295" r:id="rId12"/>
    <p:sldId id="296" r:id="rId13"/>
    <p:sldId id="297" r:id="rId14"/>
    <p:sldId id="298" r:id="rId15"/>
    <p:sldId id="299" r:id="rId16"/>
    <p:sldId id="300" r:id="rId17"/>
    <p:sldId id="301" r:id="rId18"/>
    <p:sldId id="302" r:id="rId19"/>
    <p:sldId id="304" r:id="rId20"/>
    <p:sldId id="303" r:id="rId21"/>
    <p:sldId id="305" r:id="rId22"/>
    <p:sldId id="306" r:id="rId23"/>
    <p:sldId id="307" r:id="rId24"/>
    <p:sldId id="313" r:id="rId25"/>
    <p:sldId id="308" r:id="rId26"/>
    <p:sldId id="309" r:id="rId27"/>
    <p:sldId id="310" r:id="rId28"/>
    <p:sldId id="311" r:id="rId29"/>
    <p:sldId id="31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56" d="100"/>
          <a:sy n="56" d="100"/>
        </p:scale>
        <p:origin x="54" y="444"/>
      </p:cViewPr>
      <p:guideLst>
        <p:guide orient="horz" pos="2160"/>
        <p:guide pos="2880"/>
      </p:guideLst>
    </p:cSldViewPr>
  </p:slideViewPr>
  <p:notesTextViewPr>
    <p:cViewPr>
      <p:scale>
        <a:sx n="100" d="100"/>
        <a:sy n="100" d="100"/>
      </p:scale>
      <p:origin x="0" y="0"/>
    </p:cViewPr>
  </p:notesTextViewPr>
  <p:notesViewPr>
    <p:cSldViewPr>
      <p:cViewPr varScale="1">
        <p:scale>
          <a:sx n="81" d="100"/>
          <a:sy n="81" d="100"/>
        </p:scale>
        <p:origin x="-204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EDCA30-2ED5-41C4-A072-F195EC56C9D7}" type="datetimeFigureOut">
              <a:rPr lang="en-US" smtClean="0"/>
              <a:t>12/16/2014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E7E218-9473-4E4E-BA13-22C19D998763}" type="slidenum">
              <a:rPr lang="en-US" smtClean="0"/>
              <a:t>‹Nº›</a:t>
            </a:fld>
            <a:endParaRPr lang="en-US"/>
          </a:p>
        </p:txBody>
      </p:sp>
    </p:spTree>
    <p:extLst>
      <p:ext uri="{BB962C8B-B14F-4D97-AF65-F5344CB8AC3E}">
        <p14:creationId xmlns:p14="http://schemas.microsoft.com/office/powerpoint/2010/main" val="3604261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12/16/2014 6:01 PM</a:t>
            </a:fld>
            <a:endParaRPr lang="en-US" sz="1200" b="0" i="0" dirty="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dirty="0">
                <a:solidFill>
                  <a:srgbClr val="000000"/>
                </a:solidFill>
                <a:latin typeface="Calibri"/>
                <a:ea typeface="+mn-ea"/>
                <a:cs typeface="+mn-cs"/>
              </a:rPr>
              <a:t>© 2007 Microsoft Corporation. </a:t>
            </a:r>
            <a:r>
              <a:rPr lang="en-US" sz="500" b="0" i="0" dirty="0" err="1">
                <a:solidFill>
                  <a:srgbClr val="000000"/>
                </a:solidFill>
                <a:latin typeface="Calibri"/>
                <a:ea typeface="+mn-ea"/>
                <a:cs typeface="+mn-cs"/>
              </a:rPr>
              <a:t>Todos</a:t>
            </a:r>
            <a:r>
              <a:rPr lang="en-US" sz="500" b="0" i="0">
                <a:solidFill>
                  <a:srgbClr val="000000"/>
                </a:solidFill>
                <a:latin typeface="Calibri"/>
                <a:ea typeface="+mn-ea"/>
                <a:cs typeface="+mn-cs"/>
              </a:rPr>
              <a:t>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t>1</a:t>
            </a:fld>
            <a:endParaRPr lang="en-US" sz="1200" b="0" i="0">
              <a:latin typeface="Calibri"/>
              <a:ea typeface="+mn-ea"/>
              <a:cs typeface="+mn-cs"/>
            </a:endParaRPr>
          </a:p>
        </p:txBody>
      </p:sp>
    </p:spTree>
    <p:extLst>
      <p:ext uri="{BB962C8B-B14F-4D97-AF65-F5344CB8AC3E}">
        <p14:creationId xmlns:p14="http://schemas.microsoft.com/office/powerpoint/2010/main" val="952015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pic>
        <p:nvPicPr>
          <p:cNvPr id="4" name="Picture 3" descr="footer_graphic.png"/>
          <p:cNvPicPr>
            <a:picLocks noChangeAspect="1"/>
          </p:cNvPicPr>
          <p:nvPr/>
        </p:nvPicPr>
        <p:blipFill>
          <a:blip r:embed="rId15"/>
          <a:stretch>
            <a:fillRect/>
          </a:stretch>
        </p:blipFill>
        <p:spPr>
          <a:xfrm>
            <a:off x="0" y="5435827"/>
            <a:ext cx="9144000" cy="1420586"/>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3288" y="692696"/>
            <a:ext cx="7337104" cy="3168352"/>
          </a:xfrm>
        </p:spPr>
        <p:txBody>
          <a:bodyPr/>
          <a:lstStyle/>
          <a:p>
            <a:r>
              <a:rPr lang="pt-BR" sz="6600" b="1" dirty="0"/>
              <a:t>MOSIFT PARA O RECONHECIMENTO DE AÇÕES </a:t>
            </a:r>
            <a:r>
              <a:rPr lang="pt-BR" sz="6600" b="1" dirty="0" smtClean="0"/>
              <a:t>HUMANAS</a:t>
            </a:r>
            <a:endParaRPr lang="es-ES_tradnl" sz="6600" b="1" dirty="0"/>
          </a:p>
        </p:txBody>
      </p:sp>
      <p:sp>
        <p:nvSpPr>
          <p:cNvPr id="3" name="Subtitle 2"/>
          <p:cNvSpPr>
            <a:spLocks noGrp="1"/>
          </p:cNvSpPr>
          <p:nvPr>
            <p:ph type="subTitle" idx="1"/>
          </p:nvPr>
        </p:nvSpPr>
        <p:spPr>
          <a:xfrm>
            <a:off x="763288" y="3861048"/>
            <a:ext cx="7681913" cy="1370012"/>
          </a:xfrm>
        </p:spPr>
        <p:txBody>
          <a:bodyPr>
            <a:normAutofit/>
          </a:bodyPr>
          <a:lstStyle/>
          <a:p>
            <a:r>
              <a:rPr lang="es-PE" sz="4000" dirty="0" err="1"/>
              <a:t>Alumo</a:t>
            </a:r>
            <a:r>
              <a:rPr lang="es-PE" sz="4000" dirty="0"/>
              <a:t>: Marlon </a:t>
            </a:r>
            <a:r>
              <a:rPr lang="es-PE" sz="4000" dirty="0" smtClean="0"/>
              <a:t>Ramos Avalos</a:t>
            </a:r>
            <a:endParaRPr lang="es-PE" sz="40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err="1"/>
              <a:t>MoSIFT</a:t>
            </a:r>
            <a:endParaRPr lang="es-PE" sz="6000" dirty="0"/>
          </a:p>
        </p:txBody>
      </p:sp>
      <p:sp>
        <p:nvSpPr>
          <p:cNvPr id="3" name="Subtítulo 2"/>
          <p:cNvSpPr>
            <a:spLocks noGrp="1"/>
          </p:cNvSpPr>
          <p:nvPr>
            <p:ph type="subTitle" idx="1"/>
          </p:nvPr>
        </p:nvSpPr>
        <p:spPr>
          <a:xfrm>
            <a:off x="107504" y="1484784"/>
            <a:ext cx="8856984" cy="4680520"/>
          </a:xfrm>
        </p:spPr>
        <p:txBody>
          <a:bodyPr/>
          <a:lstStyle/>
          <a:p>
            <a:pPr marL="285750" indent="-285750">
              <a:buFont typeface="Arial" panose="020B0604020202020204" pitchFamily="34" charset="0"/>
              <a:buChar char="•"/>
            </a:pPr>
            <a:r>
              <a:rPr lang="pt-BR" sz="2800" dirty="0"/>
              <a:t>Assim SIFT chega </a:t>
            </a:r>
            <a:r>
              <a:rPr lang="pt-BR" sz="2800" dirty="0" smtClean="0"/>
              <a:t>gera</a:t>
            </a:r>
            <a:r>
              <a:rPr lang="pt-BR" sz="2800" dirty="0" smtClean="0"/>
              <a:t> </a:t>
            </a:r>
            <a:r>
              <a:rPr lang="pt-BR" sz="2800" dirty="0"/>
              <a:t>um vetor com 128 </a:t>
            </a:r>
            <a:r>
              <a:rPr lang="pt-BR" sz="2800" dirty="0" smtClean="0"/>
              <a:t>dimensões</a:t>
            </a:r>
          </a:p>
          <a:p>
            <a:r>
              <a:rPr lang="pt-BR" sz="2800" dirty="0"/>
              <a:t> </a:t>
            </a:r>
            <a:r>
              <a:rPr lang="pt-BR" sz="2800" dirty="0" smtClean="0"/>
              <a:t> </a:t>
            </a:r>
            <a:r>
              <a:rPr lang="pt-BR" sz="2800" dirty="0" smtClean="0"/>
              <a:t> </a:t>
            </a:r>
            <a:r>
              <a:rPr lang="pt-BR" sz="2800" dirty="0"/>
              <a:t>(4x4x8 = 128).</a:t>
            </a:r>
          </a:p>
          <a:p>
            <a:pPr marL="285750" indent="-285750">
              <a:buFont typeface="Arial" panose="020B0604020202020204" pitchFamily="34" charset="0"/>
              <a:buChar char="•"/>
            </a:pPr>
            <a:endParaRPr lang="pt-BR" sz="2800" dirty="0"/>
          </a:p>
          <a:p>
            <a:pPr marL="285750" indent="-285750">
              <a:buFont typeface="Arial" panose="020B0604020202020204" pitchFamily="34" charset="0"/>
              <a:buChar char="•"/>
            </a:pPr>
            <a:r>
              <a:rPr lang="pt-BR" sz="2800" dirty="0" err="1"/>
              <a:t>MoSIFT</a:t>
            </a:r>
            <a:r>
              <a:rPr lang="pt-BR" sz="2800" dirty="0"/>
              <a:t> adapta a ideia de a rede de agregação SIFT para descrever também o </a:t>
            </a:r>
            <a:r>
              <a:rPr lang="pt-BR" sz="2800" dirty="0" smtClean="0"/>
              <a:t>movimento.</a:t>
            </a:r>
          </a:p>
          <a:p>
            <a:pPr marL="285750" indent="-285750">
              <a:buFont typeface="Arial" panose="020B0604020202020204" pitchFamily="34" charset="0"/>
              <a:buChar char="•"/>
            </a:pPr>
            <a:endParaRPr lang="pt-BR" sz="2800" dirty="0"/>
          </a:p>
          <a:p>
            <a:pPr marL="285750" indent="-285750">
              <a:buFont typeface="Arial" panose="020B0604020202020204" pitchFamily="34" charset="0"/>
              <a:buChar char="•"/>
            </a:pPr>
            <a:r>
              <a:rPr lang="pt-BR" sz="2800" dirty="0" smtClean="0"/>
              <a:t>A </a:t>
            </a:r>
            <a:r>
              <a:rPr lang="pt-BR" sz="2800" dirty="0" smtClean="0"/>
              <a:t>mesma </a:t>
            </a:r>
            <a:r>
              <a:rPr lang="pt-BR" sz="2800" dirty="0" smtClean="0"/>
              <a:t>agregação </a:t>
            </a:r>
            <a:r>
              <a:rPr lang="pt-BR" sz="2800" dirty="0"/>
              <a:t>pode ser aplicado ao fluxo </a:t>
            </a:r>
            <a:r>
              <a:rPr lang="pt-BR" sz="2800" dirty="0" err="1" smtClean="0"/>
              <a:t>óptico</a:t>
            </a:r>
            <a:r>
              <a:rPr lang="pt-BR" sz="2800" dirty="0" err="1"/>
              <a:t>na</a:t>
            </a:r>
            <a:r>
              <a:rPr lang="pt-BR" sz="2800" dirty="0"/>
              <a:t> </a:t>
            </a:r>
            <a:r>
              <a:rPr lang="pt-BR" sz="2800" dirty="0"/>
              <a:t>á</a:t>
            </a:r>
            <a:r>
              <a:rPr lang="pt-BR" sz="2800" dirty="0" smtClean="0"/>
              <a:t>rea </a:t>
            </a:r>
            <a:r>
              <a:rPr lang="pt-BR" sz="2800" dirty="0"/>
              <a:t>dos pontos de interesse para aumentar a robustez.</a:t>
            </a:r>
            <a:r>
              <a:rPr lang="pt-BR" sz="2800" dirty="0" smtClean="0"/>
              <a:t>.</a:t>
            </a:r>
            <a:endParaRPr lang="pt-BR" sz="2800" dirty="0"/>
          </a:p>
          <a:p>
            <a:pPr marL="285750" indent="-285750">
              <a:buFont typeface="Arial" panose="020B0604020202020204" pitchFamily="34" charset="0"/>
              <a:buChar char="•"/>
            </a:pPr>
            <a:endParaRPr lang="pt-BR" sz="2800" dirty="0"/>
          </a:p>
          <a:p>
            <a:pPr marL="285750" indent="-285750">
              <a:buFont typeface="Arial" panose="020B0604020202020204" pitchFamily="34" charset="0"/>
              <a:buChar char="•"/>
            </a:pPr>
            <a:r>
              <a:rPr lang="pt-BR" sz="2800" dirty="0"/>
              <a:t>O</a:t>
            </a:r>
            <a:r>
              <a:rPr lang="pt-BR" sz="2800" dirty="0" smtClean="0"/>
              <a:t>s </a:t>
            </a:r>
            <a:r>
              <a:rPr lang="pt-BR" sz="2800" dirty="0"/>
              <a:t>dois histogramas </a:t>
            </a:r>
            <a:r>
              <a:rPr lang="pt-BR" sz="2800" dirty="0" smtClean="0"/>
              <a:t>encontrados </a:t>
            </a:r>
            <a:r>
              <a:rPr lang="pt-BR" sz="2800" dirty="0"/>
              <a:t>(SIFT e Fluxo Óptico) são </a:t>
            </a:r>
            <a:r>
              <a:rPr lang="es-PE" sz="2800" dirty="0"/>
              <a:t>concatenados</a:t>
            </a:r>
            <a:r>
              <a:rPr lang="pt-BR" sz="2800" dirty="0" smtClean="0"/>
              <a:t> </a:t>
            </a:r>
            <a:r>
              <a:rPr lang="pt-BR" sz="2800" dirty="0"/>
              <a:t>para criar o descritor </a:t>
            </a:r>
            <a:r>
              <a:rPr lang="pt-BR" sz="2800" dirty="0" err="1"/>
              <a:t>MoSIFT</a:t>
            </a:r>
            <a:r>
              <a:rPr lang="pt-BR" sz="2800" dirty="0"/>
              <a:t>, que agora tem 256 dimensões.</a:t>
            </a:r>
            <a:endParaRPr lang="es-PE" sz="2800" dirty="0"/>
          </a:p>
          <a:p>
            <a:endParaRPr lang="es-PE" sz="2800" dirty="0"/>
          </a:p>
        </p:txBody>
      </p:sp>
      <p:sp>
        <p:nvSpPr>
          <p:cNvPr id="6" name="Marcador de contenido 2"/>
          <p:cNvSpPr txBox="1">
            <a:spLocks/>
          </p:cNvSpPr>
          <p:nvPr/>
        </p:nvSpPr>
        <p:spPr>
          <a:xfrm>
            <a:off x="256816" y="1054103"/>
            <a:ext cx="5107271" cy="446705"/>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PE" sz="2800" b="1" dirty="0"/>
              <a:t>O </a:t>
            </a:r>
            <a:r>
              <a:rPr lang="es-PE" sz="2800" b="1" dirty="0" err="1"/>
              <a:t>descritor</a:t>
            </a:r>
            <a:r>
              <a:rPr lang="es-PE" sz="2800" b="1" dirty="0"/>
              <a:t> </a:t>
            </a:r>
            <a:r>
              <a:rPr lang="es-PE" sz="2800" b="1" dirty="0" err="1"/>
              <a:t>MoSIFT</a:t>
            </a:r>
            <a:endParaRPr lang="es-PE" sz="2800" b="1" dirty="0"/>
          </a:p>
        </p:txBody>
      </p:sp>
    </p:spTree>
    <p:extLst>
      <p:ext uri="{BB962C8B-B14F-4D97-AF65-F5344CB8AC3E}">
        <p14:creationId xmlns:p14="http://schemas.microsoft.com/office/powerpoint/2010/main" val="163044115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n-US" sz="6000" dirty="0"/>
              <a:t>Visual Bag-of-Word</a:t>
            </a:r>
            <a:endParaRPr lang="es-PE" sz="6000" dirty="0"/>
          </a:p>
        </p:txBody>
      </p:sp>
      <p:sp>
        <p:nvSpPr>
          <p:cNvPr id="3" name="Subtítulo 2"/>
          <p:cNvSpPr>
            <a:spLocks noGrp="1"/>
          </p:cNvSpPr>
          <p:nvPr>
            <p:ph type="subTitle" idx="1"/>
          </p:nvPr>
        </p:nvSpPr>
        <p:spPr>
          <a:xfrm>
            <a:off x="107504" y="1052736"/>
            <a:ext cx="8856984" cy="5400600"/>
          </a:xfrm>
        </p:spPr>
        <p:txBody>
          <a:bodyPr/>
          <a:lstStyle/>
          <a:p>
            <a:endParaRPr lang="pt-BR" sz="2800" dirty="0" smtClean="0"/>
          </a:p>
          <a:p>
            <a:endParaRPr lang="pt-BR" sz="2800" dirty="0"/>
          </a:p>
          <a:p>
            <a:r>
              <a:rPr lang="pt-BR" sz="2800" dirty="0" smtClean="0"/>
              <a:t>A técnica </a:t>
            </a:r>
            <a:r>
              <a:rPr lang="pt-BR" sz="2800" dirty="0" err="1"/>
              <a:t>BoW</a:t>
            </a:r>
            <a:r>
              <a:rPr lang="pt-BR" sz="2800" dirty="0"/>
              <a:t> </a:t>
            </a:r>
            <a:r>
              <a:rPr lang="pt-BR" sz="2800" dirty="0"/>
              <a:t>é</a:t>
            </a:r>
            <a:r>
              <a:rPr lang="pt-BR" sz="2800" dirty="0" smtClean="0"/>
              <a:t> </a:t>
            </a:r>
            <a:r>
              <a:rPr lang="pt-BR" sz="2800" dirty="0"/>
              <a:t>uma </a:t>
            </a:r>
            <a:r>
              <a:rPr lang="pt-BR" sz="2800" dirty="0" smtClean="0"/>
              <a:t>representação de características </a:t>
            </a:r>
            <a:r>
              <a:rPr lang="pt-BR" sz="2800" dirty="0"/>
              <a:t>usualmente usada para representar um </a:t>
            </a:r>
            <a:r>
              <a:rPr lang="pt-BR" sz="2800" dirty="0" smtClean="0"/>
              <a:t>evento de </a:t>
            </a:r>
            <a:r>
              <a:rPr lang="pt-BR" sz="2800" dirty="0"/>
              <a:t>movimento usando ponto de interesse </a:t>
            </a:r>
            <a:r>
              <a:rPr lang="pt-BR" sz="2800" dirty="0" smtClean="0"/>
              <a:t>espaço-temporais.</a:t>
            </a:r>
          </a:p>
          <a:p>
            <a:endParaRPr lang="pt-BR" sz="2800" dirty="0"/>
          </a:p>
          <a:p>
            <a:endParaRPr lang="pt-BR" sz="2800" dirty="0"/>
          </a:p>
          <a:p>
            <a:r>
              <a:rPr lang="es-PE" sz="2800" dirty="0" err="1" smtClean="0"/>
              <a:t>Uma</a:t>
            </a:r>
            <a:r>
              <a:rPr lang="es-PE" sz="2800" dirty="0"/>
              <a:t> </a:t>
            </a:r>
            <a:r>
              <a:rPr lang="pt-BR" sz="2800" dirty="0" smtClean="0"/>
              <a:t>palavra </a:t>
            </a:r>
            <a:r>
              <a:rPr lang="pt-BR" sz="2800" dirty="0"/>
              <a:t>visual </a:t>
            </a:r>
            <a:r>
              <a:rPr lang="pt-BR" sz="2800" dirty="0"/>
              <a:t>é</a:t>
            </a:r>
            <a:r>
              <a:rPr lang="pt-BR" sz="2800" dirty="0" smtClean="0"/>
              <a:t> </a:t>
            </a:r>
            <a:r>
              <a:rPr lang="pt-BR" sz="2800" dirty="0"/>
              <a:t>um conjunto de vetores </a:t>
            </a:r>
            <a:r>
              <a:rPr lang="pt-BR" sz="2800" dirty="0" smtClean="0"/>
              <a:t>de características que cont</a:t>
            </a:r>
            <a:r>
              <a:rPr lang="pt-BR" sz="2800" dirty="0"/>
              <a:t>ê</a:t>
            </a:r>
            <a:r>
              <a:rPr lang="pt-BR" sz="2800" dirty="0" smtClean="0"/>
              <a:t>m </a:t>
            </a:r>
            <a:r>
              <a:rPr lang="pt-BR" sz="2800" dirty="0" err="1" smtClean="0"/>
              <a:t>finformações</a:t>
            </a:r>
            <a:r>
              <a:rPr lang="pt-BR" sz="2800" dirty="0" smtClean="0"/>
              <a:t> </a:t>
            </a:r>
            <a:r>
              <a:rPr lang="pt-BR" sz="2800" dirty="0"/>
              <a:t>semelhantes.</a:t>
            </a:r>
            <a:endParaRPr lang="es-PE" sz="2800" dirty="0"/>
          </a:p>
        </p:txBody>
      </p:sp>
    </p:spTree>
    <p:extLst>
      <p:ext uri="{BB962C8B-B14F-4D97-AF65-F5344CB8AC3E}">
        <p14:creationId xmlns:p14="http://schemas.microsoft.com/office/powerpoint/2010/main" val="414287626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n-US" sz="6000" dirty="0"/>
              <a:t>Visual Bag-of-Word</a:t>
            </a:r>
            <a:endParaRPr lang="es-PE" sz="6000" dirty="0"/>
          </a:p>
        </p:txBody>
      </p:sp>
      <p:sp>
        <p:nvSpPr>
          <p:cNvPr id="3" name="Subtítulo 2"/>
          <p:cNvSpPr>
            <a:spLocks noGrp="1"/>
          </p:cNvSpPr>
          <p:nvPr>
            <p:ph type="subTitle" idx="1"/>
          </p:nvPr>
        </p:nvSpPr>
        <p:spPr>
          <a:xfrm>
            <a:off x="107504" y="1052736"/>
            <a:ext cx="8856984" cy="5400600"/>
          </a:xfrm>
        </p:spPr>
        <p:txBody>
          <a:bodyPr/>
          <a:lstStyle/>
          <a:p>
            <a:r>
              <a:rPr lang="pt-BR" sz="2800" dirty="0"/>
              <a:t>Para encontrar as palavras visuais, </a:t>
            </a:r>
            <a:r>
              <a:rPr lang="pt-BR" sz="2800" dirty="0"/>
              <a:t>é</a:t>
            </a:r>
            <a:r>
              <a:rPr lang="pt-BR" sz="2800" dirty="0" smtClean="0"/>
              <a:t> </a:t>
            </a:r>
            <a:r>
              <a:rPr lang="pt-BR" sz="2800" dirty="0"/>
              <a:t>seguido o seguinte</a:t>
            </a:r>
          </a:p>
          <a:p>
            <a:r>
              <a:rPr lang="es-PE" sz="2800" dirty="0"/>
              <a:t>conjunto de </a:t>
            </a:r>
            <a:r>
              <a:rPr lang="es-PE" sz="2800" dirty="0" err="1"/>
              <a:t>passos</a:t>
            </a:r>
            <a:r>
              <a:rPr lang="pt-BR" sz="2800" dirty="0" smtClean="0"/>
              <a:t>:</a:t>
            </a:r>
            <a:endParaRPr lang="pt-BR" sz="2800" dirty="0"/>
          </a:p>
          <a:p>
            <a:pPr marL="514350" indent="-514350">
              <a:buFont typeface="+mj-lt"/>
              <a:buAutoNum type="arabicPeriod"/>
            </a:pPr>
            <a:r>
              <a:rPr lang="pt-BR" sz="2800" dirty="0" smtClean="0"/>
              <a:t>Dado </a:t>
            </a:r>
            <a:r>
              <a:rPr lang="pt-BR" sz="2800" dirty="0"/>
              <a:t>um conjunto de amostra de dados, aplica-se </a:t>
            </a:r>
            <a:r>
              <a:rPr lang="pt-BR" sz="2800" dirty="0" smtClean="0"/>
              <a:t>um algoritmo </a:t>
            </a:r>
            <a:r>
              <a:rPr lang="pt-BR" sz="2800" dirty="0"/>
              <a:t>de agrupamento</a:t>
            </a:r>
            <a:r>
              <a:rPr lang="pt-BR" sz="2800" dirty="0" smtClean="0"/>
              <a:t>.</a:t>
            </a:r>
          </a:p>
          <a:p>
            <a:pPr marL="514350" indent="-514350">
              <a:buFont typeface="+mj-lt"/>
              <a:buAutoNum type="arabicPeriod"/>
            </a:pPr>
            <a:endParaRPr lang="pt-BR" sz="2800" dirty="0"/>
          </a:p>
          <a:p>
            <a:pPr marL="514350" indent="-514350">
              <a:buFont typeface="+mj-lt"/>
              <a:buAutoNum type="arabicPeriod"/>
            </a:pPr>
            <a:r>
              <a:rPr lang="pt-BR" sz="2800" dirty="0" smtClean="0"/>
              <a:t>A comparação </a:t>
            </a:r>
            <a:r>
              <a:rPr lang="pt-BR" sz="2800" dirty="0"/>
              <a:t>dos vetores </a:t>
            </a:r>
            <a:r>
              <a:rPr lang="pt-BR" sz="2800" dirty="0" smtClean="0"/>
              <a:t>característicos </a:t>
            </a:r>
            <a:r>
              <a:rPr lang="pt-BR" sz="2800" dirty="0"/>
              <a:t>com </a:t>
            </a:r>
            <a:r>
              <a:rPr lang="pt-BR" sz="2800" dirty="0" smtClean="0"/>
              <a:t>os grupos formado é </a:t>
            </a:r>
            <a:r>
              <a:rPr lang="pt-BR" sz="2800" dirty="0"/>
              <a:t>realizado </a:t>
            </a:r>
            <a:r>
              <a:rPr lang="pt-BR" sz="2800" dirty="0" smtClean="0"/>
              <a:t>através </a:t>
            </a:r>
            <a:r>
              <a:rPr lang="pt-BR" sz="2800" dirty="0"/>
              <a:t>de uma </a:t>
            </a:r>
            <a:r>
              <a:rPr lang="pt-BR" sz="2800" dirty="0" smtClean="0"/>
              <a:t>função de dist</a:t>
            </a:r>
            <a:r>
              <a:rPr lang="pt-BR" sz="2800" dirty="0"/>
              <a:t>â</a:t>
            </a:r>
            <a:r>
              <a:rPr lang="pt-BR" sz="2800" dirty="0" smtClean="0"/>
              <a:t>ncia</a:t>
            </a:r>
            <a:r>
              <a:rPr lang="pt-BR" sz="2800" dirty="0"/>
              <a:t>, formando assim um </a:t>
            </a:r>
            <a:r>
              <a:rPr lang="pt-BR" sz="2800" dirty="0" smtClean="0"/>
              <a:t>padr</a:t>
            </a:r>
            <a:r>
              <a:rPr lang="pt-BR" sz="2800" dirty="0"/>
              <a:t>ã</a:t>
            </a:r>
            <a:r>
              <a:rPr lang="pt-BR" sz="2800" dirty="0" smtClean="0"/>
              <a:t>o único </a:t>
            </a:r>
            <a:r>
              <a:rPr lang="pt-BR" sz="2800" dirty="0"/>
              <a:t>de </a:t>
            </a:r>
            <a:r>
              <a:rPr lang="pt-BR" sz="2800" dirty="0" smtClean="0"/>
              <a:t>dados com </a:t>
            </a:r>
            <a:r>
              <a:rPr lang="pt-BR" sz="2800" dirty="0"/>
              <a:t>um centro denominado de palavra visual (</a:t>
            </a:r>
            <a:r>
              <a:rPr lang="pt-BR" sz="2800" dirty="0" smtClean="0"/>
              <a:t>visual </a:t>
            </a:r>
            <a:r>
              <a:rPr lang="pt-BR" sz="2800" dirty="0" err="1" smtClean="0"/>
              <a:t>codeword</a:t>
            </a:r>
            <a:r>
              <a:rPr lang="pt-BR" sz="2800" dirty="0" smtClean="0"/>
              <a:t>).</a:t>
            </a:r>
          </a:p>
          <a:p>
            <a:pPr marL="514350" indent="-514350">
              <a:buFont typeface="+mj-lt"/>
              <a:buAutoNum type="arabicPeriod"/>
            </a:pPr>
            <a:endParaRPr lang="pt-BR" sz="2800" dirty="0"/>
          </a:p>
          <a:p>
            <a:pPr marL="514350" indent="-514350">
              <a:buFont typeface="+mj-lt"/>
              <a:buAutoNum type="arabicPeriod"/>
            </a:pPr>
            <a:r>
              <a:rPr lang="pt-BR" sz="2800" dirty="0" smtClean="0"/>
              <a:t>O </a:t>
            </a:r>
            <a:r>
              <a:rPr lang="pt-BR" sz="2800" dirty="0"/>
              <a:t>conjunto de palavras visuais forma o </a:t>
            </a:r>
            <a:r>
              <a:rPr lang="pt-BR" sz="2800" dirty="0" smtClean="0"/>
              <a:t>dicionário, que é </a:t>
            </a:r>
            <a:r>
              <a:rPr lang="pt-BR" sz="2800" dirty="0"/>
              <a:t>usado para calcular os histogramas de </a:t>
            </a:r>
            <a:r>
              <a:rPr lang="pt-BR" sz="2800" dirty="0" smtClean="0"/>
              <a:t>palavras visuais</a:t>
            </a:r>
            <a:r>
              <a:rPr lang="pt-BR" sz="2800" dirty="0"/>
              <a:t>.</a:t>
            </a:r>
            <a:endParaRPr lang="es-PE" sz="2800" dirty="0"/>
          </a:p>
        </p:txBody>
      </p:sp>
    </p:spTree>
    <p:extLst>
      <p:ext uri="{BB962C8B-B14F-4D97-AF65-F5344CB8AC3E}">
        <p14:creationId xmlns:p14="http://schemas.microsoft.com/office/powerpoint/2010/main" val="54675431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7200" dirty="0" smtClean="0"/>
              <a:t>Base de Dados</a:t>
            </a:r>
            <a:endParaRPr lang="es-PE" sz="7200" dirty="0"/>
          </a:p>
        </p:txBody>
      </p:sp>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l="359" r="49469"/>
          <a:stretch/>
        </p:blipFill>
        <p:spPr>
          <a:xfrm>
            <a:off x="1498754" y="1106662"/>
            <a:ext cx="6009837" cy="1797586"/>
          </a:xfrm>
          <a:prstGeom prst="rect">
            <a:avLst/>
          </a:prstGeom>
        </p:spPr>
      </p:pic>
      <p:pic>
        <p:nvPicPr>
          <p:cNvPr id="5" name="Imagen 4"/>
          <p:cNvPicPr>
            <a:picLocks noChangeAspect="1"/>
          </p:cNvPicPr>
          <p:nvPr/>
        </p:nvPicPr>
        <p:blipFill rotWithShape="1">
          <a:blip r:embed="rId2">
            <a:extLst>
              <a:ext uri="{28A0092B-C50C-407E-A947-70E740481C1C}">
                <a14:useLocalDpi xmlns:a14="http://schemas.microsoft.com/office/drawing/2010/main" val="0"/>
              </a:ext>
            </a:extLst>
          </a:blip>
          <a:srcRect l="50199"/>
          <a:stretch/>
        </p:blipFill>
        <p:spPr>
          <a:xfrm>
            <a:off x="1514491" y="2904248"/>
            <a:ext cx="5982874" cy="1802814"/>
          </a:xfrm>
          <a:prstGeom prst="rect">
            <a:avLst/>
          </a:prstGeom>
        </p:spPr>
      </p:pic>
      <p:sp>
        <p:nvSpPr>
          <p:cNvPr id="6" name="CuadroTexto 5"/>
          <p:cNvSpPr txBox="1"/>
          <p:nvPr/>
        </p:nvSpPr>
        <p:spPr>
          <a:xfrm>
            <a:off x="2123728" y="4725144"/>
            <a:ext cx="7740204" cy="369332"/>
          </a:xfrm>
          <a:prstGeom prst="rect">
            <a:avLst/>
          </a:prstGeom>
          <a:noFill/>
        </p:spPr>
        <p:txBody>
          <a:bodyPr wrap="square" rtlCol="0">
            <a:spAutoFit/>
          </a:bodyPr>
          <a:lstStyle/>
          <a:p>
            <a:r>
              <a:rPr lang="pt-BR" dirty="0" smtClean="0"/>
              <a:t>Fig. 7 </a:t>
            </a:r>
            <a:r>
              <a:rPr lang="es-PE" dirty="0" err="1"/>
              <a:t>Exemplos</a:t>
            </a:r>
            <a:r>
              <a:rPr lang="es-PE" dirty="0"/>
              <a:t> de Base de Dados KTH Human </a:t>
            </a:r>
            <a:r>
              <a:rPr lang="es-PE" dirty="0" err="1"/>
              <a:t>motion</a:t>
            </a:r>
            <a:r>
              <a:rPr lang="pt-BR" dirty="0" smtClean="0"/>
              <a:t> </a:t>
            </a:r>
            <a:endParaRPr lang="es-PE" dirty="0"/>
          </a:p>
        </p:txBody>
      </p:sp>
      <p:sp>
        <p:nvSpPr>
          <p:cNvPr id="7" name="CuadroTexto 6"/>
          <p:cNvSpPr txBox="1"/>
          <p:nvPr/>
        </p:nvSpPr>
        <p:spPr>
          <a:xfrm>
            <a:off x="870349" y="5238492"/>
            <a:ext cx="7271158" cy="954107"/>
          </a:xfrm>
          <a:prstGeom prst="rect">
            <a:avLst/>
          </a:prstGeom>
          <a:noFill/>
        </p:spPr>
        <p:txBody>
          <a:bodyPr wrap="none" rtlCol="0">
            <a:spAutoFit/>
          </a:bodyPr>
          <a:lstStyle/>
          <a:p>
            <a:pPr marL="457200" indent="-457200">
              <a:buFont typeface="Arial" panose="020B0604020202020204" pitchFamily="34" charset="0"/>
              <a:buChar char="•"/>
            </a:pPr>
            <a:r>
              <a:rPr lang="es-PE" sz="2800" dirty="0" smtClean="0"/>
              <a:t>A Base de Dados </a:t>
            </a:r>
            <a:r>
              <a:rPr lang="es-PE" sz="2800" dirty="0" err="1" smtClean="0"/>
              <a:t>tem</a:t>
            </a:r>
            <a:r>
              <a:rPr lang="es-PE" sz="2800" dirty="0"/>
              <a:t> 6 </a:t>
            </a:r>
            <a:r>
              <a:rPr lang="es-PE" sz="2800" dirty="0" smtClean="0"/>
              <a:t>clases </a:t>
            </a:r>
            <a:r>
              <a:rPr lang="es-PE" sz="2800" dirty="0" err="1"/>
              <a:t>ações</a:t>
            </a:r>
            <a:r>
              <a:rPr lang="es-PE" sz="2800" dirty="0"/>
              <a:t> humanas</a:t>
            </a:r>
            <a:endParaRPr lang="es-PE" sz="2800" dirty="0" smtClean="0"/>
          </a:p>
          <a:p>
            <a:pPr marL="457200" indent="-457200">
              <a:buFont typeface="Arial" panose="020B0604020202020204" pitchFamily="34" charset="0"/>
              <a:buChar char="•"/>
            </a:pPr>
            <a:r>
              <a:rPr lang="es-PE" sz="2800" dirty="0" smtClean="0"/>
              <a:t>Cada clase </a:t>
            </a:r>
            <a:r>
              <a:rPr lang="es-PE" sz="2800" dirty="0" err="1" smtClean="0"/>
              <a:t>tem</a:t>
            </a:r>
            <a:r>
              <a:rPr lang="es-PE" sz="2800" dirty="0" smtClean="0"/>
              <a:t> 100 videos.</a:t>
            </a:r>
            <a:endParaRPr lang="es-PE" sz="2800" dirty="0"/>
          </a:p>
        </p:txBody>
      </p:sp>
    </p:spTree>
    <p:extLst>
      <p:ext uri="{BB962C8B-B14F-4D97-AF65-F5344CB8AC3E}">
        <p14:creationId xmlns:p14="http://schemas.microsoft.com/office/powerpoint/2010/main" val="361829467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7200" dirty="0"/>
              <a:t>PROCEDIMENTO</a:t>
            </a:r>
          </a:p>
        </p:txBody>
      </p:sp>
      <p:sp>
        <p:nvSpPr>
          <p:cNvPr id="6" name="CuadroTexto 5"/>
          <p:cNvSpPr txBox="1"/>
          <p:nvPr/>
        </p:nvSpPr>
        <p:spPr>
          <a:xfrm>
            <a:off x="141945" y="5013176"/>
            <a:ext cx="9324528" cy="830997"/>
          </a:xfrm>
          <a:prstGeom prst="rect">
            <a:avLst/>
          </a:prstGeom>
          <a:noFill/>
        </p:spPr>
        <p:txBody>
          <a:bodyPr wrap="square" rtlCol="0">
            <a:spAutoFit/>
          </a:bodyPr>
          <a:lstStyle/>
          <a:p>
            <a:r>
              <a:rPr lang="pt-BR" sz="2400" dirty="0" smtClean="0"/>
              <a:t>Fig. 8  </a:t>
            </a:r>
            <a:r>
              <a:rPr lang="pt-BR" sz="2400" dirty="0"/>
              <a:t>Procedimento de extração e </a:t>
            </a:r>
            <a:r>
              <a:rPr lang="pt-BR" sz="2400" dirty="0" smtClean="0"/>
              <a:t>descrição usando </a:t>
            </a:r>
            <a:r>
              <a:rPr lang="pt-BR" sz="2400" dirty="0" err="1"/>
              <a:t>MoSIFT</a:t>
            </a:r>
            <a:r>
              <a:rPr lang="pt-BR" sz="2400" dirty="0"/>
              <a:t> e o Modelo Bag </a:t>
            </a:r>
            <a:r>
              <a:rPr lang="pt-BR" sz="2400" dirty="0" err="1"/>
              <a:t>of</a:t>
            </a:r>
            <a:r>
              <a:rPr lang="pt-BR" sz="2400" dirty="0"/>
              <a:t> Visual Word</a:t>
            </a:r>
            <a:endParaRPr lang="es-PE" sz="2400" dirty="0"/>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945" y="1265461"/>
            <a:ext cx="8852460" cy="3730167"/>
          </a:xfrm>
          <a:prstGeom prst="rect">
            <a:avLst/>
          </a:prstGeom>
        </p:spPr>
      </p:pic>
    </p:spTree>
    <p:extLst>
      <p:ext uri="{BB962C8B-B14F-4D97-AF65-F5344CB8AC3E}">
        <p14:creationId xmlns:p14="http://schemas.microsoft.com/office/powerpoint/2010/main" val="84223190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7200" dirty="0"/>
              <a:t>PROCEDIMENTO</a:t>
            </a:r>
          </a:p>
        </p:txBody>
      </p:sp>
      <p:sp>
        <p:nvSpPr>
          <p:cNvPr id="6" name="CuadroTexto 5"/>
          <p:cNvSpPr txBox="1"/>
          <p:nvPr/>
        </p:nvSpPr>
        <p:spPr>
          <a:xfrm>
            <a:off x="1475656" y="5373216"/>
            <a:ext cx="6552728" cy="1015663"/>
          </a:xfrm>
          <a:prstGeom prst="rect">
            <a:avLst/>
          </a:prstGeom>
          <a:noFill/>
        </p:spPr>
        <p:txBody>
          <a:bodyPr wrap="square" rtlCol="0">
            <a:spAutoFit/>
          </a:bodyPr>
          <a:lstStyle/>
          <a:p>
            <a:r>
              <a:rPr lang="pt-BR" sz="2000" dirty="0" smtClean="0"/>
              <a:t>Fig. </a:t>
            </a:r>
            <a:r>
              <a:rPr lang="pt-BR" sz="2000" dirty="0"/>
              <a:t>6 (a) Frame de uma ação </a:t>
            </a:r>
            <a:r>
              <a:rPr lang="pt-BR" sz="2000" dirty="0" smtClean="0"/>
              <a:t>de uma </a:t>
            </a:r>
            <a:r>
              <a:rPr lang="pt-BR" sz="2000" dirty="0"/>
              <a:t>pessoa. (b) A </a:t>
            </a:r>
            <a:r>
              <a:rPr lang="pt-BR" sz="2000" dirty="0" smtClean="0"/>
              <a:t>máscara (c</a:t>
            </a:r>
            <a:r>
              <a:rPr lang="pt-BR" sz="2000" dirty="0"/>
              <a:t>) fixar a </a:t>
            </a:r>
            <a:r>
              <a:rPr lang="pt-BR" sz="2000" dirty="0" smtClean="0"/>
              <a:t>máscara </a:t>
            </a:r>
            <a:r>
              <a:rPr lang="pt-BR" sz="2000" dirty="0"/>
              <a:t>sobre o frame (d) Os pontos de </a:t>
            </a:r>
            <a:r>
              <a:rPr lang="pt-BR" sz="2000" dirty="0" smtClean="0"/>
              <a:t>interesse válidos </a:t>
            </a:r>
            <a:r>
              <a:rPr lang="pt-BR" sz="2000" dirty="0"/>
              <a:t>em torno da pessoa. </a:t>
            </a:r>
            <a:endParaRPr lang="es-PE" sz="2000" dirty="0"/>
          </a:p>
        </p:txBody>
      </p:sp>
      <p:pic>
        <p:nvPicPr>
          <p:cNvPr id="3" name="Imagen 2"/>
          <p:cNvPicPr>
            <a:picLocks noChangeAspect="1"/>
          </p:cNvPicPr>
          <p:nvPr/>
        </p:nvPicPr>
        <p:blipFill rotWithShape="1">
          <a:blip r:embed="rId2">
            <a:extLst>
              <a:ext uri="{28A0092B-C50C-407E-A947-70E740481C1C}">
                <a14:useLocalDpi xmlns:a14="http://schemas.microsoft.com/office/drawing/2010/main" val="0"/>
              </a:ext>
            </a:extLst>
          </a:blip>
          <a:srcRect r="2090" b="1954"/>
          <a:stretch/>
        </p:blipFill>
        <p:spPr>
          <a:xfrm>
            <a:off x="2196680" y="1437885"/>
            <a:ext cx="4895600" cy="3935332"/>
          </a:xfrm>
          <a:prstGeom prst="rect">
            <a:avLst/>
          </a:prstGeom>
        </p:spPr>
      </p:pic>
      <p:sp>
        <p:nvSpPr>
          <p:cNvPr id="8" name="Marcador de contenido 2"/>
          <p:cNvSpPr txBox="1">
            <a:spLocks/>
          </p:cNvSpPr>
          <p:nvPr/>
        </p:nvSpPr>
        <p:spPr>
          <a:xfrm>
            <a:off x="256816" y="1054103"/>
            <a:ext cx="5107271" cy="446705"/>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PE" sz="2800" b="1" dirty="0" err="1" smtClean="0"/>
              <a:t>Segmentação</a:t>
            </a:r>
            <a:endParaRPr lang="es-PE" sz="2800" b="1" dirty="0"/>
          </a:p>
        </p:txBody>
      </p:sp>
    </p:spTree>
    <p:extLst>
      <p:ext uri="{BB962C8B-B14F-4D97-AF65-F5344CB8AC3E}">
        <p14:creationId xmlns:p14="http://schemas.microsoft.com/office/powerpoint/2010/main" val="322872628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7200" dirty="0"/>
              <a:t>PROCEDIMENTO</a:t>
            </a:r>
          </a:p>
        </p:txBody>
      </p:sp>
      <p:sp>
        <p:nvSpPr>
          <p:cNvPr id="6" name="CuadroTexto 5"/>
          <p:cNvSpPr txBox="1"/>
          <p:nvPr/>
        </p:nvSpPr>
        <p:spPr>
          <a:xfrm>
            <a:off x="1547664" y="5517232"/>
            <a:ext cx="6624736" cy="830997"/>
          </a:xfrm>
          <a:prstGeom prst="rect">
            <a:avLst/>
          </a:prstGeom>
          <a:noFill/>
        </p:spPr>
        <p:txBody>
          <a:bodyPr wrap="square" rtlCol="0">
            <a:spAutoFit/>
          </a:bodyPr>
          <a:lstStyle/>
          <a:p>
            <a:r>
              <a:rPr lang="pt-BR" sz="2400" dirty="0" smtClean="0"/>
              <a:t>Fig. </a:t>
            </a:r>
            <a:r>
              <a:rPr lang="pt-BR" sz="2400" dirty="0"/>
              <a:t>9 Estrutura de </a:t>
            </a:r>
            <a:r>
              <a:rPr lang="pt-BR" sz="2400" dirty="0" smtClean="0"/>
              <a:t>obtenção </a:t>
            </a:r>
            <a:r>
              <a:rPr lang="pt-BR" sz="2400" dirty="0"/>
              <a:t>das matrizes </a:t>
            </a:r>
            <a:r>
              <a:rPr lang="pt-BR" sz="2400" dirty="0" err="1"/>
              <a:t>MoSIFT</a:t>
            </a:r>
            <a:r>
              <a:rPr lang="pt-BR" sz="2400" dirty="0"/>
              <a:t> em </a:t>
            </a:r>
            <a:r>
              <a:rPr lang="pt-BR" sz="2400" dirty="0" smtClean="0"/>
              <a:t>um vídeo</a:t>
            </a:r>
            <a:endParaRPr lang="es-PE" sz="2400" dirty="0"/>
          </a:p>
        </p:txBody>
      </p:sp>
      <p:sp>
        <p:nvSpPr>
          <p:cNvPr id="8" name="Marcador de contenido 2"/>
          <p:cNvSpPr txBox="1">
            <a:spLocks/>
          </p:cNvSpPr>
          <p:nvPr/>
        </p:nvSpPr>
        <p:spPr>
          <a:xfrm>
            <a:off x="256816" y="1054103"/>
            <a:ext cx="5107271" cy="446705"/>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2800" b="1" dirty="0" smtClean="0"/>
              <a:t>Obtenção </a:t>
            </a:r>
            <a:r>
              <a:rPr lang="pt-BR" sz="2800" b="1" dirty="0"/>
              <a:t>das matrizes </a:t>
            </a:r>
            <a:r>
              <a:rPr lang="pt-BR" sz="2800" b="1" dirty="0" err="1"/>
              <a:t>MoSIFT</a:t>
            </a:r>
            <a:endParaRPr lang="es-PE" sz="2800" b="1"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46" y="2276872"/>
            <a:ext cx="8946750" cy="3312368"/>
          </a:xfrm>
          <a:prstGeom prst="rect">
            <a:avLst/>
          </a:prstGeom>
        </p:spPr>
      </p:pic>
      <p:sp>
        <p:nvSpPr>
          <p:cNvPr id="5" name="CuadroTexto 4"/>
          <p:cNvSpPr txBox="1"/>
          <p:nvPr/>
        </p:nvSpPr>
        <p:spPr>
          <a:xfrm>
            <a:off x="256816" y="1601326"/>
            <a:ext cx="8419640" cy="461665"/>
          </a:xfrm>
          <a:prstGeom prst="rect">
            <a:avLst/>
          </a:prstGeom>
          <a:noFill/>
        </p:spPr>
        <p:txBody>
          <a:bodyPr wrap="square" rtlCol="0">
            <a:spAutoFit/>
          </a:bodyPr>
          <a:lstStyle/>
          <a:p>
            <a:pPr marL="342900" indent="-342900">
              <a:buFont typeface="Arial" panose="020B0604020202020204" pitchFamily="34" charset="0"/>
              <a:buChar char="•"/>
            </a:pPr>
            <a:r>
              <a:rPr lang="es-PE" sz="2400" dirty="0"/>
              <a:t>M</a:t>
            </a:r>
            <a:r>
              <a:rPr lang="es-PE" sz="2400" dirty="0" smtClean="0"/>
              <a:t>atriz </a:t>
            </a:r>
            <a:r>
              <a:rPr lang="es-PE" sz="2400" dirty="0"/>
              <a:t>de </a:t>
            </a:r>
            <a:r>
              <a:rPr lang="es-PE" sz="2400" dirty="0" smtClean="0"/>
              <a:t>256 pelo </a:t>
            </a:r>
            <a:r>
              <a:rPr lang="pt-BR" sz="2400" dirty="0" smtClean="0"/>
              <a:t>número </a:t>
            </a:r>
            <a:r>
              <a:rPr lang="pt-BR" sz="2400" dirty="0"/>
              <a:t>de pontos no interior da </a:t>
            </a:r>
            <a:r>
              <a:rPr lang="pt-BR" sz="2400" dirty="0" smtClean="0"/>
              <a:t>máscara</a:t>
            </a:r>
            <a:r>
              <a:rPr lang="pt-BR" sz="2400" dirty="0"/>
              <a:t>.</a:t>
            </a:r>
            <a:endParaRPr lang="es-PE" sz="2400" dirty="0"/>
          </a:p>
        </p:txBody>
      </p:sp>
    </p:spTree>
    <p:extLst>
      <p:ext uri="{BB962C8B-B14F-4D97-AF65-F5344CB8AC3E}">
        <p14:creationId xmlns:p14="http://schemas.microsoft.com/office/powerpoint/2010/main" val="265550366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a:t>PROCEDIMENTO</a:t>
            </a:r>
          </a:p>
        </p:txBody>
      </p:sp>
      <p:sp>
        <p:nvSpPr>
          <p:cNvPr id="3" name="Subtítulo 2"/>
          <p:cNvSpPr>
            <a:spLocks noGrp="1"/>
          </p:cNvSpPr>
          <p:nvPr>
            <p:ph type="subTitle" idx="1"/>
          </p:nvPr>
        </p:nvSpPr>
        <p:spPr>
          <a:xfrm>
            <a:off x="107504" y="1916832"/>
            <a:ext cx="8856984" cy="3600400"/>
          </a:xfrm>
        </p:spPr>
        <p:txBody>
          <a:bodyPr/>
          <a:lstStyle/>
          <a:p>
            <a:pPr marL="457200" indent="-457200">
              <a:buFont typeface="Arial" panose="020B0604020202020204" pitchFamily="34" charset="0"/>
              <a:buChar char="•"/>
            </a:pPr>
            <a:r>
              <a:rPr lang="pt-BR" sz="2800" dirty="0"/>
              <a:t>Depois da </a:t>
            </a:r>
            <a:r>
              <a:rPr lang="pt-BR" sz="2800" dirty="0" smtClean="0"/>
              <a:t>extração </a:t>
            </a:r>
            <a:r>
              <a:rPr lang="pt-BR" sz="2800" dirty="0"/>
              <a:t>de </a:t>
            </a:r>
            <a:r>
              <a:rPr lang="pt-BR" sz="2800" dirty="0" smtClean="0"/>
              <a:t>características </a:t>
            </a:r>
            <a:r>
              <a:rPr lang="pt-BR" sz="2800" dirty="0"/>
              <a:t>é</a:t>
            </a:r>
            <a:r>
              <a:rPr lang="pt-BR" sz="2800" dirty="0" smtClean="0"/>
              <a:t> </a:t>
            </a:r>
            <a:r>
              <a:rPr lang="pt-BR" sz="2800" dirty="0"/>
              <a:t>aplicada a </a:t>
            </a:r>
            <a:r>
              <a:rPr lang="pt-BR" sz="2800" dirty="0" smtClean="0"/>
              <a:t>técnica Bag-</a:t>
            </a:r>
            <a:r>
              <a:rPr lang="pt-BR" sz="2800" dirty="0" err="1" smtClean="0"/>
              <a:t>of</a:t>
            </a:r>
            <a:r>
              <a:rPr lang="pt-BR" sz="2800" dirty="0" smtClean="0"/>
              <a:t>-</a:t>
            </a:r>
            <a:r>
              <a:rPr lang="pt-BR" sz="2800" dirty="0" err="1" smtClean="0"/>
              <a:t>Words</a:t>
            </a:r>
            <a:r>
              <a:rPr lang="pt-BR" sz="2800" dirty="0" smtClean="0"/>
              <a:t> </a:t>
            </a:r>
            <a:r>
              <a:rPr lang="pt-BR" sz="2800" dirty="0"/>
              <a:t>A partir dos vetores de </a:t>
            </a:r>
            <a:r>
              <a:rPr lang="pt-BR" sz="2800" dirty="0" smtClean="0"/>
              <a:t>características calculados pelo </a:t>
            </a:r>
            <a:r>
              <a:rPr lang="pt-BR" sz="2800" dirty="0" err="1"/>
              <a:t>MoSIFT</a:t>
            </a:r>
            <a:r>
              <a:rPr lang="pt-BR" sz="2800" dirty="0"/>
              <a:t> da base de </a:t>
            </a:r>
            <a:r>
              <a:rPr lang="pt-BR" sz="2800" dirty="0" smtClean="0"/>
              <a:t>vídeos.</a:t>
            </a:r>
          </a:p>
          <a:p>
            <a:pPr marL="457200" indent="-457200">
              <a:buFont typeface="Arial" panose="020B0604020202020204" pitchFamily="34" charset="0"/>
              <a:buChar char="•"/>
            </a:pPr>
            <a:endParaRPr lang="pt-BR" sz="2800" dirty="0" smtClean="0"/>
          </a:p>
          <a:p>
            <a:pPr marL="457200" indent="-457200">
              <a:buFont typeface="Arial" panose="020B0604020202020204" pitchFamily="34" charset="0"/>
              <a:buChar char="•"/>
            </a:pPr>
            <a:r>
              <a:rPr lang="es-PE" sz="2800" dirty="0"/>
              <a:t>É</a:t>
            </a:r>
            <a:r>
              <a:rPr lang="es-PE" sz="2800" dirty="0" smtClean="0"/>
              <a:t> extraída </a:t>
            </a:r>
            <a:r>
              <a:rPr lang="es-PE" sz="2800" dirty="0" err="1"/>
              <a:t>uma</a:t>
            </a:r>
            <a:r>
              <a:rPr lang="es-PE" sz="2800" dirty="0"/>
              <a:t> </a:t>
            </a:r>
            <a:r>
              <a:rPr lang="es-PE" sz="2800" dirty="0" err="1" smtClean="0"/>
              <a:t>amostra</a:t>
            </a:r>
            <a:r>
              <a:rPr lang="es-PE" sz="2800" dirty="0"/>
              <a:t> </a:t>
            </a:r>
            <a:r>
              <a:rPr lang="pt-BR" sz="2800" dirty="0" smtClean="0"/>
              <a:t>para </a:t>
            </a:r>
            <a:r>
              <a:rPr lang="pt-BR" sz="2800" dirty="0"/>
              <a:t>poder gerar o </a:t>
            </a:r>
            <a:r>
              <a:rPr lang="pt-BR" sz="2800" dirty="0" smtClean="0"/>
              <a:t>dicionário </a:t>
            </a:r>
            <a:r>
              <a:rPr lang="pt-BR" sz="2800" dirty="0"/>
              <a:t>de palavras visuais</a:t>
            </a:r>
            <a:r>
              <a:rPr lang="es-PE" sz="2800" dirty="0" smtClean="0"/>
              <a:t>.</a:t>
            </a:r>
            <a:endParaRPr lang="es-PE" sz="2800" dirty="0" smtClean="0"/>
          </a:p>
          <a:p>
            <a:endParaRPr lang="pt-BR" sz="2800" dirty="0"/>
          </a:p>
        </p:txBody>
      </p:sp>
      <p:sp>
        <p:nvSpPr>
          <p:cNvPr id="6" name="Marcador de contenido 2"/>
          <p:cNvSpPr txBox="1">
            <a:spLocks/>
          </p:cNvSpPr>
          <p:nvPr/>
        </p:nvSpPr>
        <p:spPr>
          <a:xfrm>
            <a:off x="267822" y="980728"/>
            <a:ext cx="7411528" cy="446705"/>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2800" b="1" dirty="0" smtClean="0"/>
              <a:t>Obtenção de histogramas em Bag </a:t>
            </a:r>
            <a:r>
              <a:rPr lang="pt-BR" sz="2800" b="1" dirty="0" err="1" smtClean="0"/>
              <a:t>of</a:t>
            </a:r>
            <a:r>
              <a:rPr lang="pt-BR" sz="2800" b="1" dirty="0" smtClean="0"/>
              <a:t> Visual Word</a:t>
            </a:r>
            <a:endParaRPr lang="es-PE" sz="2800" b="1" dirty="0"/>
          </a:p>
        </p:txBody>
      </p:sp>
    </p:spTree>
    <p:extLst>
      <p:ext uri="{BB962C8B-B14F-4D97-AF65-F5344CB8AC3E}">
        <p14:creationId xmlns:p14="http://schemas.microsoft.com/office/powerpoint/2010/main" val="3001223006"/>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7200" dirty="0"/>
              <a:t>PROCEDIMENTO</a:t>
            </a:r>
          </a:p>
        </p:txBody>
      </p:sp>
      <p:sp>
        <p:nvSpPr>
          <p:cNvPr id="6" name="CuadroTexto 5"/>
          <p:cNvSpPr txBox="1"/>
          <p:nvPr/>
        </p:nvSpPr>
        <p:spPr>
          <a:xfrm>
            <a:off x="6516215" y="2696430"/>
            <a:ext cx="2546841" cy="1384995"/>
          </a:xfrm>
          <a:prstGeom prst="rect">
            <a:avLst/>
          </a:prstGeom>
          <a:noFill/>
        </p:spPr>
        <p:txBody>
          <a:bodyPr wrap="square" rtlCol="0">
            <a:spAutoFit/>
          </a:bodyPr>
          <a:lstStyle/>
          <a:p>
            <a:r>
              <a:rPr lang="pt-BR" sz="2800" dirty="0" smtClean="0"/>
              <a:t>Fig. 10 </a:t>
            </a:r>
            <a:r>
              <a:rPr lang="pt-BR" sz="2800" dirty="0"/>
              <a:t>Gerando matriz de amostras</a:t>
            </a:r>
            <a:endParaRPr lang="es-PE" sz="2800" dirty="0"/>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629" y="1516297"/>
            <a:ext cx="6017563" cy="5225071"/>
          </a:xfrm>
          <a:prstGeom prst="rect">
            <a:avLst/>
          </a:prstGeom>
        </p:spPr>
      </p:pic>
      <p:sp>
        <p:nvSpPr>
          <p:cNvPr id="7" name="Marcador de contenido 2"/>
          <p:cNvSpPr txBox="1">
            <a:spLocks/>
          </p:cNvSpPr>
          <p:nvPr/>
        </p:nvSpPr>
        <p:spPr>
          <a:xfrm>
            <a:off x="267822" y="980728"/>
            <a:ext cx="7411528" cy="446705"/>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2800" b="1" dirty="0" smtClean="0"/>
              <a:t>Obtenção de histogramas em Bag </a:t>
            </a:r>
            <a:r>
              <a:rPr lang="pt-BR" sz="2800" b="1" dirty="0" err="1" smtClean="0"/>
              <a:t>of</a:t>
            </a:r>
            <a:r>
              <a:rPr lang="pt-BR" sz="2800" b="1" dirty="0" smtClean="0"/>
              <a:t> Visual Word</a:t>
            </a:r>
            <a:endParaRPr lang="es-PE" sz="2800" b="1" dirty="0"/>
          </a:p>
        </p:txBody>
      </p:sp>
    </p:spTree>
    <p:extLst>
      <p:ext uri="{BB962C8B-B14F-4D97-AF65-F5344CB8AC3E}">
        <p14:creationId xmlns:p14="http://schemas.microsoft.com/office/powerpoint/2010/main" val="245034028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a:t>PROCEDIMENTO</a:t>
            </a:r>
          </a:p>
        </p:txBody>
      </p:sp>
      <p:sp>
        <p:nvSpPr>
          <p:cNvPr id="3" name="Subtítulo 2"/>
          <p:cNvSpPr>
            <a:spLocks noGrp="1"/>
          </p:cNvSpPr>
          <p:nvPr>
            <p:ph type="subTitle" idx="1"/>
          </p:nvPr>
        </p:nvSpPr>
        <p:spPr>
          <a:xfrm>
            <a:off x="251520" y="1484784"/>
            <a:ext cx="8064896" cy="4680520"/>
          </a:xfrm>
        </p:spPr>
        <p:txBody>
          <a:bodyPr/>
          <a:lstStyle/>
          <a:p>
            <a:pPr marL="457200" indent="-457200">
              <a:buFont typeface="Arial" panose="020B0604020202020204" pitchFamily="34" charset="0"/>
              <a:buChar char="•"/>
            </a:pPr>
            <a:r>
              <a:rPr lang="pt-BR" sz="2800" dirty="0" smtClean="0"/>
              <a:t>As amostras são agrupadas </a:t>
            </a:r>
            <a:r>
              <a:rPr lang="pt-BR" sz="2800" dirty="0"/>
              <a:t>em </a:t>
            </a:r>
            <a:r>
              <a:rPr lang="pt-BR" sz="2800" dirty="0" smtClean="0"/>
              <a:t>K grupos </a:t>
            </a:r>
            <a:r>
              <a:rPr lang="es-PE" sz="2800" dirty="0" err="1" smtClean="0"/>
              <a:t>através</a:t>
            </a:r>
            <a:r>
              <a:rPr lang="es-PE" sz="2800" dirty="0"/>
              <a:t> </a:t>
            </a:r>
            <a:r>
              <a:rPr lang="pt-BR" sz="2800" dirty="0" smtClean="0"/>
              <a:t>do </a:t>
            </a:r>
            <a:r>
              <a:rPr lang="pt-BR" sz="2800" dirty="0"/>
              <a:t>algoritmo de </a:t>
            </a:r>
            <a:r>
              <a:rPr lang="pt-BR" sz="2800" dirty="0" err="1" smtClean="0"/>
              <a:t>clusterização</a:t>
            </a:r>
            <a:r>
              <a:rPr lang="pt-BR" sz="2800" dirty="0" smtClean="0"/>
              <a:t> </a:t>
            </a:r>
            <a:r>
              <a:rPr lang="pt-BR" sz="2800" dirty="0"/>
              <a:t>K-</a:t>
            </a:r>
            <a:r>
              <a:rPr lang="pt-BR" sz="2800" dirty="0" err="1"/>
              <a:t>means</a:t>
            </a:r>
            <a:r>
              <a:rPr lang="pt-BR" sz="2800" dirty="0" smtClean="0"/>
              <a:t>, </a:t>
            </a:r>
            <a:r>
              <a:rPr lang="pt-BR" sz="2800" dirty="0"/>
              <a:t>construindo assim </a:t>
            </a:r>
            <a:r>
              <a:rPr lang="pt-BR" sz="2800" dirty="0" smtClean="0"/>
              <a:t>o </a:t>
            </a:r>
            <a:r>
              <a:rPr lang="es-PE" sz="2800" dirty="0" err="1" smtClean="0"/>
              <a:t>dicionário</a:t>
            </a:r>
            <a:r>
              <a:rPr lang="es-PE" sz="2800" dirty="0" smtClean="0"/>
              <a:t> </a:t>
            </a:r>
            <a:r>
              <a:rPr lang="es-PE" sz="2800" dirty="0"/>
              <a:t>visual</a:t>
            </a:r>
            <a:r>
              <a:rPr lang="es-PE" sz="2800" dirty="0" smtClean="0"/>
              <a:t>.</a:t>
            </a:r>
          </a:p>
          <a:p>
            <a:pPr marL="457200" indent="-457200">
              <a:buFont typeface="Arial" panose="020B0604020202020204" pitchFamily="34" charset="0"/>
              <a:buChar char="•"/>
            </a:pPr>
            <a:endParaRPr lang="pt-BR" sz="2800" dirty="0"/>
          </a:p>
          <a:p>
            <a:pPr marL="457200" indent="-457200">
              <a:buFont typeface="Arial" panose="020B0604020202020204" pitchFamily="34" charset="0"/>
              <a:buChar char="•"/>
            </a:pPr>
            <a:r>
              <a:rPr lang="pt-BR" sz="2800" dirty="0"/>
              <a:t>É</a:t>
            </a:r>
            <a:r>
              <a:rPr lang="pt-BR" sz="2800" dirty="0" smtClean="0"/>
              <a:t> </a:t>
            </a:r>
            <a:r>
              <a:rPr lang="pt-BR" sz="2800" dirty="0"/>
              <a:t>calculado o histograma de palavras </a:t>
            </a:r>
            <a:r>
              <a:rPr lang="pt-BR" sz="2800" dirty="0" smtClean="0"/>
              <a:t>visuais para </a:t>
            </a:r>
            <a:r>
              <a:rPr lang="pt-BR" sz="2800" dirty="0"/>
              <a:t>cada frame. O histograma contabiliza o </a:t>
            </a:r>
            <a:r>
              <a:rPr lang="pt-BR" sz="2800" dirty="0" smtClean="0"/>
              <a:t>número de ocorrências </a:t>
            </a:r>
            <a:r>
              <a:rPr lang="pt-BR" sz="2800" dirty="0"/>
              <a:t>de cada palavra</a:t>
            </a:r>
            <a:r>
              <a:rPr lang="pt-BR" sz="2800" dirty="0" smtClean="0"/>
              <a:t>.</a:t>
            </a:r>
          </a:p>
          <a:p>
            <a:pPr marL="457200" indent="-457200">
              <a:buFont typeface="Arial" panose="020B0604020202020204" pitchFamily="34" charset="0"/>
              <a:buChar char="•"/>
            </a:pPr>
            <a:endParaRPr lang="pt-BR" sz="2800" dirty="0" smtClean="0"/>
          </a:p>
          <a:p>
            <a:pPr marL="457200" indent="-457200">
              <a:buFont typeface="Arial" panose="020B0604020202020204" pitchFamily="34" charset="0"/>
              <a:buChar char="•"/>
            </a:pPr>
            <a:r>
              <a:rPr lang="pt-BR" sz="2800" dirty="0"/>
              <a:t>Depois de calculados os histogramas de palavra visuais </a:t>
            </a:r>
            <a:r>
              <a:rPr lang="pt-BR" sz="2800" dirty="0" smtClean="0"/>
              <a:t>é</a:t>
            </a:r>
            <a:r>
              <a:rPr lang="pt-BR" sz="2800" dirty="0"/>
              <a:t> </a:t>
            </a:r>
            <a:r>
              <a:rPr lang="es-PE" sz="2800" dirty="0" smtClean="0"/>
              <a:t>realizada </a:t>
            </a:r>
            <a:r>
              <a:rPr lang="es-PE" sz="2800" dirty="0"/>
              <a:t>a etapa de </a:t>
            </a:r>
            <a:r>
              <a:rPr lang="es-PE" sz="2800" dirty="0" err="1" smtClean="0"/>
              <a:t>classificação</a:t>
            </a:r>
            <a:r>
              <a:rPr lang="es-PE" sz="2800" dirty="0"/>
              <a:t>.</a:t>
            </a:r>
            <a:endParaRPr lang="es-PE" sz="2800" dirty="0"/>
          </a:p>
        </p:txBody>
      </p:sp>
      <p:sp>
        <p:nvSpPr>
          <p:cNvPr id="5" name="Marcador de contenido 2"/>
          <p:cNvSpPr txBox="1">
            <a:spLocks/>
          </p:cNvSpPr>
          <p:nvPr/>
        </p:nvSpPr>
        <p:spPr>
          <a:xfrm>
            <a:off x="267822" y="980728"/>
            <a:ext cx="7411528" cy="446705"/>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2800" b="1" dirty="0" smtClean="0"/>
              <a:t>Obtenção de histogramas em Bag </a:t>
            </a:r>
            <a:r>
              <a:rPr lang="pt-BR" sz="2800" b="1" dirty="0" err="1" smtClean="0"/>
              <a:t>of</a:t>
            </a:r>
            <a:r>
              <a:rPr lang="pt-BR" sz="2800" b="1" dirty="0" smtClean="0"/>
              <a:t> Visual Word</a:t>
            </a:r>
            <a:endParaRPr lang="es-PE" sz="2800" b="1" dirty="0"/>
          </a:p>
        </p:txBody>
      </p:sp>
    </p:spTree>
    <p:extLst>
      <p:ext uri="{BB962C8B-B14F-4D97-AF65-F5344CB8AC3E}">
        <p14:creationId xmlns:p14="http://schemas.microsoft.com/office/powerpoint/2010/main" val="304140966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7200" dirty="0" err="1" smtClean="0"/>
              <a:t>Introdução</a:t>
            </a:r>
            <a:endParaRPr lang="es-PE" sz="7200" dirty="0"/>
          </a:p>
        </p:txBody>
      </p:sp>
      <p:sp>
        <p:nvSpPr>
          <p:cNvPr id="3" name="Subtítulo 2"/>
          <p:cNvSpPr>
            <a:spLocks noGrp="1"/>
          </p:cNvSpPr>
          <p:nvPr>
            <p:ph type="subTitle" idx="1"/>
          </p:nvPr>
        </p:nvSpPr>
        <p:spPr>
          <a:xfrm>
            <a:off x="282630" y="1052736"/>
            <a:ext cx="8568952" cy="5400600"/>
          </a:xfrm>
        </p:spPr>
        <p:txBody>
          <a:bodyPr/>
          <a:lstStyle/>
          <a:p>
            <a:r>
              <a:rPr lang="pt-BR" dirty="0"/>
              <a:t> O reconhecimento automático de diferentes comportamentos humanos em </a:t>
            </a:r>
            <a:r>
              <a:rPr lang="pt-BR" dirty="0" smtClean="0"/>
              <a:t>vídeos, </a:t>
            </a:r>
            <a:r>
              <a:rPr lang="pt-BR" dirty="0"/>
              <a:t>é um dos objetivos que tem a visão </a:t>
            </a:r>
            <a:r>
              <a:rPr lang="es-PE" dirty="0" smtClean="0"/>
              <a:t>computacional</a:t>
            </a:r>
            <a:r>
              <a:rPr lang="es-PE" dirty="0" smtClean="0"/>
              <a:t>.</a:t>
            </a:r>
            <a:endParaRPr lang="es-PE" dirty="0" smtClean="0"/>
          </a:p>
          <a:p>
            <a:endParaRPr lang="es-PE" dirty="0"/>
          </a:p>
          <a:p>
            <a:r>
              <a:rPr lang="pt-BR" dirty="0"/>
              <a:t> </a:t>
            </a:r>
            <a:r>
              <a:rPr lang="pt-BR" dirty="0"/>
              <a:t>Diversos descritores </a:t>
            </a:r>
            <a:r>
              <a:rPr lang="pt-BR" dirty="0" smtClean="0"/>
              <a:t>t</a:t>
            </a:r>
            <a:r>
              <a:rPr lang="pt-BR" dirty="0"/>
              <a:t>ê</a:t>
            </a:r>
            <a:r>
              <a:rPr lang="pt-BR" dirty="0" smtClean="0"/>
              <a:t>m </a:t>
            </a:r>
            <a:r>
              <a:rPr lang="pt-BR" dirty="0"/>
              <a:t>sido usados na literatura, </a:t>
            </a:r>
            <a:r>
              <a:rPr lang="pt-BR" dirty="0" smtClean="0"/>
              <a:t>entre os </a:t>
            </a:r>
            <a:r>
              <a:rPr lang="pt-BR" dirty="0"/>
              <a:t>mais populares temos os </a:t>
            </a:r>
            <a:r>
              <a:rPr lang="pt-BR" dirty="0" smtClean="0"/>
              <a:t>descritores locais</a:t>
            </a:r>
            <a:r>
              <a:rPr lang="pt-BR" dirty="0"/>
              <a:t>, </a:t>
            </a:r>
            <a:r>
              <a:rPr lang="pt-BR" dirty="0" smtClean="0"/>
              <a:t>j</a:t>
            </a:r>
            <a:r>
              <a:rPr lang="pt-BR" dirty="0"/>
              <a:t>á</a:t>
            </a:r>
            <a:r>
              <a:rPr lang="pt-BR" dirty="0" smtClean="0"/>
              <a:t> que eles </a:t>
            </a:r>
            <a:r>
              <a:rPr lang="pt-BR" dirty="0"/>
              <a:t>possuem </a:t>
            </a:r>
            <a:r>
              <a:rPr lang="pt-BR" dirty="0" smtClean="0"/>
              <a:t>características </a:t>
            </a:r>
            <a:r>
              <a:rPr lang="pt-BR" dirty="0"/>
              <a:t>que os tornam </a:t>
            </a:r>
            <a:r>
              <a:rPr lang="pt-BR" dirty="0" smtClean="0"/>
              <a:t>invariantes.</a:t>
            </a:r>
          </a:p>
          <a:p>
            <a:endParaRPr lang="pt-BR" dirty="0"/>
          </a:p>
          <a:p>
            <a:r>
              <a:rPr lang="pt-BR" dirty="0"/>
              <a:t> Um método de detecção de características utilizado atualmente </a:t>
            </a:r>
            <a:r>
              <a:rPr lang="es-PE" dirty="0"/>
              <a:t>é </a:t>
            </a:r>
            <a:r>
              <a:rPr lang="es-PE" dirty="0" err="1"/>
              <a:t>Scale</a:t>
            </a:r>
            <a:r>
              <a:rPr lang="es-PE" dirty="0"/>
              <a:t> </a:t>
            </a:r>
            <a:r>
              <a:rPr lang="es-PE" dirty="0" err="1"/>
              <a:t>Invariant</a:t>
            </a:r>
            <a:r>
              <a:rPr lang="es-PE" dirty="0"/>
              <a:t> </a:t>
            </a:r>
            <a:r>
              <a:rPr lang="es-PE" dirty="0" err="1"/>
              <a:t>Feature</a:t>
            </a:r>
            <a:r>
              <a:rPr lang="es-PE" dirty="0"/>
              <a:t> </a:t>
            </a:r>
            <a:r>
              <a:rPr lang="es-PE" dirty="0" err="1"/>
              <a:t>Transform</a:t>
            </a:r>
            <a:r>
              <a:rPr lang="es-PE" dirty="0"/>
              <a:t> (</a:t>
            </a:r>
            <a:r>
              <a:rPr lang="es-PE" dirty="0" smtClean="0"/>
              <a:t>SIFT)</a:t>
            </a:r>
            <a:r>
              <a:rPr lang="pt-BR" dirty="0" smtClean="0"/>
              <a:t>.</a:t>
            </a:r>
            <a:endParaRPr lang="pt-BR" dirty="0"/>
          </a:p>
          <a:p>
            <a:endParaRPr lang="pt-BR" dirty="0"/>
          </a:p>
          <a:p>
            <a:endParaRPr lang="es-PE" dirty="0"/>
          </a:p>
        </p:txBody>
      </p:sp>
    </p:spTree>
    <p:extLst>
      <p:ext uri="{BB962C8B-B14F-4D97-AF65-F5344CB8AC3E}">
        <p14:creationId xmlns:p14="http://schemas.microsoft.com/office/powerpoint/2010/main" val="3888220405"/>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a:t>RESULTADOS E </a:t>
            </a:r>
            <a:r>
              <a:rPr lang="es-PE" sz="6000" dirty="0" smtClean="0"/>
              <a:t>ANÁLISES</a:t>
            </a:r>
            <a:endParaRPr lang="es-PE" sz="6000" dirty="0"/>
          </a:p>
        </p:txBody>
      </p:sp>
      <p:sp>
        <p:nvSpPr>
          <p:cNvPr id="3" name="Subtítulo 2"/>
          <p:cNvSpPr>
            <a:spLocks noGrp="1"/>
          </p:cNvSpPr>
          <p:nvPr>
            <p:ph type="subTitle" idx="1"/>
          </p:nvPr>
        </p:nvSpPr>
        <p:spPr>
          <a:xfrm>
            <a:off x="251520" y="980728"/>
            <a:ext cx="8064896" cy="5400600"/>
          </a:xfrm>
        </p:spPr>
        <p:txBody>
          <a:bodyPr/>
          <a:lstStyle/>
          <a:p>
            <a:pPr marL="457200" indent="-457200">
              <a:buFont typeface="Arial" panose="020B0604020202020204" pitchFamily="34" charset="0"/>
              <a:buChar char="•"/>
            </a:pPr>
            <a:r>
              <a:rPr lang="pt-BR" sz="2800" dirty="0"/>
              <a:t>F</a:t>
            </a:r>
            <a:r>
              <a:rPr lang="pt-BR" sz="2800" dirty="0" smtClean="0"/>
              <a:t>oram </a:t>
            </a:r>
            <a:r>
              <a:rPr lang="pt-BR" sz="2800" dirty="0"/>
              <a:t>utilizados 30 </a:t>
            </a:r>
            <a:r>
              <a:rPr lang="pt-BR" sz="2800" dirty="0" smtClean="0"/>
              <a:t>vídeos </a:t>
            </a:r>
            <a:r>
              <a:rPr lang="pt-BR" sz="2800" dirty="0"/>
              <a:t>de </a:t>
            </a:r>
            <a:r>
              <a:rPr lang="pt-BR" sz="2800" dirty="0" smtClean="0"/>
              <a:t>cada classe </a:t>
            </a:r>
            <a:r>
              <a:rPr lang="pt-BR" sz="2800" dirty="0"/>
              <a:t>(15 para treinamento e 15 para o teste</a:t>
            </a:r>
            <a:r>
              <a:rPr lang="pt-BR" sz="2800" dirty="0" smtClean="0"/>
              <a:t>).</a:t>
            </a:r>
          </a:p>
          <a:p>
            <a:pPr marL="457200" indent="-457200">
              <a:buFont typeface="Arial" panose="020B0604020202020204" pitchFamily="34" charset="0"/>
              <a:buChar char="•"/>
            </a:pPr>
            <a:endParaRPr lang="pt-BR" sz="2800" dirty="0"/>
          </a:p>
          <a:p>
            <a:pPr marL="457200" indent="-457200">
              <a:buFont typeface="Arial" panose="020B0604020202020204" pitchFamily="34" charset="0"/>
              <a:buChar char="•"/>
            </a:pPr>
            <a:r>
              <a:rPr lang="pt-BR" sz="2800" dirty="0" smtClean="0"/>
              <a:t>As classes de a base de dados </a:t>
            </a:r>
            <a:r>
              <a:rPr lang="es-PE" sz="2800" dirty="0" err="1"/>
              <a:t>foi</a:t>
            </a:r>
            <a:r>
              <a:rPr lang="es-PE" sz="2800" dirty="0"/>
              <a:t> </a:t>
            </a:r>
            <a:r>
              <a:rPr lang="es-PE" sz="2800" dirty="0" err="1"/>
              <a:t>nomeado</a:t>
            </a:r>
            <a:r>
              <a:rPr lang="es-PE" sz="2800" dirty="0"/>
              <a:t> por </a:t>
            </a:r>
            <a:r>
              <a:rPr lang="es-PE" sz="2800" dirty="0" smtClean="0"/>
              <a:t>rótulos:</a:t>
            </a:r>
            <a:endParaRPr lang="es-PE" sz="2400" dirty="0" smtClean="0"/>
          </a:p>
          <a:p>
            <a:pPr algn="just"/>
            <a:r>
              <a:rPr lang="es-PE" sz="2800" dirty="0"/>
              <a:t> </a:t>
            </a:r>
            <a:r>
              <a:rPr lang="es-PE" sz="2800" dirty="0" smtClean="0"/>
              <a:t>	</a:t>
            </a:r>
            <a:r>
              <a:rPr lang="es-PE" sz="2800" dirty="0" err="1" smtClean="0"/>
              <a:t>boxing</a:t>
            </a:r>
            <a:r>
              <a:rPr lang="es-PE" sz="2800" dirty="0" smtClean="0"/>
              <a:t> </a:t>
            </a:r>
            <a:r>
              <a:rPr lang="es-PE" sz="2800" dirty="0"/>
              <a:t>= </a:t>
            </a:r>
            <a:r>
              <a:rPr lang="es-PE" sz="2800" dirty="0" smtClean="0"/>
              <a:t>   1</a:t>
            </a:r>
            <a:endParaRPr lang="es-PE" sz="2800" dirty="0"/>
          </a:p>
          <a:p>
            <a:pPr algn="just"/>
            <a:r>
              <a:rPr lang="es-PE" sz="2800" dirty="0"/>
              <a:t> </a:t>
            </a:r>
            <a:r>
              <a:rPr lang="es-PE" sz="2800" dirty="0" smtClean="0"/>
              <a:t>	</a:t>
            </a:r>
            <a:r>
              <a:rPr lang="es-PE" sz="2800" dirty="0" err="1" smtClean="0"/>
              <a:t>clapping</a:t>
            </a:r>
            <a:r>
              <a:rPr lang="es-PE" sz="2800" dirty="0" smtClean="0"/>
              <a:t> </a:t>
            </a:r>
            <a:r>
              <a:rPr lang="es-PE" sz="2800" dirty="0"/>
              <a:t>= 2</a:t>
            </a:r>
          </a:p>
          <a:p>
            <a:pPr algn="just"/>
            <a:r>
              <a:rPr lang="es-PE" sz="2800" dirty="0"/>
              <a:t> </a:t>
            </a:r>
            <a:r>
              <a:rPr lang="es-PE" sz="2800" dirty="0" smtClean="0"/>
              <a:t>	</a:t>
            </a:r>
            <a:r>
              <a:rPr lang="es-PE" sz="2800" dirty="0" err="1" smtClean="0"/>
              <a:t>waving</a:t>
            </a:r>
            <a:r>
              <a:rPr lang="es-PE" sz="2800" dirty="0" smtClean="0"/>
              <a:t> </a:t>
            </a:r>
            <a:r>
              <a:rPr lang="es-PE" sz="2800" dirty="0"/>
              <a:t>= </a:t>
            </a:r>
            <a:r>
              <a:rPr lang="es-PE" sz="2800" dirty="0" smtClean="0"/>
              <a:t>  3</a:t>
            </a:r>
            <a:endParaRPr lang="es-PE" sz="2800" dirty="0"/>
          </a:p>
          <a:p>
            <a:pPr algn="just"/>
            <a:r>
              <a:rPr lang="es-PE" sz="2800" dirty="0"/>
              <a:t> </a:t>
            </a:r>
            <a:r>
              <a:rPr lang="es-PE" sz="2800" dirty="0" smtClean="0"/>
              <a:t>	jogging =   </a:t>
            </a:r>
            <a:r>
              <a:rPr lang="es-PE" sz="2800" dirty="0"/>
              <a:t>4</a:t>
            </a:r>
          </a:p>
          <a:p>
            <a:pPr algn="just"/>
            <a:r>
              <a:rPr lang="es-PE" sz="2800" dirty="0"/>
              <a:t> </a:t>
            </a:r>
            <a:r>
              <a:rPr lang="es-PE" sz="2800" dirty="0" smtClean="0"/>
              <a:t>	</a:t>
            </a:r>
            <a:r>
              <a:rPr lang="es-PE" sz="2800" dirty="0" err="1" smtClean="0"/>
              <a:t>running</a:t>
            </a:r>
            <a:r>
              <a:rPr lang="es-PE" sz="2800" dirty="0" smtClean="0"/>
              <a:t> </a:t>
            </a:r>
            <a:r>
              <a:rPr lang="es-PE" sz="2800" dirty="0"/>
              <a:t>= </a:t>
            </a:r>
            <a:r>
              <a:rPr lang="es-PE" sz="2800" dirty="0" smtClean="0"/>
              <a:t> 5</a:t>
            </a:r>
            <a:endParaRPr lang="es-PE" sz="2800" dirty="0"/>
          </a:p>
          <a:p>
            <a:pPr algn="just"/>
            <a:r>
              <a:rPr lang="es-PE" sz="2800" dirty="0"/>
              <a:t> </a:t>
            </a:r>
            <a:r>
              <a:rPr lang="es-PE" sz="2800" dirty="0" smtClean="0"/>
              <a:t>	</a:t>
            </a:r>
            <a:r>
              <a:rPr lang="es-PE" sz="2800" dirty="0" err="1" smtClean="0"/>
              <a:t>walking</a:t>
            </a:r>
            <a:r>
              <a:rPr lang="es-PE" sz="2800" dirty="0" smtClean="0"/>
              <a:t> </a:t>
            </a:r>
            <a:r>
              <a:rPr lang="es-PE" sz="2800" dirty="0"/>
              <a:t>= </a:t>
            </a:r>
            <a:r>
              <a:rPr lang="es-PE" sz="2800" dirty="0" smtClean="0"/>
              <a:t> 6</a:t>
            </a:r>
            <a:endParaRPr lang="es-PE" sz="2800" dirty="0"/>
          </a:p>
          <a:p>
            <a:endParaRPr lang="pt-BR" sz="2800" dirty="0" smtClean="0"/>
          </a:p>
          <a:p>
            <a:pPr marL="457200" indent="-457200">
              <a:buFont typeface="Arial" panose="020B0604020202020204" pitchFamily="34" charset="0"/>
              <a:buChar char="•"/>
            </a:pPr>
            <a:r>
              <a:rPr lang="pt-BR" sz="2800" dirty="0"/>
              <a:t>Para a </a:t>
            </a:r>
            <a:r>
              <a:rPr lang="pt-BR" sz="2800" dirty="0" err="1" smtClean="0"/>
              <a:t>extracção</a:t>
            </a:r>
            <a:r>
              <a:rPr lang="pt-BR" sz="2800" dirty="0" smtClean="0"/>
              <a:t> </a:t>
            </a:r>
            <a:r>
              <a:rPr lang="pt-BR" sz="2800" dirty="0"/>
              <a:t>da amostra, foi utilizado 15%</a:t>
            </a:r>
            <a:endParaRPr lang="es-PE" sz="2800" dirty="0"/>
          </a:p>
        </p:txBody>
      </p:sp>
    </p:spTree>
    <p:extLst>
      <p:ext uri="{BB962C8B-B14F-4D97-AF65-F5344CB8AC3E}">
        <p14:creationId xmlns:p14="http://schemas.microsoft.com/office/powerpoint/2010/main" val="3541546047"/>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a:t>RESULTADOS E </a:t>
            </a:r>
            <a:r>
              <a:rPr lang="es-PE" sz="6000" dirty="0" smtClean="0"/>
              <a:t>ANÁLISES</a:t>
            </a:r>
            <a:endParaRPr lang="es-PE" sz="6000" dirty="0"/>
          </a:p>
        </p:txBody>
      </p:sp>
      <p:sp>
        <p:nvSpPr>
          <p:cNvPr id="3" name="Subtítulo 2"/>
          <p:cNvSpPr>
            <a:spLocks noGrp="1"/>
          </p:cNvSpPr>
          <p:nvPr>
            <p:ph type="subTitle" idx="1"/>
          </p:nvPr>
        </p:nvSpPr>
        <p:spPr>
          <a:xfrm>
            <a:off x="179512" y="1844824"/>
            <a:ext cx="8424936" cy="3816424"/>
          </a:xfrm>
        </p:spPr>
        <p:txBody>
          <a:bodyPr/>
          <a:lstStyle/>
          <a:p>
            <a:pPr marL="457200" indent="-457200">
              <a:buFont typeface="Arial" panose="020B0604020202020204" pitchFamily="34" charset="0"/>
              <a:buChar char="•"/>
            </a:pPr>
            <a:r>
              <a:rPr lang="es-PE" sz="2800" dirty="0"/>
              <a:t>Os </a:t>
            </a:r>
            <a:r>
              <a:rPr lang="es-PE" sz="2800" dirty="0" smtClean="0"/>
              <a:t>resultados </a:t>
            </a:r>
            <a:r>
              <a:rPr lang="pt-BR" sz="2800" dirty="0" smtClean="0"/>
              <a:t>do </a:t>
            </a:r>
            <a:r>
              <a:rPr lang="pt-BR" sz="2800" dirty="0"/>
              <a:t>teste usando o classificador SVM </a:t>
            </a:r>
            <a:r>
              <a:rPr lang="pt-BR" sz="2800" dirty="0" smtClean="0"/>
              <a:t>s</a:t>
            </a:r>
            <a:r>
              <a:rPr lang="pt-BR" sz="2800" dirty="0"/>
              <a:t>ã</a:t>
            </a:r>
            <a:r>
              <a:rPr lang="pt-BR" sz="2800" dirty="0" smtClean="0"/>
              <a:t>o </a:t>
            </a:r>
            <a:r>
              <a:rPr lang="pt-BR" sz="2800" dirty="0"/>
              <a:t>para cada </a:t>
            </a:r>
            <a:r>
              <a:rPr lang="pt-BR" sz="2800" dirty="0" smtClean="0"/>
              <a:t>frame do vídeo</a:t>
            </a:r>
            <a:r>
              <a:rPr lang="pt-BR" sz="2800" dirty="0"/>
              <a:t>.</a:t>
            </a:r>
            <a:r>
              <a:rPr lang="pt-BR" sz="2800" dirty="0" smtClean="0"/>
              <a:t> </a:t>
            </a:r>
          </a:p>
          <a:p>
            <a:pPr marL="457200" indent="-457200">
              <a:buFont typeface="Arial" panose="020B0604020202020204" pitchFamily="34" charset="0"/>
              <a:buChar char="•"/>
            </a:pPr>
            <a:endParaRPr lang="pt-BR" sz="2800" dirty="0" smtClean="0"/>
          </a:p>
          <a:p>
            <a:pPr marL="457200" indent="-457200">
              <a:buFont typeface="Arial" panose="020B0604020202020204" pitchFamily="34" charset="0"/>
              <a:buChar char="•"/>
            </a:pPr>
            <a:r>
              <a:rPr lang="es-PE" sz="2800" dirty="0"/>
              <a:t>Para a etapa de teste, cada </a:t>
            </a:r>
            <a:r>
              <a:rPr lang="es-PE" sz="2800" dirty="0" err="1" smtClean="0"/>
              <a:t>frame</a:t>
            </a:r>
            <a:r>
              <a:rPr lang="es-PE" sz="2800" dirty="0"/>
              <a:t> </a:t>
            </a:r>
            <a:r>
              <a:rPr lang="es-PE" sz="2800" dirty="0" smtClean="0"/>
              <a:t>é</a:t>
            </a:r>
            <a:r>
              <a:rPr lang="pt-BR" sz="2800" dirty="0" smtClean="0"/>
              <a:t> </a:t>
            </a:r>
            <a:r>
              <a:rPr lang="pt-BR" sz="2800" dirty="0"/>
              <a:t>classificado de forma independente, mas a etiqueta final </a:t>
            </a:r>
            <a:r>
              <a:rPr lang="pt-BR" sz="2800" dirty="0" smtClean="0"/>
              <a:t>do vídeo é </a:t>
            </a:r>
            <a:r>
              <a:rPr lang="pt-BR" sz="2800" dirty="0"/>
              <a:t>gerada por </a:t>
            </a:r>
            <a:r>
              <a:rPr lang="pt-BR" sz="2800" dirty="0" smtClean="0"/>
              <a:t>votação</a:t>
            </a:r>
            <a:r>
              <a:rPr lang="pt-BR" sz="2800" dirty="0"/>
              <a:t>, i.e.,</a:t>
            </a:r>
            <a:endParaRPr lang="es-PE" sz="2800" dirty="0"/>
          </a:p>
        </p:txBody>
      </p:sp>
    </p:spTree>
    <p:extLst>
      <p:ext uri="{BB962C8B-B14F-4D97-AF65-F5344CB8AC3E}">
        <p14:creationId xmlns:p14="http://schemas.microsoft.com/office/powerpoint/2010/main" val="556493990"/>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a:t>RESULTADOS E </a:t>
            </a:r>
            <a:r>
              <a:rPr lang="es-PE" sz="6000" dirty="0" smtClean="0"/>
              <a:t>ANÁLISES</a:t>
            </a:r>
            <a:endParaRPr lang="es-PE" sz="6000"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901" y="1412776"/>
            <a:ext cx="8595837" cy="4320480"/>
          </a:xfrm>
          <a:prstGeom prst="rect">
            <a:avLst/>
          </a:prstGeom>
        </p:spPr>
      </p:pic>
    </p:spTree>
    <p:extLst>
      <p:ext uri="{BB962C8B-B14F-4D97-AF65-F5344CB8AC3E}">
        <p14:creationId xmlns:p14="http://schemas.microsoft.com/office/powerpoint/2010/main" val="21345915"/>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a:t>RESULTADOS E </a:t>
            </a:r>
            <a:r>
              <a:rPr lang="es-PE" sz="6000" dirty="0" smtClean="0"/>
              <a:t>ANÁLISES</a:t>
            </a:r>
            <a:endParaRPr lang="es-PE" sz="6000" dirty="0"/>
          </a:p>
        </p:txBody>
      </p:sp>
      <p:sp>
        <p:nvSpPr>
          <p:cNvPr id="3" name="Subtítulo 2"/>
          <p:cNvSpPr>
            <a:spLocks noGrp="1"/>
          </p:cNvSpPr>
          <p:nvPr>
            <p:ph type="subTitle" idx="1"/>
          </p:nvPr>
        </p:nvSpPr>
        <p:spPr>
          <a:xfrm>
            <a:off x="251520" y="1268760"/>
            <a:ext cx="8424936" cy="5112568"/>
          </a:xfrm>
        </p:spPr>
        <p:txBody>
          <a:bodyPr/>
          <a:lstStyle/>
          <a:p>
            <a:r>
              <a:rPr lang="pt-BR" sz="2800" dirty="0"/>
              <a:t>F</a:t>
            </a:r>
            <a:r>
              <a:rPr lang="pt-BR" sz="2800" dirty="0" smtClean="0"/>
              <a:t>unção </a:t>
            </a:r>
            <a:r>
              <a:rPr lang="pt-BR" sz="2800" dirty="0"/>
              <a:t>de SIFT mais denso</a:t>
            </a:r>
            <a:endParaRPr lang="es-PE" sz="2800"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1844824"/>
            <a:ext cx="4680520" cy="3551884"/>
          </a:xfrm>
          <a:prstGeom prst="rect">
            <a:avLst/>
          </a:prstGeom>
        </p:spPr>
      </p:pic>
      <p:sp>
        <p:nvSpPr>
          <p:cNvPr id="6" name="CuadroTexto 5"/>
          <p:cNvSpPr txBox="1"/>
          <p:nvPr/>
        </p:nvSpPr>
        <p:spPr>
          <a:xfrm>
            <a:off x="1475656" y="5456645"/>
            <a:ext cx="6552728" cy="523220"/>
          </a:xfrm>
          <a:prstGeom prst="rect">
            <a:avLst/>
          </a:prstGeom>
          <a:noFill/>
        </p:spPr>
        <p:txBody>
          <a:bodyPr wrap="square" rtlCol="0">
            <a:spAutoFit/>
          </a:bodyPr>
          <a:lstStyle/>
          <a:p>
            <a:r>
              <a:rPr lang="pt-BR" sz="2800" dirty="0" smtClean="0"/>
              <a:t>Fig. 11 </a:t>
            </a:r>
            <a:r>
              <a:rPr lang="pt-BR" sz="2800" dirty="0"/>
              <a:t>Exemplo de SIFT mais denso</a:t>
            </a:r>
            <a:endParaRPr lang="es-PE" sz="2800" dirty="0"/>
          </a:p>
        </p:txBody>
      </p:sp>
    </p:spTree>
    <p:extLst>
      <p:ext uri="{BB962C8B-B14F-4D97-AF65-F5344CB8AC3E}">
        <p14:creationId xmlns:p14="http://schemas.microsoft.com/office/powerpoint/2010/main" val="3733503361"/>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a:t>RESULTADOS E </a:t>
            </a:r>
            <a:r>
              <a:rPr lang="es-PE" sz="6000" dirty="0" smtClean="0"/>
              <a:t>ANÁLISES</a:t>
            </a:r>
            <a:endParaRPr lang="es-PE" sz="6000" dirty="0"/>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069" y="1412776"/>
            <a:ext cx="8579193" cy="5040560"/>
          </a:xfrm>
          <a:prstGeom prst="rect">
            <a:avLst/>
          </a:prstGeom>
        </p:spPr>
      </p:pic>
    </p:spTree>
    <p:extLst>
      <p:ext uri="{BB962C8B-B14F-4D97-AF65-F5344CB8AC3E}">
        <p14:creationId xmlns:p14="http://schemas.microsoft.com/office/powerpoint/2010/main" val="341660038"/>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smtClean="0"/>
              <a:t>CONCLUSÕES</a:t>
            </a:r>
            <a:endParaRPr lang="es-PE" sz="6000" dirty="0"/>
          </a:p>
        </p:txBody>
      </p:sp>
      <p:sp>
        <p:nvSpPr>
          <p:cNvPr id="3" name="Subtítulo 2"/>
          <p:cNvSpPr>
            <a:spLocks noGrp="1"/>
          </p:cNvSpPr>
          <p:nvPr>
            <p:ph type="subTitle" idx="1"/>
          </p:nvPr>
        </p:nvSpPr>
        <p:spPr>
          <a:xfrm>
            <a:off x="282630" y="1472928"/>
            <a:ext cx="8064896" cy="4836392"/>
          </a:xfrm>
        </p:spPr>
        <p:txBody>
          <a:bodyPr/>
          <a:lstStyle/>
          <a:p>
            <a:pPr marL="457200" indent="-457200">
              <a:buFont typeface="Arial" panose="020B0604020202020204" pitchFamily="34" charset="0"/>
              <a:buChar char="•"/>
            </a:pPr>
            <a:r>
              <a:rPr lang="pt-BR" sz="2800" dirty="0" smtClean="0"/>
              <a:t>Nós </a:t>
            </a:r>
            <a:r>
              <a:rPr lang="pt-BR" sz="2800" dirty="0"/>
              <a:t>mostramos que o algoritmo </a:t>
            </a:r>
            <a:r>
              <a:rPr lang="pt-BR" sz="2800" dirty="0" err="1"/>
              <a:t>MoSIFT</a:t>
            </a:r>
            <a:r>
              <a:rPr lang="pt-BR" sz="2800" dirty="0"/>
              <a:t> </a:t>
            </a:r>
            <a:r>
              <a:rPr lang="pt-BR" sz="2800" dirty="0"/>
              <a:t>é</a:t>
            </a:r>
            <a:r>
              <a:rPr lang="pt-BR" sz="2800" dirty="0" smtClean="0"/>
              <a:t> eficiente para detectar pontos </a:t>
            </a:r>
            <a:r>
              <a:rPr lang="pt-BR" sz="2800" dirty="0"/>
              <a:t>de interesse </a:t>
            </a:r>
            <a:r>
              <a:rPr lang="pt-BR" sz="2800" dirty="0" err="1" smtClean="0"/>
              <a:t>espácio-temporal</a:t>
            </a:r>
            <a:r>
              <a:rPr lang="pt-BR" sz="2800" dirty="0" smtClean="0"/>
              <a:t> </a:t>
            </a:r>
            <a:r>
              <a:rPr lang="pt-BR" sz="2800" dirty="0"/>
              <a:t>de um </a:t>
            </a:r>
            <a:r>
              <a:rPr lang="pt-BR" sz="2800" dirty="0" smtClean="0"/>
              <a:t>vídeo</a:t>
            </a:r>
            <a:r>
              <a:rPr lang="pt-BR" sz="2800" dirty="0"/>
              <a:t>, </a:t>
            </a:r>
            <a:r>
              <a:rPr lang="pt-BR" sz="2800" dirty="0" smtClean="0"/>
              <a:t>que pode </a:t>
            </a:r>
            <a:r>
              <a:rPr lang="pt-BR" sz="2800" dirty="0"/>
              <a:t>usar no campo de </a:t>
            </a:r>
            <a:r>
              <a:rPr lang="pt-BR" sz="2800" dirty="0" smtClean="0"/>
              <a:t>detecção </a:t>
            </a:r>
            <a:r>
              <a:rPr lang="pt-BR" sz="2800" dirty="0"/>
              <a:t>e reconhecimento</a:t>
            </a:r>
            <a:r>
              <a:rPr lang="pt-BR" sz="2800" dirty="0" smtClean="0"/>
              <a:t>.</a:t>
            </a:r>
          </a:p>
          <a:p>
            <a:pPr marL="457200" indent="-457200">
              <a:buFont typeface="Arial" panose="020B0604020202020204" pitchFamily="34" charset="0"/>
              <a:buChar char="•"/>
            </a:pPr>
            <a:endParaRPr lang="pt-BR" sz="2800" dirty="0"/>
          </a:p>
          <a:p>
            <a:pPr marL="457200" indent="-457200">
              <a:buFont typeface="Arial" panose="020B0604020202020204" pitchFamily="34" charset="0"/>
              <a:buChar char="•"/>
            </a:pPr>
            <a:r>
              <a:rPr lang="es-PE" sz="2800" dirty="0"/>
              <a:t>O </a:t>
            </a:r>
            <a:r>
              <a:rPr lang="es-PE" sz="2800" dirty="0" err="1"/>
              <a:t>descritor</a:t>
            </a:r>
            <a:r>
              <a:rPr lang="es-PE" sz="2800" dirty="0"/>
              <a:t> </a:t>
            </a:r>
            <a:r>
              <a:rPr lang="es-PE" sz="2800" dirty="0" err="1"/>
              <a:t>MoSIFT</a:t>
            </a:r>
            <a:r>
              <a:rPr lang="es-PE" sz="2800" dirty="0"/>
              <a:t> como mostrado nos </a:t>
            </a:r>
            <a:r>
              <a:rPr lang="es-PE" sz="2800" dirty="0" smtClean="0"/>
              <a:t>resultados, </a:t>
            </a:r>
            <a:r>
              <a:rPr lang="pt-BR" sz="2800" dirty="0" smtClean="0"/>
              <a:t>acreditamos </a:t>
            </a:r>
            <a:r>
              <a:rPr lang="pt-BR" sz="2800" dirty="0"/>
              <a:t>que </a:t>
            </a:r>
            <a:r>
              <a:rPr lang="pt-BR" sz="2800" dirty="0" smtClean="0"/>
              <a:t>ter</a:t>
            </a:r>
            <a:r>
              <a:rPr lang="pt-BR" sz="2800" dirty="0"/>
              <a:t>á</a:t>
            </a:r>
            <a:r>
              <a:rPr lang="pt-BR" sz="2800" dirty="0" smtClean="0"/>
              <a:t> </a:t>
            </a:r>
            <a:r>
              <a:rPr lang="pt-BR" sz="2800" dirty="0"/>
              <a:t>uma melhor </a:t>
            </a:r>
            <a:r>
              <a:rPr lang="pt-BR" sz="2800" dirty="0" smtClean="0"/>
              <a:t>acurácia </a:t>
            </a:r>
            <a:r>
              <a:rPr lang="pt-BR" sz="2800" dirty="0"/>
              <a:t>quando o </a:t>
            </a:r>
            <a:r>
              <a:rPr lang="pt-BR" sz="2800" dirty="0" smtClean="0"/>
              <a:t>processo de segmentação </a:t>
            </a:r>
            <a:r>
              <a:rPr lang="pt-BR" sz="2800" dirty="0"/>
              <a:t>melhore, reduzindo desta forma o </a:t>
            </a:r>
            <a:r>
              <a:rPr lang="pt-BR" sz="2800" dirty="0" smtClean="0"/>
              <a:t>número de pontos </a:t>
            </a:r>
            <a:r>
              <a:rPr lang="pt-BR" sz="2800" dirty="0"/>
              <a:t>de interesse </a:t>
            </a:r>
            <a:r>
              <a:rPr lang="pt-BR" sz="2800" dirty="0" smtClean="0"/>
              <a:t>n</a:t>
            </a:r>
            <a:r>
              <a:rPr lang="pt-BR" sz="2800" dirty="0"/>
              <a:t>ã</a:t>
            </a:r>
            <a:r>
              <a:rPr lang="pt-BR" sz="2800" dirty="0" smtClean="0"/>
              <a:t>o </a:t>
            </a:r>
            <a:r>
              <a:rPr lang="pt-BR" sz="2800" dirty="0"/>
              <a:t>descriminantes.</a:t>
            </a:r>
            <a:endParaRPr lang="es-PE" sz="2800" dirty="0"/>
          </a:p>
        </p:txBody>
      </p:sp>
    </p:spTree>
    <p:extLst>
      <p:ext uri="{BB962C8B-B14F-4D97-AF65-F5344CB8AC3E}">
        <p14:creationId xmlns:p14="http://schemas.microsoft.com/office/powerpoint/2010/main" val="3033565264"/>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smtClean="0"/>
              <a:t>CONCLUSÕES</a:t>
            </a:r>
            <a:endParaRPr lang="es-PE" sz="6000" dirty="0"/>
          </a:p>
        </p:txBody>
      </p:sp>
      <p:sp>
        <p:nvSpPr>
          <p:cNvPr id="3" name="Subtítulo 2"/>
          <p:cNvSpPr>
            <a:spLocks noGrp="1"/>
          </p:cNvSpPr>
          <p:nvPr>
            <p:ph type="subTitle" idx="1"/>
          </p:nvPr>
        </p:nvSpPr>
        <p:spPr>
          <a:xfrm>
            <a:off x="251520" y="1124744"/>
            <a:ext cx="8064896" cy="3240360"/>
          </a:xfrm>
        </p:spPr>
        <p:txBody>
          <a:bodyPr/>
          <a:lstStyle/>
          <a:p>
            <a:pPr marL="457200" indent="-457200">
              <a:buFont typeface="Arial" panose="020B0604020202020204" pitchFamily="34" charset="0"/>
              <a:buChar char="•"/>
            </a:pPr>
            <a:r>
              <a:rPr lang="pt-BR" sz="2800" dirty="0"/>
              <a:t>Como mostrado na Tabela 1, quando aumenta </a:t>
            </a:r>
            <a:r>
              <a:rPr lang="pt-BR" sz="2800" dirty="0" smtClean="0"/>
              <a:t>o tamanho</a:t>
            </a:r>
            <a:r>
              <a:rPr lang="pt-BR" sz="2800" dirty="0"/>
              <a:t> </a:t>
            </a:r>
            <a:r>
              <a:rPr lang="pt-BR" sz="2800" dirty="0" smtClean="0"/>
              <a:t>do dicionário também </a:t>
            </a:r>
            <a:r>
              <a:rPr lang="pt-BR" sz="2800" dirty="0"/>
              <a:t>aumenta a </a:t>
            </a:r>
            <a:r>
              <a:rPr lang="pt-BR" sz="2800" dirty="0" smtClean="0"/>
              <a:t>acurácia </a:t>
            </a:r>
            <a:r>
              <a:rPr lang="pt-BR" sz="2800" dirty="0"/>
              <a:t>do modelo </a:t>
            </a:r>
            <a:r>
              <a:rPr lang="pt-BR" sz="2800" dirty="0" smtClean="0"/>
              <a:t>usado neste </a:t>
            </a:r>
            <a:r>
              <a:rPr lang="pt-BR" sz="2800" dirty="0"/>
              <a:t>trabalho. A maior quantidade de palavras, o </a:t>
            </a:r>
            <a:r>
              <a:rPr lang="pt-BR" sz="2800" dirty="0" smtClean="0"/>
              <a:t>acurácia é </a:t>
            </a:r>
            <a:r>
              <a:rPr lang="pt-BR" sz="2800" dirty="0"/>
              <a:t>maior, porque </a:t>
            </a:r>
            <a:r>
              <a:rPr lang="pt-BR" sz="2800" dirty="0" smtClean="0"/>
              <a:t>h</a:t>
            </a:r>
            <a:r>
              <a:rPr lang="pt-BR" sz="2800" dirty="0"/>
              <a:t>á</a:t>
            </a:r>
            <a:r>
              <a:rPr lang="pt-BR" sz="2800" dirty="0" smtClean="0"/>
              <a:t> </a:t>
            </a:r>
            <a:r>
              <a:rPr lang="pt-BR" sz="2800" dirty="0"/>
              <a:t>um agrupamento melhor por </a:t>
            </a:r>
            <a:r>
              <a:rPr lang="pt-BR" sz="2800" dirty="0" err="1" smtClean="0"/>
              <a:t>semenjanza</a:t>
            </a:r>
            <a:r>
              <a:rPr lang="pt-BR" sz="2800" dirty="0"/>
              <a:t> </a:t>
            </a:r>
            <a:r>
              <a:rPr lang="pt-BR" sz="2800" dirty="0" smtClean="0"/>
              <a:t>das características </a:t>
            </a:r>
            <a:r>
              <a:rPr lang="pt-BR" sz="2800" dirty="0"/>
              <a:t>que melhor </a:t>
            </a:r>
            <a:r>
              <a:rPr lang="pt-BR" sz="2800" dirty="0" err="1"/>
              <a:t>difiere</a:t>
            </a:r>
            <a:r>
              <a:rPr lang="pt-BR" sz="2800" dirty="0"/>
              <a:t> dos outros </a:t>
            </a:r>
            <a:r>
              <a:rPr lang="pt-BR" sz="2800" dirty="0" smtClean="0"/>
              <a:t>grupos formados</a:t>
            </a:r>
            <a:r>
              <a:rPr lang="pt-BR" sz="2800" dirty="0"/>
              <a:t>.</a:t>
            </a:r>
            <a:endParaRPr lang="es-PE" sz="2800" dirty="0"/>
          </a:p>
        </p:txBody>
      </p:sp>
    </p:spTree>
    <p:extLst>
      <p:ext uri="{BB962C8B-B14F-4D97-AF65-F5344CB8AC3E}">
        <p14:creationId xmlns:p14="http://schemas.microsoft.com/office/powerpoint/2010/main" val="1869855428"/>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a:t>REFERENCES</a:t>
            </a:r>
          </a:p>
        </p:txBody>
      </p:sp>
      <p:sp>
        <p:nvSpPr>
          <p:cNvPr id="3" name="Subtítulo 2"/>
          <p:cNvSpPr>
            <a:spLocks noGrp="1"/>
          </p:cNvSpPr>
          <p:nvPr>
            <p:ph type="subTitle" idx="1"/>
          </p:nvPr>
        </p:nvSpPr>
        <p:spPr>
          <a:xfrm>
            <a:off x="251520" y="1124744"/>
            <a:ext cx="8064896" cy="5400600"/>
          </a:xfrm>
        </p:spPr>
        <p:txBody>
          <a:bodyPr/>
          <a:lstStyle/>
          <a:p>
            <a:r>
              <a:rPr lang="es-PE" sz="1800" dirty="0"/>
              <a:t>[1] M.-Y. </a:t>
            </a:r>
            <a:r>
              <a:rPr lang="es-PE" sz="1800" dirty="0" err="1"/>
              <a:t>Chen</a:t>
            </a:r>
            <a:r>
              <a:rPr lang="es-PE" sz="1800" dirty="0"/>
              <a:t> and A. </a:t>
            </a:r>
            <a:r>
              <a:rPr lang="es-PE" sz="1800" dirty="0" err="1"/>
              <a:t>Hauptmann</a:t>
            </a:r>
            <a:r>
              <a:rPr lang="es-PE" sz="1800" dirty="0"/>
              <a:t>, </a:t>
            </a:r>
            <a:r>
              <a:rPr lang="es-PE" sz="1800" dirty="0" err="1"/>
              <a:t>Mosift</a:t>
            </a:r>
            <a:r>
              <a:rPr lang="es-PE" sz="1800" dirty="0"/>
              <a:t>: </a:t>
            </a:r>
            <a:r>
              <a:rPr lang="es-PE" sz="1800" dirty="0" err="1" smtClean="0"/>
              <a:t>Recognizing</a:t>
            </a:r>
            <a:r>
              <a:rPr lang="es-PE" sz="1800" dirty="0"/>
              <a:t> </a:t>
            </a:r>
            <a:r>
              <a:rPr lang="es-PE" sz="1800" dirty="0" smtClean="0"/>
              <a:t>human </a:t>
            </a:r>
            <a:r>
              <a:rPr lang="es-PE" sz="1800" dirty="0" err="1"/>
              <a:t>actions</a:t>
            </a:r>
            <a:r>
              <a:rPr lang="es-PE" sz="1800" dirty="0"/>
              <a:t> in </a:t>
            </a:r>
            <a:r>
              <a:rPr lang="es-PE" sz="1800" dirty="0" err="1"/>
              <a:t>surveillance</a:t>
            </a:r>
            <a:r>
              <a:rPr lang="es-PE" sz="1800" dirty="0"/>
              <a:t> videos, </a:t>
            </a:r>
            <a:r>
              <a:rPr lang="es-PE" sz="1800" dirty="0" smtClean="0"/>
              <a:t>CMU-CS-09-161. Carnegie </a:t>
            </a:r>
            <a:r>
              <a:rPr lang="es-PE" sz="1800" dirty="0" err="1"/>
              <a:t>Mellon</a:t>
            </a:r>
            <a:r>
              <a:rPr lang="es-PE" sz="1800" dirty="0"/>
              <a:t> </a:t>
            </a:r>
            <a:r>
              <a:rPr lang="es-PE" sz="1800" dirty="0" err="1"/>
              <a:t>University</a:t>
            </a:r>
            <a:r>
              <a:rPr lang="es-PE" sz="1800" dirty="0"/>
              <a:t>, 2009</a:t>
            </a:r>
            <a:r>
              <a:rPr lang="es-PE" sz="1800" dirty="0" smtClean="0"/>
              <a:t>.</a:t>
            </a:r>
          </a:p>
          <a:p>
            <a:endParaRPr lang="es-PE" sz="1800" dirty="0"/>
          </a:p>
          <a:p>
            <a:r>
              <a:rPr lang="en-US" sz="1800" dirty="0"/>
              <a:t>[2] D.G. Lowe. Distinctive image features from scale </a:t>
            </a:r>
            <a:r>
              <a:rPr lang="en-US" sz="1800" dirty="0" smtClean="0"/>
              <a:t>invariant key </a:t>
            </a:r>
            <a:r>
              <a:rPr lang="en-US" sz="1800" dirty="0"/>
              <a:t>points, In IJCV, November </a:t>
            </a:r>
            <a:r>
              <a:rPr lang="en-US" sz="1800" dirty="0" smtClean="0"/>
              <a:t>2004</a:t>
            </a:r>
          </a:p>
          <a:p>
            <a:endParaRPr lang="en-US" sz="1800" dirty="0"/>
          </a:p>
          <a:p>
            <a:r>
              <a:rPr lang="en-US" sz="1800" dirty="0"/>
              <a:t>[3] T. </a:t>
            </a:r>
            <a:r>
              <a:rPr lang="en-US" sz="1800" dirty="0" err="1"/>
              <a:t>Deselaers</a:t>
            </a:r>
            <a:r>
              <a:rPr lang="en-US" sz="1800" dirty="0"/>
              <a:t>, L. </a:t>
            </a:r>
            <a:r>
              <a:rPr lang="en-US" sz="1800" dirty="0" err="1"/>
              <a:t>Pimenidis</a:t>
            </a:r>
            <a:r>
              <a:rPr lang="en-US" sz="1800" dirty="0"/>
              <a:t>, and H. Ney, </a:t>
            </a:r>
            <a:r>
              <a:rPr lang="en-US" sz="1800" dirty="0" smtClean="0"/>
              <a:t>Bag-of-</a:t>
            </a:r>
            <a:r>
              <a:rPr lang="en-US" sz="1800" dirty="0" err="1" smtClean="0"/>
              <a:t>visualwords</a:t>
            </a:r>
            <a:r>
              <a:rPr lang="en-US" sz="1800" dirty="0"/>
              <a:t> </a:t>
            </a:r>
            <a:r>
              <a:rPr lang="en-US" sz="1800" dirty="0" smtClean="0"/>
              <a:t>models </a:t>
            </a:r>
            <a:r>
              <a:rPr lang="en-US" sz="1800" dirty="0"/>
              <a:t>for adult image classification and </a:t>
            </a:r>
            <a:r>
              <a:rPr lang="en-US" sz="1800" dirty="0" smtClean="0"/>
              <a:t>filtering, </a:t>
            </a:r>
            <a:r>
              <a:rPr lang="de-DE" sz="1800" dirty="0" smtClean="0"/>
              <a:t>in </a:t>
            </a:r>
            <a:r>
              <a:rPr lang="de-DE" sz="1800" dirty="0"/>
              <a:t>ICPR, 2008, pp. 14</a:t>
            </a:r>
            <a:r>
              <a:rPr lang="de-DE" sz="1800" dirty="0" smtClean="0"/>
              <a:t>.</a:t>
            </a:r>
          </a:p>
          <a:p>
            <a:endParaRPr lang="de-DE" sz="1800" dirty="0"/>
          </a:p>
          <a:p>
            <a:r>
              <a:rPr lang="pt-BR" sz="1800" dirty="0"/>
              <a:t>[4] F. D. M. de Souza, G. Ca. </a:t>
            </a:r>
            <a:r>
              <a:rPr lang="pt-BR" sz="1800" dirty="0" err="1"/>
              <a:t>Ch´avez</a:t>
            </a:r>
            <a:r>
              <a:rPr lang="pt-BR" sz="1800" dirty="0"/>
              <a:t>, E. A. do Valle, </a:t>
            </a:r>
            <a:r>
              <a:rPr lang="pt-BR" sz="1800" dirty="0" err="1" smtClean="0"/>
              <a:t>and</a:t>
            </a:r>
            <a:r>
              <a:rPr lang="pt-BR" sz="1800" dirty="0"/>
              <a:t> </a:t>
            </a:r>
            <a:r>
              <a:rPr lang="en-US" sz="1800" dirty="0" smtClean="0"/>
              <a:t>A</a:t>
            </a:r>
            <a:r>
              <a:rPr lang="en-US" sz="1800" dirty="0"/>
              <a:t>. de A Araujo, Violence detection in video using </a:t>
            </a:r>
            <a:r>
              <a:rPr lang="en-US" sz="1800" dirty="0" smtClean="0"/>
              <a:t>spatiotemporal features</a:t>
            </a:r>
            <a:r>
              <a:rPr lang="en-US" sz="1800" dirty="0"/>
              <a:t>, in Proceedings of the 23rd SIBGRAPI</a:t>
            </a:r>
          </a:p>
          <a:p>
            <a:r>
              <a:rPr lang="en-US" sz="1800" dirty="0"/>
              <a:t>Conference on Graphics, Patterns and Images. </a:t>
            </a:r>
            <a:r>
              <a:rPr lang="en-US" sz="1800" dirty="0" smtClean="0"/>
              <a:t>IEEE, </a:t>
            </a:r>
            <a:r>
              <a:rPr lang="es-PE" sz="1800" dirty="0" smtClean="0"/>
              <a:t>2010</a:t>
            </a:r>
            <a:r>
              <a:rPr lang="es-PE" sz="1800" dirty="0"/>
              <a:t>, pp. 224230</a:t>
            </a:r>
            <a:r>
              <a:rPr lang="es-PE" sz="1800" dirty="0" smtClean="0"/>
              <a:t>.</a:t>
            </a:r>
          </a:p>
          <a:p>
            <a:endParaRPr lang="es-PE" sz="1800" dirty="0"/>
          </a:p>
          <a:p>
            <a:r>
              <a:rPr lang="en-US" sz="1800" dirty="0"/>
              <a:t>[5] D. G. Lowe, Distinctive image features from </a:t>
            </a:r>
            <a:r>
              <a:rPr lang="en-US" sz="1800" dirty="0" err="1" smtClean="0"/>
              <a:t>scaleinvariant</a:t>
            </a:r>
            <a:r>
              <a:rPr lang="en-US" sz="1800" dirty="0"/>
              <a:t> </a:t>
            </a:r>
            <a:r>
              <a:rPr lang="en-US" sz="1800" dirty="0" err="1" smtClean="0"/>
              <a:t>keypoints</a:t>
            </a:r>
            <a:r>
              <a:rPr lang="en-US" sz="1800" dirty="0"/>
              <a:t>, International Journal of Computer </a:t>
            </a:r>
            <a:r>
              <a:rPr lang="en-US" sz="1800" dirty="0" smtClean="0"/>
              <a:t>Vision, </a:t>
            </a:r>
            <a:r>
              <a:rPr lang="es-PE" sz="1800" dirty="0" smtClean="0"/>
              <a:t>vol</a:t>
            </a:r>
            <a:r>
              <a:rPr lang="es-PE" sz="1800" dirty="0"/>
              <a:t>. 60, no. 2, pp. 91110, 2004</a:t>
            </a:r>
            <a:r>
              <a:rPr lang="es-PE" sz="1800" dirty="0" smtClean="0"/>
              <a:t>.</a:t>
            </a:r>
          </a:p>
          <a:p>
            <a:endParaRPr lang="es-PE" sz="1800" dirty="0"/>
          </a:p>
          <a:p>
            <a:r>
              <a:rPr lang="es-PE" sz="1800" dirty="0"/>
              <a:t>[6] </a:t>
            </a:r>
            <a:r>
              <a:rPr lang="es-PE" sz="1800" dirty="0" err="1"/>
              <a:t>Ruben</a:t>
            </a:r>
            <a:r>
              <a:rPr lang="es-PE" sz="1800" dirty="0"/>
              <a:t> </a:t>
            </a:r>
            <a:r>
              <a:rPr lang="es-PE" sz="1800" dirty="0" smtClean="0"/>
              <a:t>Hernández </a:t>
            </a:r>
            <a:r>
              <a:rPr lang="es-PE" sz="1800" dirty="0" err="1"/>
              <a:t>Garca</a:t>
            </a:r>
            <a:r>
              <a:rPr lang="es-PE" sz="1800" dirty="0"/>
              <a:t>, </a:t>
            </a:r>
            <a:r>
              <a:rPr lang="es-PE" sz="1800" dirty="0" err="1"/>
              <a:t>Edel</a:t>
            </a:r>
            <a:r>
              <a:rPr lang="es-PE" sz="1800" dirty="0"/>
              <a:t> </a:t>
            </a:r>
            <a:r>
              <a:rPr lang="es-PE" sz="1800" dirty="0" smtClean="0"/>
              <a:t>García </a:t>
            </a:r>
            <a:r>
              <a:rPr lang="es-PE" sz="1800" dirty="0"/>
              <a:t>Reyes, </a:t>
            </a:r>
            <a:r>
              <a:rPr lang="es-PE" sz="1800" dirty="0" err="1" smtClean="0"/>
              <a:t>Julían</a:t>
            </a:r>
            <a:r>
              <a:rPr lang="es-PE" sz="1800" dirty="0" smtClean="0"/>
              <a:t> Ramos </a:t>
            </a:r>
            <a:r>
              <a:rPr lang="es-PE" sz="1800" dirty="0" err="1" smtClean="0"/>
              <a:t>Cózar</a:t>
            </a:r>
            <a:r>
              <a:rPr lang="es-PE" sz="1800" dirty="0"/>
              <a:t>, </a:t>
            </a:r>
            <a:r>
              <a:rPr lang="es-PE" sz="1800" dirty="0" smtClean="0"/>
              <a:t>Nicolás </a:t>
            </a:r>
            <a:r>
              <a:rPr lang="es-PE" sz="1800" dirty="0" err="1"/>
              <a:t>Guil</a:t>
            </a:r>
            <a:r>
              <a:rPr lang="es-PE" sz="1800" dirty="0"/>
              <a:t> Mata, Modelos de </a:t>
            </a:r>
            <a:r>
              <a:rPr lang="es-PE" sz="1800" dirty="0" smtClean="0"/>
              <a:t>representación de </a:t>
            </a:r>
            <a:r>
              <a:rPr lang="es-PE" sz="1800" dirty="0" err="1" smtClean="0"/>
              <a:t>caractersticas</a:t>
            </a:r>
            <a:r>
              <a:rPr lang="es-PE" sz="1800" dirty="0" smtClean="0"/>
              <a:t> </a:t>
            </a:r>
            <a:r>
              <a:rPr lang="es-PE" sz="1800" dirty="0"/>
              <a:t>para la </a:t>
            </a:r>
            <a:r>
              <a:rPr lang="es-PE" sz="1800" dirty="0" smtClean="0"/>
              <a:t>clasificación </a:t>
            </a:r>
            <a:r>
              <a:rPr lang="es-PE" sz="1800" dirty="0"/>
              <a:t>de </a:t>
            </a:r>
            <a:r>
              <a:rPr lang="es-PE" sz="1800" dirty="0" smtClean="0"/>
              <a:t>acciones </a:t>
            </a:r>
            <a:r>
              <a:rPr lang="es-PE" sz="1800" dirty="0"/>
              <a:t>humanas </a:t>
            </a:r>
            <a:r>
              <a:rPr lang="es-PE" sz="1800" dirty="0" smtClean="0"/>
              <a:t>en vídeo</a:t>
            </a:r>
            <a:r>
              <a:rPr lang="es-PE" sz="1800" dirty="0"/>
              <a:t>: Estado del arte, Revista Cubana de Ciencias </a:t>
            </a:r>
            <a:r>
              <a:rPr lang="es-PE" sz="1800" dirty="0" smtClean="0"/>
              <a:t>Informática</a:t>
            </a:r>
            <a:r>
              <a:rPr lang="es-PE" sz="1800" dirty="0"/>
              <a:t> </a:t>
            </a:r>
            <a:r>
              <a:rPr lang="es-PE" sz="1800" dirty="0" smtClean="0"/>
              <a:t>Vol</a:t>
            </a:r>
            <a:r>
              <a:rPr lang="es-PE" sz="1800" dirty="0"/>
              <a:t>. 8 No 4, Octubre-Diciembre, 2014, </a:t>
            </a:r>
            <a:r>
              <a:rPr lang="es-PE" sz="1800" dirty="0" err="1"/>
              <a:t>Pag</a:t>
            </a:r>
            <a:r>
              <a:rPr lang="es-PE" sz="1800" dirty="0"/>
              <a:t>. </a:t>
            </a:r>
            <a:r>
              <a:rPr lang="es-PE" sz="1800" dirty="0" smtClean="0"/>
              <a:t>21-51</a:t>
            </a:r>
            <a:r>
              <a:rPr lang="es-PE" sz="1800" dirty="0"/>
              <a:t>.</a:t>
            </a:r>
          </a:p>
        </p:txBody>
      </p:sp>
    </p:spTree>
    <p:extLst>
      <p:ext uri="{BB962C8B-B14F-4D97-AF65-F5344CB8AC3E}">
        <p14:creationId xmlns:p14="http://schemas.microsoft.com/office/powerpoint/2010/main" val="210826734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7200" dirty="0" err="1" smtClean="0"/>
              <a:t>Introdução</a:t>
            </a:r>
            <a:endParaRPr lang="es-PE" sz="7200" dirty="0"/>
          </a:p>
        </p:txBody>
      </p:sp>
      <p:sp>
        <p:nvSpPr>
          <p:cNvPr id="3" name="Subtítulo 2"/>
          <p:cNvSpPr>
            <a:spLocks noGrp="1"/>
          </p:cNvSpPr>
          <p:nvPr>
            <p:ph type="subTitle" idx="1"/>
          </p:nvPr>
        </p:nvSpPr>
        <p:spPr>
          <a:xfrm>
            <a:off x="282630" y="1124744"/>
            <a:ext cx="8568952" cy="5472608"/>
          </a:xfrm>
        </p:spPr>
        <p:txBody>
          <a:bodyPr/>
          <a:lstStyle/>
          <a:p>
            <a:r>
              <a:rPr lang="pt-BR" dirty="0"/>
              <a:t>No entanto, com objetivo de aumentar a robustez de </a:t>
            </a:r>
            <a:r>
              <a:rPr lang="pt-BR" dirty="0" smtClean="0"/>
              <a:t>um ponto </a:t>
            </a:r>
            <a:r>
              <a:rPr lang="pt-BR" dirty="0"/>
              <a:t>de interesse, </a:t>
            </a:r>
            <a:r>
              <a:rPr lang="pt-BR" dirty="0"/>
              <a:t>é</a:t>
            </a:r>
            <a:r>
              <a:rPr lang="pt-BR" dirty="0" smtClean="0"/>
              <a:t> </a:t>
            </a:r>
            <a:r>
              <a:rPr lang="pt-BR" dirty="0"/>
              <a:t>utilizado o histograma de fluxo </a:t>
            </a:r>
            <a:r>
              <a:rPr lang="pt-BR" dirty="0" smtClean="0"/>
              <a:t>óptico (HOF</a:t>
            </a:r>
            <a:r>
              <a:rPr lang="pt-BR" dirty="0"/>
              <a:t>, do </a:t>
            </a:r>
            <a:r>
              <a:rPr lang="pt-BR" dirty="0" smtClean="0"/>
              <a:t>inglês </a:t>
            </a:r>
            <a:r>
              <a:rPr lang="pt-BR" dirty="0" err="1"/>
              <a:t>Histogram</a:t>
            </a:r>
            <a:r>
              <a:rPr lang="pt-BR" dirty="0"/>
              <a:t> </a:t>
            </a:r>
            <a:r>
              <a:rPr lang="pt-BR" dirty="0" err="1"/>
              <a:t>of</a:t>
            </a:r>
            <a:r>
              <a:rPr lang="pt-BR" dirty="0"/>
              <a:t> </a:t>
            </a:r>
            <a:r>
              <a:rPr lang="pt-BR" dirty="0" err="1"/>
              <a:t>Optical</a:t>
            </a:r>
            <a:r>
              <a:rPr lang="pt-BR" dirty="0"/>
              <a:t> </a:t>
            </a:r>
            <a:r>
              <a:rPr lang="pt-BR" dirty="0" err="1"/>
              <a:t>Flow</a:t>
            </a:r>
            <a:r>
              <a:rPr lang="pt-BR" dirty="0"/>
              <a:t>) para </a:t>
            </a:r>
            <a:r>
              <a:rPr lang="pt-BR" dirty="0" smtClean="0"/>
              <a:t>acrescentar informação </a:t>
            </a:r>
            <a:r>
              <a:rPr lang="pt-BR" dirty="0"/>
              <a:t>de movimento aos pontos detectados.</a:t>
            </a:r>
            <a:r>
              <a:rPr lang="pt-BR" dirty="0" smtClean="0"/>
              <a:t> </a:t>
            </a:r>
            <a:endParaRPr lang="pt-BR" dirty="0" smtClean="0"/>
          </a:p>
          <a:p>
            <a:endParaRPr lang="pt-BR" dirty="0"/>
          </a:p>
          <a:p>
            <a:r>
              <a:rPr lang="pt-BR" dirty="0"/>
              <a:t> </a:t>
            </a:r>
            <a:r>
              <a:rPr lang="pt-BR" dirty="0"/>
              <a:t>É</a:t>
            </a:r>
            <a:r>
              <a:rPr lang="pt-BR" dirty="0" smtClean="0"/>
              <a:t> desta forma </a:t>
            </a:r>
            <a:r>
              <a:rPr lang="pt-BR" dirty="0"/>
              <a:t>que o descritor </a:t>
            </a:r>
            <a:r>
              <a:rPr lang="pt-BR" dirty="0" err="1"/>
              <a:t>MoSIFT</a:t>
            </a:r>
            <a:r>
              <a:rPr lang="pt-BR" dirty="0"/>
              <a:t> </a:t>
            </a:r>
            <a:r>
              <a:rPr lang="pt-BR" dirty="0" smtClean="0"/>
              <a:t>é criado</a:t>
            </a:r>
            <a:r>
              <a:rPr lang="pt-BR" dirty="0"/>
              <a:t>.</a:t>
            </a:r>
            <a:endParaRPr lang="pt-BR" dirty="0"/>
          </a:p>
          <a:p>
            <a:endParaRPr lang="es-PE" dirty="0"/>
          </a:p>
        </p:txBody>
      </p:sp>
    </p:spTree>
    <p:extLst>
      <p:ext uri="{BB962C8B-B14F-4D97-AF65-F5344CB8AC3E}">
        <p14:creationId xmlns:p14="http://schemas.microsoft.com/office/powerpoint/2010/main" val="37980606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7200" dirty="0" err="1"/>
              <a:t>MoSIFT</a:t>
            </a:r>
            <a:endParaRPr lang="es-PE" sz="7200" dirty="0"/>
          </a:p>
        </p:txBody>
      </p:sp>
      <p:pic>
        <p:nvPicPr>
          <p:cNvPr id="5"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7" y="1124743"/>
            <a:ext cx="6408713" cy="4768443"/>
          </a:xfrm>
          <a:prstGeom prst="rect">
            <a:avLst/>
          </a:prstGeom>
        </p:spPr>
      </p:pic>
      <p:sp>
        <p:nvSpPr>
          <p:cNvPr id="6" name="CuadroTexto 5"/>
          <p:cNvSpPr txBox="1"/>
          <p:nvPr/>
        </p:nvSpPr>
        <p:spPr>
          <a:xfrm>
            <a:off x="1072042" y="5978239"/>
            <a:ext cx="4082603" cy="369332"/>
          </a:xfrm>
          <a:prstGeom prst="rect">
            <a:avLst/>
          </a:prstGeom>
          <a:noFill/>
        </p:spPr>
        <p:txBody>
          <a:bodyPr wrap="square" rtlCol="0">
            <a:spAutoFit/>
          </a:bodyPr>
          <a:lstStyle/>
          <a:p>
            <a:r>
              <a:rPr lang="pt-BR" dirty="0"/>
              <a:t>Fig. 1. Fluxograma de algoritmo </a:t>
            </a:r>
            <a:r>
              <a:rPr lang="pt-BR" dirty="0" err="1"/>
              <a:t>MoSIFT</a:t>
            </a:r>
            <a:endParaRPr lang="es-PE" dirty="0"/>
          </a:p>
        </p:txBody>
      </p:sp>
    </p:spTree>
    <p:extLst>
      <p:ext uri="{BB962C8B-B14F-4D97-AF65-F5344CB8AC3E}">
        <p14:creationId xmlns:p14="http://schemas.microsoft.com/office/powerpoint/2010/main" val="108506923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err="1"/>
              <a:t>MoSIFT</a:t>
            </a:r>
            <a:endParaRPr lang="es-PE" sz="6000" dirty="0"/>
          </a:p>
        </p:txBody>
      </p:sp>
      <p:sp>
        <p:nvSpPr>
          <p:cNvPr id="3" name="Subtítulo 2"/>
          <p:cNvSpPr>
            <a:spLocks noGrp="1"/>
          </p:cNvSpPr>
          <p:nvPr>
            <p:ph type="subTitle" idx="1"/>
          </p:nvPr>
        </p:nvSpPr>
        <p:spPr>
          <a:xfrm>
            <a:off x="107504" y="1484784"/>
            <a:ext cx="8856984" cy="5112568"/>
          </a:xfrm>
        </p:spPr>
        <p:txBody>
          <a:bodyPr/>
          <a:lstStyle/>
          <a:p>
            <a:r>
              <a:rPr lang="pt-BR" sz="2800" dirty="0" smtClean="0"/>
              <a:t>O </a:t>
            </a:r>
            <a:r>
              <a:rPr lang="pt-BR" sz="2800" dirty="0"/>
              <a:t>algoritmo utiliza um par de </a:t>
            </a:r>
            <a:r>
              <a:rPr lang="pt-BR" sz="2800" dirty="0" err="1"/>
              <a:t>italico</a:t>
            </a:r>
            <a:r>
              <a:rPr lang="pt-BR" sz="2800" dirty="0"/>
              <a:t> do </a:t>
            </a:r>
            <a:r>
              <a:rPr lang="pt-BR" sz="2800" dirty="0" smtClean="0"/>
              <a:t>vídeo </a:t>
            </a:r>
            <a:r>
              <a:rPr lang="pt-BR" sz="2800" dirty="0"/>
              <a:t>para </a:t>
            </a:r>
            <a:r>
              <a:rPr lang="pt-BR" sz="2800" dirty="0" smtClean="0"/>
              <a:t>encontrar pontos </a:t>
            </a:r>
            <a:r>
              <a:rPr lang="pt-BR" sz="2800" dirty="0"/>
              <a:t>de interesse </a:t>
            </a:r>
            <a:r>
              <a:rPr lang="pt-BR" sz="2800" dirty="0" smtClean="0"/>
              <a:t>espaço-temporal em múltiplas </a:t>
            </a:r>
            <a:r>
              <a:rPr lang="pt-BR" sz="2800" dirty="0"/>
              <a:t>escalas</a:t>
            </a:r>
            <a:r>
              <a:rPr lang="pt-BR" sz="2800" dirty="0" smtClean="0"/>
              <a:t>.</a:t>
            </a:r>
          </a:p>
          <a:p>
            <a:endParaRPr lang="es-PE" sz="2800" dirty="0" smtClean="0"/>
          </a:p>
          <a:p>
            <a:r>
              <a:rPr lang="es-PE" sz="2800" dirty="0" err="1"/>
              <a:t>P</a:t>
            </a:r>
            <a:r>
              <a:rPr lang="es-PE" sz="2800" dirty="0" err="1" smtClean="0"/>
              <a:t>rimeiro</a:t>
            </a:r>
            <a:r>
              <a:rPr lang="es-PE" sz="2800" dirty="0" smtClean="0"/>
              <a:t> </a:t>
            </a:r>
            <a:r>
              <a:rPr lang="es-PE" sz="2800" dirty="0"/>
              <a:t>a </a:t>
            </a:r>
            <a:r>
              <a:rPr lang="es-PE" sz="2800" dirty="0" err="1"/>
              <a:t>imagem</a:t>
            </a:r>
            <a:r>
              <a:rPr lang="es-PE" sz="2800" dirty="0"/>
              <a:t> </a:t>
            </a:r>
            <a:r>
              <a:rPr lang="es-PE" sz="2800" dirty="0"/>
              <a:t>é</a:t>
            </a:r>
            <a:r>
              <a:rPr lang="es-PE" sz="2800" dirty="0" smtClean="0"/>
              <a:t> </a:t>
            </a:r>
            <a:r>
              <a:rPr lang="pt-BR" sz="2800" dirty="0" smtClean="0"/>
              <a:t>escalada </a:t>
            </a:r>
            <a:r>
              <a:rPr lang="pt-BR" sz="2800" dirty="0"/>
              <a:t>em diferentes </a:t>
            </a:r>
            <a:r>
              <a:rPr lang="pt-BR" sz="2800" dirty="0" smtClean="0"/>
              <a:t>tamanhos, sempre </a:t>
            </a:r>
            <a:r>
              <a:rPr lang="pt-BR" sz="2800" dirty="0"/>
              <a:t>em </a:t>
            </a:r>
            <a:r>
              <a:rPr lang="pt-BR" sz="2800" dirty="0" smtClean="0"/>
              <a:t>potências </a:t>
            </a:r>
            <a:r>
              <a:rPr lang="pt-BR" sz="2800" dirty="0"/>
              <a:t>de </a:t>
            </a:r>
            <a:r>
              <a:rPr lang="pt-BR" sz="2800" dirty="0" smtClean="0"/>
              <a:t>2.</a:t>
            </a:r>
          </a:p>
          <a:p>
            <a:endParaRPr lang="es-PE" sz="2800" dirty="0"/>
          </a:p>
          <a:p>
            <a:r>
              <a:rPr lang="pt-BR" sz="2800" dirty="0"/>
              <a:t>Logo, para cada escala </a:t>
            </a:r>
            <a:r>
              <a:rPr lang="pt-BR" sz="2800" dirty="0" smtClean="0"/>
              <a:t>s</a:t>
            </a:r>
            <a:r>
              <a:rPr lang="pt-BR" sz="2800" dirty="0"/>
              <a:t>ã</a:t>
            </a:r>
            <a:r>
              <a:rPr lang="pt-BR" sz="2800" dirty="0" smtClean="0"/>
              <a:t>o </a:t>
            </a:r>
            <a:r>
              <a:rPr lang="pt-BR" sz="2800" dirty="0"/>
              <a:t>geradas </a:t>
            </a:r>
            <a:r>
              <a:rPr lang="pt-BR" sz="2800" dirty="0" smtClean="0"/>
              <a:t>várias </a:t>
            </a:r>
            <a:r>
              <a:rPr lang="pt-BR" sz="2800" dirty="0"/>
              <a:t>imagens </a:t>
            </a:r>
            <a:r>
              <a:rPr lang="pt-BR" sz="2800" dirty="0" smtClean="0"/>
              <a:t>suavizadas usando máscaras </a:t>
            </a:r>
            <a:r>
              <a:rPr lang="pt-BR" sz="2800" dirty="0"/>
              <a:t>Gaussianas com </a:t>
            </a:r>
            <a:r>
              <a:rPr lang="pt-BR" sz="2800" dirty="0" smtClean="0"/>
              <a:t>parâmetros diferentes</a:t>
            </a:r>
            <a:r>
              <a:rPr lang="pt-BR" sz="2800" dirty="0"/>
              <a:t>, </a:t>
            </a:r>
            <a:r>
              <a:rPr lang="pt-BR" sz="2800" dirty="0" smtClean="0"/>
              <a:t>obtendo desta </a:t>
            </a:r>
            <a:r>
              <a:rPr lang="pt-BR" sz="2800" dirty="0"/>
              <a:t>forma uma </a:t>
            </a:r>
            <a:r>
              <a:rPr lang="pt-BR" sz="2800" dirty="0" smtClean="0"/>
              <a:t>série </a:t>
            </a:r>
            <a:r>
              <a:rPr lang="pt-BR" sz="2800" dirty="0"/>
              <a:t>de imagens </a:t>
            </a:r>
            <a:r>
              <a:rPr lang="pt-BR" sz="2800" dirty="0" smtClean="0"/>
              <a:t>suavizados.</a:t>
            </a:r>
          </a:p>
          <a:p>
            <a:endParaRPr lang="pt-BR" sz="2800" dirty="0"/>
          </a:p>
          <a:p>
            <a:r>
              <a:rPr lang="es-PE" sz="2800" dirty="0"/>
              <a:t>C</a:t>
            </a:r>
            <a:r>
              <a:rPr lang="es-PE" sz="2800" dirty="0" smtClean="0"/>
              <a:t>alcular </a:t>
            </a:r>
            <a:r>
              <a:rPr lang="es-PE" sz="2800" dirty="0"/>
              <a:t>a </a:t>
            </a:r>
            <a:r>
              <a:rPr lang="es-PE" sz="2800" dirty="0" err="1" smtClean="0"/>
              <a:t>diferença</a:t>
            </a:r>
            <a:r>
              <a:rPr lang="es-PE" sz="2800" dirty="0" smtClean="0"/>
              <a:t> </a:t>
            </a:r>
            <a:r>
              <a:rPr lang="pt-BR" sz="2800" dirty="0" smtClean="0"/>
              <a:t>entre </a:t>
            </a:r>
            <a:r>
              <a:rPr lang="pt-BR" sz="2800" dirty="0"/>
              <a:t>pares de imagens suavizadas. (</a:t>
            </a:r>
            <a:r>
              <a:rPr lang="pt-BR" sz="2800" dirty="0" smtClean="0"/>
              <a:t>Diferença </a:t>
            </a:r>
            <a:r>
              <a:rPr lang="pt-BR" sz="2800" dirty="0"/>
              <a:t>de </a:t>
            </a:r>
            <a:r>
              <a:rPr lang="pt-BR" sz="2800" dirty="0" smtClean="0"/>
              <a:t>Gaussianas </a:t>
            </a:r>
            <a:r>
              <a:rPr lang="es-PE" sz="2800" dirty="0" smtClean="0"/>
              <a:t>- </a:t>
            </a:r>
            <a:r>
              <a:rPr lang="es-PE" sz="2800" dirty="0" err="1"/>
              <a:t>DoG</a:t>
            </a:r>
            <a:r>
              <a:rPr lang="es-PE" sz="2800" dirty="0"/>
              <a:t>)</a:t>
            </a:r>
            <a:endParaRPr lang="es-PE" sz="2800" dirty="0"/>
          </a:p>
        </p:txBody>
      </p:sp>
      <p:sp>
        <p:nvSpPr>
          <p:cNvPr id="6" name="Marcador de contenido 2"/>
          <p:cNvSpPr txBox="1">
            <a:spLocks/>
          </p:cNvSpPr>
          <p:nvPr/>
        </p:nvSpPr>
        <p:spPr>
          <a:xfrm>
            <a:off x="256816" y="1054103"/>
            <a:ext cx="5107271" cy="446705"/>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2800" b="1" dirty="0" smtClean="0"/>
              <a:t>Detecção de Pontos de Interesse</a:t>
            </a:r>
            <a:endParaRPr lang="es-PE" sz="2800" b="1" dirty="0"/>
          </a:p>
        </p:txBody>
      </p:sp>
    </p:spTree>
    <p:extLst>
      <p:ext uri="{BB962C8B-B14F-4D97-AF65-F5344CB8AC3E}">
        <p14:creationId xmlns:p14="http://schemas.microsoft.com/office/powerpoint/2010/main" val="411890824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err="1"/>
              <a:t>MoSIFT</a:t>
            </a:r>
            <a:endParaRPr lang="es-PE" sz="6000" dirty="0"/>
          </a:p>
        </p:txBody>
      </p:sp>
      <p:sp>
        <p:nvSpPr>
          <p:cNvPr id="6" name="Marcador de contenido 2"/>
          <p:cNvSpPr txBox="1">
            <a:spLocks/>
          </p:cNvSpPr>
          <p:nvPr/>
        </p:nvSpPr>
        <p:spPr>
          <a:xfrm>
            <a:off x="256816" y="1054103"/>
            <a:ext cx="5107271" cy="446705"/>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2800" b="1" dirty="0" smtClean="0"/>
              <a:t>Detecção de Pontos de Interesse</a:t>
            </a:r>
            <a:endParaRPr lang="es-PE" sz="2800" b="1" dirty="0"/>
          </a:p>
        </p:txBody>
      </p:sp>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721" y="1616599"/>
            <a:ext cx="4234432" cy="3684609"/>
          </a:xfrm>
          <a:prstGeom prst="rect">
            <a:avLst/>
          </a:prstGeom>
        </p:spPr>
      </p:pic>
      <p:pic>
        <p:nvPicPr>
          <p:cNvPr id="8" name="Imagen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6068" y="1603526"/>
            <a:ext cx="4327891" cy="3697682"/>
          </a:xfrm>
          <a:prstGeom prst="rect">
            <a:avLst/>
          </a:prstGeom>
        </p:spPr>
      </p:pic>
      <p:sp>
        <p:nvSpPr>
          <p:cNvPr id="9" name="CuadroTexto 8"/>
          <p:cNvSpPr txBox="1"/>
          <p:nvPr/>
        </p:nvSpPr>
        <p:spPr>
          <a:xfrm>
            <a:off x="-66024" y="5517232"/>
            <a:ext cx="4765922" cy="369332"/>
          </a:xfrm>
          <a:prstGeom prst="rect">
            <a:avLst/>
          </a:prstGeom>
          <a:noFill/>
        </p:spPr>
        <p:txBody>
          <a:bodyPr wrap="square" rtlCol="0">
            <a:spAutoFit/>
          </a:bodyPr>
          <a:lstStyle/>
          <a:p>
            <a:r>
              <a:rPr lang="pt-BR" dirty="0"/>
              <a:t>Fig. 2. </a:t>
            </a:r>
            <a:r>
              <a:rPr lang="pt-BR" dirty="0" smtClean="0"/>
              <a:t>Diferen</a:t>
            </a:r>
            <a:r>
              <a:rPr lang="pt-BR" dirty="0"/>
              <a:t>ç</a:t>
            </a:r>
            <a:r>
              <a:rPr lang="pt-BR" dirty="0" smtClean="0"/>
              <a:t>as </a:t>
            </a:r>
            <a:r>
              <a:rPr lang="pt-BR" dirty="0"/>
              <a:t>de Gauss em </a:t>
            </a:r>
            <a:r>
              <a:rPr lang="pt-BR" dirty="0" smtClean="0"/>
              <a:t>múltiplas </a:t>
            </a:r>
            <a:r>
              <a:rPr lang="pt-BR" dirty="0"/>
              <a:t>escalas</a:t>
            </a:r>
            <a:endParaRPr lang="es-PE" dirty="0"/>
          </a:p>
        </p:txBody>
      </p:sp>
      <p:sp>
        <p:nvSpPr>
          <p:cNvPr id="10" name="CuadroTexto 9"/>
          <p:cNvSpPr txBox="1"/>
          <p:nvPr/>
        </p:nvSpPr>
        <p:spPr>
          <a:xfrm>
            <a:off x="4699898" y="5517232"/>
            <a:ext cx="4456090" cy="369332"/>
          </a:xfrm>
          <a:prstGeom prst="rect">
            <a:avLst/>
          </a:prstGeom>
          <a:noFill/>
        </p:spPr>
        <p:txBody>
          <a:bodyPr wrap="square" rtlCol="0">
            <a:spAutoFit/>
          </a:bodyPr>
          <a:lstStyle/>
          <a:p>
            <a:r>
              <a:rPr lang="pt-BR" dirty="0"/>
              <a:t>Fig. 3. A </a:t>
            </a:r>
            <a:r>
              <a:rPr lang="pt-BR" dirty="0" smtClean="0"/>
              <a:t>detecção </a:t>
            </a:r>
            <a:r>
              <a:rPr lang="pt-BR" dirty="0"/>
              <a:t>de um ponto de interesse</a:t>
            </a:r>
            <a:endParaRPr lang="es-PE" dirty="0"/>
          </a:p>
        </p:txBody>
      </p:sp>
    </p:spTree>
    <p:extLst>
      <p:ext uri="{BB962C8B-B14F-4D97-AF65-F5344CB8AC3E}">
        <p14:creationId xmlns:p14="http://schemas.microsoft.com/office/powerpoint/2010/main" val="12900807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err="1"/>
              <a:t>MoSIFT</a:t>
            </a:r>
            <a:endParaRPr lang="es-PE" sz="6000" dirty="0"/>
          </a:p>
        </p:txBody>
      </p:sp>
      <p:sp>
        <p:nvSpPr>
          <p:cNvPr id="3" name="Subtítulo 2"/>
          <p:cNvSpPr>
            <a:spLocks noGrp="1"/>
          </p:cNvSpPr>
          <p:nvPr>
            <p:ph type="subTitle" idx="1"/>
          </p:nvPr>
        </p:nvSpPr>
        <p:spPr>
          <a:xfrm>
            <a:off x="107504" y="1700808"/>
            <a:ext cx="8856984" cy="5112568"/>
          </a:xfrm>
        </p:spPr>
        <p:txBody>
          <a:bodyPr/>
          <a:lstStyle/>
          <a:p>
            <a:r>
              <a:rPr lang="pt-BR" sz="2800" dirty="0"/>
              <a:t>É</a:t>
            </a:r>
            <a:r>
              <a:rPr lang="pt-BR" sz="2800" dirty="0" smtClean="0"/>
              <a:t> </a:t>
            </a:r>
            <a:r>
              <a:rPr lang="pt-BR" sz="2800" dirty="0"/>
              <a:t>usado o </a:t>
            </a:r>
            <a:r>
              <a:rPr lang="pt-BR" sz="2800" dirty="0" smtClean="0"/>
              <a:t>algoritmo HOF</a:t>
            </a:r>
            <a:r>
              <a:rPr lang="pt-BR" sz="2800" dirty="0"/>
              <a:t>, ele detecta o movimento de uma </a:t>
            </a:r>
            <a:r>
              <a:rPr lang="pt-BR" sz="2800" dirty="0" smtClean="0"/>
              <a:t>regi</a:t>
            </a:r>
            <a:r>
              <a:rPr lang="pt-BR" sz="2800" dirty="0"/>
              <a:t>ã</a:t>
            </a:r>
            <a:r>
              <a:rPr lang="pt-BR" sz="2800" dirty="0" smtClean="0"/>
              <a:t>o calculando para </a:t>
            </a:r>
            <a:r>
              <a:rPr lang="pt-BR" sz="2800" dirty="0"/>
              <a:t>onde dita </a:t>
            </a:r>
            <a:r>
              <a:rPr lang="pt-BR" sz="2800" dirty="0" smtClean="0"/>
              <a:t>regi</a:t>
            </a:r>
            <a:r>
              <a:rPr lang="pt-BR" sz="2800" dirty="0"/>
              <a:t>ã</a:t>
            </a:r>
            <a:r>
              <a:rPr lang="pt-BR" sz="2800" dirty="0" smtClean="0"/>
              <a:t>o </a:t>
            </a:r>
            <a:r>
              <a:rPr lang="pt-BR" sz="2800" dirty="0"/>
              <a:t>se movimenta no </a:t>
            </a:r>
            <a:r>
              <a:rPr lang="pt-BR" sz="2800" dirty="0" smtClean="0"/>
              <a:t>espaço </a:t>
            </a:r>
            <a:r>
              <a:rPr lang="pt-BR" sz="2800" dirty="0"/>
              <a:t>da </a:t>
            </a:r>
            <a:r>
              <a:rPr lang="pt-BR" sz="2800" dirty="0" smtClean="0"/>
              <a:t>imagem por </a:t>
            </a:r>
            <a:r>
              <a:rPr lang="pt-BR" sz="2800" dirty="0"/>
              <a:t>meio de </a:t>
            </a:r>
            <a:r>
              <a:rPr lang="pt-BR" sz="2800" dirty="0" smtClean="0"/>
              <a:t>diferenças </a:t>
            </a:r>
            <a:r>
              <a:rPr lang="pt-BR" sz="2800" dirty="0"/>
              <a:t>temporais</a:t>
            </a:r>
            <a:r>
              <a:rPr lang="pt-BR" sz="2800" dirty="0" smtClean="0"/>
              <a:t>.</a:t>
            </a:r>
          </a:p>
          <a:p>
            <a:endParaRPr lang="pt-BR" sz="2800" dirty="0"/>
          </a:p>
          <a:p>
            <a:r>
              <a:rPr lang="pt-BR" sz="2800" dirty="0"/>
              <a:t>As escalas múltiplas de fluxos ópticos são calculados de acordo com as escalas SIFT. </a:t>
            </a:r>
          </a:p>
          <a:p>
            <a:endParaRPr lang="pt-BR" sz="2800" dirty="0"/>
          </a:p>
          <a:p>
            <a:r>
              <a:rPr lang="pt-BR" sz="2800" dirty="0"/>
              <a:t>Um extremo local a partir </a:t>
            </a:r>
            <a:r>
              <a:rPr lang="pt-BR" sz="2800" dirty="0" smtClean="0"/>
              <a:t>de pir</a:t>
            </a:r>
            <a:r>
              <a:rPr lang="pt-BR" sz="2800" dirty="0"/>
              <a:t>â</a:t>
            </a:r>
            <a:r>
              <a:rPr lang="pt-BR" sz="2800" dirty="0" smtClean="0"/>
              <a:t>mides </a:t>
            </a:r>
            <a:r>
              <a:rPr lang="pt-BR" sz="2800" dirty="0" err="1"/>
              <a:t>DoG</a:t>
            </a:r>
            <a:r>
              <a:rPr lang="pt-BR" sz="2800" dirty="0"/>
              <a:t> </a:t>
            </a:r>
            <a:r>
              <a:rPr lang="pt-BR" sz="2800" dirty="0" smtClean="0"/>
              <a:t>s</a:t>
            </a:r>
            <a:r>
              <a:rPr lang="pt-BR" sz="2800" dirty="0"/>
              <a:t>ó</a:t>
            </a:r>
            <a:r>
              <a:rPr lang="pt-BR" sz="2800" dirty="0" smtClean="0"/>
              <a:t> </a:t>
            </a:r>
            <a:r>
              <a:rPr lang="pt-BR" sz="2800" dirty="0"/>
              <a:t>pode se tornar um ponto de interesse se </a:t>
            </a:r>
            <a:r>
              <a:rPr lang="pt-BR" sz="2800" dirty="0" smtClean="0"/>
              <a:t>existir suficiente </a:t>
            </a:r>
            <a:r>
              <a:rPr lang="pt-BR" sz="2800" dirty="0"/>
              <a:t>movimento. Portanto, o algoritmo </a:t>
            </a:r>
            <a:r>
              <a:rPr lang="pt-BR" sz="2800" dirty="0" err="1"/>
              <a:t>MoSIFT</a:t>
            </a:r>
            <a:r>
              <a:rPr lang="pt-BR" sz="2800" dirty="0"/>
              <a:t> </a:t>
            </a:r>
            <a:r>
              <a:rPr lang="pt-BR" sz="2800" dirty="0" smtClean="0"/>
              <a:t>s</a:t>
            </a:r>
            <a:r>
              <a:rPr lang="pt-BR" sz="2800" dirty="0"/>
              <a:t>ó</a:t>
            </a:r>
            <a:r>
              <a:rPr lang="pt-BR" sz="2800" dirty="0" smtClean="0"/>
              <a:t> considerar</a:t>
            </a:r>
            <a:r>
              <a:rPr lang="pt-BR" sz="2800" dirty="0"/>
              <a:t>á</a:t>
            </a:r>
            <a:r>
              <a:rPr lang="pt-BR" sz="2800" dirty="0" smtClean="0"/>
              <a:t> </a:t>
            </a:r>
            <a:r>
              <a:rPr lang="pt-BR" sz="2800" dirty="0"/>
              <a:t>aqueles pontos de interesse que tenham </a:t>
            </a:r>
            <a:r>
              <a:rPr lang="pt-BR" sz="2800" dirty="0" smtClean="0"/>
              <a:t>suficiente </a:t>
            </a:r>
            <a:r>
              <a:rPr lang="es-PE" sz="2800" dirty="0" err="1" smtClean="0"/>
              <a:t>movimento</a:t>
            </a:r>
            <a:r>
              <a:rPr lang="es-PE" sz="2800" dirty="0"/>
              <a:t>.</a:t>
            </a:r>
            <a:endParaRPr lang="es-PE" sz="2800" dirty="0"/>
          </a:p>
        </p:txBody>
      </p:sp>
      <p:sp>
        <p:nvSpPr>
          <p:cNvPr id="6" name="Marcador de contenido 2"/>
          <p:cNvSpPr txBox="1">
            <a:spLocks/>
          </p:cNvSpPr>
          <p:nvPr/>
        </p:nvSpPr>
        <p:spPr>
          <a:xfrm>
            <a:off x="256816" y="1054103"/>
            <a:ext cx="5107271" cy="446705"/>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pt-BR" sz="2800" b="1" dirty="0" smtClean="0"/>
              <a:t>Detecção de Pontos de Interesse</a:t>
            </a:r>
            <a:endParaRPr lang="es-PE" sz="2800" b="1" dirty="0"/>
          </a:p>
        </p:txBody>
      </p:sp>
    </p:spTree>
    <p:extLst>
      <p:ext uri="{BB962C8B-B14F-4D97-AF65-F5344CB8AC3E}">
        <p14:creationId xmlns:p14="http://schemas.microsoft.com/office/powerpoint/2010/main" val="222416102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err="1"/>
              <a:t>MoSIFT</a:t>
            </a:r>
            <a:endParaRPr lang="es-PE" sz="6000" dirty="0"/>
          </a:p>
        </p:txBody>
      </p:sp>
      <p:sp>
        <p:nvSpPr>
          <p:cNvPr id="3" name="Subtítulo 2"/>
          <p:cNvSpPr>
            <a:spLocks noGrp="1"/>
          </p:cNvSpPr>
          <p:nvPr>
            <p:ph type="subTitle" idx="1"/>
          </p:nvPr>
        </p:nvSpPr>
        <p:spPr>
          <a:xfrm>
            <a:off x="107504" y="1772816"/>
            <a:ext cx="8856984" cy="3960440"/>
          </a:xfrm>
        </p:spPr>
        <p:txBody>
          <a:bodyPr/>
          <a:lstStyle/>
          <a:p>
            <a:r>
              <a:rPr lang="pt-BR" sz="2800" dirty="0"/>
              <a:t>Para encontrar </a:t>
            </a:r>
            <a:r>
              <a:rPr lang="pt-BR" sz="2800" dirty="0" smtClean="0"/>
              <a:t>os pontos de </a:t>
            </a:r>
            <a:r>
              <a:rPr lang="pt-BR" sz="2800" dirty="0"/>
              <a:t>interesse, </a:t>
            </a:r>
            <a:r>
              <a:rPr lang="es-PE" sz="2800" dirty="0"/>
              <a:t>é usado histogramas </a:t>
            </a:r>
            <a:r>
              <a:rPr lang="pt-BR" sz="2800" dirty="0"/>
              <a:t>de gradientes e histogramas de fluxo óptico para aumentar o </a:t>
            </a:r>
            <a:r>
              <a:rPr lang="es-PE" sz="2800" dirty="0" err="1"/>
              <a:t>desempenho</a:t>
            </a:r>
            <a:r>
              <a:rPr lang="es-PE" sz="2800" dirty="0"/>
              <a:t>.</a:t>
            </a:r>
          </a:p>
          <a:p>
            <a:endParaRPr lang="es-PE" sz="2800" dirty="0"/>
          </a:p>
          <a:p>
            <a:r>
              <a:rPr lang="pt-BR" sz="2800" dirty="0"/>
              <a:t>Em vez de combinar um classificador </a:t>
            </a:r>
            <a:r>
              <a:rPr lang="pt-BR" sz="2800" dirty="0" err="1"/>
              <a:t>DoG</a:t>
            </a:r>
            <a:r>
              <a:rPr lang="pt-BR" sz="2800" dirty="0"/>
              <a:t> completo e com um classificador </a:t>
            </a:r>
            <a:r>
              <a:rPr lang="pt-BR" sz="2800" dirty="0" err="1"/>
              <a:t>HoF</a:t>
            </a:r>
            <a:r>
              <a:rPr lang="pt-BR" sz="2800" dirty="0"/>
              <a:t> completo, é construído um</a:t>
            </a:r>
          </a:p>
          <a:p>
            <a:r>
              <a:rPr lang="pt-BR" sz="2800" dirty="0"/>
              <a:t>único descritor de recurso, que concatena tanto </a:t>
            </a:r>
            <a:r>
              <a:rPr lang="pt-BR" sz="2800" dirty="0" err="1"/>
              <a:t>DoG</a:t>
            </a:r>
            <a:r>
              <a:rPr lang="pt-BR" sz="2800" dirty="0"/>
              <a:t> e </a:t>
            </a:r>
            <a:r>
              <a:rPr lang="pt-BR" sz="2800" dirty="0" err="1"/>
              <a:t>HoF</a:t>
            </a:r>
            <a:r>
              <a:rPr lang="pt-BR" sz="2800" dirty="0"/>
              <a:t> </a:t>
            </a:r>
            <a:r>
              <a:rPr lang="es-PE" sz="2800" dirty="0" err="1"/>
              <a:t>em</a:t>
            </a:r>
            <a:r>
              <a:rPr lang="es-PE" sz="2800" dirty="0"/>
              <a:t> </a:t>
            </a:r>
            <a:r>
              <a:rPr lang="es-PE" sz="2800" dirty="0" err="1"/>
              <a:t>um</a:t>
            </a:r>
            <a:r>
              <a:rPr lang="es-PE" sz="2800" dirty="0"/>
              <a:t> </a:t>
            </a:r>
            <a:r>
              <a:rPr lang="es-PE" sz="2800" dirty="0" err="1"/>
              <a:t>vetor</a:t>
            </a:r>
            <a:r>
              <a:rPr lang="es-PE" sz="2800" dirty="0"/>
              <a:t>.</a:t>
            </a:r>
          </a:p>
          <a:p>
            <a:endParaRPr lang="es-PE" sz="2800" dirty="0"/>
          </a:p>
        </p:txBody>
      </p:sp>
      <p:sp>
        <p:nvSpPr>
          <p:cNvPr id="6" name="Marcador de contenido 2"/>
          <p:cNvSpPr txBox="1">
            <a:spLocks/>
          </p:cNvSpPr>
          <p:nvPr/>
        </p:nvSpPr>
        <p:spPr>
          <a:xfrm>
            <a:off x="256816" y="1054103"/>
            <a:ext cx="5107271" cy="446705"/>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PE" sz="2800" b="1" dirty="0"/>
              <a:t>O </a:t>
            </a:r>
            <a:r>
              <a:rPr lang="es-PE" sz="2800" b="1" dirty="0" err="1"/>
              <a:t>descritor</a:t>
            </a:r>
            <a:r>
              <a:rPr lang="es-PE" sz="2800" b="1" dirty="0"/>
              <a:t> </a:t>
            </a:r>
            <a:r>
              <a:rPr lang="es-PE" sz="2800" b="1" dirty="0" err="1"/>
              <a:t>MoSIFT</a:t>
            </a:r>
            <a:endParaRPr lang="es-PE" sz="2800" b="1" dirty="0"/>
          </a:p>
        </p:txBody>
      </p:sp>
    </p:spTree>
    <p:extLst>
      <p:ext uri="{BB962C8B-B14F-4D97-AF65-F5344CB8AC3E}">
        <p14:creationId xmlns:p14="http://schemas.microsoft.com/office/powerpoint/2010/main" val="288467595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2630" y="213135"/>
            <a:ext cx="8568952" cy="767593"/>
          </a:xfrm>
        </p:spPr>
        <p:txBody>
          <a:bodyPr/>
          <a:lstStyle/>
          <a:p>
            <a:r>
              <a:rPr lang="es-PE" sz="6000" dirty="0" err="1"/>
              <a:t>MoSIFT</a:t>
            </a:r>
            <a:endParaRPr lang="es-PE" sz="6000" dirty="0"/>
          </a:p>
        </p:txBody>
      </p:sp>
      <p:sp>
        <p:nvSpPr>
          <p:cNvPr id="6" name="Marcador de contenido 2"/>
          <p:cNvSpPr txBox="1">
            <a:spLocks/>
          </p:cNvSpPr>
          <p:nvPr/>
        </p:nvSpPr>
        <p:spPr>
          <a:xfrm>
            <a:off x="256816" y="1054103"/>
            <a:ext cx="5107271" cy="446705"/>
          </a:xfrm>
          <a:prstGeom prst="rect">
            <a:avLst/>
          </a:prstGeom>
        </p:spPr>
        <p:txBody>
          <a:bodyPr vert="horz" lIns="0" tIns="0" rIns="0" bIns="0" rtlCol="0">
            <a:noAutofit/>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PE" sz="2800" b="1" dirty="0"/>
              <a:t>O </a:t>
            </a:r>
            <a:r>
              <a:rPr lang="es-PE" sz="2800" b="1" dirty="0" err="1"/>
              <a:t>descritor</a:t>
            </a:r>
            <a:r>
              <a:rPr lang="es-PE" sz="2800" b="1" dirty="0"/>
              <a:t> </a:t>
            </a:r>
            <a:r>
              <a:rPr lang="es-PE" sz="2800" b="1" dirty="0" err="1"/>
              <a:t>MoSIFT</a:t>
            </a:r>
            <a:endParaRPr lang="es-PE" sz="2800" b="1" dirty="0"/>
          </a:p>
        </p:txBody>
      </p:sp>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547553"/>
            <a:ext cx="7776864" cy="3609639"/>
          </a:xfrm>
          <a:prstGeom prst="rect">
            <a:avLst/>
          </a:prstGeom>
        </p:spPr>
      </p:pic>
      <p:sp>
        <p:nvSpPr>
          <p:cNvPr id="8" name="CuadroTexto 7"/>
          <p:cNvSpPr txBox="1"/>
          <p:nvPr/>
        </p:nvSpPr>
        <p:spPr>
          <a:xfrm>
            <a:off x="673372" y="5241974"/>
            <a:ext cx="7740204" cy="923330"/>
          </a:xfrm>
          <a:prstGeom prst="rect">
            <a:avLst/>
          </a:prstGeom>
          <a:noFill/>
        </p:spPr>
        <p:txBody>
          <a:bodyPr wrap="square" rtlCol="0">
            <a:spAutoFit/>
          </a:bodyPr>
          <a:lstStyle/>
          <a:p>
            <a:r>
              <a:rPr lang="pt-BR" dirty="0"/>
              <a:t>Fig. 4. Formação de histograma </a:t>
            </a:r>
            <a:r>
              <a:rPr lang="pt-BR" dirty="0" smtClean="0"/>
              <a:t>através </a:t>
            </a:r>
            <a:r>
              <a:rPr lang="pt-BR" dirty="0"/>
              <a:t>da agregação grades </a:t>
            </a:r>
            <a:r>
              <a:rPr lang="pt-BR" dirty="0" smtClean="0"/>
              <a:t>em </a:t>
            </a:r>
            <a:r>
              <a:rPr lang="es-PE" dirty="0" err="1" smtClean="0"/>
              <a:t>região</a:t>
            </a:r>
            <a:r>
              <a:rPr lang="es-PE" dirty="0" smtClean="0"/>
              <a:t> </a:t>
            </a:r>
            <a:r>
              <a:rPr lang="es-PE" dirty="0"/>
              <a:t>de 4x4 con </a:t>
            </a:r>
            <a:r>
              <a:rPr lang="es-PE" dirty="0" smtClean="0"/>
              <a:t>8 </a:t>
            </a:r>
            <a:r>
              <a:rPr lang="es-PE" dirty="0" err="1" smtClean="0"/>
              <a:t>containers</a:t>
            </a:r>
            <a:r>
              <a:rPr lang="es-PE" dirty="0" smtClean="0"/>
              <a:t> </a:t>
            </a:r>
            <a:r>
              <a:rPr lang="es-PE" dirty="0"/>
              <a:t>para SIFT e </a:t>
            </a:r>
            <a:r>
              <a:rPr lang="es-PE" dirty="0" err="1"/>
              <a:t>fluxo</a:t>
            </a:r>
            <a:r>
              <a:rPr lang="es-PE" dirty="0"/>
              <a:t> </a:t>
            </a:r>
            <a:r>
              <a:rPr lang="es-PE" dirty="0" smtClean="0"/>
              <a:t>óptico dando </a:t>
            </a:r>
            <a:r>
              <a:rPr lang="pt-BR" dirty="0" smtClean="0"/>
              <a:t>assim </a:t>
            </a:r>
            <a:r>
              <a:rPr lang="pt-BR" dirty="0"/>
              <a:t>256 dimensões que fazem </a:t>
            </a:r>
            <a:r>
              <a:rPr lang="pt-BR" dirty="0" err="1"/>
              <a:t>MoSIFT</a:t>
            </a:r>
            <a:r>
              <a:rPr lang="pt-BR" dirty="0"/>
              <a:t>.</a:t>
            </a:r>
            <a:endParaRPr lang="es-PE" dirty="0"/>
          </a:p>
        </p:txBody>
      </p:sp>
    </p:spTree>
    <p:extLst>
      <p:ext uri="{BB962C8B-B14F-4D97-AF65-F5344CB8AC3E}">
        <p14:creationId xmlns:p14="http://schemas.microsoft.com/office/powerpoint/2010/main" val="295833936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7-00134_MS_Qwest_templat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8D45093-9C65-46FB-9332-B88902DC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Diapositivas de presentación de muestra (azul con diseño de borde de nube blanco)</Template>
  <TotalTime>298</TotalTime>
  <Words>1433</Words>
  <Application>Microsoft Office PowerPoint</Application>
  <PresentationFormat>Presentación en pantalla (4:3)</PresentationFormat>
  <Paragraphs>140</Paragraphs>
  <Slides>27</Slides>
  <Notes>1</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27</vt:i4>
      </vt:variant>
    </vt:vector>
  </HeadingPairs>
  <TitlesOfParts>
    <vt:vector size="33" baseType="lpstr">
      <vt:lpstr>Arial</vt:lpstr>
      <vt:lpstr>Calibri</vt:lpstr>
      <vt:lpstr>Courier New</vt:lpstr>
      <vt:lpstr>Wingdings</vt:lpstr>
      <vt:lpstr>7-00134_MS_Qwest_template_Segoe</vt:lpstr>
      <vt:lpstr>White with Courier font for code slides</vt:lpstr>
      <vt:lpstr>MOSIFT PARA O RECONHECIMENTO DE AÇÕES HUMANAS</vt:lpstr>
      <vt:lpstr>Introdução</vt:lpstr>
      <vt:lpstr>Introdução</vt:lpstr>
      <vt:lpstr>MoSIFT</vt:lpstr>
      <vt:lpstr>MoSIFT</vt:lpstr>
      <vt:lpstr>MoSIFT</vt:lpstr>
      <vt:lpstr>MoSIFT</vt:lpstr>
      <vt:lpstr>MoSIFT</vt:lpstr>
      <vt:lpstr>MoSIFT</vt:lpstr>
      <vt:lpstr>MoSIFT</vt:lpstr>
      <vt:lpstr>Visual Bag-of-Word</vt:lpstr>
      <vt:lpstr>Visual Bag-of-Word</vt:lpstr>
      <vt:lpstr>Base de Dados</vt:lpstr>
      <vt:lpstr>PROCEDIMENTO</vt:lpstr>
      <vt:lpstr>PROCEDIMENTO</vt:lpstr>
      <vt:lpstr>PROCEDIMENTO</vt:lpstr>
      <vt:lpstr>PROCEDIMENTO</vt:lpstr>
      <vt:lpstr>PROCEDIMENTO</vt:lpstr>
      <vt:lpstr>PROCEDIMENTO</vt:lpstr>
      <vt:lpstr>RESULTADOS E ANÁLISES</vt:lpstr>
      <vt:lpstr>RESULTADOS E ANÁLISES</vt:lpstr>
      <vt:lpstr>RESULTADOS E ANÁLISES</vt:lpstr>
      <vt:lpstr>RESULTADOS E ANÁLISES</vt:lpstr>
      <vt:lpstr>RESULTADOS E ANÁLISES</vt:lpstr>
      <vt:lpstr>CONCLUSÕES</vt:lpstr>
      <vt:lpstr>CONCLUSÕES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MOSIFT PARA O RECONHECIMENTO DE AÇÕES HUMANAS</dc:title>
  <dc:creator>LENOVO</dc:creator>
  <cp:keywords/>
  <cp:lastModifiedBy>LENOVO</cp:lastModifiedBy>
  <cp:revision>52</cp:revision>
  <dcterms:created xsi:type="dcterms:W3CDTF">2014-12-08T19:37:09Z</dcterms:created>
  <dcterms:modified xsi:type="dcterms:W3CDTF">2014-12-16T20:45:11Z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TC102867179990</vt:lpwstr>
  </property>
</Properties>
</file>