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media/image12.JPG" ContentType="image/pn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31"/>
  </p:notesMasterIdLst>
  <p:sldIdLst>
    <p:sldId id="257" r:id="rId4"/>
    <p:sldId id="258" r:id="rId5"/>
    <p:sldId id="291" r:id="rId6"/>
    <p:sldId id="260" r:id="rId7"/>
    <p:sldId id="261" r:id="rId8"/>
    <p:sldId id="292" r:id="rId9"/>
    <p:sldId id="293" r:id="rId10"/>
    <p:sldId id="294" r:id="rId11"/>
    <p:sldId id="295" r:id="rId12"/>
    <p:sldId id="296" r:id="rId13"/>
    <p:sldId id="297" r:id="rId14"/>
    <p:sldId id="298" r:id="rId15"/>
    <p:sldId id="299" r:id="rId16"/>
    <p:sldId id="300" r:id="rId17"/>
    <p:sldId id="301" r:id="rId18"/>
    <p:sldId id="302" r:id="rId19"/>
    <p:sldId id="304" r:id="rId20"/>
    <p:sldId id="303" r:id="rId21"/>
    <p:sldId id="305" r:id="rId22"/>
    <p:sldId id="306" r:id="rId23"/>
    <p:sldId id="307" r:id="rId24"/>
    <p:sldId id="313" r:id="rId25"/>
    <p:sldId id="308" r:id="rId26"/>
    <p:sldId id="309" r:id="rId27"/>
    <p:sldId id="310" r:id="rId28"/>
    <p:sldId id="311" r:id="rId29"/>
    <p:sldId id="312"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p:cViewPr varScale="1">
        <p:scale>
          <a:sx n="56" d="100"/>
          <a:sy n="56" d="100"/>
        </p:scale>
        <p:origin x="54" y="444"/>
      </p:cViewPr>
      <p:guideLst>
        <p:guide orient="horz" pos="2160"/>
        <p:guide pos="2880"/>
      </p:guideLst>
    </p:cSldViewPr>
  </p:slideViewPr>
  <p:notesTextViewPr>
    <p:cViewPr>
      <p:scale>
        <a:sx n="100" d="100"/>
        <a:sy n="100" d="100"/>
      </p:scale>
      <p:origin x="0" y="0"/>
    </p:cViewPr>
  </p:notesTextViewPr>
  <p:notesViewPr>
    <p:cSldViewPr>
      <p:cViewPr varScale="1">
        <p:scale>
          <a:sx n="81" d="100"/>
          <a:sy n="81" d="100"/>
        </p:scale>
        <p:origin x="-2040"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2.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EDCA30-2ED5-41C4-A072-F195EC56C9D7}" type="datetimeFigureOut">
              <a:rPr lang="en-US" smtClean="0"/>
              <a:t>12/16/2014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E7E218-9473-4E4E-BA13-22C19D998763}" type="slidenum">
              <a:rPr lang="en-US" smtClean="0"/>
              <a:t>‹Nº›</a:t>
            </a:fld>
            <a:endParaRPr lang="en-US"/>
          </a:p>
        </p:txBody>
      </p:sp>
    </p:spTree>
    <p:extLst>
      <p:ext uri="{BB962C8B-B14F-4D97-AF65-F5344CB8AC3E}">
        <p14:creationId xmlns:p14="http://schemas.microsoft.com/office/powerpoint/2010/main" val="3604261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pPr algn="r" defTabSz="914400">
              <a:buNone/>
            </a:pPr>
            <a:fld id="{81331B57-0BE5-4F82-AA58-76F53EFF3ADA}" type="datetime8">
              <a:rPr lang="en-US" sz="1200" b="0" i="0">
                <a:latin typeface="Calibri"/>
                <a:ea typeface="+mn-ea"/>
                <a:cs typeface="+mn-cs"/>
              </a:rPr>
              <a:t>12/16/2014 6:01 PM</a:t>
            </a:fld>
            <a:endParaRPr lang="en-US" sz="1200" b="0" i="0" dirty="0">
              <a:latin typeface="Calibri"/>
              <a:ea typeface="+mn-ea"/>
              <a:cs typeface="+mn-cs"/>
            </a:endParaRPr>
          </a:p>
        </p:txBody>
      </p:sp>
      <p:sp>
        <p:nvSpPr>
          <p:cNvPr id="6" name="Footer Placeholder 5"/>
          <p:cNvSpPr>
            <a:spLocks noGrp="1"/>
          </p:cNvSpPr>
          <p:nvPr>
            <p:ph type="ftr" sz="quarter" idx="12"/>
          </p:nvPr>
        </p:nvSpPr>
        <p:spPr>
          <a:xfrm>
            <a:off x="0" y="8685213"/>
            <a:ext cx="6172200" cy="457200"/>
          </a:xfrm>
        </p:spPr>
        <p:txBody>
          <a:bodyPr/>
          <a:lstStyle/>
          <a:p>
            <a:pPr algn="l" defTabSz="914400">
              <a:buNone/>
            </a:pPr>
            <a:r>
              <a:rPr lang="en-US" sz="500" b="0" i="0" dirty="0">
                <a:solidFill>
                  <a:srgbClr val="000000"/>
                </a:solidFill>
                <a:latin typeface="Calibri"/>
                <a:ea typeface="+mn-ea"/>
                <a:cs typeface="+mn-cs"/>
              </a:rPr>
              <a:t>© 2007 Microsoft Corporation. </a:t>
            </a:r>
            <a:r>
              <a:rPr lang="en-US" sz="500" b="0" i="0" dirty="0" err="1">
                <a:solidFill>
                  <a:srgbClr val="000000"/>
                </a:solidFill>
                <a:latin typeface="Calibri"/>
                <a:ea typeface="+mn-ea"/>
                <a:cs typeface="+mn-cs"/>
              </a:rPr>
              <a:t>Todos</a:t>
            </a:r>
            <a:r>
              <a:rPr lang="en-US" sz="500" b="0" i="0">
                <a:solidFill>
                  <a:srgbClr val="000000"/>
                </a:solidFill>
                <a:latin typeface="Calibri"/>
                <a:ea typeface="+mn-ea"/>
                <a:cs typeface="+mn-cs"/>
              </a:rPr>
              <a:t> los derechos reservados. Microsoft, Windows, Windows Vista y otros nombres de productos son o podrían ser marcas registradas o marcas comerciales en los EE.UU. u otros países.</a:t>
            </a:r>
          </a:p>
          <a:p>
            <a:pPr algn="l" defTabSz="914400">
              <a:buNone/>
            </a:pPr>
            <a:r>
              <a:rPr lang="en-US" sz="500" b="0" i="0">
                <a:solidFill>
                  <a:srgbClr val="000000"/>
                </a:solidFill>
                <a:latin typeface="Calibri"/>
                <a:ea typeface="+mn-ea"/>
                <a:cs typeface="+mn-cs"/>
              </a:rPr>
              <a:t>La información incluida aquí solo tiene fines informativos y representa la vista actual de Microsoft Corporation a fecha de esta presentación.  Ya que Microsoft debe responder ante los cambios en el mercado, no debe considerarse responsabilidad suya el hecho de garantizar la precisión de la información facilitada después de la fecha de esta presentación.  </a:t>
            </a:r>
            <a:br>
              <a:rPr lang="en-US" sz="500" b="0" i="0">
                <a:solidFill>
                  <a:srgbClr val="000000"/>
                </a:solidFill>
                <a:latin typeface="Calibri"/>
                <a:ea typeface="+mn-ea"/>
                <a:cs typeface="+mn-cs"/>
              </a:rPr>
            </a:br>
            <a:r>
              <a:rPr lang="en-US" sz="500" b="0" i="0">
                <a:solidFill>
                  <a:srgbClr val="000000"/>
                </a:solidFill>
                <a:latin typeface="Calibri"/>
                <a:ea typeface="+mn-ea"/>
                <a:cs typeface="+mn-cs"/>
              </a:rPr>
              <a:t>MICROSOFT NO FACILITA GARANTÍAS EXPRESAS, IMPLÍCITAS O ESTATUTORIAS EN RELACIÓN A LA INFORMACIÓN CONTENIDA EN ESTA PRESENTACIÓN.</a:t>
            </a:r>
          </a:p>
          <a:p>
            <a:pPr algn="l" defTabSz="914400">
              <a:buNone/>
            </a:pPr>
            <a:endParaRPr lang="en-US" sz="500" dirty="0" smtClean="0"/>
          </a:p>
        </p:txBody>
      </p:sp>
      <p:sp>
        <p:nvSpPr>
          <p:cNvPr id="7" name="Slide Number Placeholder 6"/>
          <p:cNvSpPr>
            <a:spLocks noGrp="1"/>
          </p:cNvSpPr>
          <p:nvPr>
            <p:ph type="sldNum" sz="quarter" idx="13"/>
          </p:nvPr>
        </p:nvSpPr>
        <p:spPr>
          <a:xfrm>
            <a:off x="6172199" y="8685213"/>
            <a:ext cx="684213" cy="457200"/>
          </a:xfrm>
        </p:spPr>
        <p:txBody>
          <a:bodyPr/>
          <a:lstStyle/>
          <a:p>
            <a:pPr algn="r" defTabSz="914400">
              <a:buNone/>
            </a:pPr>
            <a:fld id="{EC87E0CF-87F6-4B58-B8B8-DCAB2DAAF3CA}" type="slidenum">
              <a:rPr lang="en-US" sz="1200" b="0" i="0">
                <a:latin typeface="Calibri"/>
                <a:ea typeface="+mn-ea"/>
                <a:cs typeface="+mn-cs"/>
              </a:rPr>
              <a:t>1</a:t>
            </a:fld>
            <a:endParaRPr lang="en-US" sz="1200" b="0" i="0">
              <a:latin typeface="Calibri"/>
              <a:ea typeface="+mn-ea"/>
              <a:cs typeface="+mn-cs"/>
            </a:endParaRPr>
          </a:p>
        </p:txBody>
      </p:sp>
    </p:spTree>
    <p:extLst>
      <p:ext uri="{BB962C8B-B14F-4D97-AF65-F5344CB8AC3E}">
        <p14:creationId xmlns:p14="http://schemas.microsoft.com/office/powerpoint/2010/main" val="952015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s-ES" smtClean="0"/>
              <a:t>Haga clic para modificar el estilo de texto del patrón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pic>
        <p:nvPicPr>
          <p:cNvPr id="4" name="Picture 3" descr="footer_graphic.png"/>
          <p:cNvPicPr>
            <a:picLocks noChangeAspect="1"/>
          </p:cNvPicPr>
          <p:nvPr/>
        </p:nvPicPr>
        <p:blipFill>
          <a:blip r:embed="rId15"/>
          <a:stretch>
            <a:fillRect/>
          </a:stretch>
        </p:blipFill>
        <p:spPr>
          <a:xfrm>
            <a:off x="0" y="5435827"/>
            <a:ext cx="9144000" cy="1420586"/>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3288" y="692696"/>
            <a:ext cx="7337104" cy="3168352"/>
          </a:xfrm>
        </p:spPr>
        <p:txBody>
          <a:bodyPr/>
          <a:lstStyle/>
          <a:p>
            <a:r>
              <a:rPr lang="pt-BR" sz="6600" b="1" dirty="0"/>
              <a:t>MOSIFT PARA O RECONHECIMENTO DE AÇÕES </a:t>
            </a:r>
            <a:r>
              <a:rPr lang="pt-BR" sz="6600" b="1" dirty="0" smtClean="0"/>
              <a:t>HUMANAS</a:t>
            </a:r>
            <a:endParaRPr lang="es-ES_tradnl" sz="6600" b="1" dirty="0"/>
          </a:p>
        </p:txBody>
      </p:sp>
      <p:sp>
        <p:nvSpPr>
          <p:cNvPr id="3" name="Subtitle 2"/>
          <p:cNvSpPr>
            <a:spLocks noGrp="1"/>
          </p:cNvSpPr>
          <p:nvPr>
            <p:ph type="subTitle" idx="1"/>
          </p:nvPr>
        </p:nvSpPr>
        <p:spPr>
          <a:xfrm>
            <a:off x="763288" y="3861048"/>
            <a:ext cx="7681913" cy="1370012"/>
          </a:xfrm>
        </p:spPr>
        <p:txBody>
          <a:bodyPr>
            <a:normAutofit/>
          </a:bodyPr>
          <a:lstStyle/>
          <a:p>
            <a:r>
              <a:rPr lang="es-PE" sz="4000" dirty="0" err="1"/>
              <a:t>Alumo</a:t>
            </a:r>
            <a:r>
              <a:rPr lang="es-PE" sz="4000" dirty="0"/>
              <a:t>: Marlon </a:t>
            </a:r>
            <a:r>
              <a:rPr lang="es-PE" sz="4000" dirty="0" smtClean="0"/>
              <a:t>Ramos Avalos</a:t>
            </a:r>
            <a:endParaRPr lang="es-PE" sz="4000" dirty="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MoSIFT</a:t>
            </a:r>
            <a:endParaRPr lang="es-PE" sz="6000" dirty="0"/>
          </a:p>
        </p:txBody>
      </p:sp>
      <p:sp>
        <p:nvSpPr>
          <p:cNvPr id="3" name="Subtítulo 2"/>
          <p:cNvSpPr>
            <a:spLocks noGrp="1"/>
          </p:cNvSpPr>
          <p:nvPr>
            <p:ph type="subTitle" idx="1"/>
          </p:nvPr>
        </p:nvSpPr>
        <p:spPr>
          <a:xfrm>
            <a:off x="107504" y="1484784"/>
            <a:ext cx="8856984" cy="4680520"/>
          </a:xfrm>
        </p:spPr>
        <p:txBody>
          <a:bodyPr/>
          <a:lstStyle/>
          <a:p>
            <a:pPr marL="285750" indent="-285750">
              <a:buFont typeface="Arial" panose="020B0604020202020204" pitchFamily="34" charset="0"/>
              <a:buChar char="•"/>
            </a:pPr>
            <a:r>
              <a:rPr lang="pt-BR" sz="2800" dirty="0"/>
              <a:t>Assim SIFT chega </a:t>
            </a:r>
            <a:r>
              <a:rPr lang="pt-BR" sz="2800" dirty="0" smtClean="0"/>
              <a:t>gera</a:t>
            </a:r>
            <a:r>
              <a:rPr lang="pt-BR" sz="2800" dirty="0" smtClean="0"/>
              <a:t> </a:t>
            </a:r>
            <a:r>
              <a:rPr lang="pt-BR" sz="2800" dirty="0"/>
              <a:t>um vetor com 128 </a:t>
            </a:r>
            <a:r>
              <a:rPr lang="pt-BR" sz="2800" dirty="0" smtClean="0"/>
              <a:t>dimensões</a:t>
            </a:r>
          </a:p>
          <a:p>
            <a:r>
              <a:rPr lang="pt-BR" sz="2800" dirty="0"/>
              <a:t> </a:t>
            </a:r>
            <a:r>
              <a:rPr lang="pt-BR" sz="2800" dirty="0" smtClean="0"/>
              <a:t> </a:t>
            </a:r>
            <a:r>
              <a:rPr lang="pt-BR" sz="2800" dirty="0" smtClean="0"/>
              <a:t> </a:t>
            </a:r>
            <a:r>
              <a:rPr lang="pt-BR" sz="2800" dirty="0"/>
              <a:t>(4x4x8 = 128).</a:t>
            </a:r>
          </a:p>
          <a:p>
            <a:pPr marL="285750" indent="-285750">
              <a:buFont typeface="Arial" panose="020B0604020202020204" pitchFamily="34" charset="0"/>
              <a:buChar char="•"/>
            </a:pPr>
            <a:endParaRPr lang="pt-BR" sz="2800" dirty="0"/>
          </a:p>
          <a:p>
            <a:pPr marL="285750" indent="-285750">
              <a:buFont typeface="Arial" panose="020B0604020202020204" pitchFamily="34" charset="0"/>
              <a:buChar char="•"/>
            </a:pPr>
            <a:r>
              <a:rPr lang="pt-BR" sz="2800" dirty="0" err="1"/>
              <a:t>MoSIFT</a:t>
            </a:r>
            <a:r>
              <a:rPr lang="pt-BR" sz="2800" dirty="0"/>
              <a:t> adapta a ideia de a rede de agregação SIFT para descrever também o </a:t>
            </a:r>
            <a:r>
              <a:rPr lang="pt-BR" sz="2800" dirty="0" smtClean="0"/>
              <a:t>movimento.</a:t>
            </a:r>
          </a:p>
          <a:p>
            <a:pPr marL="285750" indent="-285750">
              <a:buFont typeface="Arial" panose="020B0604020202020204" pitchFamily="34" charset="0"/>
              <a:buChar char="•"/>
            </a:pPr>
            <a:endParaRPr lang="pt-BR" sz="2800" dirty="0"/>
          </a:p>
          <a:p>
            <a:pPr marL="285750" indent="-285750">
              <a:buFont typeface="Arial" panose="020B0604020202020204" pitchFamily="34" charset="0"/>
              <a:buChar char="•"/>
            </a:pPr>
            <a:r>
              <a:rPr lang="pt-BR" sz="2800" dirty="0" smtClean="0"/>
              <a:t>A </a:t>
            </a:r>
            <a:r>
              <a:rPr lang="pt-BR" sz="2800" dirty="0" smtClean="0"/>
              <a:t>mesma </a:t>
            </a:r>
            <a:r>
              <a:rPr lang="pt-BR" sz="2800" dirty="0" smtClean="0"/>
              <a:t>agregação </a:t>
            </a:r>
            <a:r>
              <a:rPr lang="pt-BR" sz="2800" dirty="0"/>
              <a:t>pode ser aplicado ao fluxo </a:t>
            </a:r>
            <a:r>
              <a:rPr lang="pt-BR" sz="2800" dirty="0" err="1" smtClean="0"/>
              <a:t>óptico</a:t>
            </a:r>
            <a:r>
              <a:rPr lang="pt-BR" sz="2800" dirty="0" err="1"/>
              <a:t>na</a:t>
            </a:r>
            <a:r>
              <a:rPr lang="pt-BR" sz="2800" dirty="0"/>
              <a:t> </a:t>
            </a:r>
            <a:r>
              <a:rPr lang="pt-BR" sz="2800" dirty="0"/>
              <a:t>á</a:t>
            </a:r>
            <a:r>
              <a:rPr lang="pt-BR" sz="2800" dirty="0" smtClean="0"/>
              <a:t>rea </a:t>
            </a:r>
            <a:r>
              <a:rPr lang="pt-BR" sz="2800" dirty="0"/>
              <a:t>dos pontos de interesse para aumentar a robustez.</a:t>
            </a:r>
            <a:r>
              <a:rPr lang="pt-BR" sz="2800" dirty="0" smtClean="0"/>
              <a:t>.</a:t>
            </a:r>
            <a:endParaRPr lang="pt-BR" sz="2800" dirty="0"/>
          </a:p>
          <a:p>
            <a:pPr marL="285750" indent="-285750">
              <a:buFont typeface="Arial" panose="020B0604020202020204" pitchFamily="34" charset="0"/>
              <a:buChar char="•"/>
            </a:pPr>
            <a:endParaRPr lang="pt-BR" sz="2800" dirty="0"/>
          </a:p>
          <a:p>
            <a:pPr marL="285750" indent="-285750">
              <a:buFont typeface="Arial" panose="020B0604020202020204" pitchFamily="34" charset="0"/>
              <a:buChar char="•"/>
            </a:pPr>
            <a:r>
              <a:rPr lang="pt-BR" sz="2800" dirty="0"/>
              <a:t>O</a:t>
            </a:r>
            <a:r>
              <a:rPr lang="pt-BR" sz="2800" dirty="0" smtClean="0"/>
              <a:t>s </a:t>
            </a:r>
            <a:r>
              <a:rPr lang="pt-BR" sz="2800" dirty="0"/>
              <a:t>dois histogramas </a:t>
            </a:r>
            <a:r>
              <a:rPr lang="pt-BR" sz="2800" dirty="0" smtClean="0"/>
              <a:t>encontrados </a:t>
            </a:r>
            <a:r>
              <a:rPr lang="pt-BR" sz="2800" dirty="0"/>
              <a:t>(SIFT e Fluxo Óptico) são </a:t>
            </a:r>
            <a:r>
              <a:rPr lang="es-PE" sz="2800" dirty="0"/>
              <a:t>concatenados</a:t>
            </a:r>
            <a:r>
              <a:rPr lang="pt-BR" sz="2800" dirty="0" smtClean="0"/>
              <a:t> </a:t>
            </a:r>
            <a:r>
              <a:rPr lang="pt-BR" sz="2800" dirty="0"/>
              <a:t>para criar o descritor </a:t>
            </a:r>
            <a:r>
              <a:rPr lang="pt-BR" sz="2800" dirty="0" err="1"/>
              <a:t>MoSIFT</a:t>
            </a:r>
            <a:r>
              <a:rPr lang="pt-BR" sz="2800" dirty="0"/>
              <a:t>, que agora tem 256 dimensões.</a:t>
            </a:r>
            <a:endParaRPr lang="es-PE" sz="2800" dirty="0"/>
          </a:p>
          <a:p>
            <a:endParaRPr lang="es-PE" sz="2800" dirty="0"/>
          </a:p>
        </p:txBody>
      </p:sp>
      <p:sp>
        <p:nvSpPr>
          <p:cNvPr id="6"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PE" sz="2800" b="1" dirty="0"/>
              <a:t>O </a:t>
            </a:r>
            <a:r>
              <a:rPr lang="es-PE" sz="2800" b="1" dirty="0" err="1"/>
              <a:t>descritor</a:t>
            </a:r>
            <a:r>
              <a:rPr lang="es-PE" sz="2800" b="1" dirty="0"/>
              <a:t> </a:t>
            </a:r>
            <a:r>
              <a:rPr lang="es-PE" sz="2800" b="1" dirty="0" err="1"/>
              <a:t>MoSIFT</a:t>
            </a:r>
            <a:endParaRPr lang="es-PE" sz="2800" b="1" dirty="0"/>
          </a:p>
        </p:txBody>
      </p:sp>
    </p:spTree>
    <p:extLst>
      <p:ext uri="{BB962C8B-B14F-4D97-AF65-F5344CB8AC3E}">
        <p14:creationId xmlns:p14="http://schemas.microsoft.com/office/powerpoint/2010/main" val="1630441150"/>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n-US" sz="6000" dirty="0"/>
              <a:t>Visual Bag-of-Word</a:t>
            </a:r>
            <a:endParaRPr lang="es-PE" sz="6000" dirty="0"/>
          </a:p>
        </p:txBody>
      </p:sp>
      <p:sp>
        <p:nvSpPr>
          <p:cNvPr id="3" name="Subtítulo 2"/>
          <p:cNvSpPr>
            <a:spLocks noGrp="1"/>
          </p:cNvSpPr>
          <p:nvPr>
            <p:ph type="subTitle" idx="1"/>
          </p:nvPr>
        </p:nvSpPr>
        <p:spPr>
          <a:xfrm>
            <a:off x="107504" y="1052736"/>
            <a:ext cx="8856984" cy="5400600"/>
          </a:xfrm>
        </p:spPr>
        <p:txBody>
          <a:bodyPr/>
          <a:lstStyle/>
          <a:p>
            <a:endParaRPr lang="pt-BR" sz="2800" dirty="0" smtClean="0"/>
          </a:p>
          <a:p>
            <a:endParaRPr lang="pt-BR" sz="2800" dirty="0"/>
          </a:p>
          <a:p>
            <a:r>
              <a:rPr lang="pt-BR" sz="2800" dirty="0" smtClean="0"/>
              <a:t>A técnica </a:t>
            </a:r>
            <a:r>
              <a:rPr lang="pt-BR" sz="2800" dirty="0" err="1"/>
              <a:t>BoW</a:t>
            </a:r>
            <a:r>
              <a:rPr lang="pt-BR" sz="2800" dirty="0"/>
              <a:t> </a:t>
            </a:r>
            <a:r>
              <a:rPr lang="pt-BR" sz="2800" dirty="0"/>
              <a:t>é</a:t>
            </a:r>
            <a:r>
              <a:rPr lang="pt-BR" sz="2800" dirty="0" smtClean="0"/>
              <a:t> </a:t>
            </a:r>
            <a:r>
              <a:rPr lang="pt-BR" sz="2800" dirty="0"/>
              <a:t>uma </a:t>
            </a:r>
            <a:r>
              <a:rPr lang="pt-BR" sz="2800" dirty="0" smtClean="0"/>
              <a:t>representação de características </a:t>
            </a:r>
            <a:r>
              <a:rPr lang="pt-BR" sz="2800" dirty="0"/>
              <a:t>usualmente usada para representar um </a:t>
            </a:r>
            <a:r>
              <a:rPr lang="pt-BR" sz="2800" dirty="0" smtClean="0"/>
              <a:t>evento de </a:t>
            </a:r>
            <a:r>
              <a:rPr lang="pt-BR" sz="2800" dirty="0"/>
              <a:t>movimento usando ponto de interesse </a:t>
            </a:r>
            <a:r>
              <a:rPr lang="pt-BR" sz="2800" dirty="0" smtClean="0"/>
              <a:t>espaço-temporais.</a:t>
            </a:r>
          </a:p>
          <a:p>
            <a:endParaRPr lang="pt-BR" sz="2800" dirty="0"/>
          </a:p>
          <a:p>
            <a:endParaRPr lang="pt-BR" sz="2800" dirty="0"/>
          </a:p>
          <a:p>
            <a:r>
              <a:rPr lang="es-PE" sz="2800" dirty="0" err="1" smtClean="0"/>
              <a:t>Uma</a:t>
            </a:r>
            <a:r>
              <a:rPr lang="es-PE" sz="2800" dirty="0"/>
              <a:t> </a:t>
            </a:r>
            <a:r>
              <a:rPr lang="pt-BR" sz="2800" dirty="0" smtClean="0"/>
              <a:t>palavra </a:t>
            </a:r>
            <a:r>
              <a:rPr lang="pt-BR" sz="2800" dirty="0"/>
              <a:t>visual </a:t>
            </a:r>
            <a:r>
              <a:rPr lang="pt-BR" sz="2800" dirty="0"/>
              <a:t>é</a:t>
            </a:r>
            <a:r>
              <a:rPr lang="pt-BR" sz="2800" dirty="0" smtClean="0"/>
              <a:t> </a:t>
            </a:r>
            <a:r>
              <a:rPr lang="pt-BR" sz="2800" dirty="0"/>
              <a:t>um conjunto de vetores </a:t>
            </a:r>
            <a:r>
              <a:rPr lang="pt-BR" sz="2800" dirty="0" smtClean="0"/>
              <a:t>de características que cont</a:t>
            </a:r>
            <a:r>
              <a:rPr lang="pt-BR" sz="2800" dirty="0"/>
              <a:t>ê</a:t>
            </a:r>
            <a:r>
              <a:rPr lang="pt-BR" sz="2800" dirty="0" smtClean="0"/>
              <a:t>m </a:t>
            </a:r>
            <a:r>
              <a:rPr lang="pt-BR" sz="2800" dirty="0" err="1" smtClean="0"/>
              <a:t>finformações</a:t>
            </a:r>
            <a:r>
              <a:rPr lang="pt-BR" sz="2800" dirty="0" smtClean="0"/>
              <a:t> </a:t>
            </a:r>
            <a:r>
              <a:rPr lang="pt-BR" sz="2800" dirty="0"/>
              <a:t>semelhantes.</a:t>
            </a:r>
            <a:endParaRPr lang="es-PE" sz="2800" dirty="0"/>
          </a:p>
        </p:txBody>
      </p:sp>
    </p:spTree>
    <p:extLst>
      <p:ext uri="{BB962C8B-B14F-4D97-AF65-F5344CB8AC3E}">
        <p14:creationId xmlns:p14="http://schemas.microsoft.com/office/powerpoint/2010/main" val="4142876263"/>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n-US" sz="6000" dirty="0"/>
              <a:t>Visual Bag-of-Word</a:t>
            </a:r>
            <a:endParaRPr lang="es-PE" sz="6000" dirty="0"/>
          </a:p>
        </p:txBody>
      </p:sp>
      <p:sp>
        <p:nvSpPr>
          <p:cNvPr id="3" name="Subtítulo 2"/>
          <p:cNvSpPr>
            <a:spLocks noGrp="1"/>
          </p:cNvSpPr>
          <p:nvPr>
            <p:ph type="subTitle" idx="1"/>
          </p:nvPr>
        </p:nvSpPr>
        <p:spPr>
          <a:xfrm>
            <a:off x="107504" y="1052736"/>
            <a:ext cx="8856984" cy="5400600"/>
          </a:xfrm>
        </p:spPr>
        <p:txBody>
          <a:bodyPr/>
          <a:lstStyle/>
          <a:p>
            <a:r>
              <a:rPr lang="pt-BR" sz="2800" dirty="0"/>
              <a:t>Para encontrar as palavras visuais, </a:t>
            </a:r>
            <a:r>
              <a:rPr lang="pt-BR" sz="2800" dirty="0"/>
              <a:t>é</a:t>
            </a:r>
            <a:r>
              <a:rPr lang="pt-BR" sz="2800" dirty="0" smtClean="0"/>
              <a:t> </a:t>
            </a:r>
            <a:r>
              <a:rPr lang="pt-BR" sz="2800" dirty="0"/>
              <a:t>seguido o seguinte</a:t>
            </a:r>
          </a:p>
          <a:p>
            <a:r>
              <a:rPr lang="es-PE" sz="2800" dirty="0"/>
              <a:t>conjunto de </a:t>
            </a:r>
            <a:r>
              <a:rPr lang="es-PE" sz="2800" dirty="0" err="1"/>
              <a:t>passos</a:t>
            </a:r>
            <a:r>
              <a:rPr lang="pt-BR" sz="2800" dirty="0" smtClean="0"/>
              <a:t>:</a:t>
            </a:r>
            <a:endParaRPr lang="pt-BR" sz="2800" dirty="0"/>
          </a:p>
          <a:p>
            <a:pPr marL="514350" indent="-514350">
              <a:buFont typeface="+mj-lt"/>
              <a:buAutoNum type="arabicPeriod"/>
            </a:pPr>
            <a:r>
              <a:rPr lang="pt-BR" sz="2800" dirty="0" smtClean="0"/>
              <a:t>Dado </a:t>
            </a:r>
            <a:r>
              <a:rPr lang="pt-BR" sz="2800" dirty="0"/>
              <a:t>um conjunto de amostra de dados, aplica-se </a:t>
            </a:r>
            <a:r>
              <a:rPr lang="pt-BR" sz="2800" dirty="0" smtClean="0"/>
              <a:t>um algoritmo </a:t>
            </a:r>
            <a:r>
              <a:rPr lang="pt-BR" sz="2800" dirty="0"/>
              <a:t>de agrupamento</a:t>
            </a:r>
            <a:r>
              <a:rPr lang="pt-BR" sz="2800" dirty="0" smtClean="0"/>
              <a:t>.</a:t>
            </a:r>
          </a:p>
          <a:p>
            <a:pPr marL="514350" indent="-514350">
              <a:buFont typeface="+mj-lt"/>
              <a:buAutoNum type="arabicPeriod"/>
            </a:pPr>
            <a:endParaRPr lang="pt-BR" sz="2800" dirty="0"/>
          </a:p>
          <a:p>
            <a:pPr marL="514350" indent="-514350">
              <a:buFont typeface="+mj-lt"/>
              <a:buAutoNum type="arabicPeriod"/>
            </a:pPr>
            <a:r>
              <a:rPr lang="pt-BR" sz="2800" dirty="0" smtClean="0"/>
              <a:t>A comparação </a:t>
            </a:r>
            <a:r>
              <a:rPr lang="pt-BR" sz="2800" dirty="0"/>
              <a:t>dos vetores </a:t>
            </a:r>
            <a:r>
              <a:rPr lang="pt-BR" sz="2800" dirty="0" smtClean="0"/>
              <a:t>característicos </a:t>
            </a:r>
            <a:r>
              <a:rPr lang="pt-BR" sz="2800" dirty="0"/>
              <a:t>com </a:t>
            </a:r>
            <a:r>
              <a:rPr lang="pt-BR" sz="2800" dirty="0" smtClean="0"/>
              <a:t>os grupos formado é </a:t>
            </a:r>
            <a:r>
              <a:rPr lang="pt-BR" sz="2800" dirty="0"/>
              <a:t>realizado </a:t>
            </a:r>
            <a:r>
              <a:rPr lang="pt-BR" sz="2800" dirty="0" smtClean="0"/>
              <a:t>através </a:t>
            </a:r>
            <a:r>
              <a:rPr lang="pt-BR" sz="2800" dirty="0"/>
              <a:t>de uma </a:t>
            </a:r>
            <a:r>
              <a:rPr lang="pt-BR" sz="2800" dirty="0" smtClean="0"/>
              <a:t>função de dist</a:t>
            </a:r>
            <a:r>
              <a:rPr lang="pt-BR" sz="2800" dirty="0"/>
              <a:t>â</a:t>
            </a:r>
            <a:r>
              <a:rPr lang="pt-BR" sz="2800" dirty="0" smtClean="0"/>
              <a:t>ncia</a:t>
            </a:r>
            <a:r>
              <a:rPr lang="pt-BR" sz="2800" dirty="0"/>
              <a:t>, formando assim um </a:t>
            </a:r>
            <a:r>
              <a:rPr lang="pt-BR" sz="2800" dirty="0" smtClean="0"/>
              <a:t>padr</a:t>
            </a:r>
            <a:r>
              <a:rPr lang="pt-BR" sz="2800" dirty="0"/>
              <a:t>ã</a:t>
            </a:r>
            <a:r>
              <a:rPr lang="pt-BR" sz="2800" dirty="0" smtClean="0"/>
              <a:t>o único </a:t>
            </a:r>
            <a:r>
              <a:rPr lang="pt-BR" sz="2800" dirty="0"/>
              <a:t>de </a:t>
            </a:r>
            <a:r>
              <a:rPr lang="pt-BR" sz="2800" dirty="0" smtClean="0"/>
              <a:t>dados com </a:t>
            </a:r>
            <a:r>
              <a:rPr lang="pt-BR" sz="2800" dirty="0"/>
              <a:t>um centro denominado de palavra visual (</a:t>
            </a:r>
            <a:r>
              <a:rPr lang="pt-BR" sz="2800" dirty="0" smtClean="0"/>
              <a:t>visual </a:t>
            </a:r>
            <a:r>
              <a:rPr lang="pt-BR" sz="2800" dirty="0" err="1" smtClean="0"/>
              <a:t>codeword</a:t>
            </a:r>
            <a:r>
              <a:rPr lang="pt-BR" sz="2800" dirty="0" smtClean="0"/>
              <a:t>).</a:t>
            </a:r>
          </a:p>
          <a:p>
            <a:pPr marL="514350" indent="-514350">
              <a:buFont typeface="+mj-lt"/>
              <a:buAutoNum type="arabicPeriod"/>
            </a:pPr>
            <a:endParaRPr lang="pt-BR" sz="2800" dirty="0"/>
          </a:p>
          <a:p>
            <a:pPr marL="514350" indent="-514350">
              <a:buFont typeface="+mj-lt"/>
              <a:buAutoNum type="arabicPeriod"/>
            </a:pPr>
            <a:r>
              <a:rPr lang="pt-BR" sz="2800" dirty="0" smtClean="0"/>
              <a:t>O </a:t>
            </a:r>
            <a:r>
              <a:rPr lang="pt-BR" sz="2800" dirty="0"/>
              <a:t>conjunto de palavras visuais forma o </a:t>
            </a:r>
            <a:r>
              <a:rPr lang="pt-BR" sz="2800" dirty="0" smtClean="0"/>
              <a:t>dicionário, que é </a:t>
            </a:r>
            <a:r>
              <a:rPr lang="pt-BR" sz="2800" dirty="0"/>
              <a:t>usado para calcular os histogramas de </a:t>
            </a:r>
            <a:r>
              <a:rPr lang="pt-BR" sz="2800" dirty="0" smtClean="0"/>
              <a:t>palavras visuais</a:t>
            </a:r>
            <a:r>
              <a:rPr lang="pt-BR" sz="2800" dirty="0"/>
              <a:t>.</a:t>
            </a:r>
            <a:endParaRPr lang="es-PE" sz="2800" dirty="0"/>
          </a:p>
        </p:txBody>
      </p:sp>
    </p:spTree>
    <p:extLst>
      <p:ext uri="{BB962C8B-B14F-4D97-AF65-F5344CB8AC3E}">
        <p14:creationId xmlns:p14="http://schemas.microsoft.com/office/powerpoint/2010/main" val="546754310"/>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smtClean="0"/>
              <a:t>Base de Dados</a:t>
            </a:r>
            <a:endParaRPr lang="es-PE" sz="7200" dirty="0"/>
          </a:p>
        </p:txBody>
      </p:sp>
      <p:pic>
        <p:nvPicPr>
          <p:cNvPr id="4" name="Imagen 3"/>
          <p:cNvPicPr>
            <a:picLocks noChangeAspect="1"/>
          </p:cNvPicPr>
          <p:nvPr/>
        </p:nvPicPr>
        <p:blipFill rotWithShape="1">
          <a:blip r:embed="rId2">
            <a:extLst>
              <a:ext uri="{28A0092B-C50C-407E-A947-70E740481C1C}">
                <a14:useLocalDpi xmlns:a14="http://schemas.microsoft.com/office/drawing/2010/main" val="0"/>
              </a:ext>
            </a:extLst>
          </a:blip>
          <a:srcRect l="359" r="49469"/>
          <a:stretch/>
        </p:blipFill>
        <p:spPr>
          <a:xfrm>
            <a:off x="1498754" y="1106662"/>
            <a:ext cx="6009837" cy="1797586"/>
          </a:xfrm>
          <a:prstGeom prst="rect">
            <a:avLst/>
          </a:prstGeom>
        </p:spPr>
      </p:pic>
      <p:pic>
        <p:nvPicPr>
          <p:cNvPr id="5" name="Imagen 4"/>
          <p:cNvPicPr>
            <a:picLocks noChangeAspect="1"/>
          </p:cNvPicPr>
          <p:nvPr/>
        </p:nvPicPr>
        <p:blipFill rotWithShape="1">
          <a:blip r:embed="rId2">
            <a:extLst>
              <a:ext uri="{28A0092B-C50C-407E-A947-70E740481C1C}">
                <a14:useLocalDpi xmlns:a14="http://schemas.microsoft.com/office/drawing/2010/main" val="0"/>
              </a:ext>
            </a:extLst>
          </a:blip>
          <a:srcRect l="50199"/>
          <a:stretch/>
        </p:blipFill>
        <p:spPr>
          <a:xfrm>
            <a:off x="1514491" y="2904248"/>
            <a:ext cx="5982874" cy="1802814"/>
          </a:xfrm>
          <a:prstGeom prst="rect">
            <a:avLst/>
          </a:prstGeom>
        </p:spPr>
      </p:pic>
      <p:sp>
        <p:nvSpPr>
          <p:cNvPr id="6" name="CuadroTexto 5"/>
          <p:cNvSpPr txBox="1"/>
          <p:nvPr/>
        </p:nvSpPr>
        <p:spPr>
          <a:xfrm>
            <a:off x="2123728" y="4725144"/>
            <a:ext cx="7740204" cy="369332"/>
          </a:xfrm>
          <a:prstGeom prst="rect">
            <a:avLst/>
          </a:prstGeom>
          <a:noFill/>
        </p:spPr>
        <p:txBody>
          <a:bodyPr wrap="square" rtlCol="0">
            <a:spAutoFit/>
          </a:bodyPr>
          <a:lstStyle/>
          <a:p>
            <a:r>
              <a:rPr lang="pt-BR" dirty="0" smtClean="0"/>
              <a:t>Fig. 7 </a:t>
            </a:r>
            <a:r>
              <a:rPr lang="es-PE" dirty="0" err="1"/>
              <a:t>Exemplos</a:t>
            </a:r>
            <a:r>
              <a:rPr lang="es-PE" dirty="0"/>
              <a:t> de Base de Dados KTH Human </a:t>
            </a:r>
            <a:r>
              <a:rPr lang="es-PE" dirty="0" err="1"/>
              <a:t>motion</a:t>
            </a:r>
            <a:r>
              <a:rPr lang="pt-BR" dirty="0" smtClean="0"/>
              <a:t> </a:t>
            </a:r>
            <a:endParaRPr lang="es-PE" dirty="0"/>
          </a:p>
        </p:txBody>
      </p:sp>
      <p:sp>
        <p:nvSpPr>
          <p:cNvPr id="7" name="CuadroTexto 6"/>
          <p:cNvSpPr txBox="1"/>
          <p:nvPr/>
        </p:nvSpPr>
        <p:spPr>
          <a:xfrm>
            <a:off x="870349" y="5238492"/>
            <a:ext cx="7271158" cy="954107"/>
          </a:xfrm>
          <a:prstGeom prst="rect">
            <a:avLst/>
          </a:prstGeom>
          <a:noFill/>
        </p:spPr>
        <p:txBody>
          <a:bodyPr wrap="none" rtlCol="0">
            <a:spAutoFit/>
          </a:bodyPr>
          <a:lstStyle/>
          <a:p>
            <a:pPr marL="457200" indent="-457200">
              <a:buFont typeface="Arial" panose="020B0604020202020204" pitchFamily="34" charset="0"/>
              <a:buChar char="•"/>
            </a:pPr>
            <a:r>
              <a:rPr lang="es-PE" sz="2800" dirty="0" smtClean="0"/>
              <a:t>A Base de Dados </a:t>
            </a:r>
            <a:r>
              <a:rPr lang="es-PE" sz="2800" dirty="0" err="1" smtClean="0"/>
              <a:t>tem</a:t>
            </a:r>
            <a:r>
              <a:rPr lang="es-PE" sz="2800" dirty="0"/>
              <a:t> 6 </a:t>
            </a:r>
            <a:r>
              <a:rPr lang="es-PE" sz="2800" dirty="0" smtClean="0"/>
              <a:t>clases </a:t>
            </a:r>
            <a:r>
              <a:rPr lang="es-PE" sz="2800" dirty="0" err="1"/>
              <a:t>ações</a:t>
            </a:r>
            <a:r>
              <a:rPr lang="es-PE" sz="2800" dirty="0"/>
              <a:t> humanas</a:t>
            </a:r>
            <a:endParaRPr lang="es-PE" sz="2800" dirty="0" smtClean="0"/>
          </a:p>
          <a:p>
            <a:pPr marL="457200" indent="-457200">
              <a:buFont typeface="Arial" panose="020B0604020202020204" pitchFamily="34" charset="0"/>
              <a:buChar char="•"/>
            </a:pPr>
            <a:r>
              <a:rPr lang="es-PE" sz="2800" dirty="0" smtClean="0"/>
              <a:t>Cada clase </a:t>
            </a:r>
            <a:r>
              <a:rPr lang="es-PE" sz="2800" dirty="0" err="1" smtClean="0"/>
              <a:t>tem</a:t>
            </a:r>
            <a:r>
              <a:rPr lang="es-PE" sz="2800" dirty="0" smtClean="0"/>
              <a:t> 100 videos.</a:t>
            </a:r>
            <a:endParaRPr lang="es-PE" sz="2800" dirty="0"/>
          </a:p>
        </p:txBody>
      </p:sp>
    </p:spTree>
    <p:extLst>
      <p:ext uri="{BB962C8B-B14F-4D97-AF65-F5344CB8AC3E}">
        <p14:creationId xmlns:p14="http://schemas.microsoft.com/office/powerpoint/2010/main" val="3618294676"/>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a:t>PROCEDIMENTO</a:t>
            </a:r>
          </a:p>
        </p:txBody>
      </p:sp>
      <p:sp>
        <p:nvSpPr>
          <p:cNvPr id="6" name="CuadroTexto 5"/>
          <p:cNvSpPr txBox="1"/>
          <p:nvPr/>
        </p:nvSpPr>
        <p:spPr>
          <a:xfrm>
            <a:off x="141945" y="5013176"/>
            <a:ext cx="9324528" cy="830997"/>
          </a:xfrm>
          <a:prstGeom prst="rect">
            <a:avLst/>
          </a:prstGeom>
          <a:noFill/>
        </p:spPr>
        <p:txBody>
          <a:bodyPr wrap="square" rtlCol="0">
            <a:spAutoFit/>
          </a:bodyPr>
          <a:lstStyle/>
          <a:p>
            <a:r>
              <a:rPr lang="pt-BR" sz="2400" dirty="0" smtClean="0"/>
              <a:t>Fig. 8  </a:t>
            </a:r>
            <a:r>
              <a:rPr lang="pt-BR" sz="2400" dirty="0"/>
              <a:t>Procedimento de extração e </a:t>
            </a:r>
            <a:r>
              <a:rPr lang="pt-BR" sz="2400" dirty="0" smtClean="0"/>
              <a:t>descrição usando </a:t>
            </a:r>
            <a:r>
              <a:rPr lang="pt-BR" sz="2400" dirty="0" err="1"/>
              <a:t>MoSIFT</a:t>
            </a:r>
            <a:r>
              <a:rPr lang="pt-BR" sz="2400" dirty="0"/>
              <a:t> e o Modelo Bag </a:t>
            </a:r>
            <a:r>
              <a:rPr lang="pt-BR" sz="2400" dirty="0" err="1"/>
              <a:t>of</a:t>
            </a:r>
            <a:r>
              <a:rPr lang="pt-BR" sz="2400" dirty="0"/>
              <a:t> Visual Word</a:t>
            </a:r>
            <a:endParaRPr lang="es-PE" sz="2400"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945" y="1265461"/>
            <a:ext cx="8852460" cy="3730167"/>
          </a:xfrm>
          <a:prstGeom prst="rect">
            <a:avLst/>
          </a:prstGeom>
        </p:spPr>
      </p:pic>
    </p:spTree>
    <p:extLst>
      <p:ext uri="{BB962C8B-B14F-4D97-AF65-F5344CB8AC3E}">
        <p14:creationId xmlns:p14="http://schemas.microsoft.com/office/powerpoint/2010/main" val="842231905"/>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a:t>PROCEDIMENTO</a:t>
            </a:r>
          </a:p>
        </p:txBody>
      </p:sp>
      <p:sp>
        <p:nvSpPr>
          <p:cNvPr id="6" name="CuadroTexto 5"/>
          <p:cNvSpPr txBox="1"/>
          <p:nvPr/>
        </p:nvSpPr>
        <p:spPr>
          <a:xfrm>
            <a:off x="1475656" y="5373216"/>
            <a:ext cx="6552728" cy="1015663"/>
          </a:xfrm>
          <a:prstGeom prst="rect">
            <a:avLst/>
          </a:prstGeom>
          <a:noFill/>
        </p:spPr>
        <p:txBody>
          <a:bodyPr wrap="square" rtlCol="0">
            <a:spAutoFit/>
          </a:bodyPr>
          <a:lstStyle/>
          <a:p>
            <a:r>
              <a:rPr lang="pt-BR" sz="2000" dirty="0" smtClean="0"/>
              <a:t>Fig. </a:t>
            </a:r>
            <a:r>
              <a:rPr lang="pt-BR" sz="2000" dirty="0"/>
              <a:t>6 (a) Frame de uma ação </a:t>
            </a:r>
            <a:r>
              <a:rPr lang="pt-BR" sz="2000" dirty="0" smtClean="0"/>
              <a:t>de uma </a:t>
            </a:r>
            <a:r>
              <a:rPr lang="pt-BR" sz="2000" dirty="0"/>
              <a:t>pessoa. (b) A </a:t>
            </a:r>
            <a:r>
              <a:rPr lang="pt-BR" sz="2000" dirty="0" smtClean="0"/>
              <a:t>máscara (c</a:t>
            </a:r>
            <a:r>
              <a:rPr lang="pt-BR" sz="2000" dirty="0"/>
              <a:t>) fixar a </a:t>
            </a:r>
            <a:r>
              <a:rPr lang="pt-BR" sz="2000" dirty="0" smtClean="0"/>
              <a:t>máscara </a:t>
            </a:r>
            <a:r>
              <a:rPr lang="pt-BR" sz="2000" dirty="0"/>
              <a:t>sobre o frame (d) Os pontos de </a:t>
            </a:r>
            <a:r>
              <a:rPr lang="pt-BR" sz="2000" dirty="0" smtClean="0"/>
              <a:t>interesse válidos </a:t>
            </a:r>
            <a:r>
              <a:rPr lang="pt-BR" sz="2000" dirty="0"/>
              <a:t>em torno da pessoa. </a:t>
            </a:r>
            <a:endParaRPr lang="es-PE" sz="2000" dirty="0"/>
          </a:p>
        </p:txBody>
      </p:sp>
      <p:pic>
        <p:nvPicPr>
          <p:cNvPr id="3" name="Imagen 2"/>
          <p:cNvPicPr>
            <a:picLocks noChangeAspect="1"/>
          </p:cNvPicPr>
          <p:nvPr/>
        </p:nvPicPr>
        <p:blipFill rotWithShape="1">
          <a:blip r:embed="rId2">
            <a:extLst>
              <a:ext uri="{28A0092B-C50C-407E-A947-70E740481C1C}">
                <a14:useLocalDpi xmlns:a14="http://schemas.microsoft.com/office/drawing/2010/main" val="0"/>
              </a:ext>
            </a:extLst>
          </a:blip>
          <a:srcRect r="2090" b="1954"/>
          <a:stretch/>
        </p:blipFill>
        <p:spPr>
          <a:xfrm>
            <a:off x="2196680" y="1437885"/>
            <a:ext cx="4895600" cy="3935332"/>
          </a:xfrm>
          <a:prstGeom prst="rect">
            <a:avLst/>
          </a:prstGeom>
        </p:spPr>
      </p:pic>
      <p:sp>
        <p:nvSpPr>
          <p:cNvPr id="8"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PE" sz="2800" b="1" dirty="0" err="1" smtClean="0"/>
              <a:t>Segmentação</a:t>
            </a:r>
            <a:endParaRPr lang="es-PE" sz="2800" b="1" dirty="0"/>
          </a:p>
        </p:txBody>
      </p:sp>
    </p:spTree>
    <p:extLst>
      <p:ext uri="{BB962C8B-B14F-4D97-AF65-F5344CB8AC3E}">
        <p14:creationId xmlns:p14="http://schemas.microsoft.com/office/powerpoint/2010/main" val="3228726285"/>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a:t>PROCEDIMENTO</a:t>
            </a:r>
          </a:p>
        </p:txBody>
      </p:sp>
      <p:sp>
        <p:nvSpPr>
          <p:cNvPr id="6" name="CuadroTexto 5"/>
          <p:cNvSpPr txBox="1"/>
          <p:nvPr/>
        </p:nvSpPr>
        <p:spPr>
          <a:xfrm>
            <a:off x="1547664" y="5517232"/>
            <a:ext cx="6624736" cy="830997"/>
          </a:xfrm>
          <a:prstGeom prst="rect">
            <a:avLst/>
          </a:prstGeom>
          <a:noFill/>
        </p:spPr>
        <p:txBody>
          <a:bodyPr wrap="square" rtlCol="0">
            <a:spAutoFit/>
          </a:bodyPr>
          <a:lstStyle/>
          <a:p>
            <a:r>
              <a:rPr lang="pt-BR" sz="2400" dirty="0" smtClean="0"/>
              <a:t>Fig. </a:t>
            </a:r>
            <a:r>
              <a:rPr lang="pt-BR" sz="2400" dirty="0"/>
              <a:t>9 Estrutura de </a:t>
            </a:r>
            <a:r>
              <a:rPr lang="pt-BR" sz="2400" dirty="0" smtClean="0"/>
              <a:t>obtenção </a:t>
            </a:r>
            <a:r>
              <a:rPr lang="pt-BR" sz="2400" dirty="0"/>
              <a:t>das matrizes </a:t>
            </a:r>
            <a:r>
              <a:rPr lang="pt-BR" sz="2400" dirty="0" err="1"/>
              <a:t>MoSIFT</a:t>
            </a:r>
            <a:r>
              <a:rPr lang="pt-BR" sz="2400" dirty="0"/>
              <a:t> em </a:t>
            </a:r>
            <a:r>
              <a:rPr lang="pt-BR" sz="2400" dirty="0" smtClean="0"/>
              <a:t>um vídeo</a:t>
            </a:r>
            <a:endParaRPr lang="es-PE" sz="2400" dirty="0"/>
          </a:p>
        </p:txBody>
      </p:sp>
      <p:sp>
        <p:nvSpPr>
          <p:cNvPr id="8"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Obtenção </a:t>
            </a:r>
            <a:r>
              <a:rPr lang="pt-BR" sz="2800" b="1" dirty="0"/>
              <a:t>das matrizes </a:t>
            </a:r>
            <a:r>
              <a:rPr lang="pt-BR" sz="2800" b="1" dirty="0" err="1"/>
              <a:t>MoSIFT</a:t>
            </a:r>
            <a:endParaRPr lang="es-PE" sz="2800" b="1"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746" y="2276872"/>
            <a:ext cx="8946750" cy="3312368"/>
          </a:xfrm>
          <a:prstGeom prst="rect">
            <a:avLst/>
          </a:prstGeom>
        </p:spPr>
      </p:pic>
      <p:sp>
        <p:nvSpPr>
          <p:cNvPr id="5" name="CuadroTexto 4"/>
          <p:cNvSpPr txBox="1"/>
          <p:nvPr/>
        </p:nvSpPr>
        <p:spPr>
          <a:xfrm>
            <a:off x="256816" y="1601326"/>
            <a:ext cx="8419640" cy="461665"/>
          </a:xfrm>
          <a:prstGeom prst="rect">
            <a:avLst/>
          </a:prstGeom>
          <a:noFill/>
        </p:spPr>
        <p:txBody>
          <a:bodyPr wrap="square" rtlCol="0">
            <a:spAutoFit/>
          </a:bodyPr>
          <a:lstStyle/>
          <a:p>
            <a:pPr marL="342900" indent="-342900">
              <a:buFont typeface="Arial" panose="020B0604020202020204" pitchFamily="34" charset="0"/>
              <a:buChar char="•"/>
            </a:pPr>
            <a:r>
              <a:rPr lang="es-PE" sz="2400" dirty="0"/>
              <a:t>M</a:t>
            </a:r>
            <a:r>
              <a:rPr lang="es-PE" sz="2400" dirty="0" smtClean="0"/>
              <a:t>atriz </a:t>
            </a:r>
            <a:r>
              <a:rPr lang="es-PE" sz="2400" dirty="0"/>
              <a:t>de </a:t>
            </a:r>
            <a:r>
              <a:rPr lang="es-PE" sz="2400" dirty="0" smtClean="0"/>
              <a:t>256 pelo </a:t>
            </a:r>
            <a:r>
              <a:rPr lang="pt-BR" sz="2400" dirty="0" smtClean="0"/>
              <a:t>número </a:t>
            </a:r>
            <a:r>
              <a:rPr lang="pt-BR" sz="2400" dirty="0"/>
              <a:t>de pontos no interior da </a:t>
            </a:r>
            <a:r>
              <a:rPr lang="pt-BR" sz="2400" dirty="0" smtClean="0"/>
              <a:t>máscara</a:t>
            </a:r>
            <a:r>
              <a:rPr lang="pt-BR" sz="2400" dirty="0"/>
              <a:t>.</a:t>
            </a:r>
            <a:endParaRPr lang="es-PE" sz="2400" dirty="0"/>
          </a:p>
        </p:txBody>
      </p:sp>
    </p:spTree>
    <p:extLst>
      <p:ext uri="{BB962C8B-B14F-4D97-AF65-F5344CB8AC3E}">
        <p14:creationId xmlns:p14="http://schemas.microsoft.com/office/powerpoint/2010/main" val="2655503662"/>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PROCEDIMENTO</a:t>
            </a:r>
          </a:p>
        </p:txBody>
      </p:sp>
      <p:sp>
        <p:nvSpPr>
          <p:cNvPr id="3" name="Subtítulo 2"/>
          <p:cNvSpPr>
            <a:spLocks noGrp="1"/>
          </p:cNvSpPr>
          <p:nvPr>
            <p:ph type="subTitle" idx="1"/>
          </p:nvPr>
        </p:nvSpPr>
        <p:spPr>
          <a:xfrm>
            <a:off x="107504" y="1916832"/>
            <a:ext cx="8856984" cy="3600400"/>
          </a:xfrm>
        </p:spPr>
        <p:txBody>
          <a:bodyPr/>
          <a:lstStyle/>
          <a:p>
            <a:pPr marL="457200" indent="-457200">
              <a:buFont typeface="Arial" panose="020B0604020202020204" pitchFamily="34" charset="0"/>
              <a:buChar char="•"/>
            </a:pPr>
            <a:r>
              <a:rPr lang="pt-BR" sz="2800" dirty="0"/>
              <a:t>Depois da </a:t>
            </a:r>
            <a:r>
              <a:rPr lang="pt-BR" sz="2800" dirty="0" smtClean="0"/>
              <a:t>extração </a:t>
            </a:r>
            <a:r>
              <a:rPr lang="pt-BR" sz="2800" dirty="0"/>
              <a:t>de </a:t>
            </a:r>
            <a:r>
              <a:rPr lang="pt-BR" sz="2800" dirty="0" smtClean="0"/>
              <a:t>características </a:t>
            </a:r>
            <a:r>
              <a:rPr lang="pt-BR" sz="2800" dirty="0"/>
              <a:t>é</a:t>
            </a:r>
            <a:r>
              <a:rPr lang="pt-BR" sz="2800" dirty="0" smtClean="0"/>
              <a:t> </a:t>
            </a:r>
            <a:r>
              <a:rPr lang="pt-BR" sz="2800" dirty="0"/>
              <a:t>aplicada a </a:t>
            </a:r>
            <a:r>
              <a:rPr lang="pt-BR" sz="2800" dirty="0" smtClean="0"/>
              <a:t>técnica Bag-</a:t>
            </a:r>
            <a:r>
              <a:rPr lang="pt-BR" sz="2800" dirty="0" err="1" smtClean="0"/>
              <a:t>of</a:t>
            </a:r>
            <a:r>
              <a:rPr lang="pt-BR" sz="2800" dirty="0" smtClean="0"/>
              <a:t>-</a:t>
            </a:r>
            <a:r>
              <a:rPr lang="pt-BR" sz="2800" dirty="0" err="1" smtClean="0"/>
              <a:t>Words</a:t>
            </a:r>
            <a:r>
              <a:rPr lang="pt-BR" sz="2800" dirty="0" smtClean="0"/>
              <a:t> </a:t>
            </a:r>
            <a:r>
              <a:rPr lang="pt-BR" sz="2800" dirty="0"/>
              <a:t>A partir dos vetores de </a:t>
            </a:r>
            <a:r>
              <a:rPr lang="pt-BR" sz="2800" dirty="0" smtClean="0"/>
              <a:t>características calculados pelo </a:t>
            </a:r>
            <a:r>
              <a:rPr lang="pt-BR" sz="2800" dirty="0" err="1"/>
              <a:t>MoSIFT</a:t>
            </a:r>
            <a:r>
              <a:rPr lang="pt-BR" sz="2800" dirty="0"/>
              <a:t> da base de </a:t>
            </a:r>
            <a:r>
              <a:rPr lang="pt-BR" sz="2800" dirty="0" smtClean="0"/>
              <a:t>vídeos.</a:t>
            </a:r>
          </a:p>
          <a:p>
            <a:pPr marL="457200" indent="-457200">
              <a:buFont typeface="Arial" panose="020B0604020202020204" pitchFamily="34" charset="0"/>
              <a:buChar char="•"/>
            </a:pPr>
            <a:endParaRPr lang="pt-BR" sz="2800" dirty="0" smtClean="0"/>
          </a:p>
          <a:p>
            <a:pPr marL="457200" indent="-457200">
              <a:buFont typeface="Arial" panose="020B0604020202020204" pitchFamily="34" charset="0"/>
              <a:buChar char="•"/>
            </a:pPr>
            <a:r>
              <a:rPr lang="es-PE" sz="2800" dirty="0"/>
              <a:t>É</a:t>
            </a:r>
            <a:r>
              <a:rPr lang="es-PE" sz="2800" dirty="0" smtClean="0"/>
              <a:t> extraída </a:t>
            </a:r>
            <a:r>
              <a:rPr lang="es-PE" sz="2800" dirty="0" err="1"/>
              <a:t>uma</a:t>
            </a:r>
            <a:r>
              <a:rPr lang="es-PE" sz="2800" dirty="0"/>
              <a:t> </a:t>
            </a:r>
            <a:r>
              <a:rPr lang="es-PE" sz="2800" dirty="0" err="1" smtClean="0"/>
              <a:t>amostra</a:t>
            </a:r>
            <a:r>
              <a:rPr lang="es-PE" sz="2800" dirty="0"/>
              <a:t> </a:t>
            </a:r>
            <a:r>
              <a:rPr lang="pt-BR" sz="2800" dirty="0" smtClean="0"/>
              <a:t>para </a:t>
            </a:r>
            <a:r>
              <a:rPr lang="pt-BR" sz="2800" dirty="0"/>
              <a:t>poder gerar o </a:t>
            </a:r>
            <a:r>
              <a:rPr lang="pt-BR" sz="2800" dirty="0" smtClean="0"/>
              <a:t>dicionário </a:t>
            </a:r>
            <a:r>
              <a:rPr lang="pt-BR" sz="2800" dirty="0"/>
              <a:t>de palavras visuais</a:t>
            </a:r>
            <a:r>
              <a:rPr lang="es-PE" sz="2800" dirty="0" smtClean="0"/>
              <a:t>.</a:t>
            </a:r>
            <a:endParaRPr lang="es-PE" sz="2800" dirty="0" smtClean="0"/>
          </a:p>
          <a:p>
            <a:endParaRPr lang="pt-BR" sz="2800" dirty="0"/>
          </a:p>
        </p:txBody>
      </p:sp>
      <p:sp>
        <p:nvSpPr>
          <p:cNvPr id="6" name="Marcador de contenido 2"/>
          <p:cNvSpPr txBox="1">
            <a:spLocks/>
          </p:cNvSpPr>
          <p:nvPr/>
        </p:nvSpPr>
        <p:spPr>
          <a:xfrm>
            <a:off x="267822" y="980728"/>
            <a:ext cx="7411528"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Obtenção de histogramas em Bag </a:t>
            </a:r>
            <a:r>
              <a:rPr lang="pt-BR" sz="2800" b="1" dirty="0" err="1" smtClean="0"/>
              <a:t>of</a:t>
            </a:r>
            <a:r>
              <a:rPr lang="pt-BR" sz="2800" b="1" dirty="0" smtClean="0"/>
              <a:t> Visual Word</a:t>
            </a:r>
            <a:endParaRPr lang="es-PE" sz="2800" b="1" dirty="0"/>
          </a:p>
        </p:txBody>
      </p:sp>
    </p:spTree>
    <p:extLst>
      <p:ext uri="{BB962C8B-B14F-4D97-AF65-F5344CB8AC3E}">
        <p14:creationId xmlns:p14="http://schemas.microsoft.com/office/powerpoint/2010/main" val="3001223006"/>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a:t>PROCEDIMENTO</a:t>
            </a:r>
          </a:p>
        </p:txBody>
      </p:sp>
      <p:sp>
        <p:nvSpPr>
          <p:cNvPr id="6" name="CuadroTexto 5"/>
          <p:cNvSpPr txBox="1"/>
          <p:nvPr/>
        </p:nvSpPr>
        <p:spPr>
          <a:xfrm>
            <a:off x="6516215" y="2696430"/>
            <a:ext cx="2546841" cy="1384995"/>
          </a:xfrm>
          <a:prstGeom prst="rect">
            <a:avLst/>
          </a:prstGeom>
          <a:noFill/>
        </p:spPr>
        <p:txBody>
          <a:bodyPr wrap="square" rtlCol="0">
            <a:spAutoFit/>
          </a:bodyPr>
          <a:lstStyle/>
          <a:p>
            <a:r>
              <a:rPr lang="pt-BR" sz="2800" dirty="0" smtClean="0"/>
              <a:t>Fig. 10 </a:t>
            </a:r>
            <a:r>
              <a:rPr lang="pt-BR" sz="2800" dirty="0"/>
              <a:t>Gerando matriz de amostras</a:t>
            </a:r>
            <a:endParaRPr lang="es-PE" sz="2800"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2629" y="1516297"/>
            <a:ext cx="6017563" cy="5225071"/>
          </a:xfrm>
          <a:prstGeom prst="rect">
            <a:avLst/>
          </a:prstGeom>
        </p:spPr>
      </p:pic>
      <p:sp>
        <p:nvSpPr>
          <p:cNvPr id="7" name="Marcador de contenido 2"/>
          <p:cNvSpPr txBox="1">
            <a:spLocks/>
          </p:cNvSpPr>
          <p:nvPr/>
        </p:nvSpPr>
        <p:spPr>
          <a:xfrm>
            <a:off x="267822" y="980728"/>
            <a:ext cx="7411528"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Obtenção de histogramas em Bag </a:t>
            </a:r>
            <a:r>
              <a:rPr lang="pt-BR" sz="2800" b="1" dirty="0" err="1" smtClean="0"/>
              <a:t>of</a:t>
            </a:r>
            <a:r>
              <a:rPr lang="pt-BR" sz="2800" b="1" dirty="0" smtClean="0"/>
              <a:t> Visual Word</a:t>
            </a:r>
            <a:endParaRPr lang="es-PE" sz="2800" b="1" dirty="0"/>
          </a:p>
        </p:txBody>
      </p:sp>
    </p:spTree>
    <p:extLst>
      <p:ext uri="{BB962C8B-B14F-4D97-AF65-F5344CB8AC3E}">
        <p14:creationId xmlns:p14="http://schemas.microsoft.com/office/powerpoint/2010/main" val="2450340283"/>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PROCEDIMENTO</a:t>
            </a:r>
          </a:p>
        </p:txBody>
      </p:sp>
      <p:sp>
        <p:nvSpPr>
          <p:cNvPr id="3" name="Subtítulo 2"/>
          <p:cNvSpPr>
            <a:spLocks noGrp="1"/>
          </p:cNvSpPr>
          <p:nvPr>
            <p:ph type="subTitle" idx="1"/>
          </p:nvPr>
        </p:nvSpPr>
        <p:spPr>
          <a:xfrm>
            <a:off x="251520" y="1484784"/>
            <a:ext cx="8064896" cy="4680520"/>
          </a:xfrm>
        </p:spPr>
        <p:txBody>
          <a:bodyPr/>
          <a:lstStyle/>
          <a:p>
            <a:pPr marL="457200" indent="-457200">
              <a:buFont typeface="Arial" panose="020B0604020202020204" pitchFamily="34" charset="0"/>
              <a:buChar char="•"/>
            </a:pPr>
            <a:r>
              <a:rPr lang="pt-BR" sz="2800" dirty="0" smtClean="0"/>
              <a:t>As amostras são agrupadas </a:t>
            </a:r>
            <a:r>
              <a:rPr lang="pt-BR" sz="2800" dirty="0"/>
              <a:t>em </a:t>
            </a:r>
            <a:r>
              <a:rPr lang="pt-BR" sz="2800" dirty="0" smtClean="0"/>
              <a:t>K grupos </a:t>
            </a:r>
            <a:r>
              <a:rPr lang="es-PE" sz="2800" dirty="0" err="1" smtClean="0"/>
              <a:t>através</a:t>
            </a:r>
            <a:r>
              <a:rPr lang="es-PE" sz="2800" dirty="0"/>
              <a:t> </a:t>
            </a:r>
            <a:r>
              <a:rPr lang="pt-BR" sz="2800" dirty="0" smtClean="0"/>
              <a:t>do </a:t>
            </a:r>
            <a:r>
              <a:rPr lang="pt-BR" sz="2800" dirty="0"/>
              <a:t>algoritmo de </a:t>
            </a:r>
            <a:r>
              <a:rPr lang="pt-BR" sz="2800" dirty="0" err="1" smtClean="0"/>
              <a:t>clusterização</a:t>
            </a:r>
            <a:r>
              <a:rPr lang="pt-BR" sz="2800" dirty="0" smtClean="0"/>
              <a:t> </a:t>
            </a:r>
            <a:r>
              <a:rPr lang="pt-BR" sz="2800" dirty="0"/>
              <a:t>K-</a:t>
            </a:r>
            <a:r>
              <a:rPr lang="pt-BR" sz="2800" dirty="0" err="1"/>
              <a:t>means</a:t>
            </a:r>
            <a:r>
              <a:rPr lang="pt-BR" sz="2800" dirty="0" smtClean="0"/>
              <a:t>, </a:t>
            </a:r>
            <a:r>
              <a:rPr lang="pt-BR" sz="2800" dirty="0"/>
              <a:t>construindo assim </a:t>
            </a:r>
            <a:r>
              <a:rPr lang="pt-BR" sz="2800" dirty="0" smtClean="0"/>
              <a:t>o </a:t>
            </a:r>
            <a:r>
              <a:rPr lang="es-PE" sz="2800" dirty="0" err="1" smtClean="0"/>
              <a:t>dicionário</a:t>
            </a:r>
            <a:r>
              <a:rPr lang="es-PE" sz="2800" dirty="0" smtClean="0"/>
              <a:t> </a:t>
            </a:r>
            <a:r>
              <a:rPr lang="es-PE" sz="2800" dirty="0"/>
              <a:t>visual</a:t>
            </a:r>
            <a:r>
              <a:rPr lang="es-PE" sz="2800" dirty="0" smtClean="0"/>
              <a:t>.</a:t>
            </a:r>
          </a:p>
          <a:p>
            <a:pPr marL="457200" indent="-457200">
              <a:buFont typeface="Arial" panose="020B0604020202020204" pitchFamily="34" charset="0"/>
              <a:buChar char="•"/>
            </a:pPr>
            <a:endParaRPr lang="pt-BR" sz="2800" dirty="0"/>
          </a:p>
          <a:p>
            <a:pPr marL="457200" indent="-457200">
              <a:buFont typeface="Arial" panose="020B0604020202020204" pitchFamily="34" charset="0"/>
              <a:buChar char="•"/>
            </a:pPr>
            <a:r>
              <a:rPr lang="pt-BR" sz="2800" dirty="0"/>
              <a:t>É</a:t>
            </a:r>
            <a:r>
              <a:rPr lang="pt-BR" sz="2800" dirty="0" smtClean="0"/>
              <a:t> </a:t>
            </a:r>
            <a:r>
              <a:rPr lang="pt-BR" sz="2800" dirty="0"/>
              <a:t>calculado o histograma de palavras </a:t>
            </a:r>
            <a:r>
              <a:rPr lang="pt-BR" sz="2800" dirty="0" smtClean="0"/>
              <a:t>visuais para </a:t>
            </a:r>
            <a:r>
              <a:rPr lang="pt-BR" sz="2800" dirty="0"/>
              <a:t>cada frame. O histograma contabiliza o </a:t>
            </a:r>
            <a:r>
              <a:rPr lang="pt-BR" sz="2800" dirty="0" smtClean="0"/>
              <a:t>número de ocorrências </a:t>
            </a:r>
            <a:r>
              <a:rPr lang="pt-BR" sz="2800" dirty="0"/>
              <a:t>de cada palavra</a:t>
            </a:r>
            <a:r>
              <a:rPr lang="pt-BR" sz="2800" dirty="0" smtClean="0"/>
              <a:t>.</a:t>
            </a:r>
          </a:p>
          <a:p>
            <a:pPr marL="457200" indent="-457200">
              <a:buFont typeface="Arial" panose="020B0604020202020204" pitchFamily="34" charset="0"/>
              <a:buChar char="•"/>
            </a:pPr>
            <a:endParaRPr lang="pt-BR" sz="2800" dirty="0" smtClean="0"/>
          </a:p>
          <a:p>
            <a:pPr marL="457200" indent="-457200">
              <a:buFont typeface="Arial" panose="020B0604020202020204" pitchFamily="34" charset="0"/>
              <a:buChar char="•"/>
            </a:pPr>
            <a:r>
              <a:rPr lang="pt-BR" sz="2800" dirty="0"/>
              <a:t>Depois de calculados os histogramas de palavra visuais </a:t>
            </a:r>
            <a:r>
              <a:rPr lang="pt-BR" sz="2800" dirty="0" smtClean="0"/>
              <a:t>é</a:t>
            </a:r>
            <a:r>
              <a:rPr lang="pt-BR" sz="2800" dirty="0"/>
              <a:t> </a:t>
            </a:r>
            <a:r>
              <a:rPr lang="es-PE" sz="2800" dirty="0" smtClean="0"/>
              <a:t>realizada </a:t>
            </a:r>
            <a:r>
              <a:rPr lang="es-PE" sz="2800" dirty="0"/>
              <a:t>a etapa de </a:t>
            </a:r>
            <a:r>
              <a:rPr lang="es-PE" sz="2800" dirty="0" err="1" smtClean="0"/>
              <a:t>classificação</a:t>
            </a:r>
            <a:r>
              <a:rPr lang="es-PE" sz="2800" dirty="0"/>
              <a:t>.</a:t>
            </a:r>
            <a:endParaRPr lang="es-PE" sz="2800" dirty="0"/>
          </a:p>
        </p:txBody>
      </p:sp>
      <p:sp>
        <p:nvSpPr>
          <p:cNvPr id="5" name="Marcador de contenido 2"/>
          <p:cNvSpPr txBox="1">
            <a:spLocks/>
          </p:cNvSpPr>
          <p:nvPr/>
        </p:nvSpPr>
        <p:spPr>
          <a:xfrm>
            <a:off x="267822" y="980728"/>
            <a:ext cx="7411528"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Obtenção de histogramas em Bag </a:t>
            </a:r>
            <a:r>
              <a:rPr lang="pt-BR" sz="2800" b="1" dirty="0" err="1" smtClean="0"/>
              <a:t>of</a:t>
            </a:r>
            <a:r>
              <a:rPr lang="pt-BR" sz="2800" b="1" dirty="0" smtClean="0"/>
              <a:t> Visual Word</a:t>
            </a:r>
            <a:endParaRPr lang="es-PE" sz="2800" b="1" dirty="0"/>
          </a:p>
        </p:txBody>
      </p:sp>
    </p:spTree>
    <p:extLst>
      <p:ext uri="{BB962C8B-B14F-4D97-AF65-F5344CB8AC3E}">
        <p14:creationId xmlns:p14="http://schemas.microsoft.com/office/powerpoint/2010/main" val="304140966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err="1" smtClean="0"/>
              <a:t>Introdução</a:t>
            </a:r>
            <a:endParaRPr lang="es-PE" sz="7200" dirty="0"/>
          </a:p>
        </p:txBody>
      </p:sp>
      <p:sp>
        <p:nvSpPr>
          <p:cNvPr id="3" name="Subtítulo 2"/>
          <p:cNvSpPr>
            <a:spLocks noGrp="1"/>
          </p:cNvSpPr>
          <p:nvPr>
            <p:ph type="subTitle" idx="1"/>
          </p:nvPr>
        </p:nvSpPr>
        <p:spPr>
          <a:xfrm>
            <a:off x="282630" y="1052736"/>
            <a:ext cx="8568952" cy="5400600"/>
          </a:xfrm>
        </p:spPr>
        <p:txBody>
          <a:bodyPr/>
          <a:lstStyle/>
          <a:p>
            <a:r>
              <a:rPr lang="pt-BR" dirty="0"/>
              <a:t> O reconhecimento automático de diferentes comportamentos humanos em </a:t>
            </a:r>
            <a:r>
              <a:rPr lang="pt-BR" dirty="0" smtClean="0"/>
              <a:t>vídeos, </a:t>
            </a:r>
            <a:r>
              <a:rPr lang="pt-BR" dirty="0"/>
              <a:t>é um dos objetivos que tem a visão </a:t>
            </a:r>
            <a:r>
              <a:rPr lang="es-PE" dirty="0" smtClean="0"/>
              <a:t>computacional</a:t>
            </a:r>
            <a:r>
              <a:rPr lang="es-PE" dirty="0" smtClean="0"/>
              <a:t>.</a:t>
            </a:r>
            <a:endParaRPr lang="es-PE" dirty="0" smtClean="0"/>
          </a:p>
          <a:p>
            <a:endParaRPr lang="es-PE" dirty="0"/>
          </a:p>
          <a:p>
            <a:r>
              <a:rPr lang="pt-BR" dirty="0"/>
              <a:t> </a:t>
            </a:r>
            <a:r>
              <a:rPr lang="pt-BR" dirty="0"/>
              <a:t>Diversos descritores </a:t>
            </a:r>
            <a:r>
              <a:rPr lang="pt-BR" dirty="0" smtClean="0"/>
              <a:t>t</a:t>
            </a:r>
            <a:r>
              <a:rPr lang="pt-BR" dirty="0"/>
              <a:t>ê</a:t>
            </a:r>
            <a:r>
              <a:rPr lang="pt-BR" dirty="0" smtClean="0"/>
              <a:t>m </a:t>
            </a:r>
            <a:r>
              <a:rPr lang="pt-BR" dirty="0"/>
              <a:t>sido usados na literatura, </a:t>
            </a:r>
            <a:r>
              <a:rPr lang="pt-BR" dirty="0" smtClean="0"/>
              <a:t>entre os </a:t>
            </a:r>
            <a:r>
              <a:rPr lang="pt-BR" dirty="0"/>
              <a:t>mais populares temos os </a:t>
            </a:r>
            <a:r>
              <a:rPr lang="pt-BR" dirty="0" smtClean="0"/>
              <a:t>descritores locais</a:t>
            </a:r>
            <a:r>
              <a:rPr lang="pt-BR" dirty="0"/>
              <a:t>, </a:t>
            </a:r>
            <a:r>
              <a:rPr lang="pt-BR" dirty="0" smtClean="0"/>
              <a:t>j</a:t>
            </a:r>
            <a:r>
              <a:rPr lang="pt-BR" dirty="0"/>
              <a:t>á</a:t>
            </a:r>
            <a:r>
              <a:rPr lang="pt-BR" dirty="0" smtClean="0"/>
              <a:t> que eles </a:t>
            </a:r>
            <a:r>
              <a:rPr lang="pt-BR" dirty="0"/>
              <a:t>possuem </a:t>
            </a:r>
            <a:r>
              <a:rPr lang="pt-BR" dirty="0" smtClean="0"/>
              <a:t>características </a:t>
            </a:r>
            <a:r>
              <a:rPr lang="pt-BR" dirty="0"/>
              <a:t>que os tornam </a:t>
            </a:r>
            <a:r>
              <a:rPr lang="pt-BR" dirty="0" smtClean="0"/>
              <a:t>invariantes.</a:t>
            </a:r>
          </a:p>
          <a:p>
            <a:endParaRPr lang="pt-BR" dirty="0"/>
          </a:p>
          <a:p>
            <a:r>
              <a:rPr lang="pt-BR" dirty="0"/>
              <a:t> Um método de detecção de características utilizado atualmente </a:t>
            </a:r>
            <a:r>
              <a:rPr lang="es-PE" dirty="0"/>
              <a:t>é </a:t>
            </a:r>
            <a:r>
              <a:rPr lang="es-PE" dirty="0" err="1"/>
              <a:t>Scale</a:t>
            </a:r>
            <a:r>
              <a:rPr lang="es-PE" dirty="0"/>
              <a:t> </a:t>
            </a:r>
            <a:r>
              <a:rPr lang="es-PE" dirty="0" err="1"/>
              <a:t>Invariant</a:t>
            </a:r>
            <a:r>
              <a:rPr lang="es-PE" dirty="0"/>
              <a:t> </a:t>
            </a:r>
            <a:r>
              <a:rPr lang="es-PE" dirty="0" err="1"/>
              <a:t>Feature</a:t>
            </a:r>
            <a:r>
              <a:rPr lang="es-PE" dirty="0"/>
              <a:t> </a:t>
            </a:r>
            <a:r>
              <a:rPr lang="es-PE" dirty="0" err="1"/>
              <a:t>Transform</a:t>
            </a:r>
            <a:r>
              <a:rPr lang="es-PE" dirty="0"/>
              <a:t> (</a:t>
            </a:r>
            <a:r>
              <a:rPr lang="es-PE" dirty="0" smtClean="0"/>
              <a:t>SIFT)</a:t>
            </a:r>
            <a:r>
              <a:rPr lang="pt-BR" dirty="0" smtClean="0"/>
              <a:t>.</a:t>
            </a:r>
            <a:endParaRPr lang="pt-BR" dirty="0"/>
          </a:p>
          <a:p>
            <a:endParaRPr lang="pt-BR" dirty="0"/>
          </a:p>
          <a:p>
            <a:endParaRPr lang="es-PE" dirty="0"/>
          </a:p>
        </p:txBody>
      </p:sp>
    </p:spTree>
    <p:extLst>
      <p:ext uri="{BB962C8B-B14F-4D97-AF65-F5344CB8AC3E}">
        <p14:creationId xmlns:p14="http://schemas.microsoft.com/office/powerpoint/2010/main" val="3888220405"/>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RESULTADOS E </a:t>
            </a:r>
            <a:r>
              <a:rPr lang="es-PE" sz="6000" dirty="0" smtClean="0"/>
              <a:t>ANÁLISES</a:t>
            </a:r>
            <a:endParaRPr lang="es-PE" sz="6000" dirty="0"/>
          </a:p>
        </p:txBody>
      </p:sp>
      <p:sp>
        <p:nvSpPr>
          <p:cNvPr id="3" name="Subtítulo 2"/>
          <p:cNvSpPr>
            <a:spLocks noGrp="1"/>
          </p:cNvSpPr>
          <p:nvPr>
            <p:ph type="subTitle" idx="1"/>
          </p:nvPr>
        </p:nvSpPr>
        <p:spPr>
          <a:xfrm>
            <a:off x="251520" y="980728"/>
            <a:ext cx="8064896" cy="5400600"/>
          </a:xfrm>
        </p:spPr>
        <p:txBody>
          <a:bodyPr/>
          <a:lstStyle/>
          <a:p>
            <a:pPr marL="457200" indent="-457200">
              <a:buFont typeface="Arial" panose="020B0604020202020204" pitchFamily="34" charset="0"/>
              <a:buChar char="•"/>
            </a:pPr>
            <a:r>
              <a:rPr lang="pt-BR" sz="2800" dirty="0"/>
              <a:t>F</a:t>
            </a:r>
            <a:r>
              <a:rPr lang="pt-BR" sz="2800" dirty="0" smtClean="0"/>
              <a:t>oram </a:t>
            </a:r>
            <a:r>
              <a:rPr lang="pt-BR" sz="2800" dirty="0"/>
              <a:t>utilizados 30 </a:t>
            </a:r>
            <a:r>
              <a:rPr lang="pt-BR" sz="2800" dirty="0" smtClean="0"/>
              <a:t>vídeos </a:t>
            </a:r>
            <a:r>
              <a:rPr lang="pt-BR" sz="2800" dirty="0"/>
              <a:t>de </a:t>
            </a:r>
            <a:r>
              <a:rPr lang="pt-BR" sz="2800" dirty="0" smtClean="0"/>
              <a:t>cada classe </a:t>
            </a:r>
            <a:r>
              <a:rPr lang="pt-BR" sz="2800" dirty="0"/>
              <a:t>(15 para treinamento e 15 para o teste</a:t>
            </a:r>
            <a:r>
              <a:rPr lang="pt-BR" sz="2800" dirty="0" smtClean="0"/>
              <a:t>).</a:t>
            </a:r>
          </a:p>
          <a:p>
            <a:pPr marL="457200" indent="-457200">
              <a:buFont typeface="Arial" panose="020B0604020202020204" pitchFamily="34" charset="0"/>
              <a:buChar char="•"/>
            </a:pPr>
            <a:endParaRPr lang="pt-BR" sz="2800" dirty="0"/>
          </a:p>
          <a:p>
            <a:pPr marL="457200" indent="-457200">
              <a:buFont typeface="Arial" panose="020B0604020202020204" pitchFamily="34" charset="0"/>
              <a:buChar char="•"/>
            </a:pPr>
            <a:r>
              <a:rPr lang="pt-BR" sz="2800" dirty="0" smtClean="0"/>
              <a:t>As classes de a base de dados </a:t>
            </a:r>
            <a:r>
              <a:rPr lang="es-PE" sz="2800" dirty="0" err="1"/>
              <a:t>foi</a:t>
            </a:r>
            <a:r>
              <a:rPr lang="es-PE" sz="2800" dirty="0"/>
              <a:t> </a:t>
            </a:r>
            <a:r>
              <a:rPr lang="es-PE" sz="2800" dirty="0" err="1"/>
              <a:t>nomeado</a:t>
            </a:r>
            <a:r>
              <a:rPr lang="es-PE" sz="2800" dirty="0"/>
              <a:t> por </a:t>
            </a:r>
            <a:r>
              <a:rPr lang="es-PE" sz="2800" dirty="0" smtClean="0"/>
              <a:t>rótulos:</a:t>
            </a:r>
            <a:endParaRPr lang="es-PE" sz="2400" dirty="0" smtClean="0"/>
          </a:p>
          <a:p>
            <a:pPr algn="just"/>
            <a:r>
              <a:rPr lang="es-PE" sz="2800" dirty="0"/>
              <a:t> </a:t>
            </a:r>
            <a:r>
              <a:rPr lang="es-PE" sz="2800" dirty="0" smtClean="0"/>
              <a:t>	</a:t>
            </a:r>
            <a:r>
              <a:rPr lang="es-PE" sz="2800" dirty="0" err="1" smtClean="0"/>
              <a:t>boxing</a:t>
            </a:r>
            <a:r>
              <a:rPr lang="es-PE" sz="2800" dirty="0" smtClean="0"/>
              <a:t> </a:t>
            </a:r>
            <a:r>
              <a:rPr lang="es-PE" sz="2800" dirty="0"/>
              <a:t>= </a:t>
            </a:r>
            <a:r>
              <a:rPr lang="es-PE" sz="2800" dirty="0" smtClean="0"/>
              <a:t>   1</a:t>
            </a:r>
            <a:endParaRPr lang="es-PE" sz="2800" dirty="0"/>
          </a:p>
          <a:p>
            <a:pPr algn="just"/>
            <a:r>
              <a:rPr lang="es-PE" sz="2800" dirty="0"/>
              <a:t> </a:t>
            </a:r>
            <a:r>
              <a:rPr lang="es-PE" sz="2800" dirty="0" smtClean="0"/>
              <a:t>	</a:t>
            </a:r>
            <a:r>
              <a:rPr lang="es-PE" sz="2800" dirty="0" err="1" smtClean="0"/>
              <a:t>clapping</a:t>
            </a:r>
            <a:r>
              <a:rPr lang="es-PE" sz="2800" dirty="0" smtClean="0"/>
              <a:t> </a:t>
            </a:r>
            <a:r>
              <a:rPr lang="es-PE" sz="2800" dirty="0"/>
              <a:t>= 2</a:t>
            </a:r>
          </a:p>
          <a:p>
            <a:pPr algn="just"/>
            <a:r>
              <a:rPr lang="es-PE" sz="2800" dirty="0"/>
              <a:t> </a:t>
            </a:r>
            <a:r>
              <a:rPr lang="es-PE" sz="2800" dirty="0" smtClean="0"/>
              <a:t>	</a:t>
            </a:r>
            <a:r>
              <a:rPr lang="es-PE" sz="2800" dirty="0" err="1" smtClean="0"/>
              <a:t>waving</a:t>
            </a:r>
            <a:r>
              <a:rPr lang="es-PE" sz="2800" dirty="0" smtClean="0"/>
              <a:t> </a:t>
            </a:r>
            <a:r>
              <a:rPr lang="es-PE" sz="2800" dirty="0"/>
              <a:t>= </a:t>
            </a:r>
            <a:r>
              <a:rPr lang="es-PE" sz="2800" dirty="0" smtClean="0"/>
              <a:t>  3</a:t>
            </a:r>
            <a:endParaRPr lang="es-PE" sz="2800" dirty="0"/>
          </a:p>
          <a:p>
            <a:pPr algn="just"/>
            <a:r>
              <a:rPr lang="es-PE" sz="2800" dirty="0"/>
              <a:t> </a:t>
            </a:r>
            <a:r>
              <a:rPr lang="es-PE" sz="2800" dirty="0" smtClean="0"/>
              <a:t>	jogging =   </a:t>
            </a:r>
            <a:r>
              <a:rPr lang="es-PE" sz="2800" dirty="0"/>
              <a:t>4</a:t>
            </a:r>
          </a:p>
          <a:p>
            <a:pPr algn="just"/>
            <a:r>
              <a:rPr lang="es-PE" sz="2800" dirty="0"/>
              <a:t> </a:t>
            </a:r>
            <a:r>
              <a:rPr lang="es-PE" sz="2800" dirty="0" smtClean="0"/>
              <a:t>	</a:t>
            </a:r>
            <a:r>
              <a:rPr lang="es-PE" sz="2800" dirty="0" err="1" smtClean="0"/>
              <a:t>running</a:t>
            </a:r>
            <a:r>
              <a:rPr lang="es-PE" sz="2800" dirty="0" smtClean="0"/>
              <a:t> </a:t>
            </a:r>
            <a:r>
              <a:rPr lang="es-PE" sz="2800" dirty="0"/>
              <a:t>= </a:t>
            </a:r>
            <a:r>
              <a:rPr lang="es-PE" sz="2800" dirty="0" smtClean="0"/>
              <a:t> 5</a:t>
            </a:r>
            <a:endParaRPr lang="es-PE" sz="2800" dirty="0"/>
          </a:p>
          <a:p>
            <a:pPr algn="just"/>
            <a:r>
              <a:rPr lang="es-PE" sz="2800" dirty="0"/>
              <a:t> </a:t>
            </a:r>
            <a:r>
              <a:rPr lang="es-PE" sz="2800" dirty="0" smtClean="0"/>
              <a:t>	</a:t>
            </a:r>
            <a:r>
              <a:rPr lang="es-PE" sz="2800" dirty="0" err="1" smtClean="0"/>
              <a:t>walking</a:t>
            </a:r>
            <a:r>
              <a:rPr lang="es-PE" sz="2800" dirty="0" smtClean="0"/>
              <a:t> </a:t>
            </a:r>
            <a:r>
              <a:rPr lang="es-PE" sz="2800" dirty="0"/>
              <a:t>= </a:t>
            </a:r>
            <a:r>
              <a:rPr lang="es-PE" sz="2800" dirty="0" smtClean="0"/>
              <a:t> 6</a:t>
            </a:r>
            <a:endParaRPr lang="es-PE" sz="2800" dirty="0"/>
          </a:p>
          <a:p>
            <a:endParaRPr lang="pt-BR" sz="2800" dirty="0" smtClean="0"/>
          </a:p>
          <a:p>
            <a:pPr marL="457200" indent="-457200">
              <a:buFont typeface="Arial" panose="020B0604020202020204" pitchFamily="34" charset="0"/>
              <a:buChar char="•"/>
            </a:pPr>
            <a:r>
              <a:rPr lang="pt-BR" sz="2800" dirty="0"/>
              <a:t>Para a </a:t>
            </a:r>
            <a:r>
              <a:rPr lang="pt-BR" sz="2800" dirty="0" err="1" smtClean="0"/>
              <a:t>extracção</a:t>
            </a:r>
            <a:r>
              <a:rPr lang="pt-BR" sz="2800" dirty="0" smtClean="0"/>
              <a:t> </a:t>
            </a:r>
            <a:r>
              <a:rPr lang="pt-BR" sz="2800" dirty="0"/>
              <a:t>da amostra, foi utilizado 15%</a:t>
            </a:r>
            <a:endParaRPr lang="es-PE" sz="2800" dirty="0"/>
          </a:p>
        </p:txBody>
      </p:sp>
    </p:spTree>
    <p:extLst>
      <p:ext uri="{BB962C8B-B14F-4D97-AF65-F5344CB8AC3E}">
        <p14:creationId xmlns:p14="http://schemas.microsoft.com/office/powerpoint/2010/main" val="3541546047"/>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RESULTADOS E </a:t>
            </a:r>
            <a:r>
              <a:rPr lang="es-PE" sz="6000" dirty="0" smtClean="0"/>
              <a:t>ANÁLISES</a:t>
            </a:r>
            <a:endParaRPr lang="es-PE" sz="6000" dirty="0"/>
          </a:p>
        </p:txBody>
      </p:sp>
      <p:sp>
        <p:nvSpPr>
          <p:cNvPr id="3" name="Subtítulo 2"/>
          <p:cNvSpPr>
            <a:spLocks noGrp="1"/>
          </p:cNvSpPr>
          <p:nvPr>
            <p:ph type="subTitle" idx="1"/>
          </p:nvPr>
        </p:nvSpPr>
        <p:spPr>
          <a:xfrm>
            <a:off x="179512" y="1844824"/>
            <a:ext cx="8424936" cy="3816424"/>
          </a:xfrm>
        </p:spPr>
        <p:txBody>
          <a:bodyPr/>
          <a:lstStyle/>
          <a:p>
            <a:pPr marL="457200" indent="-457200">
              <a:buFont typeface="Arial" panose="020B0604020202020204" pitchFamily="34" charset="0"/>
              <a:buChar char="•"/>
            </a:pPr>
            <a:r>
              <a:rPr lang="es-PE" sz="2800" dirty="0"/>
              <a:t>Os </a:t>
            </a:r>
            <a:r>
              <a:rPr lang="es-PE" sz="2800" dirty="0" smtClean="0"/>
              <a:t>resultados </a:t>
            </a:r>
            <a:r>
              <a:rPr lang="pt-BR" sz="2800" dirty="0" smtClean="0"/>
              <a:t>do </a:t>
            </a:r>
            <a:r>
              <a:rPr lang="pt-BR" sz="2800" dirty="0"/>
              <a:t>teste usando o classificador SVM </a:t>
            </a:r>
            <a:r>
              <a:rPr lang="pt-BR" sz="2800" dirty="0" smtClean="0"/>
              <a:t>s</a:t>
            </a:r>
            <a:r>
              <a:rPr lang="pt-BR" sz="2800" dirty="0"/>
              <a:t>ã</a:t>
            </a:r>
            <a:r>
              <a:rPr lang="pt-BR" sz="2800" dirty="0" smtClean="0"/>
              <a:t>o </a:t>
            </a:r>
            <a:r>
              <a:rPr lang="pt-BR" sz="2800" dirty="0"/>
              <a:t>para cada </a:t>
            </a:r>
            <a:r>
              <a:rPr lang="pt-BR" sz="2800" dirty="0" smtClean="0"/>
              <a:t>frame do vídeo</a:t>
            </a:r>
            <a:r>
              <a:rPr lang="pt-BR" sz="2800" dirty="0"/>
              <a:t>.</a:t>
            </a:r>
            <a:r>
              <a:rPr lang="pt-BR" sz="2800" dirty="0" smtClean="0"/>
              <a:t> </a:t>
            </a:r>
          </a:p>
          <a:p>
            <a:pPr marL="457200" indent="-457200">
              <a:buFont typeface="Arial" panose="020B0604020202020204" pitchFamily="34" charset="0"/>
              <a:buChar char="•"/>
            </a:pPr>
            <a:endParaRPr lang="pt-BR" sz="2800" dirty="0" smtClean="0"/>
          </a:p>
          <a:p>
            <a:pPr marL="457200" indent="-457200">
              <a:buFont typeface="Arial" panose="020B0604020202020204" pitchFamily="34" charset="0"/>
              <a:buChar char="•"/>
            </a:pPr>
            <a:r>
              <a:rPr lang="es-PE" sz="2800" dirty="0"/>
              <a:t>Para a etapa de teste, cada </a:t>
            </a:r>
            <a:r>
              <a:rPr lang="es-PE" sz="2800" dirty="0" err="1" smtClean="0"/>
              <a:t>frame</a:t>
            </a:r>
            <a:r>
              <a:rPr lang="es-PE" sz="2800" dirty="0"/>
              <a:t> </a:t>
            </a:r>
            <a:r>
              <a:rPr lang="es-PE" sz="2800" dirty="0" smtClean="0"/>
              <a:t>é</a:t>
            </a:r>
            <a:r>
              <a:rPr lang="pt-BR" sz="2800" dirty="0" smtClean="0"/>
              <a:t> </a:t>
            </a:r>
            <a:r>
              <a:rPr lang="pt-BR" sz="2800" dirty="0"/>
              <a:t>classificado de forma independente, mas a etiqueta final </a:t>
            </a:r>
            <a:r>
              <a:rPr lang="pt-BR" sz="2800" dirty="0" smtClean="0"/>
              <a:t>do vídeo é </a:t>
            </a:r>
            <a:r>
              <a:rPr lang="pt-BR" sz="2800" dirty="0"/>
              <a:t>gerada por </a:t>
            </a:r>
            <a:r>
              <a:rPr lang="pt-BR" sz="2800" dirty="0" smtClean="0"/>
              <a:t>votação</a:t>
            </a:r>
            <a:r>
              <a:rPr lang="pt-BR" sz="2800" dirty="0"/>
              <a:t>, i.e.,</a:t>
            </a:r>
            <a:endParaRPr lang="es-PE" sz="2800" dirty="0"/>
          </a:p>
        </p:txBody>
      </p:sp>
    </p:spTree>
    <p:extLst>
      <p:ext uri="{BB962C8B-B14F-4D97-AF65-F5344CB8AC3E}">
        <p14:creationId xmlns:p14="http://schemas.microsoft.com/office/powerpoint/2010/main" val="556493990"/>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RESULTADOS E </a:t>
            </a:r>
            <a:r>
              <a:rPr lang="es-PE" sz="6000" dirty="0" smtClean="0"/>
              <a:t>ANÁLISES</a:t>
            </a:r>
            <a:endParaRPr lang="es-PE" sz="6000"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8901" y="1412776"/>
            <a:ext cx="8595837" cy="4320480"/>
          </a:xfrm>
          <a:prstGeom prst="rect">
            <a:avLst/>
          </a:prstGeom>
        </p:spPr>
      </p:pic>
    </p:spTree>
    <p:extLst>
      <p:ext uri="{BB962C8B-B14F-4D97-AF65-F5344CB8AC3E}">
        <p14:creationId xmlns:p14="http://schemas.microsoft.com/office/powerpoint/2010/main" val="21345915"/>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RESULTADOS E </a:t>
            </a:r>
            <a:r>
              <a:rPr lang="es-PE" sz="6000" dirty="0" smtClean="0"/>
              <a:t>ANÁLISES</a:t>
            </a:r>
            <a:endParaRPr lang="es-PE" sz="6000" dirty="0"/>
          </a:p>
        </p:txBody>
      </p:sp>
      <p:sp>
        <p:nvSpPr>
          <p:cNvPr id="3" name="Subtítulo 2"/>
          <p:cNvSpPr>
            <a:spLocks noGrp="1"/>
          </p:cNvSpPr>
          <p:nvPr>
            <p:ph type="subTitle" idx="1"/>
          </p:nvPr>
        </p:nvSpPr>
        <p:spPr>
          <a:xfrm>
            <a:off x="251520" y="1268760"/>
            <a:ext cx="8424936" cy="5112568"/>
          </a:xfrm>
        </p:spPr>
        <p:txBody>
          <a:bodyPr/>
          <a:lstStyle/>
          <a:p>
            <a:r>
              <a:rPr lang="pt-BR" sz="2800" dirty="0"/>
              <a:t>F</a:t>
            </a:r>
            <a:r>
              <a:rPr lang="pt-BR" sz="2800" dirty="0" smtClean="0"/>
              <a:t>unção </a:t>
            </a:r>
            <a:r>
              <a:rPr lang="pt-BR" sz="2800" dirty="0"/>
              <a:t>de SIFT mais denso</a:t>
            </a:r>
            <a:endParaRPr lang="es-PE" sz="2800" dirty="0"/>
          </a:p>
        </p:txBody>
      </p:sp>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19672" y="1844824"/>
            <a:ext cx="4680520" cy="3551884"/>
          </a:xfrm>
          <a:prstGeom prst="rect">
            <a:avLst/>
          </a:prstGeom>
        </p:spPr>
      </p:pic>
      <p:sp>
        <p:nvSpPr>
          <p:cNvPr id="6" name="CuadroTexto 5"/>
          <p:cNvSpPr txBox="1"/>
          <p:nvPr/>
        </p:nvSpPr>
        <p:spPr>
          <a:xfrm>
            <a:off x="1475656" y="5456645"/>
            <a:ext cx="6552728" cy="523220"/>
          </a:xfrm>
          <a:prstGeom prst="rect">
            <a:avLst/>
          </a:prstGeom>
          <a:noFill/>
        </p:spPr>
        <p:txBody>
          <a:bodyPr wrap="square" rtlCol="0">
            <a:spAutoFit/>
          </a:bodyPr>
          <a:lstStyle/>
          <a:p>
            <a:r>
              <a:rPr lang="pt-BR" sz="2800" dirty="0" smtClean="0"/>
              <a:t>Fig. 11 </a:t>
            </a:r>
            <a:r>
              <a:rPr lang="pt-BR" sz="2800" dirty="0"/>
              <a:t>Exemplo de SIFT mais denso</a:t>
            </a:r>
            <a:endParaRPr lang="es-PE" sz="2800" dirty="0"/>
          </a:p>
        </p:txBody>
      </p:sp>
    </p:spTree>
    <p:extLst>
      <p:ext uri="{BB962C8B-B14F-4D97-AF65-F5344CB8AC3E}">
        <p14:creationId xmlns:p14="http://schemas.microsoft.com/office/powerpoint/2010/main" val="3733503361"/>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RESULTADOS E </a:t>
            </a:r>
            <a:r>
              <a:rPr lang="es-PE" sz="6000" dirty="0" smtClean="0"/>
              <a:t>ANÁLISES</a:t>
            </a:r>
            <a:endParaRPr lang="es-PE" sz="6000" dirty="0"/>
          </a:p>
        </p:txBody>
      </p:sp>
      <p:pic>
        <p:nvPicPr>
          <p:cNvPr id="3" name="Imagen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0069" y="1412776"/>
            <a:ext cx="8579193" cy="5040560"/>
          </a:xfrm>
          <a:prstGeom prst="rect">
            <a:avLst/>
          </a:prstGeom>
        </p:spPr>
      </p:pic>
    </p:spTree>
    <p:extLst>
      <p:ext uri="{BB962C8B-B14F-4D97-AF65-F5344CB8AC3E}">
        <p14:creationId xmlns:p14="http://schemas.microsoft.com/office/powerpoint/2010/main" val="341660038"/>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smtClean="0"/>
              <a:t>CONCLUSÕES</a:t>
            </a:r>
            <a:endParaRPr lang="es-PE" sz="6000" dirty="0"/>
          </a:p>
        </p:txBody>
      </p:sp>
      <p:sp>
        <p:nvSpPr>
          <p:cNvPr id="3" name="Subtítulo 2"/>
          <p:cNvSpPr>
            <a:spLocks noGrp="1"/>
          </p:cNvSpPr>
          <p:nvPr>
            <p:ph type="subTitle" idx="1"/>
          </p:nvPr>
        </p:nvSpPr>
        <p:spPr>
          <a:xfrm>
            <a:off x="282630" y="1472928"/>
            <a:ext cx="8064896" cy="4836392"/>
          </a:xfrm>
        </p:spPr>
        <p:txBody>
          <a:bodyPr/>
          <a:lstStyle/>
          <a:p>
            <a:pPr marL="457200" indent="-457200">
              <a:buFont typeface="Arial" panose="020B0604020202020204" pitchFamily="34" charset="0"/>
              <a:buChar char="•"/>
            </a:pPr>
            <a:r>
              <a:rPr lang="pt-BR" sz="2800" dirty="0" smtClean="0"/>
              <a:t>Nós </a:t>
            </a:r>
            <a:r>
              <a:rPr lang="pt-BR" sz="2800" dirty="0"/>
              <a:t>mostramos que o algoritmo </a:t>
            </a:r>
            <a:r>
              <a:rPr lang="pt-BR" sz="2800" dirty="0" err="1"/>
              <a:t>MoSIFT</a:t>
            </a:r>
            <a:r>
              <a:rPr lang="pt-BR" sz="2800" dirty="0"/>
              <a:t> </a:t>
            </a:r>
            <a:r>
              <a:rPr lang="pt-BR" sz="2800" dirty="0"/>
              <a:t>é</a:t>
            </a:r>
            <a:r>
              <a:rPr lang="pt-BR" sz="2800" dirty="0" smtClean="0"/>
              <a:t> eficiente para detectar pontos </a:t>
            </a:r>
            <a:r>
              <a:rPr lang="pt-BR" sz="2800" dirty="0"/>
              <a:t>de interesse </a:t>
            </a:r>
            <a:r>
              <a:rPr lang="pt-BR" sz="2800" dirty="0" err="1" smtClean="0"/>
              <a:t>espácio-temporal</a:t>
            </a:r>
            <a:r>
              <a:rPr lang="pt-BR" sz="2800" dirty="0" smtClean="0"/>
              <a:t> </a:t>
            </a:r>
            <a:r>
              <a:rPr lang="pt-BR" sz="2800" dirty="0"/>
              <a:t>de um </a:t>
            </a:r>
            <a:r>
              <a:rPr lang="pt-BR" sz="2800" dirty="0" smtClean="0"/>
              <a:t>vídeo</a:t>
            </a:r>
            <a:r>
              <a:rPr lang="pt-BR" sz="2800" dirty="0"/>
              <a:t>, </a:t>
            </a:r>
            <a:r>
              <a:rPr lang="pt-BR" sz="2800" dirty="0" smtClean="0"/>
              <a:t>que pode </a:t>
            </a:r>
            <a:r>
              <a:rPr lang="pt-BR" sz="2800" dirty="0"/>
              <a:t>usar no campo de </a:t>
            </a:r>
            <a:r>
              <a:rPr lang="pt-BR" sz="2800" dirty="0" smtClean="0"/>
              <a:t>detecção </a:t>
            </a:r>
            <a:r>
              <a:rPr lang="pt-BR" sz="2800" dirty="0"/>
              <a:t>e reconhecimento</a:t>
            </a:r>
            <a:r>
              <a:rPr lang="pt-BR" sz="2800" dirty="0" smtClean="0"/>
              <a:t>.</a:t>
            </a:r>
          </a:p>
          <a:p>
            <a:pPr marL="457200" indent="-457200">
              <a:buFont typeface="Arial" panose="020B0604020202020204" pitchFamily="34" charset="0"/>
              <a:buChar char="•"/>
            </a:pPr>
            <a:endParaRPr lang="pt-BR" sz="2800" dirty="0"/>
          </a:p>
          <a:p>
            <a:pPr marL="457200" indent="-457200">
              <a:buFont typeface="Arial" panose="020B0604020202020204" pitchFamily="34" charset="0"/>
              <a:buChar char="•"/>
            </a:pPr>
            <a:r>
              <a:rPr lang="es-PE" sz="2800" dirty="0"/>
              <a:t>O </a:t>
            </a:r>
            <a:r>
              <a:rPr lang="es-PE" sz="2800" dirty="0" err="1"/>
              <a:t>descritor</a:t>
            </a:r>
            <a:r>
              <a:rPr lang="es-PE" sz="2800" dirty="0"/>
              <a:t> </a:t>
            </a:r>
            <a:r>
              <a:rPr lang="es-PE" sz="2800" dirty="0" err="1"/>
              <a:t>MoSIFT</a:t>
            </a:r>
            <a:r>
              <a:rPr lang="es-PE" sz="2800" dirty="0"/>
              <a:t> como mostrado nos </a:t>
            </a:r>
            <a:r>
              <a:rPr lang="es-PE" sz="2800" dirty="0" smtClean="0"/>
              <a:t>resultados, </a:t>
            </a:r>
            <a:r>
              <a:rPr lang="pt-BR" sz="2800" dirty="0" smtClean="0"/>
              <a:t>acreditamos </a:t>
            </a:r>
            <a:r>
              <a:rPr lang="pt-BR" sz="2800" dirty="0"/>
              <a:t>que </a:t>
            </a:r>
            <a:r>
              <a:rPr lang="pt-BR" sz="2800" dirty="0" smtClean="0"/>
              <a:t>ter</a:t>
            </a:r>
            <a:r>
              <a:rPr lang="pt-BR" sz="2800" dirty="0"/>
              <a:t>á</a:t>
            </a:r>
            <a:r>
              <a:rPr lang="pt-BR" sz="2800" dirty="0" smtClean="0"/>
              <a:t> </a:t>
            </a:r>
            <a:r>
              <a:rPr lang="pt-BR" sz="2800" dirty="0"/>
              <a:t>uma melhor </a:t>
            </a:r>
            <a:r>
              <a:rPr lang="pt-BR" sz="2800" dirty="0" smtClean="0"/>
              <a:t>acurácia </a:t>
            </a:r>
            <a:r>
              <a:rPr lang="pt-BR" sz="2800" dirty="0"/>
              <a:t>quando o </a:t>
            </a:r>
            <a:r>
              <a:rPr lang="pt-BR" sz="2800" dirty="0" smtClean="0"/>
              <a:t>processo de segmentação </a:t>
            </a:r>
            <a:r>
              <a:rPr lang="pt-BR" sz="2800" dirty="0"/>
              <a:t>melhore, reduzindo desta forma o </a:t>
            </a:r>
            <a:r>
              <a:rPr lang="pt-BR" sz="2800" dirty="0" smtClean="0"/>
              <a:t>número de pontos </a:t>
            </a:r>
            <a:r>
              <a:rPr lang="pt-BR" sz="2800" dirty="0"/>
              <a:t>de interesse </a:t>
            </a:r>
            <a:r>
              <a:rPr lang="pt-BR" sz="2800" dirty="0" smtClean="0"/>
              <a:t>n</a:t>
            </a:r>
            <a:r>
              <a:rPr lang="pt-BR" sz="2800" dirty="0"/>
              <a:t>ã</a:t>
            </a:r>
            <a:r>
              <a:rPr lang="pt-BR" sz="2800" dirty="0" smtClean="0"/>
              <a:t>o </a:t>
            </a:r>
            <a:r>
              <a:rPr lang="pt-BR" sz="2800" dirty="0"/>
              <a:t>descriminantes.</a:t>
            </a:r>
            <a:endParaRPr lang="es-PE" sz="2800" dirty="0"/>
          </a:p>
        </p:txBody>
      </p:sp>
    </p:spTree>
    <p:extLst>
      <p:ext uri="{BB962C8B-B14F-4D97-AF65-F5344CB8AC3E}">
        <p14:creationId xmlns:p14="http://schemas.microsoft.com/office/powerpoint/2010/main" val="3033565264"/>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smtClean="0"/>
              <a:t>CONCLUSÕES</a:t>
            </a:r>
            <a:endParaRPr lang="es-PE" sz="6000" dirty="0"/>
          </a:p>
        </p:txBody>
      </p:sp>
      <p:sp>
        <p:nvSpPr>
          <p:cNvPr id="3" name="Subtítulo 2"/>
          <p:cNvSpPr>
            <a:spLocks noGrp="1"/>
          </p:cNvSpPr>
          <p:nvPr>
            <p:ph type="subTitle" idx="1"/>
          </p:nvPr>
        </p:nvSpPr>
        <p:spPr>
          <a:xfrm>
            <a:off x="251520" y="1124744"/>
            <a:ext cx="8064896" cy="3240360"/>
          </a:xfrm>
        </p:spPr>
        <p:txBody>
          <a:bodyPr/>
          <a:lstStyle/>
          <a:p>
            <a:pPr marL="457200" indent="-457200">
              <a:buFont typeface="Arial" panose="020B0604020202020204" pitchFamily="34" charset="0"/>
              <a:buChar char="•"/>
            </a:pPr>
            <a:r>
              <a:rPr lang="pt-BR" sz="2800" dirty="0"/>
              <a:t>Como mostrado na Tabela 1, quando aumenta </a:t>
            </a:r>
            <a:r>
              <a:rPr lang="pt-BR" sz="2800" dirty="0" smtClean="0"/>
              <a:t>o tamanho</a:t>
            </a:r>
            <a:r>
              <a:rPr lang="pt-BR" sz="2800" dirty="0"/>
              <a:t> </a:t>
            </a:r>
            <a:r>
              <a:rPr lang="pt-BR" sz="2800" dirty="0" smtClean="0"/>
              <a:t>do dicionário também </a:t>
            </a:r>
            <a:r>
              <a:rPr lang="pt-BR" sz="2800" dirty="0"/>
              <a:t>aumenta a </a:t>
            </a:r>
            <a:r>
              <a:rPr lang="pt-BR" sz="2800" dirty="0" smtClean="0"/>
              <a:t>acurácia </a:t>
            </a:r>
            <a:r>
              <a:rPr lang="pt-BR" sz="2800" dirty="0"/>
              <a:t>do modelo </a:t>
            </a:r>
            <a:r>
              <a:rPr lang="pt-BR" sz="2800" dirty="0" smtClean="0"/>
              <a:t>usado neste </a:t>
            </a:r>
            <a:r>
              <a:rPr lang="pt-BR" sz="2800" dirty="0"/>
              <a:t>trabalho. A maior quantidade de palavras, o </a:t>
            </a:r>
            <a:r>
              <a:rPr lang="pt-BR" sz="2800" dirty="0" smtClean="0"/>
              <a:t>acurácia é </a:t>
            </a:r>
            <a:r>
              <a:rPr lang="pt-BR" sz="2800" dirty="0"/>
              <a:t>maior, porque </a:t>
            </a:r>
            <a:r>
              <a:rPr lang="pt-BR" sz="2800" dirty="0" smtClean="0"/>
              <a:t>h</a:t>
            </a:r>
            <a:r>
              <a:rPr lang="pt-BR" sz="2800" dirty="0"/>
              <a:t>á</a:t>
            </a:r>
            <a:r>
              <a:rPr lang="pt-BR" sz="2800" dirty="0" smtClean="0"/>
              <a:t> </a:t>
            </a:r>
            <a:r>
              <a:rPr lang="pt-BR" sz="2800" dirty="0"/>
              <a:t>um agrupamento melhor por </a:t>
            </a:r>
            <a:r>
              <a:rPr lang="pt-BR" sz="2800" dirty="0" err="1" smtClean="0"/>
              <a:t>semenjanza</a:t>
            </a:r>
            <a:r>
              <a:rPr lang="pt-BR" sz="2800" dirty="0"/>
              <a:t> </a:t>
            </a:r>
            <a:r>
              <a:rPr lang="pt-BR" sz="2800" dirty="0" smtClean="0"/>
              <a:t>das características </a:t>
            </a:r>
            <a:r>
              <a:rPr lang="pt-BR" sz="2800" dirty="0"/>
              <a:t>que melhor </a:t>
            </a:r>
            <a:r>
              <a:rPr lang="pt-BR" sz="2800" dirty="0" err="1"/>
              <a:t>difiere</a:t>
            </a:r>
            <a:r>
              <a:rPr lang="pt-BR" sz="2800" dirty="0"/>
              <a:t> dos outros </a:t>
            </a:r>
            <a:r>
              <a:rPr lang="pt-BR" sz="2800" dirty="0" smtClean="0"/>
              <a:t>grupos formados</a:t>
            </a:r>
            <a:r>
              <a:rPr lang="pt-BR" sz="2800" dirty="0"/>
              <a:t>.</a:t>
            </a:r>
            <a:endParaRPr lang="es-PE" sz="2800" dirty="0"/>
          </a:p>
        </p:txBody>
      </p:sp>
    </p:spTree>
    <p:extLst>
      <p:ext uri="{BB962C8B-B14F-4D97-AF65-F5344CB8AC3E}">
        <p14:creationId xmlns:p14="http://schemas.microsoft.com/office/powerpoint/2010/main" val="1869855428"/>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a:t>REFERENCES</a:t>
            </a:r>
          </a:p>
        </p:txBody>
      </p:sp>
      <p:sp>
        <p:nvSpPr>
          <p:cNvPr id="3" name="Subtítulo 2"/>
          <p:cNvSpPr>
            <a:spLocks noGrp="1"/>
          </p:cNvSpPr>
          <p:nvPr>
            <p:ph type="subTitle" idx="1"/>
          </p:nvPr>
        </p:nvSpPr>
        <p:spPr>
          <a:xfrm>
            <a:off x="251520" y="1124744"/>
            <a:ext cx="8064896" cy="5400600"/>
          </a:xfrm>
        </p:spPr>
        <p:txBody>
          <a:bodyPr/>
          <a:lstStyle/>
          <a:p>
            <a:r>
              <a:rPr lang="es-PE" sz="1800" dirty="0"/>
              <a:t>[1] M.-Y. </a:t>
            </a:r>
            <a:r>
              <a:rPr lang="es-PE" sz="1800" dirty="0" err="1"/>
              <a:t>Chen</a:t>
            </a:r>
            <a:r>
              <a:rPr lang="es-PE" sz="1800" dirty="0"/>
              <a:t> and A. </a:t>
            </a:r>
            <a:r>
              <a:rPr lang="es-PE" sz="1800" dirty="0" err="1"/>
              <a:t>Hauptmann</a:t>
            </a:r>
            <a:r>
              <a:rPr lang="es-PE" sz="1800" dirty="0"/>
              <a:t>, </a:t>
            </a:r>
            <a:r>
              <a:rPr lang="es-PE" sz="1800" dirty="0" err="1"/>
              <a:t>Mosift</a:t>
            </a:r>
            <a:r>
              <a:rPr lang="es-PE" sz="1800" dirty="0"/>
              <a:t>: </a:t>
            </a:r>
            <a:r>
              <a:rPr lang="es-PE" sz="1800" dirty="0" err="1" smtClean="0"/>
              <a:t>Recognizing</a:t>
            </a:r>
            <a:r>
              <a:rPr lang="es-PE" sz="1800" dirty="0"/>
              <a:t> </a:t>
            </a:r>
            <a:r>
              <a:rPr lang="es-PE" sz="1800" dirty="0" smtClean="0"/>
              <a:t>human </a:t>
            </a:r>
            <a:r>
              <a:rPr lang="es-PE" sz="1800" dirty="0" err="1"/>
              <a:t>actions</a:t>
            </a:r>
            <a:r>
              <a:rPr lang="es-PE" sz="1800" dirty="0"/>
              <a:t> in </a:t>
            </a:r>
            <a:r>
              <a:rPr lang="es-PE" sz="1800" dirty="0" err="1"/>
              <a:t>surveillance</a:t>
            </a:r>
            <a:r>
              <a:rPr lang="es-PE" sz="1800" dirty="0"/>
              <a:t> videos, </a:t>
            </a:r>
            <a:r>
              <a:rPr lang="es-PE" sz="1800" dirty="0" smtClean="0"/>
              <a:t>CMU-CS-09-161. Carnegie </a:t>
            </a:r>
            <a:r>
              <a:rPr lang="es-PE" sz="1800" dirty="0" err="1"/>
              <a:t>Mellon</a:t>
            </a:r>
            <a:r>
              <a:rPr lang="es-PE" sz="1800" dirty="0"/>
              <a:t> </a:t>
            </a:r>
            <a:r>
              <a:rPr lang="es-PE" sz="1800" dirty="0" err="1"/>
              <a:t>University</a:t>
            </a:r>
            <a:r>
              <a:rPr lang="es-PE" sz="1800" dirty="0"/>
              <a:t>, 2009</a:t>
            </a:r>
            <a:r>
              <a:rPr lang="es-PE" sz="1800" dirty="0" smtClean="0"/>
              <a:t>.</a:t>
            </a:r>
          </a:p>
          <a:p>
            <a:endParaRPr lang="es-PE" sz="1800" dirty="0"/>
          </a:p>
          <a:p>
            <a:r>
              <a:rPr lang="en-US" sz="1800" dirty="0"/>
              <a:t>[2] D.G. Lowe. Distinctive image features from scale </a:t>
            </a:r>
            <a:r>
              <a:rPr lang="en-US" sz="1800" dirty="0" smtClean="0"/>
              <a:t>invariant key </a:t>
            </a:r>
            <a:r>
              <a:rPr lang="en-US" sz="1800" dirty="0"/>
              <a:t>points, In IJCV, November </a:t>
            </a:r>
            <a:r>
              <a:rPr lang="en-US" sz="1800" dirty="0" smtClean="0"/>
              <a:t>2004</a:t>
            </a:r>
          </a:p>
          <a:p>
            <a:endParaRPr lang="en-US" sz="1800" dirty="0"/>
          </a:p>
          <a:p>
            <a:r>
              <a:rPr lang="en-US" sz="1800" dirty="0"/>
              <a:t>[3] T. </a:t>
            </a:r>
            <a:r>
              <a:rPr lang="en-US" sz="1800" dirty="0" err="1"/>
              <a:t>Deselaers</a:t>
            </a:r>
            <a:r>
              <a:rPr lang="en-US" sz="1800" dirty="0"/>
              <a:t>, L. </a:t>
            </a:r>
            <a:r>
              <a:rPr lang="en-US" sz="1800" dirty="0" err="1"/>
              <a:t>Pimenidis</a:t>
            </a:r>
            <a:r>
              <a:rPr lang="en-US" sz="1800" dirty="0"/>
              <a:t>, and H. Ney, </a:t>
            </a:r>
            <a:r>
              <a:rPr lang="en-US" sz="1800" dirty="0" smtClean="0"/>
              <a:t>Bag-of-</a:t>
            </a:r>
            <a:r>
              <a:rPr lang="en-US" sz="1800" dirty="0" err="1" smtClean="0"/>
              <a:t>visualwords</a:t>
            </a:r>
            <a:r>
              <a:rPr lang="en-US" sz="1800" dirty="0"/>
              <a:t> </a:t>
            </a:r>
            <a:r>
              <a:rPr lang="en-US" sz="1800" dirty="0" smtClean="0"/>
              <a:t>models </a:t>
            </a:r>
            <a:r>
              <a:rPr lang="en-US" sz="1800" dirty="0"/>
              <a:t>for adult image classification and </a:t>
            </a:r>
            <a:r>
              <a:rPr lang="en-US" sz="1800" dirty="0" smtClean="0"/>
              <a:t>filtering, </a:t>
            </a:r>
            <a:r>
              <a:rPr lang="de-DE" sz="1800" dirty="0" smtClean="0"/>
              <a:t>in </a:t>
            </a:r>
            <a:r>
              <a:rPr lang="de-DE" sz="1800" dirty="0"/>
              <a:t>ICPR, 2008, pp. 14</a:t>
            </a:r>
            <a:r>
              <a:rPr lang="de-DE" sz="1800" dirty="0" smtClean="0"/>
              <a:t>.</a:t>
            </a:r>
          </a:p>
          <a:p>
            <a:endParaRPr lang="de-DE" sz="1800" dirty="0"/>
          </a:p>
          <a:p>
            <a:r>
              <a:rPr lang="pt-BR" sz="1800" dirty="0"/>
              <a:t>[4] F. D. M. de Souza, G. Ca. </a:t>
            </a:r>
            <a:r>
              <a:rPr lang="pt-BR" sz="1800" dirty="0" err="1"/>
              <a:t>Ch´avez</a:t>
            </a:r>
            <a:r>
              <a:rPr lang="pt-BR" sz="1800" dirty="0"/>
              <a:t>, E. A. do Valle, </a:t>
            </a:r>
            <a:r>
              <a:rPr lang="pt-BR" sz="1800" dirty="0" err="1" smtClean="0"/>
              <a:t>and</a:t>
            </a:r>
            <a:r>
              <a:rPr lang="pt-BR" sz="1800" dirty="0"/>
              <a:t> </a:t>
            </a:r>
            <a:r>
              <a:rPr lang="en-US" sz="1800" dirty="0" smtClean="0"/>
              <a:t>A</a:t>
            </a:r>
            <a:r>
              <a:rPr lang="en-US" sz="1800" dirty="0"/>
              <a:t>. de A Araujo, Violence detection in video using </a:t>
            </a:r>
            <a:r>
              <a:rPr lang="en-US" sz="1800" dirty="0" smtClean="0"/>
              <a:t>spatiotemporal features</a:t>
            </a:r>
            <a:r>
              <a:rPr lang="en-US" sz="1800" dirty="0"/>
              <a:t>, in Proceedings of the 23rd SIBGRAPI</a:t>
            </a:r>
          </a:p>
          <a:p>
            <a:r>
              <a:rPr lang="en-US" sz="1800" dirty="0"/>
              <a:t>Conference on Graphics, Patterns and Images. </a:t>
            </a:r>
            <a:r>
              <a:rPr lang="en-US" sz="1800" dirty="0" smtClean="0"/>
              <a:t>IEEE, </a:t>
            </a:r>
            <a:r>
              <a:rPr lang="es-PE" sz="1800" dirty="0" smtClean="0"/>
              <a:t>2010</a:t>
            </a:r>
            <a:r>
              <a:rPr lang="es-PE" sz="1800" dirty="0"/>
              <a:t>, pp. 224230</a:t>
            </a:r>
            <a:r>
              <a:rPr lang="es-PE" sz="1800" dirty="0" smtClean="0"/>
              <a:t>.</a:t>
            </a:r>
          </a:p>
          <a:p>
            <a:endParaRPr lang="es-PE" sz="1800" dirty="0"/>
          </a:p>
          <a:p>
            <a:r>
              <a:rPr lang="en-US" sz="1800" dirty="0"/>
              <a:t>[5] D. G. Lowe, Distinctive image features from </a:t>
            </a:r>
            <a:r>
              <a:rPr lang="en-US" sz="1800" dirty="0" err="1" smtClean="0"/>
              <a:t>scaleinvariant</a:t>
            </a:r>
            <a:r>
              <a:rPr lang="en-US" sz="1800" dirty="0"/>
              <a:t> </a:t>
            </a:r>
            <a:r>
              <a:rPr lang="en-US" sz="1800" dirty="0" err="1" smtClean="0"/>
              <a:t>keypoints</a:t>
            </a:r>
            <a:r>
              <a:rPr lang="en-US" sz="1800" dirty="0"/>
              <a:t>, International Journal of Computer </a:t>
            </a:r>
            <a:r>
              <a:rPr lang="en-US" sz="1800" dirty="0" smtClean="0"/>
              <a:t>Vision, </a:t>
            </a:r>
            <a:r>
              <a:rPr lang="es-PE" sz="1800" dirty="0" smtClean="0"/>
              <a:t>vol</a:t>
            </a:r>
            <a:r>
              <a:rPr lang="es-PE" sz="1800" dirty="0"/>
              <a:t>. 60, no. 2, pp. 91110, 2004</a:t>
            </a:r>
            <a:r>
              <a:rPr lang="es-PE" sz="1800" dirty="0" smtClean="0"/>
              <a:t>.</a:t>
            </a:r>
          </a:p>
          <a:p>
            <a:endParaRPr lang="es-PE" sz="1800" dirty="0"/>
          </a:p>
          <a:p>
            <a:r>
              <a:rPr lang="es-PE" sz="1800" dirty="0"/>
              <a:t>[6] </a:t>
            </a:r>
            <a:r>
              <a:rPr lang="es-PE" sz="1800" dirty="0" err="1"/>
              <a:t>Ruben</a:t>
            </a:r>
            <a:r>
              <a:rPr lang="es-PE" sz="1800" dirty="0"/>
              <a:t> </a:t>
            </a:r>
            <a:r>
              <a:rPr lang="es-PE" sz="1800" dirty="0" smtClean="0"/>
              <a:t>Hernández </a:t>
            </a:r>
            <a:r>
              <a:rPr lang="es-PE" sz="1800" dirty="0" err="1"/>
              <a:t>Garca</a:t>
            </a:r>
            <a:r>
              <a:rPr lang="es-PE" sz="1800" dirty="0"/>
              <a:t>, </a:t>
            </a:r>
            <a:r>
              <a:rPr lang="es-PE" sz="1800" dirty="0" err="1"/>
              <a:t>Edel</a:t>
            </a:r>
            <a:r>
              <a:rPr lang="es-PE" sz="1800" dirty="0"/>
              <a:t> </a:t>
            </a:r>
            <a:r>
              <a:rPr lang="es-PE" sz="1800" dirty="0" smtClean="0"/>
              <a:t>García </a:t>
            </a:r>
            <a:r>
              <a:rPr lang="es-PE" sz="1800" dirty="0"/>
              <a:t>Reyes, </a:t>
            </a:r>
            <a:r>
              <a:rPr lang="es-PE" sz="1800" dirty="0" err="1" smtClean="0"/>
              <a:t>Julían</a:t>
            </a:r>
            <a:r>
              <a:rPr lang="es-PE" sz="1800" dirty="0" smtClean="0"/>
              <a:t> Ramos </a:t>
            </a:r>
            <a:r>
              <a:rPr lang="es-PE" sz="1800" dirty="0" err="1" smtClean="0"/>
              <a:t>Cózar</a:t>
            </a:r>
            <a:r>
              <a:rPr lang="es-PE" sz="1800" dirty="0"/>
              <a:t>, </a:t>
            </a:r>
            <a:r>
              <a:rPr lang="es-PE" sz="1800" dirty="0" smtClean="0"/>
              <a:t>Nicolás </a:t>
            </a:r>
            <a:r>
              <a:rPr lang="es-PE" sz="1800" dirty="0" err="1"/>
              <a:t>Guil</a:t>
            </a:r>
            <a:r>
              <a:rPr lang="es-PE" sz="1800" dirty="0"/>
              <a:t> Mata, Modelos de </a:t>
            </a:r>
            <a:r>
              <a:rPr lang="es-PE" sz="1800" dirty="0" smtClean="0"/>
              <a:t>representación de </a:t>
            </a:r>
            <a:r>
              <a:rPr lang="es-PE" sz="1800" dirty="0" err="1" smtClean="0"/>
              <a:t>caractersticas</a:t>
            </a:r>
            <a:r>
              <a:rPr lang="es-PE" sz="1800" dirty="0" smtClean="0"/>
              <a:t> </a:t>
            </a:r>
            <a:r>
              <a:rPr lang="es-PE" sz="1800" dirty="0"/>
              <a:t>para la </a:t>
            </a:r>
            <a:r>
              <a:rPr lang="es-PE" sz="1800" dirty="0" smtClean="0"/>
              <a:t>clasificación </a:t>
            </a:r>
            <a:r>
              <a:rPr lang="es-PE" sz="1800" dirty="0"/>
              <a:t>de </a:t>
            </a:r>
            <a:r>
              <a:rPr lang="es-PE" sz="1800" dirty="0" smtClean="0"/>
              <a:t>acciones </a:t>
            </a:r>
            <a:r>
              <a:rPr lang="es-PE" sz="1800" dirty="0"/>
              <a:t>humanas </a:t>
            </a:r>
            <a:r>
              <a:rPr lang="es-PE" sz="1800" dirty="0" smtClean="0"/>
              <a:t>en vídeo</a:t>
            </a:r>
            <a:r>
              <a:rPr lang="es-PE" sz="1800" dirty="0"/>
              <a:t>: Estado del arte, Revista Cubana de Ciencias </a:t>
            </a:r>
            <a:r>
              <a:rPr lang="es-PE" sz="1800" dirty="0" smtClean="0"/>
              <a:t>Informática</a:t>
            </a:r>
            <a:r>
              <a:rPr lang="es-PE" sz="1800" dirty="0"/>
              <a:t> </a:t>
            </a:r>
            <a:r>
              <a:rPr lang="es-PE" sz="1800" dirty="0" smtClean="0"/>
              <a:t>Vol</a:t>
            </a:r>
            <a:r>
              <a:rPr lang="es-PE" sz="1800" dirty="0"/>
              <a:t>. 8 No 4, Octubre-Diciembre, 2014, </a:t>
            </a:r>
            <a:r>
              <a:rPr lang="es-PE" sz="1800" dirty="0" err="1"/>
              <a:t>Pag</a:t>
            </a:r>
            <a:r>
              <a:rPr lang="es-PE" sz="1800" dirty="0"/>
              <a:t>. </a:t>
            </a:r>
            <a:r>
              <a:rPr lang="es-PE" sz="1800" dirty="0" smtClean="0"/>
              <a:t>21-51</a:t>
            </a:r>
            <a:r>
              <a:rPr lang="es-PE" sz="1800" dirty="0"/>
              <a:t>.</a:t>
            </a:r>
          </a:p>
        </p:txBody>
      </p:sp>
    </p:spTree>
    <p:extLst>
      <p:ext uri="{BB962C8B-B14F-4D97-AF65-F5344CB8AC3E}">
        <p14:creationId xmlns:p14="http://schemas.microsoft.com/office/powerpoint/2010/main" val="210826734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err="1" smtClean="0"/>
              <a:t>Introdução</a:t>
            </a:r>
            <a:endParaRPr lang="es-PE" sz="7200" dirty="0"/>
          </a:p>
        </p:txBody>
      </p:sp>
      <p:sp>
        <p:nvSpPr>
          <p:cNvPr id="3" name="Subtítulo 2"/>
          <p:cNvSpPr>
            <a:spLocks noGrp="1"/>
          </p:cNvSpPr>
          <p:nvPr>
            <p:ph type="subTitle" idx="1"/>
          </p:nvPr>
        </p:nvSpPr>
        <p:spPr>
          <a:xfrm>
            <a:off x="282630" y="1124744"/>
            <a:ext cx="8568952" cy="5472608"/>
          </a:xfrm>
        </p:spPr>
        <p:txBody>
          <a:bodyPr/>
          <a:lstStyle/>
          <a:p>
            <a:r>
              <a:rPr lang="pt-BR" dirty="0"/>
              <a:t>No entanto, com objetivo de aumentar a robustez de </a:t>
            </a:r>
            <a:r>
              <a:rPr lang="pt-BR" dirty="0" smtClean="0"/>
              <a:t>um ponto </a:t>
            </a:r>
            <a:r>
              <a:rPr lang="pt-BR" dirty="0"/>
              <a:t>de interesse, </a:t>
            </a:r>
            <a:r>
              <a:rPr lang="pt-BR" dirty="0"/>
              <a:t>é</a:t>
            </a:r>
            <a:r>
              <a:rPr lang="pt-BR" dirty="0" smtClean="0"/>
              <a:t> </a:t>
            </a:r>
            <a:r>
              <a:rPr lang="pt-BR" dirty="0"/>
              <a:t>utilizado o histograma de fluxo </a:t>
            </a:r>
            <a:r>
              <a:rPr lang="pt-BR" dirty="0" smtClean="0"/>
              <a:t>óptico (HOF</a:t>
            </a:r>
            <a:r>
              <a:rPr lang="pt-BR" dirty="0"/>
              <a:t>, do </a:t>
            </a:r>
            <a:r>
              <a:rPr lang="pt-BR" dirty="0" smtClean="0"/>
              <a:t>inglês </a:t>
            </a:r>
            <a:r>
              <a:rPr lang="pt-BR" dirty="0" err="1"/>
              <a:t>Histogram</a:t>
            </a:r>
            <a:r>
              <a:rPr lang="pt-BR" dirty="0"/>
              <a:t> </a:t>
            </a:r>
            <a:r>
              <a:rPr lang="pt-BR" dirty="0" err="1"/>
              <a:t>of</a:t>
            </a:r>
            <a:r>
              <a:rPr lang="pt-BR" dirty="0"/>
              <a:t> </a:t>
            </a:r>
            <a:r>
              <a:rPr lang="pt-BR" dirty="0" err="1"/>
              <a:t>Optical</a:t>
            </a:r>
            <a:r>
              <a:rPr lang="pt-BR" dirty="0"/>
              <a:t> </a:t>
            </a:r>
            <a:r>
              <a:rPr lang="pt-BR" dirty="0" err="1"/>
              <a:t>Flow</a:t>
            </a:r>
            <a:r>
              <a:rPr lang="pt-BR" dirty="0"/>
              <a:t>) para </a:t>
            </a:r>
            <a:r>
              <a:rPr lang="pt-BR" dirty="0" smtClean="0"/>
              <a:t>acrescentar informação </a:t>
            </a:r>
            <a:r>
              <a:rPr lang="pt-BR" dirty="0"/>
              <a:t>de movimento aos pontos detectados.</a:t>
            </a:r>
            <a:r>
              <a:rPr lang="pt-BR" dirty="0" smtClean="0"/>
              <a:t> </a:t>
            </a:r>
            <a:endParaRPr lang="pt-BR" dirty="0" smtClean="0"/>
          </a:p>
          <a:p>
            <a:endParaRPr lang="pt-BR" dirty="0"/>
          </a:p>
          <a:p>
            <a:r>
              <a:rPr lang="pt-BR" dirty="0"/>
              <a:t> </a:t>
            </a:r>
            <a:r>
              <a:rPr lang="pt-BR" dirty="0"/>
              <a:t>É</a:t>
            </a:r>
            <a:r>
              <a:rPr lang="pt-BR" dirty="0" smtClean="0"/>
              <a:t> desta forma </a:t>
            </a:r>
            <a:r>
              <a:rPr lang="pt-BR" dirty="0"/>
              <a:t>que o descritor </a:t>
            </a:r>
            <a:r>
              <a:rPr lang="pt-BR" dirty="0" err="1"/>
              <a:t>MoSIFT</a:t>
            </a:r>
            <a:r>
              <a:rPr lang="pt-BR" dirty="0"/>
              <a:t> </a:t>
            </a:r>
            <a:r>
              <a:rPr lang="pt-BR" dirty="0" smtClean="0"/>
              <a:t>é criado</a:t>
            </a:r>
            <a:r>
              <a:rPr lang="pt-BR" dirty="0"/>
              <a:t>.</a:t>
            </a:r>
            <a:endParaRPr lang="pt-BR" dirty="0"/>
          </a:p>
          <a:p>
            <a:endParaRPr lang="es-PE" dirty="0"/>
          </a:p>
        </p:txBody>
      </p:sp>
    </p:spTree>
    <p:extLst>
      <p:ext uri="{BB962C8B-B14F-4D97-AF65-F5344CB8AC3E}">
        <p14:creationId xmlns:p14="http://schemas.microsoft.com/office/powerpoint/2010/main" val="37980606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7200" dirty="0" err="1"/>
              <a:t>MoSIFT</a:t>
            </a:r>
            <a:endParaRPr lang="es-PE" sz="7200" dirty="0"/>
          </a:p>
        </p:txBody>
      </p:sp>
      <p:pic>
        <p:nvPicPr>
          <p:cNvPr id="5" name="Marcador de contenido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3607" y="1124743"/>
            <a:ext cx="6408713" cy="4768443"/>
          </a:xfrm>
          <a:prstGeom prst="rect">
            <a:avLst/>
          </a:prstGeom>
        </p:spPr>
      </p:pic>
      <p:sp>
        <p:nvSpPr>
          <p:cNvPr id="6" name="CuadroTexto 5"/>
          <p:cNvSpPr txBox="1"/>
          <p:nvPr/>
        </p:nvSpPr>
        <p:spPr>
          <a:xfrm>
            <a:off x="1072042" y="5978239"/>
            <a:ext cx="4082603" cy="369332"/>
          </a:xfrm>
          <a:prstGeom prst="rect">
            <a:avLst/>
          </a:prstGeom>
          <a:noFill/>
        </p:spPr>
        <p:txBody>
          <a:bodyPr wrap="square" rtlCol="0">
            <a:spAutoFit/>
          </a:bodyPr>
          <a:lstStyle/>
          <a:p>
            <a:r>
              <a:rPr lang="pt-BR" dirty="0"/>
              <a:t>Fig. 1. Fluxograma de algoritmo </a:t>
            </a:r>
            <a:r>
              <a:rPr lang="pt-BR" dirty="0" err="1"/>
              <a:t>MoSIFT</a:t>
            </a:r>
            <a:endParaRPr lang="es-PE" dirty="0"/>
          </a:p>
        </p:txBody>
      </p:sp>
    </p:spTree>
    <p:extLst>
      <p:ext uri="{BB962C8B-B14F-4D97-AF65-F5344CB8AC3E}">
        <p14:creationId xmlns:p14="http://schemas.microsoft.com/office/powerpoint/2010/main" val="1085069234"/>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MoSIFT</a:t>
            </a:r>
            <a:endParaRPr lang="es-PE" sz="6000" dirty="0"/>
          </a:p>
        </p:txBody>
      </p:sp>
      <p:sp>
        <p:nvSpPr>
          <p:cNvPr id="3" name="Subtítulo 2"/>
          <p:cNvSpPr>
            <a:spLocks noGrp="1"/>
          </p:cNvSpPr>
          <p:nvPr>
            <p:ph type="subTitle" idx="1"/>
          </p:nvPr>
        </p:nvSpPr>
        <p:spPr>
          <a:xfrm>
            <a:off x="107504" y="1484784"/>
            <a:ext cx="8856984" cy="5112568"/>
          </a:xfrm>
        </p:spPr>
        <p:txBody>
          <a:bodyPr/>
          <a:lstStyle/>
          <a:p>
            <a:r>
              <a:rPr lang="pt-BR" sz="2800" dirty="0" smtClean="0"/>
              <a:t>O </a:t>
            </a:r>
            <a:r>
              <a:rPr lang="pt-BR" sz="2800" dirty="0"/>
              <a:t>algoritmo utiliza um par de </a:t>
            </a:r>
            <a:r>
              <a:rPr lang="pt-BR" sz="2800" dirty="0" err="1"/>
              <a:t>italico</a:t>
            </a:r>
            <a:r>
              <a:rPr lang="pt-BR" sz="2800" dirty="0"/>
              <a:t> do </a:t>
            </a:r>
            <a:r>
              <a:rPr lang="pt-BR" sz="2800" dirty="0" smtClean="0"/>
              <a:t>vídeo </a:t>
            </a:r>
            <a:r>
              <a:rPr lang="pt-BR" sz="2800" dirty="0"/>
              <a:t>para </a:t>
            </a:r>
            <a:r>
              <a:rPr lang="pt-BR" sz="2800" dirty="0" smtClean="0"/>
              <a:t>encontrar pontos </a:t>
            </a:r>
            <a:r>
              <a:rPr lang="pt-BR" sz="2800" dirty="0"/>
              <a:t>de interesse </a:t>
            </a:r>
            <a:r>
              <a:rPr lang="pt-BR" sz="2800" dirty="0" smtClean="0"/>
              <a:t>espaço-temporal em múltiplas </a:t>
            </a:r>
            <a:r>
              <a:rPr lang="pt-BR" sz="2800" dirty="0"/>
              <a:t>escalas</a:t>
            </a:r>
            <a:r>
              <a:rPr lang="pt-BR" sz="2800" dirty="0" smtClean="0"/>
              <a:t>.</a:t>
            </a:r>
          </a:p>
          <a:p>
            <a:endParaRPr lang="es-PE" sz="2800" dirty="0" smtClean="0"/>
          </a:p>
          <a:p>
            <a:r>
              <a:rPr lang="es-PE" sz="2800" dirty="0" err="1"/>
              <a:t>P</a:t>
            </a:r>
            <a:r>
              <a:rPr lang="es-PE" sz="2800" dirty="0" err="1" smtClean="0"/>
              <a:t>rimeiro</a:t>
            </a:r>
            <a:r>
              <a:rPr lang="es-PE" sz="2800" dirty="0" smtClean="0"/>
              <a:t> </a:t>
            </a:r>
            <a:r>
              <a:rPr lang="es-PE" sz="2800" dirty="0"/>
              <a:t>a </a:t>
            </a:r>
            <a:r>
              <a:rPr lang="es-PE" sz="2800" dirty="0" err="1"/>
              <a:t>imagem</a:t>
            </a:r>
            <a:r>
              <a:rPr lang="es-PE" sz="2800" dirty="0"/>
              <a:t> </a:t>
            </a:r>
            <a:r>
              <a:rPr lang="es-PE" sz="2800" dirty="0"/>
              <a:t>é</a:t>
            </a:r>
            <a:r>
              <a:rPr lang="es-PE" sz="2800" dirty="0" smtClean="0"/>
              <a:t> </a:t>
            </a:r>
            <a:r>
              <a:rPr lang="pt-BR" sz="2800" dirty="0" smtClean="0"/>
              <a:t>escalada </a:t>
            </a:r>
            <a:r>
              <a:rPr lang="pt-BR" sz="2800" dirty="0"/>
              <a:t>em diferentes </a:t>
            </a:r>
            <a:r>
              <a:rPr lang="pt-BR" sz="2800" dirty="0" smtClean="0"/>
              <a:t>tamanhos, sempre </a:t>
            </a:r>
            <a:r>
              <a:rPr lang="pt-BR" sz="2800" dirty="0"/>
              <a:t>em </a:t>
            </a:r>
            <a:r>
              <a:rPr lang="pt-BR" sz="2800" dirty="0" smtClean="0"/>
              <a:t>potências </a:t>
            </a:r>
            <a:r>
              <a:rPr lang="pt-BR" sz="2800" dirty="0"/>
              <a:t>de </a:t>
            </a:r>
            <a:r>
              <a:rPr lang="pt-BR" sz="2800" dirty="0" smtClean="0"/>
              <a:t>2.</a:t>
            </a:r>
          </a:p>
          <a:p>
            <a:endParaRPr lang="es-PE" sz="2800" dirty="0"/>
          </a:p>
          <a:p>
            <a:r>
              <a:rPr lang="pt-BR" sz="2800" dirty="0"/>
              <a:t>Logo, para cada escala </a:t>
            </a:r>
            <a:r>
              <a:rPr lang="pt-BR" sz="2800" dirty="0" smtClean="0"/>
              <a:t>s</a:t>
            </a:r>
            <a:r>
              <a:rPr lang="pt-BR" sz="2800" dirty="0"/>
              <a:t>ã</a:t>
            </a:r>
            <a:r>
              <a:rPr lang="pt-BR" sz="2800" dirty="0" smtClean="0"/>
              <a:t>o </a:t>
            </a:r>
            <a:r>
              <a:rPr lang="pt-BR" sz="2800" dirty="0"/>
              <a:t>geradas </a:t>
            </a:r>
            <a:r>
              <a:rPr lang="pt-BR" sz="2800" dirty="0" smtClean="0"/>
              <a:t>várias </a:t>
            </a:r>
            <a:r>
              <a:rPr lang="pt-BR" sz="2800" dirty="0"/>
              <a:t>imagens </a:t>
            </a:r>
            <a:r>
              <a:rPr lang="pt-BR" sz="2800" dirty="0" smtClean="0"/>
              <a:t>suavizadas usando máscaras </a:t>
            </a:r>
            <a:r>
              <a:rPr lang="pt-BR" sz="2800" dirty="0"/>
              <a:t>Gaussianas com </a:t>
            </a:r>
            <a:r>
              <a:rPr lang="pt-BR" sz="2800" dirty="0" smtClean="0"/>
              <a:t>parâmetros diferentes</a:t>
            </a:r>
            <a:r>
              <a:rPr lang="pt-BR" sz="2800" dirty="0"/>
              <a:t>, </a:t>
            </a:r>
            <a:r>
              <a:rPr lang="pt-BR" sz="2800" dirty="0" smtClean="0"/>
              <a:t>obtendo desta </a:t>
            </a:r>
            <a:r>
              <a:rPr lang="pt-BR" sz="2800" dirty="0"/>
              <a:t>forma uma </a:t>
            </a:r>
            <a:r>
              <a:rPr lang="pt-BR" sz="2800" dirty="0" smtClean="0"/>
              <a:t>série </a:t>
            </a:r>
            <a:r>
              <a:rPr lang="pt-BR" sz="2800" dirty="0"/>
              <a:t>de imagens </a:t>
            </a:r>
            <a:r>
              <a:rPr lang="pt-BR" sz="2800" dirty="0" smtClean="0"/>
              <a:t>suavizados.</a:t>
            </a:r>
          </a:p>
          <a:p>
            <a:endParaRPr lang="pt-BR" sz="2800" dirty="0"/>
          </a:p>
          <a:p>
            <a:r>
              <a:rPr lang="es-PE" sz="2800" dirty="0"/>
              <a:t>C</a:t>
            </a:r>
            <a:r>
              <a:rPr lang="es-PE" sz="2800" dirty="0" smtClean="0"/>
              <a:t>alcular </a:t>
            </a:r>
            <a:r>
              <a:rPr lang="es-PE" sz="2800" dirty="0"/>
              <a:t>a </a:t>
            </a:r>
            <a:r>
              <a:rPr lang="es-PE" sz="2800" dirty="0" err="1" smtClean="0"/>
              <a:t>diferença</a:t>
            </a:r>
            <a:r>
              <a:rPr lang="es-PE" sz="2800" dirty="0" smtClean="0"/>
              <a:t> </a:t>
            </a:r>
            <a:r>
              <a:rPr lang="pt-BR" sz="2800" dirty="0" smtClean="0"/>
              <a:t>entre </a:t>
            </a:r>
            <a:r>
              <a:rPr lang="pt-BR" sz="2800" dirty="0"/>
              <a:t>pares de imagens suavizadas. (</a:t>
            </a:r>
            <a:r>
              <a:rPr lang="pt-BR" sz="2800" dirty="0" smtClean="0"/>
              <a:t>Diferença </a:t>
            </a:r>
            <a:r>
              <a:rPr lang="pt-BR" sz="2800" dirty="0"/>
              <a:t>de </a:t>
            </a:r>
            <a:r>
              <a:rPr lang="pt-BR" sz="2800" dirty="0" smtClean="0"/>
              <a:t>Gaussianas </a:t>
            </a:r>
            <a:r>
              <a:rPr lang="es-PE" sz="2800" dirty="0" smtClean="0"/>
              <a:t>- </a:t>
            </a:r>
            <a:r>
              <a:rPr lang="es-PE" sz="2800" dirty="0" err="1"/>
              <a:t>DoG</a:t>
            </a:r>
            <a:r>
              <a:rPr lang="es-PE" sz="2800" dirty="0"/>
              <a:t>)</a:t>
            </a:r>
            <a:endParaRPr lang="es-PE" sz="2800" dirty="0"/>
          </a:p>
        </p:txBody>
      </p:sp>
      <p:sp>
        <p:nvSpPr>
          <p:cNvPr id="6"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Detecção de Pontos de Interesse</a:t>
            </a:r>
            <a:endParaRPr lang="es-PE" sz="2800" b="1" dirty="0"/>
          </a:p>
        </p:txBody>
      </p:sp>
    </p:spTree>
    <p:extLst>
      <p:ext uri="{BB962C8B-B14F-4D97-AF65-F5344CB8AC3E}">
        <p14:creationId xmlns:p14="http://schemas.microsoft.com/office/powerpoint/2010/main" val="4118908246"/>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MoSIFT</a:t>
            </a:r>
            <a:endParaRPr lang="es-PE" sz="6000" dirty="0"/>
          </a:p>
        </p:txBody>
      </p:sp>
      <p:sp>
        <p:nvSpPr>
          <p:cNvPr id="6"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Detecção de Pontos de Interesse</a:t>
            </a:r>
            <a:endParaRPr lang="es-PE" sz="2800" b="1"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9721" y="1616599"/>
            <a:ext cx="4234432" cy="3684609"/>
          </a:xfrm>
          <a:prstGeom prst="rect">
            <a:avLst/>
          </a:prstGeom>
        </p:spPr>
      </p:pic>
      <p:pic>
        <p:nvPicPr>
          <p:cNvPr id="8" name="Imagen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6068" y="1603526"/>
            <a:ext cx="4327891" cy="3697682"/>
          </a:xfrm>
          <a:prstGeom prst="rect">
            <a:avLst/>
          </a:prstGeom>
        </p:spPr>
      </p:pic>
      <p:sp>
        <p:nvSpPr>
          <p:cNvPr id="9" name="CuadroTexto 8"/>
          <p:cNvSpPr txBox="1"/>
          <p:nvPr/>
        </p:nvSpPr>
        <p:spPr>
          <a:xfrm>
            <a:off x="-66024" y="5517232"/>
            <a:ext cx="4765922" cy="369332"/>
          </a:xfrm>
          <a:prstGeom prst="rect">
            <a:avLst/>
          </a:prstGeom>
          <a:noFill/>
        </p:spPr>
        <p:txBody>
          <a:bodyPr wrap="square" rtlCol="0">
            <a:spAutoFit/>
          </a:bodyPr>
          <a:lstStyle/>
          <a:p>
            <a:r>
              <a:rPr lang="pt-BR" dirty="0"/>
              <a:t>Fig. 2. </a:t>
            </a:r>
            <a:r>
              <a:rPr lang="pt-BR" dirty="0" smtClean="0"/>
              <a:t>Diferen</a:t>
            </a:r>
            <a:r>
              <a:rPr lang="pt-BR" dirty="0"/>
              <a:t>ç</a:t>
            </a:r>
            <a:r>
              <a:rPr lang="pt-BR" dirty="0" smtClean="0"/>
              <a:t>as </a:t>
            </a:r>
            <a:r>
              <a:rPr lang="pt-BR" dirty="0"/>
              <a:t>de Gauss em </a:t>
            </a:r>
            <a:r>
              <a:rPr lang="pt-BR" dirty="0" smtClean="0"/>
              <a:t>múltiplas </a:t>
            </a:r>
            <a:r>
              <a:rPr lang="pt-BR" dirty="0"/>
              <a:t>escalas</a:t>
            </a:r>
            <a:endParaRPr lang="es-PE" dirty="0"/>
          </a:p>
        </p:txBody>
      </p:sp>
      <p:sp>
        <p:nvSpPr>
          <p:cNvPr id="10" name="CuadroTexto 9"/>
          <p:cNvSpPr txBox="1"/>
          <p:nvPr/>
        </p:nvSpPr>
        <p:spPr>
          <a:xfrm>
            <a:off x="4699898" y="5517232"/>
            <a:ext cx="4456090" cy="369332"/>
          </a:xfrm>
          <a:prstGeom prst="rect">
            <a:avLst/>
          </a:prstGeom>
          <a:noFill/>
        </p:spPr>
        <p:txBody>
          <a:bodyPr wrap="square" rtlCol="0">
            <a:spAutoFit/>
          </a:bodyPr>
          <a:lstStyle/>
          <a:p>
            <a:r>
              <a:rPr lang="pt-BR" dirty="0"/>
              <a:t>Fig. 3. A </a:t>
            </a:r>
            <a:r>
              <a:rPr lang="pt-BR" dirty="0" smtClean="0"/>
              <a:t>detecção </a:t>
            </a:r>
            <a:r>
              <a:rPr lang="pt-BR" dirty="0"/>
              <a:t>de um ponto de interesse</a:t>
            </a:r>
            <a:endParaRPr lang="es-PE" dirty="0"/>
          </a:p>
        </p:txBody>
      </p:sp>
    </p:spTree>
    <p:extLst>
      <p:ext uri="{BB962C8B-B14F-4D97-AF65-F5344CB8AC3E}">
        <p14:creationId xmlns:p14="http://schemas.microsoft.com/office/powerpoint/2010/main" val="12900807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MoSIFT</a:t>
            </a:r>
            <a:endParaRPr lang="es-PE" sz="6000" dirty="0"/>
          </a:p>
        </p:txBody>
      </p:sp>
      <p:sp>
        <p:nvSpPr>
          <p:cNvPr id="3" name="Subtítulo 2"/>
          <p:cNvSpPr>
            <a:spLocks noGrp="1"/>
          </p:cNvSpPr>
          <p:nvPr>
            <p:ph type="subTitle" idx="1"/>
          </p:nvPr>
        </p:nvSpPr>
        <p:spPr>
          <a:xfrm>
            <a:off x="107504" y="1700808"/>
            <a:ext cx="8856984" cy="5112568"/>
          </a:xfrm>
        </p:spPr>
        <p:txBody>
          <a:bodyPr/>
          <a:lstStyle/>
          <a:p>
            <a:r>
              <a:rPr lang="pt-BR" sz="2800" dirty="0"/>
              <a:t>É</a:t>
            </a:r>
            <a:r>
              <a:rPr lang="pt-BR" sz="2800" dirty="0" smtClean="0"/>
              <a:t> </a:t>
            </a:r>
            <a:r>
              <a:rPr lang="pt-BR" sz="2800" dirty="0"/>
              <a:t>usado o </a:t>
            </a:r>
            <a:r>
              <a:rPr lang="pt-BR" sz="2800" dirty="0" smtClean="0"/>
              <a:t>algoritmo HOF</a:t>
            </a:r>
            <a:r>
              <a:rPr lang="pt-BR" sz="2800" dirty="0"/>
              <a:t>, ele detecta o movimento de uma </a:t>
            </a:r>
            <a:r>
              <a:rPr lang="pt-BR" sz="2800" dirty="0" smtClean="0"/>
              <a:t>regi</a:t>
            </a:r>
            <a:r>
              <a:rPr lang="pt-BR" sz="2800" dirty="0"/>
              <a:t>ã</a:t>
            </a:r>
            <a:r>
              <a:rPr lang="pt-BR" sz="2800" dirty="0" smtClean="0"/>
              <a:t>o calculando para </a:t>
            </a:r>
            <a:r>
              <a:rPr lang="pt-BR" sz="2800" dirty="0"/>
              <a:t>onde dita </a:t>
            </a:r>
            <a:r>
              <a:rPr lang="pt-BR" sz="2800" dirty="0" smtClean="0"/>
              <a:t>regi</a:t>
            </a:r>
            <a:r>
              <a:rPr lang="pt-BR" sz="2800" dirty="0"/>
              <a:t>ã</a:t>
            </a:r>
            <a:r>
              <a:rPr lang="pt-BR" sz="2800" dirty="0" smtClean="0"/>
              <a:t>o </a:t>
            </a:r>
            <a:r>
              <a:rPr lang="pt-BR" sz="2800" dirty="0"/>
              <a:t>se movimenta no </a:t>
            </a:r>
            <a:r>
              <a:rPr lang="pt-BR" sz="2800" dirty="0" smtClean="0"/>
              <a:t>espaço </a:t>
            </a:r>
            <a:r>
              <a:rPr lang="pt-BR" sz="2800" dirty="0"/>
              <a:t>da </a:t>
            </a:r>
            <a:r>
              <a:rPr lang="pt-BR" sz="2800" dirty="0" smtClean="0"/>
              <a:t>imagem por </a:t>
            </a:r>
            <a:r>
              <a:rPr lang="pt-BR" sz="2800" dirty="0"/>
              <a:t>meio de </a:t>
            </a:r>
            <a:r>
              <a:rPr lang="pt-BR" sz="2800" dirty="0" smtClean="0"/>
              <a:t>diferenças </a:t>
            </a:r>
            <a:r>
              <a:rPr lang="pt-BR" sz="2800" dirty="0"/>
              <a:t>temporais</a:t>
            </a:r>
            <a:r>
              <a:rPr lang="pt-BR" sz="2800" dirty="0" smtClean="0"/>
              <a:t>.</a:t>
            </a:r>
          </a:p>
          <a:p>
            <a:endParaRPr lang="pt-BR" sz="2800" dirty="0"/>
          </a:p>
          <a:p>
            <a:r>
              <a:rPr lang="pt-BR" sz="2800" dirty="0"/>
              <a:t>As escalas múltiplas de fluxos ópticos são calculados de acordo com as escalas SIFT. </a:t>
            </a:r>
          </a:p>
          <a:p>
            <a:endParaRPr lang="pt-BR" sz="2800" dirty="0"/>
          </a:p>
          <a:p>
            <a:r>
              <a:rPr lang="pt-BR" sz="2800" dirty="0"/>
              <a:t>Um extremo local a partir </a:t>
            </a:r>
            <a:r>
              <a:rPr lang="pt-BR" sz="2800" dirty="0" smtClean="0"/>
              <a:t>de pir</a:t>
            </a:r>
            <a:r>
              <a:rPr lang="pt-BR" sz="2800" dirty="0"/>
              <a:t>â</a:t>
            </a:r>
            <a:r>
              <a:rPr lang="pt-BR" sz="2800" dirty="0" smtClean="0"/>
              <a:t>mides </a:t>
            </a:r>
            <a:r>
              <a:rPr lang="pt-BR" sz="2800" dirty="0" err="1"/>
              <a:t>DoG</a:t>
            </a:r>
            <a:r>
              <a:rPr lang="pt-BR" sz="2800" dirty="0"/>
              <a:t> </a:t>
            </a:r>
            <a:r>
              <a:rPr lang="pt-BR" sz="2800" dirty="0" smtClean="0"/>
              <a:t>s</a:t>
            </a:r>
            <a:r>
              <a:rPr lang="pt-BR" sz="2800" dirty="0"/>
              <a:t>ó</a:t>
            </a:r>
            <a:r>
              <a:rPr lang="pt-BR" sz="2800" dirty="0" smtClean="0"/>
              <a:t> </a:t>
            </a:r>
            <a:r>
              <a:rPr lang="pt-BR" sz="2800" dirty="0"/>
              <a:t>pode se tornar um ponto de interesse se </a:t>
            </a:r>
            <a:r>
              <a:rPr lang="pt-BR" sz="2800" dirty="0" smtClean="0"/>
              <a:t>existir suficiente </a:t>
            </a:r>
            <a:r>
              <a:rPr lang="pt-BR" sz="2800" dirty="0"/>
              <a:t>movimento. Portanto, o algoritmo </a:t>
            </a:r>
            <a:r>
              <a:rPr lang="pt-BR" sz="2800" dirty="0" err="1"/>
              <a:t>MoSIFT</a:t>
            </a:r>
            <a:r>
              <a:rPr lang="pt-BR" sz="2800" dirty="0"/>
              <a:t> </a:t>
            </a:r>
            <a:r>
              <a:rPr lang="pt-BR" sz="2800" dirty="0" smtClean="0"/>
              <a:t>s</a:t>
            </a:r>
            <a:r>
              <a:rPr lang="pt-BR" sz="2800" dirty="0"/>
              <a:t>ó</a:t>
            </a:r>
            <a:r>
              <a:rPr lang="pt-BR" sz="2800" dirty="0" smtClean="0"/>
              <a:t> considerar</a:t>
            </a:r>
            <a:r>
              <a:rPr lang="pt-BR" sz="2800" dirty="0"/>
              <a:t>á</a:t>
            </a:r>
            <a:r>
              <a:rPr lang="pt-BR" sz="2800" dirty="0" smtClean="0"/>
              <a:t> </a:t>
            </a:r>
            <a:r>
              <a:rPr lang="pt-BR" sz="2800" dirty="0"/>
              <a:t>aqueles pontos de interesse que tenham </a:t>
            </a:r>
            <a:r>
              <a:rPr lang="pt-BR" sz="2800" dirty="0" smtClean="0"/>
              <a:t>suficiente </a:t>
            </a:r>
            <a:r>
              <a:rPr lang="es-PE" sz="2800" dirty="0" err="1" smtClean="0"/>
              <a:t>movimento</a:t>
            </a:r>
            <a:r>
              <a:rPr lang="es-PE" sz="2800" dirty="0"/>
              <a:t>.</a:t>
            </a:r>
            <a:endParaRPr lang="es-PE" sz="2800" dirty="0"/>
          </a:p>
        </p:txBody>
      </p:sp>
      <p:sp>
        <p:nvSpPr>
          <p:cNvPr id="6"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pt-BR" sz="2800" b="1" dirty="0" smtClean="0"/>
              <a:t>Detecção de Pontos de Interesse</a:t>
            </a:r>
            <a:endParaRPr lang="es-PE" sz="2800" b="1" dirty="0"/>
          </a:p>
        </p:txBody>
      </p:sp>
    </p:spTree>
    <p:extLst>
      <p:ext uri="{BB962C8B-B14F-4D97-AF65-F5344CB8AC3E}">
        <p14:creationId xmlns:p14="http://schemas.microsoft.com/office/powerpoint/2010/main" val="2224161025"/>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MoSIFT</a:t>
            </a:r>
            <a:endParaRPr lang="es-PE" sz="6000" dirty="0"/>
          </a:p>
        </p:txBody>
      </p:sp>
      <p:sp>
        <p:nvSpPr>
          <p:cNvPr id="3" name="Subtítulo 2"/>
          <p:cNvSpPr>
            <a:spLocks noGrp="1"/>
          </p:cNvSpPr>
          <p:nvPr>
            <p:ph type="subTitle" idx="1"/>
          </p:nvPr>
        </p:nvSpPr>
        <p:spPr>
          <a:xfrm>
            <a:off x="107504" y="1772816"/>
            <a:ext cx="8856984" cy="3960440"/>
          </a:xfrm>
        </p:spPr>
        <p:txBody>
          <a:bodyPr/>
          <a:lstStyle/>
          <a:p>
            <a:r>
              <a:rPr lang="pt-BR" sz="2800" dirty="0"/>
              <a:t>Para encontrar </a:t>
            </a:r>
            <a:r>
              <a:rPr lang="pt-BR" sz="2800" dirty="0" smtClean="0"/>
              <a:t>os pontos de </a:t>
            </a:r>
            <a:r>
              <a:rPr lang="pt-BR" sz="2800" dirty="0"/>
              <a:t>interesse, </a:t>
            </a:r>
            <a:r>
              <a:rPr lang="es-PE" sz="2800" dirty="0"/>
              <a:t>é usado histogramas </a:t>
            </a:r>
            <a:r>
              <a:rPr lang="pt-BR" sz="2800" dirty="0"/>
              <a:t>de gradientes e histogramas de fluxo óptico para aumentar o </a:t>
            </a:r>
            <a:r>
              <a:rPr lang="es-PE" sz="2800" dirty="0" err="1"/>
              <a:t>desempenho</a:t>
            </a:r>
            <a:r>
              <a:rPr lang="es-PE" sz="2800" dirty="0"/>
              <a:t>.</a:t>
            </a:r>
          </a:p>
          <a:p>
            <a:endParaRPr lang="es-PE" sz="2800" dirty="0"/>
          </a:p>
          <a:p>
            <a:r>
              <a:rPr lang="pt-BR" sz="2800" dirty="0"/>
              <a:t>Em vez de combinar um classificador </a:t>
            </a:r>
            <a:r>
              <a:rPr lang="pt-BR" sz="2800" dirty="0" err="1"/>
              <a:t>DoG</a:t>
            </a:r>
            <a:r>
              <a:rPr lang="pt-BR" sz="2800" dirty="0"/>
              <a:t> completo e com um classificador </a:t>
            </a:r>
            <a:r>
              <a:rPr lang="pt-BR" sz="2800" dirty="0" err="1"/>
              <a:t>HoF</a:t>
            </a:r>
            <a:r>
              <a:rPr lang="pt-BR" sz="2800" dirty="0"/>
              <a:t> completo, é construído um</a:t>
            </a:r>
          </a:p>
          <a:p>
            <a:r>
              <a:rPr lang="pt-BR" sz="2800" dirty="0"/>
              <a:t>único descritor de recurso, que concatena tanto </a:t>
            </a:r>
            <a:r>
              <a:rPr lang="pt-BR" sz="2800" dirty="0" err="1"/>
              <a:t>DoG</a:t>
            </a:r>
            <a:r>
              <a:rPr lang="pt-BR" sz="2800" dirty="0"/>
              <a:t> e </a:t>
            </a:r>
            <a:r>
              <a:rPr lang="pt-BR" sz="2800" dirty="0" err="1"/>
              <a:t>HoF</a:t>
            </a:r>
            <a:r>
              <a:rPr lang="pt-BR" sz="2800" dirty="0"/>
              <a:t> </a:t>
            </a:r>
            <a:r>
              <a:rPr lang="es-PE" sz="2800" dirty="0" err="1"/>
              <a:t>em</a:t>
            </a:r>
            <a:r>
              <a:rPr lang="es-PE" sz="2800" dirty="0"/>
              <a:t> </a:t>
            </a:r>
            <a:r>
              <a:rPr lang="es-PE" sz="2800" dirty="0" err="1"/>
              <a:t>um</a:t>
            </a:r>
            <a:r>
              <a:rPr lang="es-PE" sz="2800" dirty="0"/>
              <a:t> </a:t>
            </a:r>
            <a:r>
              <a:rPr lang="es-PE" sz="2800" dirty="0" err="1"/>
              <a:t>vetor</a:t>
            </a:r>
            <a:r>
              <a:rPr lang="es-PE" sz="2800" dirty="0"/>
              <a:t>.</a:t>
            </a:r>
          </a:p>
          <a:p>
            <a:endParaRPr lang="es-PE" sz="2800" dirty="0"/>
          </a:p>
        </p:txBody>
      </p:sp>
      <p:sp>
        <p:nvSpPr>
          <p:cNvPr id="6"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PE" sz="2800" b="1" dirty="0"/>
              <a:t>O </a:t>
            </a:r>
            <a:r>
              <a:rPr lang="es-PE" sz="2800" b="1" dirty="0" err="1"/>
              <a:t>descritor</a:t>
            </a:r>
            <a:r>
              <a:rPr lang="es-PE" sz="2800" b="1" dirty="0"/>
              <a:t> </a:t>
            </a:r>
            <a:r>
              <a:rPr lang="es-PE" sz="2800" b="1" dirty="0" err="1"/>
              <a:t>MoSIFT</a:t>
            </a:r>
            <a:endParaRPr lang="es-PE" sz="2800" b="1" dirty="0"/>
          </a:p>
        </p:txBody>
      </p:sp>
    </p:spTree>
    <p:extLst>
      <p:ext uri="{BB962C8B-B14F-4D97-AF65-F5344CB8AC3E}">
        <p14:creationId xmlns:p14="http://schemas.microsoft.com/office/powerpoint/2010/main" val="2884675957"/>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282630" y="213135"/>
            <a:ext cx="8568952" cy="767593"/>
          </a:xfrm>
        </p:spPr>
        <p:txBody>
          <a:bodyPr/>
          <a:lstStyle/>
          <a:p>
            <a:r>
              <a:rPr lang="es-PE" sz="6000" dirty="0" err="1"/>
              <a:t>MoSIFT</a:t>
            </a:r>
            <a:endParaRPr lang="es-PE" sz="6000" dirty="0"/>
          </a:p>
        </p:txBody>
      </p:sp>
      <p:sp>
        <p:nvSpPr>
          <p:cNvPr id="6" name="Marcador de contenido 2"/>
          <p:cNvSpPr txBox="1">
            <a:spLocks/>
          </p:cNvSpPr>
          <p:nvPr/>
        </p:nvSpPr>
        <p:spPr>
          <a:xfrm>
            <a:off x="256816" y="1054103"/>
            <a:ext cx="5107271" cy="446705"/>
          </a:xfrm>
          <a:prstGeom prst="rect">
            <a:avLst/>
          </a:prstGeom>
        </p:spPr>
        <p:txBody>
          <a:bodyPr vert="horz" lIns="0" tIns="0" rIns="0" bIns="0" rtlCol="0">
            <a:noAutofit/>
          </a:bodyPr>
          <a:lstStyle>
            <a:lvl1pPr marL="0" indent="0" algn="l" defTabSz="914363" rtl="0" eaLnBrk="1" latinLnBrk="0" hangingPunct="1">
              <a:lnSpc>
                <a:spcPct val="90000"/>
              </a:lnSpc>
              <a:spcBef>
                <a:spcPts val="0"/>
              </a:spcBef>
              <a:buFontTx/>
              <a:buNone/>
              <a:defRPr sz="3200" kern="1200">
                <a:solidFill>
                  <a:schemeClr val="tx1">
                    <a:tint val="75000"/>
                  </a:schemeClr>
                </a:solidFill>
                <a:latin typeface="+mn-lt"/>
                <a:ea typeface="+mn-ea"/>
                <a:cs typeface="+mn-cs"/>
              </a:defRPr>
            </a:lvl1pPr>
            <a:lvl2pPr marL="457182" indent="0" algn="ctr" defTabSz="914363" rtl="0" eaLnBrk="1" latinLnBrk="0" hangingPunct="1">
              <a:lnSpc>
                <a:spcPct val="90000"/>
              </a:lnSpc>
              <a:spcBef>
                <a:spcPct val="20000"/>
              </a:spcBef>
              <a:buFontTx/>
              <a:buNone/>
              <a:defRPr sz="2800" kern="1200">
                <a:solidFill>
                  <a:schemeClr val="tx1">
                    <a:tint val="75000"/>
                  </a:schemeClr>
                </a:solidFill>
                <a:latin typeface="+mn-lt"/>
                <a:ea typeface="+mn-ea"/>
                <a:cs typeface="+mn-cs"/>
              </a:defRPr>
            </a:lvl2pPr>
            <a:lvl3pPr marL="914363"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3pPr>
            <a:lvl4pPr marL="1371545"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4pPr>
            <a:lvl5pPr marL="1828727" indent="0" algn="ctr" defTabSz="914363" rtl="0" eaLnBrk="1" latinLnBrk="0" hangingPunct="1">
              <a:lnSpc>
                <a:spcPct val="90000"/>
              </a:lnSpc>
              <a:spcBef>
                <a:spcPct val="20000"/>
              </a:spcBef>
              <a:buFontTx/>
              <a:buNone/>
              <a:defRPr sz="2400" kern="1200">
                <a:solidFill>
                  <a:schemeClr val="tx1">
                    <a:tint val="75000"/>
                  </a:schemeClr>
                </a:solidFill>
                <a:latin typeface="+mn-lt"/>
                <a:ea typeface="+mn-ea"/>
                <a:cs typeface="+mn-cs"/>
              </a:defRPr>
            </a:lvl5pPr>
            <a:lvl6pPr marL="2285909"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090"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272"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454" indent="0" algn="ctr" defTabSz="914363"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s-PE" sz="2800" b="1" dirty="0"/>
              <a:t>O </a:t>
            </a:r>
            <a:r>
              <a:rPr lang="es-PE" sz="2800" b="1" dirty="0" err="1"/>
              <a:t>descritor</a:t>
            </a:r>
            <a:r>
              <a:rPr lang="es-PE" sz="2800" b="1" dirty="0"/>
              <a:t> </a:t>
            </a:r>
            <a:r>
              <a:rPr lang="es-PE" sz="2800" b="1" dirty="0" err="1"/>
              <a:t>MoSIFT</a:t>
            </a:r>
            <a:endParaRPr lang="es-PE" sz="2800" b="1"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1560" y="1547553"/>
            <a:ext cx="7776864" cy="3609639"/>
          </a:xfrm>
          <a:prstGeom prst="rect">
            <a:avLst/>
          </a:prstGeom>
        </p:spPr>
      </p:pic>
      <p:sp>
        <p:nvSpPr>
          <p:cNvPr id="8" name="CuadroTexto 7"/>
          <p:cNvSpPr txBox="1"/>
          <p:nvPr/>
        </p:nvSpPr>
        <p:spPr>
          <a:xfrm>
            <a:off x="673372" y="5241974"/>
            <a:ext cx="7740204" cy="923330"/>
          </a:xfrm>
          <a:prstGeom prst="rect">
            <a:avLst/>
          </a:prstGeom>
          <a:noFill/>
        </p:spPr>
        <p:txBody>
          <a:bodyPr wrap="square" rtlCol="0">
            <a:spAutoFit/>
          </a:bodyPr>
          <a:lstStyle/>
          <a:p>
            <a:r>
              <a:rPr lang="pt-BR" dirty="0"/>
              <a:t>Fig. 4. Formação de histograma </a:t>
            </a:r>
            <a:r>
              <a:rPr lang="pt-BR" dirty="0" smtClean="0"/>
              <a:t>através </a:t>
            </a:r>
            <a:r>
              <a:rPr lang="pt-BR" dirty="0"/>
              <a:t>da agregação grades </a:t>
            </a:r>
            <a:r>
              <a:rPr lang="pt-BR" dirty="0" smtClean="0"/>
              <a:t>em </a:t>
            </a:r>
            <a:r>
              <a:rPr lang="es-PE" dirty="0" err="1" smtClean="0"/>
              <a:t>região</a:t>
            </a:r>
            <a:r>
              <a:rPr lang="es-PE" dirty="0" smtClean="0"/>
              <a:t> </a:t>
            </a:r>
            <a:r>
              <a:rPr lang="es-PE" dirty="0"/>
              <a:t>de 4x4 con </a:t>
            </a:r>
            <a:r>
              <a:rPr lang="es-PE" dirty="0" smtClean="0"/>
              <a:t>8 </a:t>
            </a:r>
            <a:r>
              <a:rPr lang="es-PE" dirty="0" err="1" smtClean="0"/>
              <a:t>containers</a:t>
            </a:r>
            <a:r>
              <a:rPr lang="es-PE" dirty="0" smtClean="0"/>
              <a:t> </a:t>
            </a:r>
            <a:r>
              <a:rPr lang="es-PE" dirty="0"/>
              <a:t>para SIFT e </a:t>
            </a:r>
            <a:r>
              <a:rPr lang="es-PE" dirty="0" err="1"/>
              <a:t>fluxo</a:t>
            </a:r>
            <a:r>
              <a:rPr lang="es-PE" dirty="0"/>
              <a:t> </a:t>
            </a:r>
            <a:r>
              <a:rPr lang="es-PE" dirty="0" smtClean="0"/>
              <a:t>óptico dando </a:t>
            </a:r>
            <a:r>
              <a:rPr lang="pt-BR" dirty="0" smtClean="0"/>
              <a:t>assim </a:t>
            </a:r>
            <a:r>
              <a:rPr lang="pt-BR" dirty="0"/>
              <a:t>256 dimensões que fazem </a:t>
            </a:r>
            <a:r>
              <a:rPr lang="pt-BR" dirty="0" err="1"/>
              <a:t>MoSIFT</a:t>
            </a:r>
            <a:r>
              <a:rPr lang="pt-BR" dirty="0"/>
              <a:t>.</a:t>
            </a:r>
            <a:endParaRPr lang="es-PE" dirty="0"/>
          </a:p>
        </p:txBody>
      </p:sp>
    </p:spTree>
    <p:extLst>
      <p:ext uri="{BB962C8B-B14F-4D97-AF65-F5344CB8AC3E}">
        <p14:creationId xmlns:p14="http://schemas.microsoft.com/office/powerpoint/2010/main" val="295833936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7-00134_MS_Qwest_template_Segoe">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Diapositivas de presentación de muestra (azul con diseño de borde de nube blanco)</Template>
  <TotalTime>298</TotalTime>
  <Words>1433</Words>
  <Application>Microsoft Office PowerPoint</Application>
  <PresentationFormat>Presentación en pantalla (4:3)</PresentationFormat>
  <Paragraphs>140</Paragraphs>
  <Slides>27</Slides>
  <Notes>1</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27</vt:i4>
      </vt:variant>
    </vt:vector>
  </HeadingPairs>
  <TitlesOfParts>
    <vt:vector size="33" baseType="lpstr">
      <vt:lpstr>Arial</vt:lpstr>
      <vt:lpstr>Calibri</vt:lpstr>
      <vt:lpstr>Courier New</vt:lpstr>
      <vt:lpstr>Wingdings</vt:lpstr>
      <vt:lpstr>7-00134_MS_Qwest_template_Segoe</vt:lpstr>
      <vt:lpstr>White with Courier font for code slides</vt:lpstr>
      <vt:lpstr>MOSIFT PARA O RECONHECIMENTO DE AÇÕES HUMANAS</vt:lpstr>
      <vt:lpstr>Introdução</vt:lpstr>
      <vt:lpstr>Introdução</vt:lpstr>
      <vt:lpstr>MoSIFT</vt:lpstr>
      <vt:lpstr>MoSIFT</vt:lpstr>
      <vt:lpstr>MoSIFT</vt:lpstr>
      <vt:lpstr>MoSIFT</vt:lpstr>
      <vt:lpstr>MoSIFT</vt:lpstr>
      <vt:lpstr>MoSIFT</vt:lpstr>
      <vt:lpstr>MoSIFT</vt:lpstr>
      <vt:lpstr>Visual Bag-of-Word</vt:lpstr>
      <vt:lpstr>Visual Bag-of-Word</vt:lpstr>
      <vt:lpstr>Base de Dados</vt:lpstr>
      <vt:lpstr>PROCEDIMENTO</vt:lpstr>
      <vt:lpstr>PROCEDIMENTO</vt:lpstr>
      <vt:lpstr>PROCEDIMENTO</vt:lpstr>
      <vt:lpstr>PROCEDIMENTO</vt:lpstr>
      <vt:lpstr>PROCEDIMENTO</vt:lpstr>
      <vt:lpstr>PROCEDIMENTO</vt:lpstr>
      <vt:lpstr>RESULTADOS E ANÁLISES</vt:lpstr>
      <vt:lpstr>RESULTADOS E ANÁLISES</vt:lpstr>
      <vt:lpstr>RESULTADOS E ANÁLISES</vt:lpstr>
      <vt:lpstr>RESULTADOS E ANÁLISES</vt:lpstr>
      <vt:lpstr>RESULTADOS E ANÁLISES</vt:lpstr>
      <vt:lpstr>CONCLUSÕES</vt:lpstr>
      <vt:lpstr>CONCLUSÕES</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MOSIFT PARA O RECONHECIMENTO DE AÇÕES HUMANAS</dc:title>
  <dc:creator>LENOVO</dc:creator>
  <cp:keywords/>
  <cp:lastModifiedBy>LENOVO</cp:lastModifiedBy>
  <cp:revision>52</cp:revision>
  <dcterms:created xsi:type="dcterms:W3CDTF">2014-12-08T19:37:09Z</dcterms:created>
  <dcterms:modified xsi:type="dcterms:W3CDTF">2014-12-16T20:45:11Z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