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/>
        </p:nvSpPr>
        <p:spPr>
          <a:xfrm>
            <a:off y="0" x="0"/>
            <a:ext cy="3723299" cx="9144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y="1433988" x="391160"/>
            <a:ext cy="421499" cx="8351399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y="1982435" x="403761"/>
            <a:ext cy="342300" cx="83424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cxnSp>
        <p:nvCxnSpPr>
          <p:cNvPr id="52" name="Shape 52"/>
          <p:cNvCxnSpPr/>
          <p:nvPr/>
        </p:nvCxnSpPr>
        <p:spPr>
          <a:xfrm>
            <a:off y="1912668" x="2258800"/>
            <a:ext cy="10799" cx="4621799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w="med" len="med" type="none"/>
            <a:tailEnd w="med" len="med" type="none"/>
          </a:ln>
        </p:spPr>
      </p:cxnSp>
      <p:sp>
        <p:nvSpPr>
          <p:cNvPr id="53" name="Shape 53"/>
          <p:cNvSpPr/>
          <p:nvPr/>
        </p:nvSpPr>
        <p:spPr>
          <a:xfrm>
            <a:off y="3030297" x="0"/>
            <a:ext cy="795916" cx="9143999"/>
          </a:xfrm>
          <a:custGeom>
            <a:pathLst>
              <a:path w="9144000" extrusionOk="0" h="1440573">
                <a:moveTo>
                  <a:pt y="1" x="8881"/>
                </a:moveTo>
                <a:lnTo>
                  <a:pt y="44075" x="9126239"/>
                </a:lnTo>
                <a:lnTo>
                  <a:pt y="1303180" x="9144000"/>
                </a:lnTo>
                <a:lnTo>
                  <a:pt y="1440573" x="8922142"/>
                </a:lnTo>
                <a:lnTo>
                  <a:pt y="1291790" x="8672386"/>
                </a:lnTo>
                <a:lnTo>
                  <a:pt y="1414005" x="8449199"/>
                </a:lnTo>
                <a:lnTo>
                  <a:pt y="1302417" x="8210071"/>
                </a:lnTo>
                <a:lnTo>
                  <a:pt y="1408691" x="7976257"/>
                </a:lnTo>
                <a:lnTo>
                  <a:pt y="1286476" x="7737129"/>
                </a:lnTo>
                <a:lnTo>
                  <a:pt y="1414005" x="7503314"/>
                </a:lnTo>
                <a:lnTo>
                  <a:pt y="1291790" x="7269500"/>
                </a:lnTo>
                <a:lnTo>
                  <a:pt y="1414005" x="7030372"/>
                </a:lnTo>
                <a:lnTo>
                  <a:pt y="1281162" x="6796557"/>
                </a:lnTo>
                <a:lnTo>
                  <a:pt y="1414005" x="6568057"/>
                </a:lnTo>
                <a:lnTo>
                  <a:pt y="1281163" x="6334243"/>
                </a:lnTo>
                <a:lnTo>
                  <a:pt y="1419319" x="6100428"/>
                </a:lnTo>
                <a:lnTo>
                  <a:pt y="1281163" x="5866614"/>
                </a:lnTo>
                <a:lnTo>
                  <a:pt y="1424632" x="5632800"/>
                </a:lnTo>
                <a:lnTo>
                  <a:pt y="1286476" x="5388357"/>
                </a:lnTo>
                <a:lnTo>
                  <a:pt y="1424632" x="5154543"/>
                </a:lnTo>
                <a:lnTo>
                  <a:pt y="1297104" x="4920729"/>
                </a:lnTo>
                <a:lnTo>
                  <a:pt y="1429946" x="4686914"/>
                </a:lnTo>
                <a:lnTo>
                  <a:pt y="1291790" x="4447786"/>
                </a:lnTo>
                <a:lnTo>
                  <a:pt y="1435260" x="4219286"/>
                </a:lnTo>
                <a:lnTo>
                  <a:pt y="1281163" x="3980157"/>
                </a:lnTo>
                <a:lnTo>
                  <a:pt y="1429946" x="3746343"/>
                </a:lnTo>
                <a:lnTo>
                  <a:pt y="1291790" x="3512529"/>
                </a:lnTo>
                <a:lnTo>
                  <a:pt y="1429946" x="3284028"/>
                </a:lnTo>
                <a:lnTo>
                  <a:pt y="1297104" x="3044900"/>
                </a:lnTo>
                <a:lnTo>
                  <a:pt y="1429946" x="2805772"/>
                </a:lnTo>
                <a:lnTo>
                  <a:pt y="1297104" x="2571958"/>
                </a:lnTo>
                <a:lnTo>
                  <a:pt y="1429946" x="2343457"/>
                </a:lnTo>
                <a:lnTo>
                  <a:pt y="1291790" x="2104329"/>
                </a:lnTo>
                <a:lnTo>
                  <a:pt y="1435260" x="1865201"/>
                </a:lnTo>
                <a:lnTo>
                  <a:pt y="1281163" x="1631386"/>
                </a:lnTo>
                <a:lnTo>
                  <a:pt y="1435260" x="1402886"/>
                </a:lnTo>
                <a:lnTo>
                  <a:pt y="1291790" x="1163758"/>
                </a:lnTo>
                <a:lnTo>
                  <a:pt y="1435260" x="935257"/>
                </a:lnTo>
                <a:lnTo>
                  <a:pt y="1291790" x="696129"/>
                </a:lnTo>
                <a:lnTo>
                  <a:pt y="1429946" x="457001"/>
                </a:lnTo>
                <a:lnTo>
                  <a:pt y="1291790" x="217872"/>
                </a:lnTo>
                <a:lnTo>
                  <a:pt y="1435260" x="0"/>
                </a:lnTo>
                <a:cubicBezTo>
                  <a:pt y="956840" x="2960"/>
                  <a:pt y="478421" x="5921"/>
                  <a:pt y="1" x="88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/>
        </p:nvSpPr>
        <p:spPr>
          <a:xfrm>
            <a:off y="0" x="0"/>
            <a:ext cy="937200" cx="9144000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>
            <a:off y="226265" x="0"/>
            <a:ext cy="795916" cx="9143999"/>
          </a:xfrm>
          <a:custGeom>
            <a:pathLst>
              <a:path w="9144000" extrusionOk="0" h="1440573">
                <a:moveTo>
                  <a:pt y="1" x="8881"/>
                </a:moveTo>
                <a:lnTo>
                  <a:pt y="44075" x="9126239"/>
                </a:lnTo>
                <a:lnTo>
                  <a:pt y="1303180" x="9144000"/>
                </a:lnTo>
                <a:lnTo>
                  <a:pt y="1440573" x="8922142"/>
                </a:lnTo>
                <a:lnTo>
                  <a:pt y="1291790" x="8672386"/>
                </a:lnTo>
                <a:lnTo>
                  <a:pt y="1414005" x="8449199"/>
                </a:lnTo>
                <a:lnTo>
                  <a:pt y="1302417" x="8210071"/>
                </a:lnTo>
                <a:lnTo>
                  <a:pt y="1408691" x="7976257"/>
                </a:lnTo>
                <a:lnTo>
                  <a:pt y="1286476" x="7737129"/>
                </a:lnTo>
                <a:lnTo>
                  <a:pt y="1414005" x="7503314"/>
                </a:lnTo>
                <a:lnTo>
                  <a:pt y="1291790" x="7269500"/>
                </a:lnTo>
                <a:lnTo>
                  <a:pt y="1414005" x="7030372"/>
                </a:lnTo>
                <a:lnTo>
                  <a:pt y="1281162" x="6796557"/>
                </a:lnTo>
                <a:lnTo>
                  <a:pt y="1414005" x="6568057"/>
                </a:lnTo>
                <a:lnTo>
                  <a:pt y="1281163" x="6334243"/>
                </a:lnTo>
                <a:lnTo>
                  <a:pt y="1419319" x="6100428"/>
                </a:lnTo>
                <a:lnTo>
                  <a:pt y="1281163" x="5866614"/>
                </a:lnTo>
                <a:lnTo>
                  <a:pt y="1424632" x="5632800"/>
                </a:lnTo>
                <a:lnTo>
                  <a:pt y="1286476" x="5388357"/>
                </a:lnTo>
                <a:lnTo>
                  <a:pt y="1424632" x="5154543"/>
                </a:lnTo>
                <a:lnTo>
                  <a:pt y="1297104" x="4920729"/>
                </a:lnTo>
                <a:lnTo>
                  <a:pt y="1429946" x="4686914"/>
                </a:lnTo>
                <a:lnTo>
                  <a:pt y="1291790" x="4447786"/>
                </a:lnTo>
                <a:lnTo>
                  <a:pt y="1435260" x="4219286"/>
                </a:lnTo>
                <a:lnTo>
                  <a:pt y="1281163" x="3980157"/>
                </a:lnTo>
                <a:lnTo>
                  <a:pt y="1429946" x="3746343"/>
                </a:lnTo>
                <a:lnTo>
                  <a:pt y="1291790" x="3512529"/>
                </a:lnTo>
                <a:lnTo>
                  <a:pt y="1429946" x="3284028"/>
                </a:lnTo>
                <a:lnTo>
                  <a:pt y="1297104" x="3044900"/>
                </a:lnTo>
                <a:lnTo>
                  <a:pt y="1429946" x="2805772"/>
                </a:lnTo>
                <a:lnTo>
                  <a:pt y="1297104" x="2571958"/>
                </a:lnTo>
                <a:lnTo>
                  <a:pt y="1429946" x="2343457"/>
                </a:lnTo>
                <a:lnTo>
                  <a:pt y="1291790" x="2104329"/>
                </a:lnTo>
                <a:lnTo>
                  <a:pt y="1435260" x="1865201"/>
                </a:lnTo>
                <a:lnTo>
                  <a:pt y="1281163" x="1631386"/>
                </a:lnTo>
                <a:lnTo>
                  <a:pt y="1435260" x="1402886"/>
                </a:lnTo>
                <a:lnTo>
                  <a:pt y="1291790" x="1163758"/>
                </a:lnTo>
                <a:lnTo>
                  <a:pt y="1435260" x="935257"/>
                </a:lnTo>
                <a:lnTo>
                  <a:pt y="1291790" x="696129"/>
                </a:lnTo>
                <a:lnTo>
                  <a:pt y="1429946" x="457001"/>
                </a:lnTo>
                <a:lnTo>
                  <a:pt y="1291790" x="217872"/>
                </a:lnTo>
                <a:lnTo>
                  <a:pt y="1435260" x="0"/>
                </a:lnTo>
                <a:cubicBezTo>
                  <a:pt y="956840" x="2960"/>
                  <a:pt y="478421" x="5921"/>
                  <a:pt y="1" x="88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8" name="Shape 58"/>
          <p:cNvCxnSpPr/>
          <p:nvPr/>
        </p:nvCxnSpPr>
        <p:spPr>
          <a:xfrm rot="10800000" flipH="1">
            <a:off y="783855" x="2258963"/>
            <a:ext cy="6900" cx="46023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w="med" len="med" type="none"/>
            <a:tailEnd w="med" len="med" type="none"/>
          </a:ln>
        </p:spPr>
      </p:cxnSp>
      <p:sp>
        <p:nvSpPr>
          <p:cNvPr id="59" name="Shape 59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/>
        </p:nvSpPr>
        <p:spPr>
          <a:xfrm>
            <a:off y="0" x="0"/>
            <a:ext cy="4708799" cx="44567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 flipH="1">
            <a:off y="3759780" x="3434"/>
            <a:ext cy="1033097" cx="4453249"/>
          </a:xfrm>
          <a:custGeom>
            <a:pathLst>
              <a:path w="4453250" extrusionOk="0" h="1869860">
                <a:moveTo>
                  <a:pt y="1726390" x="4447791"/>
                </a:moveTo>
                <a:lnTo>
                  <a:pt y="1869860" x="4219291"/>
                </a:lnTo>
                <a:lnTo>
                  <a:pt y="1715763" x="3980162"/>
                </a:lnTo>
                <a:lnTo>
                  <a:pt y="1864546" x="3746348"/>
                </a:lnTo>
                <a:lnTo>
                  <a:pt y="1726390" x="3512534"/>
                </a:lnTo>
                <a:lnTo>
                  <a:pt y="1864546" x="3284033"/>
                </a:lnTo>
                <a:lnTo>
                  <a:pt y="1731704" x="3044905"/>
                </a:lnTo>
                <a:lnTo>
                  <a:pt y="1864546" x="2805777"/>
                </a:lnTo>
                <a:lnTo>
                  <a:pt y="1731704" x="2571963"/>
                </a:lnTo>
                <a:lnTo>
                  <a:pt y="1864546" x="2343462"/>
                </a:lnTo>
                <a:lnTo>
                  <a:pt y="1726390" x="2104334"/>
                </a:lnTo>
                <a:lnTo>
                  <a:pt y="1869860" x="1865206"/>
                </a:lnTo>
                <a:lnTo>
                  <a:pt y="1715763" x="1631391"/>
                </a:lnTo>
                <a:lnTo>
                  <a:pt y="1869860" x="1402891"/>
                </a:lnTo>
                <a:lnTo>
                  <a:pt y="1726390" x="1163763"/>
                </a:lnTo>
                <a:lnTo>
                  <a:pt y="1869860" x="935262"/>
                </a:lnTo>
                <a:lnTo>
                  <a:pt y="1726390" x="696134"/>
                </a:lnTo>
                <a:lnTo>
                  <a:pt y="1864546" x="457006"/>
                </a:lnTo>
                <a:lnTo>
                  <a:pt y="1726390" x="217877"/>
                </a:lnTo>
                <a:lnTo>
                  <a:pt y="1869860" x="5"/>
                </a:lnTo>
                <a:cubicBezTo>
                  <a:pt y="1246574" x="3"/>
                  <a:pt y="623287" x="2"/>
                  <a:pt y="1" x="0"/>
                </a:cubicBezTo>
                <a:lnTo>
                  <a:pt y="0" x="445325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5" name="Shape 65"/>
          <p:cNvCxnSpPr/>
          <p:nvPr/>
        </p:nvCxnSpPr>
        <p:spPr>
          <a:xfrm>
            <a:off y="744077" x="409699"/>
            <a:ext cy="0" cx="36600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w="med" len="med" type="none"/>
            <a:tailEnd w="med" len="med" type="none"/>
          </a:ln>
        </p:spPr>
      </p:cxnSp>
      <p:sp>
        <p:nvSpPr>
          <p:cNvPr id="66" name="Shape 66"/>
          <p:cNvSpPr txBox="1"/>
          <p:nvPr>
            <p:ph idx="1" type="body"/>
          </p:nvPr>
        </p:nvSpPr>
        <p:spPr>
          <a:xfrm>
            <a:off y="1200150" x="457200"/>
            <a:ext cy="3630300" cx="35507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y="13321" x="457200"/>
            <a:ext cy="857400" cx="3550799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400"/>
            </a:lvl3pPr>
            <a:lvl4pPr>
              <a:spcBef>
                <a:spcPts val="0"/>
              </a:spcBef>
              <a:defRPr sz="2400"/>
            </a:lvl4pPr>
            <a:lvl5pPr>
              <a:spcBef>
                <a:spcPts val="0"/>
              </a:spcBef>
              <a:defRPr sz="2400"/>
            </a:lvl5pPr>
            <a:lvl6pPr>
              <a:spcBef>
                <a:spcPts val="0"/>
              </a:spcBef>
              <a:defRPr sz="2400"/>
            </a:lvl6pPr>
            <a:lvl7pPr>
              <a:spcBef>
                <a:spcPts val="0"/>
              </a:spcBef>
              <a:defRPr sz="2400"/>
            </a:lvl7pPr>
            <a:lvl8pPr>
              <a:spcBef>
                <a:spcPts val="0"/>
              </a:spcBef>
              <a:defRPr sz="2400"/>
            </a:lvl8pPr>
            <a:lvl9pPr>
              <a:spcBef>
                <a:spcPts val="0"/>
              </a:spcBef>
              <a:defRPr sz="2400"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y="1200150" x="5021123"/>
            <a:ext cy="3630300" cx="35507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/>
        </p:nvSpPr>
        <p:spPr>
          <a:xfrm>
            <a:off y="0" x="0"/>
            <a:ext cy="937200" cx="9144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y="226265" x="0"/>
            <a:ext cy="795916" cx="9143999"/>
          </a:xfrm>
          <a:custGeom>
            <a:pathLst>
              <a:path w="9144000" extrusionOk="0" h="1440573">
                <a:moveTo>
                  <a:pt y="1" x="8881"/>
                </a:moveTo>
                <a:lnTo>
                  <a:pt y="44075" x="9126239"/>
                </a:lnTo>
                <a:lnTo>
                  <a:pt y="1303180" x="9144000"/>
                </a:lnTo>
                <a:lnTo>
                  <a:pt y="1440573" x="8922142"/>
                </a:lnTo>
                <a:lnTo>
                  <a:pt y="1291790" x="8672386"/>
                </a:lnTo>
                <a:lnTo>
                  <a:pt y="1414005" x="8449199"/>
                </a:lnTo>
                <a:lnTo>
                  <a:pt y="1302417" x="8210071"/>
                </a:lnTo>
                <a:lnTo>
                  <a:pt y="1408691" x="7976257"/>
                </a:lnTo>
                <a:lnTo>
                  <a:pt y="1286476" x="7737129"/>
                </a:lnTo>
                <a:lnTo>
                  <a:pt y="1414005" x="7503314"/>
                </a:lnTo>
                <a:lnTo>
                  <a:pt y="1291790" x="7269500"/>
                </a:lnTo>
                <a:lnTo>
                  <a:pt y="1414005" x="7030372"/>
                </a:lnTo>
                <a:lnTo>
                  <a:pt y="1281162" x="6796557"/>
                </a:lnTo>
                <a:lnTo>
                  <a:pt y="1414005" x="6568057"/>
                </a:lnTo>
                <a:lnTo>
                  <a:pt y="1281163" x="6334243"/>
                </a:lnTo>
                <a:lnTo>
                  <a:pt y="1419319" x="6100428"/>
                </a:lnTo>
                <a:lnTo>
                  <a:pt y="1281163" x="5866614"/>
                </a:lnTo>
                <a:lnTo>
                  <a:pt y="1424632" x="5632800"/>
                </a:lnTo>
                <a:lnTo>
                  <a:pt y="1286476" x="5388357"/>
                </a:lnTo>
                <a:lnTo>
                  <a:pt y="1424632" x="5154543"/>
                </a:lnTo>
                <a:lnTo>
                  <a:pt y="1297104" x="4920729"/>
                </a:lnTo>
                <a:lnTo>
                  <a:pt y="1429946" x="4686914"/>
                </a:lnTo>
                <a:lnTo>
                  <a:pt y="1291790" x="4447786"/>
                </a:lnTo>
                <a:lnTo>
                  <a:pt y="1435260" x="4219286"/>
                </a:lnTo>
                <a:lnTo>
                  <a:pt y="1281163" x="3980157"/>
                </a:lnTo>
                <a:lnTo>
                  <a:pt y="1429946" x="3746343"/>
                </a:lnTo>
                <a:lnTo>
                  <a:pt y="1291790" x="3512529"/>
                </a:lnTo>
                <a:lnTo>
                  <a:pt y="1429946" x="3284028"/>
                </a:lnTo>
                <a:lnTo>
                  <a:pt y="1297104" x="3044900"/>
                </a:lnTo>
                <a:lnTo>
                  <a:pt y="1429946" x="2805772"/>
                </a:lnTo>
                <a:lnTo>
                  <a:pt y="1297104" x="2571958"/>
                </a:lnTo>
                <a:lnTo>
                  <a:pt y="1429946" x="2343457"/>
                </a:lnTo>
                <a:lnTo>
                  <a:pt y="1291790" x="2104329"/>
                </a:lnTo>
                <a:lnTo>
                  <a:pt y="1435260" x="1865201"/>
                </a:lnTo>
                <a:lnTo>
                  <a:pt y="1281163" x="1631386"/>
                </a:lnTo>
                <a:lnTo>
                  <a:pt y="1435260" x="1402886"/>
                </a:lnTo>
                <a:lnTo>
                  <a:pt y="1291790" x="1163758"/>
                </a:lnTo>
                <a:lnTo>
                  <a:pt y="1435260" x="935257"/>
                </a:lnTo>
                <a:lnTo>
                  <a:pt y="1291790" x="696129"/>
                </a:lnTo>
                <a:lnTo>
                  <a:pt y="1429946" x="457001"/>
                </a:lnTo>
                <a:lnTo>
                  <a:pt y="1291790" x="217872"/>
                </a:lnTo>
                <a:lnTo>
                  <a:pt y="1435260" x="0"/>
                </a:lnTo>
                <a:cubicBezTo>
                  <a:pt y="956840" x="2960"/>
                  <a:pt y="478421" x="5921"/>
                  <a:pt y="1" x="88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73" name="Shape 73"/>
          <p:cNvCxnSpPr/>
          <p:nvPr/>
        </p:nvCxnSpPr>
        <p:spPr>
          <a:xfrm rot="10800000" flipH="1">
            <a:off y="783855" x="2258963"/>
            <a:ext cy="6900" cx="46023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w="med" len="med" type="none"/>
            <a:tailEnd w="med" len="med" type="none"/>
          </a:ln>
        </p:spPr>
      </p:cxnSp>
      <p:sp>
        <p:nvSpPr>
          <p:cNvPr id="74" name="Shape 74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/>
        </p:nvSpPr>
        <p:spPr>
          <a:xfrm rot="10800000">
            <a:off y="4110402" x="-5937"/>
            <a:ext cy="1033097" cx="4453249"/>
          </a:xfrm>
          <a:custGeom>
            <a:pathLst>
              <a:path w="4453250" extrusionOk="0" h="1869860">
                <a:moveTo>
                  <a:pt y="1726390" x="4447791"/>
                </a:moveTo>
                <a:lnTo>
                  <a:pt y="1869860" x="4219291"/>
                </a:lnTo>
                <a:lnTo>
                  <a:pt y="1715763" x="3980162"/>
                </a:lnTo>
                <a:lnTo>
                  <a:pt y="1864546" x="3746348"/>
                </a:lnTo>
                <a:lnTo>
                  <a:pt y="1726390" x="3512534"/>
                </a:lnTo>
                <a:lnTo>
                  <a:pt y="1864546" x="3284033"/>
                </a:lnTo>
                <a:lnTo>
                  <a:pt y="1731704" x="3044905"/>
                </a:lnTo>
                <a:lnTo>
                  <a:pt y="1864546" x="2805777"/>
                </a:lnTo>
                <a:lnTo>
                  <a:pt y="1731704" x="2571963"/>
                </a:lnTo>
                <a:lnTo>
                  <a:pt y="1864546" x="2343462"/>
                </a:lnTo>
                <a:lnTo>
                  <a:pt y="1726390" x="2104334"/>
                </a:lnTo>
                <a:lnTo>
                  <a:pt y="1869860" x="1865206"/>
                </a:lnTo>
                <a:lnTo>
                  <a:pt y="1715763" x="1631391"/>
                </a:lnTo>
                <a:lnTo>
                  <a:pt y="1869860" x="1402891"/>
                </a:lnTo>
                <a:lnTo>
                  <a:pt y="1726390" x="1163763"/>
                </a:lnTo>
                <a:lnTo>
                  <a:pt y="1869860" x="935262"/>
                </a:lnTo>
                <a:lnTo>
                  <a:pt y="1726390" x="696134"/>
                </a:lnTo>
                <a:lnTo>
                  <a:pt y="1864546" x="457006"/>
                </a:lnTo>
                <a:lnTo>
                  <a:pt y="1726390" x="217877"/>
                </a:lnTo>
                <a:lnTo>
                  <a:pt y="1869860" x="5"/>
                </a:lnTo>
                <a:cubicBezTo>
                  <a:pt y="1246574" x="3"/>
                  <a:pt y="623287" x="2"/>
                  <a:pt y="1" x="0"/>
                </a:cubicBezTo>
                <a:lnTo>
                  <a:pt y="0" x="445325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78" name="Shape 78"/>
          <p:cNvCxnSpPr/>
          <p:nvPr/>
        </p:nvCxnSpPr>
        <p:spPr>
          <a:xfrm>
            <a:off y="4409677" x="388492"/>
            <a:ext cy="3600" cx="3708599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w="med" len="med" type="none"/>
            <a:tailEnd w="med" len="med" type="none"/>
          </a:ln>
        </p:spPr>
      </p:cxnSp>
      <p:sp>
        <p:nvSpPr>
          <p:cNvPr id="79" name="Shape 79"/>
          <p:cNvSpPr txBox="1"/>
          <p:nvPr>
            <p:ph idx="1" type="body"/>
          </p:nvPr>
        </p:nvSpPr>
        <p:spPr>
          <a:xfrm>
            <a:off y="4493760" x="388492"/>
            <a:ext cy="387599" cx="3644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None/>
              <a:defRPr sz="14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6209" x="0"/>
            <a:ext cy="5137200" cx="9144067"/>
            <a:chOff y="14677" x="0"/>
            <a:chExt cy="6849600" cx="9144067"/>
          </a:xfrm>
        </p:grpSpPr>
        <p:sp>
          <p:nvSpPr>
            <p:cNvPr id="6" name="Shape 6"/>
            <p:cNvSpPr/>
            <p:nvPr/>
          </p:nvSpPr>
          <p:spPr>
            <a:xfrm>
              <a:off y="14677" x="0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y="14677" x="234838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y="14677" x="469677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y="14677" x="704516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y="14677" x="939355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y="14677" x="1174195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y="14677" x="1409033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y="14677" x="1643873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y="14677" x="1878711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y="14677" x="2113550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y="14677" x="2348390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y="14677" x="2583228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y="14677" x="2818067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y="14677" x="3052907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y="14677" x="3287746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y="14677" x="3522585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y="14677" x="3757423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y="14677" x="3992262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y="14677" x="4227101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y="14677" x="4461941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y="14677" x="4696780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y="14677" x="4931619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y="14677" x="5166457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y="14677" x="5401296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y="14677" x="5636135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y="14677" x="5870975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y="14677" x="6105814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y="14677" x="6340653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y="14677" x="6575492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y="14677" x="6810331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y="14677" x="7045170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y="14677" x="7280009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y="14677" x="7514847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y="14677" x="7749686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y="14677" x="7984525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y="14677" x="8219364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y="14677" x="8454203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y="14677" x="8689042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y="14677" x="8923867"/>
              <a:ext cy="6849600" cx="220199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1pPr>
            <a:lvl2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2pPr>
            <a:lvl3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3pPr>
            <a:lvl4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4pPr>
            <a:lvl5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5pPr>
            <a:lvl6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6pPr>
            <a:lvl7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7pPr>
            <a:lvl8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8pPr>
            <a:lvl9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3945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1pPr>
            <a:lvl2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2pPr>
            <a:lvl3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3pPr>
            <a:lvl4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4pPr>
            <a:lvl5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5pPr>
            <a:lvl6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6pPr>
            <a:lvl7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7pPr>
            <a:lvl8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8pPr>
            <a:lvl9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y="979173" x="391150"/>
            <a:ext cy="1003199" cx="8351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Noisy iris recognition: a comparison of classifiers and feature extractors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y="2217225" x="395650"/>
            <a:ext cy="630299" cx="834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Vinícius M. de Almeida</a:t>
            </a:r>
          </a:p>
          <a:p>
            <a:pPr>
              <a:spcBef>
                <a:spcPts val="0"/>
              </a:spcBef>
              <a:buNone/>
            </a:pPr>
            <a:r>
              <a:rPr lang="pt-BR"/>
              <a:t>Vinícius A. P. Queiroz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3127400" x="7422000"/>
            <a:ext cy="532499" cx="172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</a:rPr>
              <a:t>16/12/2014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Biometria;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Fator de singularidade;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Verificação X Classificação;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Visão global do sistema.</a:t>
            </a:r>
          </a:p>
        </p:txBody>
      </p:sp>
      <p:sp>
        <p:nvSpPr>
          <p:cNvPr id="92" name="Shape 92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Introdução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Filtros de Gabor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11012" x="603825"/>
            <a:ext cy="1085850" cx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y="2243225" x="754075"/>
            <a:ext cy="756299" cx="6482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pt-BR"/>
              <a:t>Máscara de convolução do Filtro de Gabor 2D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2637175" x="4484750"/>
            <a:ext cy="1494224" cx="420204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y="4254350" x="4299375"/>
            <a:ext cy="756299" cx="6482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/>
        </p:nvSpPr>
        <p:spPr>
          <a:xfrm>
            <a:off y="4254350" x="4186825"/>
            <a:ext cy="756299" cx="49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pt-BR"/>
              <a:t>Componentes (a) espacial e (b) em frequência de filtros de Gabor 2D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AdaBoost</a:t>
            </a: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71587" x="2560950"/>
            <a:ext cy="2600325" cx="458152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/>
        </p:nvSpPr>
        <p:spPr>
          <a:xfrm>
            <a:off y="4029275" x="2566125"/>
            <a:ext cy="756299" cx="6482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h</a:t>
            </a:r>
            <a:r>
              <a:rPr baseline="-25000" lang="pt-BR"/>
              <a:t>i</a:t>
            </a:r>
            <a:r>
              <a:rPr lang="pt-BR"/>
              <a:t> = hipótese do classificador i</a:t>
            </a:r>
          </a:p>
          <a:p>
            <a:pPr>
              <a:spcBef>
                <a:spcPts val="0"/>
              </a:spcBef>
              <a:buNone/>
            </a:pPr>
            <a:r>
              <a:rPr lang="pt-BR"/>
              <a:t>beta</a:t>
            </a:r>
            <a:r>
              <a:rPr baseline="-25000" lang="pt-BR"/>
              <a:t>i</a:t>
            </a:r>
            <a:r>
              <a:rPr lang="pt-BR"/>
              <a:t> = peso atribuído ao classificador i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ROC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66825" x="3205162"/>
            <a:ext cy="2609850" cx="2733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 txBox="1"/>
          <p:nvPr/>
        </p:nvSpPr>
        <p:spPr>
          <a:xfrm>
            <a:off y="3995500" x="3286425"/>
            <a:ext cy="756299" cx="6482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Exemplo de uma curva ROC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480 pares de imagens inter-classe e 480 pares de imagens intra-classe;</a:t>
            </a:r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Divisão em conjuntos de treino, validação e teste;</a:t>
            </a:r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Seleção e aplicação dos extratores de características;</a:t>
            </a:r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Cálculo das dissimilaridades;</a:t>
            </a:r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Seleção dos classificadores e treinamento;</a:t>
            </a:r>
          </a:p>
          <a:p>
            <a:pPr rtl="0"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Validação;</a:t>
            </a:r>
          </a:p>
          <a:p>
            <a:pPr lvl="0" indent="-355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Teste.</a:t>
            </a:r>
          </a:p>
        </p:txBody>
      </p:sp>
      <p:sp>
        <p:nvSpPr>
          <p:cNvPr id="125" name="Shape 125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Metodologia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Resultados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15050" x="1905000"/>
            <a:ext cy="4000500" cx="533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y="1200150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							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pt-BR"/>
              <a:t>							</a:t>
            </a:r>
            <a:r>
              <a:rPr sz="3600" lang="pt-BR"/>
              <a:t>Dúvidas?</a:t>
            </a:r>
          </a:p>
        </p:txBody>
      </p:sp>
      <p:sp>
        <p:nvSpPr>
          <p:cNvPr id="138" name="Shape 138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Obrigado!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y="1200150" x="457200"/>
            <a:ext cy="38870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[1] B. W. Andrews and D. A. Pollen. Relationship between spatial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frequency selectivity and receptive field profile of simple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cells. The Journal of physiology, 287:163–176, 1979.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[2] T. Fawcett. An introduction to ROC analysis. Pattern Recognition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Letters, 27:861–874, 2006.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[3] L. Ma and Y. Wang. Iris recognition based on multichannel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Gabor filtering. Proc. Fifth Asian Conf. Computer, pages 1–5,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2002.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[4] J. R. Movellan. Tutorial on Gabor Filters. Response, 49:1–23,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2002.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[5] H. Proenca, S. Filipe, R. Santos, J. Oliveira, and L. Alexandre.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The UBIRIS.v2: A database of visible wavelength images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captured on-the-move and at-a-distance. IEEE Trans. PAMI,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32(8):1529–1535, August 2010.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[6] R. Rojas. AdaBoost and the Super Bowl of Classifiers A Tutorial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Introduction to Adaptive Boosting. Technical report,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2009.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[7] Q.Wang, X. Zhang, M. Li, X. Dong, Q. Zhou, and Y. Yin. Adaboost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and multi-orientation 2D Gabor-based noisy iris recognition.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pt-BR"/>
              <a:t>Pattern Recognition Letters, 33:978–983, 2012.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44" name="Shape 144"/>
          <p:cNvSpPr txBox="1"/>
          <p:nvPr>
            <p:ph type="title"/>
          </p:nvPr>
        </p:nvSpPr>
        <p:spPr>
          <a:xfrm>
            <a:off y="13321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Referências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spiration-board">
  <a:themeElements>
    <a:clrScheme name="Custom 503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FCFCF"/>
      </a:accent1>
      <a:accent2>
        <a:srgbClr val="94AE8E"/>
      </a:accent2>
      <a:accent3>
        <a:srgbClr val="4E7A82"/>
      </a:accent3>
      <a:accent4>
        <a:srgbClr val="666699"/>
      </a:accent4>
      <a:accent5>
        <a:srgbClr val="60506F"/>
      </a:accent5>
      <a:accent6>
        <a:srgbClr val="4B4352"/>
      </a:accent6>
      <a:hlink>
        <a:srgbClr val="8694C0"/>
      </a:hlink>
      <a:folHlink>
        <a:srgbClr val="91919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