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3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BB5C2E0A-706E-47E4-BE49-46CD94C31DCB}">
  <a:tblStyle styleName="Table_0" styleId="{BB5C2E0A-706E-47E4-BE49-46CD94C31DCB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  <a:tblStyle styleName="Table_1" styleId="{6A478F67-2D7D-4898-839D-ACC9ABC6D559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  <a:tblStyle styleName="Table_2" styleId="{4DE86C50-DEF6-4A8C-95FC-5EEF249830AF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3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3" name="Shape 1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0" name="Shape 1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4" name="Shape 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0" name="Shape 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5" name="Shape 1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6" name="Shape 17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1" name="Shape 1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2" name="Shape 18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7" name="Shape 1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8" name="Shape 18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2914648" x="0"/>
            <a:ext cy="22289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9" name="Shape 9"/>
          <p:cNvCxnSpPr/>
          <p:nvPr/>
        </p:nvCxnSpPr>
        <p:spPr>
          <a:xfrm>
            <a:off y="2914649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0" name="Shape 10"/>
          <p:cNvSpPr txBox="1"/>
          <p:nvPr>
            <p:ph type="ctrTitle"/>
          </p:nvPr>
        </p:nvSpPr>
        <p:spPr>
          <a:xfrm>
            <a:off y="1618313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y="2964777" x="685800"/>
            <a:ext cy="944700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1pPr>
            <a:lvl2pPr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2pPr>
            <a:lvl3pPr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3pPr>
            <a:lvl4pPr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4pPr>
            <a:lvl5pPr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5pPr>
            <a:lvl6pPr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6pPr>
            <a:lvl7pPr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7pPr>
            <a:lvl8pPr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8pPr>
            <a:lvl9pPr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/>
          <p:nvPr/>
        </p:nvSpPr>
        <p:spPr>
          <a:xfrm>
            <a:off y="0" x="0"/>
            <a:ext cy="11277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y="1127679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5" name="Shape 1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>
            <a:off y="0" x="0"/>
            <a:ext cy="11277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y="1127679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0" name="Shape 2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/>
        </p:nvSpPr>
        <p:spPr>
          <a:xfrm>
            <a:off y="0" x="0"/>
            <a:ext cy="11277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5" name="Shape 25"/>
          <p:cNvCxnSpPr/>
          <p:nvPr/>
        </p:nvCxnSpPr>
        <p:spPr>
          <a:xfrm>
            <a:off y="1127679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/>
          <p:nvPr/>
        </p:nvSpPr>
        <p:spPr>
          <a:xfrm>
            <a:off y="4225081" x="0"/>
            <a:ext cy="9183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9" name="Shape 29"/>
          <p:cNvCxnSpPr/>
          <p:nvPr/>
        </p:nvCxnSpPr>
        <p:spPr>
          <a:xfrm>
            <a:off y="422508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30" name="Shape 3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buFont typeface="Trebuchet MS"/>
              <a:defRPr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1.png" Type="http://schemas.openxmlformats.org/officeDocument/2006/relationships/image" Id="rId3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4"/><Relationship Target="../media/image06.png" Type="http://schemas.openxmlformats.org/officeDocument/2006/relationships/image" Id="rId3"/><Relationship Target="../media/image04.png" Type="http://schemas.openxmlformats.org/officeDocument/2006/relationships/image" Id="rId6"/><Relationship Target="../media/image03.png" Type="http://schemas.openxmlformats.org/officeDocument/2006/relationships/image" Id="rId5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>
            <p:ph type="ctrTitle"/>
          </p:nvPr>
        </p:nvSpPr>
        <p:spPr>
          <a:xfrm>
            <a:off y="1618313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600" lang="en"/>
              <a:t>The importance of segmentation applied to CAPTCHA recognition</a:t>
            </a:r>
            <a:r>
              <a:rPr lang="en"/>
              <a:t> </a:t>
            </a:r>
          </a:p>
        </p:txBody>
      </p:sp>
      <p:sp>
        <p:nvSpPr>
          <p:cNvPr id="34" name="Shape 34"/>
          <p:cNvSpPr txBox="1"/>
          <p:nvPr>
            <p:ph idx="1" type="subTitle"/>
          </p:nvPr>
        </p:nvSpPr>
        <p:spPr>
          <a:xfrm>
            <a:off y="2964773" x="685800"/>
            <a:ext cy="13041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Vinícius M. de Almeida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Vinícius A. P. Queiroz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Reconhecimento de Captcha</a:t>
            </a:r>
            <a:r>
              <a:rPr lang="en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</a:rPr>
              <a:t>Foi dividido em dois subproblemas:</a:t>
            </a:r>
          </a:p>
          <a:p>
            <a:pPr rtl="0" lvl="1" indent="-381000" marL="914400"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>
                <a:solidFill>
                  <a:srgbClr val="000000"/>
                </a:solidFill>
              </a:rPr>
              <a:t>Segmentação da imagem </a:t>
            </a:r>
          </a:p>
          <a:p>
            <a:pPr rtl="0" lvl="1" indent="-381000" marL="914400"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>
                <a:solidFill>
                  <a:srgbClr val="000000"/>
                </a:solidFill>
              </a:rPr>
              <a:t>Reconhecimento de caracteres (RC)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</a:rPr>
              <a:t>Testamos duas técni</a:t>
            </a: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cas diferentes para segmentação:</a:t>
            </a:r>
          </a:p>
          <a:p>
            <a:pPr rtl="0" lvl="1" indent="-381000" marL="914400"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Multimethod Binarization for Character Segmentation (Yoon et. al. 2013)</a:t>
            </a:r>
          </a:p>
          <a:p>
            <a:pPr rtl="0" lvl="1" indent="-381000" marL="914400"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Segmentação “artesanal”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</a:rPr>
              <a:t>Utilizamos </a:t>
            </a: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Multimethod Binarization + RNA em RC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Reconhecimento Por template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</a:rPr>
              <a:t>Método heurístico implementado para segmentação dos captchas;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</a:rPr>
              <a:t>Demonstrou uma melhor acurácia;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</a:rPr>
              <a:t>Cria os bound box a partir de um template pré-definido;</a:t>
            </a:r>
          </a:p>
          <a:p>
            <a:pPr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</a:rPr>
              <a:t>O template é definido através de um vetor com o início e fim da largura de cada bound box</a:t>
            </a:r>
          </a:p>
        </p:txBody>
      </p:sp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4019650" x="2795587"/>
            <a:ext cy="1009650" cx="355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Teste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</a:rPr>
              <a:t>Foi utilizado um conjunto de 2000 captchas como base de dados para teste;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</a:rPr>
              <a:t>Os captchas foram retirados de um site público brasileiro;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</a:rPr>
              <a:t>Para treino, foram utilizados ~9000 caracteres previamente rotulados, de captchas da mesma fonte;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</a:rPr>
              <a:t>Para validação, ~2000 caracteres;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Teste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</a:rPr>
              <a:t>Testamos e comparamos os dois métodos de segmentação;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</a:rPr>
              <a:t>Para o método de múltiplas binarizações foram testada várias técnicas de binarização e de operações morfológicas afim de encontrar a melhor acurácia;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</a:rPr>
              <a:t> Para ambos os métodos foi utilizada a mesma técnica de RC;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Validação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chemeClr val="dk1"/>
                </a:solidFill>
              </a:rPr>
              <a:t>Foram considerados captchas acertados apenas aqueles em que se acertam todos os caracteres na ordem correta;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chemeClr val="dk1"/>
                </a:solidFill>
              </a:rPr>
              <a:t>Para isto, verificamos se a saída do algoritmo corresponde ao texto no captcha, rotulado previamente; 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chemeClr val="dk1"/>
                </a:solidFill>
              </a:rPr>
              <a:t>Criamos uma matriz de confusão com os caracteres encontrados pelos reais;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chemeClr val="dk1"/>
                </a:solidFill>
              </a:rPr>
              <a:t>A partir dessa matriz, calculamos os caracteres que reconhecemos corretamente;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aphicFrame>
        <p:nvGraphicFramePr>
          <p:cNvPr id="127" name="Shape 127"/>
          <p:cNvGraphicFramePr/>
          <p:nvPr/>
        </p:nvGraphicFramePr>
        <p:xfrm>
          <a:off y="1127625" x="50787"/>
          <a:ext cy="3000000" cx="3000000"/>
        </p:xfrm>
        <a:graphic>
          <a:graphicData uri="http://schemas.openxmlformats.org/drawingml/2006/table">
            <a:tbl>
              <a:tblPr>
                <a:noFill/>
                <a:tableStyleId>{BB5C2E0A-706E-47E4-BE49-46CD94C31DCB}</a:tableStyleId>
              </a:tblPr>
              <a:tblGrid>
                <a:gridCol w="3244675"/>
                <a:gridCol w="1249775"/>
                <a:gridCol w="1470700"/>
                <a:gridCol w="1412125"/>
                <a:gridCol w="1665150"/>
              </a:tblGrid>
              <a:tr h="462425"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b="1" sz="1000" lang="en"/>
                        <a:t>Método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b="1" sz="1000" lang="en"/>
                        <a:t>Operações Morfológicas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b="1" sz="1000" lang="en"/>
                        <a:t>Acurácia dos CAPTCHAS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b="1" sz="1000" lang="en"/>
                        <a:t>Acurácia dos Caracteres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b="1" sz="1000" lang="en"/>
                        <a:t>Tempo médio de processamento</a:t>
                      </a:r>
                    </a:p>
                  </a:txBody>
                  <a:tcPr marR="91425" marB="91425" marT="91425" marL="91425"/>
                </a:tc>
              </a:tr>
              <a:tr h="440500"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Otsu;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Inversão, Erosão e Duas Aberturas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1.85%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32.56%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0.517s</a:t>
                      </a:r>
                    </a:p>
                  </a:txBody>
                  <a:tcPr marR="91425" marB="91425" marT="91425" marL="91425"/>
                </a:tc>
              </a:tr>
              <a:tr h="389275"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Sauvola (N=51, k=0.6) ;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Inversão, Erosão e Duas Aberturas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1.7%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30.53%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0.608s</a:t>
                      </a:r>
                    </a:p>
                  </a:txBody>
                  <a:tcPr marR="91425" marB="91425" marT="91425" marL="91425"/>
                </a:tc>
              </a:tr>
              <a:tr h="416025"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Niblack(N=41,k=0.4);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Inversão, Erosão e Duas Aberturas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1.3%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26.11%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0.446s</a:t>
                      </a:r>
                    </a:p>
                  </a:txBody>
                  <a:tcPr marR="91425" marB="91425" marT="91425" marL="91425"/>
                </a:tc>
              </a:tr>
              <a:tr h="487225">
                <a:tc>
                  <a:txBody>
                    <a:bodyPr>
                      <a:noAutofit/>
                    </a:bodyPr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Otsu; Niblack(N=41,k=0.4); Sauvola(N=11,k=-0.8); Niblack(N=11,k=-0.2); Sauvola(N=51,k=0.6);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Inversão, Duas Erosões e Duas Aberturas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1.1%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31.93%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-</a:t>
                      </a:r>
                    </a:p>
                  </a:txBody>
                  <a:tcPr marR="91425" marB="91425" marT="91425" marL="91425"/>
                </a:tc>
              </a:tr>
              <a:tr h="221625">
                <a:tc>
                  <a:txBody>
                    <a:bodyPr>
                      <a:noAutofit/>
                    </a:bodyPr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Otsu;</a:t>
                      </a:r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Sauvola(N=51,k=0.6);</a:t>
                      </a:r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Inversão, Erosão e Duas Aberturas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2.45%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33.79%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1.035s</a:t>
                      </a:r>
                    </a:p>
                  </a:txBody>
                  <a:tcPr marR="91425" marB="91425" marT="91425" marL="91425"/>
                </a:tc>
              </a:tr>
              <a:tr h="225800">
                <a:tc>
                  <a:txBody>
                    <a:bodyPr>
                      <a:noAutofit/>
                    </a:bodyPr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Niblack (N = 11, k = 0.0); Niblack (N = 11, k = 0.2); Niblack (N = 31, k = 0.6); Niblack (N = 41, k = 0.4);</a:t>
                      </a:r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Inversão, Erosão e Duas Aberturas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3.15%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38.60%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sz="1000" lang="en"/>
                        <a:t>1.958s</a:t>
                      </a:r>
                    </a:p>
                  </a:txBody>
                  <a:tcPr marR="91425" marB="91425" marT="91425" marL="91425"/>
                </a:tc>
              </a:tr>
            </a:tbl>
          </a:graphicData>
        </a:graphic>
      </p:graphicFrame>
      <p:sp>
        <p:nvSpPr>
          <p:cNvPr id="128" name="Shape 12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2400" lang="en"/>
              <a:t>Resultados (</a:t>
            </a:r>
            <a:r>
              <a:rPr sz="2400" lang="en">
                <a:latin typeface="Arial"/>
                <a:ea typeface="Arial"/>
                <a:cs typeface="Arial"/>
                <a:sym typeface="Arial"/>
              </a:rPr>
              <a:t>Multimethod Binarization for Character Segmentation</a:t>
            </a:r>
            <a:r>
              <a:rPr sz="2400" lang="en"/>
              <a:t>) 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2400" lang="en"/>
              <a:t>Resultados (</a:t>
            </a:r>
            <a:r>
              <a:rPr sz="2400" lang="en">
                <a:latin typeface="Arial"/>
                <a:ea typeface="Arial"/>
                <a:cs typeface="Arial"/>
                <a:sym typeface="Arial"/>
              </a:rPr>
              <a:t>Multimethod Binarization for Character Segmentation</a:t>
            </a:r>
            <a:r>
              <a:rPr sz="2400" lang="en"/>
              <a:t>) </a:t>
            </a:r>
            <a:r>
              <a:rPr lang="en"/>
              <a:t> 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35" name="Shape 1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353973" x="1273450"/>
            <a:ext cy="3418049" cx="6597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2400" lang="en">
                <a:latin typeface="Calibri"/>
                <a:ea typeface="Calibri"/>
                <a:cs typeface="Calibri"/>
                <a:sym typeface="Calibri"/>
              </a:rPr>
              <a:t>Resultados (Técnica de template)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graphicFrame>
        <p:nvGraphicFramePr>
          <p:cNvPr id="142" name="Shape 142"/>
          <p:cNvGraphicFramePr/>
          <p:nvPr/>
        </p:nvGraphicFramePr>
        <p:xfrm>
          <a:off y="1804050" x="9525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{6A478F67-2D7D-4898-839D-ACC9ABC6D559}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Tipo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Acuracia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Nº Acertos</a:t>
                      </a:r>
                    </a:p>
                  </a:txBody>
                  <a:tcPr marR="91425" marB="91425" marT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Acurácia captcha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59,35%</a:t>
                      </a:r>
                    </a:p>
                  </a:txBody>
                  <a:tcPr marR="68575" marB="91425" marT="91425" marL="6857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1187</a:t>
                      </a:r>
                    </a:p>
                  </a:txBody>
                  <a:tcPr marR="68575" marB="91425" marT="91425" marL="6857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Acurácia Letra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90,44%</a:t>
                      </a:r>
                    </a:p>
                  </a:txBody>
                  <a:tcPr marR="68575" marB="91425" marT="91425" marL="6857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10853</a:t>
                      </a:r>
                    </a:p>
                  </a:txBody>
                  <a:tcPr marR="68575" marB="91425" marT="91425" marL="6857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Acurácia Letra + ‘?’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91,20%</a:t>
                      </a:r>
                    </a:p>
                  </a:txBody>
                  <a:tcPr marR="68575" marB="91425" marT="91425" marL="6857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10945</a:t>
                      </a:r>
                    </a:p>
                  </a:txBody>
                  <a:tcPr marR="68575" marB="91425" marT="91425" marL="6857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2400" lang="en">
                <a:latin typeface="Calibri"/>
                <a:ea typeface="Calibri"/>
                <a:cs typeface="Calibri"/>
                <a:sym typeface="Calibri"/>
              </a:rPr>
              <a:t>Resultados (Técnica de template)</a:t>
            </a:r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49" name="Shape 1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281598" x="1134614"/>
            <a:ext cy="3562799" cx="687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Comparação</a:t>
            </a: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aphicFrame>
        <p:nvGraphicFramePr>
          <p:cNvPr id="156" name="Shape 156"/>
          <p:cNvGraphicFramePr/>
          <p:nvPr/>
        </p:nvGraphicFramePr>
        <p:xfrm>
          <a:off y="2584475" x="884975"/>
          <a:ext cy="3000000" cx="3000000"/>
        </p:xfrm>
        <a:graphic>
          <a:graphicData uri="http://schemas.openxmlformats.org/drawingml/2006/table">
            <a:tbl>
              <a:tblPr>
                <a:noFill/>
                <a:tableStyleId>{4DE86C50-DEF6-4A8C-95FC-5EEF249830AF}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Method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Acurácia de</a:t>
                      </a:r>
                    </a:p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captcha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Acurácia de caracteres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Número de acertos</a:t>
                      </a:r>
                    </a:p>
                  </a:txBody>
                  <a:tcPr marR="91425" marB="91425" marT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Multi-method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3.15%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38.60%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1187</a:t>
                      </a:r>
                    </a:p>
                  </a:txBody>
                  <a:tcPr marR="91425" marB="91425" marT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Template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59.35%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90.44%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10853</a:t>
                      </a:r>
                    </a:p>
                  </a:txBody>
                  <a:tcPr marR="91425" marB="91425" marT="91425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Introduçao </a:t>
            </a:r>
          </a:p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u="sng"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Objetivo final</a:t>
            </a: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criar um método de avaliação de reconhecimento automático de captchas.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Dividimos o problema em segmentação e reconhecimento de caractere;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Avaliamos dois métodos de segmentação;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Utilizamos um algoritmo de RNA+HoG para reconhecimento;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Matriz de confunsão </a:t>
            </a:r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63" name="Shape 1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199100" x="162675"/>
            <a:ext cy="3880200" cx="8765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Conclusões </a:t>
            </a: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Um bom método de segmentação pode ser crucial para o reconhecimento de caracteres;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Apesar do algoritmo ter sido demonstrado por (Yoon et. al. 2013) com bons resultados para reconhecimento de caractere em placas, o mesmo não se constatou em captcha.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Uma possível resposta para isto pode ser devido ao fato do algoritmo usar CCA para encontrar os bound box.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Um técnica muito mais simples de template se mostrou bem mais eficiente, porém ela não poderá ser aplicada em problemas genéricos.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4" name="Shape 174"/>
          <p:cNvSpPr txBox="1"/>
          <p:nvPr/>
        </p:nvSpPr>
        <p:spPr>
          <a:xfrm>
            <a:off y="1577825" x="1155425"/>
            <a:ext cy="2435099" cx="6683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6000" lang="en"/>
              <a:t>Dúvidas?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8" name="Shape 1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Referências</a:t>
            </a:r>
          </a:p>
        </p:txBody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sz="1200" lang="en"/>
              <a:t>[1] E. Bursztein, M. Martin, and J. C. Mitchell. Text-based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captcha strengths and weaknesses. CCS’11, pages 125–137,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2011.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[2] A. K. Jain and S. Bhattacharjee. Text segmentation using gabor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filters for automatic document processing. Machine Vision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and Applications, 5(3):169–184, 1992.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[3] Y. Netzer, T. Wang, A. Coates, A. Bissacco, B. Wu, and A. Y.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Ng. Reading digits in natural images with unsupervised feature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learning. NIPS, 2011.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[4] W. Niblack. An Introduction to Image Processing. NJ: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Prentice-Hall, Englewood Cliffs, 1986.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[5] N. Otsu. A threshold selection method from gray level histograms.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IEEE Trans. Syst., Man, Cybern., 9(1):62–66, 1979.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4" name="Shape 1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5" name="Shape 18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Referências</a:t>
            </a:r>
          </a:p>
        </p:txBody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sz="1200" lang="en"/>
              <a:t>[6] J. Sauvola and M. Pietik¨ainen. Adaptive document image binarization.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Pattern Recog., 33:225–236, 2000.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[7] C. Wolf, J. Jolion, and F. Chassaing. Text localization, enhancement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and binarization in multimedia documents. Proc.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ICPR, 2:1037–1040, 2002.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[8] J. Yan and A. S. E. Ahmad. A low-cost attack on a microsoft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captcha. CCS’08, pages 543–554, 2008.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[9] Y. Yoon, K. Ban, H. Yoon, J. Lee, and J. Kim. Best combination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of binarization methods for license plate character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segmentation. ETRI Journal, 35(3):491–500, 2013.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Multimethod Binarization for Character Segmentation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Tecnicas de binarização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Otsu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Niblack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Sauvola and Wolf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CCA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RNA + HoG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Shape 4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Base teórica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2400" lang="en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Multimethod Binarization for Character Segmentation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Método de segmentação de 5 fases</a:t>
            </a:r>
          </a:p>
          <a:p>
            <a:pPr rtl="0" lvl="1" indent="-381000" marL="914400"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binarização, CCA, combinação, retirada de redundância, e seleção final.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Utiliza múltiplas imagens binárias 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Podem ser aplicadas várias combinações de imagens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Shape 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3347823" x="602562"/>
            <a:ext cy="1521674" cx="793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2400" lang="en">
                <a:latin typeface="Arial"/>
                <a:ea typeface="Arial"/>
                <a:cs typeface="Arial"/>
                <a:sym typeface="Arial"/>
              </a:rPr>
              <a:t>Técnicas de binarização </a:t>
            </a:r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1190400" x="27175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</a:rPr>
              <a:t>Método global </a:t>
            </a:r>
          </a:p>
          <a:p>
            <a:pPr rtl="0" lvl="1" indent="-342900" marL="91440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sz="1800" lang="en">
                <a:solidFill>
                  <a:srgbClr val="000000"/>
                </a:solidFill>
              </a:rPr>
              <a:t>Otsu: calcula o limiar ótimo a partir da variância mínima;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Método local</a:t>
            </a:r>
          </a:p>
          <a:p>
            <a:pPr rtl="0" lvl="1" indent="-342900" marL="91440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Niblack: </a:t>
            </a:r>
          </a:p>
          <a:p>
            <a:pPr algn="ctr" rtl="0" lvl="0" indent="457200" marL="457200">
              <a:spcBef>
                <a:spcPts val="0"/>
              </a:spcBef>
              <a:buNone/>
            </a:pPr>
            <a:r>
              <a:rPr sz="1800" lang="en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sz="1800" lang="en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+ </a:t>
            </a:r>
            <a:r>
              <a:rPr sz="1800" lang="en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 </a:t>
            </a: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 </a:t>
            </a:r>
            <a:r>
              <a:rPr sz="1800" lang="en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</a:p>
          <a:p>
            <a:pPr rtl="0" lvl="1" indent="-342900" marL="91440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Sauvola</a:t>
            </a:r>
            <a:r>
              <a:rPr sz="1800" lang="en">
                <a:latin typeface="Arial"/>
                <a:ea typeface="Arial"/>
                <a:cs typeface="Arial"/>
                <a:sym typeface="Arial"/>
              </a:rPr>
              <a:t>:   </a:t>
            </a:r>
          </a:p>
          <a:p>
            <a:pPr algn="ctr" rtl="0" lvl="0" indent="0" marL="457200">
              <a:spcBef>
                <a:spcPts val="0"/>
              </a:spcBef>
              <a:buNone/>
            </a:pPr>
            <a:r>
              <a:rPr sz="1800" lang="en">
                <a:latin typeface="Arial"/>
                <a:ea typeface="Arial"/>
                <a:cs typeface="Arial"/>
                <a:sym typeface="Arial"/>
              </a:rPr>
              <a:t>	</a:t>
            </a: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 = </a:t>
            </a:r>
            <a:r>
              <a:rPr sz="1800" lang="en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* [1+ </a:t>
            </a:r>
            <a:r>
              <a:rPr sz="1800" lang="en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* (</a:t>
            </a:r>
            <a:r>
              <a:rPr sz="1800" lang="en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sz="1800" lang="en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1)]</a:t>
            </a:r>
          </a:p>
          <a:p>
            <a:pPr rtl="0" lvl="1" indent="-342900" marL="91440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Wolf:</a:t>
            </a:r>
          </a:p>
          <a:p>
            <a:pPr algn="ctr" rtl="0" lvl="0">
              <a:spcBef>
                <a:spcPts val="0"/>
              </a:spcBef>
              <a:buNone/>
            </a:pP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	 T = </a:t>
            </a:r>
            <a:r>
              <a:rPr sz="1800" lang="en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 </a:t>
            </a: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r>
              <a:rPr sz="1800" lang="en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* (</a:t>
            </a:r>
            <a:r>
              <a:rPr sz="1800" lang="en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sz="1800" lang="en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1)* (</a:t>
            </a:r>
            <a:r>
              <a:rPr sz="1800" lang="en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sz="1800" lang="en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18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2400" lang="en">
                <a:latin typeface="Arial"/>
                <a:ea typeface="Arial"/>
                <a:cs typeface="Arial"/>
                <a:sym typeface="Arial"/>
              </a:rPr>
              <a:t>Técnicas de binarização 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indent="0" marL="0">
              <a:spcBef>
                <a:spcPts val="0"/>
              </a:spcBef>
              <a:buNone/>
            </a:pPr>
            <a:r>
              <a:rPr sz="1400" lang="en">
                <a:solidFill>
                  <a:srgbClr val="000000"/>
                </a:solidFill>
              </a:rPr>
              <a:t>                              Otsu                         							Sauvola                                                                          </a:t>
            </a:r>
            <a:br>
              <a:rPr sz="1400" lang="en">
                <a:solidFill>
                  <a:srgbClr val="000000"/>
                </a:solidFill>
              </a:rPr>
            </a:b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rtl="0" lvl="0">
              <a:spcBef>
                <a:spcPts val="0"/>
              </a:spcBef>
              <a:buNone/>
            </a:pPr>
            <a:r>
              <a:rPr sz="1400" lang="en">
                <a:solidFill>
                  <a:srgbClr val="000000"/>
                </a:solidFill>
              </a:rPr>
              <a:t>                             Niblack                                                                                 Wolf</a:t>
            </a:r>
          </a:p>
        </p:txBody>
      </p:sp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986525" x="506000"/>
            <a:ext cy="1007685" cx="3594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319500" x="457200"/>
            <a:ext cy="1013125" cx="3594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Shape 6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y="1285300" x="5219952"/>
            <a:ext cy="1013124" cx="3613947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Shape 6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y="2981295" x="5219949"/>
            <a:ext cy="1018129" cx="361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HoG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Histogram Oriented Gradients (HoG).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Extratores de características invariantes a transformações geométricas e fotométricas.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Flexíveis.</a:t>
            </a:r>
            <a:br>
              <a:rPr lang="en"/>
            </a:br>
          </a:p>
        </p:txBody>
      </p:sp>
      <p:pic>
        <p:nvPicPr>
          <p:cNvPr id="76" name="Shape 76"/>
          <p:cNvPicPr preferRelativeResize="0"/>
          <p:nvPr/>
        </p:nvPicPr>
        <p:blipFill rotWithShape="1">
          <a:blip r:embed="rId3">
            <a:alphaModFix/>
          </a:blip>
          <a:srcRect t="7682" b="10417" r="9119" l="12871"/>
          <a:stretch/>
        </p:blipFill>
        <p:spPr>
          <a:xfrm>
            <a:off y="2885150" x="3480200"/>
            <a:ext cy="2099849" cx="266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RNA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Redes Neurais Artificiais(RNA)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Classificação poderosa</a:t>
            </a:r>
          </a:p>
          <a:p>
            <a:pPr rtl="0" lvl="1" indent="-381000" marL="91440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Retorna a probabilidade de cada predição</a:t>
            </a:r>
          </a:p>
        </p:txBody>
      </p:sp>
      <p:pic>
        <p:nvPicPr>
          <p:cNvPr id="83" name="Shape 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952350" x="2708237"/>
            <a:ext cy="1797900" cx="3595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Connected component labeling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Cacula os bounding boxes.</a:t>
            </a:r>
          </a:p>
          <a:p>
            <a:pPr rtl="0" lvl="0" indent="-4191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Encontra os componentes conexos, componentes onde a partir de um pixel é possivel chegar em todos os outros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3248271" x="2876175"/>
            <a:ext cy="1800600" cx="3391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khaki">
  <a:themeElements>
    <a:clrScheme name="Custom 349">
      <a:dk1>
        <a:srgbClr val="262626"/>
      </a:dk1>
      <a:lt1>
        <a:srgbClr val="E6D6BD"/>
      </a:lt1>
      <a:dk2>
        <a:srgbClr val="535353"/>
      </a:dk2>
      <a:lt2>
        <a:srgbClr val="B4AD9E"/>
      </a:lt2>
      <a:accent1>
        <a:srgbClr val="ADB48E"/>
      </a:accent1>
      <a:accent2>
        <a:srgbClr val="867961"/>
      </a:accent2>
      <a:accent3>
        <a:srgbClr val="CBB680"/>
      </a:accent3>
      <a:accent4>
        <a:srgbClr val="78A3C0"/>
      </a:accent4>
      <a:accent5>
        <a:srgbClr val="C0AE91"/>
      </a:accent5>
      <a:accent6>
        <a:srgbClr val="668874"/>
      </a:accent6>
      <a:hlink>
        <a:srgbClr val="4B94B3"/>
      </a:hlink>
      <a:folHlink>
        <a:srgbClr val="414141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