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4" r:id="rId2"/>
    <p:sldId id="256" r:id="rId3"/>
    <p:sldId id="257" r:id="rId4"/>
    <p:sldId id="258" r:id="rId5"/>
    <p:sldId id="268" r:id="rId6"/>
    <p:sldId id="267" r:id="rId7"/>
    <p:sldId id="277" r:id="rId8"/>
    <p:sldId id="276" r:id="rId9"/>
    <p:sldId id="280" r:id="rId10"/>
    <p:sldId id="283" r:id="rId11"/>
    <p:sldId id="285" r:id="rId12"/>
    <p:sldId id="286" r:id="rId13"/>
    <p:sldId id="281" r:id="rId14"/>
    <p:sldId id="282" r:id="rId15"/>
    <p:sldId id="284" r:id="rId16"/>
    <p:sldId id="263" r:id="rId17"/>
    <p:sldId id="26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77" d="100"/>
          <a:sy n="77" d="100"/>
        </p:scale>
        <p:origin x="-117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10670B-AEA1-45A4-8514-F69B9530724B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E5EC6A5-AD4C-43EE-AA00-3A640DFF0483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249783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solidFill>
                  <a:schemeClr val="bg2"/>
                </a:solidFill>
              </a:rPr>
              <a:t>Sistema</a:t>
            </a:r>
            <a:r>
              <a:rPr lang="en-US" sz="4000" dirty="0" smtClean="0">
                <a:solidFill>
                  <a:schemeClr val="bg2"/>
                </a:solidFill>
              </a:rPr>
              <a:t> de </a:t>
            </a:r>
            <a:r>
              <a:rPr lang="en-US" sz="4000" dirty="0" err="1" smtClean="0">
                <a:solidFill>
                  <a:schemeClr val="bg2"/>
                </a:solidFill>
              </a:rPr>
              <a:t>Reconhecimento</a:t>
            </a:r>
            <a:r>
              <a:rPr lang="en-US" sz="4000" dirty="0" smtClean="0">
                <a:solidFill>
                  <a:schemeClr val="bg2"/>
                </a:solidFill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</a:rPr>
              <a:t>baseado</a:t>
            </a:r>
            <a:r>
              <a:rPr lang="en-US" sz="4000" dirty="0" smtClean="0">
                <a:solidFill>
                  <a:schemeClr val="bg2"/>
                </a:solidFill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</a:rPr>
              <a:t>em</a:t>
            </a:r>
            <a:r>
              <a:rPr lang="en-US" sz="4000" dirty="0" smtClean="0">
                <a:solidFill>
                  <a:schemeClr val="bg2"/>
                </a:solidFill>
              </a:rPr>
              <a:t> Random Forest </a:t>
            </a:r>
            <a:r>
              <a:rPr lang="en-US" sz="4000" dirty="0" err="1" smtClean="0">
                <a:solidFill>
                  <a:schemeClr val="bg2"/>
                </a:solidFill>
              </a:rPr>
              <a:t>para</a:t>
            </a:r>
            <a:r>
              <a:rPr lang="en-US" sz="4000" dirty="0" smtClean="0">
                <a:solidFill>
                  <a:schemeClr val="bg2"/>
                </a:solidFill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</a:rPr>
              <a:t>Caracteres</a:t>
            </a:r>
            <a:r>
              <a:rPr lang="en-US" sz="4000" dirty="0" smtClean="0">
                <a:solidFill>
                  <a:schemeClr val="bg2"/>
                </a:solidFill>
              </a:rPr>
              <a:t> de CAPTCHAS </a:t>
            </a:r>
            <a:endParaRPr lang="pt-BR" sz="4000" dirty="0">
              <a:solidFill>
                <a:schemeClr val="bg2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95536" y="33265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 smtClean="0">
                <a:solidFill>
                  <a:schemeClr val="tx1"/>
                </a:solidFill>
              </a:rPr>
              <a:t>Ademir</a:t>
            </a:r>
            <a:r>
              <a:rPr lang="en-US" sz="4000" dirty="0" smtClean="0">
                <a:solidFill>
                  <a:schemeClr val="tx1"/>
                </a:solidFill>
              </a:rPr>
              <a:t> Rafael Marques </a:t>
            </a:r>
            <a:r>
              <a:rPr lang="en-US" sz="4000" dirty="0" err="1" smtClean="0">
                <a:solidFill>
                  <a:schemeClr val="tx1"/>
                </a:solidFill>
              </a:rPr>
              <a:t>Guedes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Victor </a:t>
            </a:r>
            <a:r>
              <a:rPr lang="en-US" sz="4000" dirty="0" err="1" smtClean="0">
                <a:solidFill>
                  <a:schemeClr val="tx1"/>
                </a:solidFill>
              </a:rPr>
              <a:t>Guimaraes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Além dos histogramas, utilização de dois perfis, um que marca a posição dos pixels pretos de dentro para fora partindo do centro da imagem, e outra que marca a posição dos mesmos de fora para dentro, partindo de uma extremidade </a:t>
            </a:r>
          </a:p>
          <a:p>
            <a:r>
              <a:rPr lang="pt-BR" sz="2800" dirty="0"/>
              <a:t>Vetor de características proposto possui 280 posições.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bg2"/>
                </a:solidFill>
              </a:rPr>
              <a:t>Structural</a:t>
            </a:r>
            <a:r>
              <a:rPr lang="pt-BR" dirty="0">
                <a:solidFill>
                  <a:schemeClr val="bg2"/>
                </a:solidFill>
              </a:rPr>
              <a:t> </a:t>
            </a:r>
            <a:r>
              <a:rPr lang="pt-BR" dirty="0" err="1">
                <a:solidFill>
                  <a:schemeClr val="bg2"/>
                </a:solidFill>
              </a:rPr>
              <a:t>Caracteristics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1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5981"/>
            <a:ext cx="8075239" cy="3854359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Structural</a:t>
            </a:r>
            <a:r>
              <a:rPr lang="pt-BR" dirty="0" smtClean="0"/>
              <a:t> </a:t>
            </a:r>
            <a:r>
              <a:rPr lang="pt-BR" dirty="0" err="1" smtClean="0"/>
              <a:t>Caracteristics</a:t>
            </a:r>
            <a:r>
              <a:rPr lang="pt-BR" dirty="0" smtClean="0"/>
              <a:t> – </a:t>
            </a:r>
            <a:r>
              <a:rPr lang="pt-BR" dirty="0" err="1" smtClean="0"/>
              <a:t>in-out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694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0992"/>
            <a:ext cx="8229600" cy="393801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Structural</a:t>
            </a:r>
            <a:r>
              <a:rPr lang="pt-BR" dirty="0" smtClean="0"/>
              <a:t> </a:t>
            </a:r>
            <a:r>
              <a:rPr lang="pt-BR" dirty="0" err="1" smtClean="0"/>
              <a:t>Caracteristics</a:t>
            </a:r>
            <a:r>
              <a:rPr lang="pt-BR" dirty="0" smtClean="0"/>
              <a:t> – out-in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850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C</a:t>
            </a:r>
            <a:r>
              <a:rPr lang="pt-BR" sz="2800" dirty="0" smtClean="0"/>
              <a:t>onta </a:t>
            </a:r>
            <a:r>
              <a:rPr lang="pt-BR" sz="2800" dirty="0"/>
              <a:t>as ocorrências de uma determinada orientação do gradiente em certas porções da </a:t>
            </a:r>
            <a:r>
              <a:rPr lang="pt-BR" sz="2800" dirty="0" smtClean="0"/>
              <a:t>imagem</a:t>
            </a:r>
          </a:p>
          <a:p>
            <a:r>
              <a:rPr lang="pt-BR" sz="2800" dirty="0" smtClean="0"/>
              <a:t>A orientação </a:t>
            </a:r>
            <a:r>
              <a:rPr lang="pt-BR" sz="2800" dirty="0"/>
              <a:t>que mais ocorrer naquele pedaço será considerada como o gradiente </a:t>
            </a:r>
            <a:r>
              <a:rPr lang="pt-BR" sz="2800" dirty="0" smtClean="0"/>
              <a:t>daquela </a:t>
            </a:r>
            <a:r>
              <a:rPr lang="pt-BR" sz="2800" dirty="0"/>
              <a:t>partição da imagem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>
                <a:solidFill>
                  <a:schemeClr val="bg2"/>
                </a:solidFill>
              </a:rPr>
              <a:t>Histogram</a:t>
            </a:r>
            <a:r>
              <a:rPr lang="pt-BR" dirty="0">
                <a:solidFill>
                  <a:schemeClr val="bg2"/>
                </a:solidFill>
              </a:rPr>
              <a:t> </a:t>
            </a:r>
            <a:r>
              <a:rPr lang="pt-BR" dirty="0" err="1">
                <a:solidFill>
                  <a:schemeClr val="bg2"/>
                </a:solidFill>
              </a:rPr>
              <a:t>of</a:t>
            </a:r>
            <a:r>
              <a:rPr lang="pt-BR" dirty="0">
                <a:solidFill>
                  <a:schemeClr val="bg2"/>
                </a:solidFill>
              </a:rPr>
              <a:t> </a:t>
            </a:r>
            <a:r>
              <a:rPr lang="pt-BR" dirty="0" err="1">
                <a:solidFill>
                  <a:schemeClr val="bg2"/>
                </a:solidFill>
              </a:rPr>
              <a:t>oriented</a:t>
            </a:r>
            <a:r>
              <a:rPr lang="pt-BR" dirty="0">
                <a:solidFill>
                  <a:schemeClr val="bg2"/>
                </a:solidFill>
              </a:rPr>
              <a:t> </a:t>
            </a:r>
            <a:r>
              <a:rPr lang="pt-BR" dirty="0" err="1" smtClean="0">
                <a:solidFill>
                  <a:schemeClr val="bg2"/>
                </a:solidFill>
              </a:rPr>
              <a:t>gradients</a:t>
            </a:r>
            <a:r>
              <a:rPr lang="pt-BR" dirty="0" smtClean="0">
                <a:solidFill>
                  <a:schemeClr val="bg2"/>
                </a:solidFill>
              </a:rPr>
              <a:t> 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Consiste </a:t>
            </a:r>
            <a:r>
              <a:rPr lang="pt-BR" sz="2800" dirty="0"/>
              <a:t>em um conjunto de árvores de decisão construídas no momento de treinamento do método. </a:t>
            </a:r>
            <a:endParaRPr lang="pt-BR" sz="2800" dirty="0" smtClean="0"/>
          </a:p>
          <a:p>
            <a:r>
              <a:rPr lang="pt-BR" sz="2800" dirty="0" smtClean="0"/>
              <a:t>Para </a:t>
            </a:r>
            <a:r>
              <a:rPr lang="pt-BR" sz="2800" dirty="0"/>
              <a:t>construí-las são selecionados </a:t>
            </a:r>
            <a:r>
              <a:rPr lang="pt-BR" sz="2800" dirty="0" smtClean="0"/>
              <a:t>aleatoriamente </a:t>
            </a:r>
            <a:r>
              <a:rPr lang="pt-BR" sz="2800" dirty="0"/>
              <a:t>alguns dos atributos contidos dentro do vetor de características. </a:t>
            </a:r>
            <a:endParaRPr lang="pt-BR" sz="2800" dirty="0" smtClean="0"/>
          </a:p>
          <a:p>
            <a:r>
              <a:rPr lang="pt-BR" sz="2800" dirty="0" smtClean="0"/>
              <a:t>O atributo que </a:t>
            </a:r>
            <a:r>
              <a:rPr lang="pt-BR" sz="2800" dirty="0"/>
              <a:t>possuir a maior </a:t>
            </a:r>
            <a:r>
              <a:rPr lang="pt-BR" sz="2800" dirty="0" smtClean="0"/>
              <a:t> entropia é </a:t>
            </a:r>
            <a:r>
              <a:rPr lang="pt-BR" sz="2800" dirty="0"/>
              <a:t>escolhido para separar as classes naquela posição da árvore. </a:t>
            </a:r>
            <a:endParaRPr lang="pt-BR" sz="28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bg2"/>
                </a:solidFill>
              </a:rPr>
              <a:t>Random</a:t>
            </a:r>
            <a:r>
              <a:rPr lang="pt-BR" dirty="0" smtClean="0">
                <a:solidFill>
                  <a:schemeClr val="bg2"/>
                </a:solidFill>
              </a:rPr>
              <a:t> Forest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1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 saída do classificador é dada pela classe que foi retornada como resposta pela maioria das árvores pertencentes à floresta. </a:t>
            </a:r>
          </a:p>
          <a:p>
            <a:r>
              <a:rPr lang="pt-BR" sz="2800"/>
              <a:t>O método apresenta aprendizado não supervisionado, ou seja, dado às instancias de treinamento e as etiquetas que indicam a classe de cada uma, o algoritmo aprende a classifica-las sem que haja a intervenção de um usuário no processo</a:t>
            </a:r>
          </a:p>
          <a:p>
            <a:endParaRPr lang="pt-BR" sz="28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bg2"/>
                </a:solidFill>
              </a:rPr>
              <a:t>Random</a:t>
            </a:r>
            <a:r>
              <a:rPr lang="pt-BR" dirty="0" smtClean="0">
                <a:solidFill>
                  <a:schemeClr val="bg2"/>
                </a:solidFill>
              </a:rPr>
              <a:t> Forest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Resultados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50524"/>
            <a:ext cx="6791094" cy="13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80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Foi proposto um sistema para reconheciment</a:t>
            </a:r>
            <a:r>
              <a:rPr lang="pt-BR" dirty="0" smtClean="0"/>
              <a:t>o de </a:t>
            </a:r>
            <a:r>
              <a:rPr lang="pt-BR" dirty="0" err="1" smtClean="0"/>
              <a:t>CAPTCHAs</a:t>
            </a:r>
            <a:r>
              <a:rPr lang="pt-BR" dirty="0"/>
              <a:t> </a:t>
            </a:r>
            <a:r>
              <a:rPr lang="pt-BR" dirty="0" smtClean="0"/>
              <a:t>baseado no </a:t>
            </a:r>
            <a:r>
              <a:rPr lang="pt-BR" dirty="0" err="1" smtClean="0"/>
              <a:t>Random</a:t>
            </a:r>
            <a:r>
              <a:rPr lang="pt-BR" dirty="0" smtClean="0"/>
              <a:t> Forest;</a:t>
            </a:r>
          </a:p>
          <a:p>
            <a:endParaRPr lang="pt-BR" dirty="0"/>
          </a:p>
          <a:p>
            <a:r>
              <a:rPr lang="pt-BR" dirty="0" smtClean="0"/>
              <a:t>O sistema apresentou uma acurácia de 100% para a base de teste;</a:t>
            </a:r>
          </a:p>
          <a:p>
            <a:endParaRPr lang="pt-BR" dirty="0"/>
          </a:p>
          <a:p>
            <a:r>
              <a:rPr lang="pt-BR" dirty="0" smtClean="0"/>
              <a:t>Pretende-se submeter ao algoritmo uma nova base de teste para realmente validá-lo.</a:t>
            </a: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Resultados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3789040"/>
            <a:ext cx="8219256" cy="233712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Caracteres maiúsculos e dígitos;</a:t>
            </a:r>
          </a:p>
          <a:p>
            <a:r>
              <a:rPr lang="pt-BR" dirty="0" err="1" smtClean="0"/>
              <a:t>Foreground</a:t>
            </a:r>
            <a:r>
              <a:rPr lang="pt-BR" dirty="0" smtClean="0"/>
              <a:t> (</a:t>
            </a:r>
            <a:r>
              <a:rPr lang="pt-BR" dirty="0" err="1" smtClean="0"/>
              <a:t>caracter</a:t>
            </a:r>
            <a:r>
              <a:rPr lang="pt-BR" dirty="0" smtClean="0"/>
              <a:t> e ruídos) é preto e o background(fundo) é branco;</a:t>
            </a:r>
          </a:p>
          <a:p>
            <a:r>
              <a:rPr lang="pt-BR" dirty="0" smtClean="0"/>
              <a:t>Caracteres sofrem pouca distorção </a:t>
            </a:r>
          </a:p>
          <a:p>
            <a:r>
              <a:rPr lang="pt-BR" dirty="0" smtClean="0"/>
              <a:t>CAPTCHAS foram segmentados previamente em imagens com um único </a:t>
            </a:r>
            <a:r>
              <a:rPr lang="pt-BR" dirty="0" err="1" smtClean="0"/>
              <a:t>caracter</a:t>
            </a:r>
            <a:endParaRPr lang="pt-BR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Base de </a:t>
            </a:r>
            <a:r>
              <a:rPr lang="pt-BR" dirty="0" err="1" smtClean="0">
                <a:solidFill>
                  <a:schemeClr val="bg2"/>
                </a:solidFill>
              </a:rPr>
              <a:t>Capchas</a:t>
            </a:r>
            <a:r>
              <a:rPr lang="pt-BR" dirty="0" smtClean="0">
                <a:solidFill>
                  <a:schemeClr val="bg2"/>
                </a:solidFill>
              </a:rPr>
              <a:t> 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2" name="Picture 2" descr="C:\Users\Rafael\Desktop\00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154" y="2060848"/>
            <a:ext cx="4241626" cy="117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afael\Desktop\000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08" y="2060848"/>
            <a:ext cx="4230146" cy="117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4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Pré-processamento das imagens:</a:t>
            </a:r>
          </a:p>
          <a:p>
            <a:pPr marL="542925" indent="-271463">
              <a:buFont typeface="Wingdings" pitchFamily="2" charset="2"/>
              <a:buChar char="Ø"/>
            </a:pPr>
            <a:r>
              <a:rPr lang="pt-BR" dirty="0" err="1" smtClean="0"/>
              <a:t>Binarização</a:t>
            </a:r>
            <a:endParaRPr lang="pt-BR" dirty="0" smtClean="0"/>
          </a:p>
          <a:p>
            <a:pPr marL="542925" indent="-271463">
              <a:buFont typeface="Wingdings" pitchFamily="2" charset="2"/>
              <a:buChar char="Ø"/>
            </a:pPr>
            <a:r>
              <a:rPr lang="pt-BR" dirty="0" smtClean="0"/>
              <a:t>Remoção de ruídos</a:t>
            </a:r>
          </a:p>
          <a:p>
            <a:pPr marL="0" indent="0">
              <a:buNone/>
            </a:pPr>
            <a:r>
              <a:rPr lang="pt-BR" dirty="0" smtClean="0"/>
              <a:t>Extração das </a:t>
            </a:r>
            <a:r>
              <a:rPr lang="pt-BR" dirty="0" err="1" smtClean="0"/>
              <a:t>caracteríticas</a:t>
            </a:r>
            <a:r>
              <a:rPr lang="pt-BR" dirty="0" smtClean="0"/>
              <a:t>:</a:t>
            </a:r>
          </a:p>
          <a:p>
            <a:pPr marL="544513" indent="-273050">
              <a:buFont typeface="Wingdings" pitchFamily="2" charset="2"/>
              <a:buChar char="Ø"/>
            </a:pPr>
            <a:r>
              <a:rPr lang="pt-BR" dirty="0" smtClean="0"/>
              <a:t>Histogramas de Gradientes Orientados (</a:t>
            </a:r>
            <a:r>
              <a:rPr lang="pt-BR" dirty="0" err="1" smtClean="0"/>
              <a:t>HoG</a:t>
            </a:r>
            <a:r>
              <a:rPr lang="pt-BR" dirty="0" smtClean="0"/>
              <a:t>)</a:t>
            </a:r>
          </a:p>
          <a:p>
            <a:pPr marL="544513" indent="-273050">
              <a:buFont typeface="Wingdings" pitchFamily="2" charset="2"/>
              <a:buChar char="Ø"/>
            </a:pPr>
            <a:r>
              <a:rPr lang="pt-BR" dirty="0" err="1" smtClean="0"/>
              <a:t>Structural</a:t>
            </a:r>
            <a:r>
              <a:rPr lang="pt-BR" dirty="0" smtClean="0"/>
              <a:t> </a:t>
            </a:r>
            <a:r>
              <a:rPr lang="pt-BR" dirty="0" err="1" smtClean="0"/>
              <a:t>Caracteristics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Classificação:</a:t>
            </a:r>
          </a:p>
          <a:p>
            <a:pPr marL="542925" indent="-271463">
              <a:buFont typeface="Wingdings" pitchFamily="2" charset="2"/>
              <a:buChar char="Ø"/>
            </a:pPr>
            <a:r>
              <a:rPr lang="pt-BR" dirty="0" err="1" smtClean="0"/>
              <a:t>Random</a:t>
            </a:r>
            <a:r>
              <a:rPr lang="pt-BR" dirty="0" smtClean="0"/>
              <a:t> Forest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Abordagem utilizada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Converte a imagem em preto e branco utilizando um valor de </a:t>
            </a:r>
            <a:r>
              <a:rPr lang="pt-BR" dirty="0" err="1" smtClean="0"/>
              <a:t>threshold</a:t>
            </a:r>
            <a:r>
              <a:rPr lang="pt-BR" dirty="0" smtClean="0"/>
              <a:t>(limiar);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Pré-processamento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Users\Rafael\Desktop\norm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73016"/>
            <a:ext cx="16002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afael\Desktop\b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49203"/>
            <a:ext cx="1619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ta para a direita 3"/>
          <p:cNvSpPr/>
          <p:nvPr/>
        </p:nvSpPr>
        <p:spPr>
          <a:xfrm>
            <a:off x="3995936" y="3933056"/>
            <a:ext cx="1512168" cy="86409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8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Remoção de </a:t>
            </a:r>
            <a:r>
              <a:rPr lang="pt-BR" dirty="0" smtClean="0"/>
              <a:t>Ruídos e riscos baseada nas singularidades da imagem e dos caracteres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Caracteres são formados por traços que em geral possuem 4 ou mais pixels de largura e/ou altura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Remove-se portanto pontos , traços e ruídos que possuem largura ou altura de 3 pixels ou menos</a:t>
            </a:r>
          </a:p>
          <a:p>
            <a:pPr lvl="1">
              <a:buFont typeface="Wingdings" pitchFamily="2" charset="2"/>
              <a:buChar char="ü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bg2"/>
                </a:solidFill>
              </a:rPr>
              <a:t>Pré-processamento</a:t>
            </a:r>
          </a:p>
        </p:txBody>
      </p:sp>
    </p:spTree>
    <p:extLst>
      <p:ext uri="{BB962C8B-B14F-4D97-AF65-F5344CB8AC3E}">
        <p14:creationId xmlns:p14="http://schemas.microsoft.com/office/powerpoint/2010/main" val="29161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Conjuntos de pixels de </a:t>
            </a:r>
            <a:r>
              <a:rPr lang="pt-BR" sz="2800" dirty="0" err="1" smtClean="0"/>
              <a:t>foreground</a:t>
            </a:r>
            <a:r>
              <a:rPr lang="pt-BR" sz="2800" dirty="0" smtClean="0"/>
              <a:t>  reunidos em grupos de até três pixels são convertidos em pixels de background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Pré-processamento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3074" name="Picture 2" descr="C:\Users\Rafael\Desktop\1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17220"/>
            <a:ext cx="399097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Rafael\Desktop\1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13910"/>
            <a:ext cx="3992563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7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Conjuntos de pixels de </a:t>
            </a:r>
            <a:r>
              <a:rPr lang="pt-BR" sz="2800" dirty="0" err="1" smtClean="0"/>
              <a:t>foreground</a:t>
            </a:r>
            <a:r>
              <a:rPr lang="pt-BR" sz="2800" dirty="0" smtClean="0"/>
              <a:t>  reunidos em grupos de até três pixels são convertidos em pixels de background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Pré-processamento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5122" name="Picture 2" descr="C:\Users\Rafael\Desktop\2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38843"/>
            <a:ext cx="4557688" cy="13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Rafael\Desktop\2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84984"/>
            <a:ext cx="3656434" cy="193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3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Conjuntos de pixels de </a:t>
            </a:r>
            <a:r>
              <a:rPr lang="pt-BR" sz="2800" dirty="0" err="1" smtClean="0"/>
              <a:t>foreground</a:t>
            </a:r>
            <a:r>
              <a:rPr lang="pt-BR" sz="2800" dirty="0" smtClean="0"/>
              <a:t>  reunidos em grupos de até três pixels são convertidos em pixels de background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Pré-processamento</a:t>
            </a:r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4098" name="Picture 2" descr="C:\Users\Rafael\Desktop\3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4648671" cy="11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Rafael\Desktop\3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56992"/>
            <a:ext cx="332273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9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</a:t>
            </a:r>
            <a:r>
              <a:rPr lang="pt-BR" sz="2800" dirty="0"/>
              <a:t>algoritmo calcula os histogramas verticais e </a:t>
            </a:r>
            <a:r>
              <a:rPr lang="pt-BR" sz="2800" dirty="0" smtClean="0"/>
              <a:t>horizontais da imagem. </a:t>
            </a:r>
          </a:p>
          <a:p>
            <a:r>
              <a:rPr lang="pt-BR" sz="2800" dirty="0" smtClean="0"/>
              <a:t>Em </a:t>
            </a:r>
            <a:r>
              <a:rPr lang="pt-BR" sz="2800" dirty="0"/>
              <a:t>seguida é calculado o histograma radial, que consiste em somar a quantidade de pixels pretos presentes na imagem dado um vetor que indica a direção pela qual se deve seguir. </a:t>
            </a:r>
            <a:endParaRPr lang="pt-BR" sz="2800" dirty="0" smtClean="0"/>
          </a:p>
          <a:p>
            <a:r>
              <a:rPr lang="pt-BR" sz="2800" dirty="0" smtClean="0"/>
              <a:t>72 </a:t>
            </a:r>
            <a:r>
              <a:rPr lang="pt-BR" sz="2800" dirty="0"/>
              <a:t>vetores cada um com um deslocamento de 5 </a:t>
            </a:r>
            <a:r>
              <a:rPr lang="pt-BR" sz="2800" dirty="0" smtClean="0"/>
              <a:t>em relação ao </a:t>
            </a:r>
            <a:r>
              <a:rPr lang="pt-BR" sz="2800" dirty="0"/>
              <a:t>anterior</a:t>
            </a:r>
            <a:r>
              <a:rPr lang="pt-BR" sz="2800" dirty="0" smtClean="0"/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bg2"/>
                </a:solidFill>
              </a:rPr>
              <a:t>Structural</a:t>
            </a:r>
            <a:r>
              <a:rPr lang="pt-BR" dirty="0">
                <a:solidFill>
                  <a:schemeClr val="bg2"/>
                </a:solidFill>
              </a:rPr>
              <a:t> </a:t>
            </a:r>
            <a:r>
              <a:rPr lang="pt-BR" dirty="0" err="1">
                <a:solidFill>
                  <a:schemeClr val="bg2"/>
                </a:solidFill>
              </a:rPr>
              <a:t>Caracteristics</a:t>
            </a:r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632</TotalTime>
  <Words>513</Words>
  <Application>Microsoft Office PowerPoint</Application>
  <PresentationFormat>Apresentação na tela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Papel</vt:lpstr>
      <vt:lpstr>Sistema de Reconhecimento baseado em Random Forest para Caracteres de CAPTCHAS </vt:lpstr>
      <vt:lpstr>Base de Capchas </vt:lpstr>
      <vt:lpstr>Abordagem utilizada</vt:lpstr>
      <vt:lpstr>Pré-processamento</vt:lpstr>
      <vt:lpstr>Pré-processamento</vt:lpstr>
      <vt:lpstr>Pré-processamento</vt:lpstr>
      <vt:lpstr>Pré-processamento</vt:lpstr>
      <vt:lpstr>Pré-processamento</vt:lpstr>
      <vt:lpstr>Structural Caracteristics</vt:lpstr>
      <vt:lpstr>Structural Caracteristics</vt:lpstr>
      <vt:lpstr>Structural Caracteristics – in-out</vt:lpstr>
      <vt:lpstr>Structural Caracteristics – out-in</vt:lpstr>
      <vt:lpstr>Histogram of oriented gradients </vt:lpstr>
      <vt:lpstr>Random Forest</vt:lpstr>
      <vt:lpstr>Random Forest</vt:lpstr>
      <vt:lpstr>Resultados</vt:lpstr>
      <vt:lpstr>Resultados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projeto</dc:creator>
  <cp:lastModifiedBy>projeto</cp:lastModifiedBy>
  <cp:revision>36</cp:revision>
  <dcterms:created xsi:type="dcterms:W3CDTF">2014-09-15T16:58:09Z</dcterms:created>
  <dcterms:modified xsi:type="dcterms:W3CDTF">2014-10-21T11:43:29Z</dcterms:modified>
</cp:coreProperties>
</file>