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40"/>
  </p:notesMasterIdLst>
  <p:sldIdLst>
    <p:sldId id="257" r:id="rId4"/>
    <p:sldId id="259" r:id="rId5"/>
    <p:sldId id="260" r:id="rId6"/>
    <p:sldId id="261" r:id="rId7"/>
    <p:sldId id="268" r:id="rId8"/>
    <p:sldId id="262"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1" r:id="rId31"/>
    <p:sldId id="290" r:id="rId32"/>
    <p:sldId id="292" r:id="rId33"/>
    <p:sldId id="293" r:id="rId34"/>
    <p:sldId id="294" r:id="rId35"/>
    <p:sldId id="297" r:id="rId36"/>
    <p:sldId id="296" r:id="rId37"/>
    <p:sldId id="295" r:id="rId38"/>
    <p:sldId id="298"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85" autoAdjust="0"/>
    <p:restoredTop sz="94660"/>
  </p:normalViewPr>
  <p:slideViewPr>
    <p:cSldViewPr>
      <p:cViewPr varScale="1">
        <p:scale>
          <a:sx n="56" d="100"/>
          <a:sy n="56" d="100"/>
        </p:scale>
        <p:origin x="60" y="444"/>
      </p:cViewPr>
      <p:guideLst>
        <p:guide orient="horz" pos="2160"/>
        <p:guide pos="2880"/>
      </p:guideLst>
    </p:cSldViewPr>
  </p:slideViewPr>
  <p:notesTextViewPr>
    <p:cViewPr>
      <p:scale>
        <a:sx n="100" d="100"/>
        <a:sy n="100" d="100"/>
      </p:scale>
      <p:origin x="0" y="0"/>
    </p:cViewPr>
  </p:notesTextViewPr>
  <p:notesViewPr>
    <p:cSldViewPr>
      <p:cViewPr varScale="1">
        <p:scale>
          <a:sx n="81" d="100"/>
          <a:sy n="81" d="100"/>
        </p:scale>
        <p:origin x="-204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2.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EDCA30-2ED5-41C4-A072-F195EC56C9D7}" type="datetimeFigureOut">
              <a:rPr lang="en-US" smtClean="0"/>
              <a:t>11/18/2014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E7E218-9473-4E4E-BA13-22C19D998763}" type="slidenum">
              <a:rPr lang="en-US" smtClean="0"/>
              <a:t>‹Nº›</a:t>
            </a:fld>
            <a:endParaRPr lang="en-US"/>
          </a:p>
        </p:txBody>
      </p:sp>
    </p:spTree>
    <p:extLst>
      <p:ext uri="{BB962C8B-B14F-4D97-AF65-F5344CB8AC3E}">
        <p14:creationId xmlns:p14="http://schemas.microsoft.com/office/powerpoint/2010/main" val="36042618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11/18/2014 5:22 PM</a:t>
            </a:fld>
            <a:endParaRPr lang="en-US" sz="1200" b="0" i="0" dirty="0">
              <a:latin typeface="Calibri"/>
              <a:ea typeface="+mn-ea"/>
              <a:cs typeface="+mn-cs"/>
            </a:endParaRPr>
          </a:p>
        </p:txBody>
      </p:sp>
      <p:sp>
        <p:nvSpPr>
          <p:cNvPr id="6" name="Footer Placeholder 5"/>
          <p:cNvSpPr>
            <a:spLocks noGrp="1"/>
          </p:cNvSpPr>
          <p:nvPr>
            <p:ph type="ftr" sz="quarter" idx="12"/>
          </p:nvPr>
        </p:nvSpPr>
        <p:spPr>
          <a:xfrm>
            <a:off x="0" y="8685213"/>
            <a:ext cx="6172200" cy="457200"/>
          </a:xfrm>
        </p:spPr>
        <p:txBody>
          <a:bodyPr/>
          <a:lstStyle/>
          <a:p>
            <a:pPr algn="l" defTabSz="914400">
              <a:buNone/>
            </a:pPr>
            <a:r>
              <a:rPr lang="en-US" sz="500" b="0" i="0" dirty="0">
                <a:solidFill>
                  <a:srgbClr val="000000"/>
                </a:solidFill>
                <a:latin typeface="Calibri"/>
                <a:ea typeface="+mn-ea"/>
                <a:cs typeface="+mn-cs"/>
              </a:rPr>
              <a:t>© 2007 Microsoft Corporation. </a:t>
            </a:r>
            <a:r>
              <a:rPr lang="en-US" sz="500" b="0" i="0" dirty="0" err="1">
                <a:solidFill>
                  <a:srgbClr val="000000"/>
                </a:solidFill>
                <a:latin typeface="Calibri"/>
                <a:ea typeface="+mn-ea"/>
                <a:cs typeface="+mn-cs"/>
              </a:rPr>
              <a:t>Todos</a:t>
            </a:r>
            <a:r>
              <a:rPr lang="en-US" sz="500" b="0" i="0">
                <a:solidFill>
                  <a:srgbClr val="000000"/>
                </a:solidFill>
                <a:latin typeface="Calibri"/>
                <a:ea typeface="+mn-ea"/>
                <a:cs typeface="+mn-cs"/>
              </a:rPr>
              <a:t> los derechos reservados. Microsoft, Windows, Windows Vista y otros nombres de productos son o podrían ser marcas registradas o marcas comerciales en los EE.UU. u otros países.</a:t>
            </a:r>
          </a:p>
          <a:p>
            <a:pPr algn="l" defTabSz="914400">
              <a:buNone/>
            </a:pPr>
            <a:r>
              <a:rPr lang="en-US" sz="500" b="0" i="0">
                <a:solidFill>
                  <a:srgbClr val="000000"/>
                </a:solidFill>
                <a:latin typeface="Calibri"/>
                <a:ea typeface="+mn-ea"/>
                <a:cs typeface="+mn-cs"/>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sz="500" b="0" i="0">
                <a:solidFill>
                  <a:srgbClr val="000000"/>
                </a:solidFill>
                <a:latin typeface="Calibri"/>
                <a:ea typeface="+mn-ea"/>
                <a:cs typeface="+mn-cs"/>
              </a:rPr>
            </a:br>
            <a:r>
              <a:rPr lang="en-US" sz="500" b="0" i="0">
                <a:solidFill>
                  <a:srgbClr val="000000"/>
                </a:solidFill>
                <a:latin typeface="Calibri"/>
                <a:ea typeface="+mn-ea"/>
                <a:cs typeface="+mn-cs"/>
              </a:rPr>
              <a:t>MICROSOFT NO FACILITA GARANTÍAS EXPRESAS, IMPLÍCITAS O ESTATUTORIAS EN RELACIÓN A LA INFORMACIÓN CONTENIDA EN ESTA PRESENTACIÓN.</a:t>
            </a:r>
          </a:p>
          <a:p>
            <a:pPr algn="l" defTabSz="914400">
              <a:buNone/>
            </a:pPr>
            <a:endParaRPr lang="en-US" sz="500" dirty="0" smtClean="0"/>
          </a:p>
        </p:txBody>
      </p:sp>
      <p:sp>
        <p:nvSpPr>
          <p:cNvPr id="7" name="Slide Number Placeholder 6"/>
          <p:cNvSpPr>
            <a:spLocks noGrp="1"/>
          </p:cNvSpPr>
          <p:nvPr>
            <p:ph type="sldNum" sz="quarter" idx="13"/>
          </p:nvPr>
        </p:nvSpPr>
        <p:spPr>
          <a:xfrm>
            <a:off x="6172199" y="8685213"/>
            <a:ext cx="684213" cy="457200"/>
          </a:xfrm>
        </p:spPr>
        <p:txBody>
          <a:bodyPr/>
          <a:lstStyle/>
          <a:p>
            <a:pPr algn="r" defTabSz="914400">
              <a:buNone/>
            </a:pPr>
            <a:fld id="{EC87E0CF-87F6-4B58-B8B8-DCAB2DAAF3CA}" type="slidenum">
              <a:rPr lang="en-US" sz="1200" b="0" i="0">
                <a:latin typeface="Calibri"/>
                <a:ea typeface="+mn-ea"/>
                <a:cs typeface="+mn-cs"/>
              </a:rPr>
              <a:t>1</a:t>
            </a:fld>
            <a:endParaRPr lang="en-US" sz="1200" b="0" i="0">
              <a:latin typeface="Calibri"/>
              <a:ea typeface="+mn-ea"/>
              <a:cs typeface="+mn-cs"/>
            </a:endParaRPr>
          </a:p>
        </p:txBody>
      </p:sp>
    </p:spTree>
    <p:extLst>
      <p:ext uri="{BB962C8B-B14F-4D97-AF65-F5344CB8AC3E}">
        <p14:creationId xmlns:p14="http://schemas.microsoft.com/office/powerpoint/2010/main" val="4179121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s-ES" smtClean="0"/>
              <a:t>Haga clic para modificar el estilo de subtítulo del patrón</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2_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s-ES" smtClean="0"/>
              <a:t>Haga clic para modificar el estilo de título del patrón</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3_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s-ES" smtClean="0"/>
              <a:t>Haga clic para modificar el estilo de título del patrón</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s-ES" smtClean="0"/>
              <a:t>Haga clic para modificar el estilo de texto del patrón</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2286000"/>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pic>
        <p:nvPicPr>
          <p:cNvPr id="4" name="Picture 3" descr="footer_graphic.png"/>
          <p:cNvPicPr>
            <a:picLocks noChangeAspect="1"/>
          </p:cNvPicPr>
          <p:nvPr/>
        </p:nvPicPr>
        <p:blipFill>
          <a:blip r:embed="rId15"/>
          <a:stretch>
            <a:fillRect/>
          </a:stretch>
        </p:blipFill>
        <p:spPr>
          <a:xfrm>
            <a:off x="0" y="5435827"/>
            <a:ext cx="9144000" cy="1420586"/>
          </a:xfrm>
          <a:prstGeom prst="rect">
            <a:avLst/>
          </a:prstGeom>
        </p:spPr>
      </p:pic>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1" y="836712"/>
            <a:ext cx="8712968" cy="2808312"/>
          </a:xfrm>
        </p:spPr>
        <p:txBody>
          <a:bodyPr/>
          <a:lstStyle/>
          <a:p>
            <a:r>
              <a:rPr lang="en-US" sz="6600" dirty="0">
                <a:latin typeface="Adobe Garamond Pro Bold" panose="02020702060506020403" pitchFamily="18" charset="0"/>
              </a:rPr>
              <a:t>A fusion approach to unconstrained iris recognition</a:t>
            </a:r>
            <a:endParaRPr lang="es-ES_tradnl" sz="6600" dirty="0">
              <a:latin typeface="Adobe Garamond Pro Bold" panose="02020702060506020403" pitchFamily="18" charset="0"/>
            </a:endParaRPr>
          </a:p>
        </p:txBody>
      </p:sp>
      <p:sp>
        <p:nvSpPr>
          <p:cNvPr id="3" name="Subtitle 2"/>
          <p:cNvSpPr>
            <a:spLocks noGrp="1"/>
          </p:cNvSpPr>
          <p:nvPr>
            <p:ph type="subTitle" idx="1"/>
          </p:nvPr>
        </p:nvSpPr>
        <p:spPr>
          <a:xfrm>
            <a:off x="286029" y="4869160"/>
            <a:ext cx="7681913" cy="701824"/>
          </a:xfrm>
        </p:spPr>
        <p:txBody>
          <a:bodyPr>
            <a:normAutofit/>
          </a:bodyPr>
          <a:lstStyle/>
          <a:p>
            <a:r>
              <a:rPr lang="es-ES_tradnl" dirty="0" smtClean="0"/>
              <a:t>Aluno:     Rómulo Marlon Ramos Avalos</a:t>
            </a:r>
            <a:endParaRPr lang="es-ES_tradnl" dirty="0" smtClean="0"/>
          </a:p>
        </p:txBody>
      </p:sp>
      <p:sp>
        <p:nvSpPr>
          <p:cNvPr id="4" name="Subtitle 2"/>
          <p:cNvSpPr txBox="1">
            <a:spLocks/>
          </p:cNvSpPr>
          <p:nvPr/>
        </p:nvSpPr>
        <p:spPr>
          <a:xfrm>
            <a:off x="286029" y="3627276"/>
            <a:ext cx="8466563" cy="665820"/>
          </a:xfrm>
          <a:prstGeom prst="rect">
            <a:avLst/>
          </a:prstGeom>
        </p:spPr>
        <p:txBody>
          <a:bodyPr vert="horz" lIns="0" tIns="0" rIns="0" bIns="0" rtlCol="0">
            <a:normAutofit/>
          </a:bodyPr>
          <a:lstStyle>
            <a:lvl1pPr marL="0" indent="0" algn="l" defTabSz="914363" rtl="0" eaLnBrk="1" latinLnBrk="0" hangingPunct="1">
              <a:lnSpc>
                <a:spcPct val="90000"/>
              </a:lnSpc>
              <a:spcBef>
                <a:spcPts val="0"/>
              </a:spcBef>
              <a:buFontTx/>
              <a:buNone/>
              <a:defRPr sz="3200" kern="1200">
                <a:solidFill>
                  <a:schemeClr val="tx1">
                    <a:tint val="75000"/>
                  </a:schemeClr>
                </a:solidFill>
                <a:latin typeface="+mn-lt"/>
                <a:ea typeface="+mn-ea"/>
                <a:cs typeface="+mn-cs"/>
              </a:defRPr>
            </a:lvl1pPr>
            <a:lvl2pPr marL="457182" indent="0" algn="ctr" defTabSz="914363" rtl="0" eaLnBrk="1" latinLnBrk="0" hangingPunct="1">
              <a:lnSpc>
                <a:spcPct val="90000"/>
              </a:lnSpc>
              <a:spcBef>
                <a:spcPct val="20000"/>
              </a:spcBef>
              <a:buFontTx/>
              <a:buNone/>
              <a:defRPr sz="2800" kern="1200">
                <a:solidFill>
                  <a:schemeClr val="tx1">
                    <a:tint val="75000"/>
                  </a:schemeClr>
                </a:solidFill>
                <a:latin typeface="+mn-lt"/>
                <a:ea typeface="+mn-ea"/>
                <a:cs typeface="+mn-cs"/>
              </a:defRPr>
            </a:lvl2pPr>
            <a:lvl3pPr marL="914363"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3pPr>
            <a:lvl4pPr marL="1371545"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4pPr>
            <a:lvl5pPr marL="1828727"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5pPr>
            <a:lvl6pPr marL="2285909"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090"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272"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454"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s-PE" sz="4000" dirty="0"/>
              <a:t>Gil </a:t>
            </a:r>
            <a:r>
              <a:rPr lang="es-PE" sz="4000" dirty="0" smtClean="0"/>
              <a:t>Santos, </a:t>
            </a:r>
            <a:r>
              <a:rPr lang="es-PE" sz="4000" dirty="0"/>
              <a:t>Edmundo </a:t>
            </a:r>
            <a:r>
              <a:rPr lang="es-PE" sz="4000" dirty="0" err="1" smtClean="0"/>
              <a:t>Hoyle</a:t>
            </a:r>
            <a:endParaRPr lang="es-ES_tradnl" sz="4000" dirty="0" smtClean="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13135"/>
            <a:ext cx="8568952" cy="767593"/>
          </a:xfrm>
        </p:spPr>
        <p:txBody>
          <a:bodyPr/>
          <a:lstStyle/>
          <a:p>
            <a:r>
              <a:rPr lang="es-PE" sz="6000" dirty="0" err="1"/>
              <a:t>Normalização</a:t>
            </a:r>
            <a:r>
              <a:rPr lang="es-PE" sz="6000" dirty="0"/>
              <a:t> </a:t>
            </a:r>
            <a:r>
              <a:rPr lang="es-PE" sz="6000" dirty="0" smtClean="0"/>
              <a:t>da </a:t>
            </a:r>
            <a:r>
              <a:rPr lang="es-PE" sz="6000" dirty="0"/>
              <a:t>Iris</a:t>
            </a:r>
          </a:p>
        </p:txBody>
      </p:sp>
      <p:sp>
        <p:nvSpPr>
          <p:cNvPr id="3" name="Subtítulo 2"/>
          <p:cNvSpPr>
            <a:spLocks noGrp="1"/>
          </p:cNvSpPr>
          <p:nvPr>
            <p:ph type="subTitle" idx="1"/>
          </p:nvPr>
        </p:nvSpPr>
        <p:spPr>
          <a:xfrm>
            <a:off x="282630" y="1124744"/>
            <a:ext cx="8568952" cy="5472608"/>
          </a:xfrm>
        </p:spPr>
        <p:txBody>
          <a:bodyPr/>
          <a:lstStyle/>
          <a:p>
            <a:r>
              <a:rPr lang="pt-BR" sz="2800" dirty="0"/>
              <a:t>O objetivo do processo de </a:t>
            </a:r>
            <a:r>
              <a:rPr lang="pt-BR" sz="2800" dirty="0" smtClean="0"/>
              <a:t>íris-normalização </a:t>
            </a:r>
            <a:r>
              <a:rPr lang="pt-BR" sz="2800" dirty="0"/>
              <a:t>é obter a invariância com relação ao tamanho, posição e dilatação da pupila na região da íris segmentados (sistema de coordenar </a:t>
            </a:r>
            <a:r>
              <a:rPr lang="pt-BR" sz="2800" dirty="0" err="1"/>
              <a:t>pseudopolar</a:t>
            </a:r>
            <a:r>
              <a:rPr lang="pt-BR" sz="2800" dirty="0"/>
              <a:t> de dupla </a:t>
            </a:r>
            <a:r>
              <a:rPr lang="pt-BR" sz="2800" dirty="0" err="1"/>
              <a:t>adimensionalidad</a:t>
            </a:r>
            <a:r>
              <a:rPr lang="pt-BR" sz="2800" dirty="0"/>
              <a:t> ).</a:t>
            </a:r>
            <a:endParaRPr lang="pt-BR" sz="2800" dirty="0" smtClean="0"/>
          </a:p>
          <a:p>
            <a:endParaRPr lang="es-PE" sz="2800" dirty="0"/>
          </a:p>
        </p:txBody>
      </p:sp>
      <p:pic>
        <p:nvPicPr>
          <p:cNvPr id="6" name="Imagen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35696" y="2674712"/>
            <a:ext cx="5544616" cy="4181522"/>
          </a:xfrm>
          <a:prstGeom prst="rect">
            <a:avLst/>
          </a:prstGeom>
        </p:spPr>
      </p:pic>
    </p:spTree>
    <p:extLst>
      <p:ext uri="{BB962C8B-B14F-4D97-AF65-F5344CB8AC3E}">
        <p14:creationId xmlns:p14="http://schemas.microsoft.com/office/powerpoint/2010/main" val="2478770928"/>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13135"/>
            <a:ext cx="8568952" cy="767593"/>
          </a:xfrm>
        </p:spPr>
        <p:txBody>
          <a:bodyPr/>
          <a:lstStyle/>
          <a:p>
            <a:r>
              <a:rPr lang="es-PE" sz="6000" dirty="0" err="1"/>
              <a:t>Extracção</a:t>
            </a:r>
            <a:r>
              <a:rPr lang="es-PE" sz="6000" dirty="0"/>
              <a:t> de características</a:t>
            </a:r>
          </a:p>
        </p:txBody>
      </p:sp>
      <p:sp>
        <p:nvSpPr>
          <p:cNvPr id="3" name="Subtítulo 2"/>
          <p:cNvSpPr>
            <a:spLocks noGrp="1"/>
          </p:cNvSpPr>
          <p:nvPr>
            <p:ph type="subTitle" idx="1"/>
          </p:nvPr>
        </p:nvSpPr>
        <p:spPr>
          <a:xfrm>
            <a:off x="282630" y="1124744"/>
            <a:ext cx="8568952" cy="5472608"/>
          </a:xfrm>
        </p:spPr>
        <p:txBody>
          <a:bodyPr/>
          <a:lstStyle/>
          <a:p>
            <a:endParaRPr lang="es-PE" sz="2800"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7312" y="1844824"/>
            <a:ext cx="8594269" cy="3528392"/>
          </a:xfrm>
          <a:prstGeom prst="rect">
            <a:avLst/>
          </a:prstGeom>
        </p:spPr>
      </p:pic>
      <p:sp>
        <p:nvSpPr>
          <p:cNvPr id="5" name="Rectángulo 4"/>
          <p:cNvSpPr/>
          <p:nvPr/>
        </p:nvSpPr>
        <p:spPr bwMode="auto">
          <a:xfrm>
            <a:off x="3419872" y="1857730"/>
            <a:ext cx="1800200" cy="3155445"/>
          </a:xfrm>
          <a:prstGeom prst="rect">
            <a:avLst/>
          </a:prstGeom>
          <a:noFill/>
          <a:ln w="57150">
            <a:solidFill>
              <a:srgbClr val="FF0000"/>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s-PE" sz="2300" dirty="0" smtClean="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val="3509226213"/>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88032"/>
            <a:ext cx="8568952" cy="1268760"/>
          </a:xfrm>
        </p:spPr>
        <p:txBody>
          <a:bodyPr/>
          <a:lstStyle/>
          <a:p>
            <a:r>
              <a:rPr lang="pt-BR" sz="6000" dirty="0" smtClean="0"/>
              <a:t>Representação </a:t>
            </a:r>
            <a:r>
              <a:rPr lang="pt-BR" sz="6000" dirty="0"/>
              <a:t>de 1-D </a:t>
            </a:r>
            <a:r>
              <a:rPr lang="pt-BR" sz="6000" dirty="0" err="1"/>
              <a:t>wavelet</a:t>
            </a:r>
            <a:r>
              <a:rPr lang="pt-BR" sz="6000" dirty="0"/>
              <a:t> zero-crossing</a:t>
            </a:r>
            <a:endParaRPr lang="es-PE" sz="6000"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7312" y="1988840"/>
            <a:ext cx="8594269" cy="3528392"/>
          </a:xfrm>
          <a:prstGeom prst="rect">
            <a:avLst/>
          </a:prstGeom>
        </p:spPr>
      </p:pic>
      <p:sp>
        <p:nvSpPr>
          <p:cNvPr id="5" name="Rectángulo 4"/>
          <p:cNvSpPr/>
          <p:nvPr/>
        </p:nvSpPr>
        <p:spPr bwMode="auto">
          <a:xfrm>
            <a:off x="3419872" y="2001746"/>
            <a:ext cx="1800200" cy="3155445"/>
          </a:xfrm>
          <a:prstGeom prst="rect">
            <a:avLst/>
          </a:prstGeom>
          <a:noFill/>
          <a:ln w="57150">
            <a:solidFill>
              <a:srgbClr val="FF0000"/>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s-PE"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6" name="Rectángulo 5"/>
          <p:cNvSpPr/>
          <p:nvPr/>
        </p:nvSpPr>
        <p:spPr bwMode="auto">
          <a:xfrm>
            <a:off x="3635896" y="3501008"/>
            <a:ext cx="1368152" cy="576064"/>
          </a:xfrm>
          <a:prstGeom prst="rect">
            <a:avLst/>
          </a:prstGeom>
          <a:noFill/>
          <a:ln w="57150">
            <a:solidFill>
              <a:schemeClr val="bg2"/>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s-PE" sz="2300" dirty="0" smtClean="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val="3263418434"/>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88032"/>
            <a:ext cx="8568952" cy="1268760"/>
          </a:xfrm>
        </p:spPr>
        <p:txBody>
          <a:bodyPr/>
          <a:lstStyle/>
          <a:p>
            <a:r>
              <a:rPr lang="pt-BR" sz="6000" dirty="0" smtClean="0"/>
              <a:t>Representação </a:t>
            </a:r>
            <a:r>
              <a:rPr lang="pt-BR" sz="6000" dirty="0"/>
              <a:t>de 1-D </a:t>
            </a:r>
            <a:r>
              <a:rPr lang="pt-BR" sz="6000" dirty="0" err="1"/>
              <a:t>wavelet</a:t>
            </a:r>
            <a:r>
              <a:rPr lang="pt-BR" sz="6000" dirty="0"/>
              <a:t> zero-crossing</a:t>
            </a:r>
            <a:endParaRPr lang="es-PE" sz="6000" dirty="0"/>
          </a:p>
        </p:txBody>
      </p:sp>
      <p:sp>
        <p:nvSpPr>
          <p:cNvPr id="7" name="Subtítulo 2"/>
          <p:cNvSpPr>
            <a:spLocks noGrp="1"/>
          </p:cNvSpPr>
          <p:nvPr>
            <p:ph type="subTitle" idx="1"/>
          </p:nvPr>
        </p:nvSpPr>
        <p:spPr>
          <a:xfrm>
            <a:off x="282630" y="2132856"/>
            <a:ext cx="8568952" cy="4464496"/>
          </a:xfrm>
        </p:spPr>
        <p:txBody>
          <a:bodyPr/>
          <a:lstStyle/>
          <a:p>
            <a:r>
              <a:rPr lang="pt-BR" sz="2800" dirty="0"/>
              <a:t>• O ponto de partida para a representação da íris são os dados de pixel de intensidade para a imagem da íris normalizados. Duas imagens normalizado são analisados (com e sem oclusão zero como mostrado na Fig. 4).</a:t>
            </a:r>
          </a:p>
          <a:p>
            <a:endParaRPr lang="pt-BR" sz="2800" dirty="0"/>
          </a:p>
          <a:p>
            <a:r>
              <a:rPr lang="pt-BR" sz="2800" dirty="0"/>
              <a:t>• Cada linha das imagens normalizadas formar um vector que é tratado como uma amostra a partir de um único período de um sinal periódico unidimensional</a:t>
            </a:r>
            <a:r>
              <a:rPr lang="pt-BR" sz="2800" dirty="0" smtClean="0"/>
              <a:t>.</a:t>
            </a:r>
          </a:p>
          <a:p>
            <a:endParaRPr lang="pt-BR" sz="2800" dirty="0" smtClean="0"/>
          </a:p>
        </p:txBody>
      </p:sp>
    </p:spTree>
    <p:extLst>
      <p:ext uri="{BB962C8B-B14F-4D97-AF65-F5344CB8AC3E}">
        <p14:creationId xmlns:p14="http://schemas.microsoft.com/office/powerpoint/2010/main" val="2758020720"/>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88032"/>
            <a:ext cx="8568952" cy="1268760"/>
          </a:xfrm>
        </p:spPr>
        <p:txBody>
          <a:bodyPr/>
          <a:lstStyle/>
          <a:p>
            <a:r>
              <a:rPr lang="pt-BR" sz="6000" dirty="0" smtClean="0"/>
              <a:t>Representação </a:t>
            </a:r>
            <a:r>
              <a:rPr lang="pt-BR" sz="6000" dirty="0"/>
              <a:t>de 1-D </a:t>
            </a:r>
            <a:r>
              <a:rPr lang="pt-BR" sz="6000" dirty="0" err="1"/>
              <a:t>wavelet</a:t>
            </a:r>
            <a:r>
              <a:rPr lang="pt-BR" sz="6000" dirty="0"/>
              <a:t> zero-crossing</a:t>
            </a:r>
            <a:endParaRPr lang="es-PE" sz="6000" dirty="0"/>
          </a:p>
        </p:txBody>
      </p:sp>
      <p:sp>
        <p:nvSpPr>
          <p:cNvPr id="7" name="Subtítulo 2"/>
          <p:cNvSpPr>
            <a:spLocks noGrp="1"/>
          </p:cNvSpPr>
          <p:nvPr>
            <p:ph type="subTitle" idx="1"/>
          </p:nvPr>
        </p:nvSpPr>
        <p:spPr>
          <a:xfrm>
            <a:off x="282630" y="1700809"/>
            <a:ext cx="8568952" cy="4680519"/>
          </a:xfrm>
        </p:spPr>
        <p:txBody>
          <a:bodyPr/>
          <a:lstStyle/>
          <a:p>
            <a:r>
              <a:rPr lang="pt-BR" sz="2800" dirty="0"/>
              <a:t>• A 1-D transformada </a:t>
            </a:r>
            <a:r>
              <a:rPr lang="pt-BR" sz="2800" dirty="0" err="1"/>
              <a:t>Gaussian</a:t>
            </a:r>
            <a:r>
              <a:rPr lang="pt-BR" sz="2800" dirty="0"/>
              <a:t> </a:t>
            </a:r>
            <a:r>
              <a:rPr lang="pt-BR" sz="2800" dirty="0" err="1"/>
              <a:t>wavelet</a:t>
            </a:r>
            <a:r>
              <a:rPr lang="pt-BR" sz="2800" dirty="0"/>
              <a:t> é aplicada a cada vetor linha e decompõe-se em diferentes níveis de resolução.</a:t>
            </a:r>
          </a:p>
          <a:p>
            <a:endParaRPr lang="pt-BR" sz="2800" dirty="0"/>
          </a:p>
          <a:p>
            <a:r>
              <a:rPr lang="pt-BR" sz="2800" dirty="0"/>
              <a:t>• Representação zero-crossings é então calculado para cada linha e nível de resolução (zero-crossing ocorre quando os sinais </a:t>
            </a:r>
            <a:r>
              <a:rPr lang="pt-BR" sz="2800" dirty="0" err="1"/>
              <a:t>wavelet</a:t>
            </a:r>
            <a:r>
              <a:rPr lang="pt-BR" sz="2800" dirty="0"/>
              <a:t> tem mudanças bruscas de amplitude do sinal).</a:t>
            </a:r>
          </a:p>
          <a:p>
            <a:endParaRPr lang="pt-BR" sz="2800" dirty="0"/>
          </a:p>
          <a:p>
            <a:r>
              <a:rPr lang="pt-BR" sz="2800" dirty="0"/>
              <a:t>• Uma vez que os zero-crossings foram localizados, é estimado o valor médio entre cada dois pontos zero-crossings consecutivas na saída de </a:t>
            </a:r>
            <a:r>
              <a:rPr lang="pt-BR" sz="2800" dirty="0" err="1"/>
              <a:t>wavelet</a:t>
            </a:r>
            <a:r>
              <a:rPr lang="pt-BR" sz="2800" dirty="0"/>
              <a:t>.</a:t>
            </a:r>
            <a:endParaRPr lang="es-PE" sz="2800" dirty="0"/>
          </a:p>
        </p:txBody>
      </p:sp>
    </p:spTree>
    <p:extLst>
      <p:ext uri="{BB962C8B-B14F-4D97-AF65-F5344CB8AC3E}">
        <p14:creationId xmlns:p14="http://schemas.microsoft.com/office/powerpoint/2010/main" val="1383069043"/>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88032"/>
            <a:ext cx="8568952" cy="1268760"/>
          </a:xfrm>
        </p:spPr>
        <p:txBody>
          <a:bodyPr/>
          <a:lstStyle/>
          <a:p>
            <a:r>
              <a:rPr lang="pt-BR" sz="6000" dirty="0" smtClean="0"/>
              <a:t>Representação </a:t>
            </a:r>
            <a:r>
              <a:rPr lang="pt-BR" sz="6000" dirty="0"/>
              <a:t>de 1-D </a:t>
            </a:r>
            <a:r>
              <a:rPr lang="pt-BR" sz="6000" dirty="0" err="1"/>
              <a:t>wavelet</a:t>
            </a:r>
            <a:r>
              <a:rPr lang="pt-BR" sz="6000" dirty="0"/>
              <a:t> zero-crossing</a:t>
            </a:r>
            <a:endParaRPr lang="es-PE" sz="6000" dirty="0"/>
          </a:p>
        </p:txBody>
      </p:sp>
      <p:pic>
        <p:nvPicPr>
          <p:cNvPr id="3" name="Imagen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8754" y="1700809"/>
            <a:ext cx="6336704" cy="5238819"/>
          </a:xfrm>
          <a:prstGeom prst="rect">
            <a:avLst/>
          </a:prstGeom>
        </p:spPr>
      </p:pic>
    </p:spTree>
    <p:extLst>
      <p:ext uri="{BB962C8B-B14F-4D97-AF65-F5344CB8AC3E}">
        <p14:creationId xmlns:p14="http://schemas.microsoft.com/office/powerpoint/2010/main" val="1583443837"/>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88032"/>
            <a:ext cx="8568952" cy="1268760"/>
          </a:xfrm>
        </p:spPr>
        <p:txBody>
          <a:bodyPr/>
          <a:lstStyle/>
          <a:p>
            <a:r>
              <a:rPr lang="pt-BR" sz="6000" dirty="0" smtClean="0"/>
              <a:t>Representação </a:t>
            </a:r>
            <a:r>
              <a:rPr lang="pt-BR" sz="6000" dirty="0"/>
              <a:t>zero-crossing 2-D </a:t>
            </a:r>
            <a:r>
              <a:rPr lang="pt-BR" sz="6000" dirty="0" err="1"/>
              <a:t>wavelet</a:t>
            </a:r>
            <a:r>
              <a:rPr lang="pt-BR" sz="6000" dirty="0"/>
              <a:t> </a:t>
            </a:r>
            <a:r>
              <a:rPr lang="pt-BR" sz="6000" dirty="0" err="1"/>
              <a:t>diádica</a:t>
            </a:r>
            <a:r>
              <a:rPr lang="pt-BR" sz="6000" dirty="0"/>
              <a:t> </a:t>
            </a:r>
            <a:endParaRPr lang="es-PE" sz="6000"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7312" y="1988840"/>
            <a:ext cx="8594269" cy="3528392"/>
          </a:xfrm>
          <a:prstGeom prst="rect">
            <a:avLst/>
          </a:prstGeom>
        </p:spPr>
      </p:pic>
      <p:sp>
        <p:nvSpPr>
          <p:cNvPr id="5" name="Rectángulo 4"/>
          <p:cNvSpPr/>
          <p:nvPr/>
        </p:nvSpPr>
        <p:spPr bwMode="auto">
          <a:xfrm>
            <a:off x="3419872" y="2001746"/>
            <a:ext cx="1800200" cy="3155445"/>
          </a:xfrm>
          <a:prstGeom prst="rect">
            <a:avLst/>
          </a:prstGeom>
          <a:noFill/>
          <a:ln w="57150">
            <a:solidFill>
              <a:srgbClr val="FF0000"/>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s-PE"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6" name="Rectángulo 5"/>
          <p:cNvSpPr/>
          <p:nvPr/>
        </p:nvSpPr>
        <p:spPr bwMode="auto">
          <a:xfrm>
            <a:off x="3635896" y="4005064"/>
            <a:ext cx="1368152" cy="576064"/>
          </a:xfrm>
          <a:prstGeom prst="rect">
            <a:avLst/>
          </a:prstGeom>
          <a:noFill/>
          <a:ln w="57150">
            <a:solidFill>
              <a:schemeClr val="bg2"/>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s-PE" sz="2300" dirty="0" smtClean="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val="3987982673"/>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88032"/>
            <a:ext cx="8568952" cy="1268760"/>
          </a:xfrm>
        </p:spPr>
        <p:txBody>
          <a:bodyPr/>
          <a:lstStyle/>
          <a:p>
            <a:r>
              <a:rPr lang="pt-BR" sz="6000" dirty="0" smtClean="0"/>
              <a:t>Representação </a:t>
            </a:r>
            <a:r>
              <a:rPr lang="pt-BR" sz="6000" dirty="0"/>
              <a:t>zero-crossing 2-D </a:t>
            </a:r>
            <a:r>
              <a:rPr lang="pt-BR" sz="6000" dirty="0" err="1"/>
              <a:t>wavelet</a:t>
            </a:r>
            <a:r>
              <a:rPr lang="pt-BR" sz="6000" dirty="0"/>
              <a:t> </a:t>
            </a:r>
            <a:r>
              <a:rPr lang="pt-BR" sz="6000" dirty="0" err="1"/>
              <a:t>diádica</a:t>
            </a:r>
            <a:r>
              <a:rPr lang="pt-BR" sz="6000" dirty="0"/>
              <a:t> </a:t>
            </a:r>
            <a:endParaRPr lang="es-PE" sz="6000" dirty="0"/>
          </a:p>
        </p:txBody>
      </p:sp>
      <p:sp>
        <p:nvSpPr>
          <p:cNvPr id="7" name="Subtítulo 2"/>
          <p:cNvSpPr>
            <a:spLocks noGrp="1"/>
          </p:cNvSpPr>
          <p:nvPr>
            <p:ph type="subTitle" idx="1"/>
          </p:nvPr>
        </p:nvSpPr>
        <p:spPr>
          <a:xfrm>
            <a:off x="282630" y="1700809"/>
            <a:ext cx="8568952" cy="4680519"/>
          </a:xfrm>
        </p:spPr>
        <p:txBody>
          <a:bodyPr/>
          <a:lstStyle/>
          <a:p>
            <a:r>
              <a:rPr lang="pt-BR" sz="2800" dirty="0"/>
              <a:t>Para extrair características da imagem da íris normalizados, é </a:t>
            </a:r>
            <a:r>
              <a:rPr lang="pt-BR" sz="2800" dirty="0" err="1"/>
              <a:t>convolved</a:t>
            </a:r>
            <a:r>
              <a:rPr lang="pt-BR" sz="2800" dirty="0"/>
              <a:t> primeiro com um filtro passa-baixa </a:t>
            </a:r>
            <a:r>
              <a:rPr lang="pt-BR" sz="2800" dirty="0" err="1"/>
              <a:t>wavelet</a:t>
            </a:r>
            <a:r>
              <a:rPr lang="pt-BR" sz="2800" dirty="0"/>
              <a:t> </a:t>
            </a:r>
            <a:r>
              <a:rPr lang="pt-BR" sz="2800" dirty="0" err="1"/>
              <a:t>diádica</a:t>
            </a:r>
            <a:r>
              <a:rPr lang="pt-BR" sz="2800" dirty="0"/>
              <a:t> 2-D, menos o valor estimado das duas imagens da íris normalizadas (Figuras 4 (a) e (c)).</a:t>
            </a:r>
          </a:p>
          <a:p>
            <a:endParaRPr lang="pt-BR" sz="2800" dirty="0"/>
          </a:p>
          <a:p>
            <a:r>
              <a:rPr lang="pt-BR" sz="2800" dirty="0"/>
              <a:t>As matrizes de informação resultante são processados utilizando a mesma técnica para cada linha (Processo anterior), para obter a representação zero-crossing (Fig. 5)</a:t>
            </a:r>
            <a:endParaRPr lang="es-PE" sz="2800" dirty="0"/>
          </a:p>
        </p:txBody>
      </p:sp>
    </p:spTree>
    <p:extLst>
      <p:ext uri="{BB962C8B-B14F-4D97-AF65-F5344CB8AC3E}">
        <p14:creationId xmlns:p14="http://schemas.microsoft.com/office/powerpoint/2010/main" val="2487511240"/>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88032"/>
            <a:ext cx="8568952" cy="1268760"/>
          </a:xfrm>
        </p:spPr>
        <p:txBody>
          <a:bodyPr/>
          <a:lstStyle/>
          <a:p>
            <a:r>
              <a:rPr lang="pt-BR" sz="6000" dirty="0"/>
              <a:t>Periocular</a:t>
            </a:r>
            <a:endParaRPr lang="es-PE" sz="6000"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7312" y="1988840"/>
            <a:ext cx="8594269" cy="3528392"/>
          </a:xfrm>
          <a:prstGeom prst="rect">
            <a:avLst/>
          </a:prstGeom>
        </p:spPr>
      </p:pic>
      <p:sp>
        <p:nvSpPr>
          <p:cNvPr id="5" name="Rectángulo 4"/>
          <p:cNvSpPr/>
          <p:nvPr/>
        </p:nvSpPr>
        <p:spPr bwMode="auto">
          <a:xfrm>
            <a:off x="3419872" y="2001746"/>
            <a:ext cx="1800200" cy="3155445"/>
          </a:xfrm>
          <a:prstGeom prst="rect">
            <a:avLst/>
          </a:prstGeom>
          <a:noFill/>
          <a:ln w="57150">
            <a:solidFill>
              <a:srgbClr val="FF0000"/>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s-PE"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6" name="Rectángulo 5"/>
          <p:cNvSpPr/>
          <p:nvPr/>
        </p:nvSpPr>
        <p:spPr bwMode="auto">
          <a:xfrm>
            <a:off x="3635896" y="2996952"/>
            <a:ext cx="1368152" cy="576064"/>
          </a:xfrm>
          <a:prstGeom prst="rect">
            <a:avLst/>
          </a:prstGeom>
          <a:noFill/>
          <a:ln w="57150">
            <a:solidFill>
              <a:schemeClr val="bg2"/>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s-PE" sz="2300" dirty="0" smtClean="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val="3930380534"/>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13135"/>
            <a:ext cx="8568952" cy="767593"/>
          </a:xfrm>
        </p:spPr>
        <p:txBody>
          <a:bodyPr/>
          <a:lstStyle/>
          <a:p>
            <a:r>
              <a:rPr lang="es-PE" sz="6000" dirty="0" err="1" smtClean="0"/>
              <a:t>Padrões</a:t>
            </a:r>
            <a:r>
              <a:rPr lang="es-PE" sz="6000" dirty="0" smtClean="0"/>
              <a:t> </a:t>
            </a:r>
            <a:r>
              <a:rPr lang="es-PE" sz="6000" dirty="0" err="1" smtClean="0"/>
              <a:t>Binários</a:t>
            </a:r>
            <a:r>
              <a:rPr lang="es-PE" sz="6000" dirty="0" smtClean="0"/>
              <a:t> </a:t>
            </a:r>
            <a:r>
              <a:rPr lang="es-PE" sz="6000" dirty="0" err="1" smtClean="0"/>
              <a:t>Locais</a:t>
            </a:r>
            <a:endParaRPr lang="es-PE" sz="6000" dirty="0"/>
          </a:p>
        </p:txBody>
      </p:sp>
      <p:sp>
        <p:nvSpPr>
          <p:cNvPr id="3" name="Subtítulo 2"/>
          <p:cNvSpPr>
            <a:spLocks noGrp="1"/>
          </p:cNvSpPr>
          <p:nvPr>
            <p:ph type="subTitle" idx="1"/>
          </p:nvPr>
        </p:nvSpPr>
        <p:spPr>
          <a:xfrm>
            <a:off x="282630" y="1124744"/>
            <a:ext cx="8568952" cy="5472608"/>
          </a:xfrm>
        </p:spPr>
        <p:txBody>
          <a:bodyPr/>
          <a:lstStyle/>
          <a:p>
            <a:endParaRPr lang="es-PE" sz="2800"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624" y="1096061"/>
            <a:ext cx="6264696" cy="5715261"/>
          </a:xfrm>
          <a:prstGeom prst="rect">
            <a:avLst/>
          </a:prstGeom>
        </p:spPr>
      </p:pic>
    </p:spTree>
    <p:extLst>
      <p:ext uri="{BB962C8B-B14F-4D97-AF65-F5344CB8AC3E}">
        <p14:creationId xmlns:p14="http://schemas.microsoft.com/office/powerpoint/2010/main" val="2408277322"/>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13135"/>
            <a:ext cx="8568952" cy="767593"/>
          </a:xfrm>
        </p:spPr>
        <p:txBody>
          <a:bodyPr/>
          <a:lstStyle/>
          <a:p>
            <a:r>
              <a:rPr lang="es-PE" sz="7200" dirty="0" err="1" smtClean="0"/>
              <a:t>Introdução</a:t>
            </a:r>
            <a:endParaRPr lang="es-PE" sz="7200" dirty="0"/>
          </a:p>
        </p:txBody>
      </p:sp>
      <p:sp>
        <p:nvSpPr>
          <p:cNvPr id="3" name="Subtítulo 2"/>
          <p:cNvSpPr>
            <a:spLocks noGrp="1"/>
          </p:cNvSpPr>
          <p:nvPr>
            <p:ph type="subTitle" idx="1"/>
          </p:nvPr>
        </p:nvSpPr>
        <p:spPr>
          <a:xfrm>
            <a:off x="282630" y="1124744"/>
            <a:ext cx="8568952" cy="5472608"/>
          </a:xfrm>
        </p:spPr>
        <p:txBody>
          <a:bodyPr/>
          <a:lstStyle/>
          <a:p>
            <a:r>
              <a:rPr lang="pt-BR" dirty="0"/>
              <a:t>Os dados biométricos com respeito ao reconhecimento da íris foi mantido ao longo destes tempos, seu bom segmentação e desempenho do conhecimento.</a:t>
            </a:r>
          </a:p>
          <a:p>
            <a:endParaRPr lang="pt-BR" dirty="0"/>
          </a:p>
          <a:p>
            <a:r>
              <a:rPr lang="pt-BR" dirty="0"/>
              <a:t>No entanto, os sistemas atuais têm fortes restrições de aquisição.</a:t>
            </a:r>
          </a:p>
          <a:p>
            <a:endParaRPr lang="pt-BR" dirty="0"/>
          </a:p>
          <a:p>
            <a:r>
              <a:rPr lang="pt-BR" dirty="0"/>
              <a:t>A investigação de novas técnicas concentrando em reduzir essas restrições, sem afetar o seu desempenho</a:t>
            </a:r>
            <a:r>
              <a:rPr lang="pt-BR" dirty="0" smtClean="0"/>
              <a:t>.</a:t>
            </a:r>
          </a:p>
          <a:p>
            <a:endParaRPr lang="pt-BR" sz="2800" dirty="0" smtClean="0"/>
          </a:p>
          <a:p>
            <a:endParaRPr lang="pt-BR" sz="2800" dirty="0"/>
          </a:p>
          <a:p>
            <a:endParaRPr lang="pt-BR" sz="2800" dirty="0" smtClean="0"/>
          </a:p>
          <a:p>
            <a:endParaRPr lang="pt-BR" sz="2800" dirty="0"/>
          </a:p>
          <a:p>
            <a:endParaRPr lang="es-PE" sz="2800" dirty="0"/>
          </a:p>
          <a:p>
            <a:endParaRPr lang="es-PE" dirty="0"/>
          </a:p>
        </p:txBody>
      </p:sp>
    </p:spTree>
    <p:extLst>
      <p:ext uri="{BB962C8B-B14F-4D97-AF65-F5344CB8AC3E}">
        <p14:creationId xmlns:p14="http://schemas.microsoft.com/office/powerpoint/2010/main" val="4024373990"/>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88032"/>
            <a:ext cx="8568952" cy="1268760"/>
          </a:xfrm>
        </p:spPr>
        <p:txBody>
          <a:bodyPr/>
          <a:lstStyle/>
          <a:p>
            <a:r>
              <a:rPr lang="pt-BR" sz="6000" dirty="0" smtClean="0"/>
              <a:t>SIFT</a:t>
            </a:r>
            <a:endParaRPr lang="es-PE" sz="6000"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7312" y="1988840"/>
            <a:ext cx="8594269" cy="3528392"/>
          </a:xfrm>
          <a:prstGeom prst="rect">
            <a:avLst/>
          </a:prstGeom>
        </p:spPr>
      </p:pic>
      <p:sp>
        <p:nvSpPr>
          <p:cNvPr id="5" name="Rectángulo 4"/>
          <p:cNvSpPr/>
          <p:nvPr/>
        </p:nvSpPr>
        <p:spPr bwMode="auto">
          <a:xfrm>
            <a:off x="3419872" y="2001746"/>
            <a:ext cx="1800200" cy="3155445"/>
          </a:xfrm>
          <a:prstGeom prst="rect">
            <a:avLst/>
          </a:prstGeom>
          <a:noFill/>
          <a:ln w="57150">
            <a:solidFill>
              <a:srgbClr val="FF0000"/>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s-PE"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6" name="Rectángulo 5"/>
          <p:cNvSpPr/>
          <p:nvPr/>
        </p:nvSpPr>
        <p:spPr bwMode="auto">
          <a:xfrm>
            <a:off x="3635896" y="2492896"/>
            <a:ext cx="1368152" cy="576064"/>
          </a:xfrm>
          <a:prstGeom prst="rect">
            <a:avLst/>
          </a:prstGeom>
          <a:noFill/>
          <a:ln w="57150">
            <a:solidFill>
              <a:schemeClr val="bg2"/>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s-PE" sz="2300" dirty="0" smtClean="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val="2804625769"/>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13135"/>
            <a:ext cx="8568952" cy="767593"/>
          </a:xfrm>
        </p:spPr>
        <p:txBody>
          <a:bodyPr/>
          <a:lstStyle/>
          <a:p>
            <a:r>
              <a:rPr lang="es-PE" sz="6000" dirty="0" smtClean="0"/>
              <a:t>SIFT</a:t>
            </a:r>
            <a:endParaRPr lang="es-PE" sz="6000" dirty="0"/>
          </a:p>
        </p:txBody>
      </p:sp>
      <p:sp>
        <p:nvSpPr>
          <p:cNvPr id="3" name="Subtítulo 2"/>
          <p:cNvSpPr>
            <a:spLocks noGrp="1"/>
          </p:cNvSpPr>
          <p:nvPr>
            <p:ph type="subTitle" idx="1"/>
          </p:nvPr>
        </p:nvSpPr>
        <p:spPr>
          <a:xfrm>
            <a:off x="282630" y="1124744"/>
            <a:ext cx="8568952" cy="5472608"/>
          </a:xfrm>
        </p:spPr>
        <p:txBody>
          <a:bodyPr/>
          <a:lstStyle/>
          <a:p>
            <a:r>
              <a:rPr lang="pt-BR" sz="2800" dirty="0"/>
              <a:t>SIFT é um dos descritores mais populares de ponto de imagem correspondentes, como pode conseguir a invariância de escala e rotação e também é robusto a distorção.</a:t>
            </a:r>
          </a:p>
          <a:p>
            <a:endParaRPr lang="pt-BR" sz="2800" dirty="0"/>
          </a:p>
          <a:p>
            <a:r>
              <a:rPr lang="pt-BR" sz="2800" dirty="0"/>
              <a:t>O método baseia-se na </a:t>
            </a:r>
            <a:r>
              <a:rPr lang="pt-BR" sz="2800" dirty="0" err="1"/>
              <a:t>extracção</a:t>
            </a:r>
            <a:r>
              <a:rPr lang="pt-BR" sz="2800" dirty="0"/>
              <a:t> de pontos de Interesse, representados por vectores contendo a informação de escala, orientação e localização.</a:t>
            </a:r>
            <a:endParaRPr lang="es-PE" sz="2800" dirty="0"/>
          </a:p>
        </p:txBody>
      </p:sp>
    </p:spTree>
    <p:extLst>
      <p:ext uri="{BB962C8B-B14F-4D97-AF65-F5344CB8AC3E}">
        <p14:creationId xmlns:p14="http://schemas.microsoft.com/office/powerpoint/2010/main" val="851175055"/>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88032"/>
            <a:ext cx="8568952" cy="1268760"/>
          </a:xfrm>
        </p:spPr>
        <p:txBody>
          <a:bodyPr/>
          <a:lstStyle/>
          <a:p>
            <a:r>
              <a:rPr lang="pt-BR" sz="6000" dirty="0"/>
              <a:t>M</a:t>
            </a:r>
            <a:r>
              <a:rPr lang="pt-BR" sz="6000" dirty="0" smtClean="0"/>
              <a:t>apas </a:t>
            </a:r>
            <a:r>
              <a:rPr lang="pt-BR" sz="6000" dirty="0"/>
              <a:t>de comparação</a:t>
            </a:r>
            <a:endParaRPr lang="es-PE" sz="6000"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7312" y="1988840"/>
            <a:ext cx="8594269" cy="3528392"/>
          </a:xfrm>
          <a:prstGeom prst="rect">
            <a:avLst/>
          </a:prstGeom>
        </p:spPr>
      </p:pic>
      <p:sp>
        <p:nvSpPr>
          <p:cNvPr id="5" name="Rectángulo 4"/>
          <p:cNvSpPr/>
          <p:nvPr/>
        </p:nvSpPr>
        <p:spPr bwMode="auto">
          <a:xfrm>
            <a:off x="3419872" y="2001746"/>
            <a:ext cx="1800200" cy="3155445"/>
          </a:xfrm>
          <a:prstGeom prst="rect">
            <a:avLst/>
          </a:prstGeom>
          <a:noFill/>
          <a:ln w="57150">
            <a:solidFill>
              <a:srgbClr val="FF0000"/>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s-PE"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6" name="Rectángulo 5"/>
          <p:cNvSpPr/>
          <p:nvPr/>
        </p:nvSpPr>
        <p:spPr bwMode="auto">
          <a:xfrm>
            <a:off x="3635896" y="4509120"/>
            <a:ext cx="1368152" cy="576064"/>
          </a:xfrm>
          <a:prstGeom prst="rect">
            <a:avLst/>
          </a:prstGeom>
          <a:noFill/>
          <a:ln w="57150">
            <a:solidFill>
              <a:schemeClr val="bg2"/>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s-PE" sz="2300" dirty="0" smtClean="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val="1701059747"/>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82630" y="1844824"/>
            <a:ext cx="8568952" cy="4752528"/>
          </a:xfrm>
        </p:spPr>
        <p:txBody>
          <a:bodyPr/>
          <a:lstStyle/>
          <a:p>
            <a:r>
              <a:rPr lang="pt-BR" sz="2800" dirty="0"/>
              <a:t>Iniciado com detecção e segmentação de íris, utilizando as imagens  da ris e a máscara com ruído.</a:t>
            </a:r>
          </a:p>
          <a:p>
            <a:endParaRPr lang="pt-BR" sz="2800" dirty="0"/>
          </a:p>
          <a:p>
            <a:r>
              <a:rPr lang="pt-BR" sz="2800" dirty="0"/>
              <a:t>As características é extraído pela </a:t>
            </a:r>
            <a:r>
              <a:rPr lang="pt-BR" sz="2800" dirty="0" err="1"/>
              <a:t>convolução</a:t>
            </a:r>
            <a:r>
              <a:rPr lang="pt-BR" sz="2800" dirty="0"/>
              <a:t> dos dados normalizada com um banco de 2-D </a:t>
            </a:r>
            <a:r>
              <a:rPr lang="pt-BR" sz="2800" dirty="0" err="1"/>
              <a:t>wavelets</a:t>
            </a:r>
            <a:r>
              <a:rPr lang="pt-BR" sz="2800" dirty="0"/>
              <a:t> </a:t>
            </a:r>
            <a:r>
              <a:rPr lang="pt-BR" sz="2800" dirty="0" err="1"/>
              <a:t>Grabor</a:t>
            </a:r>
            <a:r>
              <a:rPr lang="pt-BR" sz="2800" dirty="0"/>
              <a:t>, seguido da quantização em estágio que produz um </a:t>
            </a:r>
            <a:r>
              <a:rPr lang="pt-BR" sz="2800" dirty="0" err="1"/>
              <a:t>IrisCode</a:t>
            </a:r>
            <a:r>
              <a:rPr lang="pt-BR" sz="2800" dirty="0"/>
              <a:t> binários</a:t>
            </a:r>
            <a:endParaRPr lang="es-PE" sz="2800" dirty="0"/>
          </a:p>
        </p:txBody>
      </p:sp>
      <p:sp>
        <p:nvSpPr>
          <p:cNvPr id="4" name="Título 1"/>
          <p:cNvSpPr>
            <a:spLocks noGrp="1"/>
          </p:cNvSpPr>
          <p:nvPr>
            <p:ph type="ctrTitle"/>
          </p:nvPr>
        </p:nvSpPr>
        <p:spPr>
          <a:xfrm>
            <a:off x="282630" y="288032"/>
            <a:ext cx="8568952" cy="1268760"/>
          </a:xfrm>
        </p:spPr>
        <p:txBody>
          <a:bodyPr/>
          <a:lstStyle/>
          <a:p>
            <a:r>
              <a:rPr lang="pt-BR" sz="6000" dirty="0"/>
              <a:t>M</a:t>
            </a:r>
            <a:r>
              <a:rPr lang="pt-BR" sz="6000" dirty="0" smtClean="0"/>
              <a:t>apas </a:t>
            </a:r>
            <a:r>
              <a:rPr lang="pt-BR" sz="6000" dirty="0"/>
              <a:t>de comparação</a:t>
            </a:r>
            <a:endParaRPr lang="es-PE" sz="6000" dirty="0"/>
          </a:p>
        </p:txBody>
      </p:sp>
    </p:spTree>
    <p:extLst>
      <p:ext uri="{BB962C8B-B14F-4D97-AF65-F5344CB8AC3E}">
        <p14:creationId xmlns:p14="http://schemas.microsoft.com/office/powerpoint/2010/main" val="4087043659"/>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88032"/>
            <a:ext cx="8568952" cy="1268760"/>
          </a:xfrm>
        </p:spPr>
        <p:txBody>
          <a:bodyPr/>
          <a:lstStyle/>
          <a:p>
            <a:r>
              <a:rPr lang="es-PE" sz="6000" dirty="0" err="1">
                <a:effectLst/>
              </a:rPr>
              <a:t>Matching</a:t>
            </a:r>
            <a:endParaRPr lang="es-PE" sz="6000"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7312" y="1988840"/>
            <a:ext cx="8594269" cy="3528392"/>
          </a:xfrm>
          <a:prstGeom prst="rect">
            <a:avLst/>
          </a:prstGeom>
        </p:spPr>
      </p:pic>
      <p:sp>
        <p:nvSpPr>
          <p:cNvPr id="5" name="Rectángulo 4"/>
          <p:cNvSpPr/>
          <p:nvPr/>
        </p:nvSpPr>
        <p:spPr bwMode="auto">
          <a:xfrm>
            <a:off x="5220072" y="2001746"/>
            <a:ext cx="1800200" cy="3155445"/>
          </a:xfrm>
          <a:prstGeom prst="rect">
            <a:avLst/>
          </a:prstGeom>
          <a:noFill/>
          <a:ln w="57150">
            <a:solidFill>
              <a:srgbClr val="FF0000"/>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s-PE" sz="2300" dirty="0" smtClean="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val="2155150779"/>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88032"/>
            <a:ext cx="8568952" cy="1268760"/>
          </a:xfrm>
        </p:spPr>
        <p:txBody>
          <a:bodyPr/>
          <a:lstStyle/>
          <a:p>
            <a:r>
              <a:rPr lang="es-PE" sz="6000" dirty="0" err="1" smtClean="0">
                <a:effectLst/>
              </a:rPr>
              <a:t>Dissimilaridade</a:t>
            </a:r>
            <a:endParaRPr lang="es-PE" sz="6000"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7312" y="1988840"/>
            <a:ext cx="8594269" cy="3528392"/>
          </a:xfrm>
          <a:prstGeom prst="rect">
            <a:avLst/>
          </a:prstGeom>
        </p:spPr>
      </p:pic>
      <p:sp>
        <p:nvSpPr>
          <p:cNvPr id="5" name="Rectángulo 4"/>
          <p:cNvSpPr/>
          <p:nvPr/>
        </p:nvSpPr>
        <p:spPr bwMode="auto">
          <a:xfrm>
            <a:off x="5220072" y="2001746"/>
            <a:ext cx="1800200" cy="3155445"/>
          </a:xfrm>
          <a:prstGeom prst="rect">
            <a:avLst/>
          </a:prstGeom>
          <a:noFill/>
          <a:ln w="57150">
            <a:solidFill>
              <a:srgbClr val="FF0000"/>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s-PE"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8" name="Rectángulo 7"/>
          <p:cNvSpPr/>
          <p:nvPr/>
        </p:nvSpPr>
        <p:spPr bwMode="auto">
          <a:xfrm>
            <a:off x="5362376" y="3550454"/>
            <a:ext cx="1513879" cy="958665"/>
          </a:xfrm>
          <a:prstGeom prst="rect">
            <a:avLst/>
          </a:prstGeom>
          <a:noFill/>
          <a:ln w="57150">
            <a:solidFill>
              <a:schemeClr val="bg2"/>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s-PE" sz="2300" dirty="0" smtClean="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val="2101963908"/>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82630" y="1268760"/>
            <a:ext cx="8568952" cy="5328592"/>
          </a:xfrm>
        </p:spPr>
        <p:txBody>
          <a:bodyPr/>
          <a:lstStyle/>
          <a:p>
            <a:r>
              <a:rPr lang="es-PE" sz="2800" dirty="0"/>
              <a:t>Comparar as </a:t>
            </a:r>
            <a:r>
              <a:rPr lang="es-PE" sz="2800" dirty="0" err="1"/>
              <a:t>representações</a:t>
            </a:r>
            <a:r>
              <a:rPr lang="es-PE" sz="2800" dirty="0"/>
              <a:t> </a:t>
            </a:r>
            <a:r>
              <a:rPr lang="es-PE" sz="2800" dirty="0" err="1" smtClean="0"/>
              <a:t>Zerocrossing</a:t>
            </a:r>
            <a:r>
              <a:rPr lang="es-PE" sz="2800" dirty="0" smtClean="0"/>
              <a:t>.</a:t>
            </a:r>
          </a:p>
          <a:p>
            <a:endParaRPr lang="es-PE" sz="2800" dirty="0"/>
          </a:p>
          <a:p>
            <a:endParaRPr lang="es-PE" sz="2800" dirty="0" smtClean="0"/>
          </a:p>
          <a:p>
            <a:endParaRPr lang="es-PE" sz="2800" dirty="0"/>
          </a:p>
          <a:p>
            <a:endParaRPr lang="es-PE" sz="2800" dirty="0" smtClean="0"/>
          </a:p>
          <a:p>
            <a:r>
              <a:rPr lang="es-PE" sz="2800" dirty="0" err="1" smtClean="0"/>
              <a:t>Propõe</a:t>
            </a:r>
            <a:r>
              <a:rPr lang="es-PE" sz="2800" dirty="0" smtClean="0"/>
              <a:t> </a:t>
            </a:r>
            <a:r>
              <a:rPr lang="es-PE" sz="2800" dirty="0" err="1"/>
              <a:t>uma</a:t>
            </a:r>
            <a:r>
              <a:rPr lang="es-PE" sz="2800" dirty="0"/>
              <a:t> </a:t>
            </a:r>
            <a:r>
              <a:rPr lang="es-PE" sz="2800" dirty="0" err="1" smtClean="0"/>
              <a:t>média</a:t>
            </a:r>
            <a:r>
              <a:rPr lang="es-PE" sz="2800" dirty="0" smtClean="0"/>
              <a:t>:</a:t>
            </a:r>
          </a:p>
          <a:p>
            <a:endParaRPr lang="es-PE" sz="2800" dirty="0"/>
          </a:p>
          <a:p>
            <a:endParaRPr lang="es-PE" sz="2800" dirty="0" smtClean="0"/>
          </a:p>
          <a:p>
            <a:endParaRPr lang="es-PE" sz="2800" dirty="0"/>
          </a:p>
          <a:p>
            <a:endParaRPr lang="es-PE" sz="2800" dirty="0" smtClean="0"/>
          </a:p>
          <a:p>
            <a:endParaRPr lang="es-PE" sz="2800" dirty="0" smtClean="0"/>
          </a:p>
          <a:p>
            <a:r>
              <a:rPr lang="pt-BR" sz="2800" dirty="0"/>
              <a:t>A dissimilaridade total é o valor </a:t>
            </a:r>
            <a:r>
              <a:rPr lang="pt-BR" sz="2800" dirty="0" smtClean="0"/>
              <a:t>mínimo.</a:t>
            </a:r>
            <a:endParaRPr lang="es-PE" sz="2800" dirty="0"/>
          </a:p>
        </p:txBody>
      </p:sp>
      <p:sp>
        <p:nvSpPr>
          <p:cNvPr id="4" name="Título 1"/>
          <p:cNvSpPr>
            <a:spLocks noGrp="1"/>
          </p:cNvSpPr>
          <p:nvPr>
            <p:ph type="ctrTitle"/>
          </p:nvPr>
        </p:nvSpPr>
        <p:spPr>
          <a:xfrm>
            <a:off x="282630" y="288032"/>
            <a:ext cx="8568952" cy="1268760"/>
          </a:xfrm>
        </p:spPr>
        <p:txBody>
          <a:bodyPr/>
          <a:lstStyle/>
          <a:p>
            <a:r>
              <a:rPr lang="es-PE" sz="6000" dirty="0" err="1">
                <a:effectLst/>
              </a:rPr>
              <a:t>Dissimilaridade</a:t>
            </a:r>
            <a:endParaRPr lang="es-PE" sz="6000" dirty="0"/>
          </a:p>
        </p:txBody>
      </p:sp>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3688" y="1701386"/>
            <a:ext cx="5582918" cy="1259561"/>
          </a:xfrm>
          <a:prstGeom prst="rect">
            <a:avLst/>
          </a:prstGeo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65252" y="3645025"/>
            <a:ext cx="3534939" cy="1296144"/>
          </a:xfrm>
          <a:prstGeom prst="rect">
            <a:avLst/>
          </a:prstGeom>
        </p:spPr>
      </p:pic>
    </p:spTree>
    <p:extLst>
      <p:ext uri="{BB962C8B-B14F-4D97-AF65-F5344CB8AC3E}">
        <p14:creationId xmlns:p14="http://schemas.microsoft.com/office/powerpoint/2010/main" val="3043124186"/>
      </p:ext>
    </p:extLst>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88032"/>
            <a:ext cx="8568952" cy="1268760"/>
          </a:xfrm>
        </p:spPr>
        <p:txBody>
          <a:bodyPr/>
          <a:lstStyle/>
          <a:p>
            <a:r>
              <a:rPr lang="es-PE" sz="6000" dirty="0" err="1">
                <a:effectLst/>
              </a:rPr>
              <a:t>Periocular</a:t>
            </a:r>
            <a:endParaRPr lang="es-PE" sz="6000"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7312" y="1988840"/>
            <a:ext cx="8594269" cy="3528392"/>
          </a:xfrm>
          <a:prstGeom prst="rect">
            <a:avLst/>
          </a:prstGeom>
        </p:spPr>
      </p:pic>
      <p:sp>
        <p:nvSpPr>
          <p:cNvPr id="5" name="Rectángulo 4"/>
          <p:cNvSpPr/>
          <p:nvPr/>
        </p:nvSpPr>
        <p:spPr bwMode="auto">
          <a:xfrm>
            <a:off x="5220072" y="2001746"/>
            <a:ext cx="1800200" cy="3155445"/>
          </a:xfrm>
          <a:prstGeom prst="rect">
            <a:avLst/>
          </a:prstGeom>
          <a:noFill/>
          <a:ln w="57150">
            <a:solidFill>
              <a:srgbClr val="FF0000"/>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s-PE"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8" name="Rectángulo 7"/>
          <p:cNvSpPr/>
          <p:nvPr/>
        </p:nvSpPr>
        <p:spPr bwMode="auto">
          <a:xfrm>
            <a:off x="5362376" y="2492897"/>
            <a:ext cx="1513879" cy="1008112"/>
          </a:xfrm>
          <a:prstGeom prst="rect">
            <a:avLst/>
          </a:prstGeom>
          <a:noFill/>
          <a:ln w="57150">
            <a:solidFill>
              <a:schemeClr val="bg2"/>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s-PE" sz="2300" dirty="0" smtClean="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val="55074858"/>
      </p:ext>
    </p:extLst>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88032"/>
            <a:ext cx="8568952" cy="1268760"/>
          </a:xfrm>
        </p:spPr>
        <p:txBody>
          <a:bodyPr/>
          <a:lstStyle/>
          <a:p>
            <a:r>
              <a:rPr lang="pt-BR" sz="6000" dirty="0"/>
              <a:t>Mapas de comparação</a:t>
            </a:r>
            <a:endParaRPr lang="es-PE" sz="6000"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7312" y="1988840"/>
            <a:ext cx="8594269" cy="3528392"/>
          </a:xfrm>
          <a:prstGeom prst="rect">
            <a:avLst/>
          </a:prstGeom>
        </p:spPr>
      </p:pic>
      <p:sp>
        <p:nvSpPr>
          <p:cNvPr id="5" name="Rectángulo 4"/>
          <p:cNvSpPr/>
          <p:nvPr/>
        </p:nvSpPr>
        <p:spPr bwMode="auto">
          <a:xfrm>
            <a:off x="5220072" y="2001746"/>
            <a:ext cx="1800200" cy="3155445"/>
          </a:xfrm>
          <a:prstGeom prst="rect">
            <a:avLst/>
          </a:prstGeom>
          <a:noFill/>
          <a:ln w="57150">
            <a:solidFill>
              <a:srgbClr val="FF0000"/>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s-PE"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8" name="Rectángulo 7"/>
          <p:cNvSpPr/>
          <p:nvPr/>
        </p:nvSpPr>
        <p:spPr bwMode="auto">
          <a:xfrm>
            <a:off x="5362376" y="4509120"/>
            <a:ext cx="1513879" cy="576064"/>
          </a:xfrm>
          <a:prstGeom prst="rect">
            <a:avLst/>
          </a:prstGeom>
          <a:noFill/>
          <a:ln w="57150">
            <a:solidFill>
              <a:schemeClr val="bg2"/>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s-PE" sz="2300" dirty="0" smtClean="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val="2095642122"/>
      </p:ext>
    </p:extLst>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82630" y="1412776"/>
            <a:ext cx="8568952" cy="5184576"/>
          </a:xfrm>
        </p:spPr>
        <p:txBody>
          <a:bodyPr/>
          <a:lstStyle/>
          <a:p>
            <a:r>
              <a:rPr lang="pt-BR" sz="2800" dirty="0"/>
              <a:t>A distância de </a:t>
            </a:r>
            <a:r>
              <a:rPr lang="pt-BR" sz="2800" dirty="0" err="1"/>
              <a:t>Hamming</a:t>
            </a:r>
            <a:r>
              <a:rPr lang="pt-BR" sz="2800" dirty="0"/>
              <a:t> é utilizada</a:t>
            </a:r>
            <a:r>
              <a:rPr lang="pt-BR" sz="2800" dirty="0" smtClean="0"/>
              <a:t>:</a:t>
            </a:r>
          </a:p>
          <a:p>
            <a:endParaRPr lang="pt-BR" sz="2800" dirty="0"/>
          </a:p>
          <a:p>
            <a:endParaRPr lang="pt-BR" sz="2800" dirty="0" smtClean="0"/>
          </a:p>
          <a:p>
            <a:endParaRPr lang="pt-BR" sz="2800" dirty="0"/>
          </a:p>
          <a:p>
            <a:endParaRPr lang="pt-BR" sz="2800" dirty="0" smtClean="0"/>
          </a:p>
          <a:p>
            <a:r>
              <a:rPr lang="pt-BR" sz="2800" dirty="0"/>
              <a:t>Para procurar áreas de alta concordância é usado:</a:t>
            </a:r>
          </a:p>
          <a:p>
            <a:endParaRPr lang="pt-BR" sz="2800" dirty="0"/>
          </a:p>
          <a:p>
            <a:pPr marL="457200" indent="-457200">
              <a:buFont typeface="Arial" panose="020B0604020202020204" pitchFamily="34" charset="0"/>
              <a:buChar char="•"/>
            </a:pPr>
            <a:r>
              <a:rPr lang="pt-BR" sz="2800" b="1" dirty="0"/>
              <a:t>Análise do domínio espacial </a:t>
            </a:r>
            <a:r>
              <a:rPr lang="pt-BR" sz="2800" dirty="0"/>
              <a:t>(</a:t>
            </a:r>
            <a:r>
              <a:rPr lang="pt-BR" sz="2800" dirty="0" err="1"/>
              <a:t>convolução</a:t>
            </a:r>
            <a:r>
              <a:rPr lang="pt-BR" sz="2800" dirty="0"/>
              <a:t> com </a:t>
            </a:r>
            <a:r>
              <a:rPr lang="pt-BR" sz="2800" dirty="0" err="1"/>
              <a:t>Haar</a:t>
            </a:r>
            <a:r>
              <a:rPr lang="pt-BR" sz="2800" dirty="0"/>
              <a:t>-base </a:t>
            </a:r>
            <a:r>
              <a:rPr lang="pt-BR" sz="2800" dirty="0" err="1"/>
              <a:t>wavelets</a:t>
            </a:r>
            <a:r>
              <a:rPr lang="pt-BR" sz="2800" dirty="0"/>
              <a:t>)</a:t>
            </a:r>
          </a:p>
          <a:p>
            <a:pPr marL="457200" indent="-457200">
              <a:buFont typeface="Arial" panose="020B0604020202020204" pitchFamily="34" charset="0"/>
              <a:buChar char="•"/>
            </a:pPr>
            <a:endParaRPr lang="pt-BR" sz="2800" dirty="0"/>
          </a:p>
          <a:p>
            <a:pPr marL="457200" indent="-457200">
              <a:buFont typeface="Arial" panose="020B0604020202020204" pitchFamily="34" charset="0"/>
              <a:buChar char="•"/>
            </a:pPr>
            <a:r>
              <a:rPr lang="pt-BR" sz="2800" b="1" dirty="0"/>
              <a:t>Análise no domínio da frequência </a:t>
            </a:r>
            <a:r>
              <a:rPr lang="pt-BR" sz="2800" dirty="0"/>
              <a:t>(transformado de Fourier)</a:t>
            </a:r>
          </a:p>
        </p:txBody>
      </p:sp>
      <p:sp>
        <p:nvSpPr>
          <p:cNvPr id="4" name="Título 1"/>
          <p:cNvSpPr>
            <a:spLocks noGrp="1"/>
          </p:cNvSpPr>
          <p:nvPr>
            <p:ph type="ctrTitle"/>
          </p:nvPr>
        </p:nvSpPr>
        <p:spPr>
          <a:xfrm>
            <a:off x="282630" y="288032"/>
            <a:ext cx="8568952" cy="1268760"/>
          </a:xfrm>
        </p:spPr>
        <p:txBody>
          <a:bodyPr/>
          <a:lstStyle/>
          <a:p>
            <a:r>
              <a:rPr lang="pt-BR" sz="6000" dirty="0"/>
              <a:t>Mapas de comparação</a:t>
            </a:r>
            <a:endParaRPr lang="es-PE" sz="6000" dirty="0"/>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79712" y="1916832"/>
            <a:ext cx="4669823" cy="1124744"/>
          </a:xfrm>
          <a:prstGeom prst="rect">
            <a:avLst/>
          </a:prstGeom>
        </p:spPr>
      </p:pic>
    </p:spTree>
    <p:extLst>
      <p:ext uri="{BB962C8B-B14F-4D97-AF65-F5344CB8AC3E}">
        <p14:creationId xmlns:p14="http://schemas.microsoft.com/office/powerpoint/2010/main" val="1873010509"/>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13135"/>
            <a:ext cx="8568952" cy="767593"/>
          </a:xfrm>
        </p:spPr>
        <p:txBody>
          <a:bodyPr/>
          <a:lstStyle/>
          <a:p>
            <a:r>
              <a:rPr lang="es-PE" sz="7200" dirty="0" err="1" smtClean="0"/>
              <a:t>Introdução</a:t>
            </a:r>
            <a:endParaRPr lang="es-PE" sz="7200" dirty="0"/>
          </a:p>
        </p:txBody>
      </p:sp>
      <p:sp>
        <p:nvSpPr>
          <p:cNvPr id="3" name="Subtítulo 2"/>
          <p:cNvSpPr>
            <a:spLocks noGrp="1"/>
          </p:cNvSpPr>
          <p:nvPr>
            <p:ph type="subTitle" idx="1"/>
          </p:nvPr>
        </p:nvSpPr>
        <p:spPr>
          <a:xfrm>
            <a:off x="282630" y="1124744"/>
            <a:ext cx="8568952" cy="5472608"/>
          </a:xfrm>
        </p:spPr>
        <p:txBody>
          <a:bodyPr/>
          <a:lstStyle/>
          <a:p>
            <a:endParaRPr lang="es-PE" sz="2800" dirty="0"/>
          </a:p>
          <a:p>
            <a:r>
              <a:rPr lang="pt-BR" dirty="0"/>
              <a:t>neste artigo</a:t>
            </a:r>
            <a:r>
              <a:rPr lang="pt-BR" dirty="0" smtClean="0"/>
              <a:t>:</a:t>
            </a:r>
          </a:p>
          <a:p>
            <a:endParaRPr lang="pt-BR" dirty="0"/>
          </a:p>
          <a:p>
            <a:r>
              <a:rPr lang="pt-BR" dirty="0" smtClean="0"/>
              <a:t>Mostra </a:t>
            </a:r>
            <a:r>
              <a:rPr lang="pt-BR" dirty="0"/>
              <a:t>como a fusão de várias técnicas de reconhecimento pode aumentar a robustez dos dados degradados tipicamente capturados em configurações de aquisição não restringidas.</a:t>
            </a:r>
            <a:endParaRPr lang="es-PE" dirty="0"/>
          </a:p>
        </p:txBody>
      </p:sp>
    </p:spTree>
    <p:extLst>
      <p:ext uri="{BB962C8B-B14F-4D97-AF65-F5344CB8AC3E}">
        <p14:creationId xmlns:p14="http://schemas.microsoft.com/office/powerpoint/2010/main" val="41518191"/>
      </p:ext>
    </p:extLst>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ctrTitle"/>
          </p:nvPr>
        </p:nvSpPr>
        <p:spPr>
          <a:xfrm>
            <a:off x="282630" y="288032"/>
            <a:ext cx="8568952" cy="1268760"/>
          </a:xfrm>
        </p:spPr>
        <p:txBody>
          <a:bodyPr/>
          <a:lstStyle/>
          <a:p>
            <a:r>
              <a:rPr lang="pt-BR" sz="6000" dirty="0"/>
              <a:t>Mapas de comparação</a:t>
            </a:r>
            <a:endParaRPr lang="es-PE" sz="6000" dirty="0"/>
          </a:p>
        </p:txBody>
      </p:sp>
      <p:pic>
        <p:nvPicPr>
          <p:cNvPr id="6" name="Imagen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8125" y="1556792"/>
            <a:ext cx="8137962" cy="4608595"/>
          </a:xfrm>
          <a:prstGeom prst="rect">
            <a:avLst/>
          </a:prstGeom>
        </p:spPr>
      </p:pic>
    </p:spTree>
    <p:extLst>
      <p:ext uri="{BB962C8B-B14F-4D97-AF65-F5344CB8AC3E}">
        <p14:creationId xmlns:p14="http://schemas.microsoft.com/office/powerpoint/2010/main" val="2416102880"/>
      </p:ext>
    </p:extLst>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88032"/>
            <a:ext cx="8568952" cy="1268760"/>
          </a:xfrm>
        </p:spPr>
        <p:txBody>
          <a:bodyPr/>
          <a:lstStyle/>
          <a:p>
            <a:r>
              <a:rPr lang="pt-BR" sz="6000" dirty="0"/>
              <a:t>Conjunto de </a:t>
            </a:r>
            <a:r>
              <a:rPr lang="pt-BR" sz="6000" dirty="0" smtClean="0"/>
              <a:t>Decisão </a:t>
            </a:r>
            <a:endParaRPr lang="es-PE" sz="6000"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7312" y="1988840"/>
            <a:ext cx="8594269" cy="3528392"/>
          </a:xfrm>
          <a:prstGeom prst="rect">
            <a:avLst/>
          </a:prstGeom>
        </p:spPr>
      </p:pic>
      <p:sp>
        <p:nvSpPr>
          <p:cNvPr id="5" name="Rectángulo 4"/>
          <p:cNvSpPr/>
          <p:nvPr/>
        </p:nvSpPr>
        <p:spPr bwMode="auto">
          <a:xfrm>
            <a:off x="7092280" y="3428999"/>
            <a:ext cx="1800200" cy="720081"/>
          </a:xfrm>
          <a:prstGeom prst="rect">
            <a:avLst/>
          </a:prstGeom>
          <a:noFill/>
          <a:ln w="57150">
            <a:solidFill>
              <a:srgbClr val="FF0000"/>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s-PE" sz="2300" dirty="0" smtClean="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val="2817612154"/>
      </p:ext>
    </p:extLst>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82630" y="1412776"/>
            <a:ext cx="8568952" cy="5184576"/>
          </a:xfrm>
        </p:spPr>
        <p:txBody>
          <a:bodyPr/>
          <a:lstStyle/>
          <a:p>
            <a:r>
              <a:rPr lang="pt-BR" sz="2800" dirty="0"/>
              <a:t>Os experimentos foram realizados com 1.000 </a:t>
            </a:r>
            <a:r>
              <a:rPr lang="pt-BR" sz="2800" dirty="0" err="1"/>
              <a:t>imagen</a:t>
            </a:r>
            <a:r>
              <a:rPr lang="pt-BR" sz="2800" dirty="0"/>
              <a:t> da íris do UBIRIS.v2 e suas respectivas máscaras de segmentação</a:t>
            </a:r>
            <a:r>
              <a:rPr lang="pt-BR" sz="2800" dirty="0" smtClean="0"/>
              <a:t>.</a:t>
            </a:r>
          </a:p>
          <a:p>
            <a:endParaRPr lang="es-PE" sz="2800" dirty="0"/>
          </a:p>
          <a:p>
            <a:r>
              <a:rPr lang="es-PE" sz="2800" b="1" dirty="0"/>
              <a:t>No modo de </a:t>
            </a:r>
            <a:r>
              <a:rPr lang="es-PE" sz="2800" b="1" dirty="0" err="1"/>
              <a:t>verificação</a:t>
            </a:r>
            <a:r>
              <a:rPr lang="es-PE" sz="2800" b="1" dirty="0" smtClean="0"/>
              <a:t>: (</a:t>
            </a:r>
            <a:r>
              <a:rPr lang="es-PE" sz="2800" b="1" dirty="0" err="1" smtClean="0"/>
              <a:t>Matching</a:t>
            </a:r>
            <a:r>
              <a:rPr lang="es-PE" sz="2800" b="1" dirty="0" smtClean="0"/>
              <a:t> 1:1)</a:t>
            </a:r>
          </a:p>
          <a:p>
            <a:pPr marL="457200" indent="-457200">
              <a:buFont typeface="Arial" panose="020B0604020202020204" pitchFamily="34" charset="0"/>
              <a:buChar char="•"/>
            </a:pPr>
            <a:r>
              <a:rPr lang="es-PE" sz="2800" dirty="0" smtClean="0"/>
              <a:t>Curvas Receiver-</a:t>
            </a:r>
            <a:r>
              <a:rPr lang="es-PE" sz="2800" dirty="0" err="1" smtClean="0"/>
              <a:t>operating</a:t>
            </a:r>
            <a:r>
              <a:rPr lang="es-PE" sz="2800" dirty="0" smtClean="0"/>
              <a:t> </a:t>
            </a:r>
            <a:r>
              <a:rPr lang="es-PE" sz="2800" dirty="0" err="1" smtClean="0"/>
              <a:t>characteristic</a:t>
            </a:r>
            <a:r>
              <a:rPr lang="es-PE" sz="2800" dirty="0" smtClean="0"/>
              <a:t> (ROC).</a:t>
            </a:r>
          </a:p>
          <a:p>
            <a:pPr marL="457200" indent="-457200">
              <a:buFont typeface="Arial" panose="020B0604020202020204" pitchFamily="34" charset="0"/>
              <a:buChar char="•"/>
            </a:pPr>
            <a:r>
              <a:rPr lang="es-PE" sz="2800" dirty="0" err="1" smtClean="0"/>
              <a:t>Area</a:t>
            </a:r>
            <a:r>
              <a:rPr lang="es-PE" sz="2800" dirty="0" smtClean="0"/>
              <a:t> </a:t>
            </a:r>
            <a:r>
              <a:rPr lang="es-PE" sz="2800" dirty="0" err="1"/>
              <a:t>under</a:t>
            </a:r>
            <a:r>
              <a:rPr lang="es-PE" sz="2800" dirty="0"/>
              <a:t> curve(AUC</a:t>
            </a:r>
            <a:r>
              <a:rPr lang="es-PE" sz="2800" dirty="0" smtClean="0"/>
              <a:t>). </a:t>
            </a:r>
          </a:p>
          <a:p>
            <a:pPr marL="457200" indent="-457200">
              <a:buFont typeface="Arial" panose="020B0604020202020204" pitchFamily="34" charset="0"/>
              <a:buChar char="•"/>
            </a:pPr>
            <a:r>
              <a:rPr lang="es-PE" sz="2800" dirty="0" err="1"/>
              <a:t>E</a:t>
            </a:r>
            <a:r>
              <a:rPr lang="es-PE" sz="2800" dirty="0" err="1" smtClean="0"/>
              <a:t>qual</a:t>
            </a:r>
            <a:r>
              <a:rPr lang="es-PE" sz="2800" dirty="0" smtClean="0"/>
              <a:t>-error </a:t>
            </a:r>
            <a:r>
              <a:rPr lang="es-PE" sz="2800" dirty="0" err="1"/>
              <a:t>rate</a:t>
            </a:r>
            <a:r>
              <a:rPr lang="es-PE" sz="2800" dirty="0" smtClean="0"/>
              <a:t> </a:t>
            </a:r>
            <a:r>
              <a:rPr lang="es-PE" sz="2800" dirty="0"/>
              <a:t>(</a:t>
            </a:r>
            <a:r>
              <a:rPr lang="es-PE" sz="2800" dirty="0" smtClean="0"/>
              <a:t>EER).</a:t>
            </a:r>
          </a:p>
          <a:p>
            <a:pPr marL="457200" indent="-457200">
              <a:buFont typeface="Arial" panose="020B0604020202020204" pitchFamily="34" charset="0"/>
              <a:buChar char="•"/>
            </a:pPr>
            <a:r>
              <a:rPr lang="es-PE" sz="2800" dirty="0" smtClean="0"/>
              <a:t>A </a:t>
            </a:r>
            <a:r>
              <a:rPr lang="es-PE" sz="2800" dirty="0" err="1" smtClean="0"/>
              <a:t>decidibilidade</a:t>
            </a:r>
            <a:r>
              <a:rPr lang="es-PE" sz="2800" dirty="0" smtClean="0"/>
              <a:t> (DEC).</a:t>
            </a:r>
            <a:endParaRPr lang="pt-BR" sz="2800" dirty="0"/>
          </a:p>
        </p:txBody>
      </p:sp>
      <p:sp>
        <p:nvSpPr>
          <p:cNvPr id="4" name="Título 1"/>
          <p:cNvSpPr>
            <a:spLocks noGrp="1"/>
          </p:cNvSpPr>
          <p:nvPr>
            <p:ph type="ctrTitle"/>
          </p:nvPr>
        </p:nvSpPr>
        <p:spPr>
          <a:xfrm>
            <a:off x="282630" y="288032"/>
            <a:ext cx="8568952" cy="1268760"/>
          </a:xfrm>
        </p:spPr>
        <p:txBody>
          <a:bodyPr/>
          <a:lstStyle/>
          <a:p>
            <a:r>
              <a:rPr lang="pt-BR" sz="6000" dirty="0"/>
              <a:t>Análise dos resultados</a:t>
            </a:r>
            <a:endParaRPr lang="es-PE" sz="6000" dirty="0"/>
          </a:p>
        </p:txBody>
      </p:sp>
    </p:spTree>
    <p:extLst>
      <p:ext uri="{BB962C8B-B14F-4D97-AF65-F5344CB8AC3E}">
        <p14:creationId xmlns:p14="http://schemas.microsoft.com/office/powerpoint/2010/main" val="2644981715"/>
      </p:ext>
    </p:extLst>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ctrTitle"/>
          </p:nvPr>
        </p:nvSpPr>
        <p:spPr>
          <a:xfrm>
            <a:off x="282630" y="288032"/>
            <a:ext cx="8568952" cy="1268760"/>
          </a:xfrm>
        </p:spPr>
        <p:txBody>
          <a:bodyPr/>
          <a:lstStyle/>
          <a:p>
            <a:r>
              <a:rPr lang="pt-BR" sz="6000" dirty="0"/>
              <a:t>Análise dos resultados</a:t>
            </a:r>
            <a:endParaRPr lang="es-PE" sz="6000" dirty="0"/>
          </a:p>
        </p:txBody>
      </p:sp>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0086" y="1844824"/>
            <a:ext cx="8773229" cy="3278253"/>
          </a:xfrm>
          <a:prstGeom prst="rect">
            <a:avLst/>
          </a:prstGeom>
        </p:spPr>
      </p:pic>
    </p:spTree>
    <p:extLst>
      <p:ext uri="{BB962C8B-B14F-4D97-AF65-F5344CB8AC3E}">
        <p14:creationId xmlns:p14="http://schemas.microsoft.com/office/powerpoint/2010/main" val="2493194281"/>
      </p:ext>
    </p:extLst>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ctrTitle"/>
          </p:nvPr>
        </p:nvSpPr>
        <p:spPr>
          <a:xfrm>
            <a:off x="282630" y="288032"/>
            <a:ext cx="8568952" cy="1268760"/>
          </a:xfrm>
        </p:spPr>
        <p:txBody>
          <a:bodyPr/>
          <a:lstStyle/>
          <a:p>
            <a:r>
              <a:rPr lang="pt-BR" sz="6000" dirty="0"/>
              <a:t>Análise dos resultados</a:t>
            </a:r>
            <a:endParaRPr lang="es-PE" sz="6000" dirty="0"/>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79712" y="1239330"/>
            <a:ext cx="5215686" cy="5430029"/>
          </a:xfrm>
          <a:prstGeom prst="rect">
            <a:avLst/>
          </a:prstGeom>
        </p:spPr>
      </p:pic>
    </p:spTree>
    <p:extLst>
      <p:ext uri="{BB962C8B-B14F-4D97-AF65-F5344CB8AC3E}">
        <p14:creationId xmlns:p14="http://schemas.microsoft.com/office/powerpoint/2010/main" val="3717407734"/>
      </p:ext>
    </p:extLst>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82630" y="1412776"/>
            <a:ext cx="8568952" cy="5184576"/>
          </a:xfrm>
        </p:spPr>
        <p:txBody>
          <a:bodyPr/>
          <a:lstStyle/>
          <a:p>
            <a:r>
              <a:rPr lang="es-PE" sz="2800" b="1" dirty="0"/>
              <a:t>No modo de </a:t>
            </a:r>
            <a:r>
              <a:rPr lang="es-PE" sz="2800" b="1" dirty="0" err="1"/>
              <a:t>identificação</a:t>
            </a:r>
            <a:r>
              <a:rPr lang="es-PE" sz="2800" b="1" dirty="0"/>
              <a:t>: (</a:t>
            </a:r>
            <a:r>
              <a:rPr lang="es-PE" sz="2800" b="1" dirty="0" err="1"/>
              <a:t>Matching</a:t>
            </a:r>
            <a:r>
              <a:rPr lang="es-PE" sz="2800" b="1" dirty="0"/>
              <a:t> </a:t>
            </a:r>
            <a:r>
              <a:rPr lang="es-PE" sz="2800" b="1" dirty="0" smtClean="0"/>
              <a:t>1:N)</a:t>
            </a:r>
          </a:p>
          <a:p>
            <a:pPr marL="457200" indent="-457200">
              <a:buFont typeface="Arial" panose="020B0604020202020204" pitchFamily="34" charset="0"/>
              <a:buChar char="•"/>
            </a:pPr>
            <a:r>
              <a:rPr lang="es-PE" sz="2800" dirty="0" err="1"/>
              <a:t>Cumulative</a:t>
            </a:r>
            <a:r>
              <a:rPr lang="es-PE" sz="2800" dirty="0"/>
              <a:t> Match </a:t>
            </a:r>
            <a:r>
              <a:rPr lang="es-PE" sz="2800" dirty="0" err="1"/>
              <a:t>Characteristic</a:t>
            </a:r>
            <a:r>
              <a:rPr lang="es-PE" sz="2800" dirty="0"/>
              <a:t> (CMC</a:t>
            </a:r>
            <a:r>
              <a:rPr lang="es-PE" sz="2800" dirty="0" smtClean="0"/>
              <a:t>), </a:t>
            </a:r>
            <a:r>
              <a:rPr lang="pt-BR" sz="2800" dirty="0"/>
              <a:t>amostra a probabilidade de identificação contra os candidato mais próximo N</a:t>
            </a:r>
            <a:r>
              <a:rPr lang="pt-BR" sz="2800" dirty="0" smtClean="0"/>
              <a:t>.</a:t>
            </a:r>
          </a:p>
          <a:p>
            <a:pPr marL="457200" indent="-457200">
              <a:buFont typeface="Arial" panose="020B0604020202020204" pitchFamily="34" charset="0"/>
              <a:buChar char="•"/>
            </a:pPr>
            <a:endParaRPr lang="pt-BR" sz="2800" dirty="0"/>
          </a:p>
          <a:p>
            <a:endParaRPr lang="es-PE" sz="2800" dirty="0"/>
          </a:p>
          <a:p>
            <a:endParaRPr lang="pt-BR" sz="2800" dirty="0"/>
          </a:p>
        </p:txBody>
      </p:sp>
      <p:sp>
        <p:nvSpPr>
          <p:cNvPr id="4" name="Título 1"/>
          <p:cNvSpPr>
            <a:spLocks noGrp="1"/>
          </p:cNvSpPr>
          <p:nvPr>
            <p:ph type="ctrTitle"/>
          </p:nvPr>
        </p:nvSpPr>
        <p:spPr>
          <a:xfrm>
            <a:off x="282630" y="288032"/>
            <a:ext cx="8568952" cy="1268760"/>
          </a:xfrm>
        </p:spPr>
        <p:txBody>
          <a:bodyPr/>
          <a:lstStyle/>
          <a:p>
            <a:r>
              <a:rPr lang="pt-BR" sz="6000" dirty="0"/>
              <a:t>Análise dos resultados</a:t>
            </a:r>
            <a:endParaRPr lang="es-PE" sz="6000" dirty="0"/>
          </a:p>
        </p:txBody>
      </p:sp>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83768" y="2665677"/>
            <a:ext cx="4392488" cy="4117936"/>
          </a:xfrm>
          <a:prstGeom prst="rect">
            <a:avLst/>
          </a:prstGeom>
        </p:spPr>
      </p:pic>
    </p:spTree>
    <p:extLst>
      <p:ext uri="{BB962C8B-B14F-4D97-AF65-F5344CB8AC3E}">
        <p14:creationId xmlns:p14="http://schemas.microsoft.com/office/powerpoint/2010/main" val="3728707422"/>
      </p:ext>
    </p:extLst>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82630" y="1412776"/>
            <a:ext cx="8568952" cy="5184576"/>
          </a:xfrm>
        </p:spPr>
        <p:txBody>
          <a:bodyPr/>
          <a:lstStyle/>
          <a:p>
            <a:endParaRPr lang="pt-BR" sz="2800" dirty="0" smtClean="0"/>
          </a:p>
          <a:p>
            <a:r>
              <a:rPr lang="pt-BR" sz="2800" dirty="0" smtClean="0"/>
              <a:t>Nós </a:t>
            </a:r>
            <a:r>
              <a:rPr lang="pt-BR" sz="2800" dirty="0"/>
              <a:t>apresentamos uma interessante fusão de diferentes abordagens de reconhecimento de íris.</a:t>
            </a:r>
          </a:p>
          <a:p>
            <a:endParaRPr lang="pt-BR" sz="2800" dirty="0"/>
          </a:p>
          <a:p>
            <a:r>
              <a:rPr lang="pt-BR" sz="2800" dirty="0"/>
              <a:t>A fusão destes métodos deu melhores resultados em identificação e verificação, em comparação com a individualidade de cada um.</a:t>
            </a:r>
          </a:p>
        </p:txBody>
      </p:sp>
      <p:sp>
        <p:nvSpPr>
          <p:cNvPr id="4" name="Título 1"/>
          <p:cNvSpPr>
            <a:spLocks noGrp="1"/>
          </p:cNvSpPr>
          <p:nvPr>
            <p:ph type="ctrTitle"/>
          </p:nvPr>
        </p:nvSpPr>
        <p:spPr>
          <a:xfrm>
            <a:off x="282630" y="288032"/>
            <a:ext cx="8568952" cy="1268760"/>
          </a:xfrm>
        </p:spPr>
        <p:txBody>
          <a:bodyPr/>
          <a:lstStyle/>
          <a:p>
            <a:r>
              <a:rPr lang="pt-BR" sz="6000" dirty="0" smtClean="0"/>
              <a:t>Conclusões</a:t>
            </a:r>
            <a:endParaRPr lang="es-PE" sz="6000" dirty="0"/>
          </a:p>
        </p:txBody>
      </p:sp>
    </p:spTree>
    <p:extLst>
      <p:ext uri="{BB962C8B-B14F-4D97-AF65-F5344CB8AC3E}">
        <p14:creationId xmlns:p14="http://schemas.microsoft.com/office/powerpoint/2010/main" val="106981228"/>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13135"/>
            <a:ext cx="8568952" cy="767593"/>
          </a:xfrm>
        </p:spPr>
        <p:txBody>
          <a:bodyPr/>
          <a:lstStyle/>
          <a:p>
            <a:r>
              <a:rPr lang="es-PE" sz="7200" dirty="0" err="1"/>
              <a:t>Metodologia</a:t>
            </a:r>
            <a:r>
              <a:rPr lang="es-PE" sz="7200" dirty="0"/>
              <a:t> </a:t>
            </a:r>
            <a:r>
              <a:rPr lang="es-PE" sz="7200" dirty="0" err="1"/>
              <a:t>Proposta</a:t>
            </a:r>
            <a:endParaRPr lang="es-PE" sz="7200" dirty="0"/>
          </a:p>
        </p:txBody>
      </p:sp>
      <p:sp>
        <p:nvSpPr>
          <p:cNvPr id="3" name="Subtítulo 2"/>
          <p:cNvSpPr>
            <a:spLocks noGrp="1"/>
          </p:cNvSpPr>
          <p:nvPr>
            <p:ph type="subTitle" idx="1"/>
          </p:nvPr>
        </p:nvSpPr>
        <p:spPr>
          <a:xfrm>
            <a:off x="282630" y="1124744"/>
            <a:ext cx="8568952" cy="5472608"/>
          </a:xfrm>
        </p:spPr>
        <p:txBody>
          <a:bodyPr/>
          <a:lstStyle/>
          <a:p>
            <a:endParaRPr lang="es-PE" sz="2800"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7312" y="1844824"/>
            <a:ext cx="8594269" cy="3528392"/>
          </a:xfrm>
          <a:prstGeom prst="rect">
            <a:avLst/>
          </a:prstGeom>
        </p:spPr>
      </p:pic>
    </p:spTree>
    <p:extLst>
      <p:ext uri="{BB962C8B-B14F-4D97-AF65-F5344CB8AC3E}">
        <p14:creationId xmlns:p14="http://schemas.microsoft.com/office/powerpoint/2010/main" val="2613883603"/>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13135"/>
            <a:ext cx="8568952" cy="767593"/>
          </a:xfrm>
        </p:spPr>
        <p:txBody>
          <a:bodyPr/>
          <a:lstStyle/>
          <a:p>
            <a:r>
              <a:rPr lang="es-PE" sz="6000" dirty="0" err="1" smtClean="0"/>
              <a:t>Detecção</a:t>
            </a:r>
            <a:r>
              <a:rPr lang="es-PE" sz="6000" dirty="0" smtClean="0"/>
              <a:t> </a:t>
            </a:r>
            <a:r>
              <a:rPr lang="es-PE" sz="6000" dirty="0"/>
              <a:t>de </a:t>
            </a:r>
            <a:r>
              <a:rPr lang="es-PE" sz="6000" dirty="0" smtClean="0"/>
              <a:t>límite da </a:t>
            </a:r>
            <a:r>
              <a:rPr lang="es-PE" sz="6000" dirty="0"/>
              <a:t>I</a:t>
            </a:r>
            <a:r>
              <a:rPr lang="es-PE" sz="6000" dirty="0" smtClean="0"/>
              <a:t>ris</a:t>
            </a:r>
            <a:endParaRPr lang="es-PE" sz="6000" dirty="0"/>
          </a:p>
        </p:txBody>
      </p:sp>
      <p:sp>
        <p:nvSpPr>
          <p:cNvPr id="3" name="Subtítulo 2"/>
          <p:cNvSpPr>
            <a:spLocks noGrp="1"/>
          </p:cNvSpPr>
          <p:nvPr>
            <p:ph type="subTitle" idx="1"/>
          </p:nvPr>
        </p:nvSpPr>
        <p:spPr>
          <a:xfrm>
            <a:off x="282630" y="1124744"/>
            <a:ext cx="8568952" cy="5472608"/>
          </a:xfrm>
        </p:spPr>
        <p:txBody>
          <a:bodyPr/>
          <a:lstStyle/>
          <a:p>
            <a:endParaRPr lang="es-PE" sz="2800"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7312" y="1844824"/>
            <a:ext cx="8594269" cy="3528392"/>
          </a:xfrm>
          <a:prstGeom prst="rect">
            <a:avLst/>
          </a:prstGeom>
        </p:spPr>
      </p:pic>
      <p:sp>
        <p:nvSpPr>
          <p:cNvPr id="5" name="Rectángulo 4"/>
          <p:cNvSpPr/>
          <p:nvPr/>
        </p:nvSpPr>
        <p:spPr bwMode="auto">
          <a:xfrm>
            <a:off x="1835696" y="2780928"/>
            <a:ext cx="1512168" cy="720080"/>
          </a:xfrm>
          <a:prstGeom prst="rect">
            <a:avLst/>
          </a:prstGeom>
          <a:noFill/>
          <a:ln w="57150">
            <a:solidFill>
              <a:srgbClr val="FF0000"/>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s-PE" sz="2300" dirty="0" smtClean="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val="1713660185"/>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82630" y="1124744"/>
            <a:ext cx="8568952" cy="5472608"/>
          </a:xfrm>
        </p:spPr>
        <p:txBody>
          <a:bodyPr/>
          <a:lstStyle/>
          <a:p>
            <a:endParaRPr lang="pt-BR" sz="2800" dirty="0" smtClean="0"/>
          </a:p>
          <a:p>
            <a:r>
              <a:rPr lang="pt-BR" sz="2800" dirty="0" smtClean="0"/>
              <a:t>A </a:t>
            </a:r>
            <a:r>
              <a:rPr lang="pt-BR" sz="2800" dirty="0"/>
              <a:t>primeira tarefa é localizar os círculos da a íris  melhor aproximado e limites pupila, uma necessidade na maioria dos métodos utilizados para este trabalho.</a:t>
            </a:r>
          </a:p>
          <a:p>
            <a:endParaRPr lang="pt-BR" sz="2800" dirty="0"/>
          </a:p>
          <a:p>
            <a:endParaRPr lang="pt-BR" sz="2800" dirty="0"/>
          </a:p>
          <a:p>
            <a:r>
              <a:rPr lang="pt-BR" sz="2800" dirty="0"/>
              <a:t>Para isso, foi utilizada uma máscara binária que representa apenas as partes que contêm a informação da íris.</a:t>
            </a:r>
            <a:endParaRPr lang="es-PE" sz="2800" dirty="0"/>
          </a:p>
        </p:txBody>
      </p:sp>
      <p:sp>
        <p:nvSpPr>
          <p:cNvPr id="5" name="Título 1"/>
          <p:cNvSpPr txBox="1">
            <a:spLocks/>
          </p:cNvSpPr>
          <p:nvPr/>
        </p:nvSpPr>
        <p:spPr>
          <a:xfrm>
            <a:off x="282630" y="213135"/>
            <a:ext cx="8568952" cy="767593"/>
          </a:xfrm>
          <a:prstGeom prst="rect">
            <a:avLst/>
          </a:prstGeom>
        </p:spPr>
        <p:txBody>
          <a:bodyPr vert="horz" wrap="square" lIns="0" tIns="0" rIns="0" bIns="0" rtlCol="0" anchor="ctr" anchorCtr="0">
            <a:noAutofit/>
          </a:bodyPr>
          <a:lstStyle>
            <a:lvl1pPr algn="l" defTabSz="914363" rtl="0" eaLnBrk="1" latinLnBrk="0" hangingPunct="1">
              <a:lnSpc>
                <a:spcPct val="90000"/>
              </a:lnSpc>
              <a:spcBef>
                <a:spcPct val="0"/>
              </a:spcBef>
              <a:buNone/>
              <a:defRPr lang="en-US" sz="5400" b="0" kern="1200" cap="none" spc="-15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stStyle>
          <a:p>
            <a:r>
              <a:rPr lang="es-PE" sz="6000" dirty="0" err="1" smtClean="0"/>
              <a:t>Detecção</a:t>
            </a:r>
            <a:r>
              <a:rPr lang="es-PE" sz="6000" dirty="0" smtClean="0"/>
              <a:t> de </a:t>
            </a:r>
            <a:r>
              <a:rPr lang="es-PE" sz="6000" dirty="0"/>
              <a:t>límite</a:t>
            </a:r>
            <a:r>
              <a:rPr lang="es-PE" sz="6000" dirty="0" smtClean="0"/>
              <a:t> da </a:t>
            </a:r>
            <a:r>
              <a:rPr lang="es-PE" sz="6000" dirty="0"/>
              <a:t>I</a:t>
            </a:r>
            <a:r>
              <a:rPr lang="es-PE" sz="6000" dirty="0" smtClean="0"/>
              <a:t>ris</a:t>
            </a:r>
            <a:endParaRPr lang="es-PE" sz="6000" dirty="0"/>
          </a:p>
        </p:txBody>
      </p:sp>
    </p:spTree>
    <p:extLst>
      <p:ext uri="{BB962C8B-B14F-4D97-AF65-F5344CB8AC3E}">
        <p14:creationId xmlns:p14="http://schemas.microsoft.com/office/powerpoint/2010/main" val="2276776316"/>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txBox="1">
            <a:spLocks/>
          </p:cNvSpPr>
          <p:nvPr/>
        </p:nvSpPr>
        <p:spPr>
          <a:xfrm>
            <a:off x="282630" y="213135"/>
            <a:ext cx="8568952" cy="767593"/>
          </a:xfrm>
          <a:prstGeom prst="rect">
            <a:avLst/>
          </a:prstGeom>
        </p:spPr>
        <p:txBody>
          <a:bodyPr vert="horz" wrap="square" lIns="0" tIns="0" rIns="0" bIns="0" rtlCol="0" anchor="ctr" anchorCtr="0">
            <a:noAutofit/>
          </a:bodyPr>
          <a:lstStyle>
            <a:lvl1pPr algn="l" defTabSz="914363" rtl="0" eaLnBrk="1" latinLnBrk="0" hangingPunct="1">
              <a:lnSpc>
                <a:spcPct val="90000"/>
              </a:lnSpc>
              <a:spcBef>
                <a:spcPct val="0"/>
              </a:spcBef>
              <a:buNone/>
              <a:defRPr lang="en-US" sz="5400" b="0" kern="1200" cap="none" spc="-15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stStyle>
          <a:p>
            <a:r>
              <a:rPr lang="es-PE" sz="6000" dirty="0" err="1" smtClean="0"/>
              <a:t>Detecção</a:t>
            </a:r>
            <a:r>
              <a:rPr lang="es-PE" sz="6000" dirty="0" smtClean="0"/>
              <a:t> de límite da </a:t>
            </a:r>
            <a:r>
              <a:rPr lang="es-PE" sz="6000" dirty="0"/>
              <a:t>I</a:t>
            </a:r>
            <a:r>
              <a:rPr lang="es-PE" sz="6000" dirty="0" smtClean="0"/>
              <a:t>ris</a:t>
            </a:r>
            <a:endParaRPr lang="es-PE" sz="6000"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96" y="1628801"/>
            <a:ext cx="4490778" cy="3960439"/>
          </a:xfrm>
          <a:prstGeom prst="rect">
            <a:avLst/>
          </a:prstGeom>
        </p:spPr>
      </p:pic>
      <p:pic>
        <p:nvPicPr>
          <p:cNvPr id="6" name="Imagen 5"/>
          <p:cNvPicPr>
            <a:picLocks noChangeAspect="1"/>
          </p:cNvPicPr>
          <p:nvPr/>
        </p:nvPicPr>
        <p:blipFill rotWithShape="1">
          <a:blip r:embed="rId3">
            <a:extLst>
              <a:ext uri="{28A0092B-C50C-407E-A947-70E740481C1C}">
                <a14:useLocalDpi xmlns:a14="http://schemas.microsoft.com/office/drawing/2010/main" val="0"/>
              </a:ext>
            </a:extLst>
          </a:blip>
          <a:srcRect l="1594" t="93334" r="-748" b="-102"/>
          <a:stretch/>
        </p:blipFill>
        <p:spPr>
          <a:xfrm>
            <a:off x="1888534" y="6125596"/>
            <a:ext cx="5434535" cy="367452"/>
          </a:xfrm>
          <a:prstGeom prst="rect">
            <a:avLst/>
          </a:prstGeom>
        </p:spPr>
      </p:pic>
      <p:pic>
        <p:nvPicPr>
          <p:cNvPr id="7" name="Imagen 6"/>
          <p:cNvPicPr>
            <a:picLocks noChangeAspect="1"/>
          </p:cNvPicPr>
          <p:nvPr/>
        </p:nvPicPr>
        <p:blipFill rotWithShape="1">
          <a:blip r:embed="rId3">
            <a:extLst>
              <a:ext uri="{28A0092B-C50C-407E-A947-70E740481C1C}">
                <a14:useLocalDpi xmlns:a14="http://schemas.microsoft.com/office/drawing/2010/main" val="0"/>
              </a:ext>
            </a:extLst>
          </a:blip>
          <a:srcRect b="7311"/>
          <a:stretch/>
        </p:blipFill>
        <p:spPr>
          <a:xfrm>
            <a:off x="4499992" y="1628801"/>
            <a:ext cx="4549079" cy="4176463"/>
          </a:xfrm>
          <a:prstGeom prst="rect">
            <a:avLst/>
          </a:prstGeom>
        </p:spPr>
      </p:pic>
    </p:spTree>
    <p:extLst>
      <p:ext uri="{BB962C8B-B14F-4D97-AF65-F5344CB8AC3E}">
        <p14:creationId xmlns:p14="http://schemas.microsoft.com/office/powerpoint/2010/main" val="3948342543"/>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82630" y="1124744"/>
            <a:ext cx="8568952" cy="5472608"/>
          </a:xfrm>
        </p:spPr>
        <p:txBody>
          <a:bodyPr/>
          <a:lstStyle/>
          <a:p>
            <a:r>
              <a:rPr lang="es-PE" sz="4000" dirty="0" smtClean="0"/>
              <a:t>Mas…</a:t>
            </a:r>
            <a:endParaRPr lang="es-PE" sz="4000" dirty="0"/>
          </a:p>
        </p:txBody>
      </p:sp>
      <p:sp>
        <p:nvSpPr>
          <p:cNvPr id="5" name="Título 1"/>
          <p:cNvSpPr txBox="1">
            <a:spLocks/>
          </p:cNvSpPr>
          <p:nvPr/>
        </p:nvSpPr>
        <p:spPr>
          <a:xfrm>
            <a:off x="282630" y="213135"/>
            <a:ext cx="8568952" cy="767593"/>
          </a:xfrm>
          <a:prstGeom prst="rect">
            <a:avLst/>
          </a:prstGeom>
        </p:spPr>
        <p:txBody>
          <a:bodyPr vert="horz" wrap="square" lIns="0" tIns="0" rIns="0" bIns="0" rtlCol="0" anchor="ctr" anchorCtr="0">
            <a:noAutofit/>
          </a:bodyPr>
          <a:lstStyle>
            <a:lvl1pPr algn="l" defTabSz="914363" rtl="0" eaLnBrk="1" latinLnBrk="0" hangingPunct="1">
              <a:lnSpc>
                <a:spcPct val="90000"/>
              </a:lnSpc>
              <a:spcBef>
                <a:spcPct val="0"/>
              </a:spcBef>
              <a:buNone/>
              <a:defRPr lang="en-US" sz="5400" b="0" kern="1200" cap="none" spc="-15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stStyle>
          <a:p>
            <a:r>
              <a:rPr lang="es-PE" sz="6000" dirty="0" err="1" smtClean="0"/>
              <a:t>Detecção</a:t>
            </a:r>
            <a:r>
              <a:rPr lang="es-PE" sz="6000" dirty="0" smtClean="0"/>
              <a:t> de </a:t>
            </a:r>
            <a:r>
              <a:rPr lang="es-PE" sz="6000" dirty="0"/>
              <a:t>límite</a:t>
            </a:r>
            <a:r>
              <a:rPr lang="es-PE" sz="6000" dirty="0" smtClean="0"/>
              <a:t> da </a:t>
            </a:r>
            <a:r>
              <a:rPr lang="es-PE" sz="6000" dirty="0"/>
              <a:t>I</a:t>
            </a:r>
            <a:r>
              <a:rPr lang="es-PE" sz="6000" dirty="0" smtClean="0"/>
              <a:t>ris</a:t>
            </a:r>
            <a:endParaRPr lang="es-PE" sz="6000" dirty="0"/>
          </a:p>
        </p:txBody>
      </p:sp>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34499" y="1628800"/>
            <a:ext cx="6065214" cy="4968552"/>
          </a:xfrm>
          <a:prstGeom prst="rect">
            <a:avLst/>
          </a:prstGeom>
        </p:spPr>
      </p:pic>
    </p:spTree>
    <p:extLst>
      <p:ext uri="{BB962C8B-B14F-4D97-AF65-F5344CB8AC3E}">
        <p14:creationId xmlns:p14="http://schemas.microsoft.com/office/powerpoint/2010/main" val="1240620115"/>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13135"/>
            <a:ext cx="8568952" cy="767593"/>
          </a:xfrm>
        </p:spPr>
        <p:txBody>
          <a:bodyPr/>
          <a:lstStyle/>
          <a:p>
            <a:r>
              <a:rPr lang="es-PE" sz="6000" dirty="0" err="1"/>
              <a:t>Normalização</a:t>
            </a:r>
            <a:r>
              <a:rPr lang="es-PE" sz="6000" dirty="0"/>
              <a:t> </a:t>
            </a:r>
            <a:r>
              <a:rPr lang="es-PE" sz="6000" dirty="0" smtClean="0"/>
              <a:t>da </a:t>
            </a:r>
            <a:r>
              <a:rPr lang="es-PE" sz="6000" dirty="0"/>
              <a:t>Iris</a:t>
            </a:r>
          </a:p>
        </p:txBody>
      </p:sp>
      <p:sp>
        <p:nvSpPr>
          <p:cNvPr id="3" name="Subtítulo 2"/>
          <p:cNvSpPr>
            <a:spLocks noGrp="1"/>
          </p:cNvSpPr>
          <p:nvPr>
            <p:ph type="subTitle" idx="1"/>
          </p:nvPr>
        </p:nvSpPr>
        <p:spPr>
          <a:xfrm>
            <a:off x="282630" y="1124744"/>
            <a:ext cx="8568952" cy="5472608"/>
          </a:xfrm>
        </p:spPr>
        <p:txBody>
          <a:bodyPr/>
          <a:lstStyle/>
          <a:p>
            <a:endParaRPr lang="es-PE" sz="2800"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7312" y="1844824"/>
            <a:ext cx="8594269" cy="3528392"/>
          </a:xfrm>
          <a:prstGeom prst="rect">
            <a:avLst/>
          </a:prstGeom>
        </p:spPr>
      </p:pic>
      <p:sp>
        <p:nvSpPr>
          <p:cNvPr id="5" name="Rectángulo 4"/>
          <p:cNvSpPr/>
          <p:nvPr/>
        </p:nvSpPr>
        <p:spPr bwMode="auto">
          <a:xfrm>
            <a:off x="1907704" y="3789040"/>
            <a:ext cx="1512168" cy="720080"/>
          </a:xfrm>
          <a:prstGeom prst="rect">
            <a:avLst/>
          </a:prstGeom>
          <a:noFill/>
          <a:ln w="57150">
            <a:solidFill>
              <a:srgbClr val="FF0000"/>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s-PE" sz="2300" dirty="0" smtClean="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val="3191570480"/>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7-00134_MS_Qwest_template_Segoe">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8D45093-9C65-46FB-9332-B88902DC522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Diapositivas de presentación de muestra (azul con diseño de borde de nube blanco)</Template>
  <TotalTime>1622</TotalTime>
  <Words>852</Words>
  <Application>Microsoft Office PowerPoint</Application>
  <PresentationFormat>Presentación en pantalla (4:3)</PresentationFormat>
  <Paragraphs>115</Paragraphs>
  <Slides>36</Slides>
  <Notes>1</Notes>
  <HiddenSlides>0</HiddenSlides>
  <MMClips>0</MMClips>
  <ScaleCrop>false</ScaleCrop>
  <HeadingPairs>
    <vt:vector size="6" baseType="variant">
      <vt:variant>
        <vt:lpstr>Fuentes usadas</vt:lpstr>
      </vt:variant>
      <vt:variant>
        <vt:i4>6</vt:i4>
      </vt:variant>
      <vt:variant>
        <vt:lpstr>Tema</vt:lpstr>
      </vt:variant>
      <vt:variant>
        <vt:i4>2</vt:i4>
      </vt:variant>
      <vt:variant>
        <vt:lpstr>Títulos de diapositiva</vt:lpstr>
      </vt:variant>
      <vt:variant>
        <vt:i4>36</vt:i4>
      </vt:variant>
    </vt:vector>
  </HeadingPairs>
  <TitlesOfParts>
    <vt:vector size="44" baseType="lpstr">
      <vt:lpstr>Adobe Garamond Pro Bold</vt:lpstr>
      <vt:lpstr>Arial</vt:lpstr>
      <vt:lpstr>Calibri</vt:lpstr>
      <vt:lpstr>Courier New</vt:lpstr>
      <vt:lpstr>Segoe</vt:lpstr>
      <vt:lpstr>Wingdings</vt:lpstr>
      <vt:lpstr>7-00134_MS_Qwest_template_Segoe</vt:lpstr>
      <vt:lpstr>White with Courier font for code slides</vt:lpstr>
      <vt:lpstr>A fusion approach to unconstrained iris recognition</vt:lpstr>
      <vt:lpstr>Introdução</vt:lpstr>
      <vt:lpstr>Introdução</vt:lpstr>
      <vt:lpstr>Metodologia Proposta</vt:lpstr>
      <vt:lpstr>Detecção de límite da Iris</vt:lpstr>
      <vt:lpstr>Presentación de PowerPoint</vt:lpstr>
      <vt:lpstr>Presentación de PowerPoint</vt:lpstr>
      <vt:lpstr>Presentación de PowerPoint</vt:lpstr>
      <vt:lpstr>Normalização da Iris</vt:lpstr>
      <vt:lpstr>Normalização da Iris</vt:lpstr>
      <vt:lpstr>Extracção de características</vt:lpstr>
      <vt:lpstr>Representação de 1-D wavelet zero-crossing</vt:lpstr>
      <vt:lpstr>Representação de 1-D wavelet zero-crossing</vt:lpstr>
      <vt:lpstr>Representação de 1-D wavelet zero-crossing</vt:lpstr>
      <vt:lpstr>Representação de 1-D wavelet zero-crossing</vt:lpstr>
      <vt:lpstr>Representação zero-crossing 2-D wavelet diádica </vt:lpstr>
      <vt:lpstr>Representação zero-crossing 2-D wavelet diádica </vt:lpstr>
      <vt:lpstr>Periocular</vt:lpstr>
      <vt:lpstr>Padrões Binários Locais</vt:lpstr>
      <vt:lpstr>SIFT</vt:lpstr>
      <vt:lpstr>SIFT</vt:lpstr>
      <vt:lpstr>Mapas de comparação</vt:lpstr>
      <vt:lpstr>Mapas de comparação</vt:lpstr>
      <vt:lpstr>Matching</vt:lpstr>
      <vt:lpstr>Dissimilaridade</vt:lpstr>
      <vt:lpstr>Dissimilaridade</vt:lpstr>
      <vt:lpstr>Periocular</vt:lpstr>
      <vt:lpstr>Mapas de comparação</vt:lpstr>
      <vt:lpstr>Mapas de comparação</vt:lpstr>
      <vt:lpstr>Mapas de comparação</vt:lpstr>
      <vt:lpstr>Conjunto de Decisão </vt:lpstr>
      <vt:lpstr>Análise dos resultados</vt:lpstr>
      <vt:lpstr>Análise dos resultados</vt:lpstr>
      <vt:lpstr>Análise dos resultados</vt:lpstr>
      <vt:lpstr>Análise dos resultados</vt:lpstr>
      <vt:lpstr>Conclusões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fusion approach to unconstrained iris recognition</dc:title>
  <dc:creator>LENOVO</dc:creator>
  <cp:keywords/>
  <cp:lastModifiedBy>LENOVO</cp:lastModifiedBy>
  <cp:revision>59</cp:revision>
  <dcterms:created xsi:type="dcterms:W3CDTF">2014-11-18T19:19:10Z</dcterms:created>
  <dcterms:modified xsi:type="dcterms:W3CDTF">2014-11-19T22:21:33Z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TC102867179990</vt:lpwstr>
  </property>
</Properties>
</file>