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233279" x="372035"/>
            <a:ext cy="3330600" cx="8399999"/>
          </a:xfrm>
          <a:prstGeom prst="roundRect">
            <a:avLst>
              <a:gd fmla="val 3653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3678300" x="372035"/>
            <a:ext cy="904800" cx="8399999"/>
          </a:xfrm>
          <a:prstGeom prst="roundRect">
            <a:avLst>
              <a:gd fmla="val 15243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y="473108" x="685800"/>
            <a:ext cy="2842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896921" x="685800"/>
            <a:ext cy="460800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1163170" x="372035"/>
            <a:ext cy="3877800" cx="8399999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 rot="10800000" flipH="1">
            <a:off y="59" x="372035"/>
            <a:ext cy="1049700" cx="8399999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1163170" x="372035"/>
            <a:ext cy="3877800" cx="4114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y="59" x="372035"/>
            <a:ext cy="1049700" cx="8399999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25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/>
          <p:nvPr/>
        </p:nvSpPr>
        <p:spPr>
          <a:xfrm>
            <a:off y="1163170" x="4657164"/>
            <a:ext cy="3877800" cx="4114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200150" x="4761353"/>
            <a:ext cy="3725699" cx="3925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/>
          <p:nvPr/>
        </p:nvSpPr>
        <p:spPr>
          <a:xfrm>
            <a:off y="1163170" x="372035"/>
            <a:ext cy="3877800" cx="8399999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y="59" x="372035"/>
            <a:ext cy="1049700" cx="8399999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y="4276652" x="372035"/>
            <a:ext cy="649199" cx="83999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0" name="Shape 30"/>
          <p:cNvSpPr/>
          <p:nvPr/>
        </p:nvSpPr>
        <p:spPr>
          <a:xfrm>
            <a:off y="233279" x="372035"/>
            <a:ext cy="3868499" cx="8399999"/>
          </a:xfrm>
          <a:prstGeom prst="roundRect">
            <a:avLst>
              <a:gd fmla="val 2776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/>
        </p:nvSpPr>
        <p:spPr>
          <a:xfrm>
            <a:off y="235584" x="372035"/>
            <a:ext cy="4672199" cx="8399999"/>
          </a:xfrm>
          <a:prstGeom prst="roundRect">
            <a:avLst>
              <a:gd fmla="val 2255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0.pn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11.png" Type="http://schemas.openxmlformats.org/officeDocument/2006/relationships/image" Id="rId3"/><Relationship Target="../media/image17.png" Type="http://schemas.openxmlformats.org/officeDocument/2006/relationships/image" Id="rId6"/><Relationship Target="../media/image09.png" Type="http://schemas.openxmlformats.org/officeDocument/2006/relationships/image" Id="rId5"/><Relationship Target="../media/image12.png" Type="http://schemas.openxmlformats.org/officeDocument/2006/relationships/image" Id="rId8"/><Relationship Target="../media/image16.png" Type="http://schemas.openxmlformats.org/officeDocument/2006/relationships/image" Id="rId7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y="473108" x="685800"/>
            <a:ext cy="2842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pt-BR"/>
              <a:t>Efficient and robust segmentation of noisy iris images for non-cooperative</a:t>
            </a:r>
          </a:p>
          <a:p>
            <a:pPr>
              <a:spcBef>
                <a:spcPts val="0"/>
              </a:spcBef>
              <a:buNone/>
            </a:pPr>
            <a:r>
              <a:rPr sz="3600" lang="pt-BR"/>
              <a:t>iris recognition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y="3896921" x="685800"/>
            <a:ext cy="460800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/>
              <a:t>Resumo por:</a:t>
            </a:r>
          </a:p>
          <a:p>
            <a:pPr>
              <a:spcBef>
                <a:spcPts val="0"/>
              </a:spcBef>
              <a:buNone/>
            </a:pPr>
            <a:r>
              <a:rPr lang="pt-BR"/>
              <a:t> Vinícius M. de Almeida e Vinícius Queiroz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Localização da pupila e do limbus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Utiliza o operador íntegro-diferencial para localização de dois círculos não-concêntricos: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75125" x="2345187"/>
            <a:ext cy="993375" cx="44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Localização da pupila e do limbus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ItgDiff-ring e ItgDiff-constellation: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93325" x="867125"/>
            <a:ext cy="838200" cx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02775" x="2285412"/>
            <a:ext cy="2019300" cx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899000" x="4818150"/>
            <a:ext cy="3026849" cx="386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Localização da pálpebra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Remoção dos cílios, imagens verticais de length=7 e rank=2;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Reconhecimento da borda da pálpebra com operador Canny;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Retirada de ruídos a partir de arco (marcado manualmente no treinamento);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Cria uma linha a partir da  transformada de Hough para facilitar a remoção de ruídos;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Localização da pálpebra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29375" x="820475"/>
            <a:ext cy="2284750" cx="734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012029" x="457187"/>
            <a:ext cy="519465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Localização de cílios e sombras 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Reconhece a diferença de histograma entre as sobras e a imagem normal;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Faz um treinamento para encontrar o melhor limiar entre estes histogramas;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01075" x="1907612"/>
            <a:ext cy="2024775" cx="53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Experimentos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Utiliza base de dados UBIRIS, com 2377 imagens;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34500" x="589925"/>
            <a:ext cy="1143000" cx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34500" x="2478700"/>
            <a:ext cy="1143000" cx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934500" x="4367475"/>
            <a:ext cy="1143000" cx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934500" x="6373700"/>
            <a:ext cy="1143000" cx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3364425" x="4367475"/>
            <a:ext cy="1143000" cx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3364425" x="2478700"/>
            <a:ext cy="1143000" cx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Experimentos 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Teste sobre localização bruta: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Teste sobre ItgDiff-ring e ItgDiff-constellation: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60175" x="2569562"/>
            <a:ext cy="638175" cx="41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361625" x="2372725"/>
            <a:ext cy="1447800" cx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Resultados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68925" x="3002534"/>
            <a:ext cy="3588149" cx="313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/>
        </p:nvSpPr>
        <p:spPr>
          <a:xfrm>
            <a:off y="782700" x="1130575"/>
            <a:ext cy="2919600" cx="651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t/>
            </a:r>
            <a:endParaRPr sz="6000"/>
          </a:p>
          <a:p>
            <a:pPr algn="ctr">
              <a:spcBef>
                <a:spcPts val="0"/>
              </a:spcBef>
              <a:buNone/>
            </a:pPr>
            <a:r>
              <a:rPr sz="6000" lang="pt-BR">
                <a:solidFill>
                  <a:schemeClr val="dk2"/>
                </a:solidFill>
              </a:rPr>
              <a:t>Duvidas 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Sobre o artigo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lang="pt-BR"/>
              <a:t>Autores</a:t>
            </a:r>
            <a:r>
              <a:rPr lang="pt-BR"/>
              <a:t>: Tieniu Tan, Zhaofeng He, Zhenan Sun.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Publicado em 2010.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106 citações.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Ganhadores do concurso Noisy Iris Challenge Evaluation (NICE.I, 2008).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Introdução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Foca na segmentação de íris em ambientes pouco cooperativos.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Utilizam o banco de dados UBIRIS: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pt-BR"/>
              <a:t>Pessoas em movimento;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pt-BR"/>
              <a:t>Distantes das câmeras;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pt-BR"/>
              <a:t>Pouca cooperação.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Introdução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25000"/>
              <a:buFont typeface="Arial"/>
              <a:buChar char="●"/>
            </a:pPr>
            <a:r>
              <a:rPr sz="2400" lang="pt-BR"/>
              <a:t>Divide-se o processo de segmentação em quatro módulos:</a:t>
            </a:r>
            <a:r>
              <a:rPr lang="pt-BR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pt-BR"/>
              <a:t>Utiliza-se somente a componente vermelha da imagem.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64425" x="1870213"/>
            <a:ext cy="2164100" cx="54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900" lang="pt-BR"/>
              <a:t>Localização bruta baseada em clustering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Define a região candidata à íris, grosseiramente, para uma posterior localização refinada.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Evita uma má localização, rejeitando regiões  de alto contraste, que poderiam causar confusões.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900" lang="pt-BR"/>
              <a:t>Localização bruta baseada em clustering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lang="pt-BR"/>
              <a:t>Objetivo</a:t>
            </a:r>
            <a:r>
              <a:rPr lang="pt-BR"/>
              <a:t>: Separar as regiões da imagem em candidata a íris, pele, sobrancelhas, óculos,  e cabelo.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Utiliza um algoritmo baseado em Componentes Conexos (com 8 vizinhos).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900" lang="pt-BR"/>
              <a:t>Localização bruta baseada em clustering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Necessário um pré-processamento para remoção de reflexões.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17825" x="1579126"/>
            <a:ext cy="2308024" cx="598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900" lang="pt-BR"/>
              <a:t>Localização bruta baseada em clustering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20750" x="566725"/>
            <a:ext cy="1981200" cx="80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900" lang="pt-BR"/>
              <a:t>Localização bruta baseada em clustering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26475" x="656025"/>
            <a:ext cy="3499374" cx="783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