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72" r:id="rId3"/>
    <p:sldId id="257" r:id="rId4"/>
    <p:sldId id="261" r:id="rId5"/>
    <p:sldId id="274" r:id="rId6"/>
    <p:sldId id="26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3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9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5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9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9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050" y="647700"/>
            <a:ext cx="9580563" cy="10944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pperplate Gothic Bold" panose="020E0705020206020404" pitchFamily="34" charset="0"/>
              </a:rPr>
              <a:t>Linear Spatial Pyramid Matching Using Sparse Coding for Image Classification</a:t>
            </a:r>
            <a:endParaRPr lang="es-PE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050" y="3443880"/>
            <a:ext cx="9580563" cy="861420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644750" y="2362200"/>
            <a:ext cx="191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/>
              <a:t>Jianchao</a:t>
            </a:r>
            <a:r>
              <a:rPr lang="es-PE" sz="2400" dirty="0"/>
              <a:t> Yang</a:t>
            </a:r>
            <a:endParaRPr lang="es-PE" sz="2400" dirty="0">
              <a:latin typeface="Century Schoolbook" panose="020406040505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56156" y="236219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/>
              <a:t>Kai</a:t>
            </a:r>
            <a:r>
              <a:rPr lang="es-PE" sz="2400" dirty="0"/>
              <a:t> </a:t>
            </a:r>
            <a:r>
              <a:rPr lang="es-PE" sz="2400" dirty="0" err="1"/>
              <a:t>Yu</a:t>
            </a:r>
            <a:endParaRPr lang="es-PE" sz="2400" dirty="0">
              <a:latin typeface="Century Schoolbook" panose="020406040505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893" y="236220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/>
              <a:t>Yihong</a:t>
            </a:r>
            <a:r>
              <a:rPr lang="es-PE" sz="2400" dirty="0"/>
              <a:t> Gong</a:t>
            </a:r>
            <a:endParaRPr lang="es-PE" sz="2400" dirty="0">
              <a:latin typeface="Century Schoolbook" panose="020406040505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04162" y="2362200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/>
              <a:t>Thomas </a:t>
            </a:r>
            <a:r>
              <a:rPr lang="es-PE" sz="2400" dirty="0" err="1"/>
              <a:t>Huang</a:t>
            </a:r>
            <a:endParaRPr lang="es-PE" sz="2400" dirty="0">
              <a:latin typeface="Century Schoolbook" panose="020406040505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0050" y="4345766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latin typeface="Century Schoolbook" panose="02040604050505020304" pitchFamily="18" charset="0"/>
              </a:rPr>
              <a:t>Aluno:</a:t>
            </a:r>
          </a:p>
          <a:p>
            <a:r>
              <a:rPr lang="es-PE" sz="2400" dirty="0" smtClean="0">
                <a:latin typeface="Century Schoolbook" panose="02040604050505020304" pitchFamily="18" charset="0"/>
              </a:rPr>
              <a:t>Rómulo Ramos Avalos</a:t>
            </a:r>
            <a:endParaRPr lang="es-PE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73" y="1998237"/>
            <a:ext cx="5439658" cy="42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7278" y="3736392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366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/>
              <a:t>Função</a:t>
            </a:r>
            <a:r>
              <a:rPr lang="es-PE" sz="2400" dirty="0"/>
              <a:t> de </a:t>
            </a:r>
            <a:r>
              <a:rPr lang="es-PE" sz="2400" dirty="0" err="1"/>
              <a:t>decisão</a:t>
            </a:r>
            <a:r>
              <a:rPr lang="es-PE" sz="2400" dirty="0"/>
              <a:t> </a:t>
            </a:r>
            <a:r>
              <a:rPr lang="es-PE" sz="2400" dirty="0" smtClean="0"/>
              <a:t>de SVM </a:t>
            </a:r>
            <a:r>
              <a:rPr lang="es-PE" sz="2400" dirty="0"/>
              <a:t>: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423299" y="4345566"/>
            <a:ext cx="425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: </a:t>
            </a:r>
            <a:r>
              <a:rPr lang="es-PE" sz="2400" dirty="0"/>
              <a:t>Conjunto de </a:t>
            </a:r>
            <a:r>
              <a:rPr lang="es-PE" sz="2400" dirty="0" err="1"/>
              <a:t>Treinamento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79" y="2830626"/>
            <a:ext cx="5114094" cy="905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4" y="4323142"/>
            <a:ext cx="1757905" cy="506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4" y="5105241"/>
            <a:ext cx="1852174" cy="40691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3298" y="5059646"/>
            <a:ext cx="792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: São </a:t>
            </a:r>
            <a:r>
              <a:rPr lang="es-PE" sz="2400" dirty="0"/>
              <a:t>os rótulos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97211" y="5714415"/>
            <a:ext cx="88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K( . , . ) : </a:t>
            </a:r>
            <a:r>
              <a:rPr lang="es-PE" sz="2400" dirty="0" err="1"/>
              <a:t>Função</a:t>
            </a:r>
            <a:r>
              <a:rPr lang="es-PE" sz="2400" dirty="0"/>
              <a:t> </a:t>
            </a:r>
            <a:r>
              <a:rPr lang="es-PE" sz="2400" dirty="0" err="1" smtClean="0"/>
              <a:t>Kernel</a:t>
            </a:r>
            <a:r>
              <a:rPr lang="es-PE" sz="2400" dirty="0" smtClean="0"/>
              <a:t> </a:t>
            </a:r>
            <a:r>
              <a:rPr lang="es-PE" sz="2400" dirty="0"/>
              <a:t>(</a:t>
            </a:r>
            <a:r>
              <a:rPr lang="es-PE" sz="2400" dirty="0" err="1"/>
              <a:t>Interseção</a:t>
            </a:r>
            <a:r>
              <a:rPr lang="es-PE" sz="2400" dirty="0"/>
              <a:t> e </a:t>
            </a:r>
            <a:r>
              <a:rPr lang="es-PE" sz="2400" dirty="0" err="1"/>
              <a:t>Qui-quadrado</a:t>
            </a:r>
            <a:r>
              <a:rPr lang="es-PE" sz="2400" dirty="0"/>
              <a:t>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903170" y="3690797"/>
            <a:ext cx="425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Dual  </a:t>
            </a:r>
            <a:r>
              <a:rPr lang="es-PE" sz="2400" dirty="0" err="1"/>
              <a:t>Formulação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563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7278" y="367586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528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Utilizando uma função de agrupamento 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213128" y="4194971"/>
            <a:ext cx="741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: </a:t>
            </a:r>
            <a:r>
              <a:rPr lang="pt-BR" sz="2400" dirty="0"/>
              <a:t>Função </a:t>
            </a:r>
            <a:r>
              <a:rPr lang="pt-BR" sz="2400" dirty="0" err="1"/>
              <a:t>Pooling</a:t>
            </a:r>
            <a:r>
              <a:rPr lang="pt-BR" sz="2400" dirty="0"/>
              <a:t> que é definido em cada coluna</a:t>
            </a:r>
            <a:r>
              <a:rPr lang="es-PE" sz="2400" dirty="0" smtClean="0"/>
              <a:t> U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30" y="2756961"/>
            <a:ext cx="5827900" cy="9557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42" y="4191677"/>
            <a:ext cx="381931" cy="4649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71124" y="4872690"/>
            <a:ext cx="958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U       : </a:t>
            </a:r>
            <a:r>
              <a:rPr lang="pt-BR" sz="2400" dirty="0"/>
              <a:t>Responda a todas as descritores locais</a:t>
            </a:r>
            <a:r>
              <a:rPr lang="es-PE" sz="2400" dirty="0" smtClean="0"/>
              <a:t> </a:t>
            </a:r>
            <a:r>
              <a:rPr lang="pt-BR" sz="2400" dirty="0"/>
              <a:t>a um </a:t>
            </a:r>
            <a:r>
              <a:rPr lang="pt-BR" sz="2400" dirty="0" err="1" smtClean="0"/>
              <a:t>elemeno</a:t>
            </a:r>
            <a:r>
              <a:rPr lang="pt-BR" sz="2400" dirty="0" smtClean="0"/>
              <a:t> </a:t>
            </a:r>
            <a:r>
              <a:rPr lang="pt-BR" sz="2400" dirty="0"/>
              <a:t>específico no </a:t>
            </a:r>
            <a:r>
              <a:rPr lang="pt-BR" sz="2400" dirty="0" smtClean="0"/>
              <a:t>		     dicionário</a:t>
            </a:r>
            <a:r>
              <a:rPr lang="es-PE" sz="2400" dirty="0" smtClean="0"/>
              <a:t> V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23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7278" y="3736392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334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Definindo</a:t>
            </a:r>
            <a:r>
              <a:rPr lang="es-PE" sz="2400" dirty="0" smtClean="0"/>
              <a:t> </a:t>
            </a:r>
            <a:r>
              <a:rPr lang="es-PE" sz="2400" dirty="0"/>
              <a:t>e Max-</a:t>
            </a:r>
            <a:r>
              <a:rPr lang="es-PE" sz="2400" dirty="0" err="1"/>
              <a:t>pooling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400408" y="4392637"/>
            <a:ext cx="801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err="1"/>
              <a:t>z</a:t>
            </a:r>
            <a:r>
              <a:rPr lang="es-PE" sz="1600" dirty="0" err="1" smtClean="0"/>
              <a:t>j</a:t>
            </a:r>
            <a:r>
              <a:rPr lang="es-PE" sz="2400" dirty="0" smtClean="0"/>
              <a:t>   :   </a:t>
            </a:r>
            <a:r>
              <a:rPr lang="es-PE" sz="2400" dirty="0"/>
              <a:t>É</a:t>
            </a:r>
            <a:r>
              <a:rPr lang="es-PE" sz="2400" dirty="0" smtClean="0"/>
              <a:t> </a:t>
            </a:r>
            <a:r>
              <a:rPr lang="es-PE" sz="2400" dirty="0" err="1" smtClean="0"/>
              <a:t>um</a:t>
            </a:r>
            <a:r>
              <a:rPr lang="es-PE" sz="2400" dirty="0" smtClean="0"/>
              <a:t> elemento de Z</a:t>
            </a:r>
            <a:endParaRPr lang="es-PE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00408" y="5045024"/>
            <a:ext cx="792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err="1"/>
              <a:t>u</a:t>
            </a:r>
            <a:r>
              <a:rPr lang="es-PE" sz="1600" dirty="0" err="1" smtClean="0"/>
              <a:t>ij</a:t>
            </a:r>
            <a:r>
              <a:rPr lang="es-PE" sz="1600" dirty="0" smtClean="0"/>
              <a:t>   </a:t>
            </a:r>
            <a:r>
              <a:rPr lang="es-PE" sz="2400" dirty="0" smtClean="0"/>
              <a:t>:   Elemento da matriz U</a:t>
            </a:r>
            <a:endParaRPr lang="es-PE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00408" y="5627976"/>
            <a:ext cx="88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M  :   N° de </a:t>
            </a:r>
            <a:r>
              <a:rPr lang="es-PE" sz="2400" dirty="0" err="1"/>
              <a:t>descritores</a:t>
            </a:r>
            <a:r>
              <a:rPr lang="es-PE" sz="2400" dirty="0"/>
              <a:t> </a:t>
            </a:r>
            <a:r>
              <a:rPr lang="es-PE" sz="2400" dirty="0" err="1"/>
              <a:t>locais</a:t>
            </a:r>
            <a:r>
              <a:rPr lang="es-PE" sz="2400" dirty="0"/>
              <a:t> da </a:t>
            </a:r>
            <a:r>
              <a:rPr lang="es-PE" sz="2400" dirty="0" err="1"/>
              <a:t>região</a:t>
            </a:r>
            <a:endParaRPr lang="es-PE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79" y="2977209"/>
            <a:ext cx="6157783" cy="6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7278" y="3736392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971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/>
              <a:t>Seja</a:t>
            </a:r>
            <a:r>
              <a:rPr lang="es-PE" sz="2400" dirty="0"/>
              <a:t> </a:t>
            </a:r>
            <a:r>
              <a:rPr lang="es-PE" sz="2400" dirty="0" smtClean="0"/>
              <a:t>a imagen </a:t>
            </a:r>
            <a:r>
              <a:rPr lang="es-PE" sz="2400" dirty="0" err="1" smtClean="0"/>
              <a:t>I</a:t>
            </a:r>
            <a:r>
              <a:rPr lang="es-PE" sz="1600" dirty="0" err="1" smtClean="0"/>
              <a:t>i</a:t>
            </a:r>
            <a:r>
              <a:rPr lang="es-PE" sz="1600" dirty="0" smtClean="0"/>
              <a:t> </a:t>
            </a:r>
            <a:r>
              <a:rPr lang="es-PE" sz="2400" dirty="0" smtClean="0"/>
              <a:t>, </a:t>
            </a:r>
            <a:r>
              <a:rPr lang="es-PE" sz="2400" dirty="0"/>
              <a:t>representado pela </a:t>
            </a:r>
            <a:r>
              <a:rPr lang="es-PE" sz="2400" dirty="0" err="1"/>
              <a:t>Z</a:t>
            </a:r>
            <a:r>
              <a:rPr lang="es-PE" sz="1600" dirty="0" err="1" smtClean="0"/>
              <a:t>i</a:t>
            </a:r>
            <a:r>
              <a:rPr lang="es-PE" sz="2400" dirty="0" smtClean="0"/>
              <a:t>, usamos </a:t>
            </a:r>
            <a:r>
              <a:rPr lang="es-PE" sz="2400" dirty="0" err="1" smtClean="0"/>
              <a:t>uma</a:t>
            </a:r>
            <a:r>
              <a:rPr lang="es-PE" sz="2400" dirty="0" smtClean="0"/>
              <a:t> simple </a:t>
            </a:r>
            <a:r>
              <a:rPr lang="es-PE" sz="2400" dirty="0" err="1" smtClean="0"/>
              <a:t>Kernel</a:t>
            </a:r>
            <a:r>
              <a:rPr lang="es-PE" sz="2400" dirty="0" smtClean="0"/>
              <a:t> SPM lineal:</a:t>
            </a:r>
            <a:endParaRPr lang="es-PE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44973" y="5240533"/>
            <a:ext cx="792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É o Max-</a:t>
            </a:r>
            <a:r>
              <a:rPr lang="es-PE" sz="2400" dirty="0" err="1" smtClean="0"/>
              <a:t>pooling</a:t>
            </a:r>
            <a:r>
              <a:rPr lang="es-PE" sz="2400" dirty="0" smtClean="0"/>
              <a:t> estadístico descriptor </a:t>
            </a:r>
            <a:r>
              <a:rPr lang="es-PE" sz="2400" dirty="0" err="1" smtClean="0"/>
              <a:t>Sparce</a:t>
            </a:r>
            <a:r>
              <a:rPr lang="es-PE" sz="2400" dirty="0" smtClean="0"/>
              <a:t> </a:t>
            </a:r>
            <a:r>
              <a:rPr lang="es-PE" sz="2400" dirty="0" err="1" smtClean="0"/>
              <a:t>Code</a:t>
            </a:r>
            <a:r>
              <a:rPr lang="es-PE" sz="2400" dirty="0" smtClean="0"/>
              <a:t> </a:t>
            </a:r>
            <a:r>
              <a:rPr lang="es-PE" sz="2400" dirty="0"/>
              <a:t>é</a:t>
            </a:r>
            <a:r>
              <a:rPr lang="es-PE" sz="2400" dirty="0" smtClean="0"/>
              <a:t> o (</a:t>
            </a:r>
            <a:r>
              <a:rPr lang="es-PE" sz="2400" dirty="0" err="1" smtClean="0"/>
              <a:t>s,t</a:t>
            </a:r>
            <a:r>
              <a:rPr lang="es-PE" sz="2400" dirty="0" smtClean="0"/>
              <a:t>)-</a:t>
            </a:r>
            <a:r>
              <a:rPr lang="es-PE" sz="2400" dirty="0" err="1" smtClean="0"/>
              <a:t>th</a:t>
            </a:r>
            <a:r>
              <a:rPr lang="es-PE" sz="2400" dirty="0" smtClean="0"/>
              <a:t> segmento da </a:t>
            </a:r>
            <a:r>
              <a:rPr lang="es-PE" sz="2400" dirty="0" err="1"/>
              <a:t>I</a:t>
            </a:r>
            <a:r>
              <a:rPr lang="es-PE" sz="1600" dirty="0" err="1"/>
              <a:t>i</a:t>
            </a:r>
            <a:r>
              <a:rPr lang="es-PE" sz="2400" dirty="0" smtClean="0"/>
              <a:t> </a:t>
            </a:r>
            <a:r>
              <a:rPr lang="es-PE" sz="2400" dirty="0" err="1" smtClean="0"/>
              <a:t>na</a:t>
            </a:r>
            <a:r>
              <a:rPr lang="es-PE" sz="2400" dirty="0" smtClean="0"/>
              <a:t> escala </a:t>
            </a:r>
            <a:r>
              <a:rPr lang="es-PE" sz="2400" dirty="0" err="1" smtClean="0"/>
              <a:t>level</a:t>
            </a:r>
            <a:r>
              <a:rPr lang="es-PE" sz="2400" dirty="0" smtClean="0"/>
              <a:t> L.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73" y="2766452"/>
            <a:ext cx="7386504" cy="1213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73" y="4306760"/>
            <a:ext cx="4234750" cy="5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629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Então a função de decisão binária </a:t>
            </a:r>
            <a:r>
              <a:rPr lang="pt-BR" sz="2400" dirty="0" smtClean="0"/>
              <a:t>SVM </a:t>
            </a:r>
            <a:r>
              <a:rPr lang="pt-BR" sz="2400" dirty="0"/>
              <a:t>torna-se 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2" y="3283509"/>
            <a:ext cx="7001070" cy="140021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452410" y="4755812"/>
            <a:ext cx="282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Primal  </a:t>
            </a:r>
            <a:r>
              <a:rPr lang="es-PE" sz="2400" dirty="0" err="1" smtClean="0"/>
              <a:t>Formula</a:t>
            </a:r>
            <a:r>
              <a:rPr lang="es-PE" sz="2400" dirty="0" err="1"/>
              <a:t>ção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848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/>
              <a:t>Implementação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282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err="1"/>
              <a:t>Sparse</a:t>
            </a:r>
            <a:r>
              <a:rPr lang="es-PE" sz="3600" dirty="0"/>
              <a:t> </a:t>
            </a:r>
            <a:r>
              <a:rPr lang="es-PE" sz="3600" dirty="0" err="1"/>
              <a:t>Coding</a:t>
            </a:r>
            <a:endParaRPr lang="es-PE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97278" y="2295296"/>
            <a:ext cx="343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Quando a</a:t>
            </a:r>
            <a:r>
              <a:rPr lang="pt-BR" sz="2400" dirty="0" smtClean="0"/>
              <a:t> </a:t>
            </a:r>
            <a:r>
              <a:rPr lang="pt-BR" sz="2400" dirty="0"/>
              <a:t>fixação é em</a:t>
            </a:r>
            <a:r>
              <a:rPr lang="es-PE" sz="2400" dirty="0" smtClean="0"/>
              <a:t> V :</a:t>
            </a:r>
            <a:endParaRPr lang="es-PE" sz="24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49" y="2885301"/>
            <a:ext cx="5587384" cy="789990"/>
          </a:xfrm>
        </p:spPr>
      </p:pic>
      <p:sp>
        <p:nvSpPr>
          <p:cNvPr id="18" name="CuadroTexto 17"/>
          <p:cNvSpPr txBox="1"/>
          <p:nvPr/>
        </p:nvSpPr>
        <p:spPr>
          <a:xfrm>
            <a:off x="1097278" y="4019301"/>
            <a:ext cx="345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Quando a</a:t>
            </a:r>
            <a:r>
              <a:rPr lang="pt-BR" sz="2400" dirty="0" smtClean="0"/>
              <a:t> </a:t>
            </a:r>
            <a:r>
              <a:rPr lang="pt-BR" sz="2400" dirty="0"/>
              <a:t>fixação é em </a:t>
            </a:r>
            <a:r>
              <a:rPr lang="es-PE" sz="2400" dirty="0" smtClean="0"/>
              <a:t>U :</a:t>
            </a:r>
            <a:endParaRPr lang="es-PE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70" y="4673554"/>
            <a:ext cx="5166257" cy="9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/>
              <a:t>Implementação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3163"/>
            <a:ext cx="464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err="1" smtClean="0"/>
              <a:t>Multiclass</a:t>
            </a:r>
            <a:r>
              <a:rPr lang="es-PE" sz="3600" dirty="0" smtClean="0"/>
              <a:t> Linear </a:t>
            </a:r>
            <a:r>
              <a:rPr lang="es-PE" sz="3600" dirty="0"/>
              <a:t>SVM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78" y="5034963"/>
            <a:ext cx="5560549" cy="7344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28193" y="2348400"/>
            <a:ext cx="813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err="1"/>
              <a:t>Nós</a:t>
            </a:r>
            <a:r>
              <a:rPr lang="es-PE" sz="2400" dirty="0"/>
              <a:t> </a:t>
            </a:r>
            <a:r>
              <a:rPr lang="es-PE" sz="2400" dirty="0" err="1"/>
              <a:t>introduzimos</a:t>
            </a:r>
            <a:r>
              <a:rPr lang="es-PE" sz="2400" dirty="0"/>
              <a:t> </a:t>
            </a:r>
            <a:r>
              <a:rPr lang="es-PE" sz="2400" dirty="0" err="1"/>
              <a:t>um</a:t>
            </a:r>
            <a:r>
              <a:rPr lang="es-PE" sz="2400" dirty="0"/>
              <a:t> simple </a:t>
            </a:r>
            <a:r>
              <a:rPr lang="es-PE" sz="2400" dirty="0" err="1" smtClean="0"/>
              <a:t>implementação</a:t>
            </a:r>
            <a:r>
              <a:rPr lang="es-PE" sz="2400" dirty="0" smtClean="0"/>
              <a:t> SVM linear, </a:t>
            </a:r>
            <a:r>
              <a:rPr lang="pt-BR" sz="2400" dirty="0"/>
              <a:t>dado os dados de treinamento 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78" y="3284789"/>
            <a:ext cx="4010640" cy="31456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628193" y="3834634"/>
            <a:ext cx="813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SVM linear tem objetivo aprender funções L linear, de modo que, para um dado de teste Z, o rótulo de </a:t>
            </a:r>
            <a:r>
              <a:rPr lang="pt-BR" sz="2400" dirty="0" err="1"/>
              <a:t>clase</a:t>
            </a:r>
            <a:r>
              <a:rPr lang="pt-BR" sz="2400" dirty="0"/>
              <a:t> é previsto </a:t>
            </a:r>
            <a:r>
              <a:rPr lang="pt-BR" sz="2400" dirty="0" smtClean="0"/>
              <a:t>por</a:t>
            </a:r>
            <a:r>
              <a:rPr lang="es-PE" sz="24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75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Experimentos 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PE" dirty="0" smtClean="0"/>
              <a:t> </a:t>
            </a:r>
            <a:r>
              <a:rPr lang="es-PE" sz="2200" dirty="0" err="1"/>
              <a:t>Em</a:t>
            </a:r>
            <a:r>
              <a:rPr lang="es-PE" sz="2200" dirty="0"/>
              <a:t> experimentos, </a:t>
            </a:r>
            <a:r>
              <a:rPr lang="pt-BR" sz="2200" dirty="0"/>
              <a:t>eles implementaram </a:t>
            </a:r>
            <a:r>
              <a:rPr lang="pt-BR" sz="2200" dirty="0" smtClean="0"/>
              <a:t>e </a:t>
            </a:r>
            <a:r>
              <a:rPr lang="pt-BR" sz="2200" dirty="0"/>
              <a:t>avaliados três tipos de métodos de</a:t>
            </a:r>
            <a:r>
              <a:rPr lang="es-PE" sz="2200" dirty="0" smtClean="0"/>
              <a:t> SPM:</a:t>
            </a:r>
          </a:p>
          <a:p>
            <a:pPr>
              <a:buFont typeface="Arial" panose="020B0604020202020204" pitchFamily="34" charset="0"/>
              <a:buChar char="•"/>
            </a:pPr>
            <a:endParaRPr lang="es-PE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s-PE" sz="2200" dirty="0" smtClean="0"/>
              <a:t>KSPM</a:t>
            </a:r>
            <a:r>
              <a:rPr lang="es-PE" sz="2200" dirty="0"/>
              <a:t>: </a:t>
            </a:r>
            <a:r>
              <a:rPr lang="es-PE" sz="2200" dirty="0" smtClean="0"/>
              <a:t>Os popular SPM </a:t>
            </a:r>
            <a:r>
              <a:rPr lang="es-PE" sz="2200" dirty="0" err="1"/>
              <a:t>K</a:t>
            </a:r>
            <a:r>
              <a:rPr lang="es-PE" sz="2200" dirty="0" err="1" smtClean="0"/>
              <a:t>ernel</a:t>
            </a:r>
            <a:r>
              <a:rPr lang="es-PE" sz="2200" dirty="0" smtClean="0"/>
              <a:t> </a:t>
            </a:r>
            <a:r>
              <a:rPr lang="es-PE" sz="2200" dirty="0" err="1"/>
              <a:t>não</a:t>
            </a:r>
            <a:r>
              <a:rPr lang="es-PE" sz="2200" dirty="0"/>
              <a:t>-linear usando histogramas </a:t>
            </a:r>
            <a:r>
              <a:rPr lang="es-PE" sz="2200" dirty="0" err="1"/>
              <a:t>Kernel</a:t>
            </a:r>
            <a:r>
              <a:rPr lang="es-PE" sz="2200" dirty="0"/>
              <a:t> </a:t>
            </a:r>
            <a:r>
              <a:rPr lang="es-PE" sz="2200" dirty="0" err="1"/>
              <a:t>espaço</a:t>
            </a:r>
            <a:r>
              <a:rPr lang="es-PE" sz="2200" dirty="0"/>
              <a:t>-piramidal e </a:t>
            </a:r>
            <a:r>
              <a:rPr lang="es-PE" sz="2200" dirty="0" err="1"/>
              <a:t>Qui-quadrado</a:t>
            </a:r>
            <a:r>
              <a:rPr lang="es-PE" sz="2200" dirty="0"/>
              <a:t>.</a:t>
            </a:r>
            <a:endParaRPr lang="es-PE" sz="2200" dirty="0" smtClean="0"/>
          </a:p>
          <a:p>
            <a:pPr marL="457200" indent="-457200">
              <a:buFont typeface="+mj-lt"/>
              <a:buAutoNum type="arabicPeriod"/>
            </a:pPr>
            <a:endParaRPr lang="es-PE" sz="2200" dirty="0"/>
          </a:p>
          <a:p>
            <a:pPr marL="457200" indent="-457200">
              <a:buFont typeface="+mj-lt"/>
              <a:buAutoNum type="arabicPeriod"/>
            </a:pPr>
            <a:r>
              <a:rPr lang="es-PE" sz="2200" dirty="0" smtClean="0"/>
              <a:t>LSPM</a:t>
            </a:r>
            <a:r>
              <a:rPr lang="es-PE" sz="2200" dirty="0"/>
              <a:t>: </a:t>
            </a:r>
            <a:r>
              <a:rPr lang="es-PE" sz="2200" dirty="0" smtClean="0"/>
              <a:t>O </a:t>
            </a:r>
            <a:r>
              <a:rPr lang="es-PE" sz="2200" dirty="0"/>
              <a:t>SPM </a:t>
            </a:r>
            <a:r>
              <a:rPr lang="es-PE" sz="2200" dirty="0" smtClean="0"/>
              <a:t>linear </a:t>
            </a:r>
            <a:r>
              <a:rPr lang="es-PE" sz="2200" dirty="0" smtClean="0"/>
              <a:t>simples </a:t>
            </a:r>
            <a:r>
              <a:rPr lang="es-PE" sz="2200" dirty="0"/>
              <a:t>que usado </a:t>
            </a:r>
            <a:r>
              <a:rPr lang="es-PE" sz="2200" dirty="0" err="1"/>
              <a:t>Kernel</a:t>
            </a:r>
            <a:r>
              <a:rPr lang="es-PE" sz="2200" dirty="0"/>
              <a:t> </a:t>
            </a:r>
            <a:r>
              <a:rPr lang="es-PE" sz="2200" dirty="0" smtClean="0"/>
              <a:t>linear </a:t>
            </a:r>
            <a:r>
              <a:rPr lang="es-PE" sz="2200" dirty="0" err="1" smtClean="0"/>
              <a:t>em</a:t>
            </a:r>
            <a:r>
              <a:rPr lang="es-PE" sz="2200" dirty="0"/>
              <a:t> histogramas </a:t>
            </a:r>
            <a:r>
              <a:rPr lang="es-PE" sz="2200" dirty="0" err="1"/>
              <a:t>espaço</a:t>
            </a:r>
            <a:r>
              <a:rPr lang="es-PE" sz="2200" dirty="0"/>
              <a:t>-piramidal</a:t>
            </a:r>
            <a:endParaRPr lang="es-PE" sz="2200" dirty="0" smtClean="0"/>
          </a:p>
          <a:p>
            <a:pPr marL="457200" indent="-457200">
              <a:buFont typeface="+mj-lt"/>
              <a:buAutoNum type="arabicPeriod"/>
            </a:pPr>
            <a:endParaRPr lang="es-PE" sz="2200" dirty="0"/>
          </a:p>
          <a:p>
            <a:pPr marL="457200" indent="-457200">
              <a:buFont typeface="+mj-lt"/>
              <a:buAutoNum type="arabicPeriod"/>
            </a:pPr>
            <a:r>
              <a:rPr lang="es-PE" sz="2200" dirty="0" err="1" smtClean="0"/>
              <a:t>ScSPM</a:t>
            </a:r>
            <a:r>
              <a:rPr lang="es-PE" sz="2200" dirty="0"/>
              <a:t>: </a:t>
            </a:r>
            <a:r>
              <a:rPr lang="es-PE" sz="2200" dirty="0" smtClean="0"/>
              <a:t>E </a:t>
            </a:r>
            <a:r>
              <a:rPr lang="es-PE" sz="2200" dirty="0"/>
              <a:t>SPM </a:t>
            </a:r>
            <a:r>
              <a:rPr lang="es-PE" sz="2200" dirty="0" smtClean="0"/>
              <a:t>linear usado o </a:t>
            </a:r>
            <a:r>
              <a:rPr lang="es-PE" sz="2200" dirty="0" err="1" smtClean="0"/>
              <a:t>Kernel</a:t>
            </a:r>
            <a:r>
              <a:rPr lang="es-PE" sz="2200" dirty="0" smtClean="0"/>
              <a:t> linear</a:t>
            </a:r>
            <a:r>
              <a:rPr lang="es-PE" sz="2200" dirty="0" smtClean="0"/>
              <a:t> </a:t>
            </a:r>
            <a:r>
              <a:rPr lang="es-PE" sz="2200" dirty="0" err="1" smtClean="0"/>
              <a:t>em</a:t>
            </a:r>
            <a:r>
              <a:rPr lang="es-PE" sz="2200" dirty="0" smtClean="0"/>
              <a:t> </a:t>
            </a:r>
            <a:r>
              <a:rPr lang="es-PE" sz="2200" dirty="0" err="1"/>
              <a:t>pooling</a:t>
            </a:r>
            <a:r>
              <a:rPr lang="es-PE" sz="2200" dirty="0"/>
              <a:t> </a:t>
            </a:r>
            <a:r>
              <a:rPr lang="es-PE" sz="2200" dirty="0" err="1" smtClean="0"/>
              <a:t>espaço</a:t>
            </a:r>
            <a:r>
              <a:rPr lang="es-PE" sz="2200" dirty="0" smtClean="0"/>
              <a:t>-piramidal </a:t>
            </a:r>
            <a:r>
              <a:rPr lang="es-PE" sz="2200" dirty="0" smtClean="0"/>
              <a:t>de </a:t>
            </a:r>
            <a:r>
              <a:rPr lang="es-PE" sz="2200" dirty="0" err="1" smtClean="0"/>
              <a:t>Sparce</a:t>
            </a:r>
            <a:r>
              <a:rPr lang="es-PE" sz="2200" dirty="0" smtClean="0"/>
              <a:t> </a:t>
            </a:r>
            <a:r>
              <a:rPr lang="es-PE" sz="2200" dirty="0" err="1" smtClean="0"/>
              <a:t>Codin</a:t>
            </a:r>
            <a:r>
              <a:rPr lang="es-PE" sz="2200" dirty="0" smtClean="0"/>
              <a:t> </a:t>
            </a:r>
            <a:r>
              <a:rPr lang="es-PE" sz="2200" dirty="0" err="1" smtClean="0"/>
              <a:t>em</a:t>
            </a:r>
            <a:r>
              <a:rPr lang="es-PE" sz="2200" dirty="0" smtClean="0"/>
              <a:t> </a:t>
            </a:r>
            <a:r>
              <a:rPr lang="es-PE" sz="2200" dirty="0" smtClean="0"/>
              <a:t>SIFT</a:t>
            </a:r>
            <a:r>
              <a:rPr lang="es-PE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55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Experimentos 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0521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s-PE" sz="2400" dirty="0" smtClean="0"/>
              <a:t> </a:t>
            </a:r>
            <a:r>
              <a:rPr lang="pt-BR" sz="2400" dirty="0"/>
              <a:t>Nós usamos o descritor SIFT popular, que extraídos regiões de16x16  de pixels em cada imagem de uma grade com </a:t>
            </a:r>
            <a:r>
              <a:rPr lang="pt-BR" sz="2400" dirty="0" err="1"/>
              <a:t>stepSize</a:t>
            </a:r>
            <a:r>
              <a:rPr lang="pt-BR" sz="2400" dirty="0"/>
              <a:t> 8 pixels</a:t>
            </a:r>
            <a:r>
              <a:rPr lang="pt-BR" sz="2400" dirty="0" smtClean="0"/>
              <a:t>.</a:t>
            </a:r>
            <a:endParaRPr lang="pt-BR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 As </a:t>
            </a:r>
            <a:r>
              <a:rPr lang="pt-BR" sz="2400" dirty="0"/>
              <a:t>imagens foram </a:t>
            </a:r>
            <a:r>
              <a:rPr lang="pt-BR" sz="2400" dirty="0" err="1"/>
              <a:t>pré</a:t>
            </a:r>
            <a:r>
              <a:rPr lang="pt-BR" sz="2400" dirty="0"/>
              <a:t>-processado em tons de cinza.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 Para </a:t>
            </a:r>
            <a:r>
              <a:rPr lang="pt-BR" sz="2400" dirty="0"/>
              <a:t>treinar o </a:t>
            </a:r>
            <a:r>
              <a:rPr lang="pt-BR" sz="2400" dirty="0" err="1"/>
              <a:t>codebooks</a:t>
            </a:r>
            <a:r>
              <a:rPr lang="pt-BR" sz="2400" dirty="0"/>
              <a:t>, utilizando o padrão K-</a:t>
            </a:r>
            <a:r>
              <a:rPr lang="pt-BR" sz="2400" dirty="0" err="1"/>
              <a:t>means</a:t>
            </a:r>
            <a:r>
              <a:rPr lang="pt-BR" sz="2400" dirty="0"/>
              <a:t> </a:t>
            </a:r>
            <a:r>
              <a:rPr lang="pt-BR" sz="2400" dirty="0" err="1"/>
              <a:t>clustering</a:t>
            </a:r>
            <a:r>
              <a:rPr lang="pt-BR" sz="2400" dirty="0"/>
              <a:t> para KSPM e LSPM.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 Para </a:t>
            </a:r>
            <a:r>
              <a:rPr lang="pt-BR" sz="2400" dirty="0"/>
              <a:t>todos os experimentos, com exceção TRECVID 2008,olhar o tamanho os </a:t>
            </a:r>
            <a:r>
              <a:rPr lang="pt-BR" sz="2400" dirty="0" err="1"/>
              <a:t>codebooks</a:t>
            </a:r>
            <a:r>
              <a:rPr lang="pt-BR" sz="2400" dirty="0"/>
              <a:t> como 512 para LSPM e 1024 para </a:t>
            </a:r>
            <a:r>
              <a:rPr lang="pt-BR" sz="2400" dirty="0" err="1"/>
              <a:t>ScSPM</a:t>
            </a:r>
            <a:r>
              <a:rPr lang="pt-BR" sz="2400" dirty="0"/>
              <a:t>, para alcançar os melhores resultados para ambos.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 Para </a:t>
            </a:r>
            <a:r>
              <a:rPr lang="pt-BR" sz="2400" dirty="0"/>
              <a:t>a formação de classificadores lineares, utilizou-se SVM. KSPM foi treinado usando o </a:t>
            </a:r>
            <a:r>
              <a:rPr lang="pt-BR" sz="2400" dirty="0" err="1"/>
              <a:t>Package</a:t>
            </a:r>
            <a:r>
              <a:rPr lang="pt-BR" sz="2400" dirty="0"/>
              <a:t> LIBSVM.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65249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latin typeface="Century Schoolbook"/>
              </a:rPr>
              <a:t>INTRODUÇÃO</a:t>
            </a:r>
            <a:endParaRPr lang="es-PE" sz="4800" dirty="0">
              <a:latin typeface="Century School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52918"/>
            <a:ext cx="9364053" cy="41954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PE" sz="2400" dirty="0"/>
              <a:t> </a:t>
            </a:r>
            <a:r>
              <a:rPr lang="es-PE" sz="2400" dirty="0" err="1" smtClean="0"/>
              <a:t>Recentemente</a:t>
            </a:r>
            <a:r>
              <a:rPr lang="es-PE" sz="2400" dirty="0" smtClean="0"/>
              <a:t> </a:t>
            </a:r>
            <a:r>
              <a:rPr lang="es-PE" sz="2400" dirty="0" err="1"/>
              <a:t>SVMs</a:t>
            </a:r>
            <a:r>
              <a:rPr lang="es-PE" sz="2400" dirty="0"/>
              <a:t> usando </a:t>
            </a:r>
            <a:r>
              <a:rPr lang="es-PE" sz="2400" dirty="0" err="1"/>
              <a:t>S</a:t>
            </a:r>
            <a:r>
              <a:rPr lang="es-PE" sz="2400" dirty="0" err="1" smtClean="0"/>
              <a:t>patial</a:t>
            </a:r>
            <a:r>
              <a:rPr lang="es-PE" sz="2400" dirty="0" smtClean="0"/>
              <a:t> </a:t>
            </a:r>
            <a:r>
              <a:rPr lang="es-PE" sz="2400" dirty="0" err="1"/>
              <a:t>P</a:t>
            </a:r>
            <a:r>
              <a:rPr lang="es-PE" sz="2400" dirty="0" err="1" smtClean="0"/>
              <a:t>yramid</a:t>
            </a:r>
            <a:r>
              <a:rPr lang="es-PE" sz="2400" dirty="0" smtClean="0"/>
              <a:t> </a:t>
            </a:r>
            <a:r>
              <a:rPr lang="es-PE" sz="2400" dirty="0" err="1"/>
              <a:t>M</a:t>
            </a:r>
            <a:r>
              <a:rPr lang="es-PE" sz="2400" dirty="0" err="1" smtClean="0"/>
              <a:t>atching</a:t>
            </a:r>
            <a:r>
              <a:rPr lang="es-PE" sz="2400" dirty="0" smtClean="0"/>
              <a:t> </a:t>
            </a:r>
            <a:r>
              <a:rPr lang="es-PE" sz="2400" dirty="0"/>
              <a:t>(SPM) </a:t>
            </a:r>
            <a:r>
              <a:rPr lang="es-PE" sz="2400" dirty="0" err="1" smtClean="0"/>
              <a:t>Kernel</a:t>
            </a:r>
            <a:r>
              <a:rPr lang="es-PE" sz="2400" dirty="0" smtClean="0"/>
              <a:t>, </a:t>
            </a:r>
            <a:r>
              <a:rPr lang="pt-BR" sz="2400" dirty="0"/>
              <a:t>foram muito bem sucedidos na classificação de imagens</a:t>
            </a:r>
            <a:r>
              <a:rPr lang="es-PE" sz="24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s-P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/>
              <a:t> </a:t>
            </a:r>
            <a:r>
              <a:rPr lang="es-PE" sz="2400" dirty="0" err="1"/>
              <a:t>Apesar</a:t>
            </a:r>
            <a:r>
              <a:rPr lang="es-PE" sz="2400" dirty="0"/>
              <a:t> de </a:t>
            </a:r>
            <a:r>
              <a:rPr lang="es-PE" sz="2400" dirty="0" err="1"/>
              <a:t>sua</a:t>
            </a:r>
            <a:r>
              <a:rPr lang="es-PE" sz="2400" dirty="0"/>
              <a:t> </a:t>
            </a:r>
            <a:r>
              <a:rPr lang="es-PE" sz="2400" dirty="0" err="1"/>
              <a:t>popularidade</a:t>
            </a:r>
            <a:r>
              <a:rPr lang="es-PE" sz="2400" dirty="0"/>
              <a:t>, </a:t>
            </a:r>
            <a:r>
              <a:rPr lang="es-PE" sz="2400" dirty="0" err="1"/>
              <a:t>estes</a:t>
            </a:r>
            <a:r>
              <a:rPr lang="es-PE" sz="2400" dirty="0"/>
              <a:t> </a:t>
            </a:r>
            <a:r>
              <a:rPr lang="es-PE" sz="2400" dirty="0" err="1"/>
              <a:t>SVMs</a:t>
            </a:r>
            <a:r>
              <a:rPr lang="es-PE" sz="2400" dirty="0"/>
              <a:t> </a:t>
            </a:r>
            <a:r>
              <a:rPr lang="es-PE" sz="2400" dirty="0" err="1"/>
              <a:t>não</a:t>
            </a:r>
            <a:r>
              <a:rPr lang="es-PE" sz="2400" dirty="0"/>
              <a:t>-linear </a:t>
            </a:r>
            <a:r>
              <a:rPr lang="pt-BR" sz="2400" dirty="0"/>
              <a:t>ter </a:t>
            </a:r>
            <a:r>
              <a:rPr lang="pt-BR" sz="2400" dirty="0" smtClean="0"/>
              <a:t>complexidade </a:t>
            </a:r>
            <a:r>
              <a:rPr lang="pt-BR" sz="2400" dirty="0"/>
              <a:t>quadrática à</a:t>
            </a:r>
            <a:r>
              <a:rPr lang="pt-BR" sz="2400" dirty="0" smtClean="0"/>
              <a:t> cúbica na </a:t>
            </a:r>
            <a:r>
              <a:rPr lang="pt-BR" sz="2400" dirty="0"/>
              <a:t>formação e</a:t>
            </a:r>
            <a:r>
              <a:rPr lang="es-PE" sz="2400" dirty="0" smtClean="0"/>
              <a:t> </a:t>
            </a:r>
            <a:r>
              <a:rPr lang="es-PE" sz="2400" dirty="0"/>
              <a:t>O (n) </a:t>
            </a:r>
            <a:r>
              <a:rPr lang="es-PE" sz="2400" dirty="0" err="1"/>
              <a:t>em</a:t>
            </a:r>
            <a:r>
              <a:rPr lang="es-PE" sz="2400" dirty="0"/>
              <a:t> testes, </a:t>
            </a:r>
            <a:r>
              <a:rPr lang="es-PE" sz="2400" dirty="0" err="1" smtClean="0"/>
              <a:t>onde</a:t>
            </a:r>
            <a:r>
              <a:rPr lang="es-PE" sz="2400" dirty="0" smtClean="0"/>
              <a:t> “n” </a:t>
            </a:r>
            <a:r>
              <a:rPr lang="pt-BR" sz="2400" dirty="0"/>
              <a:t>é o tamanho da formação</a:t>
            </a:r>
            <a:r>
              <a:rPr lang="es-PE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P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 </a:t>
            </a:r>
            <a:r>
              <a:rPr lang="pt-BR" sz="2400" dirty="0"/>
              <a:t>Isto implica que não é </a:t>
            </a:r>
            <a:r>
              <a:rPr lang="pt-BR" sz="2400" dirty="0" smtClean="0"/>
              <a:t>trivial</a:t>
            </a:r>
            <a:r>
              <a:rPr lang="es-PE" sz="2400" dirty="0" smtClean="0"/>
              <a:t> aumentar a escala do algoritmos </a:t>
            </a:r>
            <a:r>
              <a:rPr lang="pt-BR" sz="2400" dirty="0"/>
              <a:t>para lidar com mais do que milhares de imagens de treinamento.</a:t>
            </a:r>
            <a:endParaRPr lang="es-PE" sz="2400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5711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Experimentos e Resultados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420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/>
              <a:t>Caltech101 </a:t>
            </a:r>
            <a:r>
              <a:rPr lang="es-PE" sz="3600" dirty="0" err="1" smtClean="0"/>
              <a:t>Dataset</a:t>
            </a:r>
            <a:r>
              <a:rPr lang="es-PE" sz="3600" dirty="0" smtClean="0"/>
              <a:t> </a:t>
            </a:r>
            <a:endParaRPr lang="es-PE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35458" y="2583832"/>
            <a:ext cx="5483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base de dados Caltech-101 contém 101 classes.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número de imagens por categoria varia 31 - 800.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maioria das imagens têm resolução média.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Treinamento em 15 e 30 imagens por categoria e teste sobre do resto.</a:t>
            </a:r>
            <a:endParaRPr lang="es-PE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84" y="2337804"/>
            <a:ext cx="5291548" cy="35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Experimentos e Resultados</a:t>
            </a:r>
            <a:endParaRPr lang="es-ES" dirty="0">
              <a:latin typeface="Century Schoolbook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27079"/>
            <a:ext cx="389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/>
              <a:t>Caltech256 </a:t>
            </a:r>
            <a:r>
              <a:rPr lang="es-PE" sz="3600" dirty="0" err="1" smtClean="0"/>
              <a:t>Dataset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7" y="4277210"/>
            <a:ext cx="10455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base de dados Caltech-256 tem 29,780 imagens em 256 categorias.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Tem mais variável de localização de objetos em comparação com </a:t>
            </a:r>
            <a:r>
              <a:rPr lang="pt-BR" sz="2400" dirty="0" err="1"/>
              <a:t>Caltech</a:t>
            </a:r>
            <a:r>
              <a:rPr lang="pt-BR" sz="2400" dirty="0"/>
              <a:t> 101.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Cada categoria contém pelo menos 80 imagens.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Tentamos nosso algoritmo de 15, 30, 45 e 60 imagens de treinamento por </a:t>
            </a:r>
            <a:r>
              <a:rPr lang="pt-BR" sz="2400" dirty="0" err="1"/>
              <a:t>clase</a:t>
            </a:r>
            <a:r>
              <a:rPr lang="pt-BR" sz="2400" dirty="0"/>
              <a:t> respectivamente. </a:t>
            </a:r>
            <a:endParaRPr lang="es-PE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4" y="2105982"/>
            <a:ext cx="7273677" cy="21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Experimentos e Resultados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489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15 </a:t>
            </a:r>
            <a:r>
              <a:rPr lang="es-PE" sz="3600" dirty="0" err="1" smtClean="0"/>
              <a:t>Scenes</a:t>
            </a:r>
            <a:r>
              <a:rPr lang="es-PE" sz="3600" dirty="0" smtClean="0"/>
              <a:t> </a:t>
            </a:r>
            <a:r>
              <a:rPr lang="es-PE" sz="3600" dirty="0" err="1" smtClean="0"/>
              <a:t>Categorization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680473"/>
            <a:ext cx="5607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Este conjunto de dados contém totalmente 4485  imagens em 15 categorias, com o número de imagens em cada categoria de 200 - 400.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Foi usado 100 imagens por </a:t>
            </a:r>
            <a:r>
              <a:rPr lang="pt-BR" sz="2400" dirty="0" err="1"/>
              <a:t>clase</a:t>
            </a:r>
            <a:r>
              <a:rPr lang="pt-BR" sz="2400" dirty="0"/>
              <a:t> para o treinamento e utilizado o resto para o teste.</a:t>
            </a:r>
            <a:endParaRPr lang="es-PE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2649319"/>
            <a:ext cx="4962824" cy="29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Experimentos e Resultados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663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TRECVID </a:t>
            </a:r>
            <a:r>
              <a:rPr lang="es-PE" sz="3600" dirty="0" smtClean="0"/>
              <a:t>2008 </a:t>
            </a:r>
            <a:r>
              <a:rPr lang="es-PE" sz="3600" dirty="0" err="1" smtClean="0"/>
              <a:t>Surveillance</a:t>
            </a:r>
            <a:r>
              <a:rPr lang="es-PE" sz="3600" dirty="0" smtClean="0"/>
              <a:t> </a:t>
            </a:r>
            <a:r>
              <a:rPr lang="es-PE" sz="3600" dirty="0"/>
              <a:t>Video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97278" y="4456301"/>
            <a:ext cx="10287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Redimensionar o tamanho num 100x100 da imagem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São extraídos os descritores SIFT por cada 16x16.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Os tamanhos do </a:t>
            </a:r>
            <a:r>
              <a:rPr lang="pt-BR" sz="2400" dirty="0" err="1"/>
              <a:t>codebooks</a:t>
            </a:r>
            <a:r>
              <a:rPr lang="pt-BR" sz="2400" dirty="0"/>
              <a:t> de ambos VQ e SC foram ajustados para ser 256.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Apenas dois métodos lineares foram comparados, LSPM </a:t>
            </a:r>
            <a:r>
              <a:rPr lang="pt-BR" sz="2400" dirty="0" err="1"/>
              <a:t>ScSPM</a:t>
            </a:r>
            <a:r>
              <a:rPr lang="pt-BR" sz="2400" dirty="0"/>
              <a:t>.</a:t>
            </a:r>
            <a:endParaRPr lang="es-PE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2337805"/>
            <a:ext cx="7216547" cy="20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/>
              <a:t>Revisão</a:t>
            </a:r>
            <a:r>
              <a:rPr lang="es-PE" dirty="0" smtClean="0"/>
              <a:t> </a:t>
            </a:r>
            <a:r>
              <a:rPr lang="es-PE" dirty="0"/>
              <a:t>da experimento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420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err="1"/>
              <a:t>Patch</a:t>
            </a:r>
            <a:r>
              <a:rPr lang="es-PE" sz="3600" dirty="0"/>
              <a:t> </a:t>
            </a:r>
            <a:r>
              <a:rPr lang="es-PE" sz="3600" dirty="0" err="1"/>
              <a:t>Size</a:t>
            </a:r>
            <a:endParaRPr lang="es-PE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35458" y="2583832"/>
            <a:ext cx="10120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Apenas é usado uma parte do tamanho para extrair os descritores SIFT, 16x16 pixels em SPM.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Quatro escalas foram usadas para extrair os descritores de parche com a fim de melhorar o desempenho.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Max-</a:t>
            </a:r>
            <a:r>
              <a:rPr lang="pt-BR" sz="2400" dirty="0" err="1"/>
              <a:t>pooling</a:t>
            </a:r>
            <a:r>
              <a:rPr lang="pt-BR" sz="2400" dirty="0"/>
              <a:t> e </a:t>
            </a:r>
            <a:r>
              <a:rPr lang="pt-BR" sz="2400" dirty="0" err="1"/>
              <a:t>Sparce</a:t>
            </a:r>
            <a:r>
              <a:rPr lang="pt-BR" sz="2400" dirty="0"/>
              <a:t> </a:t>
            </a:r>
            <a:r>
              <a:rPr lang="pt-BR" sz="2400" dirty="0" err="1"/>
              <a:t>Coding</a:t>
            </a:r>
            <a:r>
              <a:rPr lang="pt-BR" sz="2400" dirty="0"/>
              <a:t> pode capturar as propriedades </a:t>
            </a:r>
            <a:r>
              <a:rPr lang="pt-BR" sz="2400" dirty="0" err="1"/>
              <a:t>sobresalientes</a:t>
            </a:r>
            <a:r>
              <a:rPr lang="pt-BR" sz="2400" dirty="0"/>
              <a:t> das regiões locais.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2734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Revisão</a:t>
            </a:r>
            <a:r>
              <a:rPr lang="es-PE" dirty="0"/>
              <a:t> da experimento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420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err="1"/>
              <a:t>Codebook</a:t>
            </a:r>
            <a:r>
              <a:rPr lang="es-PE" sz="3600" dirty="0"/>
              <a:t> </a:t>
            </a:r>
            <a:r>
              <a:rPr lang="es-PE" sz="3600" dirty="0" err="1"/>
              <a:t>Size</a:t>
            </a:r>
            <a:endParaRPr lang="es-PE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35458" y="2223220"/>
            <a:ext cx="1082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tamanho do </a:t>
            </a:r>
            <a:r>
              <a:rPr lang="pt-BR" sz="2400" dirty="0" err="1"/>
              <a:t>codebook</a:t>
            </a:r>
            <a:r>
              <a:rPr lang="pt-BR" sz="2400" dirty="0"/>
              <a:t> é demasiado pequena, os histogramas perder poder discriminante.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tamanho do </a:t>
            </a:r>
            <a:r>
              <a:rPr lang="pt-BR" sz="2400" dirty="0" err="1"/>
              <a:t>codebook</a:t>
            </a:r>
            <a:r>
              <a:rPr lang="pt-BR" sz="2400" dirty="0"/>
              <a:t> é demasiado grande, os histogramas da mesma classe da imagens nunca coincidem.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Em </a:t>
            </a:r>
            <a:r>
              <a:rPr lang="pt-BR" sz="2400" dirty="0" err="1"/>
              <a:t>ScSPM</a:t>
            </a:r>
            <a:r>
              <a:rPr lang="pt-BR" sz="2400" dirty="0"/>
              <a:t> e LSPM, tentou três tamanhos: 256, 512 e 1024.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5" y="4162212"/>
            <a:ext cx="6310849" cy="23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Revisão</a:t>
            </a:r>
            <a:r>
              <a:rPr lang="es-PE" dirty="0"/>
              <a:t> da experimento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7" y="1691474"/>
            <a:ext cx="517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err="1"/>
              <a:t>Sparse</a:t>
            </a:r>
            <a:r>
              <a:rPr lang="es-PE" sz="3600" dirty="0"/>
              <a:t> </a:t>
            </a:r>
            <a:r>
              <a:rPr lang="es-PE" sz="3600" dirty="0" err="1" smtClean="0"/>
              <a:t>Coding</a:t>
            </a:r>
            <a:r>
              <a:rPr lang="es-PE" sz="3600" dirty="0"/>
              <a:t> </a:t>
            </a:r>
            <a:r>
              <a:rPr lang="es-PE" sz="3600" dirty="0" err="1" smtClean="0"/>
              <a:t>Parameter</a:t>
            </a:r>
            <a:endParaRPr lang="es-PE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35457" y="2583832"/>
            <a:ext cx="10220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Alfa atende </a:t>
            </a:r>
            <a:r>
              <a:rPr lang="pt-BR" sz="2400" dirty="0" err="1"/>
              <a:t>Sparce</a:t>
            </a:r>
            <a:r>
              <a:rPr lang="pt-BR" sz="2400" dirty="0"/>
              <a:t> solução; alfa mais grande, isto é, mais </a:t>
            </a:r>
            <a:r>
              <a:rPr lang="pt-BR" sz="2400" dirty="0" err="1"/>
              <a:t>sparce</a:t>
            </a:r>
            <a:r>
              <a:rPr lang="pt-BR" sz="2400" dirty="0"/>
              <a:t> solução dar.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Empiricamente, tem que manter a </a:t>
            </a:r>
            <a:r>
              <a:rPr lang="pt-BR" sz="2400" dirty="0" err="1"/>
              <a:t>Sparce</a:t>
            </a:r>
            <a:r>
              <a:rPr lang="pt-BR" sz="2400" dirty="0"/>
              <a:t> em cerca de 10% de bons resultados.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Montamos alfa como 0,3 ~ 0,4.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5469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Revisão</a:t>
            </a:r>
            <a:r>
              <a:rPr lang="es-PE" dirty="0"/>
              <a:t> da experimento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678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Linear Kernel vs. Nonlinear Kernels</a:t>
            </a:r>
            <a:endParaRPr lang="es-PE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97278" y="2234773"/>
            <a:ext cx="9952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Tentamos o popular </a:t>
            </a:r>
            <a:r>
              <a:rPr lang="pt-BR" sz="2400" dirty="0" err="1"/>
              <a:t>Kernel</a:t>
            </a:r>
            <a:r>
              <a:rPr lang="pt-BR" sz="2400" dirty="0"/>
              <a:t> de </a:t>
            </a:r>
            <a:r>
              <a:rPr lang="pt-BR" sz="2400" dirty="0" err="1"/>
              <a:t>intersection</a:t>
            </a:r>
            <a:r>
              <a:rPr lang="pt-BR" sz="2400" dirty="0"/>
              <a:t> e </a:t>
            </a:r>
            <a:r>
              <a:rPr lang="pt-BR" sz="2400" dirty="0" err="1"/>
              <a:t>Kernel</a:t>
            </a:r>
            <a:r>
              <a:rPr lang="pt-BR" sz="2400" dirty="0"/>
              <a:t> </a:t>
            </a:r>
            <a:r>
              <a:rPr lang="pt-BR" sz="2400" dirty="0" err="1"/>
              <a:t>qui</a:t>
            </a:r>
            <a:r>
              <a:rPr lang="pt-BR" sz="2400" dirty="0"/>
              <a:t>-quadrado em nosso funções </a:t>
            </a:r>
            <a:r>
              <a:rPr lang="pt-BR" sz="2400" dirty="0" err="1"/>
              <a:t>Coding</a:t>
            </a:r>
            <a:r>
              <a:rPr lang="pt-BR" sz="2400" dirty="0"/>
              <a:t> </a:t>
            </a:r>
            <a:r>
              <a:rPr lang="pt-BR" sz="2400" dirty="0" err="1"/>
              <a:t>Sparce</a:t>
            </a:r>
            <a:r>
              <a:rPr lang="pt-BR" sz="2400" dirty="0"/>
              <a:t> para comparação.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Realizamos experimentos em Caltech-101 (com 15 exemplos de treinamento) e 15 cenas em comparação com os não-lineares.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compatibilidade dos modelos lineares com </a:t>
            </a:r>
            <a:r>
              <a:rPr lang="pt-BR" sz="2400" dirty="0" err="1"/>
              <a:t>sparce</a:t>
            </a:r>
            <a:r>
              <a:rPr lang="pt-BR" sz="2400" dirty="0"/>
              <a:t> </a:t>
            </a:r>
            <a:r>
              <a:rPr lang="pt-BR" sz="2400" dirty="0" err="1"/>
              <a:t>coding</a:t>
            </a:r>
            <a:r>
              <a:rPr lang="pt-BR" sz="2400" dirty="0"/>
              <a:t> SIFT é um fenômeno muito interessante.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69" y="4480966"/>
            <a:ext cx="6423727" cy="18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Conclusão</a:t>
            </a:r>
            <a:r>
              <a:rPr lang="es-PE" dirty="0"/>
              <a:t> e </a:t>
            </a:r>
            <a:r>
              <a:rPr lang="es-PE" dirty="0" err="1"/>
              <a:t>Trabalhos</a:t>
            </a:r>
            <a:r>
              <a:rPr lang="es-PE" dirty="0"/>
              <a:t> Futuros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78" y="401930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97278" y="1927009"/>
            <a:ext cx="10220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Neste trabalho, pretende um correspondente pirâmide espacial baseado em SIFT Códigos </a:t>
            </a:r>
            <a:r>
              <a:rPr lang="pt-BR" sz="2400" dirty="0" err="1"/>
              <a:t>Sparce</a:t>
            </a:r>
            <a:r>
              <a:rPr lang="pt-BR" sz="2400" dirty="0"/>
              <a:t> para classificação de imagens.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método utiliza a </a:t>
            </a:r>
            <a:r>
              <a:rPr lang="pt-BR" sz="2400" dirty="0" err="1"/>
              <a:t>Sparce</a:t>
            </a:r>
            <a:r>
              <a:rPr lang="pt-BR" sz="2400" dirty="0"/>
              <a:t> </a:t>
            </a:r>
            <a:r>
              <a:rPr lang="pt-BR" sz="2400" dirty="0" err="1"/>
              <a:t>Coding</a:t>
            </a:r>
            <a:r>
              <a:rPr lang="pt-BR" sz="2400" dirty="0"/>
              <a:t> </a:t>
            </a:r>
            <a:r>
              <a:rPr lang="pt-BR" sz="2400" dirty="0" err="1"/>
              <a:t>selectiva</a:t>
            </a:r>
            <a:r>
              <a:rPr lang="pt-BR" sz="2400" dirty="0"/>
              <a:t> em vez dos quantificação vectorial tradicionais, para extrair as propriedades salientes do descritores, as partes locais da imagem.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representação da imagem obtida funciona bem com </a:t>
            </a:r>
            <a:r>
              <a:rPr lang="pt-BR" sz="2400" dirty="0" err="1"/>
              <a:t>SVMs</a:t>
            </a:r>
            <a:r>
              <a:rPr lang="pt-BR" sz="2400" dirty="0"/>
              <a:t> lineares simples, o que melhora significativamente a escalabilidade da velocidade de treinamento e teste, e melhora a precisão da classificação</a:t>
            </a:r>
            <a:r>
              <a:rPr lang="pt-BR" sz="2400"/>
              <a:t>.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SPM linear melhorar muito o estado da arte, permitindo utilizar conjuntos de dados  muitos maior de formação.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0029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latin typeface="Century Schoolbook"/>
              </a:rPr>
              <a:t>INTRODUÇÃO</a:t>
            </a:r>
            <a:endParaRPr lang="es-PE" sz="4800" dirty="0">
              <a:latin typeface="Century School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52918"/>
            <a:ext cx="9364053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entury Schoolbook"/>
              </a:rPr>
              <a:t>Método </a:t>
            </a:r>
            <a:r>
              <a:rPr lang="pt-BR" sz="2400" dirty="0" err="1" smtClean="0">
                <a:latin typeface="Century Schoolbook"/>
              </a:rPr>
              <a:t>Spatial</a:t>
            </a:r>
            <a:r>
              <a:rPr lang="pt-BR" sz="2400" dirty="0" smtClean="0">
                <a:latin typeface="Century Schoolbook"/>
              </a:rPr>
              <a:t> </a:t>
            </a:r>
            <a:r>
              <a:rPr lang="pt-BR" sz="2400" dirty="0" err="1" smtClean="0">
                <a:latin typeface="Century Schoolbook"/>
              </a:rPr>
              <a:t>Pyramid</a:t>
            </a:r>
            <a:r>
              <a:rPr lang="pt-BR" sz="2400" dirty="0" smtClean="0">
                <a:latin typeface="Century Schoolbook"/>
              </a:rPr>
              <a:t> </a:t>
            </a:r>
            <a:r>
              <a:rPr lang="pt-BR" sz="2400" dirty="0" err="1" smtClean="0">
                <a:latin typeface="Century Schoolbook"/>
              </a:rPr>
              <a:t>Matching</a:t>
            </a:r>
            <a:r>
              <a:rPr lang="pt-BR" sz="2400" dirty="0" smtClean="0">
                <a:latin typeface="Century Schoolbook"/>
              </a:rPr>
              <a:t> (SPM)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Schoolbook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 smtClean="0">
                <a:latin typeface="Century Schoolbook"/>
              </a:rPr>
              <a:t>Kernel</a:t>
            </a:r>
            <a:r>
              <a:rPr lang="pt-BR" sz="2400" dirty="0" smtClean="0">
                <a:latin typeface="Century Schoolbook"/>
              </a:rPr>
              <a:t> SPM linear com base em SIFT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Schoolbook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entury Schoolbook"/>
              </a:rPr>
              <a:t>Quantização </a:t>
            </a:r>
            <a:r>
              <a:rPr lang="pt-BR" sz="2400" dirty="0">
                <a:latin typeface="Century Schoolbook"/>
              </a:rPr>
              <a:t>vetorial </a:t>
            </a:r>
            <a:r>
              <a:rPr lang="pt-BR" sz="2400" dirty="0" smtClean="0">
                <a:latin typeface="Century Schoolbook"/>
              </a:rPr>
              <a:t>o </a:t>
            </a:r>
            <a:r>
              <a:rPr lang="pt-BR" sz="2400" dirty="0" err="1" smtClean="0">
                <a:latin typeface="Century Schoolbook"/>
              </a:rPr>
              <a:t>Sparce</a:t>
            </a:r>
            <a:r>
              <a:rPr lang="pt-BR" sz="2400" dirty="0" smtClean="0">
                <a:latin typeface="Century Schoolbook"/>
              </a:rPr>
              <a:t> </a:t>
            </a:r>
            <a:r>
              <a:rPr lang="pt-BR" sz="2400" dirty="0" err="1" smtClean="0">
                <a:latin typeface="Century Schoolbook"/>
              </a:rPr>
              <a:t>Coding</a:t>
            </a:r>
            <a:endParaRPr lang="pt-BR" sz="2400" dirty="0" smtClean="0">
              <a:latin typeface="Century Schoolbook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Schoolbook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entury Schoolbook"/>
              </a:rPr>
              <a:t>Max-</a:t>
            </a:r>
            <a:r>
              <a:rPr lang="pt-BR" sz="2400" dirty="0" err="1" smtClean="0">
                <a:latin typeface="Century Schoolbook"/>
              </a:rPr>
              <a:t>pooling</a:t>
            </a:r>
            <a:endParaRPr lang="pt-BR" sz="2400" dirty="0" smtClean="0">
              <a:latin typeface="Century Schoolbook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Schoolbook"/>
            </a:endParaRPr>
          </a:p>
          <a:p>
            <a:endParaRPr lang="pt-BR" sz="2400" dirty="0" smtClean="0">
              <a:latin typeface="Century Schoolbook"/>
            </a:endParaRPr>
          </a:p>
          <a:p>
            <a:endParaRPr lang="es-PE" sz="2400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143622"/>
            <a:ext cx="9992860" cy="976840"/>
          </a:xfrm>
        </p:spPr>
        <p:txBody>
          <a:bodyPr/>
          <a:lstStyle/>
          <a:p>
            <a:r>
              <a:rPr lang="es-ES" dirty="0" err="1" smtClean="0">
                <a:latin typeface="Century Schoolbook"/>
              </a:rPr>
              <a:t>Comparação</a:t>
            </a:r>
            <a:endParaRPr lang="es-ES" dirty="0">
              <a:latin typeface="Century Schoolbook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6" y="1326524"/>
            <a:ext cx="4799881" cy="48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70140" y="4639776"/>
            <a:ext cx="405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:Conjunto de descriptores SIFT</a:t>
            </a:r>
            <a:endParaRPr lang="es-PE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270140" y="5129366"/>
            <a:ext cx="587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 K-</a:t>
            </a:r>
            <a:r>
              <a:rPr lang="es-PE" sz="2400" dirty="0" err="1" smtClean="0"/>
              <a:t>clusters</a:t>
            </a:r>
            <a:r>
              <a:rPr lang="es-PE" sz="2400" dirty="0" smtClean="0"/>
              <a:t> centrales encontrados, </a:t>
            </a:r>
            <a:r>
              <a:rPr lang="es-PE" sz="2400" dirty="0" err="1" smtClean="0"/>
              <a:t>codebook</a:t>
            </a:r>
            <a:endParaRPr lang="es-PE" sz="2400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3" y="2854143"/>
            <a:ext cx="5347164" cy="1140830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8" y="4769286"/>
            <a:ext cx="2359905" cy="25284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97278" y="410453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99" y="4757596"/>
            <a:ext cx="619125" cy="2762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52" y="5234728"/>
            <a:ext cx="2102188" cy="35630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97278" y="1768748"/>
            <a:ext cx="276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err="1" smtClean="0"/>
              <a:t>Encoding</a:t>
            </a:r>
            <a:r>
              <a:rPr lang="es-PE" sz="3600" dirty="0" smtClean="0"/>
              <a:t> SIFT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1064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Quantização Vetorial (VQ) aplica-se </a:t>
            </a:r>
            <a:r>
              <a:rPr lang="pt-BR" sz="2400" dirty="0" smtClean="0"/>
              <a:t>o algoritmo </a:t>
            </a:r>
            <a:r>
              <a:rPr lang="pt-BR" sz="2400" dirty="0"/>
              <a:t>K-</a:t>
            </a:r>
            <a:r>
              <a:rPr lang="pt-BR" sz="2400" dirty="0" err="1"/>
              <a:t>means</a:t>
            </a:r>
            <a:r>
              <a:rPr lang="pt-BR" sz="2400" dirty="0"/>
              <a:t> para o seguinte problema 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270140" y="5591031"/>
            <a:ext cx="384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 Denota L-2 norma do vector</a:t>
            </a:r>
            <a:endParaRPr lang="es-PE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96" y="5630604"/>
            <a:ext cx="561025" cy="3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62137" y="4290506"/>
            <a:ext cx="419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 </a:t>
            </a:r>
            <a:r>
              <a:rPr lang="es-PE" sz="2400" dirty="0" err="1" smtClean="0"/>
              <a:t>Membros</a:t>
            </a:r>
            <a:r>
              <a:rPr lang="es-PE" sz="2400" dirty="0" smtClean="0"/>
              <a:t> indicadores </a:t>
            </a:r>
            <a:r>
              <a:rPr lang="es-PE" sz="2400" dirty="0"/>
              <a:t>o</a:t>
            </a:r>
            <a:r>
              <a:rPr lang="es-PE" sz="2400" dirty="0" smtClean="0"/>
              <a:t> </a:t>
            </a:r>
            <a:r>
              <a:rPr lang="es-PE" sz="2400" dirty="0" err="1" smtClean="0"/>
              <a:t>cluster</a:t>
            </a:r>
            <a:endParaRPr lang="es-PE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862137" y="4727936"/>
            <a:ext cx="5619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 </a:t>
            </a:r>
            <a:r>
              <a:rPr lang="es-PE" sz="2400" dirty="0" err="1" smtClean="0"/>
              <a:t>Um</a:t>
            </a:r>
            <a:r>
              <a:rPr lang="es-PE" sz="2400" dirty="0" smtClean="0"/>
              <a:t> único elemento de </a:t>
            </a:r>
            <a:r>
              <a:rPr lang="es-PE" sz="2400" dirty="0" err="1" smtClean="0"/>
              <a:t>u</a:t>
            </a:r>
            <a:r>
              <a:rPr lang="es-PE" sz="1600" dirty="0" err="1" smtClean="0"/>
              <a:t>m</a:t>
            </a:r>
            <a:r>
              <a:rPr lang="es-PE" sz="2400" dirty="0" smtClean="0"/>
              <a:t> é diferente de 0</a:t>
            </a:r>
            <a:endParaRPr lang="es-PE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97278" y="38855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691474"/>
            <a:ext cx="276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err="1" smtClean="0"/>
              <a:t>Encoding</a:t>
            </a:r>
            <a:r>
              <a:rPr lang="es-PE" sz="3600" dirty="0" smtClean="0"/>
              <a:t> SIFT</a:t>
            </a:r>
            <a:endParaRPr lang="es-PE" sz="3600" dirty="0"/>
          </a:p>
        </p:txBody>
      </p:sp>
      <p:pic>
        <p:nvPicPr>
          <p:cNvPr id="19" name="Marcador de contenido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49" y="2791934"/>
            <a:ext cx="5513906" cy="1226586"/>
          </a:xfrm>
        </p:spPr>
      </p:pic>
      <p:sp>
        <p:nvSpPr>
          <p:cNvPr id="20" name="CuadroTexto 19"/>
          <p:cNvSpPr txBox="1"/>
          <p:nvPr/>
        </p:nvSpPr>
        <p:spPr>
          <a:xfrm>
            <a:off x="1097278" y="2295296"/>
            <a:ext cx="984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Otimizando o problema, </a:t>
            </a:r>
            <a:r>
              <a:rPr lang="pt-BR" sz="2400" dirty="0" smtClean="0"/>
              <a:t>pode </a:t>
            </a:r>
            <a:r>
              <a:rPr lang="pt-BR" sz="2400" dirty="0"/>
              <a:t>ser reformulado, introduzindo uma matriz U. 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5" y="4408942"/>
            <a:ext cx="2225167" cy="3375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21" y="4827535"/>
            <a:ext cx="1142771" cy="36206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49" y="5317941"/>
            <a:ext cx="802143" cy="38311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62" y="5670501"/>
            <a:ext cx="638175" cy="52095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862136" y="5224574"/>
            <a:ext cx="586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 Todos os elementos de </a:t>
            </a:r>
            <a:r>
              <a:rPr lang="es-PE" sz="2400" dirty="0" err="1" smtClean="0"/>
              <a:t>u</a:t>
            </a:r>
            <a:r>
              <a:rPr lang="es-PE" sz="1600" dirty="0" err="1" smtClean="0"/>
              <a:t>m</a:t>
            </a:r>
            <a:r>
              <a:rPr lang="es-PE" sz="2400" dirty="0" smtClean="0"/>
              <a:t> </a:t>
            </a:r>
            <a:r>
              <a:rPr lang="es-PE" sz="2400" dirty="0" err="1"/>
              <a:t>não</a:t>
            </a:r>
            <a:r>
              <a:rPr lang="es-PE" sz="2400" dirty="0"/>
              <a:t> </a:t>
            </a:r>
            <a:r>
              <a:rPr lang="es-PE" sz="2400" dirty="0" err="1"/>
              <a:t>são</a:t>
            </a:r>
            <a:r>
              <a:rPr lang="es-PE" sz="2400" dirty="0"/>
              <a:t> negativas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862136" y="5729795"/>
            <a:ext cx="232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: L-1 normalizada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1034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76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err="1" smtClean="0"/>
              <a:t>Encoding</a:t>
            </a:r>
            <a:r>
              <a:rPr lang="es-PE" sz="3600" dirty="0" smtClean="0"/>
              <a:t> SIFT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446466"/>
            <a:ext cx="10058400" cy="3812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PE" dirty="0" smtClean="0"/>
              <a:t> </a:t>
            </a:r>
            <a:r>
              <a:rPr lang="pt-BR" dirty="0"/>
              <a:t>O índice do elemento único diferente de </a:t>
            </a:r>
            <a:r>
              <a:rPr lang="pt-BR" dirty="0" smtClean="0"/>
              <a:t>0</a:t>
            </a:r>
            <a:r>
              <a:rPr lang="es-PE" dirty="0" smtClean="0"/>
              <a:t>, </a:t>
            </a:r>
            <a:r>
              <a:rPr lang="pt-BR" dirty="0"/>
              <a:t>indica o vector de cluster</a:t>
            </a:r>
            <a:r>
              <a:rPr lang="es-PE" dirty="0" smtClean="0"/>
              <a:t> </a:t>
            </a:r>
            <a:r>
              <a:rPr lang="es-PE" dirty="0" err="1" smtClean="0"/>
              <a:t>x</a:t>
            </a:r>
            <a:r>
              <a:rPr lang="es-PE" sz="1400" dirty="0" err="1" smtClean="0"/>
              <a:t>m</a:t>
            </a:r>
            <a:r>
              <a:rPr lang="es-PE" dirty="0" smtClean="0"/>
              <a:t> que pertenece.</a:t>
            </a:r>
          </a:p>
          <a:p>
            <a:pPr>
              <a:buFont typeface="Arial" panose="020B0604020202020204" pitchFamily="34" charset="0"/>
              <a:buChar char="•"/>
            </a:pPr>
            <a:endParaRPr lang="es-P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PE" dirty="0" smtClean="0"/>
              <a:t> </a:t>
            </a:r>
            <a:r>
              <a:rPr lang="pt-BR" dirty="0"/>
              <a:t>Na fase de formação do VQ, a equação de </a:t>
            </a:r>
            <a:r>
              <a:rPr lang="pt-BR" dirty="0" smtClean="0"/>
              <a:t>otimização </a:t>
            </a:r>
            <a:r>
              <a:rPr lang="pt-BR" dirty="0"/>
              <a:t>resolve </a:t>
            </a:r>
            <a:r>
              <a:rPr lang="es-PE" dirty="0" smtClean="0"/>
              <a:t>U </a:t>
            </a:r>
            <a:r>
              <a:rPr lang="es-PE" dirty="0"/>
              <a:t>e</a:t>
            </a:r>
            <a:r>
              <a:rPr lang="es-PE" dirty="0" smtClean="0"/>
              <a:t> a V.</a:t>
            </a:r>
          </a:p>
          <a:p>
            <a:pPr>
              <a:buFont typeface="Arial" panose="020B0604020202020204" pitchFamily="34" charset="0"/>
              <a:buChar char="•"/>
            </a:pPr>
            <a:endParaRPr lang="es-P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PE" dirty="0"/>
              <a:t> </a:t>
            </a:r>
            <a:r>
              <a:rPr lang="pt-BR" dirty="0"/>
              <a:t>Em a fase de </a:t>
            </a:r>
            <a:r>
              <a:rPr lang="pt-BR" dirty="0" smtClean="0"/>
              <a:t>testes, o aprendizagem de V </a:t>
            </a:r>
            <a:r>
              <a:rPr lang="pt-BR" dirty="0"/>
              <a:t>aplica-se para um novo conjunto de X e da mesma equação será resolvida somente com relação a U</a:t>
            </a:r>
            <a:r>
              <a:rPr lang="pt-B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P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PE" dirty="0"/>
              <a:t> </a:t>
            </a:r>
            <a:r>
              <a:rPr lang="es-PE" dirty="0" smtClean="0"/>
              <a:t>Mudamos </a:t>
            </a:r>
            <a:r>
              <a:rPr lang="es-PE" dirty="0" err="1" smtClean="0"/>
              <a:t>Card</a:t>
            </a:r>
            <a:r>
              <a:rPr lang="es-PE" dirty="0" smtClean="0"/>
              <a:t>(</a:t>
            </a:r>
            <a:r>
              <a:rPr lang="es-PE" dirty="0" err="1" smtClean="0"/>
              <a:t>u</a:t>
            </a:r>
            <a:r>
              <a:rPr lang="es-PE" sz="1400" dirty="0" err="1" smtClean="0"/>
              <a:t>m</a:t>
            </a:r>
            <a:r>
              <a:rPr lang="es-PE" dirty="0" smtClean="0"/>
              <a:t>) </a:t>
            </a:r>
            <a:r>
              <a:rPr lang="pt-BR" dirty="0"/>
              <a:t>por </a:t>
            </a:r>
            <a:r>
              <a:rPr lang="pt-BR" dirty="0" smtClean="0"/>
              <a:t>uma </a:t>
            </a:r>
            <a:r>
              <a:rPr lang="pt-BR" dirty="0"/>
              <a:t>regularização </a:t>
            </a:r>
            <a:r>
              <a:rPr lang="pt-BR" dirty="0" smtClean="0"/>
              <a:t>L-1 </a:t>
            </a:r>
            <a:r>
              <a:rPr lang="pt-BR" dirty="0"/>
              <a:t>norma </a:t>
            </a:r>
            <a:r>
              <a:rPr lang="es-PE" dirty="0" smtClean="0"/>
              <a:t>de </a:t>
            </a:r>
            <a:r>
              <a:rPr lang="es-PE" dirty="0" err="1" smtClean="0"/>
              <a:t>u</a:t>
            </a:r>
            <a:r>
              <a:rPr lang="es-PE" sz="1400" dirty="0" err="1" smtClean="0"/>
              <a:t>m</a:t>
            </a:r>
            <a:r>
              <a:rPr lang="es-PE" dirty="0" smtClean="0"/>
              <a:t> para </a:t>
            </a:r>
            <a:r>
              <a:rPr lang="es-PE" dirty="0" err="1" smtClean="0"/>
              <a:t>obter</a:t>
            </a:r>
            <a:r>
              <a:rPr lang="es-PE" dirty="0" smtClean="0"/>
              <a:t> </a:t>
            </a:r>
            <a:r>
              <a:rPr lang="es-PE" dirty="0" err="1" smtClean="0"/>
              <a:t>um</a:t>
            </a:r>
            <a:r>
              <a:rPr lang="es-PE" dirty="0"/>
              <a:t> valor </a:t>
            </a:r>
            <a:r>
              <a:rPr lang="es-PE" dirty="0" err="1"/>
              <a:t>pequeno</a:t>
            </a:r>
            <a:r>
              <a:rPr lang="es-PE" dirty="0"/>
              <a:t> diferente de </a:t>
            </a:r>
            <a:r>
              <a:rPr lang="es-PE" dirty="0" err="1"/>
              <a:t>zero</a:t>
            </a:r>
            <a:r>
              <a:rPr lang="es-P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43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7278" y="432296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Onde</a:t>
            </a:r>
            <a:r>
              <a:rPr lang="es-PE" sz="2400" dirty="0" smtClean="0"/>
              <a:t>:</a:t>
            </a:r>
            <a:endParaRPr lang="es-PE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76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err="1" smtClean="0"/>
              <a:t>Encoding</a:t>
            </a:r>
            <a:r>
              <a:rPr lang="es-PE" sz="3600" dirty="0" smtClean="0"/>
              <a:t> SIFT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827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err="1" smtClean="0"/>
              <a:t>Então</a:t>
            </a:r>
            <a:r>
              <a:rPr lang="es-PE" sz="2400" dirty="0" smtClean="0"/>
              <a:t> </a:t>
            </a:r>
            <a:r>
              <a:rPr lang="es-PE" sz="2400" dirty="0"/>
              <a:t>VQ torna-se </a:t>
            </a:r>
            <a:r>
              <a:rPr lang="es-PE" sz="2400" dirty="0" err="1" smtClean="0"/>
              <a:t>outro</a:t>
            </a:r>
            <a:r>
              <a:rPr lang="es-PE" sz="2400" dirty="0" smtClean="0"/>
              <a:t> problema chamada SPARCING CODING:</a:t>
            </a:r>
            <a:endParaRPr lang="es-PE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52282" y="4926300"/>
            <a:ext cx="856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err="1" smtClean="0"/>
              <a:t>Codebook</a:t>
            </a:r>
            <a:r>
              <a:rPr lang="es-PE" sz="2400" dirty="0" smtClean="0"/>
              <a:t> V </a:t>
            </a:r>
            <a:r>
              <a:rPr lang="pt-BR" sz="2400" dirty="0"/>
              <a:t>é um conjunto de </a:t>
            </a:r>
            <a:r>
              <a:rPr lang="pt-BR" sz="2400" dirty="0" smtClean="0"/>
              <a:t>bases em </a:t>
            </a:r>
            <a:r>
              <a:rPr lang="pt-BR" sz="2400" dirty="0" err="1"/>
              <a:t>sobrecompleto</a:t>
            </a:r>
            <a:r>
              <a:rPr lang="pt-BR" sz="2400" dirty="0" smtClean="0"/>
              <a:t>, </a:t>
            </a:r>
            <a:r>
              <a:rPr lang="pt-BR" sz="2400" dirty="0"/>
              <a:t>isto é, </a:t>
            </a:r>
            <a:r>
              <a:rPr lang="es-PE" sz="2400" dirty="0" smtClean="0"/>
              <a:t>K&gt;D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60" y="2898628"/>
            <a:ext cx="6340700" cy="15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Lineal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/>
              <a:t>SIFT Sparse Codes</a:t>
            </a:r>
            <a:endParaRPr lang="es-ES" dirty="0">
              <a:latin typeface="Century Schoolbook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97278" y="1768748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SPM Lineal</a:t>
            </a:r>
            <a:endParaRPr lang="es-PE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97278" y="2295296"/>
            <a:ext cx="453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Nós calculamos o histograma de </a:t>
            </a:r>
            <a:r>
              <a:rPr lang="es-PE" sz="2400" dirty="0" smtClean="0"/>
              <a:t>U:</a:t>
            </a:r>
            <a:endParaRPr lang="es-PE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01" y="3160606"/>
            <a:ext cx="5352558" cy="13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4155</TotalTime>
  <Words>1297</Words>
  <Application>Microsoft Office PowerPoint</Application>
  <PresentationFormat>Panorámica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Copperplate Gothic Bold</vt:lpstr>
      <vt:lpstr>Retrospección</vt:lpstr>
      <vt:lpstr>Linear Spatial Pyramid Matching Using Sparse Coding for Image Classification</vt:lpstr>
      <vt:lpstr>INTRODUÇÃO</vt:lpstr>
      <vt:lpstr>INTRODUÇÃO</vt:lpstr>
      <vt:lpstr>Comparação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SPM Lineal Usando SIFT Sparse Codes</vt:lpstr>
      <vt:lpstr>Implementação</vt:lpstr>
      <vt:lpstr>Implementação</vt:lpstr>
      <vt:lpstr>Experimentos e Resultados</vt:lpstr>
      <vt:lpstr>Experimentos e Resultados</vt:lpstr>
      <vt:lpstr>Experimentos e Resultados</vt:lpstr>
      <vt:lpstr>Experimentos e Resultados</vt:lpstr>
      <vt:lpstr>Experimentos e Resultados</vt:lpstr>
      <vt:lpstr>Experimentos e Resultados</vt:lpstr>
      <vt:lpstr>Revisão da experimento</vt:lpstr>
      <vt:lpstr>Revisão da experimento</vt:lpstr>
      <vt:lpstr>Revisão da experimento</vt:lpstr>
      <vt:lpstr>Revisão da experimento</vt:lpstr>
      <vt:lpstr>Conclusão e Trabalhos Futuros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VIDEO DETECTION BASED ON MoSIFT FEATURE AND SPARSE CODING</dc:title>
  <dc:creator>LENOVO</dc:creator>
  <cp:lastModifiedBy>LENOVO</cp:lastModifiedBy>
  <cp:revision>141</cp:revision>
  <dcterms:created xsi:type="dcterms:W3CDTF">2014-09-15T00:17:02Z</dcterms:created>
  <dcterms:modified xsi:type="dcterms:W3CDTF">2014-10-14T03:27:47Z</dcterms:modified>
</cp:coreProperties>
</file>