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4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0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436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933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8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94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89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74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5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051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99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65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39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0050" y="647700"/>
            <a:ext cx="9580563" cy="1104899"/>
          </a:xfrm>
        </p:spPr>
        <p:txBody>
          <a:bodyPr/>
          <a:lstStyle/>
          <a:p>
            <a:r>
              <a:rPr lang="en-US" sz="2800" dirty="0">
                <a:latin typeface="Century Schoolbook" panose="02040604050505020304" pitchFamily="18" charset="0"/>
              </a:rPr>
              <a:t>VIOLENT VIDEO DETECTION BASED ON </a:t>
            </a:r>
            <a:r>
              <a:rPr lang="en-US" sz="2800" dirty="0" err="1">
                <a:latin typeface="Century Schoolbook" panose="02040604050505020304" pitchFamily="18" charset="0"/>
              </a:rPr>
              <a:t>MoSIFT</a:t>
            </a:r>
            <a:r>
              <a:rPr lang="en-US" sz="2800" dirty="0">
                <a:latin typeface="Century Schoolbook" panose="02040604050505020304" pitchFamily="18" charset="0"/>
              </a:rPr>
              <a:t> FEATURE AND SPARSE CODING</a:t>
            </a:r>
            <a:endParaRPr lang="es-PE" sz="2800" dirty="0">
              <a:latin typeface="Century Schoolbook" panose="020406040505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0050" y="3443880"/>
            <a:ext cx="9580563" cy="861420"/>
          </a:xfrm>
        </p:spPr>
        <p:txBody>
          <a:bodyPr/>
          <a:lstStyle/>
          <a:p>
            <a:endParaRPr lang="es-PE" dirty="0"/>
          </a:p>
        </p:txBody>
      </p:sp>
      <p:sp>
        <p:nvSpPr>
          <p:cNvPr id="5" name="CuadroTexto 4"/>
          <p:cNvSpPr txBox="1"/>
          <p:nvPr/>
        </p:nvSpPr>
        <p:spPr>
          <a:xfrm>
            <a:off x="400050" y="2362200"/>
            <a:ext cx="1385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smtClean="0">
                <a:latin typeface="Century Schoolbook" panose="02040604050505020304" pitchFamily="18" charset="0"/>
              </a:rPr>
              <a:t>Long </a:t>
            </a:r>
            <a:r>
              <a:rPr lang="es-PE" sz="2400" dirty="0" err="1" smtClean="0">
                <a:latin typeface="Century Schoolbook" panose="02040604050505020304" pitchFamily="18" charset="0"/>
              </a:rPr>
              <a:t>Xu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48651" y="2362200"/>
            <a:ext cx="1766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 panose="02040604050505020304" pitchFamily="18" charset="0"/>
              </a:rPr>
              <a:t>Chen</a:t>
            </a:r>
            <a:r>
              <a:rPr lang="es-PE" sz="2400" dirty="0" smtClean="0">
                <a:latin typeface="Century Schoolbook" panose="02040604050505020304" pitchFamily="18" charset="0"/>
              </a:rPr>
              <a:t> Gong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4478766" y="2362200"/>
            <a:ext cx="1431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 panose="02040604050505020304" pitchFamily="18" charset="0"/>
              </a:rPr>
              <a:t>Jie</a:t>
            </a:r>
            <a:r>
              <a:rPr lang="es-PE" sz="2400" dirty="0" smtClean="0">
                <a:latin typeface="Century Schoolbook" panose="02040604050505020304" pitchFamily="18" charset="0"/>
              </a:rPr>
              <a:t> Yang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6373853" y="2362200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 panose="02040604050505020304" pitchFamily="18" charset="0"/>
              </a:rPr>
              <a:t>Qiang</a:t>
            </a:r>
            <a:r>
              <a:rPr lang="es-PE" sz="2400" dirty="0" smtClean="0">
                <a:latin typeface="Century Schoolbook" panose="02040604050505020304" pitchFamily="18" charset="0"/>
              </a:rPr>
              <a:t> </a:t>
            </a:r>
            <a:r>
              <a:rPr lang="es-PE" sz="2400" dirty="0" err="1" smtClean="0">
                <a:latin typeface="Century Schoolbook" panose="02040604050505020304" pitchFamily="18" charset="0"/>
              </a:rPr>
              <a:t>Wu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8418967" y="2362200"/>
            <a:ext cx="1561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 panose="02040604050505020304" pitchFamily="18" charset="0"/>
              </a:rPr>
              <a:t>Lixiu</a:t>
            </a:r>
            <a:r>
              <a:rPr lang="es-PE" sz="2400" dirty="0" smtClean="0">
                <a:latin typeface="Century Schoolbook" panose="02040604050505020304" pitchFamily="18" charset="0"/>
              </a:rPr>
              <a:t> </a:t>
            </a:r>
            <a:r>
              <a:rPr lang="es-PE" sz="2400" dirty="0" err="1" smtClean="0">
                <a:latin typeface="Century Schoolbook" panose="02040604050505020304" pitchFamily="18" charset="0"/>
              </a:rPr>
              <a:t>Yao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00050" y="4925315"/>
            <a:ext cx="3409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400" dirty="0" smtClean="0">
                <a:latin typeface="Century Schoolbook" panose="02040604050505020304" pitchFamily="18" charset="0"/>
              </a:rPr>
              <a:t>Aluno:</a:t>
            </a:r>
          </a:p>
          <a:p>
            <a:r>
              <a:rPr lang="es-PE" sz="2400" dirty="0" smtClean="0">
                <a:latin typeface="Century Schoolbook" panose="02040604050505020304" pitchFamily="18" charset="0"/>
              </a:rPr>
              <a:t>Rómulo Ramos Avalos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3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err="1" smtClean="0">
                <a:latin typeface="Century Schoolbook"/>
              </a:rPr>
              <a:t>Sparce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coding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scheme</a:t>
            </a:r>
            <a:endParaRPr lang="es-ES" dirty="0">
              <a:latin typeface="Century School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Century Schoolbook" panose="02040604050505020304" pitchFamily="18" charset="0"/>
              </a:rPr>
              <a:t>Ele é mais preciso. </a:t>
            </a:r>
          </a:p>
          <a:p>
            <a:endParaRPr lang="pt-BR" sz="2400" dirty="0">
              <a:latin typeface="Century Schoolbook" panose="02040604050505020304" pitchFamily="18" charset="0"/>
            </a:endParaRPr>
          </a:p>
          <a:p>
            <a:r>
              <a:rPr lang="pt-BR" sz="2400" dirty="0">
                <a:latin typeface="Century Schoolbook" panose="02040604050505020304" pitchFamily="18" charset="0"/>
              </a:rPr>
              <a:t>A reduzida a partir do procedimento anterior, passa através de um vector de fórmula discriminativo com a qual se torna um vector de </a:t>
            </a:r>
            <a:r>
              <a:rPr lang="pt-BR" sz="2400" dirty="0" err="1">
                <a:latin typeface="Century Schoolbook" panose="02040604050505020304" pitchFamily="18" charset="0"/>
              </a:rPr>
              <a:t>Sparce</a:t>
            </a:r>
            <a:r>
              <a:rPr lang="pt-BR" sz="2400" dirty="0">
                <a:latin typeface="Century Schoolbook" panose="02040604050505020304" pitchFamily="18" charset="0"/>
              </a:rPr>
              <a:t> </a:t>
            </a:r>
            <a:r>
              <a:rPr lang="pt-BR" sz="2400" dirty="0" err="1" smtClean="0">
                <a:latin typeface="Century Schoolbook" panose="02040604050505020304" pitchFamily="18" charset="0"/>
              </a:rPr>
              <a:t>Code</a:t>
            </a:r>
            <a:r>
              <a:rPr lang="pt-BR" sz="2400" dirty="0" smtClean="0">
                <a:latin typeface="Century Schoolbook" panose="02040604050505020304" pitchFamily="18" charset="0"/>
              </a:rPr>
              <a:t>. </a:t>
            </a:r>
            <a:endParaRPr lang="pt-BR" sz="2400" dirty="0">
              <a:latin typeface="Century Schoolbook" panose="02040604050505020304" pitchFamily="18" charset="0"/>
            </a:endParaRPr>
          </a:p>
          <a:p>
            <a:endParaRPr lang="pt-BR" sz="2400" dirty="0">
              <a:latin typeface="Century Schoolbook" panose="02040604050505020304" pitchFamily="18" charset="0"/>
            </a:endParaRPr>
          </a:p>
          <a:p>
            <a:r>
              <a:rPr lang="pt-BR" sz="2400" dirty="0">
                <a:latin typeface="Century Schoolbook" panose="02040604050505020304" pitchFamily="18" charset="0"/>
              </a:rPr>
              <a:t>Este procedimento é o lugar onde um dicionário que representa os padrões básicos de características de distribuição de </a:t>
            </a:r>
            <a:r>
              <a:rPr lang="pt-BR" sz="2400" dirty="0" smtClean="0">
                <a:latin typeface="Century Schoolbook" panose="02040604050505020304" pitchFamily="18" charset="0"/>
              </a:rPr>
              <a:t>dados.</a:t>
            </a:r>
            <a:endParaRPr lang="es-ES" sz="24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45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>
                <a:latin typeface="Century Schoolbook"/>
              </a:rPr>
              <a:t>Max </a:t>
            </a:r>
            <a:r>
              <a:rPr lang="es-PE" dirty="0" err="1" smtClean="0">
                <a:latin typeface="Century Schoolbook"/>
              </a:rPr>
              <a:t>Pooling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>
                <a:latin typeface="Century Schoolbook"/>
              </a:rPr>
              <a:t>O</a:t>
            </a:r>
            <a:r>
              <a:rPr lang="es-PE" dirty="0" err="1" smtClean="0">
                <a:latin typeface="Century Schoolbook"/>
              </a:rPr>
              <a:t>ver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Motion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Feature</a:t>
            </a:r>
            <a:endParaRPr lang="es-ES" dirty="0">
              <a:latin typeface="Century School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 dirty="0"/>
          </a:p>
          <a:p>
            <a:endParaRPr lang="es-ES" dirty="0"/>
          </a:p>
        </p:txBody>
      </p:sp>
      <p:sp>
        <p:nvSpPr>
          <p:cNvPr id="2" name="CuadroTexto 1"/>
          <p:cNvSpPr txBox="1"/>
          <p:nvPr/>
        </p:nvSpPr>
        <p:spPr>
          <a:xfrm>
            <a:off x="1097280" y="2101928"/>
            <a:ext cx="10895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latin typeface="Century Schoolbook" panose="02040604050505020304" pitchFamily="18" charset="0"/>
              </a:rPr>
              <a:t>É aplicado após a obtenção do conjunto de recursos no </a:t>
            </a:r>
            <a:r>
              <a:rPr lang="pt-BR" sz="2400" dirty="0" err="1">
                <a:latin typeface="Century Schoolbook" panose="02040604050505020304" pitchFamily="18" charset="0"/>
              </a:rPr>
              <a:t>Sparce</a:t>
            </a:r>
            <a:r>
              <a:rPr lang="pt-BR" sz="2400" dirty="0">
                <a:latin typeface="Century Schoolbook" panose="02040604050505020304" pitchFamily="18" charset="0"/>
              </a:rPr>
              <a:t> </a:t>
            </a:r>
            <a:r>
              <a:rPr lang="pt-BR" sz="2400" dirty="0" err="1" smtClean="0">
                <a:latin typeface="Century Schoolbook" panose="02040604050505020304" pitchFamily="18" charset="0"/>
              </a:rPr>
              <a:t>Code</a:t>
            </a:r>
            <a:r>
              <a:rPr lang="pt-BR" sz="2400" dirty="0" smtClean="0">
                <a:latin typeface="Century Schoolbook" panose="02040604050505020304" pitchFamily="18" charset="0"/>
              </a:rPr>
              <a:t>.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803" y="3041299"/>
            <a:ext cx="6709892" cy="89465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403" y="4044326"/>
            <a:ext cx="533400" cy="581025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562896" y="4150172"/>
            <a:ext cx="68644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Century Schoolbook" panose="02040604050505020304" pitchFamily="18" charset="0"/>
              </a:rPr>
              <a:t>Elemento pertencente ao vetor de K </a:t>
            </a:r>
            <a:r>
              <a:rPr lang="pt-BR" sz="2000" dirty="0" smtClean="0">
                <a:latin typeface="Century Schoolbook" panose="02040604050505020304" pitchFamily="18" charset="0"/>
              </a:rPr>
              <a:t>dimensões</a:t>
            </a:r>
            <a:endParaRPr lang="es-PE" sz="2000" dirty="0">
              <a:latin typeface="Century Schoolbook" panose="02040604050505020304" pitchFamily="18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2253803" y="4088617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smtClean="0">
                <a:latin typeface="Century Schoolbook" panose="02040604050505020304" pitchFamily="18" charset="0"/>
              </a:rPr>
              <a:t>:</a:t>
            </a:r>
            <a:endParaRPr lang="es-PE" sz="2400" dirty="0">
              <a:latin typeface="Century Schoolbook" panose="020406040505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1720403" y="4866978"/>
            <a:ext cx="7008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 panose="02040604050505020304" pitchFamily="18" charset="0"/>
              </a:rPr>
              <a:t>Z</a:t>
            </a:r>
            <a:r>
              <a:rPr lang="es-PE" sz="1600" dirty="0" err="1" smtClean="0">
                <a:latin typeface="Century Schoolbook" panose="02040604050505020304" pitchFamily="18" charset="0"/>
              </a:rPr>
              <a:t>ij</a:t>
            </a:r>
            <a:r>
              <a:rPr lang="es-PE" sz="2400" dirty="0" smtClean="0">
                <a:latin typeface="Century Schoolbook" panose="02040604050505020304" pitchFamily="18" charset="0"/>
              </a:rPr>
              <a:t>   : </a:t>
            </a:r>
            <a:r>
              <a:rPr lang="pt-BR" sz="2400" dirty="0">
                <a:latin typeface="Century Schoolbook" panose="02040604050505020304" pitchFamily="18" charset="0"/>
              </a:rPr>
              <a:t>Elementos da matriz dada </a:t>
            </a:r>
            <a:r>
              <a:rPr lang="pt-BR" sz="2400" dirty="0" smtClean="0">
                <a:latin typeface="Century Schoolbook" panose="02040604050505020304" pitchFamily="18" charset="0"/>
              </a:rPr>
              <a:t>por</a:t>
            </a:r>
            <a:r>
              <a:rPr lang="es-PE" sz="2000" dirty="0" smtClean="0">
                <a:latin typeface="Century Schoolbook" panose="02040604050505020304" pitchFamily="18" charset="0"/>
              </a:rPr>
              <a:t> </a:t>
            </a:r>
            <a:r>
              <a:rPr lang="es-PE" sz="2000" dirty="0" err="1" smtClean="0">
                <a:latin typeface="Century Schoolbook" panose="02040604050505020304" pitchFamily="18" charset="0"/>
              </a:rPr>
              <a:t>Sparce</a:t>
            </a:r>
            <a:r>
              <a:rPr lang="es-PE" sz="2000" dirty="0" smtClean="0">
                <a:latin typeface="Century Schoolbook" panose="02040604050505020304" pitchFamily="18" charset="0"/>
              </a:rPr>
              <a:t> </a:t>
            </a:r>
            <a:r>
              <a:rPr lang="es-PE" sz="2000" dirty="0" err="1" smtClean="0">
                <a:latin typeface="Century Schoolbook" panose="02040604050505020304" pitchFamily="18" charset="0"/>
              </a:rPr>
              <a:t>Coding</a:t>
            </a:r>
            <a:endParaRPr lang="es-PE" sz="20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98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863718" cy="1400530"/>
          </a:xfrm>
        </p:spPr>
        <p:txBody>
          <a:bodyPr/>
          <a:lstStyle/>
          <a:p>
            <a:r>
              <a:rPr lang="en-US" dirty="0" smtClean="0">
                <a:latin typeface="Century Schoolbook"/>
              </a:rPr>
              <a:t>Table </a:t>
            </a:r>
            <a:r>
              <a:rPr lang="en-US" dirty="0">
                <a:latin typeface="Century Schoolbook"/>
              </a:rPr>
              <a:t>of </a:t>
            </a:r>
            <a:r>
              <a:rPr lang="en-US" dirty="0" smtClean="0">
                <a:latin typeface="Century Schoolbook"/>
              </a:rPr>
              <a:t>shows: Hockey </a:t>
            </a:r>
            <a:r>
              <a:rPr lang="en-US" dirty="0">
                <a:latin typeface="Century Schoolbook"/>
              </a:rPr>
              <a:t>Fight </a:t>
            </a:r>
            <a:r>
              <a:rPr lang="en-US" dirty="0" smtClean="0">
                <a:latin typeface="Century Schoolbook"/>
              </a:rPr>
              <a:t>dataset</a:t>
            </a:r>
            <a:endParaRPr lang="es-ES" dirty="0">
              <a:latin typeface="Century Schoolbook"/>
            </a:endParaRPr>
          </a:p>
        </p:txBody>
      </p:sp>
      <p:pic>
        <p:nvPicPr>
          <p:cNvPr id="4098" name="Picture 2" descr="C:\Users\EDWIN2\Pictures\Captur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02" y="2308998"/>
            <a:ext cx="11754935" cy="308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76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EDWIN2\Pictures\Captur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9092" y="2283124"/>
            <a:ext cx="8027080" cy="377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863718" cy="1400530"/>
          </a:xfrm>
        </p:spPr>
        <p:txBody>
          <a:bodyPr/>
          <a:lstStyle/>
          <a:p>
            <a:r>
              <a:rPr lang="en-US" dirty="0" smtClean="0">
                <a:latin typeface="Century Schoolbook"/>
              </a:rPr>
              <a:t>Table </a:t>
            </a:r>
            <a:r>
              <a:rPr lang="en-US" dirty="0">
                <a:latin typeface="Century Schoolbook"/>
              </a:rPr>
              <a:t>of </a:t>
            </a:r>
            <a:r>
              <a:rPr lang="en-US" dirty="0" smtClean="0">
                <a:latin typeface="Century Schoolbook"/>
              </a:rPr>
              <a:t>shows: Crowd Violence dataset</a:t>
            </a:r>
            <a:endParaRPr lang="es-ES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67631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>
                <a:latin typeface="Century Schoolbook"/>
              </a:rPr>
              <a:t>INTRODUÇÃO</a:t>
            </a:r>
            <a:endParaRPr lang="es-PE" sz="4800" dirty="0">
              <a:latin typeface="Century Schoolbook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5800" y="2052918"/>
            <a:ext cx="9364053" cy="4195481"/>
          </a:xfrm>
        </p:spPr>
        <p:txBody>
          <a:bodyPr>
            <a:normAutofit/>
          </a:bodyPr>
          <a:lstStyle/>
          <a:p>
            <a:r>
              <a:rPr lang="pt-BR" sz="2400" dirty="0">
                <a:latin typeface="Century Schoolbook"/>
              </a:rPr>
              <a:t>Os momentos de detecção de violência no vídeo está métodos da descrição do espaço-tempo local das consultas nos vídeos comumente aplicado. No </a:t>
            </a:r>
            <a:r>
              <a:rPr lang="pt-BR" sz="2400" dirty="0" smtClean="0">
                <a:latin typeface="Century Schoolbook"/>
              </a:rPr>
              <a:t>entanto</a:t>
            </a:r>
            <a:r>
              <a:rPr lang="pt-BR" sz="2400" dirty="0">
                <a:latin typeface="Century Schoolbook"/>
              </a:rPr>
              <a:t>, esses descritores não são suficientemente </a:t>
            </a:r>
            <a:r>
              <a:rPr lang="pt-BR" sz="2400" dirty="0" smtClean="0">
                <a:latin typeface="Century Schoolbook"/>
              </a:rPr>
              <a:t>discriminativos. </a:t>
            </a:r>
            <a:endParaRPr lang="pt-BR" sz="2400" dirty="0">
              <a:latin typeface="Century Schoolbook"/>
            </a:endParaRPr>
          </a:p>
          <a:p>
            <a:endParaRPr lang="pt-BR" sz="2400" dirty="0">
              <a:latin typeface="Century Schoolbook"/>
            </a:endParaRPr>
          </a:p>
          <a:p>
            <a:r>
              <a:rPr lang="pt-BR" sz="2400" dirty="0">
                <a:latin typeface="Century Schoolbook"/>
              </a:rPr>
              <a:t>Este trabalho usa Movimento </a:t>
            </a:r>
            <a:r>
              <a:rPr lang="pt-BR" sz="2400" dirty="0" smtClean="0">
                <a:latin typeface="Century Schoolbook"/>
              </a:rPr>
              <a:t>SIFT </a:t>
            </a:r>
            <a:r>
              <a:rPr lang="pt-BR" sz="2400" dirty="0">
                <a:latin typeface="Century Schoolbook"/>
              </a:rPr>
              <a:t>(</a:t>
            </a:r>
            <a:r>
              <a:rPr lang="pt-BR" sz="2400" dirty="0" err="1">
                <a:latin typeface="Century Schoolbook"/>
              </a:rPr>
              <a:t>MoSIFT</a:t>
            </a:r>
            <a:r>
              <a:rPr lang="pt-BR" sz="2400" dirty="0">
                <a:latin typeface="Century Schoolbook"/>
              </a:rPr>
              <a:t>) </a:t>
            </a:r>
            <a:r>
              <a:rPr lang="pt-BR" sz="2400" dirty="0" smtClean="0">
                <a:latin typeface="Century Schoolbook"/>
              </a:rPr>
              <a:t>para </a:t>
            </a:r>
            <a:r>
              <a:rPr lang="pt-BR" sz="2400" dirty="0">
                <a:latin typeface="Century Schoolbook"/>
              </a:rPr>
              <a:t>a descrição de nível baixo do vídeo, </a:t>
            </a:r>
            <a:r>
              <a:rPr lang="pt-BR" sz="2400" dirty="0" err="1">
                <a:latin typeface="Century Schoolbook"/>
              </a:rPr>
              <a:t>Kernel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Density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Estimation</a:t>
            </a:r>
            <a:r>
              <a:rPr lang="pt-BR" sz="2400" dirty="0">
                <a:latin typeface="Century Schoolbook"/>
              </a:rPr>
              <a:t> (KDE) para seleção de </a:t>
            </a:r>
            <a:r>
              <a:rPr lang="pt-BR" sz="2400" dirty="0" smtClean="0">
                <a:latin typeface="Century Schoolbook"/>
              </a:rPr>
              <a:t>recursos, e </a:t>
            </a:r>
            <a:r>
              <a:rPr lang="pt-BR" sz="2400" dirty="0">
                <a:latin typeface="Century Schoolbook"/>
              </a:rPr>
              <a:t>finalmente, usando </a:t>
            </a:r>
            <a:r>
              <a:rPr lang="pt-BR" sz="2400" dirty="0" err="1">
                <a:latin typeface="Century Schoolbook"/>
              </a:rPr>
              <a:t>Sparce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Coding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Scheme</a:t>
            </a:r>
            <a:r>
              <a:rPr lang="pt-BR" sz="2400" dirty="0">
                <a:latin typeface="Century Schoolbook"/>
              </a:rPr>
              <a:t> para obter melhores resultados na discriminação de recursos.</a:t>
            </a:r>
            <a:endParaRPr lang="pt-BR" sz="2400" dirty="0" smtClean="0">
              <a:latin typeface="Century Schoolbook"/>
            </a:endParaRPr>
          </a:p>
          <a:p>
            <a:endParaRPr lang="pt-BR" sz="2400" dirty="0" smtClean="0">
              <a:latin typeface="Century Schoolbook"/>
            </a:endParaRPr>
          </a:p>
          <a:p>
            <a:endParaRPr lang="es-PE" sz="2400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454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66482"/>
          </a:xfrm>
        </p:spPr>
        <p:txBody>
          <a:bodyPr/>
          <a:lstStyle/>
          <a:p>
            <a:r>
              <a:rPr lang="es-PE" dirty="0" err="1" smtClean="0">
                <a:latin typeface="Century Schoolbook"/>
              </a:rPr>
              <a:t>Dataset</a:t>
            </a:r>
            <a:endParaRPr lang="es-ES" dirty="0">
              <a:latin typeface="Century School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400" dirty="0">
                <a:latin typeface="Century Schoolbook"/>
              </a:rPr>
              <a:t>1000 </a:t>
            </a:r>
            <a:r>
              <a:rPr lang="pt-BR" sz="2400" dirty="0" err="1">
                <a:latin typeface="Century Schoolbook"/>
              </a:rPr>
              <a:t>videos</a:t>
            </a:r>
            <a:r>
              <a:rPr lang="pt-BR" sz="2400" dirty="0">
                <a:latin typeface="Century Schoolbook"/>
              </a:rPr>
              <a:t> de </a:t>
            </a:r>
            <a:r>
              <a:rPr lang="pt-BR" sz="2400" dirty="0" err="1">
                <a:latin typeface="Century Schoolbook"/>
              </a:rPr>
              <a:t>hockey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fight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dataset</a:t>
            </a:r>
            <a:r>
              <a:rPr lang="pt-BR" sz="2400" dirty="0">
                <a:latin typeface="Century Schoolbook"/>
              </a:rPr>
              <a:t> quais 500 são violentos e </a:t>
            </a:r>
            <a:r>
              <a:rPr lang="pt-BR" sz="2400" dirty="0" smtClean="0">
                <a:latin typeface="Century Schoolbook"/>
              </a:rPr>
              <a:t>500 </a:t>
            </a:r>
            <a:r>
              <a:rPr lang="pt-BR" sz="2400" dirty="0">
                <a:latin typeface="Century Schoolbook"/>
              </a:rPr>
              <a:t>não. </a:t>
            </a:r>
            <a:r>
              <a:rPr lang="pt-BR" sz="2400" dirty="0" smtClean="0">
                <a:latin typeface="Century Schoolbook"/>
              </a:rPr>
              <a:t>Cada </a:t>
            </a:r>
            <a:r>
              <a:rPr lang="pt-BR" sz="2400" dirty="0">
                <a:latin typeface="Century Schoolbook"/>
              </a:rPr>
              <a:t>clipe tem 50 quadros com uma resolução de 360x288 pixels. </a:t>
            </a:r>
          </a:p>
          <a:p>
            <a:endParaRPr lang="pt-BR" sz="2400" dirty="0">
              <a:latin typeface="Century Schoolbook"/>
            </a:endParaRPr>
          </a:p>
          <a:p>
            <a:r>
              <a:rPr lang="pt-BR" sz="2400" dirty="0">
                <a:latin typeface="Century Schoolbook"/>
              </a:rPr>
              <a:t>246 </a:t>
            </a:r>
            <a:r>
              <a:rPr lang="pt-BR" sz="2400" dirty="0" err="1">
                <a:latin typeface="Century Schoolbook"/>
              </a:rPr>
              <a:t>videos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cwowd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>
                <a:latin typeface="Century Schoolbook"/>
              </a:rPr>
              <a:t>violence</a:t>
            </a:r>
            <a:r>
              <a:rPr lang="pt-BR" sz="2400" dirty="0">
                <a:latin typeface="Century Schoolbook"/>
              </a:rPr>
              <a:t> </a:t>
            </a:r>
            <a:r>
              <a:rPr lang="pt-BR" sz="2400" dirty="0" err="1" smtClean="0">
                <a:latin typeface="Century Schoolbook"/>
              </a:rPr>
              <a:t>dataset</a:t>
            </a:r>
            <a:r>
              <a:rPr lang="pt-BR" sz="2400" dirty="0" smtClean="0">
                <a:latin typeface="Century Schoolbook"/>
              </a:rPr>
              <a:t> quais </a:t>
            </a:r>
            <a:r>
              <a:rPr lang="pt-BR" sz="2400" dirty="0">
                <a:latin typeface="Century Schoolbook"/>
              </a:rPr>
              <a:t>123 conjunto de dados que são violentos e 123 não, com resolução de 320x240 pixels.</a:t>
            </a:r>
            <a:endParaRPr lang="es-ES" sz="2400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22090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9654" y="438204"/>
            <a:ext cx="10558917" cy="635853"/>
          </a:xfrm>
        </p:spPr>
        <p:txBody>
          <a:bodyPr>
            <a:normAutofit fontScale="90000"/>
          </a:bodyPr>
          <a:lstStyle/>
          <a:p>
            <a:r>
              <a:rPr lang="es-PE" dirty="0" smtClean="0">
                <a:latin typeface="Century Schoolbook"/>
              </a:rPr>
              <a:t>Hockey </a:t>
            </a:r>
            <a:r>
              <a:rPr lang="es-PE" dirty="0" err="1" smtClean="0">
                <a:latin typeface="Century Schoolbook"/>
              </a:rPr>
              <a:t>Fight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Dataset</a:t>
            </a:r>
            <a:endParaRPr lang="es-ES" dirty="0">
              <a:latin typeface="Century Schoolbook"/>
            </a:endParaRPr>
          </a:p>
        </p:txBody>
      </p:sp>
      <p:pic>
        <p:nvPicPr>
          <p:cNvPr id="1026" name="Picture 2" descr="C:\Users\EDWIN2\Downloads\Nueva carpeta\Captur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8" y="2729371"/>
            <a:ext cx="1990725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DWIN2\Downloads\Nueva carpeta\Captura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611" y="2714857"/>
            <a:ext cx="1895615" cy="1433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DWIN2\Downloads\Nueva carpeta\Captura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4759" y="4671331"/>
            <a:ext cx="188595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DWIN2\Downloads\Nueva carpeta\Captura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9372" y="2705332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DWIN2\Downloads\Nueva carpeta\Captura5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39" y="2748421"/>
            <a:ext cx="18954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EDWIN2\Downloads\Nueva carpeta\Captura11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2872" y="4685618"/>
            <a:ext cx="1866900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2596682" y="1794525"/>
            <a:ext cx="136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/>
              </a:rPr>
              <a:t>Violence</a:t>
            </a:r>
            <a:endParaRPr lang="es-ES" sz="2400" dirty="0">
              <a:latin typeface="Century Schoolbook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666500" y="1897353"/>
            <a:ext cx="2030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smtClean="0">
                <a:latin typeface="Century Schoolbook"/>
              </a:rPr>
              <a:t>Non-</a:t>
            </a:r>
            <a:r>
              <a:rPr lang="es-PE" sz="2400" dirty="0" err="1" smtClean="0">
                <a:latin typeface="Century Schoolbook"/>
              </a:rPr>
              <a:t>Violence</a:t>
            </a:r>
            <a:endParaRPr lang="es-ES" sz="2400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14158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DWIN2\Downloads\Nueva carpeta\Captur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636" y="2581274"/>
            <a:ext cx="18764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EDWIN2\Downloads\Nueva carpeta\Captura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5663" y="2609850"/>
            <a:ext cx="2009775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EDWIN2\Downloads\Nueva carpeta\Captura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7014" y="4533900"/>
            <a:ext cx="18669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EDWIN2\Downloads\Nueva carpeta\Captura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761" y="2590800"/>
            <a:ext cx="19240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EDWIN2\Downloads\Nueva carpeta\Captura1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595" y="2552700"/>
            <a:ext cx="1876425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EDWIN2\Downloads\Nueva carpeta\Captura1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6500" y="4533900"/>
            <a:ext cx="1866900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689654" y="438204"/>
            <a:ext cx="10558917" cy="635853"/>
          </a:xfrm>
        </p:spPr>
        <p:txBody>
          <a:bodyPr>
            <a:normAutofit fontScale="90000"/>
          </a:bodyPr>
          <a:lstStyle/>
          <a:p>
            <a:r>
              <a:rPr lang="es-PE" dirty="0" err="1" smtClean="0">
                <a:latin typeface="Century Schoolbook"/>
              </a:rPr>
              <a:t>Crowd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Violence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Dataset</a:t>
            </a:r>
            <a:endParaRPr lang="es-ES" dirty="0">
              <a:latin typeface="Century Schoolbook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596682" y="1794525"/>
            <a:ext cx="1362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err="1" smtClean="0">
                <a:latin typeface="Century Schoolbook"/>
              </a:rPr>
              <a:t>Violence</a:t>
            </a:r>
            <a:endParaRPr lang="es-ES" sz="2400" dirty="0">
              <a:latin typeface="Century Schoolbook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7666500" y="1897353"/>
            <a:ext cx="2030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dirty="0" smtClean="0">
                <a:latin typeface="Century Schoolbook"/>
              </a:rPr>
              <a:t>Non-</a:t>
            </a:r>
            <a:r>
              <a:rPr lang="es-PE" sz="2400" dirty="0" err="1" smtClean="0">
                <a:latin typeface="Century Schoolbook"/>
              </a:rPr>
              <a:t>Violence</a:t>
            </a:r>
            <a:endParaRPr lang="es-ES" sz="2400" dirty="0">
              <a:latin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3072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6111" y="452718"/>
            <a:ext cx="9992860" cy="1400530"/>
          </a:xfrm>
        </p:spPr>
        <p:txBody>
          <a:bodyPr/>
          <a:lstStyle/>
          <a:p>
            <a:r>
              <a:rPr lang="en-US" dirty="0">
                <a:latin typeface="Century Schoolbook"/>
              </a:rPr>
              <a:t>Framework of the proposed violence detection approach</a:t>
            </a:r>
            <a:endParaRPr lang="es-ES" dirty="0">
              <a:latin typeface="Century Schoolbook"/>
            </a:endParaRPr>
          </a:p>
        </p:txBody>
      </p:sp>
      <p:pic>
        <p:nvPicPr>
          <p:cNvPr id="3074" name="Picture 2" descr="C:\Users\EDWIN2\Pictures\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324"/>
          <a:stretch/>
        </p:blipFill>
        <p:spPr bwMode="auto">
          <a:xfrm>
            <a:off x="484641" y="2574244"/>
            <a:ext cx="11020425" cy="256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43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01284"/>
          </a:xfrm>
        </p:spPr>
        <p:txBody>
          <a:bodyPr/>
          <a:lstStyle/>
          <a:p>
            <a:r>
              <a:rPr lang="es-PE" dirty="0" err="1" smtClean="0">
                <a:latin typeface="Century Schoolbook"/>
              </a:rPr>
              <a:t>MoSIFT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Algorith</a:t>
            </a:r>
            <a:endParaRPr lang="es-ES" dirty="0">
              <a:latin typeface="Century School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03312" y="1751527"/>
            <a:ext cx="10052368" cy="4496872"/>
          </a:xfrm>
        </p:spPr>
        <p:txBody>
          <a:bodyPr>
            <a:normAutofit/>
          </a:bodyPr>
          <a:lstStyle/>
          <a:p>
            <a:r>
              <a:rPr lang="pt-BR" sz="2400" dirty="0" smtClean="0">
                <a:latin typeface="Century Schoolbook" panose="02040604050505020304" pitchFamily="18" charset="0"/>
              </a:rPr>
              <a:t>Aplica SIFT </a:t>
            </a:r>
            <a:r>
              <a:rPr lang="pt-BR" sz="2400" dirty="0" err="1" smtClean="0">
                <a:latin typeface="Century Schoolbook" panose="02040604050505020304" pitchFamily="18" charset="0"/>
              </a:rPr>
              <a:t>Estándar</a:t>
            </a:r>
            <a:r>
              <a:rPr lang="pt-BR" sz="2400" dirty="0" smtClean="0">
                <a:latin typeface="Century Schoolbook" panose="02040604050505020304" pitchFamily="18" charset="0"/>
              </a:rPr>
              <a:t> para </a:t>
            </a:r>
            <a:r>
              <a:rPr lang="pt-BR" sz="2400" dirty="0">
                <a:latin typeface="Century Schoolbook" panose="02040604050505020304" pitchFamily="18" charset="0"/>
              </a:rPr>
              <a:t>encontrar pontos de interesse visualmente distintos no domínio espacial</a:t>
            </a:r>
            <a:r>
              <a:rPr lang="pt-BR" sz="2400" dirty="0" smtClean="0">
                <a:latin typeface="Century Schoolbook" panose="02040604050505020304" pitchFamily="18" charset="0"/>
              </a:rPr>
              <a:t>.</a:t>
            </a:r>
          </a:p>
          <a:p>
            <a:endParaRPr lang="es-PE" sz="2400" dirty="0">
              <a:latin typeface="Century Schoolbook" panose="02040604050505020304" pitchFamily="18" charset="0"/>
            </a:endParaRPr>
          </a:p>
          <a:p>
            <a:r>
              <a:rPr lang="pt-BR" sz="2400" dirty="0">
                <a:latin typeface="Century Schoolbook" panose="02040604050505020304" pitchFamily="18" charset="0"/>
              </a:rPr>
              <a:t>Aplica-se também um </a:t>
            </a:r>
            <a:r>
              <a:rPr lang="en-US" sz="2400" dirty="0">
                <a:latin typeface="Century Schoolbook" panose="02040604050505020304" pitchFamily="18" charset="0"/>
              </a:rPr>
              <a:t>analogous histogram of optical flow</a:t>
            </a:r>
            <a:r>
              <a:rPr lang="pt-BR" sz="2400" dirty="0" smtClean="0">
                <a:latin typeface="Century Schoolbook" panose="02040604050505020304" pitchFamily="18" charset="0"/>
              </a:rPr>
              <a:t>. </a:t>
            </a:r>
            <a:r>
              <a:rPr lang="pt-BR" sz="2400" dirty="0">
                <a:latin typeface="Century Schoolbook" panose="02040604050505020304" pitchFamily="18" charset="0"/>
              </a:rPr>
              <a:t>Para rejeitar candidatos com recursos insuficientes.</a:t>
            </a:r>
            <a:endParaRPr lang="es-PE" sz="3100" dirty="0" smtClean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endParaRPr lang="es-PE" dirty="0" smtClean="0"/>
          </a:p>
          <a:p>
            <a:pPr marL="0" indent="0">
              <a:buNone/>
            </a:pPr>
            <a:endParaRPr lang="es-P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2475" y="3730848"/>
            <a:ext cx="4858249" cy="2517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26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>
                <a:latin typeface="Century Schoolbook"/>
              </a:rPr>
              <a:t>KDE-</a:t>
            </a:r>
            <a:r>
              <a:rPr lang="es-PE" dirty="0" err="1" smtClean="0">
                <a:latin typeface="Century Schoolbook"/>
              </a:rPr>
              <a:t>based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feature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selection</a:t>
            </a:r>
            <a:endParaRPr lang="es-ES" dirty="0">
              <a:latin typeface="Century Schoolbook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97280" y="2202288"/>
            <a:ext cx="9929611" cy="4404575"/>
          </a:xfrm>
        </p:spPr>
        <p:txBody>
          <a:bodyPr/>
          <a:lstStyle/>
          <a:p>
            <a:r>
              <a:rPr lang="es-ES" sz="2400" dirty="0" smtClean="0">
                <a:latin typeface="Century Schoolbook" panose="02040604050505020304" pitchFamily="18" charset="0"/>
              </a:rPr>
              <a:t>KDE </a:t>
            </a:r>
            <a:r>
              <a:rPr lang="es-ES" sz="2400" dirty="0">
                <a:latin typeface="Century Schoolbook" panose="02040604050505020304" pitchFamily="18" charset="0"/>
              </a:rPr>
              <a:t>inferida </a:t>
            </a:r>
            <a:r>
              <a:rPr lang="es-ES" sz="2400" dirty="0" err="1">
                <a:latin typeface="Century Schoolbook" panose="02040604050505020304" pitchFamily="18" charset="0"/>
              </a:rPr>
              <a:t>em</a:t>
            </a:r>
            <a:r>
              <a:rPr lang="es-ES" sz="2400" dirty="0">
                <a:latin typeface="Century Schoolbook" panose="02040604050505020304" pitchFamily="18" charset="0"/>
              </a:rPr>
              <a:t> </a:t>
            </a:r>
            <a:r>
              <a:rPr lang="es-ES" sz="2400" dirty="0" err="1">
                <a:latin typeface="Century Schoolbook" panose="02040604050505020304" pitchFamily="18" charset="0"/>
              </a:rPr>
              <a:t>Probability</a:t>
            </a:r>
            <a:r>
              <a:rPr lang="es-ES" sz="2400" dirty="0">
                <a:latin typeface="Century Schoolbook" panose="02040604050505020304" pitchFamily="18" charset="0"/>
              </a:rPr>
              <a:t> </a:t>
            </a:r>
            <a:r>
              <a:rPr lang="es-ES" sz="2400" dirty="0" err="1" smtClean="0">
                <a:latin typeface="Century Schoolbook" panose="02040604050505020304" pitchFamily="18" charset="0"/>
              </a:rPr>
              <a:t>density</a:t>
            </a:r>
            <a:r>
              <a:rPr lang="es-ES" sz="2400" dirty="0" smtClean="0">
                <a:latin typeface="Century Schoolbook" panose="02040604050505020304" pitchFamily="18" charset="0"/>
              </a:rPr>
              <a:t> </a:t>
            </a:r>
            <a:r>
              <a:rPr lang="es-ES" sz="2400" dirty="0" err="1" smtClean="0">
                <a:latin typeface="Century Schoolbook" panose="02040604050505020304" pitchFamily="18" charset="0"/>
              </a:rPr>
              <a:t>function</a:t>
            </a:r>
            <a:r>
              <a:rPr lang="es-ES" sz="2400" dirty="0">
                <a:latin typeface="Century Schoolbook" panose="02040604050505020304" pitchFamily="18" charset="0"/>
              </a:rPr>
              <a:t> </a:t>
            </a:r>
            <a:r>
              <a:rPr lang="es-ES" sz="2400" dirty="0" smtClean="0">
                <a:latin typeface="Century Schoolbook" panose="02040604050505020304" pitchFamily="18" charset="0"/>
              </a:rPr>
              <a:t>(PDF).</a:t>
            </a:r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       </a:t>
            </a:r>
            <a:r>
              <a:rPr lang="es-ES" sz="2800" dirty="0" smtClean="0">
                <a:latin typeface="Century Schoolbook" panose="02040604050505020304" pitchFamily="18" charset="0"/>
              </a:rPr>
              <a:t>h&gt;0:	</a:t>
            </a:r>
            <a:r>
              <a:rPr lang="es-ES" sz="2800" dirty="0" err="1" smtClean="0">
                <a:latin typeface="Century Schoolbook" panose="02040604050505020304" pitchFamily="18" charset="0"/>
              </a:rPr>
              <a:t>bandwidth</a:t>
            </a:r>
            <a:endParaRPr lang="es-ES" sz="2800" dirty="0" smtClean="0">
              <a:latin typeface="Century Schoolbook" panose="02040604050505020304" pitchFamily="18" charset="0"/>
            </a:endParaRPr>
          </a:p>
          <a:p>
            <a:pPr marL="0" indent="0">
              <a:buNone/>
            </a:pPr>
            <a:r>
              <a:rPr lang="es-ES" sz="2800" dirty="0" smtClean="0"/>
              <a:t>         </a:t>
            </a:r>
            <a:r>
              <a:rPr lang="es-ES" sz="2800" dirty="0" err="1" smtClean="0"/>
              <a:t>Gaussian</a:t>
            </a:r>
            <a:r>
              <a:rPr lang="es-ES" sz="2800" dirty="0" smtClean="0"/>
              <a:t> </a:t>
            </a:r>
            <a:r>
              <a:rPr lang="es-ES" sz="2800" dirty="0" err="1" smtClean="0"/>
              <a:t>Kernel</a:t>
            </a:r>
            <a:r>
              <a:rPr lang="es-ES" sz="2800" dirty="0" smtClean="0"/>
              <a:t> :</a:t>
            </a:r>
            <a:endParaRPr lang="es-ES" sz="2800" dirty="0"/>
          </a:p>
          <a:p>
            <a:endParaRPr lang="es-ES" dirty="0" smtClean="0"/>
          </a:p>
          <a:p>
            <a:endParaRPr lang="es-ES" sz="2400" dirty="0">
              <a:latin typeface="Century Schoolbook" panose="02040604050505020304" pitchFamily="18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988" y="2607885"/>
            <a:ext cx="4243589" cy="1280059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6394" y="4550887"/>
            <a:ext cx="4949136" cy="50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872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 smtClean="0">
                <a:latin typeface="Century Schoolbook"/>
              </a:rPr>
              <a:t>KDE-</a:t>
            </a:r>
            <a:r>
              <a:rPr lang="es-PE" dirty="0" err="1" smtClean="0">
                <a:latin typeface="Century Schoolbook"/>
              </a:rPr>
              <a:t>based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feature</a:t>
            </a:r>
            <a:r>
              <a:rPr lang="es-PE" dirty="0" smtClean="0">
                <a:latin typeface="Century Schoolbook"/>
              </a:rPr>
              <a:t> </a:t>
            </a:r>
            <a:r>
              <a:rPr lang="es-PE" dirty="0" err="1" smtClean="0">
                <a:latin typeface="Century Schoolbook"/>
              </a:rPr>
              <a:t>selection</a:t>
            </a:r>
            <a:endParaRPr lang="es-ES" dirty="0">
              <a:latin typeface="Century Schoolbook"/>
            </a:endParaRPr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109" y="2022404"/>
            <a:ext cx="5854531" cy="2562711"/>
          </a:xfr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750" y="4870159"/>
            <a:ext cx="695325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61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1234</TotalTime>
  <Words>323</Words>
  <Application>Microsoft Office PowerPoint</Application>
  <PresentationFormat>Panorámica</PresentationFormat>
  <Paragraphs>48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Century Schoolbook</vt:lpstr>
      <vt:lpstr>Retrospección</vt:lpstr>
      <vt:lpstr>VIOLENT VIDEO DETECTION BASED ON MoSIFT FEATURE AND SPARSE CODING</vt:lpstr>
      <vt:lpstr>INTRODUÇÃO</vt:lpstr>
      <vt:lpstr>Dataset</vt:lpstr>
      <vt:lpstr>Hockey Fight Dataset</vt:lpstr>
      <vt:lpstr>Crowd Violence Dataset</vt:lpstr>
      <vt:lpstr>Framework of the proposed violence detection approach</vt:lpstr>
      <vt:lpstr>MoSIFT Algorith</vt:lpstr>
      <vt:lpstr>KDE-based feature selection</vt:lpstr>
      <vt:lpstr>KDE-based feature selection</vt:lpstr>
      <vt:lpstr>Sparce coding scheme</vt:lpstr>
      <vt:lpstr>Max Pooling Over Motion Feature</vt:lpstr>
      <vt:lpstr>Table of shows: Hockey Fight dataset</vt:lpstr>
      <vt:lpstr>Table of shows: Crowd Violence dataset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VIOLENT VIDEO DETECTION BASED ON MoSIFT FEATURE AND SPARSE CODING</dc:title>
  <dc:creator>LENOVO</dc:creator>
  <cp:lastModifiedBy>LENOVO</cp:lastModifiedBy>
  <cp:revision>45</cp:revision>
  <dcterms:created xsi:type="dcterms:W3CDTF">2014-09-15T00:17:02Z</dcterms:created>
  <dcterms:modified xsi:type="dcterms:W3CDTF">2014-09-30T13:33:54Z</dcterms:modified>
</cp:coreProperties>
</file>