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4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43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93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8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94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89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7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5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05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9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5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39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0050" y="647700"/>
            <a:ext cx="9580563" cy="1104899"/>
          </a:xfrm>
        </p:spPr>
        <p:txBody>
          <a:bodyPr/>
          <a:lstStyle/>
          <a:p>
            <a:r>
              <a:rPr lang="en-US" sz="2800" dirty="0">
                <a:latin typeface="Century Schoolbook" panose="02040604050505020304" pitchFamily="18" charset="0"/>
              </a:rPr>
              <a:t>VIOLENT VIDEO DETECTION BASED ON </a:t>
            </a:r>
            <a:r>
              <a:rPr lang="en-US" sz="2800" dirty="0" err="1">
                <a:latin typeface="Century Schoolbook" panose="02040604050505020304" pitchFamily="18" charset="0"/>
              </a:rPr>
              <a:t>MoSIFT</a:t>
            </a:r>
            <a:r>
              <a:rPr lang="en-US" sz="2800" dirty="0">
                <a:latin typeface="Century Schoolbook" panose="02040604050505020304" pitchFamily="18" charset="0"/>
              </a:rPr>
              <a:t> FEATURE AND SPARSE CODING</a:t>
            </a:r>
            <a:endParaRPr lang="es-PE" sz="2800" dirty="0">
              <a:latin typeface="Century Schoolbook" panose="020406040505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0050" y="3443880"/>
            <a:ext cx="9580563" cy="861420"/>
          </a:xfrm>
        </p:spPr>
        <p:txBody>
          <a:bodyPr/>
          <a:lstStyle/>
          <a:p>
            <a:endParaRPr lang="es-PE" dirty="0"/>
          </a:p>
        </p:txBody>
      </p:sp>
      <p:sp>
        <p:nvSpPr>
          <p:cNvPr id="5" name="CuadroTexto 4"/>
          <p:cNvSpPr txBox="1"/>
          <p:nvPr/>
        </p:nvSpPr>
        <p:spPr>
          <a:xfrm>
            <a:off x="400050" y="2362200"/>
            <a:ext cx="138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>
                <a:latin typeface="Century Schoolbook" panose="02040604050505020304" pitchFamily="18" charset="0"/>
              </a:rPr>
              <a:t>Long </a:t>
            </a:r>
            <a:r>
              <a:rPr lang="es-PE" sz="2400" dirty="0" err="1" smtClean="0">
                <a:latin typeface="Century Schoolbook" panose="02040604050505020304" pitchFamily="18" charset="0"/>
              </a:rPr>
              <a:t>Xu</a:t>
            </a:r>
            <a:endParaRPr lang="es-PE" sz="2400" dirty="0">
              <a:latin typeface="Century Schoolbook" panose="020406040505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248651" y="2362200"/>
            <a:ext cx="176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err="1" smtClean="0">
                <a:latin typeface="Century Schoolbook" panose="02040604050505020304" pitchFamily="18" charset="0"/>
              </a:rPr>
              <a:t>Chen</a:t>
            </a:r>
            <a:r>
              <a:rPr lang="es-PE" sz="2400" dirty="0" smtClean="0">
                <a:latin typeface="Century Schoolbook" panose="02040604050505020304" pitchFamily="18" charset="0"/>
              </a:rPr>
              <a:t> Gong</a:t>
            </a:r>
            <a:endParaRPr lang="es-PE" sz="2400" dirty="0">
              <a:latin typeface="Century Schoolbook" panose="020406040505050203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478766" y="2362200"/>
            <a:ext cx="143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err="1" smtClean="0">
                <a:latin typeface="Century Schoolbook" panose="02040604050505020304" pitchFamily="18" charset="0"/>
              </a:rPr>
              <a:t>Jie</a:t>
            </a:r>
            <a:r>
              <a:rPr lang="es-PE" sz="2400" dirty="0" smtClean="0">
                <a:latin typeface="Century Schoolbook" panose="02040604050505020304" pitchFamily="18" charset="0"/>
              </a:rPr>
              <a:t> Yang</a:t>
            </a:r>
            <a:endParaRPr lang="es-PE" sz="2400" dirty="0">
              <a:latin typeface="Century Schoolbook" panose="02040604050505020304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373853" y="2362200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err="1" smtClean="0">
                <a:latin typeface="Century Schoolbook" panose="02040604050505020304" pitchFamily="18" charset="0"/>
              </a:rPr>
              <a:t>Qiang</a:t>
            </a:r>
            <a:r>
              <a:rPr lang="es-PE" sz="2400" dirty="0" smtClean="0">
                <a:latin typeface="Century Schoolbook" panose="02040604050505020304" pitchFamily="18" charset="0"/>
              </a:rPr>
              <a:t> </a:t>
            </a:r>
            <a:r>
              <a:rPr lang="es-PE" sz="2400" dirty="0" err="1" smtClean="0">
                <a:latin typeface="Century Schoolbook" panose="02040604050505020304" pitchFamily="18" charset="0"/>
              </a:rPr>
              <a:t>Wu</a:t>
            </a:r>
            <a:endParaRPr lang="es-PE" sz="2400" dirty="0">
              <a:latin typeface="Century Schoolbook" panose="020406040505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418967" y="2362200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err="1" smtClean="0">
                <a:latin typeface="Century Schoolbook" panose="02040604050505020304" pitchFamily="18" charset="0"/>
              </a:rPr>
              <a:t>Lixiu</a:t>
            </a:r>
            <a:r>
              <a:rPr lang="es-PE" sz="2400" dirty="0" smtClean="0">
                <a:latin typeface="Century Schoolbook" panose="02040604050505020304" pitchFamily="18" charset="0"/>
              </a:rPr>
              <a:t> </a:t>
            </a:r>
            <a:r>
              <a:rPr lang="es-PE" sz="2400" dirty="0" err="1" smtClean="0">
                <a:latin typeface="Century Schoolbook" panose="02040604050505020304" pitchFamily="18" charset="0"/>
              </a:rPr>
              <a:t>Yao</a:t>
            </a:r>
            <a:endParaRPr lang="es-PE" sz="2400" dirty="0">
              <a:latin typeface="Century Schoolbook" panose="02040604050505020304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00050" y="4925315"/>
            <a:ext cx="3409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dirty="0" smtClean="0">
                <a:latin typeface="Century Schoolbook" panose="02040604050505020304" pitchFamily="18" charset="0"/>
              </a:rPr>
              <a:t>Aluno:</a:t>
            </a:r>
          </a:p>
          <a:p>
            <a:r>
              <a:rPr lang="es-PE" sz="2400" dirty="0" smtClean="0">
                <a:latin typeface="Century Schoolbook" panose="02040604050505020304" pitchFamily="18" charset="0"/>
              </a:rPr>
              <a:t>Rómulo Ramos Avalos</a:t>
            </a:r>
            <a:endParaRPr lang="es-PE" sz="24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33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err="1" smtClean="0">
                <a:latin typeface="Century Schoolbook"/>
              </a:rPr>
              <a:t>Sparce</a:t>
            </a:r>
            <a:r>
              <a:rPr lang="es-PE" dirty="0" smtClean="0">
                <a:latin typeface="Century Schoolbook"/>
              </a:rPr>
              <a:t> </a:t>
            </a:r>
            <a:r>
              <a:rPr lang="es-PE" dirty="0" err="1" smtClean="0">
                <a:latin typeface="Century Schoolbook"/>
              </a:rPr>
              <a:t>coding</a:t>
            </a:r>
            <a:r>
              <a:rPr lang="es-PE" dirty="0" smtClean="0">
                <a:latin typeface="Century Schoolbook"/>
              </a:rPr>
              <a:t> </a:t>
            </a:r>
            <a:r>
              <a:rPr lang="es-PE" dirty="0" err="1" smtClean="0">
                <a:latin typeface="Century Schoolbook"/>
              </a:rPr>
              <a:t>scheme</a:t>
            </a:r>
            <a:endParaRPr lang="es-ES" dirty="0">
              <a:latin typeface="Century Schoolbook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Century Schoolbook" panose="02040604050505020304" pitchFamily="18" charset="0"/>
              </a:rPr>
              <a:t>Ele é mais preciso. </a:t>
            </a:r>
          </a:p>
          <a:p>
            <a:endParaRPr lang="pt-BR" sz="2400" dirty="0">
              <a:latin typeface="Century Schoolbook" panose="02040604050505020304" pitchFamily="18" charset="0"/>
            </a:endParaRPr>
          </a:p>
          <a:p>
            <a:r>
              <a:rPr lang="pt-BR" sz="2400" dirty="0">
                <a:latin typeface="Century Schoolbook" panose="02040604050505020304" pitchFamily="18" charset="0"/>
              </a:rPr>
              <a:t>A reduzida a partir do procedimento anterior, passa através de um vector de fórmula discriminativo com a qual se torna um vector de </a:t>
            </a:r>
            <a:r>
              <a:rPr lang="pt-BR" sz="2400" dirty="0" err="1">
                <a:latin typeface="Century Schoolbook" panose="02040604050505020304" pitchFamily="18" charset="0"/>
              </a:rPr>
              <a:t>Sparce</a:t>
            </a:r>
            <a:r>
              <a:rPr lang="pt-BR" sz="2400" dirty="0">
                <a:latin typeface="Century Schoolbook" panose="02040604050505020304" pitchFamily="18" charset="0"/>
              </a:rPr>
              <a:t> </a:t>
            </a:r>
            <a:r>
              <a:rPr lang="pt-BR" sz="2400" dirty="0" err="1" smtClean="0">
                <a:latin typeface="Century Schoolbook" panose="02040604050505020304" pitchFamily="18" charset="0"/>
              </a:rPr>
              <a:t>Code</a:t>
            </a:r>
            <a:r>
              <a:rPr lang="pt-BR" sz="2400" dirty="0" smtClean="0">
                <a:latin typeface="Century Schoolbook" panose="02040604050505020304" pitchFamily="18" charset="0"/>
              </a:rPr>
              <a:t>. </a:t>
            </a:r>
            <a:endParaRPr lang="pt-BR" sz="2400" dirty="0">
              <a:latin typeface="Century Schoolbook" panose="02040604050505020304" pitchFamily="18" charset="0"/>
            </a:endParaRPr>
          </a:p>
          <a:p>
            <a:endParaRPr lang="pt-BR" sz="2400" dirty="0">
              <a:latin typeface="Century Schoolbook" panose="02040604050505020304" pitchFamily="18" charset="0"/>
            </a:endParaRPr>
          </a:p>
          <a:p>
            <a:r>
              <a:rPr lang="pt-BR" sz="2400" dirty="0">
                <a:latin typeface="Century Schoolbook" panose="02040604050505020304" pitchFamily="18" charset="0"/>
              </a:rPr>
              <a:t>Este procedimento é o lugar onde um dicionário que representa os padrões básicos de características de distribuição de </a:t>
            </a:r>
            <a:r>
              <a:rPr lang="pt-BR" sz="2400" dirty="0" smtClean="0">
                <a:latin typeface="Century Schoolbook" panose="02040604050505020304" pitchFamily="18" charset="0"/>
              </a:rPr>
              <a:t>dados.</a:t>
            </a:r>
            <a:endParaRPr lang="es-ES" sz="2400" dirty="0" smtClean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45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>
                <a:latin typeface="Century Schoolbook"/>
              </a:rPr>
              <a:t>Max </a:t>
            </a:r>
            <a:r>
              <a:rPr lang="es-PE" dirty="0" err="1" smtClean="0">
                <a:latin typeface="Century Schoolbook"/>
              </a:rPr>
              <a:t>Pooling</a:t>
            </a:r>
            <a:r>
              <a:rPr lang="es-PE" dirty="0" smtClean="0">
                <a:latin typeface="Century Schoolbook"/>
              </a:rPr>
              <a:t> </a:t>
            </a:r>
            <a:r>
              <a:rPr lang="es-PE" dirty="0" err="1">
                <a:latin typeface="Century Schoolbook"/>
              </a:rPr>
              <a:t>O</a:t>
            </a:r>
            <a:r>
              <a:rPr lang="es-PE" dirty="0" err="1" smtClean="0">
                <a:latin typeface="Century Schoolbook"/>
              </a:rPr>
              <a:t>ver</a:t>
            </a:r>
            <a:r>
              <a:rPr lang="es-PE" dirty="0" smtClean="0">
                <a:latin typeface="Century Schoolbook"/>
              </a:rPr>
              <a:t> </a:t>
            </a:r>
            <a:r>
              <a:rPr lang="es-PE" dirty="0" err="1" smtClean="0">
                <a:latin typeface="Century Schoolbook"/>
              </a:rPr>
              <a:t>Motion</a:t>
            </a:r>
            <a:r>
              <a:rPr lang="es-PE" dirty="0" smtClean="0">
                <a:latin typeface="Century Schoolbook"/>
              </a:rPr>
              <a:t> </a:t>
            </a:r>
            <a:r>
              <a:rPr lang="es-PE" dirty="0" err="1" smtClean="0">
                <a:latin typeface="Century Schoolbook"/>
              </a:rPr>
              <a:t>Feature</a:t>
            </a:r>
            <a:endParaRPr lang="es-ES" dirty="0">
              <a:latin typeface="Century Schoolbook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 dirty="0"/>
          </a:p>
          <a:p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1097280" y="2101928"/>
            <a:ext cx="10895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Century Schoolbook" panose="02040604050505020304" pitchFamily="18" charset="0"/>
              </a:rPr>
              <a:t>É aplicado após a obtenção do conjunto de recursos no </a:t>
            </a:r>
            <a:r>
              <a:rPr lang="pt-BR" sz="2400" dirty="0" err="1">
                <a:latin typeface="Century Schoolbook" panose="02040604050505020304" pitchFamily="18" charset="0"/>
              </a:rPr>
              <a:t>Sparce</a:t>
            </a:r>
            <a:r>
              <a:rPr lang="pt-BR" sz="2400" dirty="0">
                <a:latin typeface="Century Schoolbook" panose="02040604050505020304" pitchFamily="18" charset="0"/>
              </a:rPr>
              <a:t> </a:t>
            </a:r>
            <a:r>
              <a:rPr lang="pt-BR" sz="2400" dirty="0" err="1" smtClean="0">
                <a:latin typeface="Century Schoolbook" panose="02040604050505020304" pitchFamily="18" charset="0"/>
              </a:rPr>
              <a:t>Code</a:t>
            </a:r>
            <a:r>
              <a:rPr lang="pt-BR" sz="2400" dirty="0" smtClean="0">
                <a:latin typeface="Century Schoolbook" panose="02040604050505020304" pitchFamily="18" charset="0"/>
              </a:rPr>
              <a:t>.</a:t>
            </a:r>
            <a:endParaRPr lang="es-PE" sz="2400" dirty="0">
              <a:latin typeface="Century Schoolbook" panose="020406040505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803" y="3041299"/>
            <a:ext cx="6709892" cy="89465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403" y="4044326"/>
            <a:ext cx="533400" cy="58102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562896" y="4150172"/>
            <a:ext cx="6864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Century Schoolbook" panose="02040604050505020304" pitchFamily="18" charset="0"/>
              </a:rPr>
              <a:t>Elemento pertencente ao vetor de K </a:t>
            </a:r>
            <a:r>
              <a:rPr lang="pt-BR" sz="2000" dirty="0" smtClean="0">
                <a:latin typeface="Century Schoolbook" panose="02040604050505020304" pitchFamily="18" charset="0"/>
              </a:rPr>
              <a:t>dimensões</a:t>
            </a:r>
            <a:endParaRPr lang="es-PE" sz="2000" dirty="0">
              <a:latin typeface="Century Schoolbook" panose="02040604050505020304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253803" y="4088617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>
                <a:latin typeface="Century Schoolbook" panose="02040604050505020304" pitchFamily="18" charset="0"/>
              </a:rPr>
              <a:t>:</a:t>
            </a:r>
            <a:endParaRPr lang="es-PE" sz="2400" dirty="0">
              <a:latin typeface="Century Schoolbook" panose="020406040505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720403" y="4866978"/>
            <a:ext cx="7008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err="1" smtClean="0">
                <a:latin typeface="Century Schoolbook" panose="02040604050505020304" pitchFamily="18" charset="0"/>
              </a:rPr>
              <a:t>Z</a:t>
            </a:r>
            <a:r>
              <a:rPr lang="es-PE" sz="1600" dirty="0" err="1" smtClean="0">
                <a:latin typeface="Century Schoolbook" panose="02040604050505020304" pitchFamily="18" charset="0"/>
              </a:rPr>
              <a:t>ij</a:t>
            </a:r>
            <a:r>
              <a:rPr lang="es-PE" sz="2400" dirty="0" smtClean="0">
                <a:latin typeface="Century Schoolbook" panose="02040604050505020304" pitchFamily="18" charset="0"/>
              </a:rPr>
              <a:t>   : </a:t>
            </a:r>
            <a:r>
              <a:rPr lang="pt-BR" sz="2400" dirty="0">
                <a:latin typeface="Century Schoolbook" panose="02040604050505020304" pitchFamily="18" charset="0"/>
              </a:rPr>
              <a:t>Elementos da matriz dada </a:t>
            </a:r>
            <a:r>
              <a:rPr lang="pt-BR" sz="2400" dirty="0" smtClean="0">
                <a:latin typeface="Century Schoolbook" panose="02040604050505020304" pitchFamily="18" charset="0"/>
              </a:rPr>
              <a:t>por</a:t>
            </a:r>
            <a:r>
              <a:rPr lang="es-PE" sz="2000" dirty="0" smtClean="0">
                <a:latin typeface="Century Schoolbook" panose="02040604050505020304" pitchFamily="18" charset="0"/>
              </a:rPr>
              <a:t> </a:t>
            </a:r>
            <a:r>
              <a:rPr lang="es-PE" sz="2000" dirty="0" err="1" smtClean="0">
                <a:latin typeface="Century Schoolbook" panose="02040604050505020304" pitchFamily="18" charset="0"/>
              </a:rPr>
              <a:t>Sparce</a:t>
            </a:r>
            <a:r>
              <a:rPr lang="es-PE" sz="2000" dirty="0" smtClean="0">
                <a:latin typeface="Century Schoolbook" panose="02040604050505020304" pitchFamily="18" charset="0"/>
              </a:rPr>
              <a:t> </a:t>
            </a:r>
            <a:r>
              <a:rPr lang="es-PE" sz="2000" dirty="0" err="1" smtClean="0">
                <a:latin typeface="Century Schoolbook" panose="02040604050505020304" pitchFamily="18" charset="0"/>
              </a:rPr>
              <a:t>Coding</a:t>
            </a:r>
            <a:endParaRPr lang="es-PE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98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863718" cy="1400530"/>
          </a:xfrm>
        </p:spPr>
        <p:txBody>
          <a:bodyPr/>
          <a:lstStyle/>
          <a:p>
            <a:r>
              <a:rPr lang="en-US" dirty="0" smtClean="0">
                <a:latin typeface="Century Schoolbook"/>
              </a:rPr>
              <a:t>Table </a:t>
            </a:r>
            <a:r>
              <a:rPr lang="en-US" dirty="0">
                <a:latin typeface="Century Schoolbook"/>
              </a:rPr>
              <a:t>of </a:t>
            </a:r>
            <a:r>
              <a:rPr lang="en-US" dirty="0" smtClean="0">
                <a:latin typeface="Century Schoolbook"/>
              </a:rPr>
              <a:t>shows: Hockey </a:t>
            </a:r>
            <a:r>
              <a:rPr lang="en-US" dirty="0">
                <a:latin typeface="Century Schoolbook"/>
              </a:rPr>
              <a:t>Fight </a:t>
            </a:r>
            <a:r>
              <a:rPr lang="en-US" dirty="0" smtClean="0">
                <a:latin typeface="Century Schoolbook"/>
              </a:rPr>
              <a:t>dataset</a:t>
            </a:r>
            <a:endParaRPr lang="es-ES" dirty="0">
              <a:latin typeface="Century Schoolbook"/>
            </a:endParaRPr>
          </a:p>
        </p:txBody>
      </p:sp>
      <p:pic>
        <p:nvPicPr>
          <p:cNvPr id="4098" name="Picture 2" descr="C:\Users\EDWIN2\Pictures\Captur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2" y="2308998"/>
            <a:ext cx="11754935" cy="308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7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EDWIN2\Pictures\Captur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092" y="2283124"/>
            <a:ext cx="8027080" cy="377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863718" cy="1400530"/>
          </a:xfrm>
        </p:spPr>
        <p:txBody>
          <a:bodyPr/>
          <a:lstStyle/>
          <a:p>
            <a:r>
              <a:rPr lang="en-US" dirty="0" smtClean="0">
                <a:latin typeface="Century Schoolbook"/>
              </a:rPr>
              <a:t>Table </a:t>
            </a:r>
            <a:r>
              <a:rPr lang="en-US" dirty="0">
                <a:latin typeface="Century Schoolbook"/>
              </a:rPr>
              <a:t>of </a:t>
            </a:r>
            <a:r>
              <a:rPr lang="en-US" dirty="0" smtClean="0">
                <a:latin typeface="Century Schoolbook"/>
              </a:rPr>
              <a:t>shows: Crowd Violence dataset</a:t>
            </a:r>
            <a:endParaRPr lang="es-ES" dirty="0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67631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>
                <a:latin typeface="Century Schoolbook"/>
              </a:rPr>
              <a:t>INTRODUÇÃO</a:t>
            </a:r>
            <a:endParaRPr lang="es-PE" sz="4800" dirty="0">
              <a:latin typeface="Century Schoolbook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2052918"/>
            <a:ext cx="9364053" cy="4195481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Century Schoolbook"/>
              </a:rPr>
              <a:t>Os momentos de detecção de violência no vídeo está métodos da descrição do espaço-tempo local das consultas nos vídeos comumente aplicado. No </a:t>
            </a:r>
            <a:r>
              <a:rPr lang="pt-BR" sz="2400" dirty="0" smtClean="0">
                <a:latin typeface="Century Schoolbook"/>
              </a:rPr>
              <a:t>entanto</a:t>
            </a:r>
            <a:r>
              <a:rPr lang="pt-BR" sz="2400" dirty="0">
                <a:latin typeface="Century Schoolbook"/>
              </a:rPr>
              <a:t>, esses descritores não são suficientemente </a:t>
            </a:r>
            <a:r>
              <a:rPr lang="pt-BR" sz="2400" dirty="0" smtClean="0">
                <a:latin typeface="Century Schoolbook"/>
              </a:rPr>
              <a:t>discriminativos. </a:t>
            </a:r>
            <a:endParaRPr lang="pt-BR" sz="2400" dirty="0">
              <a:latin typeface="Century Schoolbook"/>
            </a:endParaRPr>
          </a:p>
          <a:p>
            <a:endParaRPr lang="pt-BR" sz="2400" dirty="0">
              <a:latin typeface="Century Schoolbook"/>
            </a:endParaRPr>
          </a:p>
          <a:p>
            <a:r>
              <a:rPr lang="pt-BR" sz="2400" dirty="0">
                <a:latin typeface="Century Schoolbook"/>
              </a:rPr>
              <a:t>Este trabalho usa Movimento </a:t>
            </a:r>
            <a:r>
              <a:rPr lang="pt-BR" sz="2400" dirty="0" smtClean="0">
                <a:latin typeface="Century Schoolbook"/>
              </a:rPr>
              <a:t>SIFT </a:t>
            </a:r>
            <a:r>
              <a:rPr lang="pt-BR" sz="2400" dirty="0">
                <a:latin typeface="Century Schoolbook"/>
              </a:rPr>
              <a:t>(</a:t>
            </a:r>
            <a:r>
              <a:rPr lang="pt-BR" sz="2400" dirty="0" err="1">
                <a:latin typeface="Century Schoolbook"/>
              </a:rPr>
              <a:t>MoSIFT</a:t>
            </a:r>
            <a:r>
              <a:rPr lang="pt-BR" sz="2400" dirty="0">
                <a:latin typeface="Century Schoolbook"/>
              </a:rPr>
              <a:t>) </a:t>
            </a:r>
            <a:r>
              <a:rPr lang="pt-BR" sz="2400" dirty="0" smtClean="0">
                <a:latin typeface="Century Schoolbook"/>
              </a:rPr>
              <a:t>para </a:t>
            </a:r>
            <a:r>
              <a:rPr lang="pt-BR" sz="2400" dirty="0">
                <a:latin typeface="Century Schoolbook"/>
              </a:rPr>
              <a:t>a descrição de nível baixo do vídeo, </a:t>
            </a:r>
            <a:r>
              <a:rPr lang="pt-BR" sz="2400" dirty="0" err="1">
                <a:latin typeface="Century Schoolbook"/>
              </a:rPr>
              <a:t>Kernel</a:t>
            </a:r>
            <a:r>
              <a:rPr lang="pt-BR" sz="2400" dirty="0">
                <a:latin typeface="Century Schoolbook"/>
              </a:rPr>
              <a:t> </a:t>
            </a:r>
            <a:r>
              <a:rPr lang="pt-BR" sz="2400" dirty="0" err="1">
                <a:latin typeface="Century Schoolbook"/>
              </a:rPr>
              <a:t>Density</a:t>
            </a:r>
            <a:r>
              <a:rPr lang="pt-BR" sz="2400" dirty="0">
                <a:latin typeface="Century Schoolbook"/>
              </a:rPr>
              <a:t> </a:t>
            </a:r>
            <a:r>
              <a:rPr lang="pt-BR" sz="2400" dirty="0" err="1">
                <a:latin typeface="Century Schoolbook"/>
              </a:rPr>
              <a:t>Estimation</a:t>
            </a:r>
            <a:r>
              <a:rPr lang="pt-BR" sz="2400" dirty="0">
                <a:latin typeface="Century Schoolbook"/>
              </a:rPr>
              <a:t> (KDE) para seleção de </a:t>
            </a:r>
            <a:r>
              <a:rPr lang="pt-BR" sz="2400" dirty="0" smtClean="0">
                <a:latin typeface="Century Schoolbook"/>
              </a:rPr>
              <a:t>recursos, e </a:t>
            </a:r>
            <a:r>
              <a:rPr lang="pt-BR" sz="2400" dirty="0">
                <a:latin typeface="Century Schoolbook"/>
              </a:rPr>
              <a:t>finalmente, usando </a:t>
            </a:r>
            <a:r>
              <a:rPr lang="pt-BR" sz="2400" dirty="0" err="1">
                <a:latin typeface="Century Schoolbook"/>
              </a:rPr>
              <a:t>Sparce</a:t>
            </a:r>
            <a:r>
              <a:rPr lang="pt-BR" sz="2400" dirty="0">
                <a:latin typeface="Century Schoolbook"/>
              </a:rPr>
              <a:t> </a:t>
            </a:r>
            <a:r>
              <a:rPr lang="pt-BR" sz="2400" dirty="0" err="1">
                <a:latin typeface="Century Schoolbook"/>
              </a:rPr>
              <a:t>Coding</a:t>
            </a:r>
            <a:r>
              <a:rPr lang="pt-BR" sz="2400" dirty="0">
                <a:latin typeface="Century Schoolbook"/>
              </a:rPr>
              <a:t> </a:t>
            </a:r>
            <a:r>
              <a:rPr lang="pt-BR" sz="2400" dirty="0" err="1">
                <a:latin typeface="Century Schoolbook"/>
              </a:rPr>
              <a:t>Scheme</a:t>
            </a:r>
            <a:r>
              <a:rPr lang="pt-BR" sz="2400" dirty="0">
                <a:latin typeface="Century Schoolbook"/>
              </a:rPr>
              <a:t> para obter melhores resultados na discriminação de recursos.</a:t>
            </a:r>
            <a:endParaRPr lang="pt-BR" sz="2400" dirty="0" smtClean="0">
              <a:latin typeface="Century Schoolbook"/>
            </a:endParaRPr>
          </a:p>
          <a:p>
            <a:endParaRPr lang="pt-BR" sz="2400" dirty="0" smtClean="0">
              <a:latin typeface="Century Schoolbook"/>
            </a:endParaRPr>
          </a:p>
          <a:p>
            <a:endParaRPr lang="es-PE" sz="2400" dirty="0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245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66482"/>
          </a:xfrm>
        </p:spPr>
        <p:txBody>
          <a:bodyPr/>
          <a:lstStyle/>
          <a:p>
            <a:r>
              <a:rPr lang="es-PE" dirty="0" err="1" smtClean="0">
                <a:latin typeface="Century Schoolbook"/>
              </a:rPr>
              <a:t>Dataset</a:t>
            </a:r>
            <a:endParaRPr lang="es-ES" dirty="0">
              <a:latin typeface="Century Schoolbook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Century Schoolbook"/>
              </a:rPr>
              <a:t>1000 </a:t>
            </a:r>
            <a:r>
              <a:rPr lang="pt-BR" sz="2400" dirty="0" err="1">
                <a:latin typeface="Century Schoolbook"/>
              </a:rPr>
              <a:t>videos</a:t>
            </a:r>
            <a:r>
              <a:rPr lang="pt-BR" sz="2400" dirty="0">
                <a:latin typeface="Century Schoolbook"/>
              </a:rPr>
              <a:t> de </a:t>
            </a:r>
            <a:r>
              <a:rPr lang="pt-BR" sz="2400" dirty="0" err="1">
                <a:latin typeface="Century Schoolbook"/>
              </a:rPr>
              <a:t>hockey</a:t>
            </a:r>
            <a:r>
              <a:rPr lang="pt-BR" sz="2400" dirty="0">
                <a:latin typeface="Century Schoolbook"/>
              </a:rPr>
              <a:t> </a:t>
            </a:r>
            <a:r>
              <a:rPr lang="pt-BR" sz="2400" dirty="0" err="1">
                <a:latin typeface="Century Schoolbook"/>
              </a:rPr>
              <a:t>fight</a:t>
            </a:r>
            <a:r>
              <a:rPr lang="pt-BR" sz="2400" dirty="0">
                <a:latin typeface="Century Schoolbook"/>
              </a:rPr>
              <a:t> </a:t>
            </a:r>
            <a:r>
              <a:rPr lang="pt-BR" sz="2400" dirty="0" err="1">
                <a:latin typeface="Century Schoolbook"/>
              </a:rPr>
              <a:t>dataset</a:t>
            </a:r>
            <a:r>
              <a:rPr lang="pt-BR" sz="2400" dirty="0">
                <a:latin typeface="Century Schoolbook"/>
              </a:rPr>
              <a:t> quais 500 são violentos e </a:t>
            </a:r>
            <a:r>
              <a:rPr lang="pt-BR" sz="2400" dirty="0" smtClean="0">
                <a:latin typeface="Century Schoolbook"/>
              </a:rPr>
              <a:t>500 </a:t>
            </a:r>
            <a:r>
              <a:rPr lang="pt-BR" sz="2400" dirty="0">
                <a:latin typeface="Century Schoolbook"/>
              </a:rPr>
              <a:t>não. </a:t>
            </a:r>
            <a:r>
              <a:rPr lang="pt-BR" sz="2400" dirty="0" smtClean="0">
                <a:latin typeface="Century Schoolbook"/>
              </a:rPr>
              <a:t>Cada </a:t>
            </a:r>
            <a:r>
              <a:rPr lang="pt-BR" sz="2400" dirty="0">
                <a:latin typeface="Century Schoolbook"/>
              </a:rPr>
              <a:t>clipe tem 50 quadros com uma resolução de 360x288 pixels. </a:t>
            </a:r>
          </a:p>
          <a:p>
            <a:endParaRPr lang="pt-BR" sz="2400" dirty="0">
              <a:latin typeface="Century Schoolbook"/>
            </a:endParaRPr>
          </a:p>
          <a:p>
            <a:r>
              <a:rPr lang="pt-BR" sz="2400" dirty="0">
                <a:latin typeface="Century Schoolbook"/>
              </a:rPr>
              <a:t>246 </a:t>
            </a:r>
            <a:r>
              <a:rPr lang="pt-BR" sz="2400" dirty="0" err="1">
                <a:latin typeface="Century Schoolbook"/>
              </a:rPr>
              <a:t>videos</a:t>
            </a:r>
            <a:r>
              <a:rPr lang="pt-BR" sz="2400" dirty="0">
                <a:latin typeface="Century Schoolbook"/>
              </a:rPr>
              <a:t> </a:t>
            </a:r>
            <a:r>
              <a:rPr lang="pt-BR" sz="2400" dirty="0" err="1">
                <a:latin typeface="Century Schoolbook"/>
              </a:rPr>
              <a:t>cwowd</a:t>
            </a:r>
            <a:r>
              <a:rPr lang="pt-BR" sz="2400" dirty="0">
                <a:latin typeface="Century Schoolbook"/>
              </a:rPr>
              <a:t> </a:t>
            </a:r>
            <a:r>
              <a:rPr lang="pt-BR" sz="2400" dirty="0" err="1">
                <a:latin typeface="Century Schoolbook"/>
              </a:rPr>
              <a:t>violence</a:t>
            </a:r>
            <a:r>
              <a:rPr lang="pt-BR" sz="2400" dirty="0">
                <a:latin typeface="Century Schoolbook"/>
              </a:rPr>
              <a:t> </a:t>
            </a:r>
            <a:r>
              <a:rPr lang="pt-BR" sz="2400" dirty="0" err="1" smtClean="0">
                <a:latin typeface="Century Schoolbook"/>
              </a:rPr>
              <a:t>dataset</a:t>
            </a:r>
            <a:r>
              <a:rPr lang="pt-BR" sz="2400" dirty="0" smtClean="0">
                <a:latin typeface="Century Schoolbook"/>
              </a:rPr>
              <a:t> quais </a:t>
            </a:r>
            <a:r>
              <a:rPr lang="pt-BR" sz="2400" dirty="0">
                <a:latin typeface="Century Schoolbook"/>
              </a:rPr>
              <a:t>123 conjunto de dados que são violentos e 123 não, com resolução de 320x240 pixels.</a:t>
            </a:r>
            <a:endParaRPr lang="es-ES" sz="2400" dirty="0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222090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9654" y="438204"/>
            <a:ext cx="10558917" cy="635853"/>
          </a:xfrm>
        </p:spPr>
        <p:txBody>
          <a:bodyPr>
            <a:normAutofit fontScale="90000"/>
          </a:bodyPr>
          <a:lstStyle/>
          <a:p>
            <a:r>
              <a:rPr lang="es-PE" dirty="0" smtClean="0">
                <a:latin typeface="Century Schoolbook"/>
              </a:rPr>
              <a:t>Hockey </a:t>
            </a:r>
            <a:r>
              <a:rPr lang="es-PE" dirty="0" err="1" smtClean="0">
                <a:latin typeface="Century Schoolbook"/>
              </a:rPr>
              <a:t>Fight</a:t>
            </a:r>
            <a:r>
              <a:rPr lang="es-PE" dirty="0" smtClean="0">
                <a:latin typeface="Century Schoolbook"/>
              </a:rPr>
              <a:t> </a:t>
            </a:r>
            <a:r>
              <a:rPr lang="es-PE" dirty="0" err="1" smtClean="0">
                <a:latin typeface="Century Schoolbook"/>
              </a:rPr>
              <a:t>Dataset</a:t>
            </a:r>
            <a:endParaRPr lang="es-ES" dirty="0">
              <a:latin typeface="Century Schoolbook"/>
            </a:endParaRPr>
          </a:p>
        </p:txBody>
      </p:sp>
      <p:pic>
        <p:nvPicPr>
          <p:cNvPr id="1026" name="Picture 2" descr="C:\Users\EDWIN2\Downloads\Nueva carpeta\Captur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2729371"/>
            <a:ext cx="1990725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DWIN2\Downloads\Nueva carpeta\Captur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611" y="2714857"/>
            <a:ext cx="1895615" cy="1433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DWIN2\Downloads\Nueva carpeta\Captura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759" y="4671331"/>
            <a:ext cx="188595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DWIN2\Downloads\Nueva carpeta\Captura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372" y="2705332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EDWIN2\Downloads\Nueva carpeta\Captura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0139" y="2748421"/>
            <a:ext cx="18954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EDWIN2\Downloads\Nueva carpeta\Captura1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872" y="4685618"/>
            <a:ext cx="18669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596682" y="1794525"/>
            <a:ext cx="1362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err="1" smtClean="0">
                <a:latin typeface="Century Schoolbook"/>
              </a:rPr>
              <a:t>Violence</a:t>
            </a:r>
            <a:endParaRPr lang="es-ES" sz="2400" dirty="0">
              <a:latin typeface="Century Schoolbook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666500" y="1897353"/>
            <a:ext cx="2030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>
                <a:latin typeface="Century Schoolbook"/>
              </a:rPr>
              <a:t>Non-</a:t>
            </a:r>
            <a:r>
              <a:rPr lang="es-PE" sz="2400" dirty="0" err="1" smtClean="0">
                <a:latin typeface="Century Schoolbook"/>
              </a:rPr>
              <a:t>Violence</a:t>
            </a:r>
            <a:endParaRPr lang="es-ES" sz="2400" dirty="0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41582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DWIN2\Downloads\Nueva carpeta\Captur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6" y="2581274"/>
            <a:ext cx="187642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DWIN2\Downloads\Nueva carpeta\Captura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663" y="2609850"/>
            <a:ext cx="20097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EDWIN2\Downloads\Nueva carpeta\Captura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014" y="4533900"/>
            <a:ext cx="18669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EDWIN2\Downloads\Nueva carpeta\Captura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761" y="2590800"/>
            <a:ext cx="192405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EDWIN2\Downloads\Nueva carpeta\Captura1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0595" y="2552700"/>
            <a:ext cx="187642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EDWIN2\Downloads\Nueva carpeta\Captura1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500" y="4533900"/>
            <a:ext cx="18669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689654" y="438204"/>
            <a:ext cx="10558917" cy="635853"/>
          </a:xfrm>
        </p:spPr>
        <p:txBody>
          <a:bodyPr>
            <a:normAutofit fontScale="90000"/>
          </a:bodyPr>
          <a:lstStyle/>
          <a:p>
            <a:r>
              <a:rPr lang="es-PE" dirty="0" err="1" smtClean="0">
                <a:latin typeface="Century Schoolbook"/>
              </a:rPr>
              <a:t>Crowd</a:t>
            </a:r>
            <a:r>
              <a:rPr lang="es-PE" dirty="0" smtClean="0">
                <a:latin typeface="Century Schoolbook"/>
              </a:rPr>
              <a:t> </a:t>
            </a:r>
            <a:r>
              <a:rPr lang="es-PE" dirty="0" err="1" smtClean="0">
                <a:latin typeface="Century Schoolbook"/>
              </a:rPr>
              <a:t>Violence</a:t>
            </a:r>
            <a:r>
              <a:rPr lang="es-PE" dirty="0" smtClean="0">
                <a:latin typeface="Century Schoolbook"/>
              </a:rPr>
              <a:t> </a:t>
            </a:r>
            <a:r>
              <a:rPr lang="es-PE" dirty="0" err="1" smtClean="0">
                <a:latin typeface="Century Schoolbook"/>
              </a:rPr>
              <a:t>Dataset</a:t>
            </a:r>
            <a:endParaRPr lang="es-ES" dirty="0">
              <a:latin typeface="Century Schoolbook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596682" y="1794525"/>
            <a:ext cx="1362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err="1" smtClean="0">
                <a:latin typeface="Century Schoolbook"/>
              </a:rPr>
              <a:t>Violence</a:t>
            </a:r>
            <a:endParaRPr lang="es-ES" sz="2400" dirty="0">
              <a:latin typeface="Century Schoolbook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7666500" y="1897353"/>
            <a:ext cx="2030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>
                <a:latin typeface="Century Schoolbook"/>
              </a:rPr>
              <a:t>Non-</a:t>
            </a:r>
            <a:r>
              <a:rPr lang="es-PE" sz="2400" dirty="0" err="1" smtClean="0">
                <a:latin typeface="Century Schoolbook"/>
              </a:rPr>
              <a:t>Violence</a:t>
            </a:r>
            <a:endParaRPr lang="es-ES" sz="2400" dirty="0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30729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92860" cy="1400530"/>
          </a:xfrm>
        </p:spPr>
        <p:txBody>
          <a:bodyPr/>
          <a:lstStyle/>
          <a:p>
            <a:r>
              <a:rPr lang="en-US" dirty="0">
                <a:latin typeface="Century Schoolbook"/>
              </a:rPr>
              <a:t>Framework of the proposed violence detection approach</a:t>
            </a:r>
            <a:endParaRPr lang="es-ES" dirty="0">
              <a:latin typeface="Century Schoolbook"/>
            </a:endParaRPr>
          </a:p>
        </p:txBody>
      </p:sp>
      <p:pic>
        <p:nvPicPr>
          <p:cNvPr id="3074" name="Picture 2" descr="C:\Users\EDWIN2\Pictures\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24"/>
          <a:stretch/>
        </p:blipFill>
        <p:spPr bwMode="auto">
          <a:xfrm>
            <a:off x="484641" y="2574244"/>
            <a:ext cx="11020425" cy="2563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3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01284"/>
          </a:xfrm>
        </p:spPr>
        <p:txBody>
          <a:bodyPr/>
          <a:lstStyle/>
          <a:p>
            <a:r>
              <a:rPr lang="es-PE" dirty="0" err="1" smtClean="0">
                <a:latin typeface="Century Schoolbook"/>
              </a:rPr>
              <a:t>MoSIFT</a:t>
            </a:r>
            <a:r>
              <a:rPr lang="es-PE" dirty="0" smtClean="0">
                <a:latin typeface="Century Schoolbook"/>
              </a:rPr>
              <a:t> </a:t>
            </a:r>
            <a:r>
              <a:rPr lang="es-PE" dirty="0" err="1" smtClean="0">
                <a:latin typeface="Century Schoolbook"/>
              </a:rPr>
              <a:t>Algorith</a:t>
            </a:r>
            <a:endParaRPr lang="es-ES" dirty="0">
              <a:latin typeface="Century Schoolbook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03312" y="1751527"/>
            <a:ext cx="10052368" cy="449687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Century Schoolbook" panose="02040604050505020304" pitchFamily="18" charset="0"/>
              </a:rPr>
              <a:t>Aplica SIFT </a:t>
            </a:r>
            <a:r>
              <a:rPr lang="pt-BR" sz="2400" dirty="0" err="1" smtClean="0">
                <a:latin typeface="Century Schoolbook" panose="02040604050505020304" pitchFamily="18" charset="0"/>
              </a:rPr>
              <a:t>Estándar</a:t>
            </a:r>
            <a:r>
              <a:rPr lang="pt-BR" sz="2400" dirty="0" smtClean="0">
                <a:latin typeface="Century Schoolbook" panose="02040604050505020304" pitchFamily="18" charset="0"/>
              </a:rPr>
              <a:t> para </a:t>
            </a:r>
            <a:r>
              <a:rPr lang="pt-BR" sz="2400" dirty="0">
                <a:latin typeface="Century Schoolbook" panose="02040604050505020304" pitchFamily="18" charset="0"/>
              </a:rPr>
              <a:t>encontrar pontos de interesse visualmente distintos no domínio espacial</a:t>
            </a:r>
            <a:r>
              <a:rPr lang="pt-BR" sz="2400" dirty="0" smtClean="0">
                <a:latin typeface="Century Schoolbook" panose="02040604050505020304" pitchFamily="18" charset="0"/>
              </a:rPr>
              <a:t>.</a:t>
            </a:r>
          </a:p>
          <a:p>
            <a:endParaRPr lang="es-PE" sz="2400" dirty="0">
              <a:latin typeface="Century Schoolbook" panose="02040604050505020304" pitchFamily="18" charset="0"/>
            </a:endParaRPr>
          </a:p>
          <a:p>
            <a:r>
              <a:rPr lang="pt-BR" sz="2400" dirty="0">
                <a:latin typeface="Century Schoolbook" panose="02040604050505020304" pitchFamily="18" charset="0"/>
              </a:rPr>
              <a:t>Aplica-se também um </a:t>
            </a:r>
            <a:r>
              <a:rPr lang="en-US" sz="2400" dirty="0">
                <a:latin typeface="Century Schoolbook" panose="02040604050505020304" pitchFamily="18" charset="0"/>
              </a:rPr>
              <a:t>analogous histogram of optical flow</a:t>
            </a:r>
            <a:r>
              <a:rPr lang="pt-BR" sz="2400" dirty="0" smtClean="0">
                <a:latin typeface="Century Schoolbook" panose="02040604050505020304" pitchFamily="18" charset="0"/>
              </a:rPr>
              <a:t>. </a:t>
            </a:r>
            <a:r>
              <a:rPr lang="pt-BR" sz="2400" dirty="0">
                <a:latin typeface="Century Schoolbook" panose="02040604050505020304" pitchFamily="18" charset="0"/>
              </a:rPr>
              <a:t>Para rejeitar candidatos com recursos insuficientes.</a:t>
            </a:r>
            <a:endParaRPr lang="es-PE" sz="3100" dirty="0" smtClean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endParaRPr lang="es-PE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475" y="3730848"/>
            <a:ext cx="4858249" cy="251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6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>
                <a:latin typeface="Century Schoolbook"/>
              </a:rPr>
              <a:t>KDE-</a:t>
            </a:r>
            <a:r>
              <a:rPr lang="es-PE" dirty="0" err="1" smtClean="0">
                <a:latin typeface="Century Schoolbook"/>
              </a:rPr>
              <a:t>based</a:t>
            </a:r>
            <a:r>
              <a:rPr lang="es-PE" dirty="0" smtClean="0">
                <a:latin typeface="Century Schoolbook"/>
              </a:rPr>
              <a:t> </a:t>
            </a:r>
            <a:r>
              <a:rPr lang="es-PE" dirty="0" err="1" smtClean="0">
                <a:latin typeface="Century Schoolbook"/>
              </a:rPr>
              <a:t>feature</a:t>
            </a:r>
            <a:r>
              <a:rPr lang="es-PE" dirty="0" smtClean="0">
                <a:latin typeface="Century Schoolbook"/>
              </a:rPr>
              <a:t> </a:t>
            </a:r>
            <a:r>
              <a:rPr lang="es-PE" dirty="0" err="1" smtClean="0">
                <a:latin typeface="Century Schoolbook"/>
              </a:rPr>
              <a:t>selection</a:t>
            </a:r>
            <a:endParaRPr lang="es-ES" dirty="0">
              <a:latin typeface="Century Schoolbook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97280" y="2202288"/>
            <a:ext cx="9929611" cy="4404575"/>
          </a:xfrm>
        </p:spPr>
        <p:txBody>
          <a:bodyPr/>
          <a:lstStyle/>
          <a:p>
            <a:r>
              <a:rPr lang="es-ES" sz="2400" dirty="0" smtClean="0">
                <a:latin typeface="Century Schoolbook" panose="02040604050505020304" pitchFamily="18" charset="0"/>
              </a:rPr>
              <a:t>KDE </a:t>
            </a:r>
            <a:r>
              <a:rPr lang="es-ES" sz="2400" dirty="0">
                <a:latin typeface="Century Schoolbook" panose="02040604050505020304" pitchFamily="18" charset="0"/>
              </a:rPr>
              <a:t>inferida </a:t>
            </a:r>
            <a:r>
              <a:rPr lang="es-ES" sz="2400" dirty="0" err="1">
                <a:latin typeface="Century Schoolbook" panose="02040604050505020304" pitchFamily="18" charset="0"/>
              </a:rPr>
              <a:t>em</a:t>
            </a:r>
            <a:r>
              <a:rPr lang="es-ES" sz="2400" dirty="0">
                <a:latin typeface="Century Schoolbook" panose="02040604050505020304" pitchFamily="18" charset="0"/>
              </a:rPr>
              <a:t> </a:t>
            </a:r>
            <a:r>
              <a:rPr lang="es-ES" sz="2400" dirty="0" err="1">
                <a:latin typeface="Century Schoolbook" panose="02040604050505020304" pitchFamily="18" charset="0"/>
              </a:rPr>
              <a:t>Probability</a:t>
            </a:r>
            <a:r>
              <a:rPr lang="es-ES" sz="2400" dirty="0">
                <a:latin typeface="Century Schoolbook" panose="02040604050505020304" pitchFamily="18" charset="0"/>
              </a:rPr>
              <a:t> </a:t>
            </a:r>
            <a:r>
              <a:rPr lang="es-ES" sz="2400" dirty="0" err="1" smtClean="0">
                <a:latin typeface="Century Schoolbook" panose="02040604050505020304" pitchFamily="18" charset="0"/>
              </a:rPr>
              <a:t>density</a:t>
            </a:r>
            <a:r>
              <a:rPr lang="es-ES" sz="2400" dirty="0" smtClean="0">
                <a:latin typeface="Century Schoolbook" panose="02040604050505020304" pitchFamily="18" charset="0"/>
              </a:rPr>
              <a:t> </a:t>
            </a:r>
            <a:r>
              <a:rPr lang="es-ES" sz="2400" dirty="0" err="1" smtClean="0">
                <a:latin typeface="Century Schoolbook" panose="02040604050505020304" pitchFamily="18" charset="0"/>
              </a:rPr>
              <a:t>function</a:t>
            </a:r>
            <a:r>
              <a:rPr lang="es-ES" sz="2400" dirty="0">
                <a:latin typeface="Century Schoolbook" panose="02040604050505020304" pitchFamily="18" charset="0"/>
              </a:rPr>
              <a:t> </a:t>
            </a:r>
            <a:r>
              <a:rPr lang="es-ES" sz="2400" dirty="0" smtClean="0">
                <a:latin typeface="Century Schoolbook" panose="02040604050505020304" pitchFamily="18" charset="0"/>
              </a:rPr>
              <a:t>(PDF).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    </a:t>
            </a:r>
            <a:r>
              <a:rPr lang="es-ES" sz="2800" dirty="0" smtClean="0">
                <a:latin typeface="Century Schoolbook" panose="02040604050505020304" pitchFamily="18" charset="0"/>
              </a:rPr>
              <a:t>h&gt;0:	</a:t>
            </a:r>
            <a:r>
              <a:rPr lang="es-ES" sz="2800" dirty="0" err="1" smtClean="0">
                <a:latin typeface="Century Schoolbook" panose="02040604050505020304" pitchFamily="18" charset="0"/>
              </a:rPr>
              <a:t>bandwidth</a:t>
            </a:r>
            <a:endParaRPr lang="es-ES" sz="2800" dirty="0" smtClean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s-ES" sz="2800" dirty="0" smtClean="0"/>
              <a:t>         </a:t>
            </a:r>
            <a:r>
              <a:rPr lang="es-ES" sz="2800" dirty="0" err="1" smtClean="0"/>
              <a:t>Gaussian</a:t>
            </a:r>
            <a:r>
              <a:rPr lang="es-ES" sz="2800" dirty="0" smtClean="0"/>
              <a:t> </a:t>
            </a:r>
            <a:r>
              <a:rPr lang="es-ES" sz="2800" dirty="0" err="1" smtClean="0"/>
              <a:t>Kernel</a:t>
            </a:r>
            <a:r>
              <a:rPr lang="es-ES" sz="2800" dirty="0" smtClean="0"/>
              <a:t> :</a:t>
            </a:r>
            <a:endParaRPr lang="es-ES" sz="2800" dirty="0"/>
          </a:p>
          <a:p>
            <a:endParaRPr lang="es-ES" dirty="0" smtClean="0"/>
          </a:p>
          <a:p>
            <a:endParaRPr lang="es-ES" sz="2400" dirty="0">
              <a:latin typeface="Century Schoolbook" panose="02040604050505020304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988" y="2607885"/>
            <a:ext cx="4243589" cy="128005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394" y="4550887"/>
            <a:ext cx="4949136" cy="50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87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>
                <a:latin typeface="Century Schoolbook"/>
              </a:rPr>
              <a:t>KDE-</a:t>
            </a:r>
            <a:r>
              <a:rPr lang="es-PE" dirty="0" err="1" smtClean="0">
                <a:latin typeface="Century Schoolbook"/>
              </a:rPr>
              <a:t>based</a:t>
            </a:r>
            <a:r>
              <a:rPr lang="es-PE" dirty="0" smtClean="0">
                <a:latin typeface="Century Schoolbook"/>
              </a:rPr>
              <a:t> </a:t>
            </a:r>
            <a:r>
              <a:rPr lang="es-PE" dirty="0" err="1" smtClean="0">
                <a:latin typeface="Century Schoolbook"/>
              </a:rPr>
              <a:t>feature</a:t>
            </a:r>
            <a:r>
              <a:rPr lang="es-PE" dirty="0" smtClean="0">
                <a:latin typeface="Century Schoolbook"/>
              </a:rPr>
              <a:t> </a:t>
            </a:r>
            <a:r>
              <a:rPr lang="es-PE" dirty="0" err="1" smtClean="0">
                <a:latin typeface="Century Schoolbook"/>
              </a:rPr>
              <a:t>selection</a:t>
            </a:r>
            <a:endParaRPr lang="es-ES" dirty="0">
              <a:latin typeface="Century Schoolbook"/>
            </a:endParaRP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109" y="2022404"/>
            <a:ext cx="5854531" cy="256271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750" y="4870159"/>
            <a:ext cx="695325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61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1234</TotalTime>
  <Words>323</Words>
  <Application>Microsoft Office PowerPoint</Application>
  <PresentationFormat>Panorámica</PresentationFormat>
  <Paragraphs>48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Century Schoolbook</vt:lpstr>
      <vt:lpstr>Retrospección</vt:lpstr>
      <vt:lpstr>VIOLENT VIDEO DETECTION BASED ON MoSIFT FEATURE AND SPARSE CODING</vt:lpstr>
      <vt:lpstr>INTRODUÇÃO</vt:lpstr>
      <vt:lpstr>Dataset</vt:lpstr>
      <vt:lpstr>Hockey Fight Dataset</vt:lpstr>
      <vt:lpstr>Crowd Violence Dataset</vt:lpstr>
      <vt:lpstr>Framework of the proposed violence detection approach</vt:lpstr>
      <vt:lpstr>MoSIFT Algorith</vt:lpstr>
      <vt:lpstr>KDE-based feature selection</vt:lpstr>
      <vt:lpstr>KDE-based feature selection</vt:lpstr>
      <vt:lpstr>Sparce coding scheme</vt:lpstr>
      <vt:lpstr>Max Pooling Over Motion Feature</vt:lpstr>
      <vt:lpstr>Table of shows: Hockey Fight dataset</vt:lpstr>
      <vt:lpstr>Table of shows: Crowd Violence dataset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VIOLENT VIDEO DETECTION BASED ON MoSIFT FEATURE AND SPARSE CODING</dc:title>
  <dc:creator>LENOVO</dc:creator>
  <cp:lastModifiedBy>LENOVO</cp:lastModifiedBy>
  <cp:revision>45</cp:revision>
  <dcterms:created xsi:type="dcterms:W3CDTF">2014-09-15T00:17:02Z</dcterms:created>
  <dcterms:modified xsi:type="dcterms:W3CDTF">2014-09-30T13:33:54Z</dcterms:modified>
</cp:coreProperties>
</file>