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173084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9521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4235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5015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4500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0653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9694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1044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97986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1370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49869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361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900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5924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4291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03366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36419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4700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8709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3876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8992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5012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7643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663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93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Best Combination of Binarization Methods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for License Plate Character Segmentation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(2013) - Resumo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Vinicius Queiroz e Vinicius M. de Almeida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Foram feitos experimentos com 3.281 imagens de placas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Foram aplicados 4 tipos diferentes de ruídos nas imagens (redimensionamento, desfoque, movimentação e sombra), obtendo-se, ao todo, 16.405 imagens.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Sobre elas foram aplicados experimentos com o método demonstrado para segmentação de caractere, diferenciando apenas o método de binarização;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Foram testados todos o métodos de binarições citados. Eles foram testados com diferentes parâmetros, a fim de descobrir o melhor em cada caso;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Experimental Design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Experimental Design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4648629"/>
            <a:ext cx="8229600" cy="398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300" b="1">
                <a:solidFill>
                  <a:srgbClr val="000000"/>
                </a:solidFill>
              </a:rPr>
              <a:t>Tabela 1: </a:t>
            </a:r>
            <a:r>
              <a:rPr lang="en" sz="1300">
                <a:solidFill>
                  <a:srgbClr val="000000"/>
                </a:solidFill>
              </a:rPr>
              <a:t>Lista dos métodos de binarização e seus parâmetros utilizados no experimento (Yoon et al.2013)</a:t>
            </a:r>
          </a:p>
        </p:txBody>
      </p:sp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0924" y="1255875"/>
            <a:ext cx="4303400" cy="3392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/>
              <a:t>Experimental Design (processo de avaliação)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Para validação foi utilizado uma base de dados com os  bounding boxes marcados manualmentes;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Um acerto e definido por N</a:t>
            </a:r>
            <a:r>
              <a:rPr lang="en" sz="1100"/>
              <a:t>included </a:t>
            </a:r>
            <a:r>
              <a:rPr lang="en"/>
              <a:t>/ N</a:t>
            </a:r>
            <a:r>
              <a:rPr lang="en" sz="1100"/>
              <a:t>total</a:t>
            </a:r>
            <a:r>
              <a:rPr lang="en"/>
              <a:t>, onde N</a:t>
            </a:r>
            <a:r>
              <a:rPr lang="en" sz="1100"/>
              <a:t>included </a:t>
            </a:r>
            <a:r>
              <a:rPr lang="en"/>
              <a:t>é o numero de de bounding boxer encontrador com caracteres reais, e N</a:t>
            </a:r>
            <a:r>
              <a:rPr lang="en" sz="1100"/>
              <a:t>total</a:t>
            </a:r>
            <a:r>
              <a:rPr lang="en"/>
              <a:t> é o numero total de caracteres; 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Foi feito dois tipos de teste: os de Single-Method, aonde se aplica apenas um metodo de binarização, e os Combinations of Binary, onde se aplicão uma combinação de metodos;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Ao final criou-se uma tabela comparativa para cada metodo, ou combinação deles.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dirty="0" smtClean="0"/>
              <a:t>Foram feitos </a:t>
            </a:r>
            <a:r>
              <a:rPr lang="en" dirty="0"/>
              <a:t>dois tipos de teste Single-Method e Combinations of </a:t>
            </a:r>
            <a:r>
              <a:rPr lang="en" dirty="0" smtClean="0"/>
              <a:t>Binary. Estes </a:t>
            </a:r>
            <a:r>
              <a:rPr lang="en" dirty="0"/>
              <a:t>serão analisados separadamente.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dirty="0"/>
          </a:p>
          <a:p>
            <a:pPr algn="ctr" rtl="0">
              <a:spcBef>
                <a:spcPts val="0"/>
              </a:spcBef>
              <a:buNone/>
            </a:pPr>
            <a:r>
              <a:rPr lang="en" dirty="0"/>
              <a:t>Single-Method são testes feitos aplicando apenas um método de </a:t>
            </a:r>
            <a:r>
              <a:rPr lang="en" dirty="0" smtClean="0"/>
              <a:t>binarização. </a:t>
            </a:r>
            <a:r>
              <a:rPr lang="en" dirty="0"/>
              <a:t>Eles foram avaliados recebendo diferentes parâmetros de </a:t>
            </a:r>
            <a:r>
              <a:rPr lang="en" dirty="0" smtClean="0"/>
              <a:t>entrada.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dirty="0" smtClean="0"/>
              <a:t> </a:t>
            </a:r>
            <a:endParaRPr dirty="0"/>
          </a:p>
          <a:p>
            <a:pPr algn="ctr" rtl="0">
              <a:spcBef>
                <a:spcPts val="0"/>
              </a:spcBef>
              <a:buNone/>
            </a:pPr>
            <a:r>
              <a:rPr lang="en" dirty="0"/>
              <a:t>Combinations of Binary são testes feitos com combinados vários métodos de binarização. Foram testados vários tipos de combinação diferentes a fim de encontrar a melhor combinação.</a:t>
            </a:r>
          </a:p>
          <a:p>
            <a:pPr algn="ctr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384950" y="4523278"/>
            <a:ext cx="8301899" cy="577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Tabela 2: </a:t>
            </a:r>
            <a:r>
              <a:rPr lang="en" sz="1300">
                <a:solidFill>
                  <a:schemeClr val="dk1"/>
                </a:solidFill>
              </a:rPr>
              <a:t>Taxa de acerto para cada método avaliado em determinado tipo de conjunto de imagens, com a melhor combinação de parâmetros (Yoon et al.2013)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74" name="Shape 1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343262"/>
            <a:ext cx="7905750" cy="310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421050" y="4330798"/>
            <a:ext cx="8301899" cy="738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300" b="1">
                <a:solidFill>
                  <a:schemeClr val="dk1"/>
                </a:solidFill>
              </a:rPr>
              <a:t>Figura 2: </a:t>
            </a:r>
            <a:r>
              <a:rPr lang="en" sz="1300">
                <a:solidFill>
                  <a:schemeClr val="dk1"/>
                </a:solidFill>
              </a:rPr>
              <a:t>Exemplos de imagens de (a) entrada e suas respectivas imagens binárias obtidas pelos métodos de (b) Otsu, (c) Kittler, (d) Niblack (N = 21, k = 0.3), (e) Sauvola (N = 1, k = 1), (f) Wolf (N = 1, k = 1), e (g) Wen (N = 1, α = 3, β = 1). (Yoon et al.2013)</a:t>
            </a:r>
          </a:p>
        </p:txBody>
      </p:sp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050" y="1278400"/>
            <a:ext cx="7219103" cy="305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Pela Tabela 2 e Figura 2 verificamos que os métodos de binarização locais se comportam melhor do que os métodos globais, principalmente em imagens com ruídos.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Niblack apresenta os melhores resultados, com Sauvola e Wolf em segundo e terceiro lugar, respectivamente.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Os métodos globais não funcionam bem em imagens com iluminação irregular.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4621800"/>
            <a:ext cx="8686800" cy="521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Figura 3: </a:t>
            </a:r>
            <a:r>
              <a:rPr lang="en" sz="1300">
                <a:solidFill>
                  <a:schemeClr val="dk1"/>
                </a:solidFill>
              </a:rPr>
              <a:t>Imagens binárias provindas do método de Niblack com diferentes parâmetros</a:t>
            </a:r>
            <a:r>
              <a:rPr lang="en" sz="1300" b="1">
                <a:solidFill>
                  <a:schemeClr val="dk1"/>
                </a:solidFill>
              </a:rPr>
              <a:t> </a:t>
            </a:r>
            <a:r>
              <a:rPr lang="en" sz="1300">
                <a:solidFill>
                  <a:schemeClr val="dk1"/>
                </a:solidFill>
              </a:rPr>
              <a:t>(Yoon et al.2013)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334000"/>
            <a:ext cx="4852075" cy="328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Shape 195"/>
          <p:cNvSpPr txBox="1"/>
          <p:nvPr/>
        </p:nvSpPr>
        <p:spPr>
          <a:xfrm>
            <a:off x="5475000" y="1368750"/>
            <a:ext cx="3507300" cy="325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Blocos mesclados são regiões que contêm mais de um caracter. (Alto N, baixo k)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3175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Blocos fragmentados são regiões que contém somente pedaços de caracteres. (Baixo N, alto k)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pic>
        <p:nvPicPr>
          <p:cNvPr id="201" name="Shape 2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475" y="1255675"/>
            <a:ext cx="5602358" cy="3887824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 txBox="1"/>
          <p:nvPr/>
        </p:nvSpPr>
        <p:spPr>
          <a:xfrm>
            <a:off x="5838575" y="1304600"/>
            <a:ext cx="2898000" cy="156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lang="en" sz="1300" b="1">
                <a:solidFill>
                  <a:schemeClr val="dk1"/>
                </a:solidFill>
              </a:rPr>
              <a:t>Tabela 3: </a:t>
            </a:r>
            <a:r>
              <a:rPr lang="en" sz="1300">
                <a:solidFill>
                  <a:schemeClr val="dk1"/>
                </a:solidFill>
              </a:rPr>
              <a:t>Taxa de acerto para cada método avaliado em determinado tipo de conjunto de imagens, com a melhor combinação de métodos e parâmetros, para 2, 3 e 4 imagens binárias combinadas. (Yoon et al.2013)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O método de Combinations of Binary foi avaliado utilizando-se uma combinação entre duas, três e quatro imagens binárias. </a:t>
            </a:r>
            <a:endParaRPr lang="en" dirty="0" smtClean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Em todas as situações, foram obtidas taxas de acerto maiores do que nos testes feitos pelo Single-Method. </a:t>
            </a:r>
            <a:endParaRPr lang="en" dirty="0" smtClean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Repara-se também que quanto mais imagens binárias combinadas foram utilizadas, melhor a taxa de acerto</a:t>
            </a:r>
            <a:r>
              <a:rPr lang="en" dirty="0" smtClean="0"/>
              <a:t>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Mas ao se aumentar a quantidade de imagens binárias utilizadas, aumenta-se o grau de complexidade do </a:t>
            </a:r>
            <a:r>
              <a:rPr lang="pt-BR" dirty="0" smtClean="0"/>
              <a:t>algoritmo</a:t>
            </a:r>
            <a:r>
              <a:rPr lang="en" dirty="0" smtClean="0"/>
              <a:t> </a:t>
            </a:r>
            <a:r>
              <a:rPr lang="en" dirty="0"/>
              <a:t>de seleção de regiões, visto que um maior número de regiões será gerado</a:t>
            </a:r>
            <a:r>
              <a:rPr lang="en" dirty="0" smtClean="0"/>
              <a:t>.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Introdução 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391474"/>
            <a:ext cx="8229600" cy="351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dirty="0"/>
              <a:t>O Artigo demonstra uma técnica (Multimethod Binarization) para reconhecimento de caracteres em uma placa.</a:t>
            </a:r>
          </a:p>
          <a:p>
            <a:pPr algn="ctr" rtl="0">
              <a:spcBef>
                <a:spcPts val="0"/>
              </a:spcBef>
              <a:buNone/>
            </a:pPr>
            <a:endParaRPr dirty="0"/>
          </a:p>
          <a:p>
            <a:pPr algn="ctr" rtl="0">
              <a:spcBef>
                <a:spcPts val="0"/>
              </a:spcBef>
              <a:buNone/>
            </a:pPr>
            <a:r>
              <a:rPr lang="en" dirty="0"/>
              <a:t>Porém seu foco esta na comparação de diferentes </a:t>
            </a:r>
            <a:r>
              <a:rPr lang="pt-BR" dirty="0" smtClean="0"/>
              <a:t>algoritmo</a:t>
            </a:r>
            <a:r>
              <a:rPr lang="en" dirty="0" smtClean="0"/>
              <a:t>s </a:t>
            </a:r>
            <a:r>
              <a:rPr lang="en" dirty="0"/>
              <a:t>de binarização, que é uma parte crucial do </a:t>
            </a:r>
            <a:r>
              <a:rPr lang="en" dirty="0" smtClean="0"/>
              <a:t>algoritmo </a:t>
            </a:r>
            <a:r>
              <a:rPr lang="en" dirty="0"/>
              <a:t>final.</a:t>
            </a:r>
          </a:p>
          <a:p>
            <a:pPr algn="ctr" rtl="0">
              <a:spcBef>
                <a:spcPts val="0"/>
              </a:spcBef>
              <a:buNone/>
            </a:pPr>
            <a:endParaRPr dirty="0"/>
          </a:p>
          <a:p>
            <a:pPr algn="ctr">
              <a:spcBef>
                <a:spcPts val="0"/>
              </a:spcBef>
              <a:buNone/>
            </a:pPr>
            <a:r>
              <a:rPr lang="en" dirty="0"/>
              <a:t>Ele analisa estes </a:t>
            </a:r>
            <a:r>
              <a:rPr lang="pt-BR" dirty="0" smtClean="0"/>
              <a:t>algoritmo</a:t>
            </a:r>
            <a:r>
              <a:rPr lang="en" dirty="0" smtClean="0"/>
              <a:t>s </a:t>
            </a:r>
            <a:r>
              <a:rPr lang="en" dirty="0"/>
              <a:t>tanto separamente como em um trabalho em conjunto para verificar qual algoritmo, e qual combinação deles, tem o melhor desempenho.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Experiment Results and Analysis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 smtClean="0"/>
              <a:t>Robustez </a:t>
            </a:r>
            <a:r>
              <a:rPr lang="en" dirty="0"/>
              <a:t>é definida como o quanto um método é flexível às diferentes variações nas imagens.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Complementariedade é um atributo entre dois métodos, que define o quanto aumentará a </a:t>
            </a:r>
            <a:r>
              <a:rPr lang="en" dirty="0" smtClean="0"/>
              <a:t>robustez </a:t>
            </a:r>
            <a:r>
              <a:rPr lang="en" dirty="0"/>
              <a:t>quando os dois métodos forem combinados.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A combinação entre métodos com alta complementariedade é desejada, desde que sejam dois métodos com alta </a:t>
            </a:r>
            <a:r>
              <a:rPr lang="en" dirty="0" smtClean="0"/>
              <a:t>robustez. 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Resultados e Conclusões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270000" y="3999301"/>
            <a:ext cx="8355299" cy="52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300" b="1">
                <a:solidFill>
                  <a:schemeClr val="dk1"/>
                </a:solidFill>
              </a:rPr>
              <a:t>Figura 4: </a:t>
            </a:r>
            <a:r>
              <a:rPr lang="en" sz="1300">
                <a:solidFill>
                  <a:schemeClr val="dk1"/>
                </a:solidFill>
              </a:rPr>
              <a:t>Imagens segmentadas (a) corretamente e (b) incorretamente, pelas melhores segmentações através do Multi-Method utilizando duas imagens binárias</a:t>
            </a:r>
            <a:r>
              <a:rPr lang="en" sz="1300" b="1">
                <a:solidFill>
                  <a:schemeClr val="dk1"/>
                </a:solidFill>
              </a:rPr>
              <a:t> </a:t>
            </a:r>
            <a:r>
              <a:rPr lang="en" sz="1300">
                <a:solidFill>
                  <a:schemeClr val="dk1"/>
                </a:solidFill>
              </a:rPr>
              <a:t>(Yoon et al.2013)</a:t>
            </a:r>
          </a:p>
        </p:txBody>
      </p:sp>
      <p:pic>
        <p:nvPicPr>
          <p:cNvPr id="221" name="Shape 2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000" y="1695312"/>
            <a:ext cx="4488524" cy="218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9624" y="1695312"/>
            <a:ext cx="4367175" cy="218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Resultados e Conclusões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O trabalho apresenta as melhores combinações entre diferentes métodos de binarização com seus respectivos parâmetros</a:t>
            </a:r>
            <a:r>
              <a:rPr lang="en" dirty="0" smtClean="0"/>
              <a:t>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Na maioria dos casos, foram obtidas melhorias incrementais a cada aumento no número de imagens combinadas</a:t>
            </a:r>
            <a:r>
              <a:rPr lang="en" dirty="0" smtClean="0"/>
              <a:t>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A seleção dos métodos e parâmetros é fundamental para que a segmentação ocorra de forma correta</a:t>
            </a:r>
            <a:r>
              <a:rPr lang="en" dirty="0" smtClean="0"/>
              <a:t>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endParaRPr lang="en" dirty="0"/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Quando se utiliza métodos pobres de binarização, é possível que a taxa de acerto diminua com o aumento da quantidade de imagens binárias utilizadas.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Dúvidas</a:t>
            </a:r>
          </a:p>
        </p:txBody>
      </p:sp>
      <p:pic>
        <p:nvPicPr>
          <p:cNvPr id="234" name="Shape 2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9149" y="1332000"/>
            <a:ext cx="2533950" cy="363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457200" y="1347001"/>
            <a:ext cx="8460900" cy="3561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4800" b="1"/>
              <a:t>Obrigado!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Referência Bibliográfica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[1] - Yoon, Y. et al. “Best Combination of Binarization Methods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for License Plate Character Segmentation.”. </a:t>
            </a:r>
            <a:r>
              <a:rPr lang="en" i="1"/>
              <a:t>ETRI Journal</a:t>
            </a:r>
            <a:r>
              <a:rPr lang="en"/>
              <a:t>, Volume 35, Number 3, June 2013, pp. 491-500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Multimethod Binarization Scheme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292075"/>
            <a:ext cx="8229600" cy="361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É o algoritmo proposto para reconhecimento de caracteres em uma placa, ele e dividido em 3 etapas, porém o foco maior está em analisar diferentes alternativas para a 1º delas, são elas</a:t>
            </a:r>
            <a:r>
              <a:rPr lang="en" dirty="0" smtClean="0"/>
              <a:t>:</a:t>
            </a:r>
          </a:p>
          <a:p>
            <a:pPr rtl="0">
              <a:spcBef>
                <a:spcPts val="0"/>
              </a:spcBef>
              <a:buNone/>
            </a:pPr>
            <a:endParaRPr lang="en" dirty="0"/>
          </a:p>
          <a:p>
            <a:pPr rtl="0">
              <a:spcBef>
                <a:spcPts val="0"/>
              </a:spcBef>
              <a:buNone/>
            </a:pPr>
            <a:r>
              <a:rPr lang="en" dirty="0"/>
              <a:t>1- Binarização da imagem;</a:t>
            </a:r>
          </a:p>
          <a:p>
            <a:pPr rtl="0">
              <a:spcBef>
                <a:spcPts val="0"/>
              </a:spcBef>
              <a:buNone/>
            </a:pPr>
            <a:endParaRPr lang="en" dirty="0" smtClean="0"/>
          </a:p>
          <a:p>
            <a:pPr rtl="0">
              <a:spcBef>
                <a:spcPts val="0"/>
              </a:spcBef>
              <a:buNone/>
            </a:pPr>
            <a:r>
              <a:rPr lang="en" dirty="0" smtClean="0"/>
              <a:t>2- </a:t>
            </a:r>
            <a:r>
              <a:rPr lang="en" dirty="0"/>
              <a:t>Encontrar bounding boxes;</a:t>
            </a:r>
          </a:p>
          <a:p>
            <a:pPr rtl="0">
              <a:spcBef>
                <a:spcPts val="0"/>
              </a:spcBef>
              <a:buNone/>
            </a:pPr>
            <a:endParaRPr lang="en" dirty="0" smtClean="0"/>
          </a:p>
          <a:p>
            <a:pPr rtl="0">
              <a:spcBef>
                <a:spcPts val="0"/>
              </a:spcBef>
              <a:buNone/>
            </a:pPr>
            <a:r>
              <a:rPr lang="en" dirty="0" smtClean="0"/>
              <a:t>3- </a:t>
            </a:r>
            <a:r>
              <a:rPr lang="en" dirty="0"/>
              <a:t>Selecionar os 4 (ou 6) caracteres principais;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>
              <a:spcBef>
                <a:spcPts val="0"/>
              </a:spcBef>
              <a:buNone/>
            </a:pPr>
            <a:r>
              <a:rPr lang="en" dirty="0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Vários </a:t>
            </a:r>
            <a:r>
              <a:rPr lang="pt-BR" dirty="0" smtClean="0"/>
              <a:t>algoritmo</a:t>
            </a:r>
            <a:r>
              <a:rPr lang="en" dirty="0" smtClean="0"/>
              <a:t>s </a:t>
            </a:r>
            <a:r>
              <a:rPr lang="en" dirty="0"/>
              <a:t>de binarização são demonstrados e analisados. Eles são divididos em dois grupos: globais e locais, são eles: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Globais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FixedTh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Otsu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Kittler and Illingworth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Locais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Niblack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Sauvola and Pietikäinen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Wolf</a:t>
            </a:r>
          </a:p>
          <a:p>
            <a:pPr marL="9144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/>
              <a:t>Wen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Binarization Methods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Métodos globais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dirty="0"/>
              <a:t>O métodos globais assim chamam pois eles utilizam um único limiar para toda imagem, o que faz com que tenha um desempenho pior em com iluminação irregular ou sobras</a:t>
            </a:r>
            <a:r>
              <a:rPr lang="en" dirty="0" smtClean="0"/>
              <a:t>.</a:t>
            </a:r>
          </a:p>
          <a:p>
            <a:pPr algn="ctr" rtl="0">
              <a:spcBef>
                <a:spcPts val="0"/>
              </a:spcBef>
              <a:buNone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FixedTh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/>
              <a:t>É o método mais simples, recebe um limiar fixo para binarização.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Otsu</a:t>
            </a:r>
          </a:p>
          <a:p>
            <a:pPr rtl="0"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/>
              <a:t>É o método global mais popular, escolhe um limiar tentando minimizar a variância dos pixels de foreground e background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dirty="0"/>
              <a:t> </a:t>
            </a:r>
            <a:r>
              <a:rPr lang="en" b="1" dirty="0"/>
              <a:t>Kittler and Illingworth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/>
              <a:t>Neste método o limiar e encontrado a partir de duas distribuções gaussianas.</a:t>
            </a:r>
          </a:p>
          <a:p>
            <a:pPr marL="45720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Métodos locais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Nele o limiar de cada pixel é calculado a partir dos pixels em sua volta, o método inicial e o de Niblack, os demais são variações deles</a:t>
            </a:r>
            <a:r>
              <a:rPr lang="en" dirty="0" smtClean="0"/>
              <a:t>:</a:t>
            </a:r>
          </a:p>
          <a:p>
            <a:pPr rtl="0">
              <a:spcBef>
                <a:spcPts val="0"/>
              </a:spcBef>
              <a:buNone/>
            </a:pPr>
            <a:endParaRPr lang="en" dirty="0"/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Niblack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/>
              <a:t>Dado pela seguinte formula, onde ‘m’ é a média, ‘s’ o desvio padrão e k um peso variável.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dirty="0"/>
              <a:t>	</a:t>
            </a:r>
            <a:r>
              <a:rPr lang="en" sz="2400" dirty="0"/>
              <a:t>T = m + k * s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Sauvola and Pietikäinen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/>
              <a:t>Variação de Niblack, onde R é o range dinâmico e </a:t>
            </a:r>
          </a:p>
          <a:p>
            <a:pPr marL="457200" lvl="0" indent="0" algn="ctr">
              <a:spcBef>
                <a:spcPts val="0"/>
              </a:spcBef>
              <a:buNone/>
            </a:pPr>
            <a:r>
              <a:rPr lang="en" sz="2400" dirty="0"/>
              <a:t>T = m * [1+ k * (s / R – 1)]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Métodos locais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Wolf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/>
              <a:t>Outra variação aonde M é o minimo valor da imagem de entrada. 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dirty="0"/>
              <a:t>T = m + k * (s / R – 1)* (m – M)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 dirty="0"/>
              <a:t>Wen</a:t>
            </a:r>
          </a:p>
          <a:p>
            <a:pPr rtl="0">
              <a:spcBef>
                <a:spcPts val="0"/>
              </a:spcBef>
              <a:buNone/>
            </a:pPr>
            <a:r>
              <a:rPr lang="en" b="1" dirty="0"/>
              <a:t>	</a:t>
            </a:r>
            <a:r>
              <a:rPr lang="en" dirty="0" smtClean="0"/>
              <a:t>É uma </a:t>
            </a:r>
            <a:r>
              <a:rPr lang="en" dirty="0"/>
              <a:t>evolução de </a:t>
            </a:r>
            <a:r>
              <a:rPr lang="en" dirty="0" smtClean="0"/>
              <a:t>algoritmo </a:t>
            </a:r>
            <a:r>
              <a:rPr lang="en" dirty="0"/>
              <a:t>proposto por </a:t>
            </a:r>
            <a:r>
              <a:rPr lang="en" dirty="0" smtClean="0"/>
              <a:t>Bernsen. </a:t>
            </a:r>
            <a:r>
              <a:rPr lang="en" dirty="0" smtClean="0"/>
              <a:t>N</a:t>
            </a:r>
            <a:r>
              <a:rPr lang="en" dirty="0" smtClean="0"/>
              <a:t>ele, </a:t>
            </a:r>
            <a:r>
              <a:rPr lang="en" dirty="0"/>
              <a:t>min e max </a:t>
            </a:r>
            <a:r>
              <a:rPr lang="en" dirty="0" smtClean="0"/>
              <a:t>significam </a:t>
            </a:r>
            <a:r>
              <a:rPr lang="en" dirty="0"/>
              <a:t>o valor </a:t>
            </a:r>
            <a:r>
              <a:rPr lang="en" dirty="0" smtClean="0"/>
              <a:t>mínimo </a:t>
            </a:r>
            <a:r>
              <a:rPr lang="en" dirty="0"/>
              <a:t>e </a:t>
            </a:r>
            <a:r>
              <a:rPr lang="en" dirty="0" smtClean="0"/>
              <a:t>máximo </a:t>
            </a:r>
            <a:r>
              <a:rPr lang="en" dirty="0"/>
              <a:t>dos pixels em volta do local observado, α o peso apos uma aplicação de gaussiana e β controla o </a:t>
            </a:r>
            <a:r>
              <a:rPr lang="en" dirty="0" smtClean="0"/>
              <a:t>níves </a:t>
            </a:r>
            <a:r>
              <a:rPr lang="en" dirty="0"/>
              <a:t>globais, como k</a:t>
            </a:r>
            <a:r>
              <a:rPr lang="en" dirty="0" smtClean="0"/>
              <a:t>.</a:t>
            </a:r>
          </a:p>
          <a:p>
            <a:pPr rtl="0">
              <a:spcBef>
                <a:spcPts val="0"/>
              </a:spcBef>
              <a:buNone/>
            </a:pPr>
            <a:endParaRPr lang="en" dirty="0"/>
          </a:p>
          <a:p>
            <a:pPr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dirty="0"/>
              <a:t>T2= [max(</a:t>
            </a:r>
            <a:r>
              <a:rPr lang="en" sz="2400" i="1" dirty="0"/>
              <a:t>I'</a:t>
            </a:r>
            <a:r>
              <a:rPr lang="en" sz="1200" dirty="0"/>
              <a:t>sub</a:t>
            </a:r>
            <a:r>
              <a:rPr lang="en" sz="2400" dirty="0"/>
              <a:t>) + min(</a:t>
            </a:r>
            <a:r>
              <a:rPr lang="en" sz="2400" i="1" dirty="0"/>
              <a:t>I'</a:t>
            </a:r>
            <a:r>
              <a:rPr lang="en" sz="1200" dirty="0"/>
              <a:t>sub</a:t>
            </a:r>
            <a:r>
              <a:rPr lang="en" sz="2400" dirty="0"/>
              <a:t>)]/ 2,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/>
              <a:t>T= β ∗ [(1 – α) * T1+ α* T2 ],</a:t>
            </a:r>
          </a:p>
          <a:p>
            <a:pPr lvl="0" algn="ctr">
              <a:spcBef>
                <a:spcPts val="0"/>
              </a:spcBef>
              <a:buNone/>
            </a:pPr>
            <a:endParaRPr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101099"/>
            <a:ext cx="7315499" cy="1177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Multimethod Binarization for Character Segmentation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278517"/>
            <a:ext cx="8229600" cy="77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O processo de Segmentação de Caracteres por Binarização Multi-Método pode ser dividido em 5 </a:t>
            </a:r>
            <a:r>
              <a:rPr lang="en" dirty="0" smtClean="0"/>
              <a:t>etapas, como visto na Fig 1:</a:t>
            </a:r>
          </a:p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36" name="Shape 136"/>
          <p:cNvSpPr txBox="1"/>
          <p:nvPr/>
        </p:nvSpPr>
        <p:spPr>
          <a:xfrm>
            <a:off x="481200" y="1923678"/>
            <a:ext cx="8223300" cy="3024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r>
              <a:rPr lang="en" sz="1700" dirty="0" smtClean="0">
                <a:solidFill>
                  <a:schemeClr val="dk2"/>
                </a:solidFill>
              </a:rPr>
              <a:t>Gerar múltiplas imagens binárias.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700" dirty="0">
              <a:solidFill>
                <a:schemeClr val="dk2"/>
              </a:solidFill>
            </a:endParaRP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r>
              <a:rPr lang="en" sz="1700" dirty="0" smtClean="0">
                <a:solidFill>
                  <a:schemeClr val="dk2"/>
                </a:solidFill>
              </a:rPr>
              <a:t>Aplicar CCA em todas as imagens binárias.</a:t>
            </a:r>
          </a:p>
          <a:p>
            <a:pPr marL="457200" lvl="0" indent="-342900" rtl="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700" dirty="0">
              <a:solidFill>
                <a:schemeClr val="dk2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r>
              <a:rPr lang="en" sz="1700" dirty="0" smtClean="0">
                <a:solidFill>
                  <a:schemeClr val="dk2"/>
                </a:solidFill>
              </a:rPr>
              <a:t>Integrar as regiões encontradas em uma única imagem.</a:t>
            </a: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700" dirty="0">
              <a:solidFill>
                <a:schemeClr val="dk2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r>
              <a:rPr lang="en" sz="1700" dirty="0" smtClean="0">
                <a:solidFill>
                  <a:schemeClr val="dk2"/>
                </a:solidFill>
              </a:rPr>
              <a:t>Selecionar as melhores regiões candidatas por Reconhecimento de Caracteres</a:t>
            </a: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700" dirty="0" smtClean="0">
              <a:solidFill>
                <a:schemeClr val="dk2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r>
              <a:rPr lang="en" sz="1700" dirty="0" smtClean="0">
                <a:solidFill>
                  <a:schemeClr val="dk2"/>
                </a:solidFill>
              </a:rPr>
              <a:t>Selecionar as 4 (ou 6) regiões definitivas, analisando-se as distâncias entre as regiões candidatas</a:t>
            </a: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800" dirty="0">
              <a:solidFill>
                <a:schemeClr val="dk2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800" dirty="0" smtClean="0">
              <a:solidFill>
                <a:schemeClr val="dk2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800" dirty="0">
              <a:solidFill>
                <a:schemeClr val="dk2"/>
              </a:solidFill>
            </a:endParaRPr>
          </a:p>
          <a:p>
            <a:pPr marL="457200" lvl="0" indent="-342900">
              <a:spcBef>
                <a:spcPts val="0"/>
              </a:spcBef>
              <a:buClr>
                <a:schemeClr val="dk2"/>
              </a:buClr>
              <a:buSzPct val="100000"/>
              <a:buFont typeface="+mj-lt"/>
              <a:buAutoNum type="arabicPeriod"/>
            </a:pPr>
            <a:endParaRPr lang="en"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7315499" cy="936103"/>
          </a:xfrm>
        </p:spPr>
        <p:txBody>
          <a:bodyPr/>
          <a:lstStyle/>
          <a:p>
            <a:r>
              <a:rPr lang="en" sz="3600" dirty="0"/>
              <a:t>Multimethod Binarization for Character Segmentation</a:t>
            </a:r>
            <a:endParaRPr lang="pt-BR" sz="3600" dirty="0"/>
          </a:p>
        </p:txBody>
      </p:sp>
      <p:pic>
        <p:nvPicPr>
          <p:cNvPr id="4" name="Shape 10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84400" y="1491630"/>
            <a:ext cx="8152575" cy="23990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hape 104"/>
          <p:cNvSpPr txBox="1"/>
          <p:nvPr/>
        </p:nvSpPr>
        <p:spPr>
          <a:xfrm>
            <a:off x="571424" y="4037642"/>
            <a:ext cx="7766399" cy="6858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dirty="0"/>
              <a:t>Figura 1</a:t>
            </a:r>
            <a:r>
              <a:rPr lang="en" dirty="0"/>
              <a:t>: </a:t>
            </a:r>
            <a:r>
              <a:rPr lang="en" sz="1300" dirty="0"/>
              <a:t>Pipeline do </a:t>
            </a:r>
            <a:r>
              <a:rPr lang="pt-BR" sz="1300" dirty="0" smtClean="0"/>
              <a:t>algoritmo</a:t>
            </a:r>
            <a:r>
              <a:rPr lang="en" sz="1300" dirty="0" smtClean="0"/>
              <a:t> </a:t>
            </a:r>
            <a:r>
              <a:rPr lang="en" sz="1300" dirty="0"/>
              <a:t>de detecção de caracteres por Binarização Multi-Método (Yoon et al.2013)</a:t>
            </a:r>
          </a:p>
        </p:txBody>
      </p:sp>
    </p:spTree>
    <p:extLst>
      <p:ext uri="{BB962C8B-B14F-4D97-AF65-F5344CB8AC3E}">
        <p14:creationId xmlns:p14="http://schemas.microsoft.com/office/powerpoint/2010/main" val="37273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1240</Words>
  <Application>Microsoft Office PowerPoint</Application>
  <PresentationFormat>On-screen Show (16:9)</PresentationFormat>
  <Paragraphs>138</Paragraphs>
  <Slides>25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lesson-plan</vt:lpstr>
      <vt:lpstr>Best Combination of Binarization Methods for License Plate Character Segmentation (2013) - Resumo</vt:lpstr>
      <vt:lpstr>Introdução </vt:lpstr>
      <vt:lpstr>Multimethod Binarization Scheme</vt:lpstr>
      <vt:lpstr>Binarization Methods </vt:lpstr>
      <vt:lpstr>Métodos globais</vt:lpstr>
      <vt:lpstr>Métodos locais</vt:lpstr>
      <vt:lpstr>Métodos locais</vt:lpstr>
      <vt:lpstr>Multimethod Binarization for Character Segmentation</vt:lpstr>
      <vt:lpstr>Multimethod Binarization for Character Segmentation</vt:lpstr>
      <vt:lpstr>Experimental Design</vt:lpstr>
      <vt:lpstr>Experimental Design</vt:lpstr>
      <vt:lpstr>Experimental Design (processo de avaliação)</vt:lpstr>
      <vt:lpstr>Experiment Results and Analysis</vt:lpstr>
      <vt:lpstr>Experiment Results and Analysis</vt:lpstr>
      <vt:lpstr>Experiment Results and Analysis</vt:lpstr>
      <vt:lpstr>Experiment Results and Analysis</vt:lpstr>
      <vt:lpstr>Experiment Results and Analysis</vt:lpstr>
      <vt:lpstr>Experiment Results and Analysis</vt:lpstr>
      <vt:lpstr>Experiment Results and Analysis</vt:lpstr>
      <vt:lpstr>Experiment Results and Analysis</vt:lpstr>
      <vt:lpstr>Resultados e Conclusões</vt:lpstr>
      <vt:lpstr>Resultados e Conclusões</vt:lpstr>
      <vt:lpstr>Dúvidas</vt:lpstr>
      <vt:lpstr>PowerPoint Presentation</vt:lpstr>
      <vt:lpstr>Referência Bibliográfica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Combination of Binarization Methods for License Plate Character Segmentation (2013) - Resumo</dc:title>
  <cp:lastModifiedBy>Vinicius</cp:lastModifiedBy>
  <cp:revision>7</cp:revision>
  <dcterms:modified xsi:type="dcterms:W3CDTF">2014-09-22T02:54:54Z</dcterms:modified>
</cp:coreProperties>
</file>