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74" r:id="rId7"/>
    <p:sldId id="276" r:id="rId8"/>
    <p:sldId id="266" r:id="rId9"/>
    <p:sldId id="267" r:id="rId10"/>
    <p:sldId id="275" r:id="rId11"/>
    <p:sldId id="261" r:id="rId12"/>
    <p:sldId id="268" r:id="rId13"/>
    <p:sldId id="269" r:id="rId14"/>
    <p:sldId id="263" r:id="rId15"/>
    <p:sldId id="270" r:id="rId16"/>
    <p:sldId id="272" r:id="rId17"/>
    <p:sldId id="273" r:id="rId18"/>
    <p:sldId id="264" r:id="rId19"/>
    <p:sldId id="262" r:id="rId20"/>
    <p:sldId id="26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24/10/2012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Estados_Unidos" TargetMode="External"/><Relationship Id="rId2" Type="http://schemas.openxmlformats.org/officeDocument/2006/relationships/hyperlink" Target="http://pt.wikipedia.org/wiki/Paradox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Monty_Hall" TargetMode="External"/><Relationship Id="rId4" Type="http://schemas.openxmlformats.org/officeDocument/2006/relationships/hyperlink" Target="http://pt.wikipedia.org/wiki/D%C3%A9cada_de_197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598168"/>
            <a:ext cx="7992888" cy="1991072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Hui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Han,  Lee Giles, 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Hongyuan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Zha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Cheng Li,  Kostas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Tsioutsiouliklis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7818"/>
            <a:ext cx="8229600" cy="2499134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Supervised Learning Approaches for Name </a:t>
            </a:r>
            <a:r>
              <a:rPr lang="pt-BR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Disambiguation</a:t>
            </a: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Author Citations</a:t>
            </a:r>
            <a:endParaRPr lang="pt-BR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6372036"/>
            <a:ext cx="7974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b="1" dirty="0" smtClean="0"/>
              <a:t>ACM/IEEE-CS </a:t>
            </a:r>
            <a:r>
              <a:rPr lang="pt-BR" b="1" dirty="0" err="1" smtClean="0"/>
              <a:t>Joint</a:t>
            </a:r>
            <a:r>
              <a:rPr lang="pt-BR" b="1" dirty="0" smtClean="0"/>
              <a:t> </a:t>
            </a:r>
            <a:r>
              <a:rPr lang="pt-BR" b="1" dirty="0" err="1" smtClean="0"/>
              <a:t>Conference</a:t>
            </a:r>
            <a:r>
              <a:rPr lang="pt-BR" b="1" dirty="0" smtClean="0"/>
              <a:t> </a:t>
            </a:r>
            <a:r>
              <a:rPr lang="pt-BR" b="1" dirty="0" err="1" smtClean="0"/>
              <a:t>on</a:t>
            </a:r>
            <a:r>
              <a:rPr lang="pt-BR" b="1" dirty="0" smtClean="0"/>
              <a:t> Digital </a:t>
            </a:r>
            <a:r>
              <a:rPr lang="pt-BR" b="1" dirty="0" err="1" smtClean="0"/>
              <a:t>libraries</a:t>
            </a:r>
            <a:r>
              <a:rPr lang="pt-BR" b="1" dirty="0" smtClean="0"/>
              <a:t> -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 Citações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SVM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99592" y="332656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4000" dirty="0" smtClean="0">
                <a:solidFill>
                  <a:schemeClr val="tx2"/>
                </a:solidFill>
              </a:rPr>
              <a:t>Visão geral dos Modelos</a:t>
            </a:r>
            <a:endParaRPr lang="pt-BR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Imagem 8" descr="svm_wik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2082" y="1328591"/>
            <a:ext cx="5024214" cy="5412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877272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15 “J. ANDERSON”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11 “J. SMITH”</a:t>
            </a:r>
          </a:p>
        </p:txBody>
      </p:sp>
      <p:pic>
        <p:nvPicPr>
          <p:cNvPr id="5" name="Imagem 4" descr="ta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48946"/>
            <a:ext cx="9144000" cy="3532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895056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DBLP</a:t>
            </a:r>
          </a:p>
          <a:p>
            <a:endParaRPr lang="pt-BR" dirty="0"/>
          </a:p>
        </p:txBody>
      </p:sp>
      <p:pic>
        <p:nvPicPr>
          <p:cNvPr id="4" name="Imagem 3" descr="tabl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44824"/>
            <a:ext cx="6471948" cy="4797152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>
            <a:normAutofit/>
          </a:bodyPr>
          <a:lstStyle/>
          <a:p>
            <a:r>
              <a:rPr lang="pt-BR" dirty="0" smtClean="0"/>
              <a:t>Para cada abordagem (NB e SVM) foram realizados 10 experimentos com os conjuntos aleatoriamente divididos para cada experimento.</a:t>
            </a:r>
          </a:p>
          <a:p>
            <a:r>
              <a:rPr lang="pt-BR" dirty="0" smtClean="0"/>
              <a:t>As abordagens utilizam atributos isolados e combinação destes.</a:t>
            </a:r>
          </a:p>
          <a:p>
            <a:r>
              <a:rPr lang="pt-BR" dirty="0" err="1" smtClean="0"/>
              <a:t>Hybrid</a:t>
            </a:r>
            <a:r>
              <a:rPr lang="pt-BR" dirty="0" smtClean="0"/>
              <a:t> I – Para NB igual combinação de probabilidades. Para SVM usa o mesmo espaço de característica para os atributos.</a:t>
            </a:r>
          </a:p>
          <a:p>
            <a:r>
              <a:rPr lang="pt-BR" dirty="0" err="1" smtClean="0"/>
              <a:t>Hybrid</a:t>
            </a:r>
            <a:r>
              <a:rPr lang="pt-BR" dirty="0" smtClean="0"/>
              <a:t> II – Apenas para o modelo NB. Coautoria apenas quando uma relação de coautoria existe entre um </a:t>
            </a:r>
            <a:r>
              <a:rPr lang="pt-BR" dirty="0" err="1" smtClean="0"/>
              <a:t>co-autor</a:t>
            </a:r>
            <a:r>
              <a:rPr lang="pt-BR" dirty="0" smtClean="0"/>
              <a:t> na citação de teste e uma entrada de nome candidata no banco de dados de citação.</a:t>
            </a:r>
          </a:p>
          <a:p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328592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pt-BR" b="1" dirty="0" smtClean="0"/>
              <a:t>Primeira Base de testes</a:t>
            </a:r>
            <a:endParaRPr lang="pt-BR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Diferentes atributos apresentam diferentes contribuições para desambiguação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NB captura melhor padrões de coautoria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err="1" smtClean="0"/>
              <a:t>Hybrid</a:t>
            </a:r>
            <a:r>
              <a:rPr lang="pt-BR" dirty="0" smtClean="0"/>
              <a:t> II possui melhor performance média;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SVM supera ligeiramente NB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pt-BR" dirty="0" smtClean="0"/>
          </a:p>
        </p:txBody>
      </p:sp>
      <p:pic>
        <p:nvPicPr>
          <p:cNvPr id="6" name="Imagem 5" descr="tab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46046"/>
            <a:ext cx="9144000" cy="1739138"/>
          </a:xfrm>
          <a:prstGeom prst="rect">
            <a:avLst/>
          </a:prstGeom>
        </p:spPr>
      </p:pic>
      <p:pic>
        <p:nvPicPr>
          <p:cNvPr id="7" name="Imagem 6" descr="tabl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92140"/>
            <a:ext cx="9144000" cy="179324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611560" y="3861048"/>
            <a:ext cx="75608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83568" y="5589240"/>
            <a:ext cx="75608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328592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pt-BR" b="1" dirty="0" smtClean="0"/>
              <a:t>Segunda Base de testes</a:t>
            </a:r>
            <a:endParaRPr lang="pt-BR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As duas abordagens alcançam desempenho pior devido principalmente à menor qualidade dos dados desses conjuntos de dados DBLP. 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 A abordagem de NB supera significativamente a abordagem SVM ao usar informações de coautoria sozinho e os dois regimes híbridos.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Usando as informações coautoria apenas o desempenho é significativamente melhor do que usar título/veículo e palavras-chave apenas.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smtClean="0"/>
              <a:t>O "</a:t>
            </a:r>
            <a:r>
              <a:rPr lang="pt-BR" dirty="0" err="1" smtClean="0"/>
              <a:t>Hybrid</a:t>
            </a:r>
            <a:r>
              <a:rPr lang="pt-BR" dirty="0" smtClean="0"/>
              <a:t> II" tem um desempenho melhor (73,3% de precisão, média) do que o "</a:t>
            </a:r>
            <a:r>
              <a:rPr lang="pt-BR" dirty="0" err="1" smtClean="0"/>
              <a:t>Hybrid</a:t>
            </a:r>
            <a:r>
              <a:rPr lang="pt-BR" dirty="0" smtClean="0"/>
              <a:t> I" (69,1% de precisão média).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328592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pt-BR" b="1" dirty="0" smtClean="0"/>
              <a:t>Segunda Base de testes</a:t>
            </a:r>
            <a:endParaRPr lang="pt-BR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pt-BR" dirty="0" smtClean="0"/>
          </a:p>
        </p:txBody>
      </p:sp>
      <p:pic>
        <p:nvPicPr>
          <p:cNvPr id="5" name="Imagem 4" descr="tabl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17399"/>
            <a:ext cx="9144000" cy="3223202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683568" y="3861048"/>
            <a:ext cx="75608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328592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pt-BR" b="1" dirty="0" smtClean="0"/>
              <a:t>Tamanho da base de Treino</a:t>
            </a:r>
            <a:endParaRPr lang="pt-BR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pt-BR" dirty="0" smtClean="0"/>
          </a:p>
        </p:txBody>
      </p:sp>
      <p:pic>
        <p:nvPicPr>
          <p:cNvPr id="6" name="Imagem 5" descr="figur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308892"/>
            <a:ext cx="7486429" cy="5549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Estuda</a:t>
            </a:r>
            <a:r>
              <a:rPr lang="en-US" sz="3200" dirty="0" smtClean="0"/>
              <a:t> e </a:t>
            </a:r>
            <a:r>
              <a:rPr lang="en-US" sz="3200" dirty="0" err="1" smtClean="0"/>
              <a:t>compara</a:t>
            </a:r>
            <a:r>
              <a:rPr lang="en-US" sz="3200" dirty="0" smtClean="0"/>
              <a:t> 2 </a:t>
            </a:r>
            <a:r>
              <a:rPr lang="en-US" sz="3200" dirty="0" err="1" smtClean="0"/>
              <a:t>abordagem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o </a:t>
            </a:r>
            <a:r>
              <a:rPr lang="en-US" sz="3200" dirty="0" err="1" smtClean="0"/>
              <a:t>problema</a:t>
            </a:r>
            <a:r>
              <a:rPr lang="en-US" sz="3200" dirty="0" smtClean="0"/>
              <a:t>;</a:t>
            </a:r>
          </a:p>
          <a:p>
            <a:r>
              <a:rPr lang="en-US" sz="3200" dirty="0" err="1" smtClean="0"/>
              <a:t>Tanto</a:t>
            </a:r>
            <a:r>
              <a:rPr lang="en-US" sz="3200" dirty="0" smtClean="0"/>
              <a:t> NB </a:t>
            </a:r>
            <a:r>
              <a:rPr lang="en-US" sz="3200" dirty="0" err="1" smtClean="0"/>
              <a:t>quanto</a:t>
            </a:r>
            <a:r>
              <a:rPr lang="en-US" sz="3200" dirty="0" smtClean="0"/>
              <a:t> SVM </a:t>
            </a:r>
            <a:r>
              <a:rPr lang="en-US" sz="3200" dirty="0" err="1" smtClean="0"/>
              <a:t>apresentam</a:t>
            </a:r>
            <a:r>
              <a:rPr lang="en-US" sz="3200" dirty="0" smtClean="0"/>
              <a:t> </a:t>
            </a:r>
            <a:r>
              <a:rPr lang="en-US" sz="3200" dirty="0" err="1" smtClean="0"/>
              <a:t>vantagens</a:t>
            </a:r>
            <a:r>
              <a:rPr lang="en-US" sz="3200" dirty="0" smtClean="0"/>
              <a:t>;</a:t>
            </a:r>
          </a:p>
          <a:p>
            <a:r>
              <a:rPr lang="en-US" sz="3200" dirty="0" smtClean="0"/>
              <a:t>A </a:t>
            </a:r>
            <a:r>
              <a:rPr lang="en-US" sz="3200" dirty="0" err="1" smtClean="0"/>
              <a:t>precisão</a:t>
            </a:r>
            <a:r>
              <a:rPr lang="en-US" sz="3200" dirty="0" smtClean="0"/>
              <a:t> </a:t>
            </a:r>
            <a:r>
              <a:rPr lang="en-US" sz="3200" dirty="0" err="1" smtClean="0"/>
              <a:t>pode</a:t>
            </a:r>
            <a:r>
              <a:rPr lang="en-US" sz="3200" dirty="0" smtClean="0"/>
              <a:t> </a:t>
            </a:r>
            <a:r>
              <a:rPr lang="en-US" sz="3200" dirty="0" err="1" smtClean="0"/>
              <a:t>chegar</a:t>
            </a:r>
            <a:r>
              <a:rPr lang="en-US" sz="3200" dirty="0" smtClean="0"/>
              <a:t> a 90% </a:t>
            </a:r>
            <a:r>
              <a:rPr lang="en-US" sz="3200" dirty="0" err="1" smtClean="0"/>
              <a:t>usando</a:t>
            </a:r>
            <a:r>
              <a:rPr lang="en-US" sz="3200" dirty="0" smtClean="0"/>
              <a:t> um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</a:t>
            </a:r>
            <a:r>
              <a:rPr lang="en-US" sz="3200" dirty="0" err="1" smtClean="0"/>
              <a:t>Hibrido</a:t>
            </a:r>
            <a:endParaRPr lang="en-US" sz="3200" dirty="0" smtClean="0"/>
          </a:p>
          <a:p>
            <a:r>
              <a:rPr lang="en-US" sz="3200" dirty="0" smtClean="0"/>
              <a:t>O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NB </a:t>
            </a:r>
            <a:r>
              <a:rPr lang="en-US" sz="3200" dirty="0" err="1" smtClean="0"/>
              <a:t>pode</a:t>
            </a:r>
            <a:r>
              <a:rPr lang="en-US" sz="3200" dirty="0" smtClean="0"/>
              <a:t> </a:t>
            </a:r>
            <a:r>
              <a:rPr lang="en-US" sz="3200" dirty="0" err="1" smtClean="0"/>
              <a:t>facilmente</a:t>
            </a:r>
            <a:r>
              <a:rPr lang="en-US" sz="3200" dirty="0" smtClean="0"/>
              <a:t> ser </a:t>
            </a:r>
            <a:r>
              <a:rPr lang="en-US" sz="3200" dirty="0" err="1" smtClean="0"/>
              <a:t>extentido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incorporar</a:t>
            </a:r>
            <a:r>
              <a:rPr lang="en-US" sz="3200" dirty="0" smtClean="0"/>
              <a:t>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atributos</a:t>
            </a:r>
            <a:endParaRPr lang="en-US" sz="3200" dirty="0" smtClean="0"/>
          </a:p>
          <a:p>
            <a:r>
              <a:rPr lang="en-US" sz="3200" dirty="0" smtClean="0"/>
              <a:t>O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SVM </a:t>
            </a:r>
            <a:r>
              <a:rPr lang="en-US" sz="3200" dirty="0" err="1" smtClean="0"/>
              <a:t>pode</a:t>
            </a:r>
            <a:r>
              <a:rPr lang="en-US" sz="3200" dirty="0" smtClean="0"/>
              <a:t> ser </a:t>
            </a:r>
            <a:r>
              <a:rPr lang="en-US" sz="3200" dirty="0" err="1" smtClean="0"/>
              <a:t>melhorado</a:t>
            </a:r>
            <a:r>
              <a:rPr lang="en-US" sz="3200" dirty="0" smtClean="0"/>
              <a:t> </a:t>
            </a:r>
            <a:r>
              <a:rPr lang="en-US" sz="3200" dirty="0" err="1" smtClean="0"/>
              <a:t>atuando</a:t>
            </a:r>
            <a:r>
              <a:rPr lang="en-US" sz="3200" dirty="0" smtClean="0"/>
              <a:t> </a:t>
            </a:r>
            <a:r>
              <a:rPr lang="en-US" sz="3200" dirty="0" err="1" smtClean="0"/>
              <a:t>sobre</a:t>
            </a:r>
            <a:r>
              <a:rPr lang="en-US" sz="3200" dirty="0" smtClean="0"/>
              <a:t> a </a:t>
            </a:r>
            <a:r>
              <a:rPr lang="en-US" sz="3200" dirty="0" err="1" smtClean="0"/>
              <a:t>função</a:t>
            </a:r>
            <a:r>
              <a:rPr lang="en-US" sz="3200" dirty="0" smtClean="0"/>
              <a:t> de </a:t>
            </a:r>
            <a:r>
              <a:rPr lang="en-US" sz="3200" dirty="0" err="1" smtClean="0"/>
              <a:t>distância</a:t>
            </a:r>
            <a:r>
              <a:rPr lang="en-US" sz="3200" dirty="0" smtClean="0"/>
              <a:t> e </a:t>
            </a:r>
            <a:r>
              <a:rPr lang="en-US" sz="3200" dirty="0" err="1" smtClean="0"/>
              <a:t>os</a:t>
            </a:r>
            <a:r>
              <a:rPr lang="en-US" sz="3200" dirty="0" smtClean="0"/>
              <a:t> pesos dos </a:t>
            </a:r>
            <a:r>
              <a:rPr lang="en-US" sz="3200" dirty="0" err="1" smtClean="0"/>
              <a:t>atributos</a:t>
            </a:r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QUESTIONS???</a:t>
            </a:r>
            <a:endParaRPr lang="pt-BR" dirty="0"/>
          </a:p>
        </p:txBody>
      </p:sp>
      <p:pic>
        <p:nvPicPr>
          <p:cNvPr id="5" name="Espaço Reservado para Conteúdo 4" descr="interrog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67100" y="2109787"/>
            <a:ext cx="2667000" cy="3248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075240" cy="5472608"/>
          </a:xfrm>
        </p:spPr>
        <p:txBody>
          <a:bodyPr>
            <a:noAutofit/>
          </a:bodyPr>
          <a:lstStyle/>
          <a:p>
            <a:r>
              <a:rPr lang="pt-BR" sz="3200" dirty="0" smtClean="0"/>
              <a:t>Abordagem Supervisionada.</a:t>
            </a:r>
          </a:p>
          <a:p>
            <a:r>
              <a:rPr lang="pt-BR" sz="3200" dirty="0" err="1" smtClean="0"/>
              <a:t>Mixed</a:t>
            </a:r>
            <a:r>
              <a:rPr lang="pt-BR" sz="3200" dirty="0" smtClean="0"/>
              <a:t> </a:t>
            </a:r>
            <a:r>
              <a:rPr lang="pt-BR" sz="3200" dirty="0" err="1" smtClean="0"/>
              <a:t>Citation</a:t>
            </a:r>
            <a:r>
              <a:rPr lang="pt-BR" sz="3200" dirty="0" smtClean="0"/>
              <a:t>.</a:t>
            </a:r>
          </a:p>
          <a:p>
            <a:pPr lvl="1"/>
            <a:r>
              <a:rPr lang="pt-BR" sz="3200" dirty="0" smtClean="0"/>
              <a:t>“D. Pereira” </a:t>
            </a:r>
            <a:r>
              <a:rPr lang="pt-BR" sz="3200" dirty="0" err="1" smtClean="0"/>
              <a:t>may</a:t>
            </a:r>
            <a:r>
              <a:rPr lang="pt-BR" sz="3200" dirty="0" smtClean="0"/>
              <a:t> </a:t>
            </a:r>
            <a:r>
              <a:rPr lang="pt-BR" sz="3200" dirty="0" err="1" smtClean="0"/>
              <a:t>refer</a:t>
            </a:r>
            <a:r>
              <a:rPr lang="pt-BR" sz="3200" dirty="0" smtClean="0"/>
              <a:t> to “</a:t>
            </a:r>
            <a:r>
              <a:rPr lang="pt-BR" sz="3200" dirty="0" err="1" smtClean="0"/>
              <a:t>Denilson</a:t>
            </a:r>
            <a:r>
              <a:rPr lang="pt-BR" sz="3200" dirty="0" smtClean="0"/>
              <a:t> Pereira” </a:t>
            </a:r>
            <a:r>
              <a:rPr lang="pt-BR" sz="3200" dirty="0" err="1" smtClean="0"/>
              <a:t>or</a:t>
            </a:r>
            <a:r>
              <a:rPr lang="pt-BR" sz="3200" dirty="0" smtClean="0"/>
              <a:t> “David Pereira”, </a:t>
            </a:r>
            <a:r>
              <a:rPr lang="pt-BR" sz="3200" dirty="0" err="1" smtClean="0"/>
              <a:t>two</a:t>
            </a:r>
            <a:r>
              <a:rPr lang="pt-BR" sz="3200" dirty="0" smtClean="0"/>
              <a:t> </a:t>
            </a:r>
            <a:r>
              <a:rPr lang="pt-BR" sz="3200" dirty="0" err="1" smtClean="0"/>
              <a:t>different</a:t>
            </a:r>
            <a:r>
              <a:rPr lang="pt-BR" sz="3200" dirty="0" smtClean="0"/>
              <a:t> </a:t>
            </a:r>
            <a:r>
              <a:rPr lang="pt-BR" sz="3200" dirty="0" err="1" smtClean="0"/>
              <a:t>people</a:t>
            </a:r>
            <a:r>
              <a:rPr lang="pt-BR" sz="3200" dirty="0" smtClean="0"/>
              <a:t>.</a:t>
            </a:r>
          </a:p>
          <a:p>
            <a:r>
              <a:rPr lang="pt-BR" sz="3200" dirty="0" err="1" smtClean="0"/>
              <a:t>Split</a:t>
            </a:r>
            <a:r>
              <a:rPr lang="pt-BR" sz="3200" dirty="0" smtClean="0"/>
              <a:t> </a:t>
            </a:r>
            <a:r>
              <a:rPr lang="pt-BR" sz="3200" dirty="0" err="1" smtClean="0"/>
              <a:t>Citation</a:t>
            </a:r>
            <a:r>
              <a:rPr lang="pt-BR" sz="3200" dirty="0" smtClean="0"/>
              <a:t> .</a:t>
            </a:r>
          </a:p>
          <a:p>
            <a:pPr lvl="1"/>
            <a:r>
              <a:rPr lang="pt-BR" sz="3200" dirty="0" smtClean="0"/>
              <a:t>“</a:t>
            </a:r>
            <a:r>
              <a:rPr lang="pt-BR" sz="3200" dirty="0" err="1" smtClean="0"/>
              <a:t>Denilson</a:t>
            </a:r>
            <a:r>
              <a:rPr lang="pt-BR" sz="3200" dirty="0" smtClean="0"/>
              <a:t> Alves Pereira” </a:t>
            </a:r>
            <a:r>
              <a:rPr lang="pt-BR" sz="3200" dirty="0" err="1" smtClean="0"/>
              <a:t>may</a:t>
            </a:r>
            <a:r>
              <a:rPr lang="pt-BR" sz="3200" dirty="0" smtClean="0"/>
              <a:t> </a:t>
            </a:r>
            <a:r>
              <a:rPr lang="pt-BR" sz="3200" dirty="0" err="1" smtClean="0"/>
              <a:t>appear</a:t>
            </a:r>
            <a:r>
              <a:rPr lang="pt-BR" sz="3200" dirty="0" smtClean="0"/>
              <a:t> </a:t>
            </a:r>
            <a:r>
              <a:rPr lang="pt-BR" sz="3200" dirty="0" err="1" smtClean="0"/>
              <a:t>under</a:t>
            </a:r>
            <a:r>
              <a:rPr lang="pt-BR" sz="3200" dirty="0" smtClean="0"/>
              <a:t> </a:t>
            </a:r>
            <a:r>
              <a:rPr lang="pt-BR" sz="3200" dirty="0" err="1" smtClean="0"/>
              <a:t>different</a:t>
            </a:r>
            <a:r>
              <a:rPr lang="pt-BR" sz="3200" dirty="0" smtClean="0"/>
              <a:t> </a:t>
            </a:r>
            <a:r>
              <a:rPr lang="pt-BR" sz="3200" dirty="0" err="1" smtClean="0"/>
              <a:t>name</a:t>
            </a:r>
            <a:r>
              <a:rPr lang="pt-BR" sz="3200" dirty="0" smtClean="0"/>
              <a:t> </a:t>
            </a:r>
            <a:r>
              <a:rPr lang="pt-BR" sz="3200" dirty="0" err="1" smtClean="0"/>
              <a:t>abbreviations</a:t>
            </a:r>
            <a:r>
              <a:rPr lang="pt-BR" sz="3200" dirty="0" smtClean="0"/>
              <a:t>, </a:t>
            </a:r>
            <a:r>
              <a:rPr lang="pt-BR" sz="3200" dirty="0" err="1" smtClean="0"/>
              <a:t>such</a:t>
            </a:r>
            <a:r>
              <a:rPr lang="pt-BR" sz="3200" dirty="0" smtClean="0"/>
              <a:t> as “</a:t>
            </a:r>
            <a:r>
              <a:rPr lang="pt-BR" sz="3200" dirty="0" err="1" smtClean="0"/>
              <a:t>Denilson</a:t>
            </a:r>
            <a:r>
              <a:rPr lang="pt-BR" sz="3200" dirty="0" smtClean="0"/>
              <a:t> Pereira”, “D. Pereira”, </a:t>
            </a:r>
            <a:r>
              <a:rPr lang="pt-BR" sz="3200" dirty="0" err="1" smtClean="0"/>
              <a:t>or</a:t>
            </a:r>
            <a:r>
              <a:rPr lang="pt-BR" sz="3200" dirty="0" smtClean="0"/>
              <a:t> “D. A. Pereira”.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Creditos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Apresentação realizada na disciplina: Reconhecimento de Padrões em 23/10/2012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Professor: </a:t>
            </a:r>
          </a:p>
          <a:p>
            <a:pPr lvl="1"/>
            <a:r>
              <a:rPr lang="pt-BR" dirty="0" smtClean="0"/>
              <a:t>David Menotti</a:t>
            </a:r>
          </a:p>
          <a:p>
            <a:endParaRPr lang="pt-BR" dirty="0" smtClean="0"/>
          </a:p>
          <a:p>
            <a:r>
              <a:rPr lang="pt-BR" dirty="0" smtClean="0"/>
              <a:t>Estudante: </a:t>
            </a:r>
          </a:p>
          <a:p>
            <a:pPr lvl="1"/>
            <a:r>
              <a:rPr lang="pt-BR" dirty="0" smtClean="0"/>
              <a:t>Luciano Vilas Boas Espiridião</a:t>
            </a:r>
          </a:p>
          <a:p>
            <a:pPr lvl="1"/>
            <a:r>
              <a:rPr lang="pt-BR" dirty="0" smtClean="0"/>
              <a:t>Mestrando em Ciência da Computação</a:t>
            </a:r>
          </a:p>
          <a:p>
            <a:pPr lvl="2"/>
            <a:r>
              <a:rPr lang="pt-BR" dirty="0" smtClean="0"/>
              <a:t>Departamento de Computação – DECOM</a:t>
            </a:r>
          </a:p>
          <a:p>
            <a:pPr lvl="2"/>
            <a:r>
              <a:rPr lang="pt-BR" dirty="0" smtClean="0"/>
              <a:t>Instituto de Ciências Exatas e Biológicas – ICEB</a:t>
            </a:r>
          </a:p>
          <a:p>
            <a:pPr lvl="2"/>
            <a:r>
              <a:rPr lang="pt-BR" dirty="0" smtClean="0"/>
              <a:t>Universidade Federal de Ouro Preto – UFOP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5256584"/>
          </a:xfrm>
        </p:spPr>
        <p:txBody>
          <a:bodyPr>
            <a:normAutofit/>
          </a:bodyPr>
          <a:lstStyle/>
          <a:p>
            <a:pPr lvl="1"/>
            <a:r>
              <a:rPr lang="pt-BR" sz="3200" dirty="0" smtClean="0"/>
              <a:t>Conversão dos nomes para um formato canônico; </a:t>
            </a:r>
          </a:p>
          <a:p>
            <a:pPr lvl="2"/>
            <a:r>
              <a:rPr lang="pt-BR" sz="2800" dirty="0" smtClean="0"/>
              <a:t>Ex. Luciano Vilas Boas Espiridião: “L. Espiridião”</a:t>
            </a:r>
          </a:p>
          <a:p>
            <a:pPr lvl="1"/>
            <a:r>
              <a:rPr lang="pt-BR" sz="3200" dirty="0" smtClean="0"/>
              <a:t>Trabalhos similares: “</a:t>
            </a:r>
            <a:r>
              <a:rPr lang="pt-BR" sz="3200" dirty="0" err="1" smtClean="0"/>
              <a:t>Citation</a:t>
            </a:r>
            <a:r>
              <a:rPr lang="pt-BR" sz="3200" dirty="0" smtClean="0"/>
              <a:t> </a:t>
            </a:r>
            <a:r>
              <a:rPr lang="pt-BR" sz="3200" dirty="0" err="1" smtClean="0"/>
              <a:t>Mathching</a:t>
            </a:r>
            <a:r>
              <a:rPr lang="pt-BR" sz="3200" dirty="0" smtClean="0"/>
              <a:t>”  e “</a:t>
            </a:r>
            <a:r>
              <a:rPr lang="pt-BR" sz="3200" dirty="0" err="1" smtClean="0"/>
              <a:t>Name</a:t>
            </a:r>
            <a:r>
              <a:rPr lang="pt-BR" sz="3200" dirty="0" smtClean="0"/>
              <a:t> </a:t>
            </a:r>
            <a:r>
              <a:rPr lang="pt-BR" sz="3200" dirty="0" err="1" smtClean="0"/>
              <a:t>Authority</a:t>
            </a:r>
            <a:r>
              <a:rPr lang="pt-BR" sz="3200" dirty="0" smtClean="0"/>
              <a:t>”;</a:t>
            </a:r>
          </a:p>
          <a:p>
            <a:pPr lvl="1"/>
            <a:r>
              <a:rPr lang="pt-BR" sz="3200" dirty="0" smtClean="0"/>
              <a:t>Métodos baseados em  similaridade funcionam melhor com strings do que </a:t>
            </a:r>
            <a:r>
              <a:rPr lang="pt-BR" sz="3200" i="1" dirty="0" err="1" smtClean="0"/>
              <a:t>tokens</a:t>
            </a:r>
            <a:r>
              <a:rPr lang="pt-BR" sz="3200" dirty="0" smtClean="0"/>
              <a:t>;</a:t>
            </a:r>
          </a:p>
          <a:p>
            <a:pPr lvl="1"/>
            <a:r>
              <a:rPr lang="pt-BR" sz="3200" dirty="0" smtClean="0"/>
              <a:t>Usa apenas informação de coautoria, titulo e veículo de publicação.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4224"/>
            <a:ext cx="7772400" cy="49670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err="1" smtClean="0"/>
              <a:t>Naive</a:t>
            </a:r>
            <a:r>
              <a:rPr lang="pt-BR" b="1" dirty="0" smtClean="0"/>
              <a:t> </a:t>
            </a:r>
            <a:r>
              <a:rPr lang="pt-BR" b="1" dirty="0" err="1" smtClean="0"/>
              <a:t>Bayes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r>
              <a:rPr lang="pt-BR" b="1" dirty="0" smtClean="0"/>
              <a:t>  (NB) - </a:t>
            </a:r>
            <a:r>
              <a:rPr lang="pt-BR" b="1" dirty="0" err="1" smtClean="0"/>
              <a:t>Generative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b="1" dirty="0" smtClean="0"/>
          </a:p>
          <a:p>
            <a:r>
              <a:rPr lang="pt-BR" dirty="0" smtClean="0"/>
              <a:t>Utiliza apenas exemplos s positivos para treino;</a:t>
            </a:r>
          </a:p>
          <a:p>
            <a:r>
              <a:rPr lang="pt-BR" dirty="0" smtClean="0"/>
              <a:t>Modelo Probabilístico;</a:t>
            </a:r>
          </a:p>
          <a:p>
            <a:r>
              <a:rPr lang="pt-BR" dirty="0" smtClean="0"/>
              <a:t>Permite a combinação de modelos diferentes;</a:t>
            </a:r>
          </a:p>
          <a:p>
            <a:r>
              <a:rPr lang="pt-BR" dirty="0" smtClean="0"/>
              <a:t>Facilmente extensível;</a:t>
            </a:r>
          </a:p>
          <a:p>
            <a:endParaRPr lang="pt-BR" dirty="0" smtClean="0"/>
          </a:p>
          <a:p>
            <a:pPr>
              <a:buNone/>
            </a:pPr>
            <a:r>
              <a:rPr lang="pt-BR" b="1" dirty="0" err="1" smtClean="0"/>
              <a:t>Support</a:t>
            </a:r>
            <a:r>
              <a:rPr lang="pt-BR" b="1" dirty="0" smtClean="0"/>
              <a:t> </a:t>
            </a:r>
            <a:r>
              <a:rPr lang="pt-BR" b="1" dirty="0" err="1" smtClean="0"/>
              <a:t>Vector</a:t>
            </a:r>
            <a:r>
              <a:rPr lang="pt-BR" b="1" dirty="0" smtClean="0"/>
              <a:t> Machine (SVM) - </a:t>
            </a:r>
            <a:r>
              <a:rPr lang="pt-BR" b="1" dirty="0" err="1" smtClean="0"/>
              <a:t>Discriminative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b="1" dirty="0" smtClean="0"/>
          </a:p>
          <a:p>
            <a:r>
              <a:rPr lang="pt-BR" dirty="0" smtClean="0"/>
              <a:t>Utiliza exemplos positivos e negativos para treinamento;</a:t>
            </a:r>
          </a:p>
          <a:p>
            <a:r>
              <a:rPr lang="pt-BR" dirty="0" smtClean="0"/>
              <a:t>Baseado em alguma funções de distância;</a:t>
            </a:r>
          </a:p>
          <a:p>
            <a:r>
              <a:rPr lang="pt-BR" dirty="0" smtClean="0"/>
              <a:t>Necessários ajustar pesos diferentes para diferente atributos;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EM MAIS DETALHES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NB</a:t>
            </a:r>
          </a:p>
          <a:p>
            <a:r>
              <a:rPr lang="pt-BR" sz="2800" dirty="0" smtClean="0"/>
              <a:t>Estima a probabilidade de um dado autor ter produzido a nova citação ‘C’;</a:t>
            </a:r>
          </a:p>
          <a:p>
            <a:r>
              <a:rPr lang="pt-BR" sz="2800" dirty="0" smtClean="0"/>
              <a:t>Para uma nova citação o desambiguador procura na base de dados uma entrada “canônica” com probabilidade máxima de produzir o a citação;</a:t>
            </a:r>
          </a:p>
          <a:p>
            <a:pPr>
              <a:buNone/>
            </a:pPr>
            <a:r>
              <a:rPr lang="pt-BR" sz="2800" b="1" dirty="0" smtClean="0"/>
              <a:t>SVN</a:t>
            </a:r>
          </a:p>
          <a:p>
            <a:r>
              <a:rPr lang="pt-BR" sz="2800" dirty="0" smtClean="0"/>
              <a:t>Nessa abordagem cada autor é uma classe e a nova citação é classificada para a classe mais próxima conforme algum critério de distância;</a:t>
            </a:r>
          </a:p>
          <a:p>
            <a:r>
              <a:rPr lang="pt-BR" sz="2800" dirty="0" smtClean="0"/>
              <a:t>As “</a:t>
            </a:r>
            <a:r>
              <a:rPr lang="pt-BR" sz="2800" dirty="0" err="1" smtClean="0"/>
              <a:t>features</a:t>
            </a:r>
            <a:r>
              <a:rPr lang="pt-BR" sz="2800" dirty="0" smtClean="0"/>
              <a:t>” que compõem o espaço de características são os coautores, titulo e veículo de publicação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78098"/>
          </a:xfrm>
        </p:spPr>
        <p:txBody>
          <a:bodyPr/>
          <a:lstStyle/>
          <a:p>
            <a:r>
              <a:rPr lang="pt-BR" dirty="0" smtClean="0"/>
              <a:t>Problema de </a:t>
            </a:r>
            <a:r>
              <a:rPr lang="pt-BR" dirty="0" err="1" smtClean="0"/>
              <a:t>Monty</a:t>
            </a:r>
            <a:r>
              <a:rPr lang="pt-BR" dirty="0" smtClean="0"/>
              <a:t> Hall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0" y="980728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O </a:t>
            </a:r>
            <a:r>
              <a:rPr lang="pt-BR" sz="2000" b="1" dirty="0" smtClean="0"/>
              <a:t>problema de </a:t>
            </a:r>
            <a:r>
              <a:rPr lang="pt-BR" sz="2000" b="1" dirty="0" err="1" smtClean="0"/>
              <a:t>Monty</a:t>
            </a:r>
            <a:r>
              <a:rPr lang="pt-BR" sz="2000" b="1" dirty="0" smtClean="0"/>
              <a:t> Hall</a:t>
            </a:r>
            <a:r>
              <a:rPr lang="pt-BR" sz="2000" dirty="0" smtClean="0"/>
              <a:t>, </a:t>
            </a:r>
            <a:r>
              <a:rPr lang="pt-BR" sz="2000" dirty="0" smtClean="0"/>
              <a:t>também </a:t>
            </a:r>
            <a:r>
              <a:rPr lang="pt-BR" sz="2000" dirty="0" smtClean="0"/>
              <a:t>conhecido por </a:t>
            </a:r>
            <a:r>
              <a:rPr lang="pt-BR" sz="2000" b="1" dirty="0" smtClean="0"/>
              <a:t>paradoxo de </a:t>
            </a:r>
            <a:r>
              <a:rPr lang="pt-BR" sz="2000" b="1" dirty="0" err="1" smtClean="0"/>
              <a:t>Monty</a:t>
            </a:r>
            <a:r>
              <a:rPr lang="pt-BR" sz="2000" b="1" dirty="0" smtClean="0"/>
              <a:t> Hall</a:t>
            </a:r>
            <a:r>
              <a:rPr lang="pt-BR" sz="2000" dirty="0" smtClean="0"/>
              <a:t> ou </a:t>
            </a:r>
            <a:r>
              <a:rPr lang="pt-BR" sz="2000" b="1" dirty="0" smtClean="0"/>
              <a:t>problema do Silvio Santos</a:t>
            </a:r>
            <a:r>
              <a:rPr lang="pt-BR" sz="2000" dirty="0" smtClean="0"/>
              <a:t> é um problema matemático </a:t>
            </a:r>
            <a:r>
              <a:rPr lang="pt-BR" sz="2000" dirty="0" err="1" smtClean="0"/>
              <a:t>e</a:t>
            </a:r>
            <a:r>
              <a:rPr lang="pt-BR" sz="2000" dirty="0" err="1" smtClean="0">
                <a:hlinkClick r:id="rId2" tooltip="Paradoxo"/>
              </a:rPr>
              <a:t>paradoxo</a:t>
            </a:r>
            <a:r>
              <a:rPr lang="pt-BR" sz="2000" dirty="0" smtClean="0"/>
              <a:t> que surgiu a partir de um concurso televisivo dos </a:t>
            </a:r>
            <a:r>
              <a:rPr lang="pt-BR" sz="2000" dirty="0" smtClean="0">
                <a:hlinkClick r:id="rId3" tooltip="Estados Unidos"/>
              </a:rPr>
              <a:t>Estados Unidos</a:t>
            </a:r>
            <a:r>
              <a:rPr lang="pt-BR" sz="2000" dirty="0" smtClean="0"/>
              <a:t> chamado </a:t>
            </a:r>
            <a:r>
              <a:rPr lang="pt-BR" sz="2000" i="1" dirty="0" err="1" smtClean="0"/>
              <a:t>Let’s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Make</a:t>
            </a:r>
            <a:r>
              <a:rPr lang="pt-BR" sz="2000" i="1" dirty="0" smtClean="0"/>
              <a:t> a </a:t>
            </a:r>
            <a:r>
              <a:rPr lang="pt-BR" sz="2000" i="1" dirty="0" err="1" smtClean="0"/>
              <a:t>Deal</a:t>
            </a:r>
            <a:r>
              <a:rPr lang="pt-BR" sz="2000" dirty="0" smtClean="0"/>
              <a:t>, exibido na </a:t>
            </a:r>
            <a:r>
              <a:rPr lang="pt-BR" sz="2000" dirty="0" smtClean="0">
                <a:hlinkClick r:id="rId4" tooltip="Década de 1970"/>
              </a:rPr>
              <a:t>década de 1970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O jogo consiste no seguinte: </a:t>
            </a:r>
            <a:r>
              <a:rPr lang="pt-BR" sz="2000" dirty="0" err="1" smtClean="0">
                <a:hlinkClick r:id="rId5" tooltip="Monty Hall"/>
              </a:rPr>
              <a:t>Monty</a:t>
            </a:r>
            <a:r>
              <a:rPr lang="pt-BR" sz="2000" dirty="0" smtClean="0">
                <a:hlinkClick r:id="rId5" tooltip="Monty Hall"/>
              </a:rPr>
              <a:t> Hall</a:t>
            </a:r>
            <a:r>
              <a:rPr lang="pt-BR" sz="2000" dirty="0" smtClean="0"/>
              <a:t> (o apresentador) apresentava 3 portas aos concorrentes, sabendo que atrás de uma delas está um carro (</a:t>
            </a:r>
            <a:r>
              <a:rPr lang="pt-BR" sz="2000" dirty="0" smtClean="0"/>
              <a:t>prêmio </a:t>
            </a:r>
            <a:r>
              <a:rPr lang="pt-BR" sz="2000" dirty="0" smtClean="0"/>
              <a:t>bom) e que as outras têm prêmios de pouco valor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pt-BR" sz="2000" dirty="0" smtClean="0"/>
              <a:t>Na 1ª etapa o concorrente escolhe uma porta (que ainda não é aberta);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 smtClean="0"/>
              <a:t>De seguida </a:t>
            </a:r>
            <a:r>
              <a:rPr lang="pt-BR" sz="2000" dirty="0" err="1" smtClean="0"/>
              <a:t>Monty</a:t>
            </a:r>
            <a:r>
              <a:rPr lang="pt-BR" sz="2000" dirty="0" smtClean="0"/>
              <a:t> abre uma das outras duas portas que o concorrente não escolheu, sabendo à partida que o carro não se encontra aí;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 smtClean="0"/>
              <a:t>Agora com duas portas apenas para escolher — pois uma delas já se viu, na 2ª etapa, que não tinha o prêmio — e sabendo que o carro está atrás de uma delas, o concorrente tem que se decidir se permanece com a porta que escolheu no início do jogo e abre-a ou se muda para a outra porta que ainda está fechada para então a abrir</a:t>
            </a:r>
            <a:r>
              <a:rPr lang="pt-BR" sz="2000" dirty="0" smtClean="0"/>
              <a:t>.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jogo_das_portas_bayes_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865118"/>
            <a:ext cx="6696744" cy="5992882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78098"/>
          </a:xfrm>
        </p:spPr>
        <p:txBody>
          <a:bodyPr/>
          <a:lstStyle/>
          <a:p>
            <a:r>
              <a:rPr lang="pt-BR" dirty="0" smtClean="0"/>
              <a:t>Problema de </a:t>
            </a:r>
            <a:r>
              <a:rPr lang="pt-BR" dirty="0" err="1" smtClean="0"/>
              <a:t>Monty</a:t>
            </a:r>
            <a:r>
              <a:rPr lang="pt-BR" dirty="0" smtClean="0"/>
              <a:t> Hall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827584" y="2780928"/>
            <a:ext cx="7416824" cy="2016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827584" y="4725144"/>
            <a:ext cx="7416824" cy="20882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27584" y="836712"/>
            <a:ext cx="7416824" cy="20162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/>
              <a:t>NB</a:t>
            </a:r>
          </a:p>
        </p:txBody>
      </p:sp>
      <p:pic>
        <p:nvPicPr>
          <p:cNvPr id="4" name="Imagem 3" descr="n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7872" y="1916832"/>
            <a:ext cx="5232400" cy="838200"/>
          </a:xfrm>
          <a:prstGeom prst="rect">
            <a:avLst/>
          </a:prstGeom>
        </p:spPr>
      </p:pic>
      <p:pic>
        <p:nvPicPr>
          <p:cNvPr id="5" name="Imagem 4" descr="nb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5944" y="2852936"/>
            <a:ext cx="6502400" cy="698500"/>
          </a:xfrm>
          <a:prstGeom prst="rect">
            <a:avLst/>
          </a:prstGeom>
        </p:spPr>
      </p:pic>
      <p:pic>
        <p:nvPicPr>
          <p:cNvPr id="6" name="Imagem 5" descr="nb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69504" y="3603104"/>
            <a:ext cx="5638800" cy="762000"/>
          </a:xfrm>
          <a:prstGeom prst="rect">
            <a:avLst/>
          </a:prstGeom>
        </p:spPr>
      </p:pic>
      <p:pic>
        <p:nvPicPr>
          <p:cNvPr id="8" name="Imagem 7" descr="nb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437112"/>
            <a:ext cx="9144000" cy="1024328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899592" y="332656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Visão geral dos Modelos</a:t>
            </a:r>
            <a:endParaRPr lang="pt-BR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11560" y="573325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 smtClean="0"/>
              <a:t>j</a:t>
            </a:r>
            <a:r>
              <a:rPr lang="en-US" sz="2400" b="1" i="1" dirty="0" smtClean="0"/>
              <a:t>∈ </a:t>
            </a:r>
            <a:r>
              <a:rPr lang="en-US" sz="2400" b="1" i="1" dirty="0" smtClean="0"/>
              <a:t>[1, 3] and k ∈ </a:t>
            </a:r>
            <a:r>
              <a:rPr lang="en-US" sz="2400" b="1" i="1" dirty="0" smtClean="0"/>
              <a:t> [</a:t>
            </a:r>
            <a:r>
              <a:rPr lang="en-US" sz="2400" b="1" i="1" dirty="0" smtClean="0"/>
              <a:t>0,K(j</a:t>
            </a:r>
            <a:r>
              <a:rPr lang="en-US" sz="2400" b="1" i="1" dirty="0" smtClean="0"/>
              <a:t>)]</a:t>
            </a:r>
          </a:p>
          <a:p>
            <a:pPr algn="r"/>
            <a:r>
              <a:rPr lang="en-US" sz="2400" b="1" i="1" dirty="0" smtClean="0"/>
              <a:t>K(j) is the total number of elements in </a:t>
            </a:r>
            <a:r>
              <a:rPr lang="en-US" sz="2400" b="1" i="1" dirty="0" smtClean="0"/>
              <a:t>attribute </a:t>
            </a:r>
            <a:r>
              <a:rPr lang="pt-BR" sz="2400" b="1" i="1" dirty="0" err="1" smtClean="0"/>
              <a:t>Aj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svm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599184"/>
            <a:ext cx="7315200" cy="685800"/>
          </a:xfrm>
        </p:spPr>
      </p:pic>
      <p:pic>
        <p:nvPicPr>
          <p:cNvPr id="5" name="Imagem 4" descr="svm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04" y="3573016"/>
            <a:ext cx="9029700" cy="1193800"/>
          </a:xfrm>
          <a:prstGeom prst="rect">
            <a:avLst/>
          </a:prstGeom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SVM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99592" y="332656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4000" dirty="0" smtClean="0">
                <a:solidFill>
                  <a:schemeClr val="tx2"/>
                </a:solidFill>
              </a:rPr>
              <a:t>Visão geral dos Modelos</a:t>
            </a:r>
            <a:endParaRPr lang="pt-BR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3028</TotalTime>
  <Words>703</Words>
  <Application>Microsoft Office PowerPoint</Application>
  <PresentationFormat>Apresentação na tela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Patrimônio Líquido</vt:lpstr>
      <vt:lpstr>Two Supervised Learning Approaches for Name Disambiguation in Author Citations</vt:lpstr>
      <vt:lpstr>INTRODUÇÃO</vt:lpstr>
      <vt:lpstr>INTRODUÇÃO</vt:lpstr>
      <vt:lpstr>ABORDAGENS</vt:lpstr>
      <vt:lpstr>EM MAIS DETALHES</vt:lpstr>
      <vt:lpstr>Problema de Monty Hall</vt:lpstr>
      <vt:lpstr>Problema de Monty Hall</vt:lpstr>
      <vt:lpstr>Slide 8</vt:lpstr>
      <vt:lpstr>Slide 9</vt:lpstr>
      <vt:lpstr>Slide 10</vt:lpstr>
      <vt:lpstr>EXPERIMENTOS</vt:lpstr>
      <vt:lpstr>EXPERIMENTOS</vt:lpstr>
      <vt:lpstr>EXPERIMENTOS</vt:lpstr>
      <vt:lpstr>Resultados e Discussões</vt:lpstr>
      <vt:lpstr>Resultados e Discussões</vt:lpstr>
      <vt:lpstr>Resultados e Discussões</vt:lpstr>
      <vt:lpstr>Resultados e Discussões</vt:lpstr>
      <vt:lpstr>CONCLUSÕES</vt:lpstr>
      <vt:lpstr>QUESTIONS???</vt:lpstr>
      <vt:lpstr>Creditos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Incremental Unsupervised Name Disambiguation in Cleaned Digital Libraries</dc:title>
  <dc:creator>Luciano</dc:creator>
  <cp:lastModifiedBy>Luciano</cp:lastModifiedBy>
  <cp:revision>166</cp:revision>
  <dcterms:created xsi:type="dcterms:W3CDTF">2012-09-14T17:30:00Z</dcterms:created>
  <dcterms:modified xsi:type="dcterms:W3CDTF">2012-10-25T00:12:00Z</dcterms:modified>
</cp:coreProperties>
</file>