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9" r:id="rId6"/>
    <p:sldId id="260" r:id="rId7"/>
    <p:sldId id="261" r:id="rId8"/>
    <p:sldId id="265" r:id="rId9"/>
    <p:sldId id="270" r:id="rId10"/>
    <p:sldId id="271" r:id="rId11"/>
    <p:sldId id="266" r:id="rId12"/>
    <p:sldId id="267" r:id="rId13"/>
    <p:sldId id="268" r:id="rId14"/>
    <p:sldId id="272" r:id="rId15"/>
    <p:sldId id="264" r:id="rId16"/>
    <p:sldId id="26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10/10/2012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duotone>
              <a:schemeClr val="bg2">
                <a:tint val="95000"/>
                <a:satMod val="200000"/>
              </a:schemeClr>
              <a:schemeClr val="bg2">
                <a:shade val="80000"/>
                <a:satMod val="100000"/>
              </a:schemeClr>
            </a:duotone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3598168"/>
            <a:ext cx="7992888" cy="1991072"/>
          </a:xfrm>
        </p:spPr>
        <p:txBody>
          <a:bodyPr>
            <a:noAutofit/>
          </a:bodyPr>
          <a:lstStyle/>
          <a:p>
            <a:r>
              <a:rPr lang="en-US" sz="2400" dirty="0" smtClean="0"/>
              <a:t>Victoria J. Hodge and Jim Austin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en-US" sz="2400" dirty="0" smtClean="0"/>
              <a:t>Dept. of Computer Science,</a:t>
            </a:r>
            <a:endParaRPr lang="pt-BR" sz="2400" dirty="0" smtClean="0"/>
          </a:p>
          <a:p>
            <a:r>
              <a:rPr lang="en-US" sz="2400" dirty="0" smtClean="0"/>
              <a:t>University of  York,</a:t>
            </a:r>
            <a:endParaRPr lang="pt-BR" sz="24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497818"/>
            <a:ext cx="8229600" cy="2499134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A Survey of Outlier Detection Methodologies (2004).</a:t>
            </a:r>
            <a:endParaRPr lang="pt-BR" sz="4800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115616" y="6372036"/>
            <a:ext cx="7974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/>
              <a:t>Artificial Intelligence Review - </a:t>
            </a:r>
            <a:r>
              <a:rPr lang="en-US" b="1" dirty="0" err="1" smtClean="0"/>
              <a:t>Qualis</a:t>
            </a:r>
            <a:r>
              <a:rPr lang="en-US" b="1" dirty="0" smtClean="0"/>
              <a:t> B1 (2012) – 586 citations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850106"/>
          </a:xfrm>
        </p:spPr>
        <p:txBody>
          <a:bodyPr/>
          <a:lstStyle/>
          <a:p>
            <a:r>
              <a:rPr lang="pt-BR" dirty="0" smtClean="0"/>
              <a:t>EXEMPLO: K-MEANS</a:t>
            </a:r>
            <a:endParaRPr lang="pt-BR" dirty="0"/>
          </a:p>
        </p:txBody>
      </p:sp>
      <p:pic>
        <p:nvPicPr>
          <p:cNvPr id="13" name="Imagem 12" descr="kmeas_outlier_detect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764704"/>
            <a:ext cx="2938381" cy="2884859"/>
          </a:xfrm>
          <a:prstGeom prst="rect">
            <a:avLst/>
          </a:prstGeom>
        </p:spPr>
      </p:pic>
      <p:pic>
        <p:nvPicPr>
          <p:cNvPr id="14" name="Imagem 13" descr="kmeas_outlier_detect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760165"/>
            <a:ext cx="2938381" cy="2884859"/>
          </a:xfrm>
          <a:prstGeom prst="rect">
            <a:avLst/>
          </a:prstGeom>
        </p:spPr>
      </p:pic>
      <p:pic>
        <p:nvPicPr>
          <p:cNvPr id="15" name="Imagem 14" descr="kmeas_outlier_detect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1771" y="3717032"/>
            <a:ext cx="2938381" cy="28848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Métodos </a:t>
            </a:r>
            <a:r>
              <a:rPr lang="pt-BR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Redes neurais</a:t>
            </a:r>
            <a:endParaRPr lang="pt-B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Métodos Neurais Supervisionados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Multilayer</a:t>
            </a:r>
            <a:r>
              <a:rPr lang="pt-BR" sz="2800" dirty="0" smtClean="0"/>
              <a:t> </a:t>
            </a:r>
            <a:r>
              <a:rPr lang="pt-BR" sz="2800" dirty="0" err="1" smtClean="0"/>
              <a:t>Perceptron</a:t>
            </a:r>
            <a:r>
              <a:rPr lang="pt-BR" sz="2800" dirty="0" smtClean="0"/>
              <a:t> (MLP)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Auto-associative</a:t>
            </a:r>
            <a:r>
              <a:rPr lang="pt-BR" sz="2800" dirty="0" smtClean="0"/>
              <a:t> Neural Network</a:t>
            </a:r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Hopfield</a:t>
            </a:r>
            <a:r>
              <a:rPr lang="pt-BR" sz="2800" dirty="0" smtClean="0"/>
              <a:t> Networks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smtClean="0"/>
              <a:t>Radial Basis Function (RBF) </a:t>
            </a:r>
            <a:endParaRPr lang="pt-BR" sz="28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Métodos Neurais </a:t>
            </a:r>
            <a:r>
              <a:rPr lang="pt-BR" sz="3200" dirty="0" err="1" smtClean="0"/>
              <a:t>Não-Supervisionados</a:t>
            </a:r>
            <a:endParaRPr lang="pt-BR" sz="3200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Self</a:t>
            </a:r>
            <a:r>
              <a:rPr lang="pt-BR" sz="2800" dirty="0" smtClean="0"/>
              <a:t> </a:t>
            </a:r>
            <a:r>
              <a:rPr lang="pt-BR" sz="2800" dirty="0" err="1" smtClean="0"/>
              <a:t>Organising</a:t>
            </a:r>
            <a:r>
              <a:rPr lang="pt-BR" sz="2800" dirty="0" smtClean="0"/>
              <a:t> </a:t>
            </a:r>
            <a:r>
              <a:rPr lang="pt-BR" sz="2800" dirty="0" err="1" smtClean="0"/>
              <a:t>Maps</a:t>
            </a:r>
            <a:r>
              <a:rPr lang="pt-BR" sz="2800" dirty="0" smtClean="0"/>
              <a:t> (</a:t>
            </a:r>
            <a:r>
              <a:rPr lang="pt-BR" sz="2800" dirty="0" err="1" smtClean="0"/>
              <a:t>SOMs</a:t>
            </a:r>
            <a:r>
              <a:rPr lang="pt-BR" sz="2800" dirty="0" smtClean="0"/>
              <a:t>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Grow</a:t>
            </a:r>
            <a:r>
              <a:rPr lang="pt-BR" sz="2800" dirty="0" smtClean="0"/>
              <a:t> </a:t>
            </a:r>
            <a:r>
              <a:rPr lang="pt-BR" sz="2800" dirty="0" err="1" smtClean="0"/>
              <a:t>When</a:t>
            </a:r>
            <a:r>
              <a:rPr lang="pt-BR" sz="2800" dirty="0" smtClean="0"/>
              <a:t> </a:t>
            </a:r>
            <a:r>
              <a:rPr lang="pt-BR" sz="2800" dirty="0" err="1" smtClean="0"/>
              <a:t>Required</a:t>
            </a:r>
            <a:r>
              <a:rPr lang="pt-BR" sz="2800" dirty="0" smtClean="0"/>
              <a:t> (GWR)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Adaptive</a:t>
            </a:r>
            <a:r>
              <a:rPr lang="pt-BR" sz="2800" dirty="0" smtClean="0"/>
              <a:t> </a:t>
            </a:r>
            <a:r>
              <a:rPr lang="pt-BR" sz="2800" dirty="0" err="1" smtClean="0"/>
              <a:t>Resonance</a:t>
            </a:r>
            <a:r>
              <a:rPr lang="pt-BR" sz="2800" dirty="0" smtClean="0"/>
              <a:t> </a:t>
            </a:r>
            <a:r>
              <a:rPr lang="pt-BR" sz="2800" dirty="0" err="1" smtClean="0"/>
              <a:t>Theory</a:t>
            </a:r>
            <a:r>
              <a:rPr lang="pt-BR" sz="2800" dirty="0" smtClean="0"/>
              <a:t> (ART) – Monitoramento de séries temporais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Métodos </a:t>
            </a:r>
            <a:r>
              <a:rPr lang="pt-BR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</a:t>
            </a:r>
            <a:r>
              <a:rPr lang="pt-BR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achine </a:t>
            </a:r>
            <a:r>
              <a:rPr lang="pt-BR" sz="4000" kern="12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Learning</a:t>
            </a:r>
            <a:endParaRPr lang="pt-B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600" dirty="0" err="1" smtClean="0"/>
              <a:t>Decision</a:t>
            </a:r>
            <a:r>
              <a:rPr lang="pt-BR" sz="3600" dirty="0" smtClean="0"/>
              <a:t> </a:t>
            </a:r>
            <a:r>
              <a:rPr lang="pt-BR" sz="3600" dirty="0" err="1" smtClean="0"/>
              <a:t>Trees</a:t>
            </a:r>
            <a:endParaRPr lang="pt-BR" sz="36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600" dirty="0" err="1" smtClean="0"/>
              <a:t>Rule-based</a:t>
            </a:r>
            <a:r>
              <a:rPr lang="pt-BR" sz="3600" dirty="0" smtClean="0"/>
              <a:t> Systems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600" dirty="0" err="1" smtClean="0"/>
              <a:t>Similarity-based</a:t>
            </a:r>
            <a:r>
              <a:rPr lang="pt-BR" sz="3600" dirty="0" smtClean="0"/>
              <a:t> </a:t>
            </a:r>
            <a:r>
              <a:rPr lang="pt-BR" sz="3600" dirty="0" err="1" smtClean="0"/>
              <a:t>Matching</a:t>
            </a:r>
            <a:endParaRPr lang="pt-BR" sz="36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3600" dirty="0" smtClean="0"/>
              <a:t>BIRCH (Balanced Iterative Reducing and Clustering Using Hierarchies)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3600" dirty="0" smtClean="0"/>
              <a:t>DBSCAN (Density-Based Spatial Clustering of Applications with Noise)</a:t>
            </a:r>
            <a:endParaRPr lang="pt-BR" sz="36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Métodos </a:t>
            </a:r>
            <a:r>
              <a:rPr lang="pt-BR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Sistemas Híbridos</a:t>
            </a:r>
            <a:endParaRPr lang="pt-BR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MLP + </a:t>
            </a:r>
            <a:r>
              <a:rPr lang="pt-BR" sz="3200" dirty="0" err="1" smtClean="0"/>
              <a:t>Parzen</a:t>
            </a:r>
            <a:r>
              <a:rPr lang="pt-BR" sz="3200" dirty="0" smtClean="0"/>
              <a:t> </a:t>
            </a:r>
            <a:r>
              <a:rPr lang="pt-BR" sz="3200" dirty="0" err="1" smtClean="0"/>
              <a:t>Window</a:t>
            </a:r>
            <a:r>
              <a:rPr lang="pt-BR" sz="3200" dirty="0" smtClean="0"/>
              <a:t> </a:t>
            </a:r>
            <a:r>
              <a:rPr lang="pt-BR" sz="3200" dirty="0" err="1" smtClean="0"/>
              <a:t>Novelty</a:t>
            </a:r>
            <a:r>
              <a:rPr lang="pt-BR" sz="3200" dirty="0" smtClean="0"/>
              <a:t> </a:t>
            </a:r>
            <a:r>
              <a:rPr lang="pt-BR" sz="3200" dirty="0" err="1" smtClean="0"/>
              <a:t>Recogniser</a:t>
            </a:r>
            <a:endParaRPr lang="pt-BR" sz="32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MLP + </a:t>
            </a:r>
            <a:r>
              <a:rPr lang="pt-BR" sz="3200" dirty="0" err="1" smtClean="0"/>
              <a:t>K-Means</a:t>
            </a:r>
            <a:r>
              <a:rPr lang="pt-BR" sz="3200" dirty="0" smtClean="0"/>
              <a:t> – usado em detecção de falha em motores de aeronaves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MLP + HMM (</a:t>
            </a:r>
            <a:r>
              <a:rPr lang="pt-BR" sz="3200" dirty="0" err="1" smtClean="0"/>
              <a:t>Hidden</a:t>
            </a:r>
            <a:r>
              <a:rPr lang="pt-BR" sz="3200" dirty="0" smtClean="0"/>
              <a:t> </a:t>
            </a:r>
            <a:r>
              <a:rPr lang="pt-BR" sz="3200" dirty="0" err="1" smtClean="0"/>
              <a:t>Markov</a:t>
            </a:r>
            <a:r>
              <a:rPr lang="pt-BR" sz="3200" dirty="0" smtClean="0"/>
              <a:t> </a:t>
            </a:r>
            <a:r>
              <a:rPr lang="pt-BR" sz="3200" dirty="0" err="1" smtClean="0"/>
              <a:t>Model</a:t>
            </a:r>
            <a:r>
              <a:rPr lang="pt-BR" sz="3200" dirty="0" smtClean="0"/>
              <a:t>)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HMM+EM – Detecção de fraudes em celulares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3200" dirty="0" smtClean="0"/>
              <a:t>Gaussian basis function networks (GBFN) and Principal Components Analysis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err="1" smtClean="0"/>
              <a:t>Consensus</a:t>
            </a:r>
            <a:r>
              <a:rPr lang="pt-BR" sz="3200" dirty="0" smtClean="0"/>
              <a:t> </a:t>
            </a:r>
            <a:r>
              <a:rPr lang="pt-BR" sz="3200" dirty="0" err="1" smtClean="0"/>
              <a:t>voting</a:t>
            </a:r>
            <a:endParaRPr lang="pt-BR" sz="32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JAM system (Java </a:t>
            </a:r>
            <a:r>
              <a:rPr lang="pt-BR" sz="3200" dirty="0" err="1" smtClean="0"/>
              <a:t>Agents</a:t>
            </a:r>
            <a:r>
              <a:rPr lang="pt-BR" sz="3200" dirty="0" smtClean="0"/>
              <a:t> for </a:t>
            </a:r>
            <a:r>
              <a:rPr lang="pt-BR" sz="3200" dirty="0" err="1" smtClean="0"/>
              <a:t>Meta-learning</a:t>
            </a:r>
            <a:r>
              <a:rPr lang="pt-BR" sz="32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850106"/>
          </a:xfrm>
        </p:spPr>
        <p:txBody>
          <a:bodyPr/>
          <a:lstStyle/>
          <a:p>
            <a:r>
              <a:rPr lang="pt-BR" dirty="0" smtClean="0"/>
              <a:t>EXEMPLO: DBSCAN</a:t>
            </a:r>
            <a:endParaRPr lang="pt-BR" dirty="0"/>
          </a:p>
        </p:txBody>
      </p:sp>
      <p:pic>
        <p:nvPicPr>
          <p:cNvPr id="6" name="Imagem 5" descr="dbsc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836712"/>
            <a:ext cx="3924300" cy="2933700"/>
          </a:xfrm>
          <a:prstGeom prst="rect">
            <a:avLst/>
          </a:prstGeom>
        </p:spPr>
      </p:pic>
      <p:pic>
        <p:nvPicPr>
          <p:cNvPr id="7" name="Imagem 6" descr="dbscan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924944"/>
            <a:ext cx="4327773" cy="3407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472608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Aprensenta</a:t>
            </a:r>
            <a:r>
              <a:rPr lang="en-US" sz="3200" dirty="0" smtClean="0"/>
              <a:t> </a:t>
            </a:r>
            <a:r>
              <a:rPr lang="en-US" sz="3200" dirty="0" err="1" smtClean="0"/>
              <a:t>apenas</a:t>
            </a:r>
            <a:r>
              <a:rPr lang="en-US" sz="3200" dirty="0" smtClean="0"/>
              <a:t> </a:t>
            </a:r>
            <a:r>
              <a:rPr lang="en-US" sz="3200" dirty="0" err="1" smtClean="0"/>
              <a:t>uma</a:t>
            </a:r>
            <a:r>
              <a:rPr lang="en-US" sz="3200" dirty="0" smtClean="0"/>
              <a:t> </a:t>
            </a:r>
            <a:r>
              <a:rPr lang="en-US" sz="3200" dirty="0" err="1" smtClean="0"/>
              <a:t>amostra</a:t>
            </a:r>
            <a:r>
              <a:rPr lang="en-US" sz="3200" dirty="0" smtClean="0"/>
              <a:t> dos </a:t>
            </a:r>
            <a:r>
              <a:rPr lang="en-US" sz="3200" dirty="0" err="1" smtClean="0"/>
              <a:t>métodos</a:t>
            </a:r>
            <a:r>
              <a:rPr lang="en-US" sz="3200" dirty="0" smtClean="0"/>
              <a:t> </a:t>
            </a:r>
            <a:r>
              <a:rPr lang="en-US" sz="3200" dirty="0" err="1" smtClean="0"/>
              <a:t>para</a:t>
            </a:r>
            <a:r>
              <a:rPr lang="en-US" sz="3200" dirty="0" smtClean="0"/>
              <a:t> </a:t>
            </a:r>
            <a:r>
              <a:rPr lang="en-US" sz="3200" dirty="0" err="1" smtClean="0"/>
              <a:t>detecção</a:t>
            </a:r>
            <a:r>
              <a:rPr lang="en-US" sz="3200" dirty="0" smtClean="0"/>
              <a:t> de outliers.</a:t>
            </a:r>
          </a:p>
          <a:p>
            <a:r>
              <a:rPr lang="en-US" sz="3200" dirty="0" err="1" smtClean="0"/>
              <a:t>Deve</a:t>
            </a:r>
            <a:r>
              <a:rPr lang="en-US" sz="3200" dirty="0" smtClean="0"/>
              <a:t>-se </a:t>
            </a:r>
            <a:r>
              <a:rPr lang="en-US" sz="3200" dirty="0" err="1" smtClean="0"/>
              <a:t>ecolher</a:t>
            </a:r>
            <a:r>
              <a:rPr lang="en-US" sz="3200" dirty="0" smtClean="0"/>
              <a:t> o </a:t>
            </a:r>
            <a:r>
              <a:rPr lang="en-US" sz="3200" dirty="0" err="1" smtClean="0"/>
              <a:t>algorítmo</a:t>
            </a:r>
            <a:r>
              <a:rPr lang="en-US" sz="3200" dirty="0" smtClean="0"/>
              <a:t> </a:t>
            </a:r>
            <a:r>
              <a:rPr lang="en-US" sz="3200" dirty="0" err="1" smtClean="0"/>
              <a:t>adequado</a:t>
            </a:r>
            <a:r>
              <a:rPr lang="en-US" sz="3200" dirty="0" smtClean="0"/>
              <a:t> </a:t>
            </a:r>
            <a:r>
              <a:rPr lang="en-US" sz="3200" dirty="0" err="1" smtClean="0"/>
              <a:t>ao</a:t>
            </a:r>
            <a:r>
              <a:rPr lang="en-US" sz="3200" dirty="0" smtClean="0"/>
              <a:t> </a:t>
            </a:r>
            <a:r>
              <a:rPr lang="en-US" sz="3200" dirty="0" err="1" smtClean="0"/>
              <a:t>seu</a:t>
            </a:r>
            <a:r>
              <a:rPr lang="en-US" sz="3200" dirty="0" smtClean="0"/>
              <a:t> </a:t>
            </a:r>
            <a:r>
              <a:rPr lang="en-US" sz="3200" dirty="0" err="1" smtClean="0"/>
              <a:t>conjunto</a:t>
            </a:r>
            <a:r>
              <a:rPr lang="en-US" sz="3200" dirty="0" smtClean="0"/>
              <a:t> de dados </a:t>
            </a:r>
            <a:r>
              <a:rPr lang="en-US" sz="3200" dirty="0" err="1" smtClean="0"/>
              <a:t>considerando</a:t>
            </a:r>
            <a:r>
              <a:rPr lang="en-US" sz="3200" dirty="0" smtClean="0"/>
              <a:t> a </a:t>
            </a:r>
            <a:r>
              <a:rPr lang="en-US" sz="3200" dirty="0" err="1" smtClean="0"/>
              <a:t>sua</a:t>
            </a:r>
            <a:r>
              <a:rPr lang="en-US" sz="3200" dirty="0" smtClean="0"/>
              <a:t> </a:t>
            </a:r>
            <a:r>
              <a:rPr lang="en-US" sz="3200" dirty="0" err="1" smtClean="0"/>
              <a:t>massa</a:t>
            </a:r>
            <a:r>
              <a:rPr lang="en-US" sz="3200" dirty="0" smtClean="0"/>
              <a:t> de dados</a:t>
            </a:r>
          </a:p>
          <a:p>
            <a:r>
              <a:rPr lang="en-US" sz="3200" dirty="0" err="1" smtClean="0"/>
              <a:t>Deve</a:t>
            </a:r>
            <a:r>
              <a:rPr lang="en-US" sz="3200" dirty="0" smtClean="0"/>
              <a:t>-se </a:t>
            </a:r>
            <a:r>
              <a:rPr lang="en-US" sz="3200" dirty="0" err="1" smtClean="0"/>
              <a:t>decidir</a:t>
            </a:r>
            <a:r>
              <a:rPr lang="en-US" sz="3200" dirty="0" smtClean="0"/>
              <a:t> se </a:t>
            </a:r>
            <a:r>
              <a:rPr lang="en-US" sz="3200" dirty="0" err="1" smtClean="0"/>
              <a:t>os</a:t>
            </a:r>
            <a:r>
              <a:rPr lang="en-US" sz="3200" dirty="0" smtClean="0"/>
              <a:t> outliers </a:t>
            </a:r>
            <a:r>
              <a:rPr lang="en-US" sz="3200" dirty="0" err="1" smtClean="0"/>
              <a:t>serão</a:t>
            </a:r>
            <a:r>
              <a:rPr lang="en-US" sz="3200" dirty="0" smtClean="0"/>
              <a:t> </a:t>
            </a:r>
            <a:r>
              <a:rPr lang="en-US" sz="3200" dirty="0" err="1" smtClean="0"/>
              <a:t>removidos</a:t>
            </a:r>
            <a:r>
              <a:rPr lang="en-US" sz="3200" dirty="0" smtClean="0"/>
              <a:t>, </a:t>
            </a:r>
            <a:r>
              <a:rPr lang="en-US" sz="3200" dirty="0" err="1" smtClean="0"/>
              <a:t>classificados</a:t>
            </a:r>
            <a:r>
              <a:rPr lang="en-US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novos</a:t>
            </a:r>
            <a:r>
              <a:rPr lang="en-US" sz="3200" dirty="0" smtClean="0"/>
              <a:t> </a:t>
            </a:r>
            <a:r>
              <a:rPr lang="en-US" sz="3200" dirty="0" err="1" smtClean="0"/>
              <a:t>valores</a:t>
            </a:r>
            <a:r>
              <a:rPr lang="en-US" sz="3200" dirty="0" smtClean="0"/>
              <a:t> </a:t>
            </a:r>
            <a:r>
              <a:rPr lang="en-US" sz="3200" dirty="0" err="1" smtClean="0"/>
              <a:t>ou</a:t>
            </a:r>
            <a:r>
              <a:rPr lang="en-US" sz="3200" dirty="0" smtClean="0"/>
              <a:t> se </a:t>
            </a:r>
            <a:r>
              <a:rPr lang="en-US" sz="3200" dirty="0" err="1" smtClean="0"/>
              <a:t>serão</a:t>
            </a:r>
            <a:r>
              <a:rPr lang="en-US" sz="3200" dirty="0" smtClean="0"/>
              <a:t> </a:t>
            </a:r>
            <a:r>
              <a:rPr lang="en-US" sz="3200" dirty="0" err="1" smtClean="0"/>
              <a:t>marcados</a:t>
            </a:r>
            <a:r>
              <a:rPr lang="en-US" sz="3200" dirty="0" smtClean="0"/>
              <a:t> </a:t>
            </a:r>
            <a:r>
              <a:rPr lang="en-US" sz="3200" dirty="0" err="1" smtClean="0"/>
              <a:t>como</a:t>
            </a:r>
            <a:r>
              <a:rPr lang="en-US" sz="3200" dirty="0" smtClean="0"/>
              <a:t> </a:t>
            </a:r>
            <a:r>
              <a:rPr lang="en-US" sz="3200" dirty="0" err="1" smtClean="0"/>
              <a:t>anomalias</a:t>
            </a:r>
            <a:r>
              <a:rPr lang="en-US" sz="3200" dirty="0" smtClean="0"/>
              <a:t>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A combinação de várias classificadores deve ser feita de forma criteriosa.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QUESTIONS???</a:t>
            </a:r>
            <a:endParaRPr lang="pt-BR" dirty="0"/>
          </a:p>
        </p:txBody>
      </p:sp>
      <p:pic>
        <p:nvPicPr>
          <p:cNvPr id="5" name="Espaço Reservado para Conteúdo 4" descr="interrogation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67100" y="2109787"/>
            <a:ext cx="2667000" cy="32480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Creditos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Apresentação realizada na disciplina: Reconhecimento de Padrões em 04/10/2012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Professor: </a:t>
            </a:r>
          </a:p>
          <a:p>
            <a:pPr lvl="1"/>
            <a:r>
              <a:rPr lang="pt-BR" dirty="0" smtClean="0"/>
              <a:t>David Menotti</a:t>
            </a:r>
          </a:p>
          <a:p>
            <a:endParaRPr lang="pt-BR" dirty="0" smtClean="0"/>
          </a:p>
          <a:p>
            <a:r>
              <a:rPr lang="pt-BR" smtClean="0"/>
              <a:t>Estudante</a:t>
            </a:r>
            <a:r>
              <a:rPr lang="pt-BR" dirty="0" smtClean="0"/>
              <a:t>: </a:t>
            </a:r>
          </a:p>
          <a:p>
            <a:pPr lvl="1"/>
            <a:r>
              <a:rPr lang="pt-BR" dirty="0" smtClean="0"/>
              <a:t>Luciano Vilas Boas Espiridião</a:t>
            </a:r>
          </a:p>
          <a:p>
            <a:pPr lvl="1"/>
            <a:r>
              <a:rPr lang="pt-BR" dirty="0" smtClean="0"/>
              <a:t>Mestrando em Ciência da Computação</a:t>
            </a:r>
          </a:p>
          <a:p>
            <a:pPr lvl="2"/>
            <a:r>
              <a:rPr lang="pt-BR" dirty="0" smtClean="0"/>
              <a:t>Departamento de Computação – DECOM</a:t>
            </a:r>
          </a:p>
          <a:p>
            <a:pPr lvl="2"/>
            <a:r>
              <a:rPr lang="pt-BR" dirty="0" smtClean="0"/>
              <a:t>Instituto de Ciências Exatas e Biológicas – ICEB</a:t>
            </a:r>
          </a:p>
          <a:p>
            <a:pPr lvl="2"/>
            <a:r>
              <a:rPr lang="pt-BR" dirty="0" smtClean="0"/>
              <a:t>Universidade Federal de Ouro Preto – UFOP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err="1" smtClean="0"/>
              <a:t>Outliers</a:t>
            </a:r>
            <a:endParaRPr lang="pt-BR" dirty="0"/>
          </a:p>
        </p:txBody>
      </p:sp>
      <p:pic>
        <p:nvPicPr>
          <p:cNvPr id="5" name="Espaço Reservado para Conteúdo 4" descr="14f4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1124744"/>
            <a:ext cx="3267408" cy="2664296"/>
          </a:xfrm>
        </p:spPr>
      </p:pic>
      <p:pic>
        <p:nvPicPr>
          <p:cNvPr id="6" name="Imagem 5" descr="OutlierScatterplot_10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476672"/>
            <a:ext cx="3486150" cy="2152650"/>
          </a:xfrm>
          <a:prstGeom prst="rect">
            <a:avLst/>
          </a:prstGeom>
        </p:spPr>
      </p:pic>
      <p:pic>
        <p:nvPicPr>
          <p:cNvPr id="7" name="Imagem 6" descr="pessoas_mais_altas_mund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284984"/>
            <a:ext cx="3816424" cy="2862318"/>
          </a:xfrm>
          <a:prstGeom prst="rect">
            <a:avLst/>
          </a:prstGeom>
        </p:spPr>
      </p:pic>
      <p:pic>
        <p:nvPicPr>
          <p:cNvPr id="8" name="Imagem 7" descr="lagplot4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3933056"/>
            <a:ext cx="3619500" cy="2667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Definições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472608"/>
          </a:xfrm>
        </p:spPr>
        <p:txBody>
          <a:bodyPr>
            <a:noAutofit/>
          </a:bodyPr>
          <a:lstStyle/>
          <a:p>
            <a:r>
              <a:rPr lang="pt-BR" sz="3600" dirty="0" err="1" smtClean="0"/>
              <a:t>Grubbs</a:t>
            </a:r>
            <a:r>
              <a:rPr lang="pt-BR" sz="3600" dirty="0" smtClean="0"/>
              <a:t> (</a:t>
            </a:r>
            <a:r>
              <a:rPr lang="pt-BR" sz="3600" dirty="0" err="1" smtClean="0"/>
              <a:t>Grubbs</a:t>
            </a:r>
            <a:r>
              <a:rPr lang="pt-BR" sz="3600" dirty="0" smtClean="0"/>
              <a:t>, 1969)</a:t>
            </a:r>
          </a:p>
          <a:p>
            <a:pPr lvl="1"/>
            <a:r>
              <a:rPr lang="pt-BR" sz="3200" dirty="0" smtClean="0"/>
              <a:t>Uma observação periférica, ou </a:t>
            </a:r>
            <a:r>
              <a:rPr lang="pt-BR" sz="3200" dirty="0" err="1" smtClean="0"/>
              <a:t>outlier</a:t>
            </a:r>
            <a:r>
              <a:rPr lang="pt-BR" sz="3200" dirty="0" smtClean="0"/>
              <a:t>, é uma que parece desviar-se acentuadamente a partir de outros membros da amostra em que ela ocorre .</a:t>
            </a:r>
          </a:p>
          <a:p>
            <a:r>
              <a:rPr lang="pt-BR" sz="3600" dirty="0" err="1" smtClean="0"/>
              <a:t>Barnett</a:t>
            </a:r>
            <a:r>
              <a:rPr lang="pt-BR" sz="3600" dirty="0" smtClean="0"/>
              <a:t> &amp; Lewis (</a:t>
            </a:r>
            <a:r>
              <a:rPr lang="pt-BR" sz="3600" dirty="0" err="1" smtClean="0"/>
              <a:t>Barnett</a:t>
            </a:r>
            <a:r>
              <a:rPr lang="pt-BR" sz="3600" dirty="0" smtClean="0"/>
              <a:t> e Lewis, 1994)</a:t>
            </a:r>
          </a:p>
          <a:p>
            <a:pPr lvl="1"/>
            <a:r>
              <a:rPr lang="pt-BR" sz="3600" dirty="0" smtClean="0"/>
              <a:t>Uma observação (ou subconjunto de observações), que parece ser incompatível com o restante do conjunto de dados.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4224"/>
            <a:ext cx="7772400" cy="4967064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Detecção de Fraude - detecção de aplicações fraudulentas de cartões de crédito,etc.</a:t>
            </a:r>
          </a:p>
          <a:p>
            <a:r>
              <a:rPr lang="pt-BR" dirty="0" smtClean="0"/>
              <a:t>Detecção de Intrusão - detecção de acesso não autorizado em redes de computadores.</a:t>
            </a:r>
          </a:p>
          <a:p>
            <a:r>
              <a:rPr lang="pt-BR" dirty="0" smtClean="0"/>
              <a:t>Monitoramento de Atividades - detecção de fraudes telemóvel atividade de monitoramento de telefone ou operações suspeitas nos mercados de ações.</a:t>
            </a:r>
          </a:p>
          <a:p>
            <a:r>
              <a:rPr lang="pt-BR" dirty="0" smtClean="0"/>
              <a:t>Desempenho de rede - monitorar o desempenho das redes de computadores, por exemplo, para detectar os gargalos da rede.</a:t>
            </a:r>
          </a:p>
          <a:p>
            <a:r>
              <a:rPr lang="pt-BR" dirty="0" smtClean="0"/>
              <a:t>Diagnóstico de falhas - os processos de </a:t>
            </a:r>
            <a:r>
              <a:rPr lang="pt-BR" dirty="0" err="1" smtClean="0"/>
              <a:t>monitorização</a:t>
            </a:r>
            <a:r>
              <a:rPr lang="pt-BR" dirty="0" smtClean="0"/>
              <a:t> para detectar falhas em motores, geradores, oleodutos ou instrumentos espaciais em naves espaciais, por exemplo.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4224"/>
            <a:ext cx="7772400" cy="5111080"/>
          </a:xfrm>
        </p:spPr>
        <p:txBody>
          <a:bodyPr>
            <a:normAutofit/>
          </a:bodyPr>
          <a:lstStyle/>
          <a:p>
            <a:r>
              <a:rPr lang="pt-BR" dirty="0" smtClean="0"/>
              <a:t>Análise de imagens de satélite - identificar características novas ou recursos erroneamente classificadas.</a:t>
            </a:r>
          </a:p>
          <a:p>
            <a:r>
              <a:rPr lang="pt-BR" dirty="0" smtClean="0"/>
              <a:t>Detecção de novidades em imagens - para neotaxis robôs ou sistemas de vigilância.</a:t>
            </a:r>
          </a:p>
          <a:p>
            <a:r>
              <a:rPr lang="pt-BR" dirty="0" smtClean="0"/>
              <a:t>Segmentação de movimento - recursos de imagem de detecção se movendo independentemente do fundo.</a:t>
            </a:r>
          </a:p>
          <a:p>
            <a:r>
              <a:rPr lang="pt-BR" dirty="0" smtClean="0"/>
              <a:t>Monitoramento em série temporal - aplicações de monitoramento de segurança críticos, tais como perfuração ou de alta velocidade de moagem.</a:t>
            </a:r>
          </a:p>
          <a:p>
            <a:r>
              <a:rPr lang="pt-BR" dirty="0" smtClean="0"/>
              <a:t>Monitoramento de condições médicas - tais como monitores de </a:t>
            </a:r>
            <a:r>
              <a:rPr lang="pt-BR" dirty="0" err="1" smtClean="0"/>
              <a:t>freqüência</a:t>
            </a:r>
            <a:r>
              <a:rPr lang="pt-BR" dirty="0" smtClean="0"/>
              <a:t> cardíaca.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pt-BR" dirty="0" smtClean="0"/>
              <a:t>Tipos de Abordagens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328592"/>
          </a:xfrm>
        </p:spPr>
        <p:txBody>
          <a:bodyPr>
            <a:noAutofit/>
          </a:bodyPr>
          <a:lstStyle/>
          <a:p>
            <a:r>
              <a:rPr lang="pt-BR" sz="2800" dirty="0" smtClean="0"/>
              <a:t>Tipo 1 – </a:t>
            </a:r>
            <a:r>
              <a:rPr lang="en-US" sz="2800" dirty="0" err="1" smtClean="0"/>
              <a:t>Determinando</a:t>
            </a:r>
            <a:r>
              <a:rPr lang="en-US" sz="2800" dirty="0" smtClean="0"/>
              <a:t> </a:t>
            </a:r>
            <a:r>
              <a:rPr lang="en-US" sz="2800" i="1" dirty="0" smtClean="0"/>
              <a:t>outliers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agrupamentos</a:t>
            </a:r>
            <a:r>
              <a:rPr lang="en-US" sz="2800" dirty="0" smtClean="0"/>
              <a:t> de forma </a:t>
            </a:r>
            <a:r>
              <a:rPr lang="en-US" sz="2800" dirty="0" err="1" smtClean="0"/>
              <a:t>não</a:t>
            </a:r>
            <a:r>
              <a:rPr lang="en-US" sz="2800" dirty="0" smtClean="0"/>
              <a:t> </a:t>
            </a:r>
            <a:r>
              <a:rPr lang="en-US" sz="2800" dirty="0" err="1" smtClean="0"/>
              <a:t>supervisionados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Topo</a:t>
            </a:r>
            <a:r>
              <a:rPr lang="en-US" sz="2800" dirty="0" smtClean="0"/>
              <a:t> 2 -</a:t>
            </a:r>
            <a:r>
              <a:rPr lang="pt-BR" sz="2800" dirty="0" smtClean="0"/>
              <a:t> Esta abordagem é análoga à classificação supervisionada e requer que os dados </a:t>
            </a:r>
            <a:r>
              <a:rPr lang="pt-BR" sz="2800" dirty="0" err="1" smtClean="0"/>
              <a:t>sjam</a:t>
            </a:r>
            <a:r>
              <a:rPr lang="pt-BR" sz="2800" dirty="0" smtClean="0"/>
              <a:t> pré-rotulados.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Tipo</a:t>
            </a:r>
            <a:r>
              <a:rPr lang="en-US" sz="2800" dirty="0" smtClean="0"/>
              <a:t> 3 - </a:t>
            </a:r>
            <a:r>
              <a:rPr lang="pt-BR" sz="2800" dirty="0" smtClean="0"/>
              <a:t>É análogo a uma tarefa de reconhecimento ou de detecção </a:t>
            </a:r>
            <a:r>
              <a:rPr lang="pt-BR" sz="2800" dirty="0" err="1" smtClean="0"/>
              <a:t>semi-supervisionada</a:t>
            </a:r>
            <a:r>
              <a:rPr lang="pt-BR" sz="2800" dirty="0" smtClean="0"/>
              <a:t>. A classe normal é ensinada mas o algoritmo aprende a reconhecer os </a:t>
            </a:r>
            <a:r>
              <a:rPr lang="pt-BR" sz="2800" i="1" dirty="0" err="1" smtClean="0"/>
              <a:t>outliers</a:t>
            </a:r>
            <a:endParaRPr lang="pt-BR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Métodos - Modelo Estatístico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err="1" smtClean="0"/>
              <a:t>Primeiras</a:t>
            </a:r>
            <a:r>
              <a:rPr lang="en-US" sz="2800" dirty="0" smtClean="0"/>
              <a:t> </a:t>
            </a:r>
            <a:r>
              <a:rPr lang="en-US" sz="2800" dirty="0" err="1" smtClean="0"/>
              <a:t>técnicas</a:t>
            </a:r>
            <a:r>
              <a:rPr lang="en-US" sz="2800" dirty="0" smtClean="0"/>
              <a:t>. </a:t>
            </a:r>
            <a:r>
              <a:rPr lang="en-US" sz="2800" dirty="0" err="1" smtClean="0"/>
              <a:t>Sensível</a:t>
            </a:r>
            <a:r>
              <a:rPr lang="en-US" sz="2800" dirty="0" smtClean="0"/>
              <a:t> </a:t>
            </a:r>
            <a:r>
              <a:rPr lang="en-US" sz="2800" dirty="0" err="1" smtClean="0"/>
              <a:t>ao</a:t>
            </a:r>
            <a:r>
              <a:rPr lang="en-US" sz="2800" dirty="0" smtClean="0"/>
              <a:t> volume dos dados.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800" dirty="0" err="1" smtClean="0"/>
              <a:t>Técnicas</a:t>
            </a:r>
            <a:r>
              <a:rPr lang="en-US" sz="2800" dirty="0" smtClean="0"/>
              <a:t> “</a:t>
            </a:r>
            <a:r>
              <a:rPr lang="en-US" sz="2800" dirty="0" err="1" smtClean="0"/>
              <a:t>baseadas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proximidade</a:t>
            </a:r>
            <a:r>
              <a:rPr lang="en-US" sz="2800" dirty="0" smtClean="0"/>
              <a:t>”</a:t>
            </a:r>
            <a:endParaRPr lang="pt-BR" sz="2800" dirty="0" smtClean="0"/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400" dirty="0" smtClean="0"/>
              <a:t>K-NN (Vizinho mais próximo)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400" dirty="0" err="1" smtClean="0"/>
              <a:t>K-Means</a:t>
            </a:r>
            <a:r>
              <a:rPr lang="pt-BR" sz="2400" dirty="0" smtClean="0"/>
              <a:t> 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400" dirty="0" err="1" smtClean="0"/>
              <a:t>K-Medoids</a:t>
            </a:r>
            <a:endParaRPr lang="pt-BR" sz="24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smtClean="0"/>
              <a:t>Métodos Paramétricos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Minimum Volume Ellipsoid Estimation (MVE)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Convex Peeling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sz="2400" dirty="0" smtClean="0"/>
              <a:t>Principal Component Analysis (PCA)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400" dirty="0" err="1" smtClean="0"/>
              <a:t>Expectation</a:t>
            </a:r>
            <a:r>
              <a:rPr lang="pt-BR" sz="2400" dirty="0" smtClean="0"/>
              <a:t> </a:t>
            </a:r>
            <a:r>
              <a:rPr lang="pt-BR" sz="2400" dirty="0" err="1" smtClean="0"/>
              <a:t>Maximization</a:t>
            </a:r>
            <a:r>
              <a:rPr lang="pt-BR" sz="2400" dirty="0" smtClean="0"/>
              <a:t> (EM).</a:t>
            </a:r>
            <a:endParaRPr lang="pt-BR" sz="2800" dirty="0" smtClean="0"/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smtClean="0"/>
              <a:t>Métodos Não Paramétricos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400" dirty="0" smtClean="0"/>
              <a:t> Usado para detecção de problemas na operação de máquinas.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pt-BR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Métodos - Modelo Estatístico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914400" y="980728"/>
            <a:ext cx="7772400" cy="518457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3200" dirty="0" smtClean="0"/>
              <a:t>Métodos Semi Paramétricos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smtClean="0"/>
              <a:t>Combinam a velocidade dos métodos paramétricos com a flexibilidade dos métodos </a:t>
            </a:r>
            <a:r>
              <a:rPr lang="pt-BR" sz="2800" dirty="0" err="1" smtClean="0"/>
              <a:t>não-paramétricos</a:t>
            </a:r>
            <a:r>
              <a:rPr lang="pt-BR" sz="2800" dirty="0" smtClean="0"/>
              <a:t>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Gaussian</a:t>
            </a:r>
            <a:r>
              <a:rPr lang="pt-BR" sz="2800" dirty="0" smtClean="0"/>
              <a:t> </a:t>
            </a:r>
            <a:r>
              <a:rPr lang="pt-BR" sz="2800" dirty="0" err="1" smtClean="0"/>
              <a:t>Mixture</a:t>
            </a:r>
            <a:r>
              <a:rPr lang="pt-BR" sz="2800" dirty="0" smtClean="0"/>
              <a:t> </a:t>
            </a:r>
            <a:r>
              <a:rPr lang="pt-BR" sz="2800" dirty="0" err="1" smtClean="0"/>
              <a:t>Models</a:t>
            </a:r>
            <a:r>
              <a:rPr lang="pt-BR" sz="2800" dirty="0" smtClean="0"/>
              <a:t>  (GMM)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smtClean="0"/>
              <a:t> Extreme </a:t>
            </a:r>
            <a:r>
              <a:rPr lang="pt-BR" sz="2800" dirty="0" err="1" smtClean="0"/>
              <a:t>Value</a:t>
            </a:r>
            <a:r>
              <a:rPr lang="pt-BR" sz="2800" dirty="0" smtClean="0"/>
              <a:t> </a:t>
            </a:r>
            <a:r>
              <a:rPr lang="pt-BR" sz="2800" dirty="0" err="1" smtClean="0"/>
              <a:t>Theory</a:t>
            </a:r>
            <a:r>
              <a:rPr lang="pt-BR" sz="2800" dirty="0" smtClean="0"/>
              <a:t> (EVT) </a:t>
            </a:r>
          </a:p>
          <a:p>
            <a:pPr marL="822960" lvl="3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smtClean="0"/>
              <a:t>EVT é ideal para reconhecimento novidade onde as amostras anormais são difíceis e caras de se obter, como raros casos médicos ou mau funcionamento de máquinas caras.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pt-BR" sz="2800" dirty="0" err="1" smtClean="0"/>
              <a:t>Support</a:t>
            </a:r>
            <a:r>
              <a:rPr lang="pt-BR" sz="2800" dirty="0" smtClean="0"/>
              <a:t> </a:t>
            </a:r>
            <a:r>
              <a:rPr lang="pt-BR" sz="2800" dirty="0" err="1" smtClean="0"/>
              <a:t>Vector</a:t>
            </a:r>
            <a:r>
              <a:rPr lang="pt-BR" sz="2800" dirty="0" smtClean="0"/>
              <a:t> Machines (SVM)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850106"/>
          </a:xfrm>
        </p:spPr>
        <p:txBody>
          <a:bodyPr/>
          <a:lstStyle/>
          <a:p>
            <a:r>
              <a:rPr lang="pt-BR" dirty="0" smtClean="0"/>
              <a:t>Alguns Exemplos</a:t>
            </a:r>
            <a:endParaRPr lang="pt-BR" dirty="0"/>
          </a:p>
        </p:txBody>
      </p:sp>
      <p:grpSp>
        <p:nvGrpSpPr>
          <p:cNvPr id="15" name="Grupo 14"/>
          <p:cNvGrpSpPr/>
          <p:nvPr/>
        </p:nvGrpSpPr>
        <p:grpSpPr>
          <a:xfrm>
            <a:off x="395536" y="4005064"/>
            <a:ext cx="5544616" cy="2673588"/>
            <a:chOff x="395536" y="4005064"/>
            <a:chExt cx="5544616" cy="2673588"/>
          </a:xfrm>
        </p:grpSpPr>
        <p:pic>
          <p:nvPicPr>
            <p:cNvPr id="6" name="Imagem 5" descr="PCA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5536" y="4005064"/>
              <a:ext cx="5544616" cy="2251197"/>
            </a:xfrm>
            <a:prstGeom prst="rect">
              <a:avLst/>
            </a:prstGeom>
          </p:spPr>
        </p:pic>
        <p:sp>
          <p:nvSpPr>
            <p:cNvPr id="10" name="CaixaDeTexto 9"/>
            <p:cNvSpPr txBox="1"/>
            <p:nvPr/>
          </p:nvSpPr>
          <p:spPr>
            <a:xfrm>
              <a:off x="2627784" y="630932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PCA</a:t>
              </a:r>
              <a:endParaRPr lang="pt-BR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95536" y="908720"/>
            <a:ext cx="4298175" cy="2745596"/>
            <a:chOff x="395536" y="908720"/>
            <a:chExt cx="4298175" cy="2745596"/>
          </a:xfrm>
        </p:grpSpPr>
        <p:pic>
          <p:nvPicPr>
            <p:cNvPr id="5" name="Imagem 4" descr="ConvexPeeling3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71800" y="908720"/>
              <a:ext cx="1921911" cy="2232248"/>
            </a:xfrm>
            <a:prstGeom prst="rect">
              <a:avLst/>
            </a:prstGeom>
          </p:spPr>
        </p:pic>
        <p:pic>
          <p:nvPicPr>
            <p:cNvPr id="7" name="Imagem 6" descr="ConvexPeeling3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5536" y="908720"/>
              <a:ext cx="2232248" cy="2232248"/>
            </a:xfrm>
            <a:prstGeom prst="rect">
              <a:avLst/>
            </a:prstGeom>
          </p:spPr>
        </p:pic>
        <p:sp>
          <p:nvSpPr>
            <p:cNvPr id="11" name="CaixaDeTexto 10"/>
            <p:cNvSpPr txBox="1"/>
            <p:nvPr/>
          </p:nvSpPr>
          <p:spPr>
            <a:xfrm>
              <a:off x="1259632" y="3284984"/>
              <a:ext cx="27363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CONVEX PEELING</a:t>
              </a:r>
              <a:endParaRPr lang="pt-BR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5436096" y="620688"/>
            <a:ext cx="3384376" cy="3465676"/>
            <a:chOff x="5436096" y="620688"/>
            <a:chExt cx="3384376" cy="3465676"/>
          </a:xfrm>
        </p:grpSpPr>
        <p:pic>
          <p:nvPicPr>
            <p:cNvPr id="9" name="Imagem 8" descr="MVE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36096" y="620688"/>
              <a:ext cx="3384376" cy="3029726"/>
            </a:xfrm>
            <a:prstGeom prst="rect">
              <a:avLst/>
            </a:prstGeom>
          </p:spPr>
        </p:pic>
        <p:sp>
          <p:nvSpPr>
            <p:cNvPr id="12" name="CaixaDeTexto 11"/>
            <p:cNvSpPr txBox="1"/>
            <p:nvPr/>
          </p:nvSpPr>
          <p:spPr>
            <a:xfrm>
              <a:off x="6300192" y="3717032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 smtClean="0"/>
                <a:t>MVE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trimônio Líquido">
  <a:themeElements>
    <a:clrScheme name="Patrimônio Líquid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trimônio Líquid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trimônio Líquid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4415</TotalTime>
  <Words>679</Words>
  <Application>Microsoft Office PowerPoint</Application>
  <PresentationFormat>Apresentação na tela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Patrimônio Líquido</vt:lpstr>
      <vt:lpstr>A Survey of Outlier Detection Methodologies (2004).</vt:lpstr>
      <vt:lpstr>Outliers</vt:lpstr>
      <vt:lpstr>Definições</vt:lpstr>
      <vt:lpstr>Aplicações</vt:lpstr>
      <vt:lpstr>Aplicações</vt:lpstr>
      <vt:lpstr>Tipos de Abordagens </vt:lpstr>
      <vt:lpstr>Métodos - Modelo Estatístico</vt:lpstr>
      <vt:lpstr>Métodos - Modelo Estatístico</vt:lpstr>
      <vt:lpstr>Alguns Exemplos</vt:lpstr>
      <vt:lpstr>EXEMPLO: K-MEANS</vt:lpstr>
      <vt:lpstr>Métodos – Redes neurais</vt:lpstr>
      <vt:lpstr>Métodos – Machine Learning</vt:lpstr>
      <vt:lpstr>Métodos – Sistemas Híbridos</vt:lpstr>
      <vt:lpstr>EXEMPLO: DBSCAN</vt:lpstr>
      <vt:lpstr>Conclusões</vt:lpstr>
      <vt:lpstr>QUESTIONS???</vt:lpstr>
      <vt:lpstr>Creditos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Incremental Unsupervised Name Disambiguation in Cleaned Digital Libraries</dc:title>
  <dc:creator>Luciano</dc:creator>
  <cp:lastModifiedBy>Luciano</cp:lastModifiedBy>
  <cp:revision>246</cp:revision>
  <dcterms:created xsi:type="dcterms:W3CDTF">2012-09-14T17:30:00Z</dcterms:created>
  <dcterms:modified xsi:type="dcterms:W3CDTF">2012-10-11T01:40:32Z</dcterms:modified>
</cp:coreProperties>
</file>