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5"/>
  </p:notesMasterIdLst>
  <p:sldIdLst>
    <p:sldId id="256" r:id="rId2"/>
    <p:sldId id="257" r:id="rId3"/>
    <p:sldId id="292" r:id="rId4"/>
    <p:sldId id="333" r:id="rId5"/>
    <p:sldId id="334" r:id="rId6"/>
    <p:sldId id="332" r:id="rId7"/>
    <p:sldId id="339" r:id="rId8"/>
    <p:sldId id="341" r:id="rId9"/>
    <p:sldId id="340" r:id="rId10"/>
    <p:sldId id="342" r:id="rId11"/>
    <p:sldId id="343" r:id="rId12"/>
    <p:sldId id="344" r:id="rId13"/>
    <p:sldId id="335" r:id="rId14"/>
    <p:sldId id="345" r:id="rId15"/>
    <p:sldId id="337" r:id="rId16"/>
    <p:sldId id="336" r:id="rId17"/>
    <p:sldId id="346" r:id="rId18"/>
    <p:sldId id="347" r:id="rId19"/>
    <p:sldId id="349" r:id="rId20"/>
    <p:sldId id="348" r:id="rId21"/>
    <p:sldId id="331" r:id="rId22"/>
    <p:sldId id="325" r:id="rId23"/>
    <p:sldId id="262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74" autoAdjust="0"/>
    <p:restoredTop sz="89341" autoAdjust="0"/>
  </p:normalViewPr>
  <p:slideViewPr>
    <p:cSldViewPr>
      <p:cViewPr varScale="1">
        <p:scale>
          <a:sx n="48" d="100"/>
          <a:sy n="48" d="100"/>
        </p:scale>
        <p:origin x="-116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47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AF7DF-2EAE-46D7-92F6-920B2CCC7C19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4DA26-BC7B-4029-84F7-3877DD171E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4DA26-BC7B-4029-84F7-3877DD171E9D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4DA26-BC7B-4029-84F7-3877DD171E9D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1 gives a method for </a:t>
            </a:r>
            <a:r>
              <a:rPr lang="en-US" dirty="0" err="1" smtClean="0"/>
              <a:t>eﬃciently</a:t>
            </a:r>
            <a:r>
              <a:rPr lang="en-US" dirty="0" smtClean="0"/>
              <a:t> solving the CRR optimization problem using stochastic gradient de-</a:t>
            </a:r>
          </a:p>
          <a:p>
            <a:r>
              <a:rPr lang="en-US" dirty="0" smtClean="0"/>
              <a:t>scent. Stochastic gradient descent methods have proven to be extremely practical for massive data sets, reducing training times by several orders of magnitude over more sophisticated optimization methods [3, 23].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4DA26-BC7B-4029-84F7-3877DD171E9D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E83E4D-AD72-4635-A51E-3A7CECB6D2E8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0076D4-532A-4750-AD2F-11FA0E9F9C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8429652" cy="164307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Combined Regression and Ranking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7500990" cy="169977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					    SIGKDD – </a:t>
            </a:r>
            <a:r>
              <a:rPr lang="en-US" sz="1800" dirty="0" err="1" smtClean="0"/>
              <a:t>Qualis</a:t>
            </a:r>
            <a:r>
              <a:rPr lang="en-US" sz="1800" dirty="0" smtClean="0"/>
              <a:t> 2012 A1</a:t>
            </a:r>
          </a:p>
          <a:p>
            <a:r>
              <a:rPr lang="en-US" sz="1800" dirty="0" smtClean="0"/>
              <a:t>			</a:t>
            </a:r>
          </a:p>
          <a:p>
            <a:r>
              <a:rPr lang="en-US" sz="1800" dirty="0" smtClean="0"/>
              <a:t>			                                            Alex Amorim Dutra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071802" y="2571744"/>
            <a:ext cx="3429024" cy="1214446"/>
          </a:xfrm>
          <a:prstGeom prst="rect">
            <a:avLst/>
          </a:prstGeom>
        </p:spPr>
        <p:txBody>
          <a:bodyPr vert="horz" lIns="45720" rIns="45720">
            <a:normAutofit fontScale="92500" lnSpcReduction="20000"/>
          </a:bodyPr>
          <a:lstStyle/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 smtClean="0">
                <a:solidFill>
                  <a:schemeClr val="tx2"/>
                </a:solidFill>
              </a:rPr>
              <a:t>D. </a:t>
            </a:r>
            <a:r>
              <a:rPr lang="pt-BR" sz="2700" dirty="0" err="1" smtClean="0">
                <a:solidFill>
                  <a:schemeClr val="tx2"/>
                </a:solidFill>
              </a:rPr>
              <a:t>Sculley</a:t>
            </a:r>
            <a:endParaRPr lang="pt-BR" sz="2700" dirty="0" smtClean="0">
              <a:solidFill>
                <a:schemeClr val="tx2"/>
              </a:solidFill>
            </a:endParaRPr>
          </a:p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 smtClean="0">
                <a:solidFill>
                  <a:schemeClr val="tx2"/>
                </a:solidFill>
              </a:rPr>
              <a:t>Google, Inc.</a:t>
            </a:r>
          </a:p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 smtClean="0">
                <a:solidFill>
                  <a:schemeClr val="tx2"/>
                </a:solidFill>
              </a:rPr>
              <a:t>Pittsburgh, PA USA</a:t>
            </a:r>
            <a:endParaRPr kumimoji="0" lang="pt-BR" sz="2700" b="0" i="0" u="none" strike="noStrike" kern="120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regressão</a:t>
            </a:r>
            <a:r>
              <a:rPr lang="en-US" dirty="0" smtClean="0"/>
              <a:t> </a:t>
            </a:r>
            <a:r>
              <a:rPr lang="en-US" dirty="0" err="1" smtClean="0"/>
              <a:t>supervisionados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Aprender</a:t>
            </a:r>
            <a:r>
              <a:rPr lang="en-US" dirty="0" smtClean="0"/>
              <a:t> um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prediz</a:t>
            </a:r>
            <a:r>
              <a:rPr lang="en-US" dirty="0" smtClean="0"/>
              <a:t> o valor de y’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i="1" dirty="0" smtClean="0"/>
              <a:t>feature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predição</a:t>
            </a:r>
            <a:r>
              <a:rPr lang="en-US" dirty="0" smtClean="0"/>
              <a:t> f(w, x) com </a:t>
            </a:r>
            <a:r>
              <a:rPr lang="en-US" dirty="0" err="1" smtClean="0"/>
              <a:t>menor</a:t>
            </a:r>
            <a:r>
              <a:rPr lang="en-US" dirty="0" smtClean="0"/>
              <a:t> valor de </a:t>
            </a:r>
            <a:r>
              <a:rPr lang="en-US" dirty="0" err="1" smtClean="0"/>
              <a:t>perda</a:t>
            </a:r>
            <a:r>
              <a:rPr lang="en-US" dirty="0" smtClean="0"/>
              <a:t> l(y, y’). </a:t>
            </a:r>
            <a:endParaRPr lang="pt-BR" dirty="0" smtClean="0"/>
          </a:p>
          <a:p>
            <a:pPr lvl="1"/>
            <a:endParaRPr lang="pt-PT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214818"/>
            <a:ext cx="635798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15436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Métodos</a:t>
            </a:r>
            <a:r>
              <a:rPr lang="en-US" dirty="0" smtClean="0"/>
              <a:t> de </a:t>
            </a:r>
            <a:r>
              <a:rPr lang="en-US" dirty="0" err="1" smtClean="0"/>
              <a:t>classificação</a:t>
            </a:r>
            <a:r>
              <a:rPr lang="en-US" dirty="0" smtClean="0"/>
              <a:t> </a:t>
            </a:r>
            <a:r>
              <a:rPr lang="en-US" dirty="0" err="1" smtClean="0"/>
              <a:t>supervisionados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49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Aprender</a:t>
            </a:r>
            <a:r>
              <a:rPr lang="en-US" dirty="0" smtClean="0"/>
              <a:t> um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um </a:t>
            </a:r>
            <a:r>
              <a:rPr lang="en-US" dirty="0" err="1" smtClean="0"/>
              <a:t>menor</a:t>
            </a:r>
            <a:r>
              <a:rPr lang="en-US" dirty="0" smtClean="0"/>
              <a:t> valor de </a:t>
            </a:r>
            <a:r>
              <a:rPr lang="en-US" dirty="0" err="1" smtClean="0"/>
              <a:t>perda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dados </a:t>
            </a:r>
            <a:r>
              <a:rPr lang="en-US" dirty="0" err="1" smtClean="0"/>
              <a:t>previamente</a:t>
            </a:r>
            <a:r>
              <a:rPr lang="en-US" dirty="0" smtClean="0"/>
              <a:t> </a:t>
            </a:r>
            <a:r>
              <a:rPr lang="en-US" dirty="0" err="1" smtClean="0"/>
              <a:t>desconhecidos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predição</a:t>
            </a:r>
            <a:r>
              <a:rPr lang="en-US" dirty="0" smtClean="0"/>
              <a:t> f(w, x). </a:t>
            </a:r>
            <a:endParaRPr lang="pt-BR" dirty="0" smtClean="0"/>
          </a:p>
          <a:p>
            <a:pPr lvl="1"/>
            <a:endParaRPr lang="pt-PT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método</a:t>
            </a:r>
            <a:r>
              <a:rPr lang="en-US" dirty="0" smtClean="0"/>
              <a:t> simples 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apresenta</a:t>
            </a:r>
            <a:r>
              <a:rPr lang="en-US" dirty="0" smtClean="0"/>
              <a:t> </a:t>
            </a:r>
            <a:r>
              <a:rPr lang="en-US" dirty="0" err="1" smtClean="0"/>
              <a:t>bons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RankSVM</a:t>
            </a:r>
            <a:r>
              <a:rPr lang="en-US" dirty="0" smtClean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929198"/>
            <a:ext cx="7412441" cy="1138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Perda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501122" cy="4900634"/>
          </a:xfrm>
        </p:spPr>
        <p:txBody>
          <a:bodyPr/>
          <a:lstStyle/>
          <a:p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perda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endParaRPr lang="en-US" dirty="0" smtClean="0"/>
          </a:p>
          <a:p>
            <a:pPr lvl="1"/>
            <a:r>
              <a:rPr lang="pt-BR" dirty="0" err="1" smtClean="0"/>
              <a:t>Squared</a:t>
            </a:r>
            <a:r>
              <a:rPr lang="pt-BR" dirty="0" smtClean="0"/>
              <a:t> </a:t>
            </a:r>
            <a:r>
              <a:rPr lang="pt-BR" dirty="0" err="1" smtClean="0"/>
              <a:t>Loss</a:t>
            </a:r>
            <a:endParaRPr lang="pt-BR" dirty="0" smtClean="0"/>
          </a:p>
          <a:p>
            <a:pPr lvl="2"/>
            <a:r>
              <a:rPr lang="es-ES" dirty="0" smtClean="0"/>
              <a:t>l(y, y′) = (y − y′)^2</a:t>
            </a:r>
            <a:endParaRPr lang="pt-BR" dirty="0" smtClean="0"/>
          </a:p>
          <a:p>
            <a:pPr lvl="1"/>
            <a:endParaRPr lang="en-US" dirty="0" smtClean="0"/>
          </a:p>
          <a:p>
            <a:pPr lvl="1"/>
            <a:r>
              <a:rPr lang="pt-BR" dirty="0" err="1" smtClean="0"/>
              <a:t>Logistic</a:t>
            </a:r>
            <a:r>
              <a:rPr lang="pt-BR" dirty="0" smtClean="0"/>
              <a:t> </a:t>
            </a:r>
            <a:r>
              <a:rPr lang="pt-BR" dirty="0" err="1" smtClean="0"/>
              <a:t>Loss</a:t>
            </a:r>
            <a:endParaRPr lang="pt-BR" dirty="0" smtClean="0"/>
          </a:p>
          <a:p>
            <a:pPr lvl="2"/>
            <a:r>
              <a:rPr lang="es-ES" dirty="0" smtClean="0"/>
              <a:t>l(y, y′) = y log y′ + (1 − y) log(1 − y′).</a:t>
            </a:r>
          </a:p>
          <a:p>
            <a:pPr lvl="2"/>
            <a:endParaRPr lang="es-ES" dirty="0" smtClean="0"/>
          </a:p>
          <a:p>
            <a:r>
              <a:rPr lang="en-US" dirty="0" err="1" smtClean="0"/>
              <a:t>Combinação</a:t>
            </a:r>
            <a:r>
              <a:rPr lang="en-US" dirty="0" smtClean="0"/>
              <a:t> – a = 1 </a:t>
            </a:r>
            <a:r>
              <a:rPr lang="en-US" dirty="0" err="1" smtClean="0"/>
              <a:t>problema</a:t>
            </a:r>
            <a:r>
              <a:rPr lang="en-US" dirty="0" smtClean="0"/>
              <a:t> de </a:t>
            </a:r>
            <a:r>
              <a:rPr lang="en-US" dirty="0" err="1" smtClean="0"/>
              <a:t>regressão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429264"/>
            <a:ext cx="671644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Algoritmo</a:t>
            </a:r>
            <a:r>
              <a:rPr lang="en-US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5"/>
            <a:endParaRPr lang="pt-BR" dirty="0" smtClean="0"/>
          </a:p>
          <a:p>
            <a:pPr lvl="5"/>
            <a:endParaRPr lang="pt-BR" dirty="0" smtClean="0"/>
          </a:p>
          <a:p>
            <a:pPr lvl="5"/>
            <a:endParaRPr lang="pt-BR" dirty="0" smtClean="0"/>
          </a:p>
          <a:p>
            <a:pPr lvl="5"/>
            <a:r>
              <a:rPr lang="pt-BR" dirty="0" smtClean="0"/>
              <a:t>Disponível em: http://code.google.com/p/sofia-ml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750099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Eficiência</a:t>
            </a:r>
            <a:r>
              <a:rPr lang="en-US" dirty="0" smtClean="0"/>
              <a:t> </a:t>
            </a:r>
            <a:r>
              <a:rPr lang="en-US" dirty="0" err="1" smtClean="0"/>
              <a:t>computacional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Estado </a:t>
            </a:r>
            <a:r>
              <a:rPr lang="en-US" dirty="0" err="1" smtClean="0"/>
              <a:t>da</a:t>
            </a:r>
            <a:r>
              <a:rPr lang="en-US" dirty="0" smtClean="0"/>
              <a:t> arte O(|D| log |D</a:t>
            </a:r>
            <a:r>
              <a:rPr lang="en-US" dirty="0" smtClean="0"/>
              <a:t>|) - </a:t>
            </a:r>
            <a:r>
              <a:rPr lang="en-US" dirty="0" err="1" smtClean="0"/>
              <a:t>Pairwise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Inviável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base de dados com um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elementos</a:t>
            </a:r>
            <a:r>
              <a:rPr lang="en-US" dirty="0" smtClean="0"/>
              <a:t>, |</a:t>
            </a:r>
            <a:r>
              <a:rPr lang="en-US" dirty="0" err="1" smtClean="0"/>
              <a:t>D|elevado</a:t>
            </a:r>
            <a:r>
              <a:rPr lang="en-US" dirty="0" smtClean="0"/>
              <a:t>. </a:t>
            </a:r>
          </a:p>
          <a:p>
            <a:pPr lvl="2"/>
            <a:r>
              <a:rPr lang="en-US" dirty="0" err="1" smtClean="0"/>
              <a:t>Contrução</a:t>
            </a:r>
            <a:r>
              <a:rPr lang="en-US" dirty="0" smtClean="0"/>
              <a:t> de P de forma </a:t>
            </a:r>
            <a:r>
              <a:rPr lang="en-US" dirty="0" err="1" smtClean="0"/>
              <a:t>explicita</a:t>
            </a:r>
            <a:r>
              <a:rPr lang="en-US" dirty="0" smtClean="0"/>
              <a:t> </a:t>
            </a:r>
            <a:r>
              <a:rPr lang="en-US" i="1" dirty="0" smtClean="0"/>
              <a:t>[21].</a:t>
            </a:r>
          </a:p>
          <a:p>
            <a:pPr lvl="2"/>
            <a:endParaRPr lang="en-US" i="1" dirty="0" smtClean="0"/>
          </a:p>
          <a:p>
            <a:r>
              <a:rPr lang="en-US" dirty="0" err="1" smtClean="0"/>
              <a:t>Algoritmo</a:t>
            </a:r>
            <a:r>
              <a:rPr lang="en-US" dirty="0" smtClean="0"/>
              <a:t> é </a:t>
            </a:r>
            <a:r>
              <a:rPr lang="en-US" dirty="0" err="1" smtClean="0"/>
              <a:t>eficiente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Stochastic gradient descent.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Mean Squared Error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AUC Loss – </a:t>
            </a:r>
            <a:r>
              <a:rPr lang="en-US" dirty="0" err="1" smtClean="0"/>
              <a:t>Valores</a:t>
            </a:r>
            <a:r>
              <a:rPr lang="en-US" dirty="0" smtClean="0"/>
              <a:t> {0, 1}</a:t>
            </a:r>
          </a:p>
          <a:p>
            <a:pPr lvl="1"/>
            <a:r>
              <a:rPr lang="en-US" dirty="0" smtClean="0"/>
              <a:t>1 − AUC, </a:t>
            </a:r>
            <a:r>
              <a:rPr lang="en-US" dirty="0" err="1" smtClean="0"/>
              <a:t>onde</a:t>
            </a:r>
            <a:r>
              <a:rPr lang="en-US" dirty="0" smtClean="0"/>
              <a:t> AUC é: </a:t>
            </a:r>
            <a:r>
              <a:rPr lang="en-US" sz="2000" i="1" dirty="0" smtClean="0"/>
              <a:t>the area under the ROC curve [4]. </a:t>
            </a:r>
          </a:p>
          <a:p>
            <a:pPr lvl="2"/>
            <a:endParaRPr lang="en-US" sz="1700" i="1" dirty="0" smtClean="0"/>
          </a:p>
          <a:p>
            <a:pPr lvl="3"/>
            <a:endParaRPr lang="en-US" i="1" dirty="0" smtClean="0"/>
          </a:p>
          <a:p>
            <a:r>
              <a:rPr lang="en-US" sz="3200" i="1" dirty="0" smtClean="0"/>
              <a:t>Mean Average Precision (MAP) [18]</a:t>
            </a:r>
          </a:p>
          <a:p>
            <a:endParaRPr lang="en-US" sz="3200" i="1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pt-B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3071834" cy="77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357826"/>
            <a:ext cx="329621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8501122" cy="4786346"/>
          </a:xfrm>
        </p:spPr>
        <p:txBody>
          <a:bodyPr>
            <a:normAutofit/>
          </a:bodyPr>
          <a:lstStyle/>
          <a:p>
            <a:r>
              <a:rPr lang="pt-BR" sz="2800" dirty="0" smtClean="0"/>
              <a:t>RCV1 –</a:t>
            </a:r>
            <a:r>
              <a:rPr lang="en-US" sz="2800" dirty="0" smtClean="0"/>
              <a:t> Benchmark corpus for text mining [17].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Predizer</a:t>
            </a:r>
            <a:r>
              <a:rPr lang="en-US" sz="2800" dirty="0" smtClean="0"/>
              <a:t> se </a:t>
            </a:r>
            <a:r>
              <a:rPr lang="en-US" sz="2800" dirty="0" err="1" smtClean="0"/>
              <a:t>determinados</a:t>
            </a:r>
            <a:r>
              <a:rPr lang="en-US" sz="2800" dirty="0" smtClean="0"/>
              <a:t> </a:t>
            </a:r>
            <a:r>
              <a:rPr lang="en-US" sz="2800" dirty="0" err="1" smtClean="0"/>
              <a:t>itens</a:t>
            </a:r>
            <a:r>
              <a:rPr lang="en-US" sz="2800" dirty="0" smtClean="0"/>
              <a:t> </a:t>
            </a:r>
            <a:r>
              <a:rPr lang="en-US" sz="2800" dirty="0" err="1" smtClean="0"/>
              <a:t>correspondem</a:t>
            </a:r>
            <a:r>
              <a:rPr lang="en-US" sz="2800" dirty="0" smtClean="0"/>
              <a:t> </a:t>
            </a:r>
            <a:r>
              <a:rPr lang="en-US" sz="2800" dirty="0" err="1" smtClean="0"/>
              <a:t>aos</a:t>
            </a:r>
            <a:r>
              <a:rPr lang="en-US" sz="2800" dirty="0" smtClean="0"/>
              <a:t> </a:t>
            </a:r>
            <a:r>
              <a:rPr lang="en-US" sz="2800" dirty="0" err="1" smtClean="0"/>
              <a:t>seus</a:t>
            </a:r>
            <a:r>
              <a:rPr lang="en-US" sz="2800" dirty="0" smtClean="0"/>
              <a:t> </a:t>
            </a:r>
            <a:r>
              <a:rPr lang="en-US" sz="2800" dirty="0" err="1" smtClean="0"/>
              <a:t>respectivos</a:t>
            </a:r>
            <a:r>
              <a:rPr lang="en-US" sz="2800" dirty="0" smtClean="0"/>
              <a:t> </a:t>
            </a:r>
            <a:r>
              <a:rPr lang="en-US" sz="2800" dirty="0" err="1" smtClean="0"/>
              <a:t>tópicos</a:t>
            </a:r>
            <a:r>
              <a:rPr lang="en-US" sz="2800" dirty="0" smtClean="0"/>
              <a:t>. </a:t>
            </a:r>
          </a:p>
          <a:p>
            <a:pPr lvl="1"/>
            <a:r>
              <a:rPr lang="en-US" sz="2500" dirty="0" smtClean="0"/>
              <a:t>40 </a:t>
            </a:r>
            <a:r>
              <a:rPr lang="en-US" sz="2500" dirty="0" err="1" smtClean="0"/>
              <a:t>tópicos</a:t>
            </a:r>
            <a:r>
              <a:rPr lang="en-US" sz="2500" dirty="0" smtClean="0"/>
              <a:t> </a:t>
            </a:r>
            <a:r>
              <a:rPr lang="en-US" sz="2500" dirty="0" err="1" smtClean="0"/>
              <a:t>selecionados</a:t>
            </a:r>
            <a:r>
              <a:rPr lang="en-US" sz="2500" dirty="0" smtClean="0"/>
              <a:t> de 103, </a:t>
            </a:r>
            <a:r>
              <a:rPr lang="en-US" sz="2500" dirty="0" err="1" smtClean="0"/>
              <a:t>relevância</a:t>
            </a:r>
            <a:r>
              <a:rPr lang="en-US" sz="2500" dirty="0" smtClean="0"/>
              <a:t> </a:t>
            </a:r>
            <a:r>
              <a:rPr lang="en-US" sz="2500" dirty="0" err="1" smtClean="0"/>
              <a:t>binária</a:t>
            </a:r>
            <a:r>
              <a:rPr lang="en-US" sz="2500" dirty="0" smtClean="0"/>
              <a:t>. </a:t>
            </a:r>
          </a:p>
          <a:p>
            <a:pPr lvl="1"/>
            <a:endParaRPr lang="en-US" sz="2500" dirty="0" smtClean="0"/>
          </a:p>
          <a:p>
            <a:pPr lvl="1"/>
            <a:r>
              <a:rPr lang="en-US" sz="2800" dirty="0" err="1" smtClean="0"/>
              <a:t>Usando</a:t>
            </a:r>
            <a:r>
              <a:rPr lang="en-US" sz="2800" dirty="0" smtClean="0"/>
              <a:t> 1,000,000 stochastic gradient descent </a:t>
            </a:r>
            <a:r>
              <a:rPr lang="en-US" sz="2800" dirty="0" err="1" smtClean="0"/>
              <a:t>passos</a:t>
            </a:r>
            <a:r>
              <a:rPr lang="en-US" sz="2800" dirty="0" smtClean="0"/>
              <a:t>, </a:t>
            </a:r>
            <a:r>
              <a:rPr lang="en-US" sz="2800" dirty="0" err="1" smtClean="0"/>
              <a:t>treinamento</a:t>
            </a:r>
            <a:r>
              <a:rPr lang="en-US" sz="2800" dirty="0" smtClean="0"/>
              <a:t> </a:t>
            </a:r>
            <a:r>
              <a:rPr lang="en-US" sz="2800" dirty="0" err="1" smtClean="0"/>
              <a:t>completo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3 </a:t>
            </a:r>
            <a:r>
              <a:rPr lang="en-US" sz="2800" dirty="0" err="1" smtClean="0"/>
              <a:t>segundos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todos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métodos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um laptop de 2.4 GHz.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5786478" cy="499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817245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Resulados</a:t>
            </a:r>
            <a:r>
              <a:rPr lang="en-US" dirty="0" smtClean="0"/>
              <a:t> - </a:t>
            </a:r>
            <a:r>
              <a:rPr lang="en-US" dirty="0" err="1" smtClean="0"/>
              <a:t>Letor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77158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Sumário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r>
              <a:rPr lang="pt-BR" dirty="0" err="1" smtClean="0"/>
              <a:t>Introdu</a:t>
            </a:r>
            <a:r>
              <a:rPr lang="en-US" dirty="0" err="1" smtClean="0"/>
              <a:t>ção</a:t>
            </a:r>
            <a:r>
              <a:rPr lang="en-US" dirty="0" smtClean="0"/>
              <a:t> CRR</a:t>
            </a:r>
            <a:endParaRPr lang="pt-BR" i="1" dirty="0" smtClean="0"/>
          </a:p>
          <a:p>
            <a:r>
              <a:rPr lang="pt-BR" dirty="0" err="1" smtClean="0"/>
              <a:t>Regress</a:t>
            </a:r>
            <a:r>
              <a:rPr lang="en-US" dirty="0" err="1" smtClean="0"/>
              <a:t>ão</a:t>
            </a:r>
            <a:endParaRPr lang="pt-BR" dirty="0" smtClean="0"/>
          </a:p>
          <a:p>
            <a:r>
              <a:rPr lang="pt-BR" dirty="0" smtClean="0"/>
              <a:t>Classificação</a:t>
            </a:r>
            <a:endParaRPr lang="pt-BR" i="1" dirty="0" smtClean="0"/>
          </a:p>
          <a:p>
            <a:r>
              <a:rPr lang="pt-BR" dirty="0" smtClean="0"/>
              <a:t>Classificação X Regressão</a:t>
            </a:r>
            <a:endParaRPr lang="pt-BR" i="1" dirty="0" smtClean="0"/>
          </a:p>
          <a:p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Perda</a:t>
            </a:r>
            <a:endParaRPr lang="en-US" dirty="0" smtClean="0"/>
          </a:p>
          <a:p>
            <a:r>
              <a:rPr lang="en-US" dirty="0" err="1" smtClean="0"/>
              <a:t>Algoritmo</a:t>
            </a:r>
            <a:endParaRPr lang="en-US" dirty="0" smtClean="0"/>
          </a:p>
          <a:p>
            <a:r>
              <a:rPr lang="en-US" dirty="0" err="1" smtClean="0"/>
              <a:t>Métricas</a:t>
            </a:r>
            <a:endParaRPr lang="pt-BR" dirty="0" smtClean="0"/>
          </a:p>
          <a:p>
            <a:r>
              <a:rPr lang="pt-BR" dirty="0" smtClean="0"/>
              <a:t>Resultados</a:t>
            </a:r>
            <a:endParaRPr lang="pt-BR" i="1" dirty="0" smtClean="0"/>
          </a:p>
          <a:p>
            <a:r>
              <a:rPr lang="en-US" dirty="0" err="1" smtClean="0"/>
              <a:t>Conclusões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Melhor nas duas métricas para16 dos 40 tópicos. </a:t>
            </a:r>
          </a:p>
          <a:p>
            <a:endParaRPr lang="pt-PT" dirty="0" smtClean="0"/>
          </a:p>
          <a:p>
            <a:r>
              <a:rPr lang="pt-PT" dirty="0" smtClean="0"/>
              <a:t>Em outros 19 tópicos, CRR melhor para pelo menos uma uma métrica e diferencá absoluta menor ou igual a 0,001.</a:t>
            </a:r>
          </a:p>
          <a:p>
            <a:endParaRPr lang="pt-PT" dirty="0" smtClean="0"/>
          </a:p>
          <a:p>
            <a:r>
              <a:rPr lang="pt-PT" dirty="0" smtClean="0"/>
              <a:t>Nunca é pior do que 0,004 (diferença absoluta) de em qualquer métrica para qualquer tópico.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572560" cy="4495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 </a:t>
            </a:r>
            <a:r>
              <a:rPr lang="en-US" dirty="0" err="1" smtClean="0"/>
              <a:t>uso</a:t>
            </a:r>
            <a:r>
              <a:rPr lang="en-US" dirty="0" smtClean="0"/>
              <a:t> de stochastic gradient descent </a:t>
            </a:r>
            <a:r>
              <a:rPr lang="en-US" dirty="0" err="1" smtClean="0"/>
              <a:t>faz</a:t>
            </a:r>
            <a:r>
              <a:rPr lang="en-US" dirty="0" smtClean="0"/>
              <a:t> o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smtClean="0"/>
              <a:t>ser </a:t>
            </a:r>
            <a:r>
              <a:rPr lang="en-US" dirty="0" err="1" smtClean="0"/>
              <a:t>fácil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implementar</a:t>
            </a:r>
            <a:r>
              <a:rPr lang="en-US" dirty="0" smtClean="0"/>
              <a:t> e </a:t>
            </a:r>
            <a:r>
              <a:rPr lang="en-US" dirty="0" err="1" smtClean="0"/>
              <a:t>eficiente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ser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conjuntos</a:t>
            </a:r>
            <a:r>
              <a:rPr lang="en-US" dirty="0" smtClean="0"/>
              <a:t> de dados.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Dado um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conjunto</a:t>
            </a:r>
            <a:r>
              <a:rPr lang="en-US" dirty="0" smtClean="0"/>
              <a:t> de dados </a:t>
            </a:r>
            <a:r>
              <a:rPr lang="en-US" dirty="0" err="1" smtClean="0"/>
              <a:t>envolvendo</a:t>
            </a:r>
            <a:r>
              <a:rPr lang="en-US" dirty="0" smtClean="0"/>
              <a:t>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dirty="0" err="1" smtClean="0"/>
              <a:t>longa</a:t>
            </a:r>
            <a:r>
              <a:rPr lang="en-US" dirty="0" smtClean="0"/>
              <a:t> o CRR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aplicado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pt-PT" dirty="0" smtClean="0"/>
              <a:t>A abordagem pairwise empregada é simples e eficiente, no entanto, list-wise para mapear diretamente NDCG pode produzir um benefício adicional.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4757758"/>
          </a:xfrm>
        </p:spPr>
        <p:txBody>
          <a:bodyPr>
            <a:noAutofit/>
          </a:bodyPr>
          <a:lstStyle/>
          <a:p>
            <a:r>
              <a:rPr lang="en-US" sz="1800" dirty="0" smtClean="0"/>
              <a:t>[1] G. </a:t>
            </a:r>
            <a:r>
              <a:rPr lang="en-US" sz="1800" dirty="0" err="1" smtClean="0"/>
              <a:t>Aggarwal</a:t>
            </a:r>
            <a:r>
              <a:rPr lang="en-US" sz="1800" dirty="0" smtClean="0"/>
              <a:t>, A. </a:t>
            </a:r>
            <a:r>
              <a:rPr lang="en-US" sz="1800" dirty="0" err="1" smtClean="0"/>
              <a:t>Goel</a:t>
            </a:r>
            <a:r>
              <a:rPr lang="en-US" sz="1800" dirty="0" smtClean="0"/>
              <a:t>, and R. </a:t>
            </a:r>
            <a:r>
              <a:rPr lang="en-US" sz="1800" dirty="0" err="1" smtClean="0"/>
              <a:t>Motwani</a:t>
            </a:r>
            <a:r>
              <a:rPr lang="en-US" sz="1800" dirty="0" smtClean="0"/>
              <a:t>. Truthful auctions for pricing search keywords. In EC ’06: Proceedings of the 7th ACM conference on Electronic commerce, 2006.</a:t>
            </a:r>
          </a:p>
          <a:p>
            <a:r>
              <a:rPr lang="en-US" sz="1800" dirty="0" smtClean="0"/>
              <a:t>C. M. Bishop. Pattern Recognition and Machine Learning. Springer-</a:t>
            </a:r>
            <a:r>
              <a:rPr lang="en-US" sz="1800" dirty="0" err="1" smtClean="0"/>
              <a:t>Verlag</a:t>
            </a:r>
            <a:r>
              <a:rPr lang="en-US" sz="1800" dirty="0" smtClean="0"/>
              <a:t> New York, Inc., 2006.</a:t>
            </a:r>
            <a:endParaRPr lang="pt-BR" sz="1800" dirty="0" smtClean="0"/>
          </a:p>
          <a:p>
            <a:r>
              <a:rPr lang="en-US" sz="1800" dirty="0" smtClean="0"/>
              <a:t>C. Burges, T. </a:t>
            </a:r>
            <a:r>
              <a:rPr lang="en-US" sz="1800" dirty="0" err="1" smtClean="0"/>
              <a:t>Shaked</a:t>
            </a:r>
            <a:r>
              <a:rPr lang="en-US" sz="1800" dirty="0" smtClean="0"/>
              <a:t>, E. </a:t>
            </a:r>
            <a:r>
              <a:rPr lang="en-US" sz="1800" dirty="0" err="1" smtClean="0"/>
              <a:t>Renshaw</a:t>
            </a:r>
            <a:r>
              <a:rPr lang="en-US" sz="1800" dirty="0" smtClean="0"/>
              <a:t>, A. Lazier, M. Deeds, N. Hamilton, and G. Hullender. Learning to rank using gradient descent. In ICML ’05: Proceedings of the 22nd international conference on Machine learning, 2005.</a:t>
            </a:r>
          </a:p>
          <a:p>
            <a:r>
              <a:rPr lang="en-US" sz="1800" dirty="0" smtClean="0"/>
              <a:t>D. </a:t>
            </a:r>
            <a:r>
              <a:rPr lang="en-US" sz="1800" dirty="0" err="1" smtClean="0"/>
              <a:t>Chakrabarti</a:t>
            </a:r>
            <a:r>
              <a:rPr lang="en-US" sz="1800" dirty="0" smtClean="0"/>
              <a:t>, D. </a:t>
            </a:r>
            <a:r>
              <a:rPr lang="en-US" sz="1800" dirty="0" err="1" smtClean="0"/>
              <a:t>Agarwal</a:t>
            </a:r>
            <a:r>
              <a:rPr lang="en-US" sz="1800" dirty="0" smtClean="0"/>
              <a:t>, and V. </a:t>
            </a:r>
            <a:r>
              <a:rPr lang="en-US" sz="1800" dirty="0" err="1" smtClean="0"/>
              <a:t>Josifovski</a:t>
            </a:r>
            <a:r>
              <a:rPr lang="en-US" sz="1800" dirty="0" smtClean="0"/>
              <a:t>. Contextual advertising by combining relevance with click feedback. In WWW ’08: Proceeding of the 17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international conference on World Wide W</a:t>
            </a:r>
          </a:p>
          <a:p>
            <a:r>
              <a:rPr lang="en-US" sz="1800" dirty="0" smtClean="0"/>
              <a:t>T. </a:t>
            </a:r>
            <a:r>
              <a:rPr lang="en-US" sz="1800" dirty="0" err="1" smtClean="0"/>
              <a:t>Joachims</a:t>
            </a:r>
            <a:r>
              <a:rPr lang="en-US" sz="1800" dirty="0" smtClean="0"/>
              <a:t>. Training linear </a:t>
            </a:r>
            <a:r>
              <a:rPr lang="en-US" sz="1800" dirty="0" err="1" smtClean="0"/>
              <a:t>svms</a:t>
            </a:r>
            <a:r>
              <a:rPr lang="en-US" sz="1800" dirty="0" smtClean="0"/>
              <a:t> in linear time. In KDD ’06: Proceedings of the 12th ACM SIGKDD international conference on Knowledge discovery and data mining, 2006.</a:t>
            </a:r>
          </a:p>
          <a:p>
            <a:r>
              <a:rPr lang="en-US" sz="1800" dirty="0" smtClean="0"/>
              <a:t>T. </a:t>
            </a:r>
            <a:r>
              <a:rPr lang="en-US" sz="1800" dirty="0" err="1" smtClean="0"/>
              <a:t>Joachims</a:t>
            </a:r>
            <a:r>
              <a:rPr lang="en-US" sz="1800" dirty="0" smtClean="0"/>
              <a:t>. Optimizing search engines using </a:t>
            </a:r>
            <a:r>
              <a:rPr lang="en-US" sz="1800" dirty="0" err="1" smtClean="0"/>
              <a:t>clickthrough</a:t>
            </a:r>
            <a:r>
              <a:rPr lang="en-US" sz="1800" dirty="0" smtClean="0"/>
              <a:t> data. In KDD ’02: Proceedings of the eighth ACM SIGKDD international conference on Knowledge discovery and data mining, 2002.eb,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err="1" smtClean="0"/>
              <a:t>Dúvidas</a:t>
            </a:r>
            <a:r>
              <a:rPr lang="en-US" sz="7200" dirty="0" smtClean="0"/>
              <a:t>?</a:t>
            </a:r>
            <a:endParaRPr lang="pt-BR" sz="7200" dirty="0"/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928802"/>
            <a:ext cx="535785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CRR – Combined Regression and Rating</a:t>
            </a:r>
            <a:endParaRPr lang="pt-BR" i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abordagem</a:t>
            </a:r>
            <a:r>
              <a:rPr lang="en-US" dirty="0" smtClean="0"/>
              <a:t> </a:t>
            </a:r>
            <a:r>
              <a:rPr lang="en-US" dirty="0" err="1" smtClean="0"/>
              <a:t>pointwise</a:t>
            </a:r>
            <a:r>
              <a:rPr lang="en-US" dirty="0" smtClean="0"/>
              <a:t> e </a:t>
            </a:r>
            <a:r>
              <a:rPr lang="en-US" dirty="0" err="1" smtClean="0"/>
              <a:t>pairwise</a:t>
            </a:r>
            <a:r>
              <a:rPr lang="en-US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Combina</a:t>
            </a:r>
            <a:r>
              <a:rPr lang="en-US" dirty="0" err="1" smtClean="0"/>
              <a:t>ção</a:t>
            </a:r>
            <a:r>
              <a:rPr lang="en-US" dirty="0" smtClean="0"/>
              <a:t> de </a:t>
            </a:r>
            <a:r>
              <a:rPr lang="en-US" dirty="0" err="1" smtClean="0"/>
              <a:t>regressão</a:t>
            </a:r>
            <a:r>
              <a:rPr lang="en-US" dirty="0" smtClean="0"/>
              <a:t> e rating (</a:t>
            </a:r>
            <a:r>
              <a:rPr lang="en-US" dirty="0" err="1" smtClean="0"/>
              <a:t>classificação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Mostra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eficientes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de </a:t>
            </a:r>
            <a:r>
              <a:rPr lang="en-US" dirty="0" err="1" smtClean="0"/>
              <a:t>regressão</a:t>
            </a:r>
            <a:r>
              <a:rPr lang="en-US" dirty="0" smtClean="0"/>
              <a:t> e </a:t>
            </a:r>
            <a:r>
              <a:rPr lang="en-US" dirty="0" err="1" smtClean="0"/>
              <a:t>só</a:t>
            </a:r>
            <a:r>
              <a:rPr lang="en-US" dirty="0" smtClean="0"/>
              <a:t> de </a:t>
            </a:r>
            <a:r>
              <a:rPr lang="en-US" dirty="0" err="1" smtClean="0"/>
              <a:t>classificação</a:t>
            </a:r>
            <a:r>
              <a:rPr lang="en-US" dirty="0" smtClean="0"/>
              <a:t>.</a:t>
            </a:r>
          </a:p>
          <a:p>
            <a:endParaRPr lang="pt-BR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regressão</a:t>
            </a:r>
            <a:r>
              <a:rPr lang="en-US" dirty="0" smtClean="0"/>
              <a:t> linear. 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00306"/>
            <a:ext cx="508572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Atribuir</a:t>
            </a:r>
            <a:r>
              <a:rPr lang="en-US" dirty="0" smtClean="0"/>
              <a:t> um valor K a </a:t>
            </a:r>
            <a:r>
              <a:rPr lang="en-US" dirty="0" err="1" smtClean="0"/>
              <a:t>uma</a:t>
            </a:r>
            <a:r>
              <a:rPr lang="en-US" dirty="0" smtClean="0"/>
              <a:t> nova </a:t>
            </a:r>
            <a:r>
              <a:rPr lang="en-US" dirty="0" err="1" smtClean="0"/>
              <a:t>instância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7530629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29718" cy="4495800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Eventos raros ou distribuições distorcidas,  a combinação pode realmente melhorar a acurácia.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Esta  combinação protege contra o perda de um aprendizado que funciona bem em um conjunto de métricas, mas mal em outro. 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Em questões de eficiencia muitas vezes comporta-se como somente uma das abordagens. </a:t>
            </a:r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Classificação</a:t>
            </a:r>
            <a:r>
              <a:rPr lang="en-US" dirty="0" smtClean="0"/>
              <a:t> X </a:t>
            </a:r>
            <a:r>
              <a:rPr lang="en-US" dirty="0" err="1" smtClean="0"/>
              <a:t>Regressão</a:t>
            </a:r>
            <a:r>
              <a:rPr lang="en-US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de </a:t>
            </a:r>
            <a:r>
              <a:rPr lang="en-US" dirty="0" err="1" smtClean="0"/>
              <a:t>regressão</a:t>
            </a:r>
            <a:r>
              <a:rPr lang="en-US" dirty="0" smtClean="0"/>
              <a:t> é </a:t>
            </a:r>
            <a:r>
              <a:rPr lang="en-US" dirty="0" err="1" smtClean="0"/>
              <a:t>suficiente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pt-PT" dirty="0" smtClean="0"/>
              <a:t>Um modelo quase perfeito de regressão pode render arbitrariamente um mau classificador. 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Exemplo: Maioria de itens de uma determinada classe. </a:t>
            </a:r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Classificação</a:t>
            </a:r>
            <a:r>
              <a:rPr lang="en-US" dirty="0" smtClean="0"/>
              <a:t> X </a:t>
            </a:r>
            <a:r>
              <a:rPr lang="en-US" dirty="0" err="1" smtClean="0"/>
              <a:t>Regressão</a:t>
            </a:r>
            <a:r>
              <a:rPr lang="en-US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153400" cy="4495800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dirty="0" smtClean="0"/>
              <a:t>Um classificador perfeito pode dar pobres estimativas de regress</a:t>
            </a:r>
            <a:r>
              <a:rPr lang="en-US" dirty="0" err="1" smtClean="0"/>
              <a:t>ão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pt-PT" dirty="0" smtClean="0"/>
              <a:t>Distribuições de cauda longa são um outro exemplo importante.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Resumo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Ideia</a:t>
            </a:r>
            <a:r>
              <a:rPr lang="en-US" dirty="0" smtClean="0"/>
              <a:t> Principal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Função objetivo combinando o que otimiza valores de regressão e classificação simultaneamente. 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Conjunto de dados tuplas (x, y, q), cada tupla contem um vetor característico x. </a:t>
            </a:r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2840</TotalTime>
  <Words>894</Words>
  <Application>Microsoft Office PowerPoint</Application>
  <PresentationFormat>Apresentação na tela (4:3)</PresentationFormat>
  <Paragraphs>140</Paragraphs>
  <Slides>23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Mediano</vt:lpstr>
      <vt:lpstr>Combined Regression and Ranking</vt:lpstr>
      <vt:lpstr>Sumário</vt:lpstr>
      <vt:lpstr>CRR – Combined Regression and Rating</vt:lpstr>
      <vt:lpstr>Regressão</vt:lpstr>
      <vt:lpstr>Classificação</vt:lpstr>
      <vt:lpstr>Vantagens</vt:lpstr>
      <vt:lpstr>Classificação X Regressão </vt:lpstr>
      <vt:lpstr>Classificação X Regressão </vt:lpstr>
      <vt:lpstr>Resumo da Ideia Principal</vt:lpstr>
      <vt:lpstr>Métodos de regressão supervisionados</vt:lpstr>
      <vt:lpstr>Métodos de classificação supervisionados</vt:lpstr>
      <vt:lpstr>Funções de Perda</vt:lpstr>
      <vt:lpstr>Algoritmo </vt:lpstr>
      <vt:lpstr>Eficiência computacional</vt:lpstr>
      <vt:lpstr>Métricas</vt:lpstr>
      <vt:lpstr>Resultados</vt:lpstr>
      <vt:lpstr>Resultados</vt:lpstr>
      <vt:lpstr>Resultados</vt:lpstr>
      <vt:lpstr>Resulados - Letor</vt:lpstr>
      <vt:lpstr>Resultados</vt:lpstr>
      <vt:lpstr>Conclusões</vt:lpstr>
      <vt:lpstr>Referências</vt:lpstr>
      <vt:lpstr>Dúvidas?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</dc:creator>
  <cp:lastModifiedBy>Alex</cp:lastModifiedBy>
  <cp:revision>375</cp:revision>
  <dcterms:created xsi:type="dcterms:W3CDTF">2012-06-24T02:42:59Z</dcterms:created>
  <dcterms:modified xsi:type="dcterms:W3CDTF">2012-10-09T13:42:27Z</dcterms:modified>
</cp:coreProperties>
</file>