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72" r:id="rId3"/>
    <p:sldId id="257" r:id="rId4"/>
    <p:sldId id="270" r:id="rId5"/>
    <p:sldId id="269" r:id="rId6"/>
    <p:sldId id="259" r:id="rId7"/>
    <p:sldId id="260" r:id="rId8"/>
    <p:sldId id="261" r:id="rId9"/>
    <p:sldId id="262" r:id="rId10"/>
    <p:sldId id="263" r:id="rId11"/>
    <p:sldId id="267" r:id="rId12"/>
    <p:sldId id="271" r:id="rId13"/>
    <p:sldId id="266" r:id="rId14"/>
    <p:sldId id="268" r:id="rId15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81" d="100"/>
          <a:sy n="81" d="100"/>
        </p:scale>
        <p:origin x="-834" y="-5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28" name="Espaço Reservado para Data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810B5C64-8F5E-477A-B4DF-9C43024C0D84}" type="datetimeFigureOut">
              <a:rPr lang="pt-BR" smtClean="0"/>
              <a:pPr/>
              <a:t>20/09/2012</a:t>
            </a:fld>
            <a:endParaRPr lang="pt-BR"/>
          </a:p>
        </p:txBody>
      </p:sp>
      <p:sp>
        <p:nvSpPr>
          <p:cNvPr id="17" name="Espaço Reservado para Rodapé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pt-BR"/>
          </a:p>
        </p:txBody>
      </p:sp>
      <p:sp>
        <p:nvSpPr>
          <p:cNvPr id="29" name="Espaço Reservado para Número de Slide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8071FE15-F9AD-40C7-BE43-5419CC3EBF21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21" name="Retângulo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Retângulo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Retângulo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tângulo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B5C64-8F5E-477A-B4DF-9C43024C0D84}" type="datetimeFigureOut">
              <a:rPr lang="pt-BR" smtClean="0"/>
              <a:pPr/>
              <a:t>20/09/2012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71FE15-F9AD-40C7-BE43-5419CC3EBF2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B5C64-8F5E-477A-B4DF-9C43024C0D84}" type="datetimeFigureOut">
              <a:rPr lang="pt-BR" smtClean="0"/>
              <a:pPr/>
              <a:t>20/09/2012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71FE15-F9AD-40C7-BE43-5419CC3EBF21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7" name="Conector reto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Triângulo isósceles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Conector reto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B5C64-8F5E-477A-B4DF-9C43024C0D84}" type="datetimeFigureOut">
              <a:rPr lang="pt-BR" smtClean="0"/>
              <a:pPr/>
              <a:t>20/09/2012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71FE15-F9AD-40C7-BE43-5419CC3EBF21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8" name="Espaço Reservado para Conteúdo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810B5C64-8F5E-477A-B4DF-9C43024C0D84}" type="datetimeFigureOut">
              <a:rPr lang="pt-BR" smtClean="0"/>
              <a:pPr/>
              <a:t>20/09/2012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8071FE15-F9AD-40C7-BE43-5419CC3EBF21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7" name="Retângulo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tângulo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B5C64-8F5E-477A-B4DF-9C43024C0D84}" type="datetimeFigureOut">
              <a:rPr lang="pt-BR" smtClean="0"/>
              <a:pPr/>
              <a:t>20/09/2012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71FE15-F9AD-40C7-BE43-5419CC3EBF21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9" name="Espaço Reservado para Conteúdo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B5C64-8F5E-477A-B4DF-9C43024C0D84}" type="datetimeFigureOut">
              <a:rPr lang="pt-BR" smtClean="0"/>
              <a:pPr/>
              <a:t>20/09/2012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71FE15-F9AD-40C7-BE43-5419CC3EBF21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3" name="Espaço Reservado para Conteúdo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B5C64-8F5E-477A-B4DF-9C43024C0D84}" type="datetimeFigureOut">
              <a:rPr lang="pt-BR" smtClean="0"/>
              <a:pPr/>
              <a:t>20/09/2012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71FE15-F9AD-40C7-BE43-5419CC3EBF21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6" name="Triângulo isósceles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B5C64-8F5E-477A-B4DF-9C43024C0D84}" type="datetimeFigureOut">
              <a:rPr lang="pt-BR" smtClean="0"/>
              <a:pPr/>
              <a:t>20/09/2012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71FE15-F9AD-40C7-BE43-5419CC3EBF21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5" name="Conector reto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Triângulo isósceles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B5C64-8F5E-477A-B4DF-9C43024C0D84}" type="datetimeFigureOut">
              <a:rPr lang="pt-BR" smtClean="0"/>
              <a:pPr/>
              <a:t>20/09/2012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71FE15-F9AD-40C7-BE43-5419CC3EBF21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8" name="Conector reto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Conector reto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Triângulo isósceles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Espaço Reservado para Conteúdo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B5C64-8F5E-477A-B4DF-9C43024C0D84}" type="datetimeFigureOut">
              <a:rPr lang="pt-BR" smtClean="0"/>
              <a:pPr/>
              <a:t>20/09/2012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71FE15-F9AD-40C7-BE43-5419CC3EBF21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8" name="Conector reto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riângulo isósceles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tângulo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Espaço Reservado para Título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3" name="Espaço Reservado para Texto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4" name="Espaço Reservado para Data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810B5C64-8F5E-477A-B4DF-9C43024C0D84}" type="datetimeFigureOut">
              <a:rPr lang="pt-BR" smtClean="0"/>
              <a:pPr/>
              <a:t>20/09/2012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pt-BR"/>
          </a:p>
        </p:txBody>
      </p:sp>
      <p:sp>
        <p:nvSpPr>
          <p:cNvPr id="23" name="Espaço Reservado para Número de Slide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8071FE15-F9AD-40C7-BE43-5419CC3EBF21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28" name="Conector reto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Conector reto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Triângulo isósceles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 Hybrid Method for Robust </a:t>
            </a:r>
            <a:r>
              <a:rPr lang="en-US" dirty="0" smtClean="0"/>
              <a:t>Car Plate </a:t>
            </a:r>
            <a:r>
              <a:rPr lang="en-US" dirty="0"/>
              <a:t>Character </a:t>
            </a:r>
            <a:r>
              <a:rPr lang="en-US" dirty="0" smtClean="0"/>
              <a:t>Recognition</a:t>
            </a:r>
            <a:endParaRPr lang="pt-BR" dirty="0"/>
          </a:p>
        </p:txBody>
      </p:sp>
      <p:sp>
        <p:nvSpPr>
          <p:cNvPr id="4" name="Retângulo 3"/>
          <p:cNvSpPr/>
          <p:nvPr/>
        </p:nvSpPr>
        <p:spPr>
          <a:xfrm>
            <a:off x="685800" y="5029200"/>
            <a:ext cx="7848600" cy="9906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b="1" dirty="0" smtClean="0"/>
              <a:t/>
            </a:r>
            <a:br>
              <a:rPr lang="pt-BR" b="1" dirty="0" smtClean="0"/>
            </a:br>
            <a:r>
              <a:rPr lang="pt-BR" b="1" dirty="0" smtClean="0"/>
              <a:t>Resultado normalização do tamanho</a:t>
            </a:r>
            <a:endParaRPr lang="pt-BR" dirty="0"/>
          </a:p>
        </p:txBody>
      </p:sp>
      <p:pic>
        <p:nvPicPr>
          <p:cNvPr id="6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2033233" y="3006630"/>
            <a:ext cx="5077534" cy="13622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b="1" dirty="0" smtClean="0"/>
              <a:t>Reconhecimento de caracteres por métodos estatísticos</a:t>
            </a:r>
            <a:endParaRPr lang="pt-BR" dirty="0"/>
          </a:p>
        </p:txBody>
      </p:sp>
      <p:pic>
        <p:nvPicPr>
          <p:cNvPr id="6146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1981200" y="2133600"/>
            <a:ext cx="5181600" cy="304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b="1" dirty="0"/>
              <a:t>Reconhecimento de caracteres “8” e “B” por métodos estruturais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lvl="0"/>
            <a:r>
              <a:rPr lang="pt-BR" dirty="0"/>
              <a:t>Obter a sequencia de borda esquerda {F (i, k</a:t>
            </a:r>
            <a:r>
              <a:rPr lang="pt-BR" baseline="-25000" dirty="0"/>
              <a:t>i</a:t>
            </a:r>
            <a:r>
              <a:rPr lang="pt-BR" dirty="0"/>
              <a:t>) I </a:t>
            </a:r>
            <a:r>
              <a:rPr lang="pt-BR" dirty="0" err="1"/>
              <a:t>i</a:t>
            </a:r>
            <a:r>
              <a:rPr lang="pt-BR" dirty="0"/>
              <a:t> = 1,2; ..., M} da imagem de entrada F;</a:t>
            </a:r>
          </a:p>
          <a:p>
            <a:pPr lvl="0"/>
            <a:r>
              <a:rPr lang="pt-BR" dirty="0"/>
              <a:t>Calcular a direção da curva da sequencia de borda esquerda {</a:t>
            </a:r>
            <a:r>
              <a:rPr lang="pt-BR" dirty="0" err="1"/>
              <a:t>dir</a:t>
            </a:r>
            <a:r>
              <a:rPr lang="pt-BR" baseline="-25000" dirty="0" err="1"/>
              <a:t>i</a:t>
            </a:r>
            <a:r>
              <a:rPr lang="pt-BR" dirty="0"/>
              <a:t> l i = 1, ......, M}.</a:t>
            </a:r>
          </a:p>
          <a:p>
            <a:pPr lvl="0"/>
            <a:r>
              <a:rPr lang="pt-BR" dirty="0"/>
              <a:t>Calcular o total do conjunto de pontos da curva a partir da direção da sequencia de borda esquerda.</a:t>
            </a:r>
          </a:p>
          <a:p>
            <a:pPr lvl="0"/>
            <a:r>
              <a:rPr lang="pt-BR" dirty="0"/>
              <a:t>Ajustar a sequencia de borda esquerda usando o Método dos Quadrados Mínimos.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="" xmlns:p14="http://schemas.microsoft.com/office/powerpoint/2010/main" val="356005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b="1" dirty="0" smtClean="0"/>
              <a:t>Reconhecimento de caracteres semelhantes por métodos estruturais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 smtClean="0"/>
              <a:t>As características estruturais extraídas e parâmetros obtidos pelo algoritmo genético(otimização) são introduzidos em um classificador de </a:t>
            </a:r>
            <a:r>
              <a:rPr lang="pt-BR" dirty="0" smtClean="0"/>
              <a:t>árvore binária </a:t>
            </a:r>
            <a:r>
              <a:rPr lang="pt-BR" dirty="0" smtClean="0"/>
              <a:t>de decisão.</a:t>
            </a:r>
          </a:p>
          <a:p>
            <a:endParaRPr lang="pt-BR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9400" y="3200400"/>
            <a:ext cx="3295650" cy="2009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b="1" dirty="0" smtClean="0"/>
              <a:t/>
            </a:r>
            <a:br>
              <a:rPr lang="pt-BR" b="1" dirty="0" smtClean="0"/>
            </a:br>
            <a:r>
              <a:rPr lang="pt-BR" b="1" dirty="0" smtClean="0"/>
              <a:t>Resultados </a:t>
            </a:r>
            <a:r>
              <a:rPr lang="pt-BR" b="1" dirty="0"/>
              <a:t>experimentais</a:t>
            </a:r>
            <a:r>
              <a:rPr lang="pt-BR" dirty="0"/>
              <a:t/>
            </a:r>
            <a:br>
              <a:rPr lang="pt-BR" dirty="0"/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endParaRPr lang="pt-BR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2523757"/>
            <a:ext cx="3956539" cy="1495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200" y="1752600"/>
            <a:ext cx="3895725" cy="348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1388578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Introdução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pt-BR" dirty="0" smtClean="0"/>
              <a:t>Algoritmos de reconhecimento de placas são</a:t>
            </a:r>
          </a:p>
          <a:p>
            <a:pPr>
              <a:buNone/>
            </a:pPr>
            <a:r>
              <a:rPr lang="pt-BR" dirty="0" smtClean="0"/>
              <a:t>compostos de três etapas principais:</a:t>
            </a:r>
          </a:p>
          <a:p>
            <a:r>
              <a:rPr lang="pt-BR" dirty="0" smtClean="0"/>
              <a:t>1) a extração da região da placa;</a:t>
            </a:r>
          </a:p>
          <a:p>
            <a:endParaRPr lang="pt-BR" dirty="0" smtClean="0"/>
          </a:p>
          <a:p>
            <a:r>
              <a:rPr lang="pt-BR" dirty="0" smtClean="0"/>
              <a:t>2) segmentação dos caracteres;</a:t>
            </a:r>
          </a:p>
          <a:p>
            <a:endParaRPr lang="pt-BR" dirty="0" smtClean="0"/>
          </a:p>
          <a:p>
            <a:r>
              <a:rPr lang="pt-BR" dirty="0" smtClean="0"/>
              <a:t>3) o reconhecimento de cada caractere. </a:t>
            </a:r>
          </a:p>
          <a:p>
            <a:pPr>
              <a:buNone/>
            </a:pPr>
            <a:r>
              <a:rPr lang="pt-BR" dirty="0" smtClean="0"/>
              <a:t> 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Redes </a:t>
            </a:r>
            <a:r>
              <a:rPr lang="pt-BR" dirty="0"/>
              <a:t>N</a:t>
            </a:r>
            <a:r>
              <a:rPr lang="pt-BR" dirty="0" smtClean="0"/>
              <a:t>eurais 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 smtClean="0"/>
              <a:t>Inspiradas </a:t>
            </a:r>
            <a:r>
              <a:rPr lang="pt-BR" dirty="0"/>
              <a:t>no modelo biológico do cérebro </a:t>
            </a:r>
            <a:r>
              <a:rPr lang="pt-BR" dirty="0" smtClean="0"/>
              <a:t>humano;</a:t>
            </a:r>
          </a:p>
          <a:p>
            <a:pPr marL="0" indent="0">
              <a:buNone/>
            </a:pPr>
            <a:endParaRPr lang="pt-BR" dirty="0" smtClean="0"/>
          </a:p>
          <a:p>
            <a:r>
              <a:rPr lang="pt-BR" dirty="0" err="1" smtClean="0"/>
              <a:t>Bp</a:t>
            </a:r>
            <a:r>
              <a:rPr lang="pt-BR" dirty="0" smtClean="0"/>
              <a:t> (</a:t>
            </a:r>
            <a:r>
              <a:rPr lang="pt-BR" dirty="0" err="1" smtClean="0"/>
              <a:t>Backpropagation</a:t>
            </a:r>
            <a:r>
              <a:rPr lang="pt-BR" dirty="0"/>
              <a:t>)</a:t>
            </a:r>
            <a:r>
              <a:rPr lang="pt-BR" dirty="0" smtClean="0"/>
              <a:t> </a:t>
            </a:r>
            <a:r>
              <a:rPr lang="pt-BR" dirty="0"/>
              <a:t>é um algoritmo para treinamento de </a:t>
            </a:r>
            <a:r>
              <a:rPr lang="pt-BR" dirty="0" smtClean="0"/>
              <a:t>Redes Multicamadas. </a:t>
            </a:r>
            <a:r>
              <a:rPr lang="pt-BR" dirty="0"/>
              <a:t>Baseia-se no Aprendizado Supervisionado por </a:t>
            </a:r>
            <a:r>
              <a:rPr lang="pt-BR" dirty="0" smtClean="0"/>
              <a:t>Correção </a:t>
            </a:r>
            <a:r>
              <a:rPr lang="pt-BR" dirty="0"/>
              <a:t>de </a:t>
            </a:r>
            <a:r>
              <a:rPr lang="pt-BR" dirty="0" smtClean="0"/>
              <a:t>Erros.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/>
              <a:t>F</a:t>
            </a:r>
            <a:r>
              <a:rPr lang="pt-BR" dirty="0" smtClean="0"/>
              <a:t>ases </a:t>
            </a:r>
            <a:r>
              <a:rPr lang="pt-BR" dirty="0"/>
              <a:t>no processo de </a:t>
            </a:r>
            <a:r>
              <a:rPr lang="pt-BR" dirty="0" smtClean="0"/>
              <a:t>aprendizagem do</a:t>
            </a:r>
            <a:r>
              <a:rPr lang="pt-BR" dirty="0"/>
              <a:t> </a:t>
            </a:r>
            <a:r>
              <a:rPr lang="pt-BR" dirty="0" smtClean="0"/>
              <a:t> </a:t>
            </a:r>
            <a:r>
              <a:rPr lang="pt-BR" dirty="0" err="1" smtClean="0"/>
              <a:t>Bp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pt-BR" dirty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249" y="2286000"/>
            <a:ext cx="8191500" cy="3067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1265300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Método híbrido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 smtClean="0"/>
              <a:t>Combinação de </a:t>
            </a:r>
            <a:r>
              <a:rPr lang="pt-BR" dirty="0"/>
              <a:t>métodos estatísticos e estruturais. </a:t>
            </a:r>
            <a:endParaRPr lang="pt-BR" dirty="0" smtClean="0"/>
          </a:p>
          <a:p>
            <a:endParaRPr lang="pt-BR" dirty="0" smtClean="0"/>
          </a:p>
          <a:p>
            <a:r>
              <a:rPr lang="pt-BR" dirty="0" smtClean="0"/>
              <a:t>Distinguir </a:t>
            </a:r>
            <a:r>
              <a:rPr lang="pt-BR" dirty="0"/>
              <a:t>caracteres semelhantes através de características estruturais. 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="" xmlns:p14="http://schemas.microsoft.com/office/powerpoint/2010/main" val="2069155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b="1" dirty="0" smtClean="0"/>
              <a:t>Pré-processamento: correção da inclinação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 smtClean="0"/>
              <a:t>Passo </a:t>
            </a:r>
            <a:r>
              <a:rPr lang="pt-BR" dirty="0"/>
              <a:t>1: Descobrir todas as regiões </a:t>
            </a:r>
            <a:r>
              <a:rPr lang="pt-BR" dirty="0" smtClean="0"/>
              <a:t>conectadas;</a:t>
            </a:r>
          </a:p>
          <a:p>
            <a:endParaRPr lang="pt-BR" dirty="0" smtClean="0"/>
          </a:p>
          <a:p>
            <a:endParaRPr lang="pt-BR" dirty="0" smtClean="0"/>
          </a:p>
          <a:p>
            <a:r>
              <a:rPr lang="pt-BR" dirty="0"/>
              <a:t>Passo 2: Para cada região conectada, verifique </a:t>
            </a:r>
            <a:r>
              <a:rPr lang="pt-BR" dirty="0" smtClean="0"/>
              <a:t>se </a:t>
            </a:r>
            <a:r>
              <a:rPr lang="pt-BR" dirty="0"/>
              <a:t>é </a:t>
            </a:r>
            <a:r>
              <a:rPr lang="pt-BR" dirty="0" smtClean="0"/>
              <a:t>uma região"válida": </a:t>
            </a:r>
            <a:r>
              <a:rPr lang="pt-BR" dirty="0"/>
              <a:t>se </a:t>
            </a:r>
            <a:r>
              <a:rPr lang="pt-BR" dirty="0" err="1" smtClean="0"/>
              <a:t>T</a:t>
            </a:r>
            <a:r>
              <a:rPr lang="pt-BR" baseline="-25000" dirty="0" err="1" smtClean="0"/>
              <a:t>min</a:t>
            </a:r>
            <a:r>
              <a:rPr lang="pt-BR" dirty="0" smtClean="0"/>
              <a:t>&lt; </a:t>
            </a:r>
            <a:r>
              <a:rPr lang="pt-BR" dirty="0" err="1" smtClean="0"/>
              <a:t>W</a:t>
            </a:r>
            <a:r>
              <a:rPr lang="pt-BR" baseline="-25000" dirty="0" err="1" smtClean="0"/>
              <a:t>i</a:t>
            </a:r>
            <a:r>
              <a:rPr lang="pt-BR" dirty="0" smtClean="0"/>
              <a:t> </a:t>
            </a:r>
            <a:r>
              <a:rPr lang="pt-BR" dirty="0"/>
              <a:t>/ </a:t>
            </a:r>
            <a:r>
              <a:rPr lang="pt-BR" dirty="0" err="1"/>
              <a:t>H</a:t>
            </a:r>
            <a:r>
              <a:rPr lang="pt-BR" baseline="-25000" dirty="0" err="1"/>
              <a:t>i</a:t>
            </a:r>
            <a:r>
              <a:rPr lang="pt-BR" dirty="0"/>
              <a:t> </a:t>
            </a:r>
            <a:r>
              <a:rPr lang="pt-BR" dirty="0" smtClean="0"/>
              <a:t>&lt; </a:t>
            </a:r>
            <a:r>
              <a:rPr lang="pt-BR" dirty="0" err="1" smtClean="0"/>
              <a:t>T</a:t>
            </a:r>
            <a:r>
              <a:rPr lang="pt-BR" baseline="-25000" dirty="0" err="1" smtClean="0"/>
              <a:t>max</a:t>
            </a:r>
            <a:endParaRPr lang="pt-BR" baseline="-25000" dirty="0" smtClean="0"/>
          </a:p>
          <a:p>
            <a:endParaRPr lang="pt-BR" b="1" baseline="-25000" dirty="0" smtClean="0"/>
          </a:p>
          <a:p>
            <a:endParaRPr lang="pt-BR" b="1" baseline="-25000" dirty="0" smtClean="0"/>
          </a:p>
          <a:p>
            <a:r>
              <a:rPr lang="pt-BR" dirty="0"/>
              <a:t>Passo 3: Para cada </a:t>
            </a:r>
            <a:r>
              <a:rPr lang="pt-BR" dirty="0" smtClean="0"/>
              <a:t>região conexa </a:t>
            </a:r>
            <a:r>
              <a:rPr lang="pt-BR" dirty="0"/>
              <a:t>"</a:t>
            </a:r>
            <a:r>
              <a:rPr lang="pt-BR" dirty="0" smtClean="0"/>
              <a:t>válida", </a:t>
            </a:r>
            <a:r>
              <a:rPr lang="pt-BR" dirty="0"/>
              <a:t>calcular </a:t>
            </a:r>
            <a:r>
              <a:rPr lang="pt-BR" dirty="0" smtClean="0"/>
              <a:t>o centro de gravidade </a:t>
            </a:r>
            <a:r>
              <a:rPr lang="pt-BR" dirty="0"/>
              <a:t>(</a:t>
            </a:r>
            <a:r>
              <a:rPr lang="pt-BR" dirty="0" err="1"/>
              <a:t>Gix</a:t>
            </a:r>
            <a:r>
              <a:rPr lang="pt-BR" dirty="0"/>
              <a:t>, </a:t>
            </a:r>
            <a:r>
              <a:rPr lang="pt-BR" dirty="0" err="1"/>
              <a:t>Giy</a:t>
            </a:r>
            <a:r>
              <a:rPr lang="pt-BR" dirty="0" smtClean="0"/>
              <a:t>);</a:t>
            </a:r>
            <a:endParaRPr lang="pt-BR" b="1" dirty="0" smtClean="0"/>
          </a:p>
          <a:p>
            <a:pPr>
              <a:buNone/>
            </a:pP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smtClean="0"/>
              <a:t>Correção da inclinação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sz="2400" dirty="0" smtClean="0"/>
              <a:t>Passo 4: ajustar os pontos calculados no Passo 3 por Quadrados Mínimos, obtendo a equação da reta, podendo assim calcular o coeficiente angular e enfim encontrar o ângulo de inclinação </a:t>
            </a:r>
            <a:r>
              <a:rPr lang="el-GR" sz="2400" dirty="0" smtClean="0"/>
              <a:t>θ</a:t>
            </a:r>
            <a:r>
              <a:rPr lang="pt-BR" sz="2400" dirty="0" smtClean="0"/>
              <a:t>.  A equação de correção da inclinação é definida como:</a:t>
            </a:r>
          </a:p>
          <a:p>
            <a:pPr>
              <a:buNone/>
            </a:pPr>
            <a:endParaRPr lang="pt-BR" dirty="0" smtClean="0"/>
          </a:p>
          <a:p>
            <a:endParaRPr lang="pt-BR" dirty="0"/>
          </a:p>
        </p:txBody>
      </p:sp>
      <p:pic>
        <p:nvPicPr>
          <p:cNvPr id="10" name="Imagem 9" descr="Untitled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971800" y="3733800"/>
            <a:ext cx="3153215" cy="8954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b="1" dirty="0" smtClean="0"/>
              <a:t/>
            </a:r>
            <a:br>
              <a:rPr lang="pt-BR" b="1" dirty="0" smtClean="0"/>
            </a:br>
            <a:r>
              <a:rPr lang="pt-BR" b="1" dirty="0" smtClean="0"/>
              <a:t>Resultado correção da inclinação</a:t>
            </a:r>
            <a:endParaRPr lang="pt-BR" dirty="0"/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endParaRPr lang="pt-BR" dirty="0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09775" y="2686050"/>
            <a:ext cx="5124450" cy="148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b="1" dirty="0" smtClean="0"/>
              <a:t>Pré-processamento: normalização do tamanho</a:t>
            </a:r>
            <a:endParaRPr lang="pt-BR" dirty="0"/>
          </a:p>
        </p:txBody>
      </p:sp>
      <p:pic>
        <p:nvPicPr>
          <p:cNvPr id="4099" name="Picture 3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2895600" y="2438400"/>
            <a:ext cx="3153215" cy="18671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CaixaDeTexto 5"/>
          <p:cNvSpPr txBox="1"/>
          <p:nvPr/>
        </p:nvSpPr>
        <p:spPr>
          <a:xfrm>
            <a:off x="609600" y="1295400"/>
            <a:ext cx="76962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600" dirty="0" smtClean="0"/>
              <a:t>A posição de normalização (m, n) em (i, j) é obtido por:</a:t>
            </a:r>
            <a:endParaRPr lang="pt-BR" sz="2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em">
  <a:themeElements>
    <a:clrScheme name="Origem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em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rigem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635</TotalTime>
  <Words>349</Words>
  <Application>Microsoft Office PowerPoint</Application>
  <PresentationFormat>Apresentação na tela (4:3)</PresentationFormat>
  <Paragraphs>42</Paragraphs>
  <Slides>14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14</vt:i4>
      </vt:variant>
    </vt:vector>
  </HeadingPairs>
  <TitlesOfParts>
    <vt:vector size="15" baseType="lpstr">
      <vt:lpstr>Origem</vt:lpstr>
      <vt:lpstr>A Hybrid Method for Robust Car Plate Character Recognition</vt:lpstr>
      <vt:lpstr>Introdução</vt:lpstr>
      <vt:lpstr>Redes Neurais </vt:lpstr>
      <vt:lpstr>Fases no processo de aprendizagem do  Bp</vt:lpstr>
      <vt:lpstr>Método híbrido</vt:lpstr>
      <vt:lpstr>Pré-processamento: correção da inclinação</vt:lpstr>
      <vt:lpstr>Correção da inclinação</vt:lpstr>
      <vt:lpstr> Resultado correção da inclinação</vt:lpstr>
      <vt:lpstr>Pré-processamento: normalização do tamanho</vt:lpstr>
      <vt:lpstr> Resultado normalização do tamanho</vt:lpstr>
      <vt:lpstr>Reconhecimento de caracteres por métodos estatísticos</vt:lpstr>
      <vt:lpstr>Reconhecimento de caracteres “8” e “B” por métodos estruturais</vt:lpstr>
      <vt:lpstr>Reconhecimento de caracteres semelhantes por métodos estruturais</vt:lpstr>
      <vt:lpstr> Resultados experimentais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Sirlene</dc:creator>
  <cp:lastModifiedBy>Sirlene</cp:lastModifiedBy>
  <cp:revision>74</cp:revision>
  <dcterms:created xsi:type="dcterms:W3CDTF">2012-09-12T14:06:38Z</dcterms:created>
  <dcterms:modified xsi:type="dcterms:W3CDTF">2012-09-20T13:08:14Z</dcterms:modified>
</cp:coreProperties>
</file>