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57" r:id="rId4"/>
    <p:sldId id="270" r:id="rId5"/>
    <p:sldId id="269" r:id="rId6"/>
    <p:sldId id="259" r:id="rId7"/>
    <p:sldId id="260" r:id="rId8"/>
    <p:sldId id="261" r:id="rId9"/>
    <p:sldId id="262" r:id="rId10"/>
    <p:sldId id="263" r:id="rId11"/>
    <p:sldId id="267" r:id="rId12"/>
    <p:sldId id="271" r:id="rId13"/>
    <p:sldId id="266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0B5C64-8F5E-477A-B4DF-9C43024C0D84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71FE15-F9AD-40C7-BE43-5419CC3EBF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Hybrid Method for Robust </a:t>
            </a:r>
            <a:r>
              <a:rPr lang="en-US" dirty="0" smtClean="0"/>
              <a:t>Car Plate </a:t>
            </a:r>
            <a:r>
              <a:rPr lang="en-US" dirty="0"/>
              <a:t>Character </a:t>
            </a:r>
            <a:r>
              <a:rPr lang="en-US" dirty="0" smtClean="0"/>
              <a:t>Recognition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85800" y="5029200"/>
            <a:ext cx="7848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Resultado normalização do tamanho</a:t>
            </a:r>
            <a:endParaRPr lang="pt-BR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33233" y="3006630"/>
            <a:ext cx="5077534" cy="136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Reconhecimento de caracteres por métodos estatísticos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1200" y="21336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Reconhecimento de caracteres “8” e “B” por métodos estruturais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Obter a sequencia de borda esquerda {F (i, k</a:t>
            </a:r>
            <a:r>
              <a:rPr lang="pt-BR" baseline="-25000" dirty="0"/>
              <a:t>i</a:t>
            </a:r>
            <a:r>
              <a:rPr lang="pt-BR" dirty="0"/>
              <a:t>) I </a:t>
            </a:r>
            <a:r>
              <a:rPr lang="pt-BR" dirty="0" err="1"/>
              <a:t>i</a:t>
            </a:r>
            <a:r>
              <a:rPr lang="pt-BR" dirty="0"/>
              <a:t> = 1,2; ..., M} da imagem de entrada F;</a:t>
            </a:r>
          </a:p>
          <a:p>
            <a:pPr lvl="0"/>
            <a:r>
              <a:rPr lang="pt-BR" dirty="0"/>
              <a:t>Calcular a direção da curva da sequencia de borda esquerda {</a:t>
            </a:r>
            <a:r>
              <a:rPr lang="pt-BR" dirty="0" err="1"/>
              <a:t>dir</a:t>
            </a:r>
            <a:r>
              <a:rPr lang="pt-BR" baseline="-25000" dirty="0" err="1"/>
              <a:t>i</a:t>
            </a:r>
            <a:r>
              <a:rPr lang="pt-BR" dirty="0"/>
              <a:t> l i = 1, ......, M}.</a:t>
            </a:r>
          </a:p>
          <a:p>
            <a:pPr lvl="0"/>
            <a:r>
              <a:rPr lang="pt-BR" dirty="0"/>
              <a:t>Calcular o total do conjunto de pontos da curva a partir da direção da sequencia de borda esquerda.</a:t>
            </a:r>
          </a:p>
          <a:p>
            <a:pPr lvl="0"/>
            <a:r>
              <a:rPr lang="pt-BR" dirty="0"/>
              <a:t>Ajustar a sequencia de borda esquerda usando o Método dos Quadrados Mínimos.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60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Reconhecimento de caracteres semelhantes por métodos estruturais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características estruturais extraídas e parâmetros obtidos pelo algoritmo genético(otimização) são introduzidos em um classificador de </a:t>
            </a:r>
            <a:r>
              <a:rPr lang="pt-BR" dirty="0" smtClean="0"/>
              <a:t>árvore binária </a:t>
            </a:r>
            <a:r>
              <a:rPr lang="pt-BR" dirty="0" smtClean="0"/>
              <a:t>de decisão.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32956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Resultados </a:t>
            </a:r>
            <a:r>
              <a:rPr lang="pt-BR" b="1" dirty="0"/>
              <a:t>experimentais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23757"/>
            <a:ext cx="3956539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38957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85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Algoritmos de reconhecimento de placas são</a:t>
            </a:r>
          </a:p>
          <a:p>
            <a:pPr>
              <a:buNone/>
            </a:pPr>
            <a:r>
              <a:rPr lang="pt-BR" dirty="0" smtClean="0"/>
              <a:t>compostos de três etapas principais:</a:t>
            </a:r>
          </a:p>
          <a:p>
            <a:r>
              <a:rPr lang="pt-BR" dirty="0" smtClean="0"/>
              <a:t>1) a extração da região da placa;</a:t>
            </a:r>
          </a:p>
          <a:p>
            <a:endParaRPr lang="pt-BR" dirty="0" smtClean="0"/>
          </a:p>
          <a:p>
            <a:r>
              <a:rPr lang="pt-BR" dirty="0" smtClean="0"/>
              <a:t>2) segmentação dos caracteres;</a:t>
            </a:r>
          </a:p>
          <a:p>
            <a:endParaRPr lang="pt-BR" dirty="0" smtClean="0"/>
          </a:p>
          <a:p>
            <a:r>
              <a:rPr lang="pt-BR" dirty="0" smtClean="0"/>
              <a:t>3) o reconhecimento de cada caractere. 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</a:t>
            </a:r>
            <a:r>
              <a:rPr lang="pt-BR" dirty="0"/>
              <a:t>N</a:t>
            </a:r>
            <a:r>
              <a:rPr lang="pt-BR" dirty="0" smtClean="0"/>
              <a:t>eurais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Inspiradas </a:t>
            </a:r>
            <a:r>
              <a:rPr lang="pt-BR" dirty="0"/>
              <a:t>no modelo biológico do cérebro </a:t>
            </a:r>
            <a:r>
              <a:rPr lang="pt-BR" dirty="0" smtClean="0"/>
              <a:t>humano;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err="1" smtClean="0"/>
              <a:t>Bp</a:t>
            </a:r>
            <a:r>
              <a:rPr lang="pt-BR" dirty="0" smtClean="0"/>
              <a:t> (</a:t>
            </a:r>
            <a:r>
              <a:rPr lang="pt-BR" dirty="0" err="1" smtClean="0"/>
              <a:t>Backpropagation</a:t>
            </a:r>
            <a:r>
              <a:rPr lang="pt-BR" dirty="0"/>
              <a:t>)</a:t>
            </a:r>
            <a:r>
              <a:rPr lang="pt-BR" dirty="0" smtClean="0"/>
              <a:t> </a:t>
            </a:r>
            <a:r>
              <a:rPr lang="pt-BR" dirty="0"/>
              <a:t>é um algoritmo para treinamento de </a:t>
            </a:r>
            <a:r>
              <a:rPr lang="pt-BR" dirty="0" smtClean="0"/>
              <a:t>Redes Multicamadas. </a:t>
            </a:r>
            <a:r>
              <a:rPr lang="pt-BR" dirty="0"/>
              <a:t>Baseia-se no Aprendizado Supervisionado por </a:t>
            </a:r>
            <a:r>
              <a:rPr lang="pt-BR" dirty="0" smtClean="0"/>
              <a:t>Correção </a:t>
            </a:r>
            <a:r>
              <a:rPr lang="pt-BR" dirty="0"/>
              <a:t>de </a:t>
            </a:r>
            <a:r>
              <a:rPr lang="pt-BR" dirty="0" smtClean="0"/>
              <a:t>Erros.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</a:t>
            </a:r>
            <a:r>
              <a:rPr lang="pt-BR" dirty="0" smtClean="0"/>
              <a:t>ases </a:t>
            </a:r>
            <a:r>
              <a:rPr lang="pt-BR" dirty="0"/>
              <a:t>no processo de </a:t>
            </a:r>
            <a:r>
              <a:rPr lang="pt-BR" dirty="0" smtClean="0"/>
              <a:t>aprendizagem do</a:t>
            </a:r>
            <a:r>
              <a:rPr lang="pt-BR" dirty="0"/>
              <a:t> </a:t>
            </a:r>
            <a:r>
              <a:rPr lang="pt-BR" dirty="0" smtClean="0"/>
              <a:t> </a:t>
            </a:r>
            <a:r>
              <a:rPr lang="pt-BR" dirty="0" err="1" smtClean="0"/>
              <a:t>Bp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9" y="2286000"/>
            <a:ext cx="81915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53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híbrido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Combinação de </a:t>
            </a:r>
            <a:r>
              <a:rPr lang="pt-BR" dirty="0"/>
              <a:t>métodos estatísticos e estruturais.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Distinguir </a:t>
            </a:r>
            <a:r>
              <a:rPr lang="pt-BR" dirty="0"/>
              <a:t>caracteres semelhantes através de características estruturais.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691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Pré-processamento: correção da inclinação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Passo </a:t>
            </a:r>
            <a:r>
              <a:rPr lang="pt-BR" dirty="0"/>
              <a:t>1: Descobrir todas as regiões </a:t>
            </a:r>
            <a:r>
              <a:rPr lang="pt-BR" dirty="0" smtClean="0"/>
              <a:t>conectadas;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/>
              <a:t>Passo 2: Para cada região conectada, verifique </a:t>
            </a:r>
            <a:r>
              <a:rPr lang="pt-BR" dirty="0" smtClean="0"/>
              <a:t>se </a:t>
            </a:r>
            <a:r>
              <a:rPr lang="pt-BR" dirty="0"/>
              <a:t>é </a:t>
            </a:r>
            <a:r>
              <a:rPr lang="pt-BR" dirty="0" smtClean="0"/>
              <a:t>uma região"válida": </a:t>
            </a:r>
            <a:r>
              <a:rPr lang="pt-BR" dirty="0"/>
              <a:t>se </a:t>
            </a:r>
            <a:r>
              <a:rPr lang="pt-BR" dirty="0" err="1" smtClean="0"/>
              <a:t>T</a:t>
            </a:r>
            <a:r>
              <a:rPr lang="pt-BR" baseline="-25000" dirty="0" err="1" smtClean="0"/>
              <a:t>min</a:t>
            </a:r>
            <a:r>
              <a:rPr lang="pt-BR" dirty="0" smtClean="0"/>
              <a:t>&lt;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i</a:t>
            </a:r>
            <a:r>
              <a:rPr lang="pt-BR" dirty="0" smtClean="0"/>
              <a:t> </a:t>
            </a:r>
            <a:r>
              <a:rPr lang="pt-BR" dirty="0"/>
              <a:t>/ </a:t>
            </a:r>
            <a:r>
              <a:rPr lang="pt-BR" dirty="0" err="1"/>
              <a:t>H</a:t>
            </a:r>
            <a:r>
              <a:rPr lang="pt-BR" baseline="-25000" dirty="0" err="1"/>
              <a:t>i</a:t>
            </a:r>
            <a:r>
              <a:rPr lang="pt-BR" dirty="0"/>
              <a:t> </a:t>
            </a:r>
            <a:r>
              <a:rPr lang="pt-BR" dirty="0" smtClean="0"/>
              <a:t>&lt; </a:t>
            </a:r>
            <a:r>
              <a:rPr lang="pt-BR" dirty="0" err="1" smtClean="0"/>
              <a:t>T</a:t>
            </a:r>
            <a:r>
              <a:rPr lang="pt-BR" baseline="-25000" dirty="0" err="1" smtClean="0"/>
              <a:t>max</a:t>
            </a:r>
            <a:endParaRPr lang="pt-BR" baseline="-25000" dirty="0" smtClean="0"/>
          </a:p>
          <a:p>
            <a:endParaRPr lang="pt-BR" b="1" baseline="-25000" dirty="0" smtClean="0"/>
          </a:p>
          <a:p>
            <a:endParaRPr lang="pt-BR" b="1" baseline="-25000" dirty="0" smtClean="0"/>
          </a:p>
          <a:p>
            <a:r>
              <a:rPr lang="pt-BR" dirty="0"/>
              <a:t>Passo 3: Para cada </a:t>
            </a:r>
            <a:r>
              <a:rPr lang="pt-BR" dirty="0" smtClean="0"/>
              <a:t>região conexa </a:t>
            </a:r>
            <a:r>
              <a:rPr lang="pt-BR" dirty="0"/>
              <a:t>"</a:t>
            </a:r>
            <a:r>
              <a:rPr lang="pt-BR" dirty="0" smtClean="0"/>
              <a:t>válida", </a:t>
            </a:r>
            <a:r>
              <a:rPr lang="pt-BR" dirty="0"/>
              <a:t>calcular </a:t>
            </a:r>
            <a:r>
              <a:rPr lang="pt-BR" dirty="0" smtClean="0"/>
              <a:t>o centro de gravidade </a:t>
            </a:r>
            <a:r>
              <a:rPr lang="pt-BR" dirty="0"/>
              <a:t>(</a:t>
            </a:r>
            <a:r>
              <a:rPr lang="pt-BR" dirty="0" err="1"/>
              <a:t>Gix</a:t>
            </a:r>
            <a:r>
              <a:rPr lang="pt-BR" dirty="0"/>
              <a:t>, </a:t>
            </a:r>
            <a:r>
              <a:rPr lang="pt-BR" dirty="0" err="1"/>
              <a:t>Giy</a:t>
            </a:r>
            <a:r>
              <a:rPr lang="pt-BR" dirty="0" smtClean="0"/>
              <a:t>);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Correção da inclinação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Passo 4: ajustar os pontos calculados no Passo 3 por Quadrados Mínimos, obtendo a equação da reta, podendo assim calcular o coeficiente angular e enfim encontrar o ângulo de inclinação </a:t>
            </a:r>
            <a:r>
              <a:rPr lang="el-GR" sz="2400" dirty="0" smtClean="0"/>
              <a:t>θ</a:t>
            </a:r>
            <a:r>
              <a:rPr lang="pt-BR" sz="2400" dirty="0" smtClean="0"/>
              <a:t>.  A equação de correção da inclinação é definida como: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" name="Imagem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733800"/>
            <a:ext cx="3153215" cy="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Resultado correção da inclinação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5" y="2686050"/>
            <a:ext cx="51244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Pré-processamento: normalização do tamanho</a:t>
            </a:r>
            <a:endParaRPr lang="pt-B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95600" y="2438400"/>
            <a:ext cx="3153215" cy="186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09600" y="12954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/>
              <a:t>A posição de normalização (m, n) em (i, j) é obtido por: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635</TotalTime>
  <Words>349</Words>
  <Application>Microsoft Office PowerPoint</Application>
  <PresentationFormat>Apresentação na tela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Origem</vt:lpstr>
      <vt:lpstr>A Hybrid Method for Robust Car Plate Character Recognition</vt:lpstr>
      <vt:lpstr>Introdução</vt:lpstr>
      <vt:lpstr>Redes Neurais </vt:lpstr>
      <vt:lpstr>Fases no processo de aprendizagem do  Bp</vt:lpstr>
      <vt:lpstr>Método híbrido</vt:lpstr>
      <vt:lpstr>Pré-processamento: correção da inclinação</vt:lpstr>
      <vt:lpstr>Correção da inclinação</vt:lpstr>
      <vt:lpstr> Resultado correção da inclinação</vt:lpstr>
      <vt:lpstr>Pré-processamento: normalização do tamanho</vt:lpstr>
      <vt:lpstr> Resultado normalização do tamanho</vt:lpstr>
      <vt:lpstr>Reconhecimento de caracteres por métodos estatísticos</vt:lpstr>
      <vt:lpstr>Reconhecimento de caracteres “8” e “B” por métodos estruturais</vt:lpstr>
      <vt:lpstr>Reconhecimento de caracteres semelhantes por métodos estruturais</vt:lpstr>
      <vt:lpstr> Resultados experimentais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Sirlene</dc:creator>
  <cp:lastModifiedBy>Sirlene</cp:lastModifiedBy>
  <cp:revision>74</cp:revision>
  <dcterms:created xsi:type="dcterms:W3CDTF">2012-09-12T14:06:38Z</dcterms:created>
  <dcterms:modified xsi:type="dcterms:W3CDTF">2012-09-20T13:08:14Z</dcterms:modified>
</cp:coreProperties>
</file>