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4.jpeg" ContentType="image/jpeg"/>
  <Override PartName="/ppt/media/image22.jpeg" ContentType="image/jpeg"/>
  <Override PartName="/ppt/media/image12.jpeg" ContentType="image/jpeg"/>
  <Override PartName="/ppt/media/image13.png" ContentType="image/png"/>
  <Override PartName="/ppt/media/image20.jpeg" ContentType="image/jpeg"/>
  <Override PartName="/ppt/media/image9.jpeg" ContentType="image/jpeg"/>
  <Override PartName="/ppt/media/image10.jpeg" ContentType="image/jpeg"/>
  <Override PartName="/ppt/media/image8.jpeg" ContentType="image/jpeg"/>
  <Override PartName="/ppt/media/image1.png" ContentType="image/png"/>
  <Override PartName="/ppt/media/image18.png" ContentType="image/png"/>
  <Override PartName="/ppt/media/image6.jpeg" ContentType="image/jpeg"/>
  <Override PartName="/ppt/media/image7.gif" ContentType="image/gif"/>
  <Override PartName="/ppt/media/image5.jpeg" ContentType="image/jpeg"/>
  <Override PartName="/ppt/media/image4.jpeg" ContentType="image/jpeg"/>
  <Override PartName="/ppt/media/image21.png" ContentType="image/png"/>
  <Override PartName="/ppt/media/image19.png" ContentType="image/png"/>
  <Override PartName="/ppt/media/image15.png" ContentType="image/png"/>
  <Override PartName="/ppt/media/image11.png" ContentType="image/png"/>
  <Override PartName="/ppt/media/image2.jpeg" ContentType="image/jpeg"/>
  <Override PartName="/ppt/media/image17.jpeg" ContentType="image/jpeg"/>
  <Override PartName="/ppt/media/image3.png" ContentType="image/png"/>
  <Override PartName="/ppt/media/image16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gi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467640" y="2277000"/>
            <a:ext cx="8281800" cy="93420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464646"/>
                </a:solidFill>
                <a:latin typeface="Times New Roman"/>
              </a:rPr>
              <a:t>	</a:t>
            </a:r>
            <a:r>
              <a:rPr lang="pt-BR" sz="2400">
                <a:solidFill>
                  <a:srgbClr val="464646"/>
                </a:solidFill>
                <a:latin typeface="Times New Roman"/>
              </a:rPr>
              <a:t>Combining minutiae descriptors for fingerprint matching</a:t>
            </a:r>
            <a:endParaRPr/>
          </a:p>
        </p:txBody>
      </p:sp>
      <p:sp>
        <p:nvSpPr>
          <p:cNvPr id="35" name="CustomShape 2"/>
          <p:cNvSpPr/>
          <p:nvPr/>
        </p:nvSpPr>
        <p:spPr>
          <a:xfrm>
            <a:off x="231480" y="3861000"/>
            <a:ext cx="7770600" cy="1198080"/>
          </a:xfrm>
          <a:prstGeom prst="rect">
            <a:avLst/>
          </a:prstGeom>
        </p:spPr>
        <p:txBody>
          <a:bodyPr bIns="45000" lIns="45720" rIns="45720" t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464646"/>
                </a:solidFill>
                <a:latin typeface="Times New Roman"/>
              </a:rPr>
              <a:t>	</a:t>
            </a:r>
            <a:r>
              <a:rPr lang="pt-BR" sz="2400">
                <a:solidFill>
                  <a:srgbClr val="464646"/>
                </a:solidFill>
                <a:latin typeface="Times New Roman"/>
              </a:rPr>
              <a:t>    </a:t>
            </a:r>
            <a:r>
              <a:rPr lang="pt-BR" sz="2400">
                <a:solidFill>
                  <a:srgbClr val="464646"/>
                </a:solidFill>
                <a:latin typeface="Times New Roman"/>
              </a:rPr>
              <a:t>Nome: Rafael Baeta      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464646"/>
                </a:solidFill>
                <a:latin typeface="Times New Roman"/>
              </a:rPr>
              <a:t>	</a:t>
            </a:r>
            <a:r>
              <a:rPr lang="pt-BR" sz="2400">
                <a:solidFill>
                  <a:srgbClr val="464646"/>
                </a:solidFill>
                <a:latin typeface="Times New Roman"/>
              </a:rPr>
              <a:t>      </a:t>
            </a:r>
            <a:r>
              <a:rPr lang="pt-BR" sz="2400">
                <a:solidFill>
                  <a:srgbClr val="464646"/>
                </a:solidFill>
                <a:latin typeface="Times New Roman"/>
              </a:rPr>
              <a:t>	</a:t>
            </a:r>
            <a:r>
              <a:rPr lang="pt-BR" sz="2400">
                <a:solidFill>
                  <a:srgbClr val="464646"/>
                </a:solidFill>
                <a:latin typeface="Times New Roman"/>
              </a:rPr>
              <a:t>    </a:t>
            </a:r>
            <a:r>
              <a:rPr lang="pt-BR" sz="2400">
                <a:solidFill>
                  <a:srgbClr val="464646"/>
                </a:solidFill>
                <a:latin typeface="Times New Roman"/>
              </a:rPr>
              <a:t>Vitor Mangaravite</a:t>
            </a:r>
            <a:endParaRPr/>
          </a:p>
        </p:txBody>
      </p:sp>
      <p:pic>
        <p:nvPicPr>
          <p:cNvPr descr="" id="3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31480" y="115200"/>
            <a:ext cx="817200" cy="1712880"/>
          </a:xfrm>
          <a:prstGeom prst="rect">
            <a:avLst/>
          </a:prstGeom>
        </p:spPr>
      </p:pic>
      <p:pic>
        <p:nvPicPr>
          <p:cNvPr descr="" id="37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092360" y="285840"/>
            <a:ext cx="1657080" cy="128412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457200" y="148140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Combinação dos descritores 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- Sc = st . Sm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- Por que combinar?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1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pt-BR" sz="4100">
                <a:solidFill>
                  <a:srgbClr val="464646"/>
                </a:solidFill>
                <a:latin typeface="Times New Roman"/>
              </a:rPr>
              <a:t>Extração de Características</a:t>
            </a:r>
            <a:endParaRPr/>
          </a:p>
        </p:txBody>
      </p:sp>
      <p:pic>
        <p:nvPicPr>
          <p:cNvPr descr="" id="72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600" y="4797000"/>
            <a:ext cx="817200" cy="1712880"/>
          </a:xfrm>
          <a:prstGeom prst="rect">
            <a:avLst/>
          </a:prstGeom>
        </p:spPr>
      </p:pic>
      <p:pic>
        <p:nvPicPr>
          <p:cNvPr descr="" id="7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744000" y="2016000"/>
            <a:ext cx="3310920" cy="3598920"/>
          </a:xfrm>
          <a:prstGeom prst="rect">
            <a:avLst/>
          </a:prstGeom>
        </p:spPr>
      </p:pic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57200" y="148140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Processo no qual uma impressão digital é comparada com várias outras a fim de encontrar aquela que gera o melhor casamento.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Minutiae Matching</a:t>
            </a:r>
            <a:endParaRPr/>
          </a:p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Similarity score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2400">
                <a:solidFill>
                  <a:srgbClr val="000000"/>
                </a:solidFill>
                <a:latin typeface="Times New Roman"/>
              </a:rPr>
              <a:t>	</a:t>
            </a:r>
            <a:r>
              <a:rPr lang="pt-BR" sz="2400">
                <a:solidFill>
                  <a:srgbClr val="000000"/>
                </a:solidFill>
                <a:latin typeface="Times New Roman"/>
              </a:rPr>
              <a:t>- Vetor de características</a:t>
            </a:r>
            <a:endParaRPr/>
          </a:p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Treinamento </a:t>
            </a:r>
            <a:endParaRPr/>
          </a:p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SVC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pt-BR" sz="4100">
                <a:solidFill>
                  <a:srgbClr val="464646"/>
                </a:solidFill>
                <a:latin typeface="Times New Roman"/>
              </a:rPr>
              <a:t>Matching</a:t>
            </a:r>
            <a:endParaRPr/>
          </a:p>
        </p:txBody>
      </p:sp>
      <p:pic>
        <p:nvPicPr>
          <p:cNvPr descr="" id="7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600" y="4797000"/>
            <a:ext cx="817200" cy="1712880"/>
          </a:xfrm>
          <a:prstGeom prst="rect">
            <a:avLst/>
          </a:prstGeom>
        </p:spPr>
      </p:pic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7200" y="148140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2400">
                <a:solidFill>
                  <a:srgbClr val="000000"/>
                </a:solidFill>
                <a:latin typeface="Times New Roman"/>
              </a:rPr>
              <a:t>Uma impressão digital consiste de padrões formados pela elevação da pele na superfície da ponta dos dedos.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pt-BR" sz="4100">
                <a:solidFill>
                  <a:srgbClr val="464646"/>
                </a:solidFill>
                <a:latin typeface="Times New Roman"/>
              </a:rPr>
              <a:t>Introdução</a:t>
            </a:r>
            <a:endParaRPr/>
          </a:p>
        </p:txBody>
      </p:sp>
      <p:pic>
        <p:nvPicPr>
          <p:cNvPr descr="" id="40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600" y="4797000"/>
            <a:ext cx="817200" cy="1712880"/>
          </a:xfrm>
          <a:prstGeom prst="rect">
            <a:avLst/>
          </a:prstGeom>
        </p:spPr>
      </p:pic>
      <p:pic>
        <p:nvPicPr>
          <p:cNvPr descr="" id="4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71640" y="2925000"/>
            <a:ext cx="3231720" cy="323172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57200" y="148140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pt-BR" sz="2400">
                <a:solidFill>
                  <a:srgbClr val="000000"/>
                </a:solidFill>
                <a:latin typeface="Times New Roman"/>
              </a:rPr>
              <a:t>Esses padrões geram diferentes tipos de características.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3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pt-BR" sz="4100">
                <a:solidFill>
                  <a:srgbClr val="464646"/>
                </a:solidFill>
                <a:latin typeface="Times New Roman"/>
              </a:rPr>
              <a:t>Introdução</a:t>
            </a:r>
            <a:endParaRPr/>
          </a:p>
        </p:txBody>
      </p:sp>
      <p:pic>
        <p:nvPicPr>
          <p:cNvPr descr="" id="4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600" y="4797000"/>
            <a:ext cx="817200" cy="1712880"/>
          </a:xfrm>
          <a:prstGeom prst="rect">
            <a:avLst/>
          </a:prstGeom>
        </p:spPr>
      </p:pic>
      <p:pic>
        <p:nvPicPr>
          <p:cNvPr descr="" id="45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2637000"/>
            <a:ext cx="5418000" cy="32270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57200" y="148140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2400">
                <a:solidFill>
                  <a:srgbClr val="000000"/>
                </a:solidFill>
                <a:latin typeface="Times New Roman"/>
              </a:rPr>
              <a:t>Esses padrões geram diferentes tipos de características.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pt-BR" sz="4100">
                <a:solidFill>
                  <a:srgbClr val="464646"/>
                </a:solidFill>
                <a:latin typeface="Times New Roman"/>
              </a:rPr>
              <a:t>Introdução</a:t>
            </a:r>
            <a:endParaRPr/>
          </a:p>
        </p:txBody>
      </p:sp>
      <p:pic>
        <p:nvPicPr>
          <p:cNvPr descr="" id="4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600" y="4797000"/>
            <a:ext cx="817200" cy="1712880"/>
          </a:xfrm>
          <a:prstGeom prst="rect">
            <a:avLst/>
          </a:prstGeom>
        </p:spPr>
      </p:pic>
      <p:pic>
        <p:nvPicPr>
          <p:cNvPr descr="" id="49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640" y="2637000"/>
            <a:ext cx="3698640" cy="33822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457200" y="148140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2400">
                <a:solidFill>
                  <a:srgbClr val="000000"/>
                </a:solidFill>
                <a:latin typeface="Times New Roman"/>
              </a:rPr>
              <a:t>Etapas do processo de reconhecimento de impressões digitais: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1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pt-BR" sz="4100">
                <a:solidFill>
                  <a:srgbClr val="464646"/>
                </a:solidFill>
                <a:latin typeface="Times New Roman"/>
              </a:rPr>
              <a:t>Introdução</a:t>
            </a:r>
            <a:endParaRPr/>
          </a:p>
        </p:txBody>
      </p:sp>
      <p:pic>
        <p:nvPicPr>
          <p:cNvPr descr="" id="52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600" y="4797000"/>
            <a:ext cx="817200" cy="1712880"/>
          </a:xfrm>
          <a:prstGeom prst="rect">
            <a:avLst/>
          </a:prstGeom>
        </p:spPr>
      </p:pic>
      <p:pic>
        <p:nvPicPr>
          <p:cNvPr descr="" id="5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689840" y="2808000"/>
            <a:ext cx="5653800" cy="161100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457200" y="148140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É a etapa que visa melhorar a qualidade da imagem.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pt-BR" sz="4100">
                <a:solidFill>
                  <a:srgbClr val="464646"/>
                </a:solidFill>
                <a:latin typeface="Times New Roman"/>
              </a:rPr>
              <a:t>Pré-Processamento</a:t>
            </a:r>
            <a:endParaRPr/>
          </a:p>
        </p:txBody>
      </p:sp>
      <p:pic>
        <p:nvPicPr>
          <p:cNvPr descr="" id="5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600" y="4797000"/>
            <a:ext cx="817200" cy="1712880"/>
          </a:xfrm>
          <a:prstGeom prst="rect">
            <a:avLst/>
          </a:prstGeom>
        </p:spPr>
      </p:pic>
      <p:pic>
        <p:nvPicPr>
          <p:cNvPr descr="" id="57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2480760"/>
            <a:ext cx="6478920" cy="294264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457200" y="148140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Etapa em que são extraídas as características de interesse, sua eficácia está fortemente relacionada a qualidade da imagem fornecida pela etapa pré-processamento.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9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pt-BR" sz="4100">
                <a:solidFill>
                  <a:srgbClr val="464646"/>
                </a:solidFill>
                <a:latin typeface="Times New Roman"/>
              </a:rPr>
              <a:t>Extração de Características</a:t>
            </a:r>
            <a:endParaRPr/>
          </a:p>
        </p:txBody>
      </p:sp>
      <p:pic>
        <p:nvPicPr>
          <p:cNvPr descr="" id="60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600" y="4797000"/>
            <a:ext cx="817200" cy="1712880"/>
          </a:xfrm>
          <a:prstGeom prst="rect">
            <a:avLst/>
          </a:prstGeom>
        </p:spPr>
      </p:pic>
      <p:pic>
        <p:nvPicPr>
          <p:cNvPr descr="" id="61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3143160" y="3306960"/>
            <a:ext cx="2291040" cy="297900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457200" y="148140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Descritores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- Texture-Based-Descriptor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- Ridge-Orientation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- Frequency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- Minutia-Based-Descriptor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3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pt-BR" sz="4100">
                <a:solidFill>
                  <a:srgbClr val="464646"/>
                </a:solidFill>
                <a:latin typeface="Times New Roman"/>
              </a:rPr>
              <a:t>Extração de Características</a:t>
            </a:r>
            <a:endParaRPr/>
          </a:p>
        </p:txBody>
      </p:sp>
      <p:pic>
        <p:nvPicPr>
          <p:cNvPr descr="" id="6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600" y="4797000"/>
            <a:ext cx="817200" cy="1712880"/>
          </a:xfrm>
          <a:prstGeom prst="rect">
            <a:avLst/>
          </a:prstGeom>
        </p:spPr>
      </p:pic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457200" y="1481400"/>
            <a:ext cx="8227800" cy="4524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8000"/>
              <a:buFont charset="2" typeface="Wingdings 3"/>
              <a:buChar char="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Descritores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pt-BR" sz="2400">
                <a:solidFill>
                  <a:srgbClr val="000000"/>
                </a:solidFill>
                <a:latin typeface="Times New Roman"/>
              </a:rPr>
              <a:t>- Ridge-Orientation e Frenquency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6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pt-BR" sz="4100">
                <a:solidFill>
                  <a:srgbClr val="464646"/>
                </a:solidFill>
                <a:latin typeface="Times New Roman"/>
              </a:rPr>
              <a:t>Extração de Características</a:t>
            </a:r>
            <a:endParaRPr/>
          </a:p>
        </p:txBody>
      </p:sp>
      <p:pic>
        <p:nvPicPr>
          <p:cNvPr descr="" id="6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600" y="4797000"/>
            <a:ext cx="817200" cy="1712880"/>
          </a:xfrm>
          <a:prstGeom prst="rect">
            <a:avLst/>
          </a:prstGeom>
        </p:spPr>
      </p:pic>
      <p:pic>
        <p:nvPicPr>
          <p:cNvPr descr="" id="6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420800" y="2520000"/>
            <a:ext cx="3353760" cy="3525480"/>
          </a:xfrm>
          <a:prstGeom prst="rect">
            <a:avLst/>
          </a:prstGeom>
        </p:spPr>
      </p:pic>
      <p:pic>
        <p:nvPicPr>
          <p:cNvPr descr="" id="6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40000" y="3312000"/>
            <a:ext cx="1726560" cy="1432440"/>
          </a:xfrm>
          <a:prstGeom prst="rect">
            <a:avLst/>
          </a:prstGeom>
        </p:spPr>
      </p:pic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