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3" r:id="rId8"/>
    <p:sldId id="264" r:id="rId9"/>
    <p:sldId id="262" r:id="rId10"/>
    <p:sldId id="265" r:id="rId1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44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tângulo de cantos arredondados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17/10/2012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17/10/2012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17/10/2012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17/10/2012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tângulo de cantos arredondados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17/10/2012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7" name="Retângulo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17/10/2012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17/10/2012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17/10/2012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17/10/2012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tângulo de cantos arredondados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17/10/2012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17/10/2012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Retângulo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ângulo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tângulo de cantos arredondados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E700DB3-DBF0-4086-B675-117E7A9610B8}" type="datetimeFigureOut">
              <a:rPr lang="pt-BR" smtClean="0"/>
              <a:pPr/>
              <a:t>17/10/2012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39552" y="3598168"/>
            <a:ext cx="7992888" cy="1991072"/>
          </a:xfrm>
        </p:spPr>
        <p:txBody>
          <a:bodyPr>
            <a:noAutofit/>
          </a:bodyPr>
          <a:lstStyle/>
          <a:p>
            <a:r>
              <a:rPr lang="pt-BR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 Paula de Carvalho1, Anderson A. Ferreira1, 2,</a:t>
            </a:r>
          </a:p>
          <a:p>
            <a:r>
              <a:rPr lang="pt-BR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Alberto H. F. Laender1, Marcos André Gonçalves1</a:t>
            </a:r>
          </a:p>
          <a:p>
            <a:r>
              <a:rPr lang="pt-BR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Departamento de Ciência da Computação, Universidade Federal de Minas Gerais</a:t>
            </a:r>
          </a:p>
          <a:p>
            <a:r>
              <a:rPr lang="pt-BR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Departamento de Computação, Universidade Federal de Ouro Preto</a:t>
            </a:r>
          </a:p>
          <a:p>
            <a:r>
              <a:rPr lang="pt-BR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{</a:t>
            </a:r>
            <a:r>
              <a:rPr lang="pt-BR" sz="1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Anapc</a:t>
            </a:r>
            <a:r>
              <a:rPr lang="pt-BR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ferreira, </a:t>
            </a:r>
            <a:r>
              <a:rPr lang="pt-BR" sz="1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Laender</a:t>
            </a:r>
            <a:r>
              <a:rPr lang="pt-BR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pt-BR" sz="1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mgoncalv</a:t>
            </a:r>
            <a:r>
              <a:rPr lang="pt-BR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}@dcc.</a:t>
            </a:r>
            <a:r>
              <a:rPr lang="pt-BR" sz="1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ufmg</a:t>
            </a:r>
            <a:r>
              <a:rPr lang="pt-BR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pt-BR" sz="1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</a:t>
            </a:r>
            <a:endParaRPr lang="pt-BR" sz="16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57200" y="497818"/>
            <a:ext cx="8229600" cy="2499134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Incremental Unsupervised Name Disambiguation in</a:t>
            </a:r>
            <a:br>
              <a:rPr lang="en-US" sz="4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4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Cleaned</a:t>
            </a:r>
            <a:r>
              <a:rPr lang="pt-BR" sz="4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Digital </a:t>
            </a:r>
            <a:r>
              <a:rPr lang="pt-BR" sz="4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Libraries</a:t>
            </a:r>
            <a:endParaRPr lang="pt-BR" sz="4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1115616" y="6372036"/>
            <a:ext cx="79746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Journal of Information and Data Management(B3), Vol. 2, No. 3, October 2011.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Creditos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Apresentação realizada na disciplina: Reconhecimento de Padrões em </a:t>
            </a:r>
            <a:r>
              <a:rPr lang="pt-BR" dirty="0" smtClean="0"/>
              <a:t>30</a:t>
            </a:r>
            <a:r>
              <a:rPr lang="pt-BR" dirty="0" smtClean="0"/>
              <a:t>/09/2012</a:t>
            </a:r>
            <a:endParaRPr lang="pt-BR" dirty="0" smtClean="0"/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Professor: </a:t>
            </a:r>
          </a:p>
          <a:p>
            <a:pPr lvl="1"/>
            <a:r>
              <a:rPr lang="pt-BR" dirty="0" smtClean="0"/>
              <a:t>David Menotti</a:t>
            </a:r>
          </a:p>
          <a:p>
            <a:endParaRPr lang="pt-BR" dirty="0" smtClean="0"/>
          </a:p>
          <a:p>
            <a:r>
              <a:rPr lang="pt-BR" dirty="0" smtClean="0"/>
              <a:t>Estudante: </a:t>
            </a:r>
          </a:p>
          <a:p>
            <a:pPr lvl="1"/>
            <a:r>
              <a:rPr lang="pt-BR" dirty="0" smtClean="0"/>
              <a:t>Luciano Vilas Boas Espiridião</a:t>
            </a:r>
          </a:p>
          <a:p>
            <a:pPr lvl="1"/>
            <a:r>
              <a:rPr lang="pt-BR" dirty="0" smtClean="0"/>
              <a:t>Mestrando em Ciência da Computação</a:t>
            </a:r>
          </a:p>
          <a:p>
            <a:pPr lvl="2"/>
            <a:r>
              <a:rPr lang="pt-BR" dirty="0" smtClean="0"/>
              <a:t>Departamento de Computação – DECOM</a:t>
            </a:r>
          </a:p>
          <a:p>
            <a:pPr lvl="2"/>
            <a:r>
              <a:rPr lang="pt-BR" dirty="0" smtClean="0"/>
              <a:t>Instituto de Ciências Exatas e Biológicas – ICEB</a:t>
            </a:r>
          </a:p>
          <a:p>
            <a:pPr lvl="2"/>
            <a:r>
              <a:rPr lang="pt-BR" dirty="0" smtClean="0"/>
              <a:t>Universidade Federal de Ouro Preto – UFOP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/>
          <a:lstStyle/>
          <a:p>
            <a:r>
              <a:rPr lang="pt-BR" dirty="0" smtClean="0"/>
              <a:t>THE PROBLEM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914400" y="1124744"/>
            <a:ext cx="7772400" cy="5472608"/>
          </a:xfrm>
        </p:spPr>
        <p:txBody>
          <a:bodyPr>
            <a:noAutofit/>
          </a:bodyPr>
          <a:lstStyle/>
          <a:p>
            <a:r>
              <a:rPr lang="pt-BR" sz="2800" dirty="0" err="1" smtClean="0"/>
              <a:t>Mixed</a:t>
            </a:r>
            <a:r>
              <a:rPr lang="pt-BR" sz="2800" dirty="0" smtClean="0"/>
              <a:t> </a:t>
            </a:r>
            <a:r>
              <a:rPr lang="pt-BR" sz="2800" dirty="0" err="1" smtClean="0"/>
              <a:t>Citation</a:t>
            </a:r>
            <a:endParaRPr lang="pt-BR" sz="2800" dirty="0" smtClean="0"/>
          </a:p>
          <a:p>
            <a:pPr lvl="1"/>
            <a:r>
              <a:rPr lang="pt-BR" sz="2800" dirty="0" smtClean="0"/>
              <a:t>“D. Pereira” </a:t>
            </a:r>
            <a:r>
              <a:rPr lang="pt-BR" sz="2800" dirty="0" err="1" smtClean="0"/>
              <a:t>may</a:t>
            </a:r>
            <a:r>
              <a:rPr lang="pt-BR" sz="2800" dirty="0" smtClean="0"/>
              <a:t> </a:t>
            </a:r>
            <a:r>
              <a:rPr lang="pt-BR" sz="2800" dirty="0" err="1" smtClean="0"/>
              <a:t>refer</a:t>
            </a:r>
            <a:r>
              <a:rPr lang="pt-BR" sz="2800" dirty="0" smtClean="0"/>
              <a:t> to “</a:t>
            </a:r>
            <a:r>
              <a:rPr lang="pt-BR" sz="2800" dirty="0" err="1" smtClean="0"/>
              <a:t>Denilson</a:t>
            </a:r>
            <a:r>
              <a:rPr lang="pt-BR" sz="2800" dirty="0" smtClean="0"/>
              <a:t> Pereira” </a:t>
            </a:r>
            <a:r>
              <a:rPr lang="pt-BR" sz="2800" dirty="0" err="1" smtClean="0"/>
              <a:t>or</a:t>
            </a:r>
            <a:r>
              <a:rPr lang="pt-BR" sz="2800" dirty="0" smtClean="0"/>
              <a:t> “David Pereira”, </a:t>
            </a:r>
            <a:r>
              <a:rPr lang="pt-BR" sz="2800" dirty="0" err="1" smtClean="0"/>
              <a:t>two</a:t>
            </a:r>
            <a:r>
              <a:rPr lang="pt-BR" sz="2800" dirty="0" smtClean="0"/>
              <a:t> </a:t>
            </a:r>
            <a:r>
              <a:rPr lang="pt-BR" sz="2800" dirty="0" err="1" smtClean="0"/>
              <a:t>different</a:t>
            </a:r>
            <a:r>
              <a:rPr lang="pt-BR" sz="2800" dirty="0" smtClean="0"/>
              <a:t> </a:t>
            </a:r>
            <a:r>
              <a:rPr lang="pt-BR" sz="2800" dirty="0" err="1" smtClean="0"/>
              <a:t>people</a:t>
            </a:r>
            <a:endParaRPr lang="pt-BR" sz="2800" dirty="0" smtClean="0"/>
          </a:p>
          <a:p>
            <a:r>
              <a:rPr lang="pt-BR" sz="2800" dirty="0" err="1" smtClean="0"/>
              <a:t>Split</a:t>
            </a:r>
            <a:r>
              <a:rPr lang="pt-BR" sz="2800" dirty="0" smtClean="0"/>
              <a:t> </a:t>
            </a:r>
            <a:r>
              <a:rPr lang="pt-BR" sz="2800" dirty="0" err="1" smtClean="0"/>
              <a:t>Citation</a:t>
            </a:r>
            <a:r>
              <a:rPr lang="pt-BR" sz="2800" dirty="0" smtClean="0"/>
              <a:t> </a:t>
            </a:r>
          </a:p>
          <a:p>
            <a:pPr lvl="1"/>
            <a:r>
              <a:rPr lang="pt-BR" sz="2800" dirty="0" smtClean="0"/>
              <a:t>“</a:t>
            </a:r>
            <a:r>
              <a:rPr lang="pt-BR" sz="2800" dirty="0" err="1" smtClean="0"/>
              <a:t>Denilson</a:t>
            </a:r>
            <a:r>
              <a:rPr lang="pt-BR" sz="2800" dirty="0" smtClean="0"/>
              <a:t> Alves Pereira” </a:t>
            </a:r>
            <a:r>
              <a:rPr lang="pt-BR" sz="2800" dirty="0" err="1" smtClean="0"/>
              <a:t>may</a:t>
            </a:r>
            <a:r>
              <a:rPr lang="pt-BR" sz="2800" dirty="0" smtClean="0"/>
              <a:t> </a:t>
            </a:r>
            <a:r>
              <a:rPr lang="pt-BR" sz="2800" dirty="0" err="1" smtClean="0"/>
              <a:t>appear</a:t>
            </a:r>
            <a:r>
              <a:rPr lang="pt-BR" sz="2800" dirty="0" smtClean="0"/>
              <a:t> </a:t>
            </a:r>
            <a:r>
              <a:rPr lang="pt-BR" sz="2800" dirty="0" err="1" smtClean="0"/>
              <a:t>under</a:t>
            </a:r>
            <a:r>
              <a:rPr lang="pt-BR" sz="2800" dirty="0" smtClean="0"/>
              <a:t> </a:t>
            </a:r>
            <a:r>
              <a:rPr lang="pt-BR" sz="2800" dirty="0" err="1" smtClean="0"/>
              <a:t>different</a:t>
            </a:r>
            <a:r>
              <a:rPr lang="pt-BR" sz="2800" dirty="0" smtClean="0"/>
              <a:t> </a:t>
            </a:r>
            <a:r>
              <a:rPr lang="pt-BR" sz="2800" dirty="0" err="1" smtClean="0"/>
              <a:t>name</a:t>
            </a:r>
            <a:r>
              <a:rPr lang="pt-BR" sz="2800" dirty="0" smtClean="0"/>
              <a:t> </a:t>
            </a:r>
            <a:r>
              <a:rPr lang="pt-BR" sz="2800" dirty="0" err="1" smtClean="0"/>
              <a:t>abbreviations</a:t>
            </a:r>
            <a:r>
              <a:rPr lang="pt-BR" sz="2800" dirty="0" smtClean="0"/>
              <a:t>, </a:t>
            </a:r>
            <a:r>
              <a:rPr lang="pt-BR" sz="2800" dirty="0" err="1" smtClean="0"/>
              <a:t>such</a:t>
            </a:r>
            <a:r>
              <a:rPr lang="pt-BR" sz="2800" dirty="0" smtClean="0"/>
              <a:t> as “</a:t>
            </a:r>
            <a:r>
              <a:rPr lang="pt-BR" sz="2800" dirty="0" err="1" smtClean="0"/>
              <a:t>Denilson</a:t>
            </a:r>
            <a:r>
              <a:rPr lang="pt-BR" sz="2800" dirty="0" smtClean="0"/>
              <a:t> Pereira”, “D. Pereira”, </a:t>
            </a:r>
            <a:r>
              <a:rPr lang="pt-BR" sz="2800" dirty="0" err="1" smtClean="0"/>
              <a:t>or</a:t>
            </a:r>
            <a:r>
              <a:rPr lang="pt-BR" sz="2800" dirty="0" smtClean="0"/>
              <a:t> “D. A. Pereira”</a:t>
            </a:r>
            <a:endParaRPr lang="pt-BR" sz="2800" dirty="0" smtClean="0">
              <a:solidFill>
                <a:srgbClr val="FF0000"/>
              </a:solidFill>
            </a:endParaRPr>
          </a:p>
          <a:p>
            <a:r>
              <a:rPr lang="en-US" sz="3000" dirty="0" smtClean="0"/>
              <a:t>In this paper is proposed a new unsupervised method of disambiguation without the need to process the entire DL</a:t>
            </a:r>
            <a:endParaRPr lang="pt-BR" sz="3000" dirty="0" smtClean="0"/>
          </a:p>
          <a:p>
            <a:pPr lvl="1">
              <a:buNone/>
            </a:pPr>
            <a:endParaRPr lang="pt-BR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>
            <a:normAutofit/>
          </a:bodyPr>
          <a:lstStyle/>
          <a:p>
            <a:r>
              <a:rPr lang="pt-BR" dirty="0" smtClean="0"/>
              <a:t>RELATED WORKS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914400" y="1124744"/>
            <a:ext cx="7772400" cy="5256584"/>
          </a:xfrm>
        </p:spPr>
        <p:txBody>
          <a:bodyPr>
            <a:normAutofit fontScale="85000" lnSpcReduction="20000"/>
          </a:bodyPr>
          <a:lstStyle/>
          <a:p>
            <a:r>
              <a:rPr lang="pt-BR" sz="3200" dirty="0" err="1" smtClean="0"/>
              <a:t>Supervised</a:t>
            </a:r>
            <a:r>
              <a:rPr lang="pt-BR" sz="3200" dirty="0" smtClean="0"/>
              <a:t> </a:t>
            </a:r>
            <a:r>
              <a:rPr lang="pt-BR" sz="3200" dirty="0" err="1" smtClean="0"/>
              <a:t>learning</a:t>
            </a:r>
            <a:r>
              <a:rPr lang="pt-BR" sz="3200" dirty="0" smtClean="0"/>
              <a:t> </a:t>
            </a:r>
            <a:r>
              <a:rPr lang="pt-BR" sz="3200" dirty="0" err="1" smtClean="0"/>
              <a:t>methods</a:t>
            </a:r>
            <a:endParaRPr lang="pt-BR" sz="3200" dirty="0" smtClean="0"/>
          </a:p>
          <a:p>
            <a:pPr lvl="1"/>
            <a:r>
              <a:rPr lang="en-US" sz="3200" dirty="0" smtClean="0"/>
              <a:t>require human labeling and training time</a:t>
            </a:r>
          </a:p>
          <a:p>
            <a:pPr lvl="1"/>
            <a:r>
              <a:rPr lang="pt-BR" sz="3200" dirty="0" err="1" smtClean="0"/>
              <a:t>unfeasible</a:t>
            </a:r>
            <a:r>
              <a:rPr lang="pt-BR" sz="3200" dirty="0" smtClean="0"/>
              <a:t> in </a:t>
            </a:r>
            <a:r>
              <a:rPr lang="pt-BR" sz="3200" dirty="0" err="1" smtClean="0"/>
              <a:t>large-scale</a:t>
            </a:r>
            <a:r>
              <a:rPr lang="pt-BR" sz="3200" dirty="0" smtClean="0"/>
              <a:t> digital </a:t>
            </a:r>
            <a:r>
              <a:rPr lang="pt-BR" sz="3200" dirty="0" err="1" smtClean="0"/>
              <a:t>libraries</a:t>
            </a:r>
            <a:endParaRPr lang="pt-BR" sz="3200" dirty="0" smtClean="0"/>
          </a:p>
          <a:p>
            <a:pPr lvl="1"/>
            <a:r>
              <a:rPr lang="pt-BR" sz="2600" dirty="0" smtClean="0"/>
              <a:t>[</a:t>
            </a:r>
            <a:r>
              <a:rPr lang="pt-BR" sz="2600" dirty="0" err="1" smtClean="0"/>
              <a:t>Culotta</a:t>
            </a:r>
            <a:r>
              <a:rPr lang="pt-BR" sz="2600" dirty="0" smtClean="0"/>
              <a:t> </a:t>
            </a:r>
            <a:r>
              <a:rPr lang="pt-BR" sz="2600" dirty="0" err="1" smtClean="0"/>
              <a:t>et</a:t>
            </a:r>
            <a:r>
              <a:rPr lang="pt-BR" sz="2600" dirty="0" smtClean="0"/>
              <a:t> al. 2007; Ferreira </a:t>
            </a:r>
            <a:r>
              <a:rPr lang="pt-BR" sz="2600" dirty="0" err="1" smtClean="0"/>
              <a:t>et</a:t>
            </a:r>
            <a:r>
              <a:rPr lang="pt-BR" sz="2600" dirty="0" smtClean="0"/>
              <a:t> al. 2010; </a:t>
            </a:r>
            <a:r>
              <a:rPr lang="pt-BR" sz="2600" dirty="0" err="1" smtClean="0"/>
              <a:t>Han</a:t>
            </a:r>
            <a:r>
              <a:rPr lang="pt-BR" sz="2600" dirty="0" smtClean="0"/>
              <a:t> </a:t>
            </a:r>
            <a:r>
              <a:rPr lang="pt-BR" sz="2600" dirty="0" err="1" smtClean="0"/>
              <a:t>et</a:t>
            </a:r>
            <a:r>
              <a:rPr lang="pt-BR" sz="2600" dirty="0" smtClean="0"/>
              <a:t> al. 2004; Huang </a:t>
            </a:r>
            <a:r>
              <a:rPr lang="pt-BR" sz="2600" dirty="0" err="1" smtClean="0"/>
              <a:t>et</a:t>
            </a:r>
            <a:r>
              <a:rPr lang="pt-BR" sz="2600" dirty="0" smtClean="0"/>
              <a:t> al. 2006;</a:t>
            </a:r>
            <a:r>
              <a:rPr lang="pt-BR" sz="2600" dirty="0" err="1" smtClean="0"/>
              <a:t>Torvik</a:t>
            </a:r>
            <a:r>
              <a:rPr lang="pt-BR" sz="2600" dirty="0" smtClean="0"/>
              <a:t> </a:t>
            </a:r>
            <a:r>
              <a:rPr lang="pt-BR" sz="2600" dirty="0" err="1" smtClean="0"/>
              <a:t>and</a:t>
            </a:r>
            <a:r>
              <a:rPr lang="pt-BR" sz="2600" dirty="0" smtClean="0"/>
              <a:t> </a:t>
            </a:r>
            <a:r>
              <a:rPr lang="pt-BR" sz="2600" dirty="0" err="1" smtClean="0"/>
              <a:t>Smalheiser</a:t>
            </a:r>
            <a:r>
              <a:rPr lang="pt-BR" sz="2600" dirty="0" smtClean="0"/>
              <a:t> 2009; </a:t>
            </a:r>
            <a:r>
              <a:rPr lang="pt-BR" sz="2600" dirty="0" err="1" smtClean="0"/>
              <a:t>Treeratpituk</a:t>
            </a:r>
            <a:r>
              <a:rPr lang="pt-BR" sz="2600" dirty="0" smtClean="0"/>
              <a:t> </a:t>
            </a:r>
            <a:r>
              <a:rPr lang="pt-BR" sz="2600" dirty="0" err="1" smtClean="0"/>
              <a:t>and</a:t>
            </a:r>
            <a:r>
              <a:rPr lang="pt-BR" sz="2600" dirty="0" smtClean="0"/>
              <a:t> </a:t>
            </a:r>
            <a:r>
              <a:rPr lang="pt-BR" sz="2600" dirty="0" err="1" smtClean="0"/>
              <a:t>Giles</a:t>
            </a:r>
            <a:r>
              <a:rPr lang="pt-BR" sz="2600" dirty="0" smtClean="0"/>
              <a:t> 2009]</a:t>
            </a:r>
          </a:p>
          <a:p>
            <a:pPr lvl="1">
              <a:buNone/>
            </a:pPr>
            <a:endParaRPr lang="pt-BR" sz="3200" dirty="0" smtClean="0"/>
          </a:p>
          <a:p>
            <a:r>
              <a:rPr lang="pt-BR" sz="3200" dirty="0" err="1" smtClean="0"/>
              <a:t>Unsupervised</a:t>
            </a:r>
            <a:r>
              <a:rPr lang="pt-BR" sz="3200" dirty="0" smtClean="0"/>
              <a:t> </a:t>
            </a:r>
            <a:r>
              <a:rPr lang="pt-BR" sz="3200" dirty="0" err="1" smtClean="0"/>
              <a:t>clustering</a:t>
            </a:r>
            <a:r>
              <a:rPr lang="pt-BR" sz="3200" dirty="0" smtClean="0"/>
              <a:t> </a:t>
            </a:r>
            <a:r>
              <a:rPr lang="pt-BR" sz="3200" dirty="0" err="1" smtClean="0"/>
              <a:t>methods</a:t>
            </a:r>
            <a:endParaRPr lang="pt-BR" sz="3200" dirty="0" smtClean="0"/>
          </a:p>
          <a:p>
            <a:pPr lvl="1"/>
            <a:r>
              <a:rPr lang="en-US" sz="3200" dirty="0" smtClean="0"/>
              <a:t>use a specific clustering algorithm</a:t>
            </a:r>
          </a:p>
          <a:p>
            <a:pPr lvl="1"/>
            <a:r>
              <a:rPr lang="en-US" sz="3200" dirty="0" smtClean="0"/>
              <a:t>select the most discriminative metadata for the </a:t>
            </a:r>
            <a:r>
              <a:rPr lang="pt-BR" sz="3200" dirty="0" err="1" smtClean="0"/>
              <a:t>disambiguation</a:t>
            </a:r>
            <a:r>
              <a:rPr lang="pt-BR" sz="3200" dirty="0" smtClean="0"/>
              <a:t> </a:t>
            </a:r>
            <a:r>
              <a:rPr lang="pt-BR" sz="3200" dirty="0" err="1" smtClean="0"/>
              <a:t>task</a:t>
            </a:r>
            <a:endParaRPr lang="pt-BR" sz="3200" dirty="0" smtClean="0"/>
          </a:p>
          <a:p>
            <a:pPr lvl="1"/>
            <a:r>
              <a:rPr lang="da-DK" sz="2600" dirty="0" smtClean="0"/>
              <a:t>[Bhattacharya and Getoor 2006; 2007; Cota et al. 2010; Fan et al. 2011; Han et al. 2005; Han et al. 2005; Kanani et al. 2007; Kang et al. 2009; Levin and Heuser 2010; On and Lee 2007; Pereira et al. 2009; Soler 2007; Song et al. 2007; Tang et al. 2008; Yang et al. 2008]</a:t>
            </a:r>
            <a:endParaRPr lang="pt-BR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>
            <a:normAutofit/>
          </a:bodyPr>
          <a:lstStyle/>
          <a:p>
            <a:r>
              <a:rPr lang="pt-BR" dirty="0" smtClean="0"/>
              <a:t>PROPOSED METHOD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914400" y="1054224"/>
            <a:ext cx="7772400" cy="4967064"/>
          </a:xfrm>
        </p:spPr>
        <p:txBody>
          <a:bodyPr/>
          <a:lstStyle/>
          <a:p>
            <a:r>
              <a:rPr lang="pt-BR" dirty="0" smtClean="0"/>
              <a:t>Atua sobre novos registros de citação inseridos na DL. Não desambigua toda a coleção.</a:t>
            </a:r>
          </a:p>
          <a:p>
            <a:r>
              <a:rPr lang="pt-BR" dirty="0" smtClean="0"/>
              <a:t>Supõem que a base inicial já está desambiguada.</a:t>
            </a:r>
          </a:p>
          <a:p>
            <a:r>
              <a:rPr lang="pt-BR" dirty="0" smtClean="0"/>
              <a:t>Tenta evitar a associação errônea de um registro a um autor já existente. Tem um viés para a geração clusters mais puros.</a:t>
            </a:r>
          </a:p>
          <a:p>
            <a:r>
              <a:rPr lang="pt-BR" dirty="0" smtClean="0"/>
              <a:t>Evidências utilizadas: nome de autor, coatores, veiculo de publicação e titulo. (informação escassa)</a:t>
            </a:r>
          </a:p>
          <a:p>
            <a:r>
              <a:rPr lang="pt-BR" dirty="0" smtClean="0"/>
              <a:t>Autores com poucas entradas podem ter sua produção dividida em grupos associados com novos autores.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/>
          <a:lstStyle/>
          <a:p>
            <a:r>
              <a:rPr lang="pt-BR" dirty="0" smtClean="0"/>
              <a:t>EXPERIMENTAL EVALUATION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914400" y="1052736"/>
            <a:ext cx="7772400" cy="5328592"/>
          </a:xfrm>
        </p:spPr>
        <p:txBody>
          <a:bodyPr>
            <a:noAutofit/>
          </a:bodyPr>
          <a:lstStyle/>
          <a:p>
            <a:r>
              <a:rPr lang="pt-BR" sz="2800" dirty="0" err="1" smtClean="0"/>
              <a:t>Collections</a:t>
            </a:r>
            <a:endParaRPr lang="pt-BR" sz="2800" dirty="0" smtClean="0"/>
          </a:p>
          <a:p>
            <a:pPr lvl="1"/>
            <a:r>
              <a:rPr lang="pt-BR" sz="2800" dirty="0" err="1" smtClean="0"/>
              <a:t>SyGAR</a:t>
            </a:r>
            <a:r>
              <a:rPr lang="pt-BR" sz="2800" dirty="0" smtClean="0"/>
              <a:t> </a:t>
            </a:r>
            <a:r>
              <a:rPr lang="pt-BR" sz="2800" dirty="0" err="1" smtClean="0"/>
              <a:t>Datasets</a:t>
            </a:r>
            <a:endParaRPr lang="pt-BR" sz="2800" dirty="0" smtClean="0"/>
          </a:p>
          <a:p>
            <a:pPr lvl="1"/>
            <a:r>
              <a:rPr lang="pt-BR" sz="2800" dirty="0" err="1" smtClean="0"/>
              <a:t>BDBComp</a:t>
            </a:r>
            <a:r>
              <a:rPr lang="pt-BR" sz="2800" dirty="0" smtClean="0"/>
              <a:t> </a:t>
            </a:r>
            <a:r>
              <a:rPr lang="pt-BR" sz="2800" dirty="0" err="1" smtClean="0"/>
              <a:t>Dataset</a:t>
            </a:r>
            <a:endParaRPr lang="pt-BR" sz="2800" dirty="0" smtClean="0"/>
          </a:p>
          <a:p>
            <a:r>
              <a:rPr lang="pt-BR" sz="2800" dirty="0" smtClean="0"/>
              <a:t>Base </a:t>
            </a:r>
            <a:r>
              <a:rPr lang="pt-BR" sz="2800" dirty="0" err="1" smtClean="0"/>
              <a:t>Line</a:t>
            </a:r>
            <a:endParaRPr lang="pt-BR" sz="2800" dirty="0" smtClean="0"/>
          </a:p>
          <a:p>
            <a:pPr lvl="1"/>
            <a:r>
              <a:rPr lang="pt-BR" sz="2800" dirty="0" err="1" smtClean="0"/>
              <a:t>Heuristic-based</a:t>
            </a:r>
            <a:r>
              <a:rPr lang="pt-BR" sz="2800" dirty="0" smtClean="0"/>
              <a:t> </a:t>
            </a:r>
            <a:r>
              <a:rPr lang="pt-BR" sz="2800" dirty="0" err="1" smtClean="0"/>
              <a:t>Hierarchical</a:t>
            </a:r>
            <a:r>
              <a:rPr lang="pt-BR" sz="2800" dirty="0" smtClean="0"/>
              <a:t> </a:t>
            </a:r>
            <a:r>
              <a:rPr lang="pt-BR" sz="2800" dirty="0" err="1" smtClean="0"/>
              <a:t>Clustering</a:t>
            </a:r>
            <a:r>
              <a:rPr lang="pt-BR" sz="2800" dirty="0" smtClean="0"/>
              <a:t> [Cota </a:t>
            </a:r>
            <a:r>
              <a:rPr lang="pt-BR" sz="2800" dirty="0" err="1" smtClean="0"/>
              <a:t>et</a:t>
            </a:r>
            <a:r>
              <a:rPr lang="pt-BR" sz="2800" dirty="0" smtClean="0"/>
              <a:t> al. 2007; Cota </a:t>
            </a:r>
            <a:r>
              <a:rPr lang="pt-BR" sz="2800" dirty="0" err="1" smtClean="0"/>
              <a:t>et</a:t>
            </a:r>
            <a:r>
              <a:rPr lang="pt-BR" sz="2800" dirty="0" smtClean="0"/>
              <a:t> al. 2010] – Estado da Arte. Bate o </a:t>
            </a:r>
            <a:r>
              <a:rPr lang="pt-BR" sz="2800" dirty="0" err="1" smtClean="0"/>
              <a:t>Support</a:t>
            </a:r>
            <a:r>
              <a:rPr lang="pt-BR" sz="2800" dirty="0" smtClean="0"/>
              <a:t> </a:t>
            </a:r>
            <a:r>
              <a:rPr lang="pt-BR" sz="2800" dirty="0" err="1" smtClean="0"/>
              <a:t>Vector</a:t>
            </a:r>
            <a:r>
              <a:rPr lang="pt-BR" sz="2800" dirty="0" smtClean="0"/>
              <a:t> Machines.</a:t>
            </a:r>
          </a:p>
          <a:p>
            <a:r>
              <a:rPr lang="pt-BR" sz="2800" dirty="0" err="1" smtClean="0"/>
              <a:t>Evaluation</a:t>
            </a:r>
            <a:r>
              <a:rPr lang="pt-BR" sz="2800" dirty="0" smtClean="0"/>
              <a:t> </a:t>
            </a:r>
            <a:r>
              <a:rPr lang="pt-BR" sz="2800" dirty="0" err="1" smtClean="0"/>
              <a:t>Metrics</a:t>
            </a:r>
            <a:r>
              <a:rPr lang="pt-BR" sz="2800" dirty="0" smtClean="0"/>
              <a:t> </a:t>
            </a:r>
          </a:p>
          <a:p>
            <a:pPr lvl="1"/>
            <a:r>
              <a:rPr lang="pt-BR" sz="2800" dirty="0" err="1" smtClean="0"/>
              <a:t>Average</a:t>
            </a:r>
            <a:r>
              <a:rPr lang="pt-BR" sz="2800" dirty="0" smtClean="0"/>
              <a:t> </a:t>
            </a:r>
            <a:r>
              <a:rPr lang="pt-BR" sz="2800" dirty="0" err="1" smtClean="0"/>
              <a:t>Author</a:t>
            </a:r>
            <a:r>
              <a:rPr lang="pt-BR" sz="2800" dirty="0" smtClean="0"/>
              <a:t> </a:t>
            </a:r>
            <a:r>
              <a:rPr lang="pt-BR" sz="2800" dirty="0" err="1" smtClean="0"/>
              <a:t>Purity</a:t>
            </a:r>
            <a:r>
              <a:rPr lang="pt-BR" sz="2800" dirty="0" smtClean="0"/>
              <a:t> (AAP)</a:t>
            </a:r>
          </a:p>
          <a:p>
            <a:pPr lvl="1"/>
            <a:r>
              <a:rPr lang="pt-BR" sz="2800" dirty="0" err="1" smtClean="0"/>
              <a:t>Average</a:t>
            </a:r>
            <a:r>
              <a:rPr lang="pt-BR" sz="2800" dirty="0" smtClean="0"/>
              <a:t> Cluster </a:t>
            </a:r>
            <a:r>
              <a:rPr lang="pt-BR" sz="2800" dirty="0" err="1" smtClean="0"/>
              <a:t>Purity</a:t>
            </a:r>
            <a:r>
              <a:rPr lang="pt-BR" sz="2800" dirty="0" smtClean="0"/>
              <a:t> (ACP)</a:t>
            </a:r>
          </a:p>
          <a:p>
            <a:pPr lvl="1"/>
            <a:r>
              <a:rPr lang="en-US" sz="2800" dirty="0" smtClean="0"/>
              <a:t>Geometric mean between ACP and AAP values (</a:t>
            </a:r>
            <a:r>
              <a:rPr lang="pt-BR" sz="2800" dirty="0" smtClean="0"/>
              <a:t>K).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>
            <a:normAutofit/>
          </a:bodyPr>
          <a:lstStyle/>
          <a:p>
            <a:r>
              <a:rPr lang="pt-BR" dirty="0" smtClean="0"/>
              <a:t>DISCUSSION OF RESULTS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914400" y="980728"/>
            <a:ext cx="7772400" cy="504056"/>
          </a:xfrm>
        </p:spPr>
        <p:txBody>
          <a:bodyPr>
            <a:normAutofit/>
          </a:bodyPr>
          <a:lstStyle/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pt-BR" dirty="0" err="1" smtClean="0"/>
              <a:t>Results</a:t>
            </a:r>
            <a:r>
              <a:rPr lang="pt-BR" dirty="0" smtClean="0"/>
              <a:t> </a:t>
            </a:r>
            <a:r>
              <a:rPr lang="pt-BR" dirty="0" err="1" smtClean="0"/>
              <a:t>of</a:t>
            </a:r>
            <a:r>
              <a:rPr lang="pt-BR" dirty="0" smtClean="0"/>
              <a:t> </a:t>
            </a:r>
            <a:r>
              <a:rPr lang="pt-BR" dirty="0" err="1" smtClean="0"/>
              <a:t>SyGAR</a:t>
            </a:r>
            <a:r>
              <a:rPr lang="pt-BR" dirty="0" smtClean="0"/>
              <a:t> </a:t>
            </a:r>
            <a:r>
              <a:rPr lang="pt-BR" dirty="0" err="1" smtClean="0"/>
              <a:t>Datasets</a:t>
            </a:r>
            <a:endParaRPr lang="pt-BR" dirty="0" smtClean="0"/>
          </a:p>
        </p:txBody>
      </p:sp>
      <p:pic>
        <p:nvPicPr>
          <p:cNvPr id="4" name="Imagem 3" descr="indi_syntetic_test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6270" y="1412776"/>
            <a:ext cx="8290186" cy="53012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>
            <a:normAutofit/>
          </a:bodyPr>
          <a:lstStyle/>
          <a:p>
            <a:r>
              <a:rPr lang="pt-BR" dirty="0" smtClean="0"/>
              <a:t>DISCUSSION OF RESULTS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914400" y="980728"/>
            <a:ext cx="7772400" cy="504056"/>
          </a:xfrm>
        </p:spPr>
        <p:txBody>
          <a:bodyPr>
            <a:normAutofit/>
          </a:bodyPr>
          <a:lstStyle/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pt-BR" dirty="0" err="1" smtClean="0"/>
              <a:t>Results</a:t>
            </a:r>
            <a:r>
              <a:rPr lang="pt-BR" dirty="0" smtClean="0"/>
              <a:t> </a:t>
            </a:r>
            <a:r>
              <a:rPr lang="pt-BR" dirty="0" err="1" smtClean="0"/>
              <a:t>of</a:t>
            </a:r>
            <a:r>
              <a:rPr lang="pt-BR" dirty="0" smtClean="0"/>
              <a:t> </a:t>
            </a:r>
            <a:r>
              <a:rPr lang="pt-BR" dirty="0" err="1" smtClean="0"/>
              <a:t>BdbComp</a:t>
            </a:r>
            <a:r>
              <a:rPr lang="pt-BR" dirty="0" smtClean="0"/>
              <a:t> </a:t>
            </a:r>
            <a:r>
              <a:rPr lang="pt-BR" dirty="0" err="1" smtClean="0"/>
              <a:t>Dataset</a:t>
            </a:r>
            <a:endParaRPr lang="pt-BR" dirty="0" smtClean="0"/>
          </a:p>
        </p:txBody>
      </p:sp>
      <p:pic>
        <p:nvPicPr>
          <p:cNvPr id="5" name="Imagem 4" descr="indi_bdbcomp_test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0040" y="1411347"/>
            <a:ext cx="8532440" cy="273773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>
            <a:normAutofit/>
          </a:bodyPr>
          <a:lstStyle/>
          <a:p>
            <a:r>
              <a:rPr lang="pt-BR" dirty="0" smtClean="0"/>
              <a:t>DISCUSSION OF RESULTS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914400" y="980728"/>
            <a:ext cx="7772400" cy="3384376"/>
          </a:xfrm>
        </p:spPr>
        <p:txBody>
          <a:bodyPr>
            <a:noAutofit/>
          </a:bodyPr>
          <a:lstStyle/>
          <a:p>
            <a:r>
              <a:rPr lang="en-US" sz="3200" dirty="0" smtClean="0"/>
              <a:t>Analysis of cases of failure</a:t>
            </a:r>
          </a:p>
          <a:p>
            <a:pPr lvl="1"/>
            <a:r>
              <a:rPr lang="en-US" sz="2800" dirty="0" smtClean="0"/>
              <a:t>Failure 1. The new record has incorrectly associated a new author.</a:t>
            </a:r>
          </a:p>
          <a:p>
            <a:endParaRPr lang="en-US" sz="3200" dirty="0" smtClean="0"/>
          </a:p>
          <a:p>
            <a:pPr lvl="1"/>
            <a:r>
              <a:rPr lang="en-US" sz="2800" dirty="0" smtClean="0"/>
              <a:t>Failure 2. The new record, which has coauthors, does not have coauthor names similar to the </a:t>
            </a:r>
            <a:r>
              <a:rPr lang="en-US" sz="3200" dirty="0" smtClean="0"/>
              <a:t>ones present in records of the correct author.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>
            <a:normAutofit/>
          </a:bodyPr>
          <a:lstStyle/>
          <a:p>
            <a:r>
              <a:rPr lang="pt-BR" dirty="0" smtClean="0"/>
              <a:t>QUESTIONS???</a:t>
            </a:r>
            <a:endParaRPr lang="pt-BR" dirty="0"/>
          </a:p>
        </p:txBody>
      </p:sp>
      <p:pic>
        <p:nvPicPr>
          <p:cNvPr id="5" name="Espaço Reservado para Conteúdo 4" descr="interrogation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467100" y="2109787"/>
            <a:ext cx="2667000" cy="324802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trimônio Líquido">
  <a:themeElements>
    <a:clrScheme name="Patrimônio Líquid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Patrimônio Líquido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trimônio Líquido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1568</TotalTime>
  <Words>557</Words>
  <Application>Microsoft Office PowerPoint</Application>
  <PresentationFormat>Apresentação na tela (4:3)</PresentationFormat>
  <Paragraphs>61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Patrimônio Líquido</vt:lpstr>
      <vt:lpstr>Incremental Unsupervised Name Disambiguation in Cleaned Digital Libraries</vt:lpstr>
      <vt:lpstr>THE PROBLEM</vt:lpstr>
      <vt:lpstr>RELATED WORKS</vt:lpstr>
      <vt:lpstr>PROPOSED METHOD</vt:lpstr>
      <vt:lpstr>EXPERIMENTAL EVALUATION</vt:lpstr>
      <vt:lpstr>DISCUSSION OF RESULTS</vt:lpstr>
      <vt:lpstr>DISCUSSION OF RESULTS</vt:lpstr>
      <vt:lpstr>DISCUSSION OF RESULTS</vt:lpstr>
      <vt:lpstr>QUESTIONS???</vt:lpstr>
      <vt:lpstr>Creditos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Incremental Unsupervised Name Disambiguation in Cleaned Digital Libraries</dc:title>
  <dc:creator>Luciano</dc:creator>
  <cp:lastModifiedBy>Luciano</cp:lastModifiedBy>
  <cp:revision>92</cp:revision>
  <dcterms:created xsi:type="dcterms:W3CDTF">2012-09-14T17:30:00Z</dcterms:created>
  <dcterms:modified xsi:type="dcterms:W3CDTF">2012-10-17T15:19:45Z</dcterms:modified>
</cp:coreProperties>
</file>