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3598168"/>
            <a:ext cx="7992888" cy="1991072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Paula de Carvalho1, Anderson A. Ferreira1, 2,</a:t>
            </a:r>
          </a:p>
          <a:p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Alberto H. F. Laender1, Marcos André Gonçalves1</a:t>
            </a:r>
          </a:p>
          <a:p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Departamento de Ciência da Computação, Universidade Federal de Minas Gerais</a:t>
            </a:r>
          </a:p>
          <a:p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Departamento de Computação, Universidade Federal de Ouro Preto</a:t>
            </a:r>
          </a:p>
          <a:p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r>
              <a:rPr lang="pt-B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Anapc</a:t>
            </a: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ferreira, </a:t>
            </a:r>
            <a:r>
              <a:rPr lang="pt-B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Laender</a:t>
            </a: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mgoncalv</a:t>
            </a: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}@dcc.</a:t>
            </a:r>
            <a:r>
              <a:rPr lang="pt-B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ufmg</a:t>
            </a:r>
            <a:r>
              <a:rPr lang="pt-B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endParaRPr lang="pt-BR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7818"/>
            <a:ext cx="8229600" cy="249913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Incremental Unsupervised Name Disambiguation in</a:t>
            </a:r>
            <a:b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</a:t>
            </a:r>
            <a:r>
              <a:rPr lang="pt-B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pt-BR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Libraries</a:t>
            </a:r>
            <a:endParaRPr lang="pt-BR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15616" y="6372036"/>
            <a:ext cx="7974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of Information and Data Management(B3), Vol. 2, No. 3, October 2011.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Creditos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Apresentação realizada na disciplina: Reconhecimento de Padrões em </a:t>
            </a:r>
            <a:r>
              <a:rPr lang="pt-BR" dirty="0" smtClean="0"/>
              <a:t>30</a:t>
            </a:r>
            <a:r>
              <a:rPr lang="pt-BR" dirty="0" smtClean="0"/>
              <a:t>/09/2012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Professor: </a:t>
            </a:r>
          </a:p>
          <a:p>
            <a:pPr lvl="1"/>
            <a:r>
              <a:rPr lang="pt-BR" dirty="0" smtClean="0"/>
              <a:t>David Menotti</a:t>
            </a:r>
          </a:p>
          <a:p>
            <a:endParaRPr lang="pt-BR" dirty="0" smtClean="0"/>
          </a:p>
          <a:p>
            <a:r>
              <a:rPr lang="pt-BR" dirty="0" smtClean="0"/>
              <a:t>Estudante: </a:t>
            </a:r>
          </a:p>
          <a:p>
            <a:pPr lvl="1"/>
            <a:r>
              <a:rPr lang="pt-BR" dirty="0" smtClean="0"/>
              <a:t>Luciano Vilas Boas Espiridião</a:t>
            </a:r>
          </a:p>
          <a:p>
            <a:pPr lvl="1"/>
            <a:r>
              <a:rPr lang="pt-BR" dirty="0" smtClean="0"/>
              <a:t>Mestrando em Ciência da Computação</a:t>
            </a:r>
          </a:p>
          <a:p>
            <a:pPr lvl="2"/>
            <a:r>
              <a:rPr lang="pt-BR" dirty="0" smtClean="0"/>
              <a:t>Departamento de Computação – DECOM</a:t>
            </a:r>
          </a:p>
          <a:p>
            <a:pPr lvl="2"/>
            <a:r>
              <a:rPr lang="pt-BR" dirty="0" smtClean="0"/>
              <a:t>Instituto de Ciências Exatas e Biológicas – ICEB</a:t>
            </a:r>
          </a:p>
          <a:p>
            <a:pPr lvl="2"/>
            <a:r>
              <a:rPr lang="pt-BR" dirty="0" smtClean="0"/>
              <a:t>Universidade Federal de Ouro Preto – UFOP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THE PROBLEM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472608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Mixed</a:t>
            </a:r>
            <a:r>
              <a:rPr lang="pt-BR" sz="2800" dirty="0" smtClean="0"/>
              <a:t> </a:t>
            </a:r>
            <a:r>
              <a:rPr lang="pt-BR" sz="2800" dirty="0" err="1" smtClean="0"/>
              <a:t>Citation</a:t>
            </a:r>
            <a:endParaRPr lang="pt-BR" sz="2800" dirty="0" smtClean="0"/>
          </a:p>
          <a:p>
            <a:pPr lvl="1"/>
            <a:r>
              <a:rPr lang="pt-BR" sz="2800" dirty="0" smtClean="0"/>
              <a:t>“D. Pereira” </a:t>
            </a:r>
            <a:r>
              <a:rPr lang="pt-BR" sz="2800" dirty="0" err="1" smtClean="0"/>
              <a:t>may</a:t>
            </a:r>
            <a:r>
              <a:rPr lang="pt-BR" sz="2800" dirty="0" smtClean="0"/>
              <a:t> </a:t>
            </a:r>
            <a:r>
              <a:rPr lang="pt-BR" sz="2800" dirty="0" err="1" smtClean="0"/>
              <a:t>refer</a:t>
            </a:r>
            <a:r>
              <a:rPr lang="pt-BR" sz="2800" dirty="0" smtClean="0"/>
              <a:t> to “</a:t>
            </a:r>
            <a:r>
              <a:rPr lang="pt-BR" sz="2800" dirty="0" err="1" smtClean="0"/>
              <a:t>Denilson</a:t>
            </a:r>
            <a:r>
              <a:rPr lang="pt-BR" sz="2800" dirty="0" smtClean="0"/>
              <a:t> Pereira” </a:t>
            </a:r>
            <a:r>
              <a:rPr lang="pt-BR" sz="2800" dirty="0" err="1" smtClean="0"/>
              <a:t>or</a:t>
            </a:r>
            <a:r>
              <a:rPr lang="pt-BR" sz="2800" dirty="0" smtClean="0"/>
              <a:t> “David Pereira”, </a:t>
            </a:r>
            <a:r>
              <a:rPr lang="pt-BR" sz="2800" dirty="0" err="1" smtClean="0"/>
              <a:t>two</a:t>
            </a:r>
            <a:r>
              <a:rPr lang="pt-BR" sz="2800" dirty="0" smtClean="0"/>
              <a:t> </a:t>
            </a:r>
            <a:r>
              <a:rPr lang="pt-BR" sz="2800" dirty="0" err="1" smtClean="0"/>
              <a:t>different</a:t>
            </a:r>
            <a:r>
              <a:rPr lang="pt-BR" sz="2800" dirty="0" smtClean="0"/>
              <a:t> </a:t>
            </a:r>
            <a:r>
              <a:rPr lang="pt-BR" sz="2800" dirty="0" err="1" smtClean="0"/>
              <a:t>people</a:t>
            </a:r>
            <a:endParaRPr lang="pt-BR" sz="2800" dirty="0" smtClean="0"/>
          </a:p>
          <a:p>
            <a:r>
              <a:rPr lang="pt-BR" sz="2800" dirty="0" err="1" smtClean="0"/>
              <a:t>Split</a:t>
            </a:r>
            <a:r>
              <a:rPr lang="pt-BR" sz="2800" dirty="0" smtClean="0"/>
              <a:t> </a:t>
            </a:r>
            <a:r>
              <a:rPr lang="pt-BR" sz="2800" dirty="0" err="1" smtClean="0"/>
              <a:t>Citation</a:t>
            </a:r>
            <a:r>
              <a:rPr lang="pt-BR" sz="2800" dirty="0" smtClean="0"/>
              <a:t> </a:t>
            </a:r>
          </a:p>
          <a:p>
            <a:pPr lvl="1"/>
            <a:r>
              <a:rPr lang="pt-BR" sz="2800" dirty="0" smtClean="0"/>
              <a:t>“</a:t>
            </a:r>
            <a:r>
              <a:rPr lang="pt-BR" sz="2800" dirty="0" err="1" smtClean="0"/>
              <a:t>Denilson</a:t>
            </a:r>
            <a:r>
              <a:rPr lang="pt-BR" sz="2800" dirty="0" smtClean="0"/>
              <a:t> Alves Pereira” </a:t>
            </a:r>
            <a:r>
              <a:rPr lang="pt-BR" sz="2800" dirty="0" err="1" smtClean="0"/>
              <a:t>may</a:t>
            </a:r>
            <a:r>
              <a:rPr lang="pt-BR" sz="2800" dirty="0" smtClean="0"/>
              <a:t> </a:t>
            </a:r>
            <a:r>
              <a:rPr lang="pt-BR" sz="2800" dirty="0" err="1" smtClean="0"/>
              <a:t>appear</a:t>
            </a:r>
            <a:r>
              <a:rPr lang="pt-BR" sz="2800" dirty="0" smtClean="0"/>
              <a:t> </a:t>
            </a:r>
            <a:r>
              <a:rPr lang="pt-BR" sz="2800" dirty="0" err="1" smtClean="0"/>
              <a:t>under</a:t>
            </a:r>
            <a:r>
              <a:rPr lang="pt-BR" sz="2800" dirty="0" smtClean="0"/>
              <a:t> </a:t>
            </a:r>
            <a:r>
              <a:rPr lang="pt-BR" sz="2800" dirty="0" err="1" smtClean="0"/>
              <a:t>different</a:t>
            </a:r>
            <a:r>
              <a:rPr lang="pt-BR" sz="2800" dirty="0" smtClean="0"/>
              <a:t> </a:t>
            </a:r>
            <a:r>
              <a:rPr lang="pt-BR" sz="2800" dirty="0" err="1" smtClean="0"/>
              <a:t>name</a:t>
            </a:r>
            <a:r>
              <a:rPr lang="pt-BR" sz="2800" dirty="0" smtClean="0"/>
              <a:t> </a:t>
            </a:r>
            <a:r>
              <a:rPr lang="pt-BR" sz="2800" dirty="0" err="1" smtClean="0"/>
              <a:t>abbreviations</a:t>
            </a:r>
            <a:r>
              <a:rPr lang="pt-BR" sz="2800" dirty="0" smtClean="0"/>
              <a:t>, </a:t>
            </a:r>
            <a:r>
              <a:rPr lang="pt-BR" sz="2800" dirty="0" err="1" smtClean="0"/>
              <a:t>such</a:t>
            </a:r>
            <a:r>
              <a:rPr lang="pt-BR" sz="2800" dirty="0" smtClean="0"/>
              <a:t> as “</a:t>
            </a:r>
            <a:r>
              <a:rPr lang="pt-BR" sz="2800" dirty="0" err="1" smtClean="0"/>
              <a:t>Denilson</a:t>
            </a:r>
            <a:r>
              <a:rPr lang="pt-BR" sz="2800" dirty="0" smtClean="0"/>
              <a:t> Pereira”, “D. Pereira”, </a:t>
            </a:r>
            <a:r>
              <a:rPr lang="pt-BR" sz="2800" dirty="0" err="1" smtClean="0"/>
              <a:t>or</a:t>
            </a:r>
            <a:r>
              <a:rPr lang="pt-BR" sz="2800" dirty="0" smtClean="0"/>
              <a:t> “D. A. Pereira”</a:t>
            </a:r>
            <a:endParaRPr lang="pt-BR" sz="2800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In this paper is proposed a new unsupervised method of disambiguation without the need to process the entire DL</a:t>
            </a:r>
            <a:endParaRPr lang="pt-BR" sz="3000" dirty="0" smtClean="0"/>
          </a:p>
          <a:p>
            <a:pPr lvl="1"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RELATED WORKS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256584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 err="1" smtClean="0"/>
              <a:t>Supervised</a:t>
            </a:r>
            <a:r>
              <a:rPr lang="pt-BR" sz="3200" dirty="0" smtClean="0"/>
              <a:t> </a:t>
            </a:r>
            <a:r>
              <a:rPr lang="pt-BR" sz="3200" dirty="0" err="1" smtClean="0"/>
              <a:t>learning</a:t>
            </a:r>
            <a:r>
              <a:rPr lang="pt-BR" sz="3200" dirty="0" smtClean="0"/>
              <a:t> </a:t>
            </a:r>
            <a:r>
              <a:rPr lang="pt-BR" sz="3200" dirty="0" err="1" smtClean="0"/>
              <a:t>methods</a:t>
            </a:r>
            <a:endParaRPr lang="pt-BR" sz="3200" dirty="0" smtClean="0"/>
          </a:p>
          <a:p>
            <a:pPr lvl="1"/>
            <a:r>
              <a:rPr lang="en-US" sz="3200" dirty="0" smtClean="0"/>
              <a:t>require human labeling and training time</a:t>
            </a:r>
          </a:p>
          <a:p>
            <a:pPr lvl="1"/>
            <a:r>
              <a:rPr lang="pt-BR" sz="3200" dirty="0" err="1" smtClean="0"/>
              <a:t>unfeasible</a:t>
            </a:r>
            <a:r>
              <a:rPr lang="pt-BR" sz="3200" dirty="0" smtClean="0"/>
              <a:t> in </a:t>
            </a:r>
            <a:r>
              <a:rPr lang="pt-BR" sz="3200" dirty="0" err="1" smtClean="0"/>
              <a:t>large-scale</a:t>
            </a:r>
            <a:r>
              <a:rPr lang="pt-BR" sz="3200" dirty="0" smtClean="0"/>
              <a:t> digital </a:t>
            </a:r>
            <a:r>
              <a:rPr lang="pt-BR" sz="3200" dirty="0" err="1" smtClean="0"/>
              <a:t>libraries</a:t>
            </a:r>
            <a:endParaRPr lang="pt-BR" sz="3200" dirty="0" smtClean="0"/>
          </a:p>
          <a:p>
            <a:pPr lvl="1"/>
            <a:r>
              <a:rPr lang="pt-BR" sz="2600" dirty="0" smtClean="0"/>
              <a:t>[</a:t>
            </a:r>
            <a:r>
              <a:rPr lang="pt-BR" sz="2600" dirty="0" err="1" smtClean="0"/>
              <a:t>Culotta</a:t>
            </a:r>
            <a:r>
              <a:rPr lang="pt-BR" sz="2600" dirty="0" smtClean="0"/>
              <a:t> </a:t>
            </a:r>
            <a:r>
              <a:rPr lang="pt-BR" sz="2600" dirty="0" err="1" smtClean="0"/>
              <a:t>et</a:t>
            </a:r>
            <a:r>
              <a:rPr lang="pt-BR" sz="2600" dirty="0" smtClean="0"/>
              <a:t> al. 2007; Ferreira </a:t>
            </a:r>
            <a:r>
              <a:rPr lang="pt-BR" sz="2600" dirty="0" err="1" smtClean="0"/>
              <a:t>et</a:t>
            </a:r>
            <a:r>
              <a:rPr lang="pt-BR" sz="2600" dirty="0" smtClean="0"/>
              <a:t> al. 2010; </a:t>
            </a:r>
            <a:r>
              <a:rPr lang="pt-BR" sz="2600" dirty="0" err="1" smtClean="0"/>
              <a:t>Han</a:t>
            </a:r>
            <a:r>
              <a:rPr lang="pt-BR" sz="2600" dirty="0" smtClean="0"/>
              <a:t> </a:t>
            </a:r>
            <a:r>
              <a:rPr lang="pt-BR" sz="2600" dirty="0" err="1" smtClean="0"/>
              <a:t>et</a:t>
            </a:r>
            <a:r>
              <a:rPr lang="pt-BR" sz="2600" dirty="0" smtClean="0"/>
              <a:t> al. 2004; Huang </a:t>
            </a:r>
            <a:r>
              <a:rPr lang="pt-BR" sz="2600" dirty="0" err="1" smtClean="0"/>
              <a:t>et</a:t>
            </a:r>
            <a:r>
              <a:rPr lang="pt-BR" sz="2600" dirty="0" smtClean="0"/>
              <a:t> al. 2006;</a:t>
            </a:r>
            <a:r>
              <a:rPr lang="pt-BR" sz="2600" dirty="0" err="1" smtClean="0"/>
              <a:t>Torvik</a:t>
            </a:r>
            <a:r>
              <a:rPr lang="pt-BR" sz="2600" dirty="0" smtClean="0"/>
              <a:t>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Smalheiser</a:t>
            </a:r>
            <a:r>
              <a:rPr lang="pt-BR" sz="2600" dirty="0" smtClean="0"/>
              <a:t> 2009; </a:t>
            </a:r>
            <a:r>
              <a:rPr lang="pt-BR" sz="2600" dirty="0" err="1" smtClean="0"/>
              <a:t>Treeratpituk</a:t>
            </a:r>
            <a:r>
              <a:rPr lang="pt-BR" sz="2600" dirty="0" smtClean="0"/>
              <a:t> </a:t>
            </a:r>
            <a:r>
              <a:rPr lang="pt-BR" sz="2600" dirty="0" err="1" smtClean="0"/>
              <a:t>and</a:t>
            </a:r>
            <a:r>
              <a:rPr lang="pt-BR" sz="2600" dirty="0" smtClean="0"/>
              <a:t> </a:t>
            </a:r>
            <a:r>
              <a:rPr lang="pt-BR" sz="2600" dirty="0" err="1" smtClean="0"/>
              <a:t>Giles</a:t>
            </a:r>
            <a:r>
              <a:rPr lang="pt-BR" sz="2600" dirty="0" smtClean="0"/>
              <a:t> 2009]</a:t>
            </a:r>
          </a:p>
          <a:p>
            <a:pPr lvl="1">
              <a:buNone/>
            </a:pPr>
            <a:endParaRPr lang="pt-BR" sz="3200" dirty="0" smtClean="0"/>
          </a:p>
          <a:p>
            <a:r>
              <a:rPr lang="pt-BR" sz="3200" dirty="0" err="1" smtClean="0"/>
              <a:t>Unsupervised</a:t>
            </a:r>
            <a:r>
              <a:rPr lang="pt-BR" sz="3200" dirty="0" smtClean="0"/>
              <a:t> </a:t>
            </a:r>
            <a:r>
              <a:rPr lang="pt-BR" sz="3200" dirty="0" err="1" smtClean="0"/>
              <a:t>clustering</a:t>
            </a:r>
            <a:r>
              <a:rPr lang="pt-BR" sz="3200" dirty="0" smtClean="0"/>
              <a:t> </a:t>
            </a:r>
            <a:r>
              <a:rPr lang="pt-BR" sz="3200" dirty="0" err="1" smtClean="0"/>
              <a:t>methods</a:t>
            </a:r>
            <a:endParaRPr lang="pt-BR" sz="3200" dirty="0" smtClean="0"/>
          </a:p>
          <a:p>
            <a:pPr lvl="1"/>
            <a:r>
              <a:rPr lang="en-US" sz="3200" dirty="0" smtClean="0"/>
              <a:t>use a specific clustering algorithm</a:t>
            </a:r>
          </a:p>
          <a:p>
            <a:pPr lvl="1"/>
            <a:r>
              <a:rPr lang="en-US" sz="3200" dirty="0" smtClean="0"/>
              <a:t>select the most discriminative metadata for the </a:t>
            </a:r>
            <a:r>
              <a:rPr lang="pt-BR" sz="3200" dirty="0" err="1" smtClean="0"/>
              <a:t>disambiguation</a:t>
            </a:r>
            <a:r>
              <a:rPr lang="pt-BR" sz="3200" dirty="0" smtClean="0"/>
              <a:t> </a:t>
            </a:r>
            <a:r>
              <a:rPr lang="pt-BR" sz="3200" dirty="0" err="1" smtClean="0"/>
              <a:t>task</a:t>
            </a:r>
            <a:endParaRPr lang="pt-BR" sz="3200" dirty="0" smtClean="0"/>
          </a:p>
          <a:p>
            <a:pPr lvl="1"/>
            <a:r>
              <a:rPr lang="da-DK" sz="2600" dirty="0" smtClean="0"/>
              <a:t>[Bhattacharya and Getoor 2006; 2007; Cota et al. 2010; Fan et al. 2011; Han et al. 2005; Han et al. 2005; Kanani et al. 2007; Kang et al. 2009; Levin and Heuser 2010; On and Lee 2007; Pereira et al. 2009; Soler 2007; Song et al. 2007; Tang et al. 2008; Yang et al. 2008]</a:t>
            </a:r>
            <a:endParaRPr lang="pt-B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PROPOSED METHOD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4224"/>
            <a:ext cx="7772400" cy="4967064"/>
          </a:xfrm>
        </p:spPr>
        <p:txBody>
          <a:bodyPr/>
          <a:lstStyle/>
          <a:p>
            <a:r>
              <a:rPr lang="pt-BR" dirty="0" smtClean="0"/>
              <a:t>Atua sobre novos registros de citação inseridos na DL. Não desambigua toda a coleção.</a:t>
            </a:r>
          </a:p>
          <a:p>
            <a:r>
              <a:rPr lang="pt-BR" dirty="0" smtClean="0"/>
              <a:t>Supõem que a base inicial já está desambiguada.</a:t>
            </a:r>
          </a:p>
          <a:p>
            <a:r>
              <a:rPr lang="pt-BR" dirty="0" smtClean="0"/>
              <a:t>Tenta evitar a associação errônea de um registro a um autor já existente. Tem um viés para a geração clusters mais puros.</a:t>
            </a:r>
          </a:p>
          <a:p>
            <a:r>
              <a:rPr lang="pt-BR" dirty="0" smtClean="0"/>
              <a:t>Evidências utilizadas: nome de autor, coatores, veiculo de publicação e titulo. (informação escassa)</a:t>
            </a:r>
          </a:p>
          <a:p>
            <a:r>
              <a:rPr lang="pt-BR" dirty="0" smtClean="0"/>
              <a:t>Autores com poucas entradas podem ter sua produção dividida em grupos associados com novos autores.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BR" dirty="0" smtClean="0"/>
              <a:t>EXPERIMENTAL EVALUATION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328592"/>
          </a:xfrm>
        </p:spPr>
        <p:txBody>
          <a:bodyPr>
            <a:noAutofit/>
          </a:bodyPr>
          <a:lstStyle/>
          <a:p>
            <a:r>
              <a:rPr lang="pt-BR" sz="2800" dirty="0" err="1" smtClean="0"/>
              <a:t>Collections</a:t>
            </a:r>
            <a:endParaRPr lang="pt-BR" sz="2800" dirty="0" smtClean="0"/>
          </a:p>
          <a:p>
            <a:pPr lvl="1"/>
            <a:r>
              <a:rPr lang="pt-BR" sz="2800" dirty="0" err="1" smtClean="0"/>
              <a:t>SyGAR</a:t>
            </a:r>
            <a:r>
              <a:rPr lang="pt-BR" sz="2800" dirty="0" smtClean="0"/>
              <a:t> </a:t>
            </a:r>
            <a:r>
              <a:rPr lang="pt-BR" sz="2800" dirty="0" err="1" smtClean="0"/>
              <a:t>Datasets</a:t>
            </a:r>
            <a:endParaRPr lang="pt-BR" sz="2800" dirty="0" smtClean="0"/>
          </a:p>
          <a:p>
            <a:pPr lvl="1"/>
            <a:r>
              <a:rPr lang="pt-BR" sz="2800" dirty="0" err="1" smtClean="0"/>
              <a:t>BDBComp</a:t>
            </a:r>
            <a:r>
              <a:rPr lang="pt-BR" sz="2800" dirty="0" smtClean="0"/>
              <a:t> </a:t>
            </a:r>
            <a:r>
              <a:rPr lang="pt-BR" sz="2800" dirty="0" err="1" smtClean="0"/>
              <a:t>Dataset</a:t>
            </a:r>
            <a:endParaRPr lang="pt-BR" sz="2800" dirty="0" smtClean="0"/>
          </a:p>
          <a:p>
            <a:r>
              <a:rPr lang="pt-BR" sz="2800" dirty="0" smtClean="0"/>
              <a:t>Base </a:t>
            </a:r>
            <a:r>
              <a:rPr lang="pt-BR" sz="2800" dirty="0" err="1" smtClean="0"/>
              <a:t>Line</a:t>
            </a:r>
            <a:endParaRPr lang="pt-BR" sz="2800" dirty="0" smtClean="0"/>
          </a:p>
          <a:p>
            <a:pPr lvl="1"/>
            <a:r>
              <a:rPr lang="pt-BR" sz="2800" dirty="0" err="1" smtClean="0"/>
              <a:t>Heuristic-based</a:t>
            </a:r>
            <a:r>
              <a:rPr lang="pt-BR" sz="2800" dirty="0" smtClean="0"/>
              <a:t> </a:t>
            </a:r>
            <a:r>
              <a:rPr lang="pt-BR" sz="2800" dirty="0" err="1" smtClean="0"/>
              <a:t>Hierarchical</a:t>
            </a:r>
            <a:r>
              <a:rPr lang="pt-BR" sz="2800" dirty="0" smtClean="0"/>
              <a:t> </a:t>
            </a:r>
            <a:r>
              <a:rPr lang="pt-BR" sz="2800" dirty="0" err="1" smtClean="0"/>
              <a:t>Clustering</a:t>
            </a:r>
            <a:r>
              <a:rPr lang="pt-BR" sz="2800" dirty="0" smtClean="0"/>
              <a:t> [Cota </a:t>
            </a:r>
            <a:r>
              <a:rPr lang="pt-BR" sz="2800" dirty="0" err="1" smtClean="0"/>
              <a:t>et</a:t>
            </a:r>
            <a:r>
              <a:rPr lang="pt-BR" sz="2800" dirty="0" smtClean="0"/>
              <a:t> al. 2007; Cota </a:t>
            </a:r>
            <a:r>
              <a:rPr lang="pt-BR" sz="2800" dirty="0" err="1" smtClean="0"/>
              <a:t>et</a:t>
            </a:r>
            <a:r>
              <a:rPr lang="pt-BR" sz="2800" dirty="0" smtClean="0"/>
              <a:t> al. 2010] – Estado da Arte. Bate o </a:t>
            </a:r>
            <a:r>
              <a:rPr lang="pt-BR" sz="2800" dirty="0" err="1" smtClean="0"/>
              <a:t>Support</a:t>
            </a:r>
            <a:r>
              <a:rPr lang="pt-BR" sz="2800" dirty="0" smtClean="0"/>
              <a:t> </a:t>
            </a:r>
            <a:r>
              <a:rPr lang="pt-BR" sz="2800" dirty="0" err="1" smtClean="0"/>
              <a:t>Vector</a:t>
            </a:r>
            <a:r>
              <a:rPr lang="pt-BR" sz="2800" dirty="0" smtClean="0"/>
              <a:t> Machines.</a:t>
            </a:r>
          </a:p>
          <a:p>
            <a:r>
              <a:rPr lang="pt-BR" sz="2800" dirty="0" err="1" smtClean="0"/>
              <a:t>Evaluation</a:t>
            </a:r>
            <a:r>
              <a:rPr lang="pt-BR" sz="2800" dirty="0" smtClean="0"/>
              <a:t> </a:t>
            </a:r>
            <a:r>
              <a:rPr lang="pt-BR" sz="2800" dirty="0" err="1" smtClean="0"/>
              <a:t>Metrics</a:t>
            </a:r>
            <a:r>
              <a:rPr lang="pt-BR" sz="2800" dirty="0" smtClean="0"/>
              <a:t> </a:t>
            </a:r>
          </a:p>
          <a:p>
            <a:pPr lvl="1"/>
            <a:r>
              <a:rPr lang="pt-BR" sz="2800" dirty="0" err="1" smtClean="0"/>
              <a:t>Average</a:t>
            </a:r>
            <a:r>
              <a:rPr lang="pt-BR" sz="2800" dirty="0" smtClean="0"/>
              <a:t> </a:t>
            </a:r>
            <a:r>
              <a:rPr lang="pt-BR" sz="2800" dirty="0" err="1" smtClean="0"/>
              <a:t>Author</a:t>
            </a:r>
            <a:r>
              <a:rPr lang="pt-BR" sz="2800" dirty="0" smtClean="0"/>
              <a:t> </a:t>
            </a:r>
            <a:r>
              <a:rPr lang="pt-BR" sz="2800" dirty="0" err="1" smtClean="0"/>
              <a:t>Purity</a:t>
            </a:r>
            <a:r>
              <a:rPr lang="pt-BR" sz="2800" dirty="0" smtClean="0"/>
              <a:t> (AAP)</a:t>
            </a:r>
          </a:p>
          <a:p>
            <a:pPr lvl="1"/>
            <a:r>
              <a:rPr lang="pt-BR" sz="2800" dirty="0" err="1" smtClean="0"/>
              <a:t>Average</a:t>
            </a:r>
            <a:r>
              <a:rPr lang="pt-BR" sz="2800" dirty="0" smtClean="0"/>
              <a:t> Cluster </a:t>
            </a:r>
            <a:r>
              <a:rPr lang="pt-BR" sz="2800" dirty="0" err="1" smtClean="0"/>
              <a:t>Purity</a:t>
            </a:r>
            <a:r>
              <a:rPr lang="pt-BR" sz="2800" dirty="0" smtClean="0"/>
              <a:t> (ACP)</a:t>
            </a:r>
          </a:p>
          <a:p>
            <a:pPr lvl="1"/>
            <a:r>
              <a:rPr lang="en-US" sz="2800" dirty="0" smtClean="0"/>
              <a:t>Geometric mean between ACP and AAP values (</a:t>
            </a:r>
            <a:r>
              <a:rPr lang="pt-BR" sz="2800" dirty="0" smtClean="0"/>
              <a:t>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DISCUSSION OF RESULTS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405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SyGAR</a:t>
            </a:r>
            <a:r>
              <a:rPr lang="pt-BR" dirty="0" smtClean="0"/>
              <a:t> </a:t>
            </a:r>
            <a:r>
              <a:rPr lang="pt-BR" dirty="0" err="1" smtClean="0"/>
              <a:t>Datasets</a:t>
            </a:r>
            <a:endParaRPr lang="pt-BR" dirty="0" smtClean="0"/>
          </a:p>
        </p:txBody>
      </p:sp>
      <p:pic>
        <p:nvPicPr>
          <p:cNvPr id="4" name="Imagem 3" descr="indi_syntetic_tes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270" y="1412776"/>
            <a:ext cx="8290186" cy="5301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DISCUSSION OF RESULTS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405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t-BR" dirty="0" err="1" smtClean="0"/>
              <a:t>Results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BdbComp</a:t>
            </a:r>
            <a:r>
              <a:rPr lang="pt-BR" dirty="0" smtClean="0"/>
              <a:t> </a:t>
            </a:r>
            <a:r>
              <a:rPr lang="pt-BR" dirty="0" err="1" smtClean="0"/>
              <a:t>Dataset</a:t>
            </a:r>
            <a:endParaRPr lang="pt-BR" dirty="0" smtClean="0"/>
          </a:p>
        </p:txBody>
      </p:sp>
      <p:pic>
        <p:nvPicPr>
          <p:cNvPr id="5" name="Imagem 4" descr="indi_bdbcomp_tes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40" y="1411347"/>
            <a:ext cx="8532440" cy="2737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DISCUSSION OF RESULTS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3384376"/>
          </a:xfrm>
        </p:spPr>
        <p:txBody>
          <a:bodyPr>
            <a:noAutofit/>
          </a:bodyPr>
          <a:lstStyle/>
          <a:p>
            <a:r>
              <a:rPr lang="en-US" sz="3200" dirty="0" smtClean="0"/>
              <a:t>Analysis of cases of failure</a:t>
            </a:r>
          </a:p>
          <a:p>
            <a:pPr lvl="1"/>
            <a:r>
              <a:rPr lang="en-US" sz="2800" dirty="0" smtClean="0"/>
              <a:t>Failure 1. The new record has incorrectly associated a new author.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Failure 2. The new record, which has coauthors, does not have coauthor names similar to the </a:t>
            </a:r>
            <a:r>
              <a:rPr lang="en-US" sz="3200" dirty="0" smtClean="0"/>
              <a:t>ones present in records of the correct author.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pt-BR" dirty="0" smtClean="0"/>
              <a:t>QUESTIONS???</a:t>
            </a:r>
            <a:endParaRPr lang="pt-BR" dirty="0"/>
          </a:p>
        </p:txBody>
      </p:sp>
      <p:pic>
        <p:nvPicPr>
          <p:cNvPr id="5" name="Espaço Reservado para Conteúdo 4" descr="interrog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67100" y="2109787"/>
            <a:ext cx="2667000" cy="32480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1568</TotalTime>
  <Words>557</Words>
  <Application>Microsoft Office PowerPoint</Application>
  <PresentationFormat>Apresentação na tela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Patrimônio Líquido</vt:lpstr>
      <vt:lpstr>Incremental Unsupervised Name Disambiguation in Cleaned Digital Libraries</vt:lpstr>
      <vt:lpstr>THE PROBLEM</vt:lpstr>
      <vt:lpstr>RELATED WORKS</vt:lpstr>
      <vt:lpstr>PROPOSED METHOD</vt:lpstr>
      <vt:lpstr>EXPERIMENTAL EVALUATION</vt:lpstr>
      <vt:lpstr>DISCUSSION OF RESULTS</vt:lpstr>
      <vt:lpstr>DISCUSSION OF RESULTS</vt:lpstr>
      <vt:lpstr>DISCUSSION OF RESULTS</vt:lpstr>
      <vt:lpstr>QUESTIONS???</vt:lpstr>
      <vt:lpstr>Creditos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Incremental Unsupervised Name Disambiguation in Cleaned Digital Libraries</dc:title>
  <dc:creator>Luciano</dc:creator>
  <cp:lastModifiedBy>Luciano</cp:lastModifiedBy>
  <cp:revision>92</cp:revision>
  <dcterms:created xsi:type="dcterms:W3CDTF">2012-09-14T17:30:00Z</dcterms:created>
  <dcterms:modified xsi:type="dcterms:W3CDTF">2012-10-17T15:19:45Z</dcterms:modified>
</cp:coreProperties>
</file>