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4"/>
  </p:notesMasterIdLst>
  <p:sldIdLst>
    <p:sldId id="256" r:id="rId2"/>
    <p:sldId id="257" r:id="rId3"/>
    <p:sldId id="292" r:id="rId4"/>
    <p:sldId id="313" r:id="rId5"/>
    <p:sldId id="307" r:id="rId6"/>
    <p:sldId id="314" r:id="rId7"/>
    <p:sldId id="312" r:id="rId8"/>
    <p:sldId id="315" r:id="rId9"/>
    <p:sldId id="317" r:id="rId10"/>
    <p:sldId id="316" r:id="rId11"/>
    <p:sldId id="318" r:id="rId12"/>
    <p:sldId id="321" r:id="rId13"/>
    <p:sldId id="320" r:id="rId14"/>
    <p:sldId id="319" r:id="rId15"/>
    <p:sldId id="326" r:id="rId16"/>
    <p:sldId id="327" r:id="rId17"/>
    <p:sldId id="328" r:id="rId18"/>
    <p:sldId id="330" r:id="rId19"/>
    <p:sldId id="329" r:id="rId20"/>
    <p:sldId id="331" r:id="rId21"/>
    <p:sldId id="325" r:id="rId22"/>
    <p:sldId id="262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412" autoAdjust="0"/>
    <p:restoredTop sz="94574" autoAdjust="0"/>
  </p:normalViewPr>
  <p:slideViewPr>
    <p:cSldViewPr>
      <p:cViewPr varScale="1">
        <p:scale>
          <a:sx n="51" d="100"/>
          <a:sy n="51" d="100"/>
        </p:scale>
        <p:origin x="-111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2347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AF7DF-2EAE-46D7-92F6-920B2CCC7C19}" type="datetimeFigureOut">
              <a:rPr lang="pt-BR" smtClean="0"/>
              <a:pPr/>
              <a:t>27/09/2012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4DA26-BC7B-4029-84F7-3877DD171E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4DA26-BC7B-4029-84F7-3877DD171E9D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7E83E4D-AD72-4635-A51E-3A7CECB6D2E8}" type="datetimeFigureOut">
              <a:rPr lang="pt-BR" smtClean="0"/>
              <a:pPr/>
              <a:t>27/09/2012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0076D4-532A-4750-AD2F-11FA0E9F9C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83E4D-AD72-4635-A51E-3A7CECB6D2E8}" type="datetimeFigureOut">
              <a:rPr lang="pt-BR" smtClean="0"/>
              <a:pPr/>
              <a:t>27/09/2012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76D4-532A-4750-AD2F-11FA0E9F9C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7E83E4D-AD72-4635-A51E-3A7CECB6D2E8}" type="datetimeFigureOut">
              <a:rPr lang="pt-BR" smtClean="0"/>
              <a:pPr/>
              <a:t>27/09/2012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80076D4-532A-4750-AD2F-11FA0E9F9C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83E4D-AD72-4635-A51E-3A7CECB6D2E8}" type="datetimeFigureOut">
              <a:rPr lang="pt-BR" smtClean="0"/>
              <a:pPr/>
              <a:t>27/09/2012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0076D4-532A-4750-AD2F-11FA0E9F9C6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83E4D-AD72-4635-A51E-3A7CECB6D2E8}" type="datetimeFigureOut">
              <a:rPr lang="pt-BR" smtClean="0"/>
              <a:pPr/>
              <a:t>27/09/2012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80076D4-532A-4750-AD2F-11FA0E9F9C6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7E83E4D-AD72-4635-A51E-3A7CECB6D2E8}" type="datetimeFigureOut">
              <a:rPr lang="pt-BR" smtClean="0"/>
              <a:pPr/>
              <a:t>27/09/2012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80076D4-532A-4750-AD2F-11FA0E9F9C6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7E83E4D-AD72-4635-A51E-3A7CECB6D2E8}" type="datetimeFigureOut">
              <a:rPr lang="pt-BR" smtClean="0"/>
              <a:pPr/>
              <a:t>27/09/2012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80076D4-532A-4750-AD2F-11FA0E9F9C6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83E4D-AD72-4635-A51E-3A7CECB6D2E8}" type="datetimeFigureOut">
              <a:rPr lang="pt-BR" smtClean="0"/>
              <a:pPr/>
              <a:t>27/09/2012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0076D4-532A-4750-AD2F-11FA0E9F9C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83E4D-AD72-4635-A51E-3A7CECB6D2E8}" type="datetimeFigureOut">
              <a:rPr lang="pt-BR" smtClean="0"/>
              <a:pPr/>
              <a:t>27/09/2012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0076D4-532A-4750-AD2F-11FA0E9F9C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83E4D-AD72-4635-A51E-3A7CECB6D2E8}" type="datetimeFigureOut">
              <a:rPr lang="pt-BR" smtClean="0"/>
              <a:pPr/>
              <a:t>27/09/2012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0076D4-532A-4750-AD2F-11FA0E9F9C6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7E83E4D-AD72-4635-A51E-3A7CECB6D2E8}" type="datetimeFigureOut">
              <a:rPr lang="pt-BR" smtClean="0"/>
              <a:pPr/>
              <a:t>27/09/2012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80076D4-532A-4750-AD2F-11FA0E9F9C6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7E83E4D-AD72-4635-A51E-3A7CECB6D2E8}" type="datetimeFigureOut">
              <a:rPr lang="pt-BR" smtClean="0"/>
              <a:pPr/>
              <a:t>27/09/2012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80076D4-532A-4750-AD2F-11FA0E9F9C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7158" y="500042"/>
            <a:ext cx="7358114" cy="2786082"/>
          </a:xfrm>
        </p:spPr>
        <p:txBody>
          <a:bodyPr>
            <a:normAutofit/>
          </a:bodyPr>
          <a:lstStyle/>
          <a:p>
            <a:r>
              <a:rPr lang="en-US" dirty="0" smtClean="0"/>
              <a:t>LETOR: A Benchmark Collection for Research on Learning to Rank for Information Retrieval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00596" y="5214950"/>
            <a:ext cx="4143404" cy="69963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						Alex Amorim Dutra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838200" y="3764007"/>
            <a:ext cx="7772400" cy="1199704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R="64008" lvl="0"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pt-BR" sz="2700" dirty="0" err="1" smtClean="0">
                <a:solidFill>
                  <a:schemeClr val="tx2"/>
                </a:solidFill>
              </a:rPr>
              <a:t>Tao</a:t>
            </a:r>
            <a:r>
              <a:rPr lang="pt-BR" sz="2700" dirty="0" smtClean="0">
                <a:solidFill>
                  <a:schemeClr val="tx2"/>
                </a:solidFill>
              </a:rPr>
              <a:t> </a:t>
            </a:r>
            <a:r>
              <a:rPr lang="pt-BR" sz="2700" dirty="0" err="1" smtClean="0">
                <a:solidFill>
                  <a:schemeClr val="tx2"/>
                </a:solidFill>
              </a:rPr>
              <a:t>Qin</a:t>
            </a:r>
            <a:r>
              <a:rPr lang="pt-BR" sz="2700" dirty="0" smtClean="0">
                <a:solidFill>
                  <a:schemeClr val="tx2"/>
                </a:solidFill>
              </a:rPr>
              <a:t>, </a:t>
            </a:r>
            <a:r>
              <a:rPr lang="pt-BR" sz="2700" dirty="0" err="1" smtClean="0">
                <a:solidFill>
                  <a:schemeClr val="tx2"/>
                </a:solidFill>
              </a:rPr>
              <a:t>Tie-Yan</a:t>
            </a:r>
            <a:r>
              <a:rPr lang="pt-BR" sz="2700" dirty="0" smtClean="0">
                <a:solidFill>
                  <a:schemeClr val="tx2"/>
                </a:solidFill>
              </a:rPr>
              <a:t> Liu, Jun </a:t>
            </a:r>
            <a:r>
              <a:rPr lang="pt-BR" sz="2700" dirty="0" err="1" smtClean="0">
                <a:solidFill>
                  <a:schemeClr val="tx2"/>
                </a:solidFill>
              </a:rPr>
              <a:t>Xu</a:t>
            </a:r>
            <a:r>
              <a:rPr lang="pt-BR" sz="2700" dirty="0" smtClean="0">
                <a:solidFill>
                  <a:schemeClr val="tx2"/>
                </a:solidFill>
              </a:rPr>
              <a:t>, </a:t>
            </a:r>
            <a:r>
              <a:rPr lang="pt-BR" sz="2700" dirty="0" err="1" smtClean="0">
                <a:solidFill>
                  <a:schemeClr val="tx2"/>
                </a:solidFill>
              </a:rPr>
              <a:t>Hang</a:t>
            </a:r>
            <a:r>
              <a:rPr lang="pt-BR" sz="2700" dirty="0" smtClean="0">
                <a:solidFill>
                  <a:schemeClr val="tx2"/>
                </a:solidFill>
              </a:rPr>
              <a:t> Li</a:t>
            </a:r>
            <a:endParaRPr kumimoji="0" lang="pt-BR" sz="2700" b="0" i="0" u="none" strike="noStrike" kern="1200" cap="none" spc="0" normalizeH="0" baseline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Julgamento dos editores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Dificuldade de realizar a análise de todos os documentos.</a:t>
            </a:r>
          </a:p>
          <a:p>
            <a:endParaRPr lang="pt-BR" dirty="0" smtClean="0"/>
          </a:p>
          <a:p>
            <a:r>
              <a:rPr lang="pt-BR" dirty="0" smtClean="0"/>
              <a:t>Filtrar por prováveis documentos relevantes. 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TOP 1000 utilizando BM25.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500702"/>
            <a:ext cx="66579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Extração de </a:t>
            </a:r>
            <a:r>
              <a:rPr lang="pt-BR" dirty="0" err="1" smtClean="0"/>
              <a:t>Features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Cada</a:t>
            </a:r>
            <a:r>
              <a:rPr lang="en-US" dirty="0" smtClean="0"/>
              <a:t> par de </a:t>
            </a:r>
            <a:r>
              <a:rPr lang="en-US" dirty="0" err="1" smtClean="0"/>
              <a:t>consulta-documento</a:t>
            </a:r>
            <a:r>
              <a:rPr lang="en-US" dirty="0" smtClean="0"/>
              <a:t> é </a:t>
            </a:r>
            <a:r>
              <a:rPr lang="en-US" dirty="0" err="1" smtClean="0"/>
              <a:t>representao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um </a:t>
            </a:r>
            <a:r>
              <a:rPr lang="en-US" dirty="0" err="1" smtClean="0"/>
              <a:t>vetor</a:t>
            </a:r>
            <a:r>
              <a:rPr lang="en-US" dirty="0" smtClean="0"/>
              <a:t> de </a:t>
            </a:r>
            <a:r>
              <a:rPr lang="en-US" i="1" dirty="0" smtClean="0"/>
              <a:t>features</a:t>
            </a:r>
            <a:r>
              <a:rPr lang="en-US" dirty="0" smtClean="0"/>
              <a:t> multidimensional.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dimensão</a:t>
            </a:r>
            <a:r>
              <a:rPr lang="en-US" dirty="0" smtClean="0"/>
              <a:t> do </a:t>
            </a:r>
            <a:r>
              <a:rPr lang="en-US" dirty="0" err="1" smtClean="0"/>
              <a:t>vetor</a:t>
            </a:r>
            <a:r>
              <a:rPr lang="en-US" dirty="0" smtClean="0"/>
              <a:t> é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i="1" dirty="0" smtClean="0"/>
              <a:t>feature </a:t>
            </a:r>
            <a:r>
              <a:rPr lang="en-US" dirty="0" err="1" smtClean="0"/>
              <a:t>indicando</a:t>
            </a:r>
            <a:r>
              <a:rPr lang="en-US" dirty="0" smtClean="0"/>
              <a:t> o </a:t>
            </a:r>
            <a:r>
              <a:rPr lang="en-US" dirty="0" err="1" smtClean="0"/>
              <a:t>quão</a:t>
            </a:r>
            <a:r>
              <a:rPr lang="en-US" dirty="0" smtClean="0"/>
              <a:t> </a:t>
            </a:r>
            <a:r>
              <a:rPr lang="en-US" dirty="0" err="1" smtClean="0"/>
              <a:t>relevante</a:t>
            </a:r>
            <a:r>
              <a:rPr lang="en-US" dirty="0" smtClean="0"/>
              <a:t> é a feature no </a:t>
            </a:r>
            <a:r>
              <a:rPr lang="en-US" dirty="0" err="1" smtClean="0"/>
              <a:t>documento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relação</a:t>
            </a:r>
            <a:r>
              <a:rPr lang="en-US" dirty="0" smtClean="0"/>
              <a:t> a </a:t>
            </a:r>
            <a:r>
              <a:rPr lang="en-US" dirty="0" err="1" smtClean="0"/>
              <a:t>repectiva</a:t>
            </a:r>
            <a:r>
              <a:rPr lang="en-US" dirty="0" smtClean="0"/>
              <a:t> </a:t>
            </a:r>
            <a:r>
              <a:rPr lang="en-US" dirty="0" err="1" smtClean="0"/>
              <a:t>consulta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pt-BR" dirty="0" smtClean="0"/>
              <a:t>BM25, </a:t>
            </a:r>
            <a:r>
              <a:rPr lang="pt-BR" dirty="0" err="1" smtClean="0"/>
              <a:t>PageRank</a:t>
            </a:r>
            <a:r>
              <a:rPr lang="pt-BR" dirty="0" smtClean="0"/>
              <a:t>, TF, IDF, TF-IDF, etc.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Exemplo de um documento do LETOR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795358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Medidas</a:t>
            </a:r>
            <a:r>
              <a:rPr lang="en-US" dirty="0" smtClean="0"/>
              <a:t> de </a:t>
            </a:r>
            <a:r>
              <a:rPr lang="en-US" dirty="0" err="1" smtClean="0"/>
              <a:t>avaliação</a:t>
            </a:r>
            <a:r>
              <a:rPr lang="en-US" dirty="0" smtClean="0"/>
              <a:t> 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pt-BR" dirty="0" err="1" smtClean="0"/>
              <a:t>P@</a:t>
            </a:r>
            <a:r>
              <a:rPr lang="pt-BR" dirty="0" smtClean="0"/>
              <a:t>n (</a:t>
            </a:r>
            <a:r>
              <a:rPr lang="pt-BR" dirty="0" err="1" smtClean="0"/>
              <a:t>Precision</a:t>
            </a:r>
            <a:r>
              <a:rPr lang="pt-BR" dirty="0" smtClean="0"/>
              <a:t> </a:t>
            </a:r>
            <a:r>
              <a:rPr lang="pt-BR" dirty="0" err="1" smtClean="0"/>
              <a:t>at</a:t>
            </a:r>
            <a:r>
              <a:rPr lang="pt-BR" dirty="0" smtClean="0"/>
              <a:t> n) </a:t>
            </a:r>
          </a:p>
          <a:p>
            <a:pPr lvl="1" algn="just"/>
            <a:r>
              <a:rPr lang="pt-BR" dirty="0" smtClean="0"/>
              <a:t>Medida de relevância dos n primeiros itens para uma dada consulta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MAP (Mean Average Precision)  </a:t>
            </a:r>
          </a:p>
          <a:p>
            <a:pPr lvl="1" algn="just"/>
            <a:r>
              <a:rPr lang="pt-BR" dirty="0" smtClean="0"/>
              <a:t>É a média dos </a:t>
            </a:r>
            <a:r>
              <a:rPr lang="pt-BR" dirty="0" err="1" smtClean="0"/>
              <a:t>P@</a:t>
            </a:r>
            <a:r>
              <a:rPr lang="pt-BR" dirty="0" smtClean="0"/>
              <a:t>n valores de relevância dos documentos. (utilizado para níveis de relevância binária)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err="1" smtClean="0"/>
              <a:t>NDCG@n</a:t>
            </a:r>
            <a:r>
              <a:rPr lang="en-US" dirty="0" smtClean="0"/>
              <a:t> (Normalized Discount Cumulative Gain at n)</a:t>
            </a:r>
          </a:p>
          <a:p>
            <a:pPr lvl="1" algn="just"/>
            <a:r>
              <a:rPr lang="en-US" dirty="0" smtClean="0"/>
              <a:t> </a:t>
            </a:r>
            <a:r>
              <a:rPr lang="pt-BR" dirty="0" smtClean="0"/>
              <a:t>Esta métrica dá um maior peso aos documentos com maior relevância, e pesos proporcionalmente mais baixos para os outros, ideal para sistemas que possuem valores  de relevância não sendo binário.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Five-Fold</a:t>
            </a:r>
            <a:r>
              <a:rPr lang="pt-BR" dirty="0" smtClean="0"/>
              <a:t> </a:t>
            </a:r>
            <a:r>
              <a:rPr lang="pt-BR" dirty="0" err="1" smtClean="0"/>
              <a:t>Cross</a:t>
            </a:r>
            <a:r>
              <a:rPr lang="pt-BR" dirty="0" smtClean="0"/>
              <a:t> </a:t>
            </a:r>
            <a:r>
              <a:rPr lang="pt-BR" dirty="0" err="1" smtClean="0"/>
              <a:t>Validation</a:t>
            </a:r>
            <a:endParaRPr lang="pt-B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71678"/>
            <a:ext cx="857256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389"/>
            <a:ext cx="7072362" cy="535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1"/>
            <a:ext cx="6975206" cy="528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NDCG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108" y="1571612"/>
            <a:ext cx="814931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Resultados</a:t>
            </a:r>
            <a:r>
              <a:rPr lang="en-US" dirty="0" smtClean="0"/>
              <a:t> </a:t>
            </a:r>
            <a:r>
              <a:rPr lang="en-US" dirty="0" err="1" smtClean="0"/>
              <a:t>P@n</a:t>
            </a:r>
            <a:endParaRPr lang="pt-B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7858180" cy="505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572560" cy="449580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err="1" smtClean="0"/>
              <a:t>Comparando</a:t>
            </a:r>
            <a:r>
              <a:rPr lang="en-US" sz="2400" dirty="0" smtClean="0"/>
              <a:t> NDCG@1, NDCG@3,  e NDCG@10, </a:t>
            </a:r>
            <a:r>
              <a:rPr lang="en-US" sz="2400" dirty="0" err="1" smtClean="0"/>
              <a:t>listwise</a:t>
            </a:r>
            <a:r>
              <a:rPr lang="en-US" sz="2400" dirty="0" smtClean="0"/>
              <a:t> ranking tem um </a:t>
            </a:r>
            <a:r>
              <a:rPr lang="en-US" sz="2400" dirty="0" err="1" smtClean="0"/>
              <a:t>certa</a:t>
            </a:r>
            <a:r>
              <a:rPr lang="en-US" sz="2400" dirty="0" smtClean="0"/>
              <a:t> </a:t>
            </a:r>
            <a:r>
              <a:rPr lang="en-US" sz="2400" dirty="0" err="1" smtClean="0"/>
              <a:t>vantagem</a:t>
            </a:r>
            <a:r>
              <a:rPr lang="en-US" sz="2400" dirty="0" smtClean="0"/>
              <a:t> </a:t>
            </a:r>
            <a:r>
              <a:rPr lang="en-US" sz="2400" dirty="0" err="1" smtClean="0"/>
              <a:t>sobre</a:t>
            </a:r>
            <a:r>
              <a:rPr lang="en-US" sz="2400" dirty="0" smtClean="0"/>
              <a:t> </a:t>
            </a:r>
            <a:r>
              <a:rPr lang="en-US" sz="2400" dirty="0" err="1" smtClean="0"/>
              <a:t>os</a:t>
            </a:r>
            <a:r>
              <a:rPr lang="en-US" sz="2400" dirty="0" smtClean="0"/>
              <a:t> </a:t>
            </a:r>
            <a:r>
              <a:rPr lang="en-US" sz="2400" dirty="0" err="1" smtClean="0"/>
              <a:t>outros</a:t>
            </a:r>
            <a:r>
              <a:rPr lang="en-US" sz="2400" dirty="0" smtClean="0"/>
              <a:t> </a:t>
            </a:r>
            <a:r>
              <a:rPr lang="en-US" sz="2400" dirty="0" err="1" smtClean="0"/>
              <a:t>algoritmos</a:t>
            </a:r>
            <a:r>
              <a:rPr lang="en-US" sz="2400" dirty="0" smtClean="0"/>
              <a:t>.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pt-BR" sz="2400" dirty="0" smtClean="0"/>
          </a:p>
          <a:p>
            <a:r>
              <a:rPr lang="pt-PT" sz="2400" dirty="0" smtClean="0"/>
              <a:t>ListWise pode considerar a posição dos documentos. O que não ocorre com as outras abordagens. </a:t>
            </a:r>
          </a:p>
          <a:p>
            <a:endParaRPr lang="pt-PT" sz="2400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Sumário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>
          <a:xfrm>
            <a:off x="457200" y="1481328"/>
            <a:ext cx="8229600" cy="4876630"/>
          </a:xfrm>
        </p:spPr>
        <p:txBody>
          <a:bodyPr>
            <a:normAutofit/>
          </a:bodyPr>
          <a:lstStyle/>
          <a:p>
            <a:r>
              <a:rPr lang="pt-BR" dirty="0" err="1" smtClean="0"/>
              <a:t>Introdu</a:t>
            </a:r>
            <a:r>
              <a:rPr lang="en-US" dirty="0" err="1" smtClean="0"/>
              <a:t>ção</a:t>
            </a:r>
            <a:r>
              <a:rPr lang="en-US" dirty="0" smtClean="0"/>
              <a:t> Learning to Rank</a:t>
            </a:r>
            <a:endParaRPr lang="pt-BR" i="1" dirty="0" smtClean="0"/>
          </a:p>
          <a:p>
            <a:r>
              <a:rPr lang="pt-BR" dirty="0" smtClean="0"/>
              <a:t>LETOR</a:t>
            </a:r>
          </a:p>
          <a:p>
            <a:r>
              <a:rPr lang="pt-BR" dirty="0" smtClean="0"/>
              <a:t>Extração de </a:t>
            </a:r>
            <a:r>
              <a:rPr lang="pt-BR" dirty="0" err="1" smtClean="0"/>
              <a:t>Features</a:t>
            </a:r>
            <a:endParaRPr lang="pt-BR" i="1" dirty="0" smtClean="0"/>
          </a:p>
          <a:p>
            <a:r>
              <a:rPr lang="pt-BR" dirty="0" smtClean="0"/>
              <a:t>Medidas de Avaliação</a:t>
            </a:r>
            <a:endParaRPr lang="pt-BR" i="1" dirty="0" smtClean="0"/>
          </a:p>
          <a:p>
            <a:r>
              <a:rPr lang="pt-BR" dirty="0" smtClean="0"/>
              <a:t>Resultados</a:t>
            </a:r>
            <a:endParaRPr lang="pt-BR" i="1" dirty="0" smtClean="0"/>
          </a:p>
          <a:p>
            <a:r>
              <a:rPr lang="en-US" dirty="0" err="1" smtClean="0"/>
              <a:t>Conclusões</a:t>
            </a:r>
            <a:endParaRPr lang="en-US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Conclusões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PT" sz="2400" dirty="0" smtClean="0"/>
              <a:t>De modo geral, os algoritmos de listwise parecem ter um desempenho melhor do que os algoritmos pointwise e pairwise.</a:t>
            </a:r>
          </a:p>
          <a:p>
            <a:endParaRPr lang="en-US" sz="2400" dirty="0" smtClean="0"/>
          </a:p>
          <a:p>
            <a:pPr>
              <a:buNone/>
            </a:pPr>
            <a:endParaRPr lang="pt-BR" sz="2400" dirty="0" smtClean="0"/>
          </a:p>
          <a:p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termos</a:t>
            </a:r>
            <a:r>
              <a:rPr lang="en-US" sz="2400" dirty="0" smtClean="0"/>
              <a:t> de NDCG@3, </a:t>
            </a:r>
            <a:r>
              <a:rPr lang="en-US" sz="2400" dirty="0" err="1" smtClean="0"/>
              <a:t>ListNet</a:t>
            </a:r>
            <a:r>
              <a:rPr lang="en-US" sz="2400" dirty="0" smtClean="0"/>
              <a:t> e </a:t>
            </a:r>
            <a:r>
              <a:rPr lang="en-US" sz="2400" dirty="0" err="1" smtClean="0"/>
              <a:t>AdaRank</a:t>
            </a:r>
            <a:r>
              <a:rPr lang="en-US" sz="2400" dirty="0" smtClean="0"/>
              <a:t>-MAP </a:t>
            </a:r>
            <a:r>
              <a:rPr lang="pt-PT" sz="2400" dirty="0" smtClean="0"/>
              <a:t>tem desempenho melhor do que os outros algoritmos. </a:t>
            </a:r>
          </a:p>
          <a:p>
            <a:endParaRPr lang="pt-PT" sz="2400" dirty="0" smtClean="0"/>
          </a:p>
          <a:p>
            <a:endParaRPr lang="pt-PT" sz="2400" dirty="0" smtClean="0"/>
          </a:p>
          <a:p>
            <a:r>
              <a:rPr lang="pt-PT" sz="2400" dirty="0" smtClean="0"/>
              <a:t>SVM Ranking, RankBoost, AdaRank-NDCG SVM-MAP tem desempenhos semelhantes um ao outro.</a:t>
            </a:r>
            <a:endParaRPr lang="pt-BR" sz="2400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43510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 smtClean="0"/>
              <a:t>Harrington, E. F. (2003). Online ranking/collaborative </a:t>
            </a:r>
            <a:r>
              <a:rPr lang="en-US" sz="1600" dirty="0" err="1" smtClean="0"/>
              <a:t>ﬁltering</a:t>
            </a:r>
            <a:r>
              <a:rPr lang="en-US" sz="1600" dirty="0" smtClean="0"/>
              <a:t> using the </a:t>
            </a:r>
            <a:r>
              <a:rPr lang="en-US" sz="1600" dirty="0" err="1" smtClean="0"/>
              <a:t>perceptron</a:t>
            </a:r>
            <a:r>
              <a:rPr lang="en-US" sz="1600" dirty="0" smtClean="0"/>
              <a:t> algorithm. In Proceedings of the 20th International Conference on Machine Learning (pp. 250–257).</a:t>
            </a:r>
          </a:p>
          <a:p>
            <a:r>
              <a:rPr lang="en-US" sz="1600" dirty="0" err="1" smtClean="0"/>
              <a:t>Herbrich</a:t>
            </a:r>
            <a:r>
              <a:rPr lang="en-US" sz="1600" dirty="0" smtClean="0"/>
              <a:t>, R., </a:t>
            </a:r>
            <a:r>
              <a:rPr lang="en-US" sz="1600" dirty="0" err="1" smtClean="0"/>
              <a:t>Graepel</a:t>
            </a:r>
            <a:r>
              <a:rPr lang="en-US" sz="1600" dirty="0" smtClean="0"/>
              <a:t>, T., &amp; </a:t>
            </a:r>
            <a:r>
              <a:rPr lang="en-US" sz="1600" dirty="0" err="1" smtClean="0"/>
              <a:t>Obermayer</a:t>
            </a:r>
            <a:r>
              <a:rPr lang="en-US" sz="1600" dirty="0" smtClean="0"/>
              <a:t>, K. (1999). Support vector learning for ordinal regression. InICANN1999 (pp. 97–102).</a:t>
            </a:r>
          </a:p>
          <a:p>
            <a:r>
              <a:rPr lang="en-US" sz="1600" dirty="0" err="1" smtClean="0"/>
              <a:t>Joachims</a:t>
            </a:r>
            <a:r>
              <a:rPr lang="en-US" sz="1600" dirty="0" smtClean="0"/>
              <a:t>, T. (2002). Optimizing search engines using </a:t>
            </a:r>
            <a:r>
              <a:rPr lang="en-US" sz="1600" dirty="0" err="1" smtClean="0"/>
              <a:t>clickthrough</a:t>
            </a:r>
            <a:r>
              <a:rPr lang="en-US" sz="1600" dirty="0" smtClean="0"/>
              <a:t> data. In KDD ’02: Proceedings of the Eighth ACM SIGKDD International Conference on Knowledge Discovery and Data Mining (pp. 133–142). New York, NY: ACM Press.</a:t>
            </a:r>
          </a:p>
          <a:p>
            <a:r>
              <a:rPr lang="en-US" sz="1600" dirty="0" smtClean="0"/>
              <a:t>Li, P., Burges, C., &amp; Wu, Q. (2008). </a:t>
            </a:r>
            <a:r>
              <a:rPr lang="en-US" sz="1600" dirty="0" err="1" smtClean="0"/>
              <a:t>Mcrank</a:t>
            </a:r>
            <a:r>
              <a:rPr lang="en-US" sz="1600" dirty="0" smtClean="0"/>
              <a:t>: Learning to rank using multiple </a:t>
            </a:r>
            <a:r>
              <a:rPr lang="en-US" sz="1600" dirty="0" err="1" smtClean="0"/>
              <a:t>classiﬁcation</a:t>
            </a:r>
            <a:r>
              <a:rPr lang="en-US" sz="1600" dirty="0" smtClean="0"/>
              <a:t> and gradient boosting. In Advances in Neural Information Processing Systems 20 (pp. 897–904). Cambridge, MA:MIT Press.</a:t>
            </a:r>
          </a:p>
          <a:p>
            <a:r>
              <a:rPr lang="en-US" sz="1600" dirty="0" smtClean="0"/>
              <a:t>Qin, T., Zhang, X.-D., Tsai, M.-F., Wang, D.-S., Liu, T.-Y., &amp; Li, H. (2008e). Query-level loss functions for information retrieval. Information Processing &amp; Management, 44(2):838–855.</a:t>
            </a:r>
          </a:p>
          <a:p>
            <a:r>
              <a:rPr lang="pt-BR" sz="1600" dirty="0" err="1" smtClean="0"/>
              <a:t>Qin</a:t>
            </a:r>
            <a:r>
              <a:rPr lang="pt-BR" sz="1600" dirty="0" smtClean="0"/>
              <a:t>, T., </a:t>
            </a:r>
            <a:r>
              <a:rPr lang="pt-BR" sz="1600" dirty="0" err="1" smtClean="0"/>
              <a:t>Zhang</a:t>
            </a:r>
            <a:r>
              <a:rPr lang="pt-BR" sz="1600" dirty="0" smtClean="0"/>
              <a:t>, X.-D., </a:t>
            </a:r>
            <a:r>
              <a:rPr lang="pt-BR" sz="1600" dirty="0" err="1" smtClean="0"/>
              <a:t>Wang</a:t>
            </a:r>
            <a:r>
              <a:rPr lang="pt-BR" sz="1600" dirty="0" smtClean="0"/>
              <a:t>, D.-S., Liu, T.-Y., </a:t>
            </a:r>
            <a:r>
              <a:rPr lang="pt-BR" sz="1600" dirty="0" err="1" smtClean="0"/>
              <a:t>Lai</a:t>
            </a:r>
            <a:r>
              <a:rPr lang="pt-BR" sz="1600" dirty="0" smtClean="0"/>
              <a:t>, W., &amp; Li, H. (2007). Ranking </a:t>
            </a:r>
            <a:r>
              <a:rPr lang="pt-BR" sz="1600" dirty="0" err="1" smtClean="0"/>
              <a:t>with</a:t>
            </a:r>
            <a:r>
              <a:rPr lang="pt-BR" sz="1600" dirty="0" smtClean="0"/>
              <a:t> </a:t>
            </a:r>
            <a:r>
              <a:rPr lang="pt-BR" sz="1600" dirty="0" err="1" smtClean="0"/>
              <a:t>multiple</a:t>
            </a:r>
            <a:r>
              <a:rPr lang="pt-BR" sz="1600" dirty="0" smtClean="0"/>
              <a:t> </a:t>
            </a:r>
            <a:r>
              <a:rPr lang="pt-BR" sz="1600" dirty="0" err="1" smtClean="0"/>
              <a:t>hyper-planes</a:t>
            </a:r>
            <a:r>
              <a:rPr lang="pt-BR" sz="1600" dirty="0" smtClean="0"/>
              <a:t>. In SIGIR ’07 (pp. 279–286). </a:t>
            </a:r>
            <a:r>
              <a:rPr lang="pt-BR" sz="1600" dirty="0" err="1" smtClean="0"/>
              <a:t>New</a:t>
            </a:r>
            <a:r>
              <a:rPr lang="pt-BR" sz="1600" dirty="0" smtClean="0"/>
              <a:t> York, NY: ACM </a:t>
            </a:r>
            <a:r>
              <a:rPr lang="pt-BR" sz="1600" dirty="0" err="1" smtClean="0"/>
              <a:t>Press</a:t>
            </a:r>
            <a:r>
              <a:rPr lang="pt-BR" sz="1600" dirty="0" smtClean="0"/>
              <a:t>.</a:t>
            </a:r>
          </a:p>
          <a:p>
            <a:r>
              <a:rPr lang="en-US" sz="1600" dirty="0" smtClean="0"/>
              <a:t>Xia, F., Liu, T.-Y., Wang, J., Zhang, W., &amp; Li, H. (2008). </a:t>
            </a:r>
            <a:r>
              <a:rPr lang="en-US" sz="1600" dirty="0" err="1" smtClean="0"/>
              <a:t>Listwise</a:t>
            </a:r>
            <a:r>
              <a:rPr lang="en-US" sz="1600" dirty="0" smtClean="0"/>
              <a:t> approach to learning to rank—Theory and algorithm. In ICML ’08: Proceedings of the 25th International Conference on Machine Learning. New York, NY: ACM Press.</a:t>
            </a:r>
            <a:endParaRPr lang="pt-BR" sz="1600" dirty="0" smtClean="0"/>
          </a:p>
          <a:p>
            <a:r>
              <a:rPr lang="en-US" sz="1600" dirty="0" err="1" smtClean="0"/>
              <a:t>Xu</a:t>
            </a:r>
            <a:r>
              <a:rPr lang="en-US" sz="1600" dirty="0" smtClean="0"/>
              <a:t>, J., Cao, Y., Li, H., &amp; Zhao, M. (2005). Ranking </a:t>
            </a:r>
            <a:r>
              <a:rPr lang="en-US" sz="1600" dirty="0" err="1" smtClean="0"/>
              <a:t>deﬁnitions</a:t>
            </a:r>
            <a:r>
              <a:rPr lang="en-US" sz="1600" dirty="0" smtClean="0"/>
              <a:t> with supervised learning methods. In International World Wide Web Conference (pp. 811–819). New York, NY: ACM Press.</a:t>
            </a:r>
            <a:endParaRPr lang="pt-BR" sz="1600" dirty="0" smtClean="0"/>
          </a:p>
          <a:p>
            <a:r>
              <a:rPr lang="en-US" sz="1600" dirty="0" err="1" smtClean="0"/>
              <a:t>Yue</a:t>
            </a:r>
            <a:r>
              <a:rPr lang="en-US" sz="1600" dirty="0" smtClean="0"/>
              <a:t>, Y., Finley, T., </a:t>
            </a:r>
            <a:r>
              <a:rPr lang="en-US" sz="1600" dirty="0" err="1" smtClean="0"/>
              <a:t>Radlinski</a:t>
            </a:r>
            <a:r>
              <a:rPr lang="en-US" sz="1600" dirty="0" smtClean="0"/>
              <a:t>, F., &amp; </a:t>
            </a:r>
            <a:r>
              <a:rPr lang="en-US" sz="1600" dirty="0" err="1" smtClean="0"/>
              <a:t>Joachims</a:t>
            </a:r>
            <a:r>
              <a:rPr lang="en-US" sz="1600" dirty="0" smtClean="0"/>
              <a:t>, T. (2007). A support vector method for optimizing average precision. In SIGIR ’07: Proceedings of the 30th Annual International ACM SIGIR Conference on Research and Development in Information Retrieval (pp. 271–278). New York, NY: ACM Press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71472" y="278605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7200" dirty="0" err="1" smtClean="0"/>
              <a:t>Dúvidas</a:t>
            </a:r>
            <a:r>
              <a:rPr lang="en-US" sz="7200" dirty="0" smtClean="0"/>
              <a:t>?</a:t>
            </a:r>
            <a:endParaRPr lang="pt-BR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Learning to rank </a:t>
            </a:r>
            <a:endParaRPr lang="pt-BR" i="1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Ranking problema central em muitas aplicações de recuperação da informação.</a:t>
            </a:r>
          </a:p>
          <a:p>
            <a:endParaRPr lang="pt-BR" dirty="0" smtClean="0"/>
          </a:p>
          <a:p>
            <a:r>
              <a:rPr lang="pt-BR" dirty="0" smtClean="0"/>
              <a:t>Ranking em máquinas de busca</a:t>
            </a:r>
          </a:p>
          <a:p>
            <a:pPr lvl="1"/>
            <a:r>
              <a:rPr lang="pt-BR" dirty="0" smtClean="0"/>
              <a:t> Recuperar documentos relevantes para uma determinada consulta</a:t>
            </a:r>
          </a:p>
          <a:p>
            <a:pPr lvl="1"/>
            <a:endParaRPr lang="pt-BR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de Funcionamento L2R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42910" y="1600200"/>
            <a:ext cx="7786742" cy="475775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Assume </a:t>
            </a:r>
            <a:r>
              <a:rPr lang="en-US" dirty="0" err="1" smtClean="0"/>
              <a:t>uma</a:t>
            </a:r>
            <a:r>
              <a:rPr lang="en-US" dirty="0" smtClean="0"/>
              <a:t> base de dados de </a:t>
            </a:r>
            <a:r>
              <a:rPr lang="en-US" dirty="0" err="1" smtClean="0"/>
              <a:t>documentos</a:t>
            </a:r>
            <a:r>
              <a:rPr lang="en-US" dirty="0" smtClean="0"/>
              <a:t>. No </a:t>
            </a:r>
            <a:r>
              <a:rPr lang="en-US" dirty="0" err="1" smtClean="0"/>
              <a:t>treinamento</a:t>
            </a:r>
            <a:r>
              <a:rPr lang="en-US" dirty="0" smtClean="0"/>
              <a:t>,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consulta</a:t>
            </a:r>
            <a:r>
              <a:rPr lang="en-US" dirty="0" smtClean="0"/>
              <a:t> é </a:t>
            </a:r>
            <a:r>
              <a:rPr lang="en-US" dirty="0" err="1" smtClean="0"/>
              <a:t>associada</a:t>
            </a:r>
            <a:r>
              <a:rPr lang="en-US" dirty="0" smtClean="0"/>
              <a:t> com um </a:t>
            </a:r>
            <a:r>
              <a:rPr lang="en-US" dirty="0" err="1" smtClean="0"/>
              <a:t>conjunto</a:t>
            </a:r>
            <a:r>
              <a:rPr lang="en-US" dirty="0" smtClean="0"/>
              <a:t> de </a:t>
            </a:r>
            <a:r>
              <a:rPr lang="en-US" dirty="0" err="1" smtClean="0"/>
              <a:t>documentos</a:t>
            </a:r>
            <a:r>
              <a:rPr lang="en-US" dirty="0" smtClean="0"/>
              <a:t> </a:t>
            </a:r>
            <a:r>
              <a:rPr lang="en-US" dirty="0" err="1" smtClean="0"/>
              <a:t>relevantes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função</a:t>
            </a:r>
            <a:r>
              <a:rPr lang="en-US" dirty="0" smtClean="0"/>
              <a:t> de ranking é </a:t>
            </a:r>
            <a:r>
              <a:rPr lang="en-US" dirty="0" err="1" smtClean="0"/>
              <a:t>criada</a:t>
            </a:r>
            <a:r>
              <a:rPr lang="en-US" dirty="0" smtClean="0"/>
              <a:t> </a:t>
            </a:r>
            <a:r>
              <a:rPr lang="en-US" dirty="0" err="1" smtClean="0"/>
              <a:t>usando</a:t>
            </a:r>
            <a:r>
              <a:rPr lang="en-US" dirty="0" smtClean="0"/>
              <a:t> o </a:t>
            </a:r>
            <a:r>
              <a:rPr lang="en-US" dirty="0" err="1" smtClean="0"/>
              <a:t>conjunto</a:t>
            </a:r>
            <a:r>
              <a:rPr lang="en-US" dirty="0" smtClean="0"/>
              <a:t> de </a:t>
            </a:r>
            <a:r>
              <a:rPr lang="en-US" dirty="0" err="1" smtClean="0"/>
              <a:t>treinamento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recuperação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informação</a:t>
            </a:r>
            <a:r>
              <a:rPr lang="en-US" dirty="0" smtClean="0"/>
              <a:t>, dado novas </a:t>
            </a:r>
            <a:r>
              <a:rPr lang="en-US" dirty="0" err="1" smtClean="0"/>
              <a:t>consultas</a:t>
            </a:r>
            <a:r>
              <a:rPr lang="en-US" dirty="0" smtClean="0"/>
              <a:t>, a </a:t>
            </a:r>
            <a:r>
              <a:rPr lang="en-US" dirty="0" err="1" smtClean="0"/>
              <a:t>função</a:t>
            </a:r>
            <a:r>
              <a:rPr lang="en-US" dirty="0" smtClean="0"/>
              <a:t> de ranking é </a:t>
            </a:r>
            <a:r>
              <a:rPr lang="en-US" dirty="0" err="1" smtClean="0"/>
              <a:t>utilizada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criar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lista</a:t>
            </a:r>
            <a:r>
              <a:rPr lang="en-US" dirty="0" smtClean="0"/>
              <a:t> de </a:t>
            </a:r>
            <a:r>
              <a:rPr lang="en-US" dirty="0" err="1" smtClean="0"/>
              <a:t>documentos</a:t>
            </a:r>
            <a:r>
              <a:rPr lang="en-US" dirty="0" smtClean="0"/>
              <a:t> </a:t>
            </a:r>
            <a:r>
              <a:rPr lang="en-US" dirty="0" err="1" smtClean="0"/>
              <a:t>rankeados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Modelo</a:t>
            </a:r>
            <a:r>
              <a:rPr lang="en-US" dirty="0" smtClean="0"/>
              <a:t> dos </a:t>
            </a:r>
            <a:r>
              <a:rPr lang="en-US" dirty="0" err="1" smtClean="0"/>
              <a:t>sistemas</a:t>
            </a:r>
            <a:r>
              <a:rPr lang="en-US" dirty="0" smtClean="0"/>
              <a:t> </a:t>
            </a:r>
            <a:r>
              <a:rPr lang="en-US" i="1" dirty="0" smtClean="0"/>
              <a:t>Learning to Rank</a:t>
            </a:r>
            <a:endParaRPr lang="pt-BR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572895" y="1824990"/>
            <a:ext cx="6233160" cy="404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Abordagens de </a:t>
            </a:r>
            <a:r>
              <a:rPr lang="pt-BR" dirty="0" err="1" smtClean="0"/>
              <a:t>Learning</a:t>
            </a:r>
            <a:r>
              <a:rPr lang="pt-BR" dirty="0" smtClean="0"/>
              <a:t> to </a:t>
            </a:r>
            <a:r>
              <a:rPr lang="pt-BR" dirty="0" err="1" smtClean="0"/>
              <a:t>Rank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929718" cy="4972072"/>
          </a:xfrm>
        </p:spPr>
        <p:txBody>
          <a:bodyPr>
            <a:normAutofit/>
          </a:bodyPr>
          <a:lstStyle/>
          <a:p>
            <a:r>
              <a:rPr lang="pt-BR" sz="2600" dirty="0" err="1" smtClean="0"/>
              <a:t>PointWise</a:t>
            </a:r>
            <a:r>
              <a:rPr lang="pt-BR" sz="2600" dirty="0" smtClean="0"/>
              <a:t> – Um simples documento como entrada. Define a função de perda baseado em documentos individuais. </a:t>
            </a:r>
          </a:p>
          <a:p>
            <a:pPr lvl="1"/>
            <a:r>
              <a:rPr lang="en-US" sz="2000" dirty="0" smtClean="0"/>
              <a:t>Linear regression, </a:t>
            </a:r>
            <a:r>
              <a:rPr lang="en-US" sz="2000" dirty="0" err="1" smtClean="0"/>
              <a:t>Pranking</a:t>
            </a:r>
            <a:r>
              <a:rPr lang="en-US" sz="2000" dirty="0" smtClean="0"/>
              <a:t>, SLR, OPRF</a:t>
            </a:r>
          </a:p>
          <a:p>
            <a:endParaRPr lang="pt-BR" sz="2600" dirty="0" smtClean="0"/>
          </a:p>
          <a:p>
            <a:r>
              <a:rPr lang="pt-BR" sz="2600" dirty="0" err="1" smtClean="0"/>
              <a:t>PairWise</a:t>
            </a:r>
            <a:r>
              <a:rPr lang="pt-BR" sz="2600" dirty="0" smtClean="0"/>
              <a:t> – Define a entrada como pares de </a:t>
            </a:r>
            <a:r>
              <a:rPr lang="pt-BR" sz="2600" dirty="0" err="1" smtClean="0"/>
              <a:t>documenos</a:t>
            </a:r>
            <a:r>
              <a:rPr lang="pt-BR" sz="2600" dirty="0" smtClean="0"/>
              <a:t>. </a:t>
            </a:r>
          </a:p>
          <a:p>
            <a:pPr lvl="1"/>
            <a:r>
              <a:rPr lang="en-US" sz="2000" dirty="0" smtClean="0"/>
              <a:t>Ranking SVM, </a:t>
            </a:r>
            <a:r>
              <a:rPr lang="en-US" sz="2000" dirty="0" err="1" smtClean="0"/>
              <a:t>RankBoost</a:t>
            </a:r>
            <a:r>
              <a:rPr lang="en-US" sz="2000" dirty="0" smtClean="0"/>
              <a:t>, Frank, </a:t>
            </a:r>
            <a:r>
              <a:rPr lang="en-US" sz="2000" dirty="0" err="1" smtClean="0"/>
              <a:t>RankNet</a:t>
            </a:r>
            <a:endParaRPr lang="en-US" sz="2000" dirty="0" smtClean="0"/>
          </a:p>
          <a:p>
            <a:pPr>
              <a:buNone/>
            </a:pPr>
            <a:endParaRPr lang="pt-BR" sz="2600" dirty="0" smtClean="0"/>
          </a:p>
          <a:p>
            <a:r>
              <a:rPr lang="pt-BR" sz="2600" dirty="0" err="1" smtClean="0"/>
              <a:t>ListWise</a:t>
            </a:r>
            <a:r>
              <a:rPr lang="pt-BR" sz="2600" dirty="0" smtClean="0"/>
              <a:t> – Define a entrada como uma lista de documentos. </a:t>
            </a:r>
          </a:p>
          <a:p>
            <a:pPr lvl="1"/>
            <a:r>
              <a:rPr lang="en-US" sz="2000" dirty="0" err="1" smtClean="0"/>
              <a:t>ListNet</a:t>
            </a:r>
            <a:r>
              <a:rPr lang="en-US" sz="2000" dirty="0" smtClean="0"/>
              <a:t>, SVM-MAP, </a:t>
            </a:r>
            <a:r>
              <a:rPr lang="en-US" sz="2000" dirty="0" err="1" smtClean="0"/>
              <a:t>AdaRank</a:t>
            </a:r>
            <a:endParaRPr lang="pt-BR" sz="2000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LETOR: Benchmark </a:t>
            </a:r>
            <a:r>
              <a:rPr lang="pt-BR" dirty="0" err="1" smtClean="0"/>
              <a:t>Collection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Principal coleção de referência na área da recuperação da informação.</a:t>
            </a:r>
          </a:p>
          <a:p>
            <a:endParaRPr lang="pt-BR" dirty="0" smtClean="0"/>
          </a:p>
          <a:p>
            <a:r>
              <a:rPr lang="pt-BR" dirty="0" smtClean="0"/>
              <a:t>Possui três versões: abril de 2007, dezembro de 2007 e dezembro de 2008.</a:t>
            </a:r>
          </a:p>
          <a:p>
            <a:endParaRPr lang="pt-BR" dirty="0" smtClean="0"/>
          </a:p>
          <a:p>
            <a:r>
              <a:rPr lang="pt-BR" dirty="0" smtClean="0"/>
              <a:t>Duas bases de dados GOV e OSHUMED.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Base de Dados OSHUMED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8643998" cy="44958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A base de dados OHSUMED (</a:t>
            </a:r>
            <a:r>
              <a:rPr lang="en-US" dirty="0" err="1" smtClean="0"/>
              <a:t>Hersh</a:t>
            </a:r>
            <a:r>
              <a:rPr lang="en-US" dirty="0" smtClean="0"/>
              <a:t> et al. 1994) é um </a:t>
            </a:r>
            <a:r>
              <a:rPr lang="en-US" dirty="0" err="1" smtClean="0"/>
              <a:t>subconjunto</a:t>
            </a:r>
            <a:r>
              <a:rPr lang="en-US" dirty="0" smtClean="0"/>
              <a:t> de MEDLINE, um </a:t>
            </a:r>
            <a:r>
              <a:rPr lang="en-US" dirty="0" err="1" smtClean="0"/>
              <a:t>banco</a:t>
            </a:r>
            <a:r>
              <a:rPr lang="en-US" dirty="0" smtClean="0"/>
              <a:t> de dados de </a:t>
            </a:r>
            <a:r>
              <a:rPr lang="en-US" dirty="0" err="1" smtClean="0"/>
              <a:t>publicações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área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medicina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Coletado</a:t>
            </a:r>
            <a:r>
              <a:rPr lang="en-US" dirty="0" smtClean="0"/>
              <a:t> 270 </a:t>
            </a:r>
            <a:r>
              <a:rPr lang="en-US" dirty="0" err="1" smtClean="0"/>
              <a:t>jornais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área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medicina</a:t>
            </a:r>
            <a:r>
              <a:rPr lang="en-US" dirty="0" smtClean="0"/>
              <a:t> </a:t>
            </a:r>
            <a:r>
              <a:rPr lang="en-US" dirty="0" err="1" smtClean="0"/>
              <a:t>durante</a:t>
            </a:r>
            <a:r>
              <a:rPr lang="en-US" dirty="0" smtClean="0"/>
              <a:t> o </a:t>
            </a:r>
            <a:r>
              <a:rPr lang="en-US" dirty="0" err="1" smtClean="0"/>
              <a:t>período</a:t>
            </a:r>
            <a:r>
              <a:rPr lang="en-US" dirty="0" smtClean="0"/>
              <a:t> de 1987–1991</a:t>
            </a:r>
          </a:p>
          <a:p>
            <a:endParaRPr lang="en-US" dirty="0" smtClean="0"/>
          </a:p>
          <a:p>
            <a:r>
              <a:rPr lang="en-US" dirty="0" err="1" smtClean="0"/>
              <a:t>Contém</a:t>
            </a:r>
            <a:r>
              <a:rPr lang="en-US" dirty="0" smtClean="0"/>
              <a:t> um total de 16,140 pares de </a:t>
            </a:r>
            <a:r>
              <a:rPr lang="en-US" dirty="0" err="1" smtClean="0"/>
              <a:t>consultadas-documentos</a:t>
            </a:r>
            <a:r>
              <a:rPr lang="en-US" dirty="0" smtClean="0"/>
              <a:t> </a:t>
            </a:r>
            <a:r>
              <a:rPr lang="en-US" dirty="0" err="1" smtClean="0"/>
              <a:t>relevantes</a:t>
            </a:r>
            <a:r>
              <a:rPr lang="en-US" dirty="0" smtClean="0"/>
              <a:t> de </a:t>
            </a:r>
            <a:r>
              <a:rPr lang="en-US" dirty="0" err="1" smtClean="0"/>
              <a:t>acordo</a:t>
            </a:r>
            <a:r>
              <a:rPr lang="en-US" dirty="0" smtClean="0"/>
              <a:t> com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editores</a:t>
            </a:r>
            <a:r>
              <a:rPr lang="en-US" dirty="0" smtClean="0"/>
              <a:t>. 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Divisões na Base GOV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Topic distillation (TD)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Homepage </a:t>
            </a:r>
            <a:r>
              <a:rPr lang="en-US" dirty="0" err="1" smtClean="0"/>
              <a:t>ﬁnding</a:t>
            </a:r>
            <a:r>
              <a:rPr lang="en-US" dirty="0" smtClean="0"/>
              <a:t> (HP) - Homepage </a:t>
            </a:r>
            <a:r>
              <a:rPr lang="en-US" dirty="0" err="1" smtClean="0"/>
              <a:t>ﬁnding</a:t>
            </a:r>
            <a:r>
              <a:rPr lang="en-US" dirty="0" smtClean="0"/>
              <a:t> aims at returning the homepage of the query</a:t>
            </a:r>
          </a:p>
          <a:p>
            <a:endParaRPr lang="en-US" dirty="0" smtClean="0"/>
          </a:p>
          <a:p>
            <a:r>
              <a:rPr lang="en-US" dirty="0" smtClean="0"/>
              <a:t>Named page </a:t>
            </a:r>
            <a:r>
              <a:rPr lang="en-US" dirty="0" err="1" smtClean="0"/>
              <a:t>ﬁnding</a:t>
            </a:r>
            <a:r>
              <a:rPr lang="en-US" dirty="0" smtClean="0"/>
              <a:t> (NP) - is about </a:t>
            </a:r>
            <a:r>
              <a:rPr lang="en-US" dirty="0" err="1" smtClean="0"/>
              <a:t>ﬁnding</a:t>
            </a:r>
            <a:r>
              <a:rPr lang="en-US" dirty="0" smtClean="0"/>
              <a:t> the page whose name is identical to the query.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2227</TotalTime>
  <Words>1037</Words>
  <Application>Microsoft Office PowerPoint</Application>
  <PresentationFormat>Apresentação na tela (4:3)</PresentationFormat>
  <Paragraphs>113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Mediano</vt:lpstr>
      <vt:lpstr>LETOR: A Benchmark Collection for Research on Learning to Rank for Information Retrieval</vt:lpstr>
      <vt:lpstr>Sumário</vt:lpstr>
      <vt:lpstr>Learning to rank </vt:lpstr>
      <vt:lpstr>Modelo de Funcionamento L2R</vt:lpstr>
      <vt:lpstr>Modelo dos sistemas Learning to Rank</vt:lpstr>
      <vt:lpstr>Abordagens de Learning to Rank</vt:lpstr>
      <vt:lpstr>LETOR: Benchmark Collection</vt:lpstr>
      <vt:lpstr>Base de Dados OSHUMED</vt:lpstr>
      <vt:lpstr>Divisões na Base GOV</vt:lpstr>
      <vt:lpstr>Julgamento dos editores</vt:lpstr>
      <vt:lpstr>Extração de Features</vt:lpstr>
      <vt:lpstr>Exemplo de um documento do LETOR</vt:lpstr>
      <vt:lpstr>Medidas de avaliação </vt:lpstr>
      <vt:lpstr>Five-Fold Cross Validation</vt:lpstr>
      <vt:lpstr>Resultados</vt:lpstr>
      <vt:lpstr>Resultados</vt:lpstr>
      <vt:lpstr>Resultados NDCG</vt:lpstr>
      <vt:lpstr>Resultados P@n</vt:lpstr>
      <vt:lpstr>Conclusões</vt:lpstr>
      <vt:lpstr>Conclusões</vt:lpstr>
      <vt:lpstr>Referências</vt:lpstr>
      <vt:lpstr>Dúvidas?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</dc:creator>
  <cp:lastModifiedBy>Alex</cp:lastModifiedBy>
  <cp:revision>295</cp:revision>
  <dcterms:created xsi:type="dcterms:W3CDTF">2012-06-24T02:42:59Z</dcterms:created>
  <dcterms:modified xsi:type="dcterms:W3CDTF">2012-09-27T13:59:54Z</dcterms:modified>
</cp:coreProperties>
</file>