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57" r:id="rId4"/>
    <p:sldId id="259" r:id="rId5"/>
    <p:sldId id="258" r:id="rId6"/>
    <p:sldId id="264" r:id="rId7"/>
    <p:sldId id="269" r:id="rId8"/>
    <p:sldId id="262" r:id="rId9"/>
    <p:sldId id="270" r:id="rId10"/>
    <p:sldId id="263" r:id="rId11"/>
    <p:sldId id="271" r:id="rId12"/>
    <p:sldId id="272" r:id="rId13"/>
    <p:sldId id="273" r:id="rId14"/>
    <p:sldId id="265" r:id="rId15"/>
    <p:sldId id="267" r:id="rId16"/>
    <p:sldId id="274" r:id="rId17"/>
    <p:sldId id="275" r:id="rId18"/>
    <p:sldId id="278" r:id="rId19"/>
    <p:sldId id="276" r:id="rId20"/>
    <p:sldId id="277" r:id="rId21"/>
    <p:sldId id="279" r:id="rId22"/>
    <p:sldId id="280" r:id="rId23"/>
    <p:sldId id="281" r:id="rId24"/>
    <p:sldId id="283" r:id="rId25"/>
    <p:sldId id="284" r:id="rId26"/>
    <p:sldId id="266" r:id="rId27"/>
    <p:sldId id="268" r:id="rId28"/>
    <p:sldId id="282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ffffffffff</a:t>
            </a:r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CAAE2-FD9F-44EF-8265-74756CC7A95F}" type="datetimeFigureOut">
              <a:rPr lang="pt-BR" smtClean="0"/>
              <a:t>18/04/2012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ddddd</a:t>
            </a:r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8D01-532D-47BF-878B-F7131A259C7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ffffffffff</a:t>
            </a:r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4C1F-EED3-4403-A65C-115706F1E6B6}" type="datetimeFigureOut">
              <a:rPr lang="pt-BR" smtClean="0"/>
              <a:t>18/04/2012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ddddd</a:t>
            </a:r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FCECA-C645-4575-89B5-FD86B556695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780BE-EDCA-4CEF-B8AD-4A3F7D105CE0}" type="datetime1">
              <a:rPr lang="pt-BR" smtClean="0"/>
              <a:t>18/04/2012</a:t>
            </a:fld>
            <a:endParaRPr lang="pt-B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81356-65CE-412A-803C-93030C12B58A}" type="datetime1">
              <a:rPr lang="pt-BR" smtClean="0"/>
              <a:t>18/04/2012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62D5B-9AF2-4CB7-9E50-B340BC98B7DD}" type="datetime1">
              <a:rPr lang="pt-BR" smtClean="0"/>
              <a:t>18/04/2012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75F2B-3DF6-4BD9-A79A-9B59D005489F}" type="datetime1">
              <a:rPr lang="pt-BR" smtClean="0"/>
              <a:t>18/04/2012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387AB-46CB-4D51-899C-6931A964E0BA}" type="datetime1">
              <a:rPr lang="pt-BR" smtClean="0"/>
              <a:t>18/04/2012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F51B2-8DB1-4B74-B6BC-10385BCA6B96}" type="datetime1">
              <a:rPr lang="pt-BR" smtClean="0"/>
              <a:t>18/04/2012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D61BD-F95B-49A5-8371-9B5D8D31E9DE}" type="datetime1">
              <a:rPr lang="pt-BR" smtClean="0"/>
              <a:t>18/04/2012</a:t>
            </a:fld>
            <a:endParaRPr lang="pt-B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8F3BF-BE21-4466-B288-A881443C0FBD}" type="datetime1">
              <a:rPr lang="pt-BR" smtClean="0"/>
              <a:t>18/04/2012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3747A-7BD3-487B-929D-559FD34A7E33}" type="datetime1">
              <a:rPr lang="pt-BR" smtClean="0"/>
              <a:t>18/04/2012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74B18-C54F-420A-9F72-BFF04E7D0701}" type="datetime1">
              <a:rPr lang="pt-BR" smtClean="0"/>
              <a:t>18/04/2012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9AAEB-AE3F-4705-9D15-038D48F07290}" type="datetime1">
              <a:rPr lang="pt-BR" smtClean="0"/>
              <a:t>18/04/2012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CFC188-9493-4574-A70C-304C8A3B3C69}" type="datetime1">
              <a:rPr lang="pt-BR" smtClean="0"/>
              <a:t>18/04/2012</a:t>
            </a:fld>
            <a:endParaRPr lang="pt-B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ggggggg</a:t>
            </a:r>
            <a:endParaRPr lang="pt-B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AA9724-74F2-4F79-8B03-23286D61BCDA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812360" cy="1440160"/>
          </a:xfrm>
        </p:spPr>
        <p:txBody>
          <a:bodyPr>
            <a:noAutofit/>
          </a:bodyPr>
          <a:lstStyle/>
          <a:p>
            <a:r>
              <a:rPr lang="pt-BR" sz="3500" dirty="0" smtClean="0"/>
              <a:t>    Momentos de </a:t>
            </a:r>
            <a:r>
              <a:rPr lang="pt-BR" sz="3500" dirty="0" err="1" smtClean="0"/>
              <a:t>Hu</a:t>
            </a:r>
            <a:r>
              <a:rPr lang="pt-BR" sz="3500" dirty="0" smtClean="0"/>
              <a:t> e Zernike para o Reconhecimento de Linguagem de Sinais</a:t>
            </a:r>
            <a:endParaRPr lang="pt-BR" sz="35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406640" cy="1752600"/>
          </a:xfrm>
        </p:spPr>
        <p:txBody>
          <a:bodyPr>
            <a:normAutofit lnSpcReduction="10000"/>
          </a:bodyPr>
          <a:lstStyle/>
          <a:p>
            <a:pPr algn="r"/>
            <a:endParaRPr lang="pt-BR" dirty="0" smtClean="0"/>
          </a:p>
          <a:p>
            <a:pPr algn="r"/>
            <a:r>
              <a:rPr lang="pt-BR" dirty="0" smtClean="0"/>
              <a:t>K</a:t>
            </a:r>
            <a:r>
              <a:rPr lang="pt-BR" dirty="0" smtClean="0"/>
              <a:t>. C. </a:t>
            </a:r>
            <a:r>
              <a:rPr lang="pt-BR" dirty="0" err="1" smtClean="0"/>
              <a:t>Otiniano-Rodríguez</a:t>
            </a:r>
            <a:endParaRPr lang="pt-BR" dirty="0" smtClean="0"/>
          </a:p>
          <a:p>
            <a:pPr algn="r"/>
            <a:r>
              <a:rPr lang="pt-BR" dirty="0" smtClean="0"/>
              <a:t>G</a:t>
            </a:r>
            <a:r>
              <a:rPr lang="pt-BR" dirty="0" smtClean="0"/>
              <a:t>. </a:t>
            </a:r>
            <a:r>
              <a:rPr lang="pt-BR" dirty="0" err="1" smtClean="0"/>
              <a:t>Cámara-Chávez</a:t>
            </a:r>
            <a:endParaRPr lang="pt-BR" dirty="0" smtClean="0"/>
          </a:p>
          <a:p>
            <a:pPr algn="r"/>
            <a:r>
              <a:rPr lang="pt-BR" dirty="0" smtClean="0"/>
              <a:t>D</a:t>
            </a:r>
            <a:r>
              <a:rPr lang="pt-BR" dirty="0" smtClean="0"/>
              <a:t>. Menotti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94916"/>
            <a:ext cx="2206433" cy="254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10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59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Momentos de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 algn="just"/>
            <a:r>
              <a:rPr lang="pt-BR" sz="2500" dirty="0" smtClean="0"/>
              <a:t>Procura obter as características globais e invariantes de uma imagem.  </a:t>
            </a:r>
          </a:p>
          <a:p>
            <a:pPr lvl="1" algn="just"/>
            <a:endParaRPr lang="pt-BR" sz="2500" dirty="0" smtClean="0"/>
          </a:p>
          <a:p>
            <a:pPr lvl="1" algn="just"/>
            <a:r>
              <a:rPr lang="pt-BR" sz="2500" dirty="0" smtClean="0"/>
              <a:t>As medidas são puramente estatísticas da distribuição dos pontos é são invariantes à </a:t>
            </a:r>
            <a:r>
              <a:rPr lang="pt-BR" sz="2500" b="1" dirty="0" smtClean="0"/>
              <a:t>escala, rotação e translação.</a:t>
            </a:r>
          </a:p>
          <a:p>
            <a:pPr lvl="1" algn="just"/>
            <a:endParaRPr lang="pt-BR" sz="2500" dirty="0" smtClean="0"/>
          </a:p>
          <a:p>
            <a:pPr lvl="1" algn="just"/>
            <a:r>
              <a:rPr lang="pt-BR" sz="2500" dirty="0" smtClean="0"/>
              <a:t>Os momentos proporcionam uma representação genérica do qualquer objeto e são facilmente extraíeis.</a:t>
            </a:r>
          </a:p>
          <a:p>
            <a:pPr lvl="1" algn="just"/>
            <a:endParaRPr lang="pt-BR" sz="1300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Momentos de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Zernike:</a:t>
            </a:r>
          </a:p>
          <a:p>
            <a:pPr lvl="1" algn="just"/>
            <a:r>
              <a:rPr lang="pt-BR" sz="2500" dirty="0" smtClean="0"/>
              <a:t>Procura obter as </a:t>
            </a:r>
            <a:r>
              <a:rPr lang="pt-BR" sz="2500" dirty="0" smtClean="0"/>
              <a:t>c</a:t>
            </a:r>
            <a:r>
              <a:rPr lang="pt-BR" sz="2500" dirty="0" smtClean="0"/>
              <a:t>aracterísticas </a:t>
            </a:r>
            <a:r>
              <a:rPr lang="pt-BR" sz="2500" dirty="0" smtClean="0"/>
              <a:t>globais e invariantes de uma imagem.  </a:t>
            </a:r>
          </a:p>
          <a:p>
            <a:pPr lvl="1" algn="just"/>
            <a:endParaRPr lang="pt-BR" sz="1000" dirty="0" smtClean="0"/>
          </a:p>
          <a:p>
            <a:pPr lvl="1" algn="just"/>
            <a:r>
              <a:rPr lang="pt-BR" sz="2500" dirty="0" smtClean="0"/>
              <a:t>As medidas </a:t>
            </a:r>
            <a:r>
              <a:rPr lang="pt-BR" sz="2500" dirty="0" smtClean="0"/>
              <a:t>são </a:t>
            </a:r>
            <a:r>
              <a:rPr lang="pt-BR" sz="2500" dirty="0" smtClean="0"/>
              <a:t>invariantes à </a:t>
            </a:r>
            <a:r>
              <a:rPr lang="pt-BR" sz="2500" b="1" dirty="0" smtClean="0"/>
              <a:t>rotação.</a:t>
            </a:r>
          </a:p>
          <a:p>
            <a:pPr lvl="1" algn="just"/>
            <a:endParaRPr lang="es-PE" sz="2500" b="1" dirty="0" smtClean="0"/>
          </a:p>
          <a:p>
            <a:pPr lvl="1" algn="just"/>
            <a:endParaRPr lang="pt-BR" sz="2500" b="1" dirty="0" smtClean="0"/>
          </a:p>
          <a:p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12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3440" t="26203" r="43831" b="41313"/>
          <a:stretch>
            <a:fillRect/>
          </a:stretch>
        </p:blipFill>
        <p:spPr bwMode="auto">
          <a:xfrm>
            <a:off x="3923928" y="3501008"/>
            <a:ext cx="2160240" cy="309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</a:t>
            </a:r>
          </a:p>
          <a:p>
            <a:pPr lvl="1"/>
            <a:r>
              <a:rPr lang="pt-BR" dirty="0" smtClean="0"/>
              <a:t>Biblioteca LIB</a:t>
            </a:r>
            <a:r>
              <a:rPr lang="es-PE" dirty="0" smtClean="0"/>
              <a:t>SVM.</a:t>
            </a:r>
          </a:p>
          <a:p>
            <a:pPr lvl="1"/>
            <a:r>
              <a:rPr lang="pt-BR" dirty="0" smtClean="0"/>
              <a:t>Em nosso experimento, utilizamos um </a:t>
            </a:r>
            <a:r>
              <a:rPr lang="pt-BR" dirty="0" err="1" smtClean="0"/>
              <a:t>kernel</a:t>
            </a:r>
            <a:r>
              <a:rPr lang="pt-BR" dirty="0" smtClean="0"/>
              <a:t> gaussiano.</a:t>
            </a:r>
            <a:endParaRPr lang="pt-BR" dirty="0" err="1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IV. </a:t>
            </a:r>
            <a:r>
              <a:rPr lang="pt-BR" dirty="0" smtClean="0"/>
              <a:t>EXPERIMENTOS</a:t>
            </a:r>
            <a:endParaRPr lang="pt-B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Database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i="1" dirty="0" err="1" smtClean="0"/>
              <a:t>Gesture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recognition</a:t>
            </a:r>
            <a:r>
              <a:rPr lang="pt-BR" sz="2800" i="1" dirty="0" smtClean="0"/>
              <a:t> </a:t>
            </a:r>
            <a:r>
              <a:rPr lang="pt-BR" sz="2800" i="1" dirty="0" smtClean="0"/>
              <a:t>database </a:t>
            </a:r>
            <a:r>
              <a:rPr lang="pt-BR" sz="2800" dirty="0" smtClean="0"/>
              <a:t>consiste</a:t>
            </a:r>
            <a:r>
              <a:rPr lang="pt-BR" sz="2800" dirty="0" smtClean="0"/>
              <a:t> de 2040 imagens de 248 x 256 </a:t>
            </a:r>
            <a:r>
              <a:rPr lang="pt-BR" sz="2800" i="1" dirty="0" smtClean="0"/>
              <a:t>pixels</a:t>
            </a:r>
            <a:r>
              <a:rPr lang="pt-BR" sz="2800" dirty="0" smtClean="0"/>
              <a:t> que representam 24 sinais estáticos em escala de cinza. O banco de </a:t>
            </a:r>
            <a:r>
              <a:rPr lang="pt-BR" sz="2800" dirty="0" smtClean="0"/>
              <a:t>dados é </a:t>
            </a:r>
            <a:r>
              <a:rPr lang="pt-BR" sz="2800" dirty="0" smtClean="0"/>
              <a:t>dividido da seguinte forma</a:t>
            </a:r>
            <a:r>
              <a:rPr lang="pt-BR" sz="2800" dirty="0" smtClean="0"/>
              <a:t>:</a:t>
            </a:r>
          </a:p>
          <a:p>
            <a:pPr lvl="1"/>
            <a:r>
              <a:rPr lang="pt-BR" sz="2400" dirty="0" smtClean="0"/>
              <a:t>Sinais A-F tem 40 imagens para cada tipo.</a:t>
            </a:r>
          </a:p>
          <a:p>
            <a:pPr lvl="1"/>
            <a:r>
              <a:rPr lang="pt-BR" sz="2400" dirty="0" smtClean="0"/>
              <a:t>Sinais G-Y tem 100 imagens para cada tipo.</a:t>
            </a:r>
          </a:p>
          <a:p>
            <a:pPr lvl="1"/>
            <a:endParaRPr lang="pt-BR" sz="2400" dirty="0" smtClean="0"/>
          </a:p>
          <a:p>
            <a:r>
              <a:rPr lang="pt-BR" sz="2800" dirty="0" smtClean="0"/>
              <a:t>Sinais J e Z não são utilizados. (Movimento).</a:t>
            </a:r>
            <a:endParaRPr lang="pt-BR" sz="28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16</a:t>
            </a:fld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454726" cy="627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Experimento 1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primeiro experimento, diferentes ordens (de 5 a 10) foram testados. </a:t>
            </a:r>
            <a:endParaRPr lang="pt-BR" dirty="0" smtClean="0"/>
          </a:p>
          <a:p>
            <a:r>
              <a:rPr lang="pt-BR" dirty="0" smtClean="0"/>
              <a:t>Em todos os casos a  precisão</a:t>
            </a:r>
            <a:r>
              <a:rPr lang="pt-BR" dirty="0" smtClean="0"/>
              <a:t> obtida </a:t>
            </a:r>
            <a:r>
              <a:rPr lang="pt-BR" dirty="0" smtClean="0"/>
              <a:t>é </a:t>
            </a:r>
            <a:r>
              <a:rPr lang="pt-BR" dirty="0" smtClean="0"/>
              <a:t>mais de 90%. </a:t>
            </a:r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 smtClean="0"/>
              <a:t>Figura 3, apresentam-se a </a:t>
            </a:r>
            <a:r>
              <a:rPr lang="pt-BR" dirty="0" smtClean="0"/>
              <a:t>precisão média </a:t>
            </a:r>
            <a:r>
              <a:rPr lang="pt-BR" dirty="0" smtClean="0"/>
              <a:t>e desvio padrão dos pedidos com os melhores resultados, neste caso, </a:t>
            </a:r>
            <a:r>
              <a:rPr lang="pt-BR" dirty="0" smtClean="0"/>
              <a:t>as ordens</a:t>
            </a:r>
            <a:r>
              <a:rPr lang="pt-BR" dirty="0" smtClean="0"/>
              <a:t> são 8 a 10.</a:t>
            </a:r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6093296"/>
            <a:ext cx="3640448" cy="634082"/>
          </a:xfrm>
        </p:spPr>
        <p:txBody>
          <a:bodyPr>
            <a:noAutofit/>
          </a:bodyPr>
          <a:lstStyle/>
          <a:p>
            <a:r>
              <a:rPr lang="es-PE" sz="3200" dirty="0" smtClean="0"/>
              <a:t>    Figura 3</a:t>
            </a:r>
            <a:endParaRPr lang="pt-BR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18</a:t>
            </a:fld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53256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Experimento 2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segundo experimento, a comparação entre </a:t>
            </a:r>
            <a:r>
              <a:rPr lang="pt-BR" dirty="0" err="1" smtClean="0"/>
              <a:t>Hu</a:t>
            </a:r>
            <a:r>
              <a:rPr lang="pt-BR" dirty="0" smtClean="0"/>
              <a:t> e momentos Zernike é </a:t>
            </a:r>
            <a:r>
              <a:rPr lang="pt-BR" dirty="0" smtClean="0"/>
              <a:t>feita.</a:t>
            </a:r>
            <a:r>
              <a:rPr lang="pt-BR" dirty="0" smtClean="0"/>
              <a:t> 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/>
              <a:t>Figura 4 mostra a precisão média e desvio padrão de ambos os descritores. 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/>
              <a:t>precisão dos momentos de </a:t>
            </a:r>
            <a:r>
              <a:rPr lang="pt-BR" dirty="0" err="1" smtClean="0"/>
              <a:t>Hu</a:t>
            </a:r>
            <a:r>
              <a:rPr lang="pt-BR" dirty="0" smtClean="0"/>
              <a:t> sofre mais variações, podemos vê-lo através de seu desvio padrão.</a:t>
            </a:r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447800"/>
            <a:ext cx="7812360" cy="4800600"/>
          </a:xfrm>
        </p:spPr>
        <p:txBody>
          <a:bodyPr/>
          <a:lstStyle/>
          <a:p>
            <a:pPr marL="653796" indent="-571500">
              <a:buFont typeface="+mj-lt"/>
              <a:buAutoNum type="romanUcPeriod"/>
            </a:pPr>
            <a:endParaRPr lang="pt-BR" dirty="0" smtClean="0"/>
          </a:p>
          <a:p>
            <a:pPr marL="653796" indent="-571500">
              <a:buFont typeface="+mj-lt"/>
              <a:buAutoNum type="romanUcPeriod"/>
            </a:pPr>
            <a:r>
              <a:rPr lang="pt-BR" dirty="0" smtClean="0"/>
              <a:t>Introdução</a:t>
            </a:r>
          </a:p>
          <a:p>
            <a:pPr marL="653796" indent="-571500">
              <a:buFont typeface="+mj-lt"/>
              <a:buAutoNum type="romanUcPeriod"/>
            </a:pPr>
            <a:r>
              <a:rPr lang="pt-BR" dirty="0" smtClean="0"/>
              <a:t>Linguagem de Sinais</a:t>
            </a:r>
          </a:p>
          <a:p>
            <a:pPr marL="653796" indent="-571500">
              <a:buFont typeface="+mj-lt"/>
              <a:buAutoNum type="romanUcPeriod"/>
            </a:pPr>
            <a:r>
              <a:rPr lang="pt-BR" dirty="0" smtClean="0"/>
              <a:t>Modelo Proposto</a:t>
            </a:r>
          </a:p>
          <a:p>
            <a:pPr marL="653796" indent="-571500">
              <a:buFont typeface="+mj-lt"/>
              <a:buAutoNum type="romanUcPeriod"/>
            </a:pPr>
            <a:r>
              <a:rPr lang="pt-BR" dirty="0" smtClean="0"/>
              <a:t>Experimentos</a:t>
            </a:r>
          </a:p>
          <a:p>
            <a:pPr marL="653796" indent="-571500">
              <a:buFont typeface="+mj-lt"/>
              <a:buAutoNum type="romanUcPeriod"/>
            </a:pPr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20</a:t>
            </a:fld>
            <a:endParaRPr lang="pt-BR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35896" y="5949280"/>
            <a:ext cx="3640448" cy="6340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Figura 4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571659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21</a:t>
            </a:fld>
            <a:endParaRPr lang="pt-B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85" t="21274" r="51450" b="8705"/>
          <a:stretch>
            <a:fillRect/>
          </a:stretch>
        </p:blipFill>
        <p:spPr bwMode="auto">
          <a:xfrm>
            <a:off x="2411760" y="0"/>
            <a:ext cx="4392488" cy="69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22</a:t>
            </a:fld>
            <a:endParaRPr lang="pt-B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65312" cy="444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Sinai E tem</a:t>
            </a:r>
            <a:r>
              <a:rPr lang="pt-BR" dirty="0" smtClean="0"/>
              <a:t> a menor taxa </a:t>
            </a:r>
            <a:r>
              <a:rPr lang="pt-BR" dirty="0" smtClean="0"/>
              <a:t> de</a:t>
            </a:r>
            <a:r>
              <a:rPr lang="pt-BR" dirty="0" smtClean="0"/>
              <a:t> reconhecimento, pois é muito semelhante </a:t>
            </a:r>
            <a:r>
              <a:rPr lang="pt-BR" dirty="0" smtClean="0"/>
              <a:t>ao sinai</a:t>
            </a:r>
            <a:r>
              <a:rPr lang="pt-BR" dirty="0" smtClean="0"/>
              <a:t> A</a:t>
            </a:r>
            <a:r>
              <a:rPr lang="pt-BR" dirty="0" smtClean="0"/>
              <a:t>.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pPr>
              <a:buNone/>
            </a:pPr>
            <a:r>
              <a:rPr lang="es-PE" dirty="0" smtClean="0"/>
              <a:t>   </a:t>
            </a:r>
          </a:p>
          <a:p>
            <a:pPr>
              <a:buNone/>
            </a:pPr>
            <a:r>
              <a:rPr lang="es-PE" dirty="0" smtClean="0"/>
              <a:t> </a:t>
            </a:r>
            <a:r>
              <a:rPr lang="es-PE" dirty="0" smtClean="0"/>
              <a:t>       Sinai A                      Sinai E</a:t>
            </a:r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23</a:t>
            </a:fld>
            <a:endParaRPr lang="pt-BR"/>
          </a:p>
        </p:txBody>
      </p:sp>
      <p:pic>
        <p:nvPicPr>
          <p:cNvPr id="10242" name="Picture 2" descr="D:\CURSOS - UFOP\RECONOCIMIENTO DEL LENGUAJE DE SEÑAS\DATABASE\12\database\a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3356992"/>
            <a:ext cx="2162491" cy="2232248"/>
          </a:xfrm>
          <a:prstGeom prst="rect">
            <a:avLst/>
          </a:prstGeom>
          <a:noFill/>
        </p:spPr>
      </p:pic>
      <p:pic>
        <p:nvPicPr>
          <p:cNvPr id="10246" name="Picture 6" descr="D:\CURSOS - UFOP\RECONOCIMIENTO DEL LENGUAJE DE SEÑAS\DATABASE\12\database\e2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2150864" cy="2220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pPr>
              <a:buNone/>
            </a:pPr>
            <a:r>
              <a:rPr lang="es-PE" dirty="0" smtClean="0"/>
              <a:t>		  Sinai P			Sinai M</a:t>
            </a:r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24</a:t>
            </a:fld>
            <a:endParaRPr lang="pt-BR"/>
          </a:p>
        </p:txBody>
      </p:sp>
      <p:pic>
        <p:nvPicPr>
          <p:cNvPr id="11266" name="Picture 2" descr="D:\CURSOS - UFOP\RECONOCIMIENTO DEL LENGUAJE DE SEÑAS\DATABASE\12\database\p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2078856" cy="2145916"/>
          </a:xfrm>
          <a:prstGeom prst="rect">
            <a:avLst/>
          </a:prstGeom>
          <a:noFill/>
        </p:spPr>
      </p:pic>
      <p:pic>
        <p:nvPicPr>
          <p:cNvPr id="11267" name="Picture 3" descr="D:\CURSOS - UFOP\RECONOCIMIENTO DEL LENGUAJE DE SEÑAS\DATABASE\12\database\m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2088232" cy="2155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25</a:t>
            </a:fld>
            <a:endParaRPr lang="pt-BR"/>
          </a:p>
        </p:txBody>
      </p:sp>
      <p:pic>
        <p:nvPicPr>
          <p:cNvPr id="12290" name="Picture 2" descr="D:\CURSOS - UFOP\RECONOCIMIENTO DEL LENGUAJE DE SEÑAS\DATABASE\12\database\h1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2160240" cy="2229925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Sinai P		</a:t>
            </a:r>
            <a:r>
              <a:rPr kumimoji="0" lang="es-P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Sinai H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D:\CURSOS - UFOP\RECONOCIMIENTO DEL LENGUAJE DE SEÑAS\DATABASE\12\database\p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59148"/>
            <a:ext cx="2078856" cy="2145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V. </a:t>
            </a:r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Neste </a:t>
            </a:r>
            <a:r>
              <a:rPr lang="pt-BR" dirty="0" smtClean="0"/>
              <a:t>trabalho foram propostos, implementados e testados </a:t>
            </a:r>
            <a:r>
              <a:rPr lang="pt-BR" dirty="0" smtClean="0"/>
              <a:t> </a:t>
            </a:r>
            <a:r>
              <a:rPr lang="pt-BR" dirty="0" smtClean="0"/>
              <a:t>dois métodos</a:t>
            </a:r>
            <a:r>
              <a:rPr lang="pt-BR" dirty="0" smtClean="0"/>
              <a:t> para o reconhecimento </a:t>
            </a:r>
            <a:r>
              <a:rPr lang="pt-BR" dirty="0" smtClean="0"/>
              <a:t>de linguagem </a:t>
            </a:r>
            <a:r>
              <a:rPr lang="pt-BR" dirty="0" smtClean="0"/>
              <a:t>de sinais usando o classificador </a:t>
            </a:r>
            <a:r>
              <a:rPr lang="pt-BR" dirty="0" smtClean="0"/>
              <a:t>SVM e as características extraídas</a:t>
            </a:r>
            <a:r>
              <a:rPr lang="pt-BR" dirty="0" smtClean="0"/>
              <a:t> </a:t>
            </a:r>
            <a:r>
              <a:rPr lang="pt-BR" dirty="0" smtClean="0"/>
              <a:t>dos Momentos</a:t>
            </a:r>
            <a:r>
              <a:rPr lang="pt-BR" dirty="0" smtClean="0"/>
              <a:t> Zernike e de </a:t>
            </a:r>
            <a:r>
              <a:rPr lang="pt-BR" dirty="0" err="1" smtClean="0"/>
              <a:t>Hu</a:t>
            </a:r>
            <a:r>
              <a:rPr lang="pt-BR" dirty="0" smtClean="0"/>
              <a:t>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partir dos experimentos, concluiu-se que momentos de </a:t>
            </a:r>
            <a:r>
              <a:rPr lang="pt-BR" dirty="0" smtClean="0"/>
              <a:t>Zernike obtiveram </a:t>
            </a:r>
            <a:r>
              <a:rPr lang="pt-BR" dirty="0" smtClean="0"/>
              <a:t>resultados ligeiramente melhores (96%) do que </a:t>
            </a:r>
            <a:r>
              <a:rPr lang="pt-BR" dirty="0" err="1" smtClean="0"/>
              <a:t>Hu</a:t>
            </a:r>
            <a:r>
              <a:rPr lang="pt-BR" dirty="0" smtClean="0"/>
              <a:t> </a:t>
            </a:r>
            <a:r>
              <a:rPr lang="pt-BR" dirty="0" smtClean="0"/>
              <a:t>Momentos (</a:t>
            </a:r>
            <a:r>
              <a:rPr lang="pt-BR" dirty="0" smtClean="0"/>
              <a:t>93%). No entanto, ambos os métodos alcançar resultados promissores.</a:t>
            </a:r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trabalho futuro é possível utilizar PCA a fim de melhorar os resultados obtidos.</a:t>
            </a:r>
          </a:p>
          <a:p>
            <a:r>
              <a:rPr lang="pt-BR" dirty="0" smtClean="0"/>
              <a:t> Além disso, </a:t>
            </a:r>
            <a:r>
              <a:rPr lang="pt-BR" dirty="0" smtClean="0"/>
              <a:t>pretendemos realizar </a:t>
            </a:r>
            <a:r>
              <a:rPr lang="pt-BR" dirty="0" smtClean="0"/>
              <a:t>mais testes em outros bancos de dados, a fim de verificar a robustez </a:t>
            </a:r>
            <a:r>
              <a:rPr lang="pt-BR" dirty="0" smtClean="0"/>
              <a:t>dos </a:t>
            </a:r>
            <a:r>
              <a:rPr lang="pt-BR" dirty="0" smtClean="0"/>
              <a:t>métodos utilizando momentos de Zernike e de </a:t>
            </a:r>
            <a:r>
              <a:rPr lang="pt-BR" dirty="0" err="1" smtClean="0"/>
              <a:t>Hu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</a:t>
            </a:r>
            <a:r>
              <a:rPr lang="pt-BR" dirty="0" smtClean="0"/>
              <a:t>. </a:t>
            </a:r>
            <a:r>
              <a:rPr lang="pt-BR" dirty="0" err="1" smtClean="0"/>
              <a:t>INTRODUção</a:t>
            </a:r>
            <a:endParaRPr lang="pt-B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Principal </a:t>
            </a:r>
            <a:r>
              <a:rPr lang="pt-BR" dirty="0" smtClean="0"/>
              <a:t>forma de comunicação entre surdos-mudos.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Existem diversos linguagens </a:t>
            </a:r>
            <a:r>
              <a:rPr lang="pt-BR" dirty="0" smtClean="0"/>
              <a:t>definidos</a:t>
            </a:r>
            <a:r>
              <a:rPr lang="es-PE" dirty="0" smtClean="0"/>
              <a:t>:</a:t>
            </a:r>
          </a:p>
          <a:p>
            <a:pPr lvl="1"/>
            <a:r>
              <a:rPr lang="en-US" dirty="0" smtClean="0"/>
              <a:t>BSL </a:t>
            </a:r>
            <a:r>
              <a:rPr lang="en-US" dirty="0" smtClean="0"/>
              <a:t>(British Sign Language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ASL </a:t>
            </a:r>
            <a:r>
              <a:rPr lang="en-US" dirty="0" smtClean="0"/>
              <a:t>(American Sign Language) </a:t>
            </a:r>
            <a:endParaRPr lang="es-PE" dirty="0" smtClean="0"/>
          </a:p>
          <a:p>
            <a:pPr lvl="1"/>
            <a:r>
              <a:rPr lang="es-PE" dirty="0" smtClean="0"/>
              <a:t>AUSLAN </a:t>
            </a:r>
            <a:r>
              <a:rPr lang="es-PE" dirty="0" smtClean="0"/>
              <a:t>(</a:t>
            </a:r>
            <a:r>
              <a:rPr lang="es-PE" dirty="0" err="1" smtClean="0"/>
              <a:t>Australian</a:t>
            </a:r>
            <a:r>
              <a:rPr lang="es-PE" dirty="0" smtClean="0"/>
              <a:t> </a:t>
            </a:r>
            <a:r>
              <a:rPr lang="es-PE" dirty="0" err="1" smtClean="0"/>
              <a:t>Sign</a:t>
            </a:r>
            <a:r>
              <a:rPr lang="es-PE" dirty="0" smtClean="0"/>
              <a:t> </a:t>
            </a:r>
            <a:r>
              <a:rPr lang="es-PE" dirty="0" err="1" smtClean="0"/>
              <a:t>Language</a:t>
            </a:r>
            <a:r>
              <a:rPr lang="es-PE" dirty="0" smtClean="0"/>
              <a:t>)</a:t>
            </a:r>
          </a:p>
          <a:p>
            <a:pPr lvl="1"/>
            <a:r>
              <a:rPr lang="es-PE" dirty="0" smtClean="0"/>
              <a:t>LIBRAS(</a:t>
            </a:r>
            <a:r>
              <a:rPr lang="es-PE" dirty="0" err="1" smtClean="0"/>
              <a:t>Língua</a:t>
            </a:r>
            <a:r>
              <a:rPr lang="es-PE" dirty="0" smtClean="0"/>
              <a:t> Brasileira de </a:t>
            </a:r>
            <a:r>
              <a:rPr lang="es-PE" dirty="0" err="1" smtClean="0"/>
              <a:t>Sinais</a:t>
            </a:r>
            <a:r>
              <a:rPr lang="es-PE" dirty="0" smtClean="0"/>
              <a:t>)</a:t>
            </a:r>
          </a:p>
          <a:p>
            <a:pPr lvl="1"/>
            <a:endParaRPr lang="es-PE" dirty="0" smtClean="0"/>
          </a:p>
          <a:p>
            <a:r>
              <a:rPr lang="pt-BR" dirty="0" smtClean="0"/>
              <a:t>Barreira </a:t>
            </a:r>
            <a:r>
              <a:rPr lang="pt-BR" dirty="0" smtClean="0"/>
              <a:t>com </a:t>
            </a:r>
            <a:r>
              <a:rPr lang="pt-BR" dirty="0" smtClean="0"/>
              <a:t>as demais pessoas.</a:t>
            </a:r>
          </a:p>
          <a:p>
            <a:pPr lvl="1"/>
            <a:endParaRPr lang="es-PE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II. </a:t>
            </a:r>
            <a:r>
              <a:rPr lang="pt-BR" dirty="0" smtClean="0"/>
              <a:t>Linguagem de sinais</a:t>
            </a:r>
            <a:endParaRPr lang="pt-B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Sinais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Os sinais são formados a partir da combinação da forma e do movimento das mãos e do ponto no corpo ou no espaço onde esses sinais são feitos.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Nas línguas de sinais podem ser encontrados os seguintes parâmetros que formarão os sinais.</a:t>
            </a:r>
          </a:p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Parâmetros dos sinais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b="1" dirty="0" smtClean="0"/>
              <a:t>FORMA</a:t>
            </a:r>
            <a:r>
              <a:rPr lang="pt-BR" sz="2400" dirty="0" smtClean="0"/>
              <a:t>: Define a </a:t>
            </a:r>
            <a:r>
              <a:rPr lang="pt-BR" sz="2400" b="1" dirty="0" smtClean="0"/>
              <a:t>configuração</a:t>
            </a:r>
            <a:r>
              <a:rPr lang="pt-BR" sz="2400" dirty="0" smtClean="0"/>
              <a:t> das articulações da mão.</a:t>
            </a:r>
          </a:p>
          <a:p>
            <a:pPr algn="just"/>
            <a:r>
              <a:rPr lang="pt-BR" sz="2400" b="1" dirty="0" smtClean="0"/>
              <a:t>ORIENTAÇÃO</a:t>
            </a:r>
            <a:r>
              <a:rPr lang="pt-BR" sz="2400" dirty="0" smtClean="0"/>
              <a:t>: Especifica a </a:t>
            </a:r>
            <a:r>
              <a:rPr lang="pt-BR" sz="2400" b="1" dirty="0" smtClean="0"/>
              <a:t>direção</a:t>
            </a:r>
            <a:r>
              <a:rPr lang="pt-BR" sz="2400" dirty="0" smtClean="0"/>
              <a:t> da mão e onde os dedos estão apontando.</a:t>
            </a:r>
          </a:p>
          <a:p>
            <a:pPr algn="just"/>
            <a:r>
              <a:rPr lang="pt-BR" sz="2400" b="1" dirty="0" smtClean="0"/>
              <a:t>LOCALIZAÇÃO</a:t>
            </a:r>
            <a:r>
              <a:rPr lang="pt-BR" sz="2400" dirty="0" smtClean="0"/>
              <a:t>: Indica a </a:t>
            </a:r>
            <a:r>
              <a:rPr lang="pt-BR" sz="2400" b="1" dirty="0" smtClean="0"/>
              <a:t>posição</a:t>
            </a:r>
            <a:r>
              <a:rPr lang="pt-BR" sz="2400" dirty="0" smtClean="0"/>
              <a:t> da mão com relação ao corpo.</a:t>
            </a:r>
          </a:p>
          <a:p>
            <a:pPr algn="just"/>
            <a:r>
              <a:rPr lang="pt-BR" sz="2400" b="1" dirty="0" smtClean="0"/>
              <a:t>MOVIMENTO</a:t>
            </a:r>
            <a:r>
              <a:rPr lang="pt-BR" sz="2400" dirty="0" smtClean="0"/>
              <a:t>: É a </a:t>
            </a:r>
            <a:r>
              <a:rPr lang="pt-BR" sz="2400" b="1" dirty="0" smtClean="0"/>
              <a:t>mudança</a:t>
            </a:r>
            <a:r>
              <a:rPr lang="pt-BR" sz="2400" dirty="0" smtClean="0"/>
              <a:t> no tempo de qualquer uma das três funções acima descritas. É a característica mais complexa.</a:t>
            </a:r>
          </a:p>
          <a:p>
            <a:pPr algn="just"/>
            <a:r>
              <a:rPr lang="pt-BR" sz="2400" b="1" dirty="0" smtClean="0"/>
              <a:t>EXPRESSÃO facial e/ou corporal</a:t>
            </a:r>
            <a:r>
              <a:rPr lang="es-PE" sz="2400" b="1" dirty="0" smtClean="0"/>
              <a:t>: </a:t>
            </a:r>
            <a:r>
              <a:rPr lang="pt-BR" sz="2400" dirty="0" smtClean="0"/>
              <a:t>São de fundamental importância para o entendimento real do sinal, sendo que a </a:t>
            </a:r>
            <a:r>
              <a:rPr lang="pt-BR" sz="2400" b="1" dirty="0" smtClean="0"/>
              <a:t>entonação</a:t>
            </a:r>
            <a:r>
              <a:rPr lang="pt-BR" sz="2400" dirty="0" smtClean="0"/>
              <a:t> em Língua de Sinais é feita pela expressão facial.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III. Reconhecimento de linguagem de sinais usando momentos</a:t>
            </a:r>
            <a:endParaRPr lang="pt-B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Modelo Proposto</a:t>
            </a:r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único parâmetro utilizado foi a Forma.</a:t>
            </a:r>
          </a:p>
          <a:p>
            <a:endParaRPr lang="es-PE" dirty="0" smtClean="0"/>
          </a:p>
          <a:p>
            <a:r>
              <a:rPr lang="pt-BR" dirty="0" smtClean="0"/>
              <a:t>Foram utilizados 2 extratores de características:</a:t>
            </a:r>
          </a:p>
          <a:p>
            <a:pPr lvl="1"/>
            <a:r>
              <a:rPr lang="es-PE" dirty="0" smtClean="0"/>
              <a:t>Momentos de </a:t>
            </a:r>
            <a:r>
              <a:rPr lang="es-PE" dirty="0" err="1" smtClean="0"/>
              <a:t>Hu</a:t>
            </a:r>
            <a:r>
              <a:rPr lang="es-PE" dirty="0" smtClean="0"/>
              <a:t>.</a:t>
            </a:r>
          </a:p>
          <a:p>
            <a:pPr lvl="1"/>
            <a:r>
              <a:rPr lang="es-PE" dirty="0" smtClean="0"/>
              <a:t>Momentos de </a:t>
            </a:r>
            <a:r>
              <a:rPr lang="es-PE" dirty="0" err="1" smtClean="0"/>
              <a:t>Zernike</a:t>
            </a:r>
            <a:r>
              <a:rPr lang="es-PE" dirty="0" smtClean="0"/>
              <a:t>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9724-74F2-4F79-8B03-23286D61BCDA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1530</TotalTime>
  <Words>419</Words>
  <Application>Microsoft Office PowerPoint</Application>
  <PresentationFormat>Presentación en pantalla (4:3)</PresentationFormat>
  <Paragraphs>125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Solsticio</vt:lpstr>
      <vt:lpstr>    Momentos de Hu e Zernike para o Reconhecimento de Linguagem de Sinais</vt:lpstr>
      <vt:lpstr>Organização</vt:lpstr>
      <vt:lpstr>I. INTRODUção</vt:lpstr>
      <vt:lpstr>Diapositiva 4</vt:lpstr>
      <vt:lpstr>II. Linguagem de sinais</vt:lpstr>
      <vt:lpstr>Sinais</vt:lpstr>
      <vt:lpstr>Parâmetros dos sinais</vt:lpstr>
      <vt:lpstr>III. Reconhecimento de linguagem de sinais usando momentos</vt:lpstr>
      <vt:lpstr>Diapositiva 9</vt:lpstr>
      <vt:lpstr>Diapositiva 10</vt:lpstr>
      <vt:lpstr>Diapositiva 11</vt:lpstr>
      <vt:lpstr>Diapositiva 12</vt:lpstr>
      <vt:lpstr>Diapositiva 13</vt:lpstr>
      <vt:lpstr>IV. EXPERIMENTOS</vt:lpstr>
      <vt:lpstr>Database</vt:lpstr>
      <vt:lpstr>Diapositiva 16</vt:lpstr>
      <vt:lpstr>Experimento 1</vt:lpstr>
      <vt:lpstr>    Figura 3</vt:lpstr>
      <vt:lpstr>Experimento 2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V. CONCLUSÕES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 and Zernike Moments for Sign Language Recognition</dc:title>
  <dc:creator>KARLA</dc:creator>
  <cp:lastModifiedBy>KARLA</cp:lastModifiedBy>
  <cp:revision>66</cp:revision>
  <dcterms:created xsi:type="dcterms:W3CDTF">2012-04-18T19:06:04Z</dcterms:created>
  <dcterms:modified xsi:type="dcterms:W3CDTF">2012-04-19T20:36:51Z</dcterms:modified>
</cp:coreProperties>
</file>