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61" r:id="rId9"/>
    <p:sldId id="268" r:id="rId10"/>
    <p:sldId id="269" r:id="rId11"/>
    <p:sldId id="270" r:id="rId12"/>
    <p:sldId id="262" r:id="rId13"/>
    <p:sldId id="271" r:id="rId14"/>
    <p:sldId id="263" r:id="rId15"/>
    <p:sldId id="264" r:id="rId16"/>
    <p:sldId id="273" r:id="rId17"/>
    <p:sldId id="274" r:id="rId18"/>
    <p:sldId id="272" r:id="rId19"/>
    <p:sldId id="275" r:id="rId20"/>
    <p:sldId id="276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AFB072-E1BC-4A5B-9F9D-76FF4DC7D3E4}" type="datetimeFigureOut">
              <a:rPr lang="pt-BR" smtClean="0"/>
              <a:pPr/>
              <a:t>19/11/2010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Victor%20Hugo\Desktop\background.avi" TargetMode="External"/><Relationship Id="rId1" Type="http://schemas.openxmlformats.org/officeDocument/2006/relationships/video" Target="file:///G:\office1.avi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094879"/>
            <a:ext cx="7772400" cy="2478137"/>
          </a:xfrm>
        </p:spPr>
        <p:txBody>
          <a:bodyPr>
            <a:normAutofit fontScale="90000"/>
          </a:bodyPr>
          <a:lstStyle/>
          <a:p>
            <a:r>
              <a:rPr lang="pt-BR" dirty="0"/>
              <a:t>Uma Implementação de um Sistema de Contagem de Pessoas Baseado em </a:t>
            </a:r>
            <a:r>
              <a:rPr lang="pt-BR" dirty="0" smtClean="0"/>
              <a:t>Vídeo Processamento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5445224"/>
            <a:ext cx="4824536" cy="1412776"/>
          </a:xfrm>
        </p:spPr>
        <p:txBody>
          <a:bodyPr>
            <a:normAutofit lnSpcReduction="10000"/>
          </a:bodyPr>
          <a:lstStyle/>
          <a:p>
            <a:pPr algn="l"/>
            <a:r>
              <a:rPr lang="pt-BR" dirty="0" err="1" smtClean="0"/>
              <a:t>Suellen</a:t>
            </a:r>
            <a:r>
              <a:rPr lang="pt-BR" dirty="0" smtClean="0"/>
              <a:t> Silva de Almeida</a:t>
            </a:r>
          </a:p>
          <a:p>
            <a:pPr algn="l"/>
            <a:r>
              <a:rPr lang="pt-BR" dirty="0" smtClean="0"/>
              <a:t>Victor Hugo Cunha de Melo</a:t>
            </a:r>
          </a:p>
          <a:p>
            <a:pPr algn="l"/>
            <a:r>
              <a:rPr lang="pt-BR" dirty="0" smtClean="0"/>
              <a:t>Jean Carlos Mendes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inicialização dos centróides é muito importante e pode melhorar a convergência do algoritmo.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Então inicializamos os centróides com os valores dos centróides encontrados na iteração anterior.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</a:t>
            </a:r>
            <a:r>
              <a:rPr lang="pt-BR" dirty="0" err="1" smtClean="0"/>
              <a:t>k-means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48000" y="2601119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</a:t>
            </a:r>
            <a:r>
              <a:rPr lang="pt-BR" dirty="0" err="1" smtClean="0"/>
              <a:t>k-means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rastreamento consiste em descobrir se a mesma pessoa está em vários frames para então contá-las.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Método rastreamento: encontrar os clusters correspondentes em dois frames consecutivos que possuem a menor distância. Então esses clusters são marcados como a mesma pessoa.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Rastreamento de Pessoas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Essa marcação é feita em uma matriz binária, onde as linhas representam os clusters e as colunas representam os frames.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Rastreamento de Pessoas</a:t>
            </a:r>
            <a:endParaRPr lang="pt-BR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3573016"/>
            <a:ext cx="4104456" cy="553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contagem é realizada através da análise da matriz binária M.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Percorremos as linhas da matriz (</a:t>
            </a:r>
            <a:r>
              <a:rPr lang="pt-BR" dirty="0" err="1" smtClean="0"/>
              <a:t>clustes</a:t>
            </a:r>
            <a:r>
              <a:rPr lang="pt-BR" dirty="0" smtClean="0"/>
              <a:t>) e quando uma mudança de 1 para 0, uma pessoa foi detectada e o contador é incrementado.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Validação – Contagem das pessoas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Para avaliar o método, calculamos as métricas mais utilizadas em problemas de Reconhecimento de Padrões: precisão, </a:t>
            </a:r>
            <a:r>
              <a:rPr lang="pt-BR" i="1" dirty="0" smtClean="0"/>
              <a:t>recall</a:t>
            </a:r>
            <a:r>
              <a:rPr lang="pt-BR" dirty="0" smtClean="0"/>
              <a:t> e   </a:t>
            </a:r>
            <a:r>
              <a:rPr lang="pt-BR" dirty="0" err="1" smtClean="0"/>
              <a:t>F-score</a:t>
            </a:r>
            <a:r>
              <a:rPr lang="pt-BR" dirty="0" smtClean="0"/>
              <a:t> (média ponderada da precisão e </a:t>
            </a:r>
            <a:r>
              <a:rPr lang="pt-BR" i="1" dirty="0" smtClean="0"/>
              <a:t>recall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r>
              <a:rPr lang="pt-BR" dirty="0" smtClean="0"/>
              <a:t>Os termos verdadeiro positivo (TP), verdadeiro </a:t>
            </a:r>
            <a:r>
              <a:rPr lang="pt-BR" dirty="0" smtClean="0"/>
              <a:t>negativo (TN</a:t>
            </a:r>
            <a:r>
              <a:rPr lang="pt-BR" dirty="0" smtClean="0"/>
              <a:t>), falso positivo (FP) e falso negativo (FN) são </a:t>
            </a:r>
            <a:r>
              <a:rPr lang="pt-BR" dirty="0" smtClean="0"/>
              <a:t>utilizados para </a:t>
            </a:r>
            <a:r>
              <a:rPr lang="pt-BR" dirty="0" smtClean="0"/>
              <a:t>comparar a classificação de um item (de </a:t>
            </a:r>
            <a:r>
              <a:rPr lang="pt-BR" dirty="0" smtClean="0"/>
              <a:t>acordo com </a:t>
            </a:r>
            <a:r>
              <a:rPr lang="pt-BR" dirty="0" smtClean="0"/>
              <a:t>um algoritmo) com a real classificação desse item.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Análise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Verdade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Escritorio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 smtClean="0"/>
                        <a:t>Método </a:t>
                      </a:r>
                      <a:r>
                        <a:rPr lang="pt-BR" baseline="0" dirty="0" err="1" smtClean="0"/>
                        <a:t>Escritorio</a:t>
                      </a:r>
                      <a:endParaRPr lang="pt-BR" dirty="0" smtClean="0"/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Verdade</a:t>
                      </a:r>
                      <a:r>
                        <a:rPr lang="pt-BR" baseline="0" dirty="0" smtClean="0"/>
                        <a:t> Terminal</a:t>
                      </a:r>
                      <a:endParaRPr lang="pt-BR" dirty="0" smtClean="0"/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Método Terminal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Pessoas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FP</a:t>
                      </a:r>
                      <a:r>
                        <a:rPr lang="pt-BR" baseline="0" dirty="0" smtClean="0"/>
                        <a:t> + FN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1+0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Precisão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0.87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Recall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0.83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F-score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Análise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A precisão não foi tão boa devido aos seguintes motivos: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ajuste </a:t>
            </a:r>
            <a:r>
              <a:rPr lang="pt-BR" dirty="0" smtClean="0"/>
              <a:t>de </a:t>
            </a:r>
            <a:r>
              <a:rPr lang="pt-BR" dirty="0" smtClean="0"/>
              <a:t>parâmetros;</a:t>
            </a:r>
            <a:endParaRPr lang="pt-BR" dirty="0" smtClean="0"/>
          </a:p>
          <a:p>
            <a:r>
              <a:rPr lang="pt-BR" dirty="0" smtClean="0"/>
              <a:t>ruídos nas imagens;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Análise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Foi apresentada </a:t>
            </a:r>
            <a:r>
              <a:rPr lang="pt-BR" dirty="0" smtClean="0"/>
              <a:t>uma avaliação de um </a:t>
            </a:r>
            <a:r>
              <a:rPr lang="pt-BR" dirty="0" smtClean="0"/>
              <a:t>método para </a:t>
            </a:r>
            <a:r>
              <a:rPr lang="pt-BR" dirty="0" smtClean="0"/>
              <a:t>segmentação de pessoas, rastreamento e contagem </a:t>
            </a:r>
            <a:r>
              <a:rPr lang="pt-BR" dirty="0" smtClean="0"/>
              <a:t>utilizando um </a:t>
            </a:r>
            <a:r>
              <a:rPr lang="pt-BR" dirty="0" smtClean="0"/>
              <a:t>sistema de câmera zenital.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algoritmo realiza </a:t>
            </a:r>
            <a:r>
              <a:rPr lang="pt-BR" dirty="0" smtClean="0"/>
              <a:t>a remoção </a:t>
            </a:r>
            <a:r>
              <a:rPr lang="pt-BR" dirty="0" smtClean="0"/>
              <a:t>do fundo seguida da segmentação de pessoas </a:t>
            </a:r>
            <a:r>
              <a:rPr lang="pt-BR" dirty="0" smtClean="0"/>
              <a:t>através do </a:t>
            </a:r>
            <a:r>
              <a:rPr lang="pt-BR" dirty="0" err="1" smtClean="0"/>
              <a:t>k-means</a:t>
            </a:r>
            <a:r>
              <a:rPr lang="pt-BR" dirty="0" smtClean="0"/>
              <a:t>. O </a:t>
            </a:r>
            <a:r>
              <a:rPr lang="pt-BR" dirty="0" err="1" smtClean="0"/>
              <a:t>rastremento</a:t>
            </a:r>
            <a:r>
              <a:rPr lang="pt-BR" dirty="0" smtClean="0"/>
              <a:t> de pessoas foi realizado através de um algoritmo guloso.</a:t>
            </a:r>
          </a:p>
          <a:p>
            <a:r>
              <a:rPr lang="pt-BR" dirty="0" smtClean="0"/>
              <a:t>O </a:t>
            </a:r>
            <a:r>
              <a:rPr lang="pt-BR" dirty="0" smtClean="0"/>
              <a:t>resultado </a:t>
            </a:r>
            <a:r>
              <a:rPr lang="pt-BR" dirty="0" smtClean="0"/>
              <a:t>obtido não foi </a:t>
            </a:r>
            <a:r>
              <a:rPr lang="pt-BR" dirty="0" smtClean="0"/>
              <a:t>tão preciso quanto ao artigo original devido </a:t>
            </a:r>
            <a:r>
              <a:rPr lang="pt-BR" dirty="0" smtClean="0"/>
              <a:t>ao problema </a:t>
            </a:r>
            <a:r>
              <a:rPr lang="pt-BR" dirty="0" smtClean="0"/>
              <a:t>para se determinar os parâmetros da aplicação </a:t>
            </a:r>
            <a:r>
              <a:rPr lang="pt-BR" dirty="0" smtClean="0"/>
              <a:t>e os </a:t>
            </a:r>
            <a:r>
              <a:rPr lang="pt-BR" dirty="0" smtClean="0"/>
              <a:t>ruídos não removidos dos frames.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Implementar outros artigos </a:t>
            </a:r>
            <a:r>
              <a:rPr lang="pt-BR" dirty="0" smtClean="0"/>
              <a:t>para comparação de eficácia entre </a:t>
            </a:r>
            <a:r>
              <a:rPr lang="pt-BR" dirty="0" smtClean="0"/>
              <a:t>métodos;</a:t>
            </a:r>
            <a:endParaRPr lang="pt-BR" dirty="0" smtClean="0"/>
          </a:p>
          <a:p>
            <a:r>
              <a:rPr lang="pt-BR" dirty="0" smtClean="0"/>
              <a:t>S</a:t>
            </a:r>
            <a:r>
              <a:rPr lang="pt-BR" dirty="0" smtClean="0"/>
              <a:t>ubstituir </a:t>
            </a:r>
            <a:r>
              <a:rPr lang="pt-BR" dirty="0" smtClean="0"/>
              <a:t>a segmentação via </a:t>
            </a:r>
            <a:r>
              <a:rPr lang="pt-BR" dirty="0" err="1" smtClean="0"/>
              <a:t>k-means</a:t>
            </a:r>
            <a:r>
              <a:rPr lang="pt-BR" dirty="0" smtClean="0"/>
              <a:t> </a:t>
            </a:r>
            <a:r>
              <a:rPr lang="pt-BR" dirty="0" smtClean="0"/>
              <a:t>por um </a:t>
            </a:r>
            <a:r>
              <a:rPr lang="pt-BR" dirty="0" smtClean="0"/>
              <a:t>algoritmo de </a:t>
            </a:r>
            <a:r>
              <a:rPr lang="pt-BR" dirty="0" err="1" smtClean="0"/>
              <a:t>labeling</a:t>
            </a:r>
            <a:r>
              <a:rPr lang="pt-BR" dirty="0" smtClean="0"/>
              <a:t> que poderá melhorar o </a:t>
            </a:r>
            <a:r>
              <a:rPr lang="pt-BR" dirty="0" smtClean="0"/>
              <a:t>desempenho;</a:t>
            </a:r>
            <a:endParaRPr lang="pt-BR" dirty="0" smtClean="0"/>
          </a:p>
          <a:p>
            <a:r>
              <a:rPr lang="pt-BR" dirty="0" smtClean="0"/>
              <a:t>Ajustar os parâmetros;</a:t>
            </a:r>
            <a:endParaRPr lang="pt-BR" dirty="0" smtClean="0"/>
          </a:p>
          <a:p>
            <a:r>
              <a:rPr lang="pt-BR" dirty="0" smtClean="0"/>
              <a:t>Remover ruídos das imagens;</a:t>
            </a:r>
          </a:p>
          <a:p>
            <a:r>
              <a:rPr lang="pt-BR" dirty="0" smtClean="0"/>
              <a:t>Estudar </a:t>
            </a:r>
            <a:r>
              <a:rPr lang="pt-BR" dirty="0" smtClean="0"/>
              <a:t>outros métodos de </a:t>
            </a:r>
            <a:r>
              <a:rPr lang="pt-BR" dirty="0" smtClean="0"/>
              <a:t>rastreamento, como </a:t>
            </a:r>
            <a:r>
              <a:rPr lang="pt-BR" dirty="0" smtClean="0"/>
              <a:t>Filtro de Partículas e Colônia de </a:t>
            </a:r>
            <a:r>
              <a:rPr lang="pt-BR" dirty="0" smtClean="0"/>
              <a:t>Formigas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Trabalhos Futuros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pt-BR" dirty="0" smtClean="0"/>
              <a:t>A detecção</a:t>
            </a:r>
            <a:r>
              <a:rPr lang="pt-BR" dirty="0" smtClean="0"/>
              <a:t>, rastreamento e contagem de pessoas é útil para diversas aplicações comerciais, como monitoramento de espaços públicos, estádios de futebol, ou estações de </a:t>
            </a:r>
            <a:r>
              <a:rPr lang="pt-BR" dirty="0" smtClean="0"/>
              <a:t>ônibus.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???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3213" y="1844824"/>
            <a:ext cx="4441035" cy="338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do Sistema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imagens qu</a:t>
            </a:r>
            <a:r>
              <a:rPr lang="pt-BR" dirty="0" smtClean="0"/>
              <a:t>e pertencem ao fundo do vídeo são obtidas através do seguinte filtro:</a:t>
            </a:r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F </a:t>
            </a:r>
            <a:r>
              <a:rPr lang="pt-BR" dirty="0" smtClean="0"/>
              <a:t>= (</a:t>
            </a:r>
            <a:r>
              <a:rPr lang="pt-BR" dirty="0" err="1" smtClean="0"/>
              <a:t>1-α</a:t>
            </a:r>
            <a:r>
              <a:rPr lang="pt-BR" dirty="0" smtClean="0"/>
              <a:t>) . </a:t>
            </a:r>
            <a:r>
              <a:rPr lang="pt-BR" dirty="0" err="1" smtClean="0"/>
              <a:t>F</a:t>
            </a:r>
            <a:r>
              <a:rPr lang="pt-BR" baseline="30000" dirty="0" err="1" smtClean="0"/>
              <a:t>t</a:t>
            </a:r>
            <a:r>
              <a:rPr lang="pt-BR" dirty="0" smtClean="0"/>
              <a:t> + α . I</a:t>
            </a:r>
            <a:r>
              <a:rPr lang="pt-BR" baseline="30000" dirty="0" smtClean="0"/>
              <a:t>t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Subtração do Fundo</a:t>
            </a:r>
            <a:endParaRPr lang="pt-BR" dirty="0"/>
          </a:p>
        </p:txBody>
      </p:sp>
      <p:pic>
        <p:nvPicPr>
          <p:cNvPr id="4" name="office1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259632" y="4149080"/>
            <a:ext cx="3048000" cy="2286000"/>
          </a:xfrm>
          <a:prstGeom prst="rect">
            <a:avLst/>
          </a:prstGeom>
        </p:spPr>
      </p:pic>
      <p:pic>
        <p:nvPicPr>
          <p:cNvPr id="9" name="background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4788024" y="414908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determinar os frames que contem pessoas, o algoritmo utiliza fatores multiplicativos determinados através da estimativa máxima de verossimilhança (MLE) definida da seguinte forma: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Detecção pessoas (primeiro plano)</a:t>
            </a:r>
            <a:endParaRPr lang="pt-B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4653136"/>
            <a:ext cx="4161309" cy="1086991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Então calculamos o maior e o menor </a:t>
            </a:r>
            <a:r>
              <a:rPr lang="el-GR" dirty="0" smtClean="0"/>
              <a:t>β</a:t>
            </a:r>
            <a:r>
              <a:rPr lang="pt-BR" dirty="0" smtClean="0"/>
              <a:t> entre os canais da imagem.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 </a:t>
            </a:r>
            <a:r>
              <a:rPr lang="el-GR" dirty="0" smtClean="0"/>
              <a:t>δβ</a:t>
            </a:r>
            <a:r>
              <a:rPr lang="pt-BR" dirty="0" smtClean="0"/>
              <a:t> não é pequeno ou se algum fator multiplicativo é muito diferente de 1, o bloco pertence ao primeiro plano.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Detecção pessoas (primeiro plano)</a:t>
            </a:r>
            <a:endParaRPr lang="pt-BR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2780928"/>
            <a:ext cx="4608512" cy="513154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Vídeo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Detecção pessoas (primeiro plano)</a:t>
            </a:r>
            <a:endParaRPr lang="pt-BR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56992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356992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dirty="0" err="1" smtClean="0"/>
              <a:t>k-means</a:t>
            </a:r>
            <a:r>
              <a:rPr lang="pt-BR" dirty="0" smtClean="0"/>
              <a:t> considera que os k centróides são conhecidos a priori, porém o nosso objetivo é procurar o valor de k. Então o valor de k é estimado como o número máximo de clusters em que a distância inter-cluster é maior do que a distância mínima </a:t>
            </a:r>
            <a:r>
              <a:rPr lang="pt-BR" dirty="0" err="1" smtClean="0"/>
              <a:t>Dmin</a:t>
            </a:r>
            <a:r>
              <a:rPr lang="pt-BR" dirty="0" smtClean="0"/>
              <a:t> </a:t>
            </a:r>
            <a:r>
              <a:rPr lang="pt-BR" dirty="0" smtClean="0"/>
              <a:t>(tamanho médio de uma pessoa na cena).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</a:t>
            </a:r>
            <a:r>
              <a:rPr lang="pt-BR" dirty="0" err="1" smtClean="0"/>
              <a:t>k-means</a:t>
            </a:r>
            <a:endParaRPr lang="pt-BR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4941168"/>
            <a:ext cx="4392488" cy="707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número atual de clusters k* é então estimado como o máximo número de clusters que possuem a distância mínima dentro do cluster             maior que </a:t>
            </a:r>
            <a:r>
              <a:rPr lang="pt-BR" dirty="0" err="1" smtClean="0"/>
              <a:t>Dmin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</a:t>
            </a:r>
            <a:r>
              <a:rPr lang="pt-BR" dirty="0" err="1" smtClean="0"/>
              <a:t>k-means</a:t>
            </a:r>
            <a:endParaRPr lang="pt-B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2708920"/>
            <a:ext cx="929703" cy="504056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4293096"/>
            <a:ext cx="6192688" cy="494036"/>
          </a:xfrm>
          <a:prstGeom prst="rect">
            <a:avLst/>
          </a:prstGeom>
          <a:noFill/>
        </p:spPr>
      </p:pic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</TotalTime>
  <Words>688</Words>
  <Application>Microsoft Office PowerPoint</Application>
  <PresentationFormat>Apresentação na tela (4:3)</PresentationFormat>
  <Paragraphs>96</Paragraphs>
  <Slides>20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Concurso</vt:lpstr>
      <vt:lpstr>Uma Implementação de um Sistema de Contagem de Pessoas Baseado em Vídeo Processamento</vt:lpstr>
      <vt:lpstr>Introdução</vt:lpstr>
      <vt:lpstr>Arquitetura do Sistema</vt:lpstr>
      <vt:lpstr>Subtração do Fundo</vt:lpstr>
      <vt:lpstr>Detecção pessoas (primeiro plano)</vt:lpstr>
      <vt:lpstr>Detecção pessoas (primeiro plano)</vt:lpstr>
      <vt:lpstr>Detecção pessoas (primeiro plano)</vt:lpstr>
      <vt:lpstr>Segmentação k-means</vt:lpstr>
      <vt:lpstr>Segmentação k-means</vt:lpstr>
      <vt:lpstr>Segmentação k-means</vt:lpstr>
      <vt:lpstr>Segmentação k-means</vt:lpstr>
      <vt:lpstr>Rastreamento de Pessoas</vt:lpstr>
      <vt:lpstr>Rastreamento de Pessoas</vt:lpstr>
      <vt:lpstr>Validação – Contagem das pessoas</vt:lpstr>
      <vt:lpstr>Resultados e Análise</vt:lpstr>
      <vt:lpstr>Resultados e Análise</vt:lpstr>
      <vt:lpstr>Resultados e Análise</vt:lpstr>
      <vt:lpstr>Conclusão</vt:lpstr>
      <vt:lpstr>Trabalhos Futuros</vt:lpstr>
      <vt:lpstr>Perguntas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Implementação de um Sistema de Contagem de Pessoas Baseado em Vídeo Processamento</dc:title>
  <dc:creator>Victor Hugo</dc:creator>
  <cp:lastModifiedBy>Victor Hugo</cp:lastModifiedBy>
  <cp:revision>22</cp:revision>
  <dcterms:created xsi:type="dcterms:W3CDTF">2010-11-19T01:12:19Z</dcterms:created>
  <dcterms:modified xsi:type="dcterms:W3CDTF">2010-11-19T07:45:42Z</dcterms:modified>
</cp:coreProperties>
</file>