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0" r:id="rId4"/>
    <p:sldId id="279" r:id="rId5"/>
    <p:sldId id="264" r:id="rId6"/>
    <p:sldId id="286" r:id="rId7"/>
    <p:sldId id="287" r:id="rId8"/>
    <p:sldId id="288" r:id="rId9"/>
    <p:sldId id="284" r:id="rId10"/>
    <p:sldId id="270" r:id="rId11"/>
    <p:sldId id="290" r:id="rId12"/>
    <p:sldId id="291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0D13D-4AE0-43BA-9C0A-CBF874375F8F}" type="datetimeFigureOut">
              <a:rPr lang="pt-BR" smtClean="0"/>
              <a:pPr/>
              <a:t>16/12/2010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16722-C82D-49D4-8680-B8C3E304B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ECE2-113A-40ED-98AB-3B95610D5C41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A2EE-3CA3-4CC5-ADF3-B2D848B1B161}" type="datetime1">
              <a:rPr lang="pt-BR" smtClean="0"/>
              <a:pPr/>
              <a:t>16/12/2010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1F7-926E-441C-B893-882DD84A1C0A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24D-97D9-4ABF-9EAC-EC95B831A87D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3E98-3142-4F66-8055-480B63CE82E6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6514-1A45-45E0-87E4-539CFEC06CF4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4D1-0485-43CC-88F7-3C8F27A69DAE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E66E-27BF-4DC4-80F5-51E73B24FDF3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3479-63F3-40AC-BD9E-01487C57A149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1AE3-A7BE-44FF-89E4-0DE8EF2ABD6C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28AD2D-614F-41E5-99ED-F9D300D7005C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9A7A41-9DDA-42AF-AE20-E4E13F520A93}" type="datetime1">
              <a:rPr lang="pt-BR" smtClean="0"/>
              <a:pPr/>
              <a:t>16/12/2010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r>
              <a:rPr kumimoji="0" lang="pt-BR" sz="1000" smtClean="0">
                <a:solidFill>
                  <a:schemeClr val="tx2">
                    <a:shade val="50000"/>
                  </a:schemeClr>
                </a:solidFill>
              </a:rPr>
              <a:t>BCC 448 -  Reconhecimento de Padrões</a:t>
            </a:r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640960" cy="18002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Aplicação de redes complexas na classificação automática de agentes</a:t>
            </a:r>
            <a:br>
              <a:rPr lang="pt-BR" sz="3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t-BR" sz="3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danificadores em folíolos de soja</a:t>
            </a:r>
            <a:endParaRPr lang="pt-BR" sz="37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835696" y="2996952"/>
            <a:ext cx="5040560" cy="204063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Eduardo Severino Mapa </a:t>
            </a:r>
          </a:p>
          <a:p>
            <a:pPr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Kayran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dos Santos</a:t>
            </a:r>
          </a:p>
          <a:p>
            <a:pPr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Thiago Luis Guimarães de Souza</a:t>
            </a:r>
          </a:p>
          <a:p>
            <a:pPr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David Menotti</a:t>
            </a:r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B28C-CD14-4D94-8C13-7556A73DC36A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Distribuição P(k</a:t>
            </a:r>
            <a:r>
              <a:rPr lang="pt-BR" sz="4400" b="1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k’)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48880"/>
            <a:ext cx="8892480" cy="1944215"/>
          </a:xfrm>
        </p:spPr>
        <p:txBody>
          <a:bodyPr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Probabilidade de um vértice de grau k</a:t>
            </a:r>
            <a:r>
              <a:rPr lang="pt-BR" sz="360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estar ligado a um de grau k’;</a:t>
            </a:r>
          </a:p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Em nossa abordagem adotou-se k</a:t>
            </a:r>
            <a:r>
              <a:rPr lang="pt-BR" sz="3600" baseline="-250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= k’;</a:t>
            </a:r>
          </a:p>
          <a:p>
            <a:pPr>
              <a:buClr>
                <a:srgbClr val="F1DA29"/>
              </a:buClr>
              <a:buNone/>
            </a:pP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10</a:t>
            </a:fld>
            <a:endParaRPr kumimoji="0" lang="en-US"/>
          </a:p>
        </p:txBody>
      </p:sp>
      <p:grpSp>
        <p:nvGrpSpPr>
          <p:cNvPr id="12" name="Grupo 11"/>
          <p:cNvGrpSpPr/>
          <p:nvPr/>
        </p:nvGrpSpPr>
        <p:grpSpPr>
          <a:xfrm>
            <a:off x="3620269" y="4725144"/>
            <a:ext cx="1815827" cy="720080"/>
            <a:chOff x="3203848" y="4797152"/>
            <a:chExt cx="1815827" cy="720080"/>
          </a:xfrm>
        </p:grpSpPr>
        <p:sp>
          <p:nvSpPr>
            <p:cNvPr id="10" name="Retângulo de cantos arredondados 9"/>
            <p:cNvSpPr/>
            <p:nvPr/>
          </p:nvSpPr>
          <p:spPr>
            <a:xfrm>
              <a:off x="3203848" y="4797152"/>
              <a:ext cx="1800200" cy="7200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aphicFrame>
          <p:nvGraphicFramePr>
            <p:cNvPr id="11" name="Objeto 10"/>
            <p:cNvGraphicFramePr>
              <a:graphicFrameLocks noChangeAspect="1"/>
            </p:cNvGraphicFramePr>
            <p:nvPr/>
          </p:nvGraphicFramePr>
          <p:xfrm>
            <a:off x="3298825" y="4820320"/>
            <a:ext cx="1720850" cy="696912"/>
          </p:xfrm>
          <a:graphic>
            <a:graphicData uri="http://schemas.openxmlformats.org/presentationml/2006/ole">
              <p:oleObj spid="_x0000_s7169" name="Equação" r:id="rId3" imgW="53316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Entropia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48880"/>
            <a:ext cx="8892480" cy="1944215"/>
          </a:xfrm>
        </p:spPr>
        <p:txBody>
          <a:bodyPr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Grau de desordem de um sistema;</a:t>
            </a:r>
          </a:p>
          <a:p>
            <a:pPr>
              <a:buClr>
                <a:srgbClr val="F1DA29"/>
              </a:buClr>
              <a:buNone/>
            </a:pP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47664" y="4005064"/>
            <a:ext cx="6192688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1590551" y="4074418"/>
          <a:ext cx="6145213" cy="819150"/>
        </p:xfrm>
        <a:graphic>
          <a:graphicData uri="http://schemas.openxmlformats.org/presentationml/2006/ole">
            <p:oleObj spid="_x0000_s39939" name="Equação" r:id="rId3" imgW="1904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Energia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48880"/>
            <a:ext cx="8892480" cy="1944215"/>
          </a:xfrm>
        </p:spPr>
        <p:txBody>
          <a:bodyPr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Representada pela equação abaixo:</a:t>
            </a:r>
          </a:p>
          <a:p>
            <a:pPr>
              <a:buClr>
                <a:srgbClr val="F1DA29"/>
              </a:buClr>
              <a:buNone/>
            </a:pP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12</a:t>
            </a:fld>
            <a:endParaRPr kumimoji="0" lang="en-US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797349" y="4005064"/>
            <a:ext cx="345638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2771800" y="4075113"/>
          <a:ext cx="3400425" cy="819150"/>
        </p:xfrm>
        <a:graphic>
          <a:graphicData uri="http://schemas.openxmlformats.org/presentationml/2006/ole">
            <p:oleObj spid="_x0000_s40962" name="Equação" r:id="rId3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Médio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48880"/>
            <a:ext cx="8892480" cy="1944215"/>
          </a:xfrm>
        </p:spPr>
        <p:txBody>
          <a:bodyPr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Probabilidade de encontrar dois vértices de um mesmo grau na rede;</a:t>
            </a:r>
          </a:p>
          <a:p>
            <a:pPr>
              <a:buClr>
                <a:srgbClr val="F1DA29"/>
              </a:buClr>
              <a:buNone/>
            </a:pP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797348" y="4031208"/>
            <a:ext cx="3862883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2771800" y="3959200"/>
          <a:ext cx="3892550" cy="1270000"/>
        </p:xfrm>
        <a:graphic>
          <a:graphicData uri="http://schemas.openxmlformats.org/presentationml/2006/ole">
            <p:oleObj spid="_x0000_s41986" name="Equação" r:id="rId3" imgW="12063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11560" y="2276872"/>
            <a:ext cx="7931224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Análise dos Resultados</a:t>
            </a:r>
            <a:endParaRPr lang="pt-BR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9329-A2D7-4BFC-9C20-73FAE115891D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15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539552" y="1268760"/>
          <a:ext cx="8064896" cy="41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543387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</a:p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Nº 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Carac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treino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0,899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0,899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13766,9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0,8998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539552" y="5888406"/>
          <a:ext cx="8064896" cy="553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1306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0,768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11952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dirty="0" smtClean="0"/>
                        <a:t>1311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dirty="0" smtClean="0"/>
                        <a:t>11920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sng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0,779</a:t>
                      </a:r>
                      <a:endParaRPr lang="pt-BR" sz="1600" b="0" i="0" u="sng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16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467544" y="1700808"/>
          <a:ext cx="8352925" cy="41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5433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  <a:endParaRPr lang="pt-BR" sz="32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0,774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467547" y="6032422"/>
          <a:ext cx="8352925" cy="27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0,799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17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395536" y="1661478"/>
          <a:ext cx="8496943" cy="41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849"/>
                <a:gridCol w="1213849"/>
                <a:gridCol w="1213849"/>
                <a:gridCol w="1213849"/>
                <a:gridCol w="1213849"/>
                <a:gridCol w="1213849"/>
                <a:gridCol w="1213849"/>
              </a:tblGrid>
              <a:tr h="5433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  <a:endParaRPr lang="pt-BR" sz="32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0,785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0,783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0,785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0,785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0,7841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67547" y="6032422"/>
          <a:ext cx="8352925" cy="27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2768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0,789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0,746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0,799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0,751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&amp;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18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560" y="1700808"/>
          <a:ext cx="8064896" cy="41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543387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</a:p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Nº 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Carac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treino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0,916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14072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0,920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0,913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14089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0,921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14042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1546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14037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0,917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0,913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14101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0,922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14068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14060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14034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0,917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1548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0,911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14057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0,912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14069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0,920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14062,9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11560" y="6127963"/>
          <a:ext cx="8064896" cy="25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204890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0,771176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0,779085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&amp;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19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323528" y="1916832"/>
          <a:ext cx="8352925" cy="274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5433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  <a:endParaRPr lang="pt-BR" sz="32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0,949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0,971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0,951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0,951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0,947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kumimoji="0" lang="pt-BR" sz="1600" b="1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0,95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0,95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23531" y="5312342"/>
          <a:ext cx="8352925" cy="27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0,9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0,917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0,903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0,923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95536" y="404664"/>
            <a:ext cx="2880320" cy="70961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4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Introdução</a:t>
            </a:r>
            <a:endParaRPr lang="pt-BR" sz="4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2074540"/>
            <a:ext cx="8784976" cy="24345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1DA2D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Verdana" pitchFamily="34" charset="0"/>
                <a:cs typeface="Calibri" pitchFamily="34" charset="0"/>
              </a:rPr>
              <a:t>Melhor representação das características extraídas anteriormente;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1DA2D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pt-BR" sz="32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Verdana" pitchFamily="34" charset="0"/>
                <a:cs typeface="Calibri" pitchFamily="34" charset="0"/>
              </a:rPr>
              <a:t>Obtenção de novas características para a</a:t>
            </a:r>
            <a:r>
              <a:rPr kumimoji="0" lang="pt-BR" sz="32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Verdana" pitchFamily="34" charset="0"/>
                <a:cs typeface="Calibri" pitchFamily="34" charset="0"/>
              </a:rPr>
              <a:t> mesma modelagem de redes complexas;</a:t>
            </a: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1DA2D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Verdana" pitchFamily="34" charset="0"/>
                <a:cs typeface="Calibri" pitchFamily="34" charset="0"/>
              </a:rPr>
              <a:t>Aplicação de um novo classificador (SVM) durante a validação do método;</a:t>
            </a: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13" name="Espaço Reservado para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3AE3-6B1B-4658-A3E7-045F5512A1DA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LDA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&amp;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20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323528" y="1916832"/>
          <a:ext cx="8568952" cy="274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224136"/>
                <a:gridCol w="1224136"/>
                <a:gridCol w="1224136"/>
                <a:gridCol w="1224136"/>
              </a:tblGrid>
              <a:tr h="54338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  <a:endParaRPr lang="pt-BR" sz="32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Sens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Esp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Lag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0,879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0,846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0,880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kumimoji="0" lang="pt-BR" sz="1600" b="1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0,95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0,95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0,87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95539" y="5312342"/>
          <a:ext cx="8352925" cy="27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275"/>
                <a:gridCol w="1193275"/>
                <a:gridCol w="1193275"/>
                <a:gridCol w="1193275"/>
                <a:gridCol w="1193275"/>
                <a:gridCol w="1193275"/>
                <a:gridCol w="1193275"/>
              </a:tblGrid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0,075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0,875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0,903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SVM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21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539552" y="1805494"/>
          <a:ext cx="8064896" cy="385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543387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</a:p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Nº 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Carac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treino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0,999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1,000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0,997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0,983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0,596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kumimoji="0" lang="pt-BR" sz="1600" b="1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1001,75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27384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SVM –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X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44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22</a:t>
            </a:fld>
            <a:endParaRPr kumimoji="0" lang="en-US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539552" y="1805494"/>
          <a:ext cx="8064896" cy="385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543387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Limiares</a:t>
                      </a:r>
                    </a:p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3200" b="1" i="0" u="none" strike="noStrike" kern="1200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3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pt-BR" sz="1600" b="1" i="0" u="none" strike="noStrike" baseline="-250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</a:t>
                      </a:r>
                      <a:endParaRPr lang="pt-BR" sz="1600" b="1" i="0" u="none" strike="noStrike" baseline="-250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Nº </a:t>
                      </a:r>
                      <a:r>
                        <a:rPr lang="pt-BR" sz="1600" b="1" i="0" u="none" strike="noStrike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Carac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acertos treino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treino</a:t>
                      </a:r>
                    </a:p>
                  </a:txBody>
                  <a:tcPr marL="9525" marR="9525" marT="9525" marB="0" anchor="ctr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0,999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1,000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0,997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0,588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0,983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0,596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0,994</a:t>
                      </a:r>
                    </a:p>
                  </a:txBody>
                  <a:tcPr marL="9525" marR="9525" marT="9525" marB="0" anchor="b"/>
                </a:tc>
              </a:tr>
              <a:tr h="276898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pt-BR" sz="1600" b="0" i="0" u="none" strike="noStrike" kern="1200" dirty="0" smtClean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Média</a:t>
                      </a:r>
                      <a:endParaRPr kumimoji="0" lang="pt-BR" sz="1600" b="1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kumimoji="0" lang="pt-BR" sz="1600" b="0" i="0" u="none" strike="noStrike" kern="1200" dirty="0">
                        <a:solidFill>
                          <a:srgbClr val="00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1001,75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600" b="0" i="0" u="none" strike="noStrike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0,590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Conclusões</a:t>
            </a:r>
            <a:endParaRPr lang="pt-BR" sz="4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251520" y="1700808"/>
            <a:ext cx="8568952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Clr>
                <a:srgbClr val="F1DA29"/>
              </a:buClr>
            </a:pPr>
            <a:endParaRPr lang="pt-BR" sz="3200" b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Resultados satisfatórios para as características observadas;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Análise de características (PCA) necessária;  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Melhor ajuste nos parâmetros do SVM;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Comparação ou combinação entre outros classificadores (RNA e MLP);</a:t>
            </a:r>
          </a:p>
          <a:p>
            <a:pPr>
              <a:buClr>
                <a:srgbClr val="F1DA29"/>
              </a:buClr>
            </a:pPr>
            <a:endParaRPr lang="pt-BR" sz="3200" b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1DA29"/>
              </a:buClr>
            </a:pPr>
            <a:endParaRPr lang="pt-BR" sz="3200" b="1" dirty="0" smtClean="0">
              <a:latin typeface="Calibri" pitchFamily="34" charset="0"/>
              <a:cs typeface="Calibri" pitchFamily="34" charset="0"/>
            </a:endParaRPr>
          </a:p>
          <a:p>
            <a:pPr lvl="1" algn="r">
              <a:buClr>
                <a:srgbClr val="F1DA2D"/>
              </a:buClr>
              <a:buSzPct val="70000"/>
              <a:buNone/>
            </a:pP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1DA2D"/>
              </a:buClr>
              <a:buSzPct val="80000"/>
              <a:buFont typeface="Wingdings 2"/>
              <a:buChar char=""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F843F-3553-4078-B8AD-8F3F7CC4A0BC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1444-DFF5-452F-8315-67817B6FF11E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Dúvidas</a:t>
            </a:r>
            <a:endParaRPr lang="pt-BR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Imagem 7" descr="questio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6504"/>
            <a:ext cx="3519834" cy="3500909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Objetivo</a:t>
            </a:r>
            <a:endParaRPr lang="pt-BR" sz="4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251520" y="1700808"/>
            <a:ext cx="8568952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Clr>
                <a:srgbClr val="F1DA29"/>
              </a:buClr>
            </a:pPr>
            <a:endParaRPr lang="pt-BR" sz="3200" b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Obter a melhor representação sobre o modelo;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Potencializar as características discriminantes;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Comparação de classificadores por meio de  validação cruzada;</a:t>
            </a:r>
          </a:p>
          <a:p>
            <a:pPr>
              <a:buClr>
                <a:srgbClr val="F1DA29"/>
              </a:buClr>
            </a:pPr>
            <a:endParaRPr lang="pt-BR" sz="3200" b="1" dirty="0" smtClean="0">
              <a:latin typeface="Calibri" pitchFamily="34" charset="0"/>
              <a:cs typeface="Calibri" pitchFamily="34" charset="0"/>
            </a:endParaRPr>
          </a:p>
          <a:p>
            <a:pPr lvl="1" algn="r">
              <a:buClr>
                <a:srgbClr val="F1DA2D"/>
              </a:buClr>
              <a:buSzPct val="70000"/>
              <a:buNone/>
            </a:pP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1DA2D"/>
              </a:buClr>
              <a:buSzPct val="80000"/>
              <a:buFont typeface="Wingdings 2"/>
              <a:buChar char=""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F843F-3553-4078-B8AD-8F3F7CC4A0BC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Metodologia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24D-97D9-4ABF-9EAC-EC95B831A87D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7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539552" y="1916833"/>
            <a:ext cx="7859216" cy="302433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Modelagem por diferentes intervalos de evolução;</a:t>
            </a: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Extração de novas características sobre a correlação </a:t>
            </a:r>
            <a:r>
              <a:rPr lang="pt-BR" sz="3200" b="1" i="1" dirty="0" err="1" smtClean="0">
                <a:latin typeface="Calibri" pitchFamily="34" charset="0"/>
                <a:cs typeface="Calibri" pitchFamily="34" charset="0"/>
              </a:rPr>
              <a:t>Joint</a:t>
            </a:r>
            <a:r>
              <a:rPr lang="pt-BR" sz="32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3200" b="1" i="1" dirty="0" err="1" smtClean="0">
                <a:latin typeface="Calibri" pitchFamily="34" charset="0"/>
                <a:cs typeface="Calibri" pitchFamily="34" charset="0"/>
              </a:rPr>
              <a:t>Degree</a:t>
            </a:r>
            <a:r>
              <a:rPr lang="pt-BR" sz="3200" b="1" i="1" smtClean="0">
                <a:latin typeface="Calibri" pitchFamily="34" charset="0"/>
                <a:cs typeface="Calibri" pitchFamily="34" charset="0"/>
              </a:rPr>
              <a:t>;</a:t>
            </a:r>
            <a:endParaRPr lang="pt-BR" sz="3200" b="1" i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1DA29"/>
              </a:buClr>
            </a:pPr>
            <a:r>
              <a:rPr lang="pt-BR" sz="3200" b="1" dirty="0" smtClean="0">
                <a:latin typeface="Calibri" pitchFamily="34" charset="0"/>
                <a:cs typeface="Calibri" pitchFamily="34" charset="0"/>
              </a:rPr>
              <a:t>Análise dos resultados;</a:t>
            </a:r>
          </a:p>
          <a:p>
            <a:pPr>
              <a:buClr>
                <a:srgbClr val="F1DA29"/>
              </a:buClr>
              <a:buNone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11560" y="2574032"/>
            <a:ext cx="79312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Modelagem por diferentes intervalos de evolução</a:t>
            </a:r>
            <a:endParaRPr lang="pt-BR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9329-A2D7-4BFC-9C20-73FAE115891D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de cantos arredondados 11"/>
          <p:cNvSpPr/>
          <p:nvPr/>
        </p:nvSpPr>
        <p:spPr>
          <a:xfrm>
            <a:off x="1187624" y="3933056"/>
            <a:ext cx="5760640" cy="23762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Evolução Dinâmica da Rede</a:t>
            </a:r>
            <a:endParaRPr lang="pt-BR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892480" cy="2448271"/>
          </a:xfrm>
        </p:spPr>
        <p:txBody>
          <a:bodyPr>
            <a:noAutofit/>
          </a:bodyPr>
          <a:lstStyle/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Determina-se um limiar que irá remover arestas da rede;</a:t>
            </a:r>
          </a:p>
          <a:p>
            <a:pPr>
              <a:buClr>
                <a:srgbClr val="F1DA29"/>
              </a:buClr>
            </a:pPr>
            <a:r>
              <a:rPr lang="pt-BR" sz="3600" dirty="0" smtClean="0">
                <a:latin typeface="Calibri" pitchFamily="34" charset="0"/>
                <a:cs typeface="Calibri" pitchFamily="34" charset="0"/>
              </a:rPr>
              <a:t>Crescimento </a:t>
            </a:r>
            <a:r>
              <a:rPr lang="pt-BR" sz="3600" dirty="0" err="1" smtClean="0">
                <a:latin typeface="Calibri" pitchFamily="34" charset="0"/>
                <a:cs typeface="Calibri" pitchFamily="34" charset="0"/>
              </a:rPr>
              <a:t>sequencial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do limiar, entre T</a:t>
            </a:r>
            <a:r>
              <a:rPr lang="pt-BR" sz="3600" baseline="-25000" dirty="0" smtClean="0">
                <a:latin typeface="Calibri" pitchFamily="34" charset="0"/>
                <a:cs typeface="Calibri" pitchFamily="34" charset="0"/>
              </a:rPr>
              <a:t>ini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e T</a:t>
            </a:r>
            <a:r>
              <a:rPr lang="pt-BR" sz="3600" baseline="-25000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, com variação de </a:t>
            </a:r>
            <a:r>
              <a:rPr lang="pt-BR" sz="3600" dirty="0" err="1" smtClean="0">
                <a:latin typeface="Calibri" pitchFamily="34" charset="0"/>
                <a:cs typeface="Calibri" pitchFamily="34" charset="0"/>
              </a:rPr>
              <a:t>T</a:t>
            </a:r>
            <a:r>
              <a:rPr lang="pt-BR" sz="3600" baseline="-25000" dirty="0" err="1" smtClean="0">
                <a:latin typeface="Calibri" pitchFamily="34" charset="0"/>
                <a:cs typeface="Calibri" pitchFamily="34" charset="0"/>
              </a:rPr>
              <a:t>inc</a:t>
            </a:r>
            <a:r>
              <a:rPr lang="pt-BR" sz="3600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 ;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6</a:t>
            </a:fld>
            <a:endParaRPr kumimoji="0" lang="en-US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1475656" y="4005064"/>
          <a:ext cx="5367337" cy="2254250"/>
        </p:xfrm>
        <a:graphic>
          <a:graphicData uri="http://schemas.openxmlformats.org/presentationml/2006/ole">
            <p:oleObj spid="_x0000_s36866" name="Equação" r:id="rId3" imgW="166356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-171400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Evolução Dinâmica da Rede</a:t>
            </a:r>
            <a:endParaRPr lang="pt-BR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7</a:t>
            </a:fld>
            <a:endParaRPr kumimoji="0" lang="en-US"/>
          </a:p>
        </p:txBody>
      </p:sp>
      <p:grpSp>
        <p:nvGrpSpPr>
          <p:cNvPr id="2" name="Grupo 12"/>
          <p:cNvGrpSpPr/>
          <p:nvPr/>
        </p:nvGrpSpPr>
        <p:grpSpPr>
          <a:xfrm>
            <a:off x="899592" y="1124744"/>
            <a:ext cx="7560839" cy="1833123"/>
            <a:chOff x="41592" y="4249890"/>
            <a:chExt cx="7957040" cy="2016435"/>
          </a:xfrm>
        </p:grpSpPr>
        <p:sp>
          <p:nvSpPr>
            <p:cNvPr id="12" name="Retângulo de cantos arredondados 11"/>
            <p:cNvSpPr/>
            <p:nvPr/>
          </p:nvSpPr>
          <p:spPr>
            <a:xfrm>
              <a:off x="41592" y="4249890"/>
              <a:ext cx="7957040" cy="1425758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aphicFrame>
          <p:nvGraphicFramePr>
            <p:cNvPr id="11" name="Objeto 10"/>
            <p:cNvGraphicFramePr>
              <a:graphicFrameLocks noChangeAspect="1"/>
            </p:cNvGraphicFramePr>
            <p:nvPr/>
          </p:nvGraphicFramePr>
          <p:xfrm>
            <a:off x="191725" y="4329100"/>
            <a:ext cx="7711388" cy="1937225"/>
          </p:xfrm>
          <a:graphic>
            <a:graphicData uri="http://schemas.openxmlformats.org/presentationml/2006/ole">
              <p:oleObj spid="_x0000_s37890" name="Equação" r:id="rId3" imgW="2831760" imgH="711000" progId="Equation.3">
                <p:embed/>
              </p:oleObj>
            </a:graphicData>
          </a:graphic>
        </p:graphicFrame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895" y="2746050"/>
            <a:ext cx="6660232" cy="376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A91E-EA77-46FF-8D56-B403699C908F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>
              <a:defRPr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Intervalos de evolução analisados</a:t>
            </a:r>
            <a:endParaRPr lang="pt-BR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14" name="CaixaDeTexto 13"/>
          <p:cNvSpPr txBox="1"/>
          <p:nvPr/>
        </p:nvSpPr>
        <p:spPr>
          <a:xfrm>
            <a:off x="971600" y="1664804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Artigo Parcial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932040" y="1664804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B05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Artigo Final</a:t>
            </a:r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395536" y="2348880"/>
          <a:ext cx="376808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027"/>
                <a:gridCol w="1256027"/>
                <a:gridCol w="12560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</a:t>
                      </a:r>
                      <a:r>
                        <a:rPr lang="pt-BR" baseline="-25000" dirty="0" smtClean="0"/>
                        <a:t>ini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T</a:t>
                      </a:r>
                      <a:r>
                        <a:rPr lang="pt-BR" baseline="-25000" dirty="0" err="1" smtClean="0"/>
                        <a:t>inc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</a:t>
                      </a:r>
                      <a:r>
                        <a:rPr lang="pt-BR" baseline="-25000" dirty="0" smtClean="0"/>
                        <a:t>Q</a:t>
                      </a:r>
                      <a:endParaRPr lang="pt-BR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0.075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0.875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4716016" y="2276872"/>
          <a:ext cx="3769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400"/>
                <a:gridCol w="1256400"/>
                <a:gridCol w="125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T</a:t>
                      </a:r>
                      <a:r>
                        <a:rPr lang="pt-BR" sz="1800" baseline="-25000" dirty="0" smtClean="0">
                          <a:latin typeface="+mn-lt"/>
                        </a:rPr>
                        <a:t>ini</a:t>
                      </a:r>
                      <a:endParaRPr lang="pt-BR" sz="1800" baseline="-25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 smtClean="0">
                          <a:latin typeface="+mn-lt"/>
                        </a:rPr>
                        <a:t>T</a:t>
                      </a:r>
                      <a:r>
                        <a:rPr lang="pt-BR" sz="1800" baseline="-25000" dirty="0" err="1" smtClean="0">
                          <a:latin typeface="+mn-lt"/>
                        </a:rPr>
                        <a:t>inc</a:t>
                      </a:r>
                      <a:endParaRPr lang="pt-BR" sz="1800" baseline="-25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T</a:t>
                      </a:r>
                      <a:r>
                        <a:rPr lang="pt-BR" sz="1800" baseline="-25000" dirty="0" smtClean="0">
                          <a:latin typeface="+mn-lt"/>
                        </a:rPr>
                        <a:t>Q</a:t>
                      </a:r>
                      <a:endParaRPr lang="pt-BR" sz="1800" baseline="-25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0.015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0.025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0.045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0.45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0.055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0.55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0.065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0.65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0.075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0.75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0.085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0.85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0.01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0.088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+mn-lt"/>
                        </a:rPr>
                        <a:t>0.875</a:t>
                      </a:r>
                      <a:endParaRPr lang="pt-BR" sz="1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11560" y="2276872"/>
            <a:ext cx="7931224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Joint</a:t>
            </a:r>
            <a:r>
              <a:rPr lang="pt-B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6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</a:t>
            </a:r>
            <a:endParaRPr lang="pt-BR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BCC 448 -  Reconhecimento de Padrões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9329-A2D7-4BFC-9C20-73FAE115891D}" type="datetime1">
              <a:rPr lang="pt-BR" smtClean="0"/>
              <a:pPr/>
              <a:t>16/12/2010</a:t>
            </a:fld>
            <a:endParaRPr lang="en-US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729</TotalTime>
  <Words>1248</Words>
  <Application>Microsoft Office PowerPoint</Application>
  <PresentationFormat>Apresentação na tela (4:3)</PresentationFormat>
  <Paragraphs>853</Paragraphs>
  <Slides>24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Technic</vt:lpstr>
      <vt:lpstr>Equação</vt:lpstr>
      <vt:lpstr>Aplicação de redes complexas na classificação automática de agentes danificadores em folíolos de soja</vt:lpstr>
      <vt:lpstr>Slide 2</vt:lpstr>
      <vt:lpstr>Objetivo</vt:lpstr>
      <vt:lpstr>Metodologia</vt:lpstr>
      <vt:lpstr>Modelagem por diferentes intervalos de evolução</vt:lpstr>
      <vt:lpstr>Evolução Dinâmica da Rede</vt:lpstr>
      <vt:lpstr>Evolução Dinâmica da Rede</vt:lpstr>
      <vt:lpstr>Intervalos de evolução analisados</vt:lpstr>
      <vt:lpstr>Joint Degree</vt:lpstr>
      <vt:lpstr>Distribuição P(ki , k’)</vt:lpstr>
      <vt:lpstr>Entropia</vt:lpstr>
      <vt:lpstr>Energia</vt:lpstr>
      <vt:lpstr>Joint Degree Médio</vt:lpstr>
      <vt:lpstr>Análise dos Resultados</vt:lpstr>
      <vt:lpstr>LDA – Degree X Joint Degree</vt:lpstr>
      <vt:lpstr>LDA – Degree X Joint Degree</vt:lpstr>
      <vt:lpstr>LDA – Degree X Joint Degree</vt:lpstr>
      <vt:lpstr>LDA – Degree &amp; Joint Degree</vt:lpstr>
      <vt:lpstr>LDA – Degree &amp; Joint Degree</vt:lpstr>
      <vt:lpstr>LDA – Degree &amp; Joint Degree</vt:lpstr>
      <vt:lpstr>SVM – Degree X Joint Degree</vt:lpstr>
      <vt:lpstr>SVM – Degree X Joint Degree</vt:lpstr>
      <vt:lpstr>Conclusões</vt:lpstr>
      <vt:lpstr>Dúvidas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Interface Web para auxiliar no aprendizado de um método automático para classificação de pragas em soja</dc:title>
  <dc:creator>Thiago</dc:creator>
  <cp:lastModifiedBy>Thiago</cp:lastModifiedBy>
  <cp:revision>81</cp:revision>
  <dcterms:created xsi:type="dcterms:W3CDTF">2010-11-08T22:52:30Z</dcterms:created>
  <dcterms:modified xsi:type="dcterms:W3CDTF">2010-12-16T18:10:53Z</dcterms:modified>
</cp:coreProperties>
</file>