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77" r:id="rId4"/>
    <p:sldId id="259" r:id="rId5"/>
    <p:sldId id="278" r:id="rId6"/>
    <p:sldId id="279" r:id="rId7"/>
    <p:sldId id="280" r:id="rId8"/>
    <p:sldId id="281" r:id="rId9"/>
    <p:sldId id="282" r:id="rId10"/>
    <p:sldId id="264" r:id="rId11"/>
    <p:sldId id="283" r:id="rId12"/>
    <p:sldId id="274" r:id="rId13"/>
    <p:sldId id="284" r:id="rId14"/>
    <p:sldId id="285" r:id="rId15"/>
    <p:sldId id="272" r:id="rId16"/>
    <p:sldId id="275" r:id="rId17"/>
    <p:sldId id="276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7DAB8-E32B-4CF8-B376-751D8E21FD76}" type="datetimeFigureOut">
              <a:rPr lang="pt-BR" smtClean="0"/>
              <a:pPr/>
              <a:t>16/12/2010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6EDD2-23CF-4FD3-8C13-EE7FFE6F32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C6080BB-92CB-4A0D-A4BC-29F5A5E85CAF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0E44-96F9-431C-99B7-A8415299D9B1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DB06329-7533-4730-9EE9-FD01AB8EE22F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14C1E-A75A-4B3C-BF74-6D3B11B10BBE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DCB-C08D-40DE-8877-1E18FADD840B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D14B35-F9AB-4EBE-845A-963B1F6D89E7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5F7B80-F340-41DA-9D19-B4F6836969D0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BC3C3-82E8-475E-8BA1-1952014B01B4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E6A4-4DD1-4201-8E7E-920E02C71D6B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B309-66A0-40D7-8CC4-C36C328A9D38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719CD91-E458-4824-AC5B-2549A7E8E56B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CF1773-4729-4FA9-BE8D-01156E311491}" type="datetime1">
              <a:rPr lang="pt-BR" smtClean="0"/>
              <a:pPr/>
              <a:t>16/12/2010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489A21-CC40-4100-8B71-FAE612937C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2048" y="404664"/>
            <a:ext cx="7772400" cy="2478137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Uma </a:t>
            </a:r>
            <a:r>
              <a:rPr lang="pt-BR" dirty="0" smtClean="0"/>
              <a:t>Avaliação de dois Sistemas de Contagem de Pessoas com Câmera Zenital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51920" y="3356992"/>
            <a:ext cx="4608512" cy="1556792"/>
          </a:xfrm>
        </p:spPr>
        <p:txBody>
          <a:bodyPr>
            <a:normAutofit/>
          </a:bodyPr>
          <a:lstStyle/>
          <a:p>
            <a:pPr algn="r"/>
            <a:r>
              <a:rPr lang="pt-BR" dirty="0" err="1" smtClean="0"/>
              <a:t>Suellen</a:t>
            </a:r>
            <a:r>
              <a:rPr lang="pt-BR" dirty="0" smtClean="0"/>
              <a:t> Silva de Almeida</a:t>
            </a:r>
          </a:p>
          <a:p>
            <a:pPr algn="r"/>
            <a:r>
              <a:rPr lang="pt-BR" dirty="0" smtClean="0"/>
              <a:t>Victor Hugo Cunha de Melo</a:t>
            </a:r>
          </a:p>
          <a:p>
            <a:pPr algn="r"/>
            <a:r>
              <a:rPr lang="pt-BR" dirty="0" smtClean="0"/>
              <a:t>David </a:t>
            </a:r>
            <a:r>
              <a:rPr lang="pt-BR" dirty="0" smtClean="0"/>
              <a:t>Menotti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9A21-CC40-4100-8B71-FAE612937C5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</a:t>
            </a:r>
            <a:r>
              <a:rPr lang="pt-BR" dirty="0" smtClean="0"/>
              <a:t>e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Para avaliar </a:t>
            </a:r>
            <a:r>
              <a:rPr lang="pt-BR" dirty="0" smtClean="0"/>
              <a:t>os métodos, </a:t>
            </a:r>
            <a:r>
              <a:rPr lang="pt-BR" dirty="0" smtClean="0"/>
              <a:t>calculamos as métricas mais utilizadas em problemas de Reconhecimento de Padrões: precisão, </a:t>
            </a:r>
            <a:r>
              <a:rPr lang="pt-BR" i="1" dirty="0" smtClean="0"/>
              <a:t>recall</a:t>
            </a:r>
            <a:r>
              <a:rPr lang="pt-BR" dirty="0" smtClean="0"/>
              <a:t> e   </a:t>
            </a:r>
            <a:r>
              <a:rPr lang="pt-BR" dirty="0" err="1" smtClean="0"/>
              <a:t>F-score</a:t>
            </a:r>
            <a:r>
              <a:rPr lang="pt-BR" dirty="0" smtClean="0"/>
              <a:t> (média ponderada da precisão e </a:t>
            </a:r>
            <a:r>
              <a:rPr lang="pt-BR" i="1" dirty="0" smtClean="0"/>
              <a:t>recall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Os termos verdadeiro positivo (TP), verdadeiro negativo (TN), falso positivo (FP) e falso negativo (FN) são utilizados para comparar a classificação de um item (de acordo com um algoritmo) com a real classificação desse item.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Análise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Artigo 1</a:t>
            </a:r>
            <a:endParaRPr lang="pt-BR" dirty="0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/>
        </p:nvGraphicFramePr>
        <p:xfrm>
          <a:off x="611560" y="2708920"/>
          <a:ext cx="81534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Verdade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Escritorio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Método </a:t>
                      </a:r>
                      <a:r>
                        <a:rPr lang="pt-BR" baseline="0" dirty="0" err="1" smtClean="0"/>
                        <a:t>Escritorio</a:t>
                      </a:r>
                      <a:endParaRPr lang="pt-BR" dirty="0" smtClean="0"/>
                    </a:p>
                    <a:p>
                      <a:pPr algn="ctr"/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Verdade</a:t>
                      </a:r>
                      <a:r>
                        <a:rPr lang="pt-BR" baseline="0" dirty="0" smtClean="0"/>
                        <a:t> Terminal</a:t>
                      </a:r>
                      <a:endParaRPr lang="pt-BR" dirty="0" smtClean="0"/>
                    </a:p>
                    <a:p>
                      <a:pPr algn="ctr"/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Método Terminal</a:t>
                      </a:r>
                      <a:endParaRPr lang="pt-BR" dirty="0"/>
                    </a:p>
                  </a:txBody>
                  <a:tcPr marL="90593" marR="9059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Pessoas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 marL="90593" marR="9059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TP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 marL="90593" marR="9059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FP</a:t>
                      </a:r>
                      <a:r>
                        <a:rPr lang="pt-BR" baseline="0" dirty="0" smtClean="0"/>
                        <a:t> + FN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1+0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0+1</a:t>
                      </a:r>
                      <a:endParaRPr lang="pt-BR" dirty="0"/>
                    </a:p>
                  </a:txBody>
                  <a:tcPr marL="90593" marR="9059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Precisão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0.87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Recall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0.83</a:t>
                      </a:r>
                      <a:endParaRPr lang="pt-BR" dirty="0"/>
                    </a:p>
                  </a:txBody>
                  <a:tcPr marL="90593" marR="9059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F-score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0.93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marL="90593" marR="9059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0.90</a:t>
                      </a:r>
                      <a:endParaRPr lang="pt-BR" dirty="0"/>
                    </a:p>
                  </a:txBody>
                  <a:tcPr marL="90593" marR="90593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A precisão não foi tão boa devido aos seguintes motivos: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ajuste de parâmetros;</a:t>
            </a:r>
          </a:p>
          <a:p>
            <a:r>
              <a:rPr lang="pt-BR" dirty="0" smtClean="0"/>
              <a:t>ruídos nas imagens;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Análise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Como o Artigo 2 não tinha informações necessário para implementar o último passo, apresentaremos os resultados apresentados no próprio artigo.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475656" y="3356992"/>
          <a:ext cx="638403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806"/>
                <a:gridCol w="1276806"/>
                <a:gridCol w="1276806"/>
                <a:gridCol w="1276806"/>
                <a:gridCol w="1276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Verdade 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Teste 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Verdade 2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Teste 2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Entrada+Saída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127+128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116+117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232+241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225+233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TP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473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445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FP+FN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24+2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28+13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Precisão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0.97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Recall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0.94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F-score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0.96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Análise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Comparação entre os dois algoritmos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75656" y="2780928"/>
          <a:ext cx="64087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178"/>
                <a:gridCol w="1602178"/>
                <a:gridCol w="1602178"/>
                <a:gridCol w="160217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Verdade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Artigo 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Artigo</a:t>
                      </a:r>
                      <a:r>
                        <a:rPr lang="pt-BR" baseline="0" dirty="0" smtClean="0"/>
                        <a:t> 2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Entrada+Saída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11+10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10+10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11+9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TP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19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FP+FN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1+2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Precisão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0.95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Recall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0.90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F-score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0.92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Artigo 1</a:t>
            </a:r>
          </a:p>
          <a:p>
            <a:pPr lvl="1"/>
            <a:r>
              <a:rPr lang="pt-BR" dirty="0" smtClean="0"/>
              <a:t>O </a:t>
            </a:r>
            <a:r>
              <a:rPr lang="pt-BR" dirty="0" smtClean="0"/>
              <a:t>resultado obtido não foi tão preciso quanto ao artigo original devido ao problema para se determinar os parâmetros da aplicação e os ruídos não removidos dos frames</a:t>
            </a:r>
            <a:r>
              <a:rPr lang="pt-BR" dirty="0" smtClean="0"/>
              <a:t>.</a:t>
            </a:r>
            <a:endParaRPr lang="pt-BR" dirty="0" smtClean="0"/>
          </a:p>
          <a:p>
            <a:r>
              <a:rPr lang="pt-BR" dirty="0" smtClean="0"/>
              <a:t>Artigo 2</a:t>
            </a:r>
          </a:p>
          <a:p>
            <a:pPr lvl="1"/>
            <a:r>
              <a:rPr lang="pt-BR" dirty="0" smtClean="0"/>
              <a:t>Precisamos criar uma forma de implementar o último passo do algoritmo. Os resultados apresentados pelo autor são piores que os resultados encontrados no Artigo 1.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81352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Artigo 1:</a:t>
            </a:r>
          </a:p>
          <a:p>
            <a:pPr lvl="1"/>
            <a:r>
              <a:rPr lang="pt-BR" dirty="0" smtClean="0"/>
              <a:t>Substituir </a:t>
            </a:r>
            <a:r>
              <a:rPr lang="pt-BR" dirty="0" smtClean="0"/>
              <a:t>a segmentação via </a:t>
            </a:r>
            <a:r>
              <a:rPr lang="pt-BR" dirty="0" err="1" smtClean="0"/>
              <a:t>k-means</a:t>
            </a:r>
            <a:r>
              <a:rPr lang="pt-BR" dirty="0" smtClean="0"/>
              <a:t> por um algoritmo de </a:t>
            </a:r>
            <a:r>
              <a:rPr lang="pt-BR" dirty="0" err="1" smtClean="0"/>
              <a:t>labeling</a:t>
            </a:r>
            <a:r>
              <a:rPr lang="pt-BR" dirty="0" smtClean="0"/>
              <a:t> que poderá melhorar o desempenho;</a:t>
            </a:r>
          </a:p>
          <a:p>
            <a:pPr lvl="1"/>
            <a:r>
              <a:rPr lang="pt-BR" dirty="0" smtClean="0"/>
              <a:t>Ajustar os parâmetros (</a:t>
            </a:r>
            <a:r>
              <a:rPr lang="pt-BR" dirty="0" err="1" smtClean="0"/>
              <a:t>Dmin</a:t>
            </a:r>
            <a:r>
              <a:rPr lang="pt-BR" dirty="0" smtClean="0"/>
              <a:t> automático);</a:t>
            </a:r>
          </a:p>
          <a:p>
            <a:pPr lvl="1"/>
            <a:r>
              <a:rPr lang="pt-BR" dirty="0" smtClean="0"/>
              <a:t>Remover ruídos das imagens</a:t>
            </a:r>
            <a:r>
              <a:rPr lang="pt-BR" dirty="0" smtClean="0"/>
              <a:t>;</a:t>
            </a:r>
          </a:p>
          <a:p>
            <a:r>
              <a:rPr lang="pt-BR" dirty="0" smtClean="0"/>
              <a:t>Artigo 2:</a:t>
            </a:r>
          </a:p>
          <a:p>
            <a:pPr lvl="1"/>
            <a:r>
              <a:rPr lang="pt-BR" dirty="0" smtClean="0"/>
              <a:t> </a:t>
            </a:r>
            <a:r>
              <a:rPr lang="pt-BR" dirty="0" smtClean="0"/>
              <a:t>Implementar o último passo;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Estudar outros métodos de rastreamento, como Filtro de Partículas e Colônia de Formigas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???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855365"/>
            <a:ext cx="8291264" cy="4525963"/>
          </a:xfrm>
        </p:spPr>
        <p:txBody>
          <a:bodyPr/>
          <a:lstStyle/>
          <a:p>
            <a:r>
              <a:rPr lang="pt-BR" dirty="0" smtClean="0"/>
              <a:t>Detecção, rastreamento e contagem de pessoas é útil para diversas aplicações comerciais, como monitoramento de espaços públicos, estádios de futebol, ou estações de ônibus.</a:t>
            </a:r>
          </a:p>
          <a:p>
            <a:endParaRPr lang="pt-BR" dirty="0" smtClean="0"/>
          </a:p>
          <a:p>
            <a:r>
              <a:rPr lang="pt-BR" dirty="0" smtClean="0"/>
              <a:t>O objetivo desse trabalho é implementar um sistema com essas características.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365104"/>
            <a:ext cx="2940157" cy="220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467544" y="1885528"/>
            <a:ext cx="8153400" cy="449580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Posicionamento da câmera: zenital</a:t>
            </a:r>
          </a:p>
          <a:p>
            <a:endParaRPr lang="pt-BR" dirty="0" smtClean="0"/>
          </a:p>
          <a:p>
            <a:r>
              <a:rPr lang="pt-BR" dirty="0" smtClean="0"/>
              <a:t>Primeiro Artigo</a:t>
            </a:r>
            <a:r>
              <a:rPr lang="pt-BR" dirty="0" smtClean="0"/>
              <a:t>: “</a:t>
            </a:r>
            <a:r>
              <a:rPr lang="pt-BR" dirty="0" err="1" smtClean="0"/>
              <a:t>K-means</a:t>
            </a:r>
            <a:r>
              <a:rPr lang="pt-BR" dirty="0" smtClean="0"/>
              <a:t> </a:t>
            </a:r>
            <a:r>
              <a:rPr lang="en-US" dirty="0" smtClean="0"/>
              <a:t>based segmentation for real-time zenithal people counting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Segundo </a:t>
            </a:r>
            <a:r>
              <a:rPr lang="en-US" dirty="0" err="1" smtClean="0"/>
              <a:t>Artigo</a:t>
            </a:r>
            <a:r>
              <a:rPr lang="en-US" dirty="0" smtClean="0"/>
              <a:t>: “Real-time people counting using multiple lines”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Base de dados:</a:t>
            </a:r>
          </a:p>
          <a:p>
            <a:pPr lvl="1"/>
            <a:r>
              <a:rPr lang="pt-BR" dirty="0" smtClean="0"/>
              <a:t>Vídeos dos autores</a:t>
            </a:r>
          </a:p>
          <a:p>
            <a:pPr lvl="1"/>
            <a:r>
              <a:rPr lang="pt-BR" dirty="0" smtClean="0"/>
              <a:t>Vídeo encontrado no </a:t>
            </a:r>
            <a:r>
              <a:rPr lang="pt-BR" dirty="0" err="1" smtClean="0"/>
              <a:t>YouTube</a:t>
            </a:r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Artigo 1: Arquitetura </a:t>
            </a:r>
            <a:r>
              <a:rPr lang="pt-BR" dirty="0" smtClean="0"/>
              <a:t>do Sistema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204864"/>
            <a:ext cx="4441035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Artigo 1: Remoção e Segmentação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5</a:t>
            </a:fld>
            <a:endParaRPr lang="pt-B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844824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221088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221088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Artigo 2: Arquitetura do Sistema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 err="1" smtClean="0"/>
              <a:t>ideia</a:t>
            </a:r>
            <a:r>
              <a:rPr lang="pt-BR" dirty="0" smtClean="0"/>
              <a:t> principal é definir uma área de interesse na imagem e estabelecer linhas virtuais.</a:t>
            </a:r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852936"/>
            <a:ext cx="5702321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Artigo 2: Arquitetura do Sistema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Passos do algoritmo</a:t>
            </a:r>
          </a:p>
          <a:p>
            <a:pPr marL="880110" lvl="1" indent="-514350"/>
            <a:r>
              <a:rPr lang="pt-BR" dirty="0" smtClean="0"/>
              <a:t>Detecção de movimento nas imagens e extração das pessoas</a:t>
            </a:r>
          </a:p>
          <a:p>
            <a:pPr marL="1154430" lvl="2" indent="-514350"/>
            <a:r>
              <a:rPr lang="pt-BR" dirty="0" smtClean="0"/>
              <a:t>Realizado </a:t>
            </a:r>
            <a:r>
              <a:rPr lang="pt-BR" dirty="0" smtClean="0"/>
              <a:t>através da diferença entre dois frames consecutivos</a:t>
            </a:r>
            <a:r>
              <a:rPr lang="pt-BR" dirty="0" smtClean="0"/>
              <a:t>.</a:t>
            </a:r>
          </a:p>
          <a:p>
            <a:pPr marL="1154430" lvl="2" indent="-514350">
              <a:buNone/>
            </a:pPr>
            <a:endParaRPr lang="pt-BR" dirty="0" smtClean="0"/>
          </a:p>
          <a:p>
            <a:pPr marL="880110" lvl="1" indent="-514350"/>
            <a:r>
              <a:rPr lang="pt-BR" dirty="0" smtClean="0"/>
              <a:t>Contagem parcial através das linhas virtuais</a:t>
            </a:r>
          </a:p>
          <a:p>
            <a:pPr marL="1154430" lvl="2" indent="-514350"/>
            <a:r>
              <a:rPr lang="pt-BR" dirty="0" smtClean="0"/>
              <a:t>Cada linha possui uma função </a:t>
            </a:r>
            <a:r>
              <a:rPr lang="pt-BR" i="1" dirty="0" smtClean="0"/>
              <a:t>l</a:t>
            </a:r>
          </a:p>
          <a:p>
            <a:pPr marL="1154430" lvl="2" indent="-514350"/>
            <a:r>
              <a:rPr lang="pt-BR" dirty="0" smtClean="0"/>
              <a:t>Quando uma pessoa passa pela linha, os pixels são acumulados nessa função </a:t>
            </a:r>
            <a:r>
              <a:rPr lang="pt-BR" i="1" dirty="0" smtClean="0"/>
              <a:t>l</a:t>
            </a:r>
            <a:endParaRPr lang="pt-BR" dirty="0" smtClean="0"/>
          </a:p>
          <a:p>
            <a:pPr marL="1154430" lvl="2" indent="-514350"/>
            <a:r>
              <a:rPr lang="pt-BR" dirty="0" smtClean="0"/>
              <a:t>O contador é incrementado para cada linha se o intervalo tem tamanho suficiente para representa uma pessoa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Artigo 2: Arquitetura do Sistema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154430" lvl="2" indent="-514350"/>
            <a:endParaRPr lang="pt-BR" i="1" dirty="0" smtClean="0"/>
          </a:p>
          <a:p>
            <a:pPr lvl="1"/>
            <a:r>
              <a:rPr lang="pt-BR" dirty="0" smtClean="0"/>
              <a:t>Contagem parcial através das linhas </a:t>
            </a:r>
            <a:r>
              <a:rPr lang="pt-BR" dirty="0" smtClean="0"/>
              <a:t>virtuais</a:t>
            </a:r>
          </a:p>
          <a:p>
            <a:pPr lvl="2"/>
            <a:r>
              <a:rPr lang="pt-BR" dirty="0" smtClean="0"/>
              <a:t>Para saber se a pessoa está entrando ou saído da imagem, é utilizado o algoritmo de </a:t>
            </a:r>
            <a:r>
              <a:rPr lang="pt-BR" i="1" dirty="0" err="1" smtClean="0"/>
              <a:t>Lucas-Kanade</a:t>
            </a:r>
            <a:r>
              <a:rPr lang="pt-BR" dirty="0" smtClean="0"/>
              <a:t>, que calcula o fluxo óptico</a:t>
            </a:r>
          </a:p>
          <a:p>
            <a:pPr lvl="2"/>
            <a:r>
              <a:rPr lang="pt-BR" dirty="0" smtClean="0"/>
              <a:t>Um </a:t>
            </a:r>
            <a:r>
              <a:rPr lang="pt-BR" i="1" dirty="0" smtClean="0"/>
              <a:t>timer</a:t>
            </a:r>
            <a:r>
              <a:rPr lang="pt-BR" dirty="0" smtClean="0"/>
              <a:t> é necessário para “limpar” as linhas criadas por uma pessoa</a:t>
            </a:r>
          </a:p>
          <a:p>
            <a:pPr lvl="2"/>
            <a:endParaRPr lang="pt-BR" dirty="0" smtClean="0"/>
          </a:p>
          <a:p>
            <a:pPr lvl="1"/>
            <a:r>
              <a:rPr lang="pt-BR" dirty="0" smtClean="0"/>
              <a:t>Análise </a:t>
            </a:r>
            <a:r>
              <a:rPr lang="pt-BR" dirty="0" smtClean="0"/>
              <a:t>das linhas para contagem </a:t>
            </a:r>
            <a:r>
              <a:rPr lang="pt-BR" dirty="0" smtClean="0"/>
              <a:t>final</a:t>
            </a:r>
          </a:p>
          <a:p>
            <a:pPr lvl="2"/>
            <a:r>
              <a:rPr lang="pt-BR" dirty="0" smtClean="0"/>
              <a:t>O artigo não explica direito como essa análise é realizada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Artigo 2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B489A21-CC40-4100-8B71-FAE612937C57}" type="slidenum">
              <a:rPr lang="pt-BR" smtClean="0"/>
              <a:pPr/>
              <a:t>9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844824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21088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4221088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293</TotalTime>
  <Words>660</Words>
  <Application>Microsoft Office PowerPoint</Application>
  <PresentationFormat>Apresentação na tela (4:3)</PresentationFormat>
  <Paragraphs>183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Mediano</vt:lpstr>
      <vt:lpstr>Uma Avaliação de dois Sistemas de Contagem de Pessoas com Câmera Zenital</vt:lpstr>
      <vt:lpstr>Introdução</vt:lpstr>
      <vt:lpstr>Introdução</vt:lpstr>
      <vt:lpstr>Artigo 1: Arquitetura do Sistema</vt:lpstr>
      <vt:lpstr>Artigo 1: Remoção e Segmentação </vt:lpstr>
      <vt:lpstr>Artigo 2: Arquitetura do Sistema</vt:lpstr>
      <vt:lpstr>Artigo 2: Arquitetura do Sistema</vt:lpstr>
      <vt:lpstr>Artigo 2: Arquitetura do Sistema</vt:lpstr>
      <vt:lpstr>Artigo 2</vt:lpstr>
      <vt:lpstr>Resultados e Análise</vt:lpstr>
      <vt:lpstr>Resultados e Análise</vt:lpstr>
      <vt:lpstr>Resultados e Análise</vt:lpstr>
      <vt:lpstr>Resultados e Análise</vt:lpstr>
      <vt:lpstr>Resultados e Análise</vt:lpstr>
      <vt:lpstr>Conclusão</vt:lpstr>
      <vt:lpstr>Trabalhos Futuros</vt:lpstr>
      <vt:lpstr>Perguntas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Implementação de um Sistema de Contagem de Pessoas Baseado em Vídeo Processamento</dc:title>
  <dc:creator>Victor Hugo</dc:creator>
  <cp:lastModifiedBy>Suellen</cp:lastModifiedBy>
  <cp:revision>34</cp:revision>
  <dcterms:created xsi:type="dcterms:W3CDTF">2010-11-19T01:12:19Z</dcterms:created>
  <dcterms:modified xsi:type="dcterms:W3CDTF">2010-12-16T17:45:59Z</dcterms:modified>
</cp:coreProperties>
</file>