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9" r:id="rId5"/>
    <p:sldId id="261" r:id="rId6"/>
    <p:sldId id="265" r:id="rId7"/>
    <p:sldId id="262" r:id="rId8"/>
    <p:sldId id="270" r:id="rId9"/>
    <p:sldId id="273" r:id="rId10"/>
    <p:sldId id="272" r:id="rId11"/>
    <p:sldId id="271" r:id="rId12"/>
    <p:sldId id="266" r:id="rId13"/>
    <p:sldId id="264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1501-DCC1-436C-A6F8-15B45D3CDA1B}" type="datetimeFigureOut">
              <a:rPr lang="pt-BR" smtClean="0"/>
              <a:pPr/>
              <a:t>22/09/2010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5695-CD65-4E7D-B4F5-049CFCDAA9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1501-DCC1-436C-A6F8-15B45D3CDA1B}" type="datetimeFigureOut">
              <a:rPr lang="pt-BR" smtClean="0"/>
              <a:pPr/>
              <a:t>22/09/2010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5695-CD65-4E7D-B4F5-049CFCDAA9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1501-DCC1-436C-A6F8-15B45D3CDA1B}" type="datetimeFigureOut">
              <a:rPr lang="pt-BR" smtClean="0"/>
              <a:pPr/>
              <a:t>22/09/2010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5695-CD65-4E7D-B4F5-049CFCDAA9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1501-DCC1-436C-A6F8-15B45D3CDA1B}" type="datetimeFigureOut">
              <a:rPr lang="pt-BR" smtClean="0"/>
              <a:pPr/>
              <a:t>22/09/2010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5695-CD65-4E7D-B4F5-049CFCDAA9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1501-DCC1-436C-A6F8-15B45D3CDA1B}" type="datetimeFigureOut">
              <a:rPr lang="pt-BR" smtClean="0"/>
              <a:pPr/>
              <a:t>22/09/2010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5695-CD65-4E7D-B4F5-049CFCDAA9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1501-DCC1-436C-A6F8-15B45D3CDA1B}" type="datetimeFigureOut">
              <a:rPr lang="pt-BR" smtClean="0"/>
              <a:pPr/>
              <a:t>22/09/2010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5695-CD65-4E7D-B4F5-049CFCDAA9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1501-DCC1-436C-A6F8-15B45D3CDA1B}" type="datetimeFigureOut">
              <a:rPr lang="pt-BR" smtClean="0"/>
              <a:pPr/>
              <a:t>22/09/2010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5695-CD65-4E7D-B4F5-049CFCDAA9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1501-DCC1-436C-A6F8-15B45D3CDA1B}" type="datetimeFigureOut">
              <a:rPr lang="pt-BR" smtClean="0"/>
              <a:pPr/>
              <a:t>22/09/2010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5695-CD65-4E7D-B4F5-049CFCDAA9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1501-DCC1-436C-A6F8-15B45D3CDA1B}" type="datetimeFigureOut">
              <a:rPr lang="pt-BR" smtClean="0"/>
              <a:pPr/>
              <a:t>22/09/2010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5695-CD65-4E7D-B4F5-049CFCDAA9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1501-DCC1-436C-A6F8-15B45D3CDA1B}" type="datetimeFigureOut">
              <a:rPr lang="pt-BR" smtClean="0"/>
              <a:pPr/>
              <a:t>22/09/2010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45695-CD65-4E7D-B4F5-049CFCDAA95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51501-DCC1-436C-A6F8-15B45D3CDA1B}" type="datetimeFigureOut">
              <a:rPr lang="pt-BR" smtClean="0"/>
              <a:pPr/>
              <a:t>22/09/2010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4245695-CD65-4E7D-B4F5-049CFCDAA95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951501-DCC1-436C-A6F8-15B45D3CDA1B}" type="datetimeFigureOut">
              <a:rPr lang="pt-BR" smtClean="0"/>
              <a:pPr/>
              <a:t>22/09/2010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245695-CD65-4E7D-B4F5-049CFCDAA953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 smtClean="0"/>
              <a:t>People</a:t>
            </a:r>
            <a:r>
              <a:rPr lang="pt-BR" dirty="0" smtClean="0"/>
              <a:t> </a:t>
            </a:r>
            <a:r>
              <a:rPr lang="pt-BR" dirty="0" err="1" smtClean="0"/>
              <a:t>Counting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072672"/>
          </a:xfrm>
        </p:spPr>
        <p:txBody>
          <a:bodyPr/>
          <a:lstStyle/>
          <a:p>
            <a:r>
              <a:rPr lang="pt-BR" dirty="0" smtClean="0"/>
              <a:t>Autores:</a:t>
            </a:r>
          </a:p>
          <a:p>
            <a:r>
              <a:rPr lang="pt-BR" dirty="0" smtClean="0"/>
              <a:t>Jean</a:t>
            </a:r>
          </a:p>
          <a:p>
            <a:r>
              <a:rPr lang="pt-BR" dirty="0" err="1" smtClean="0"/>
              <a:t>Suellen</a:t>
            </a:r>
            <a:r>
              <a:rPr lang="pt-BR" dirty="0" smtClean="0"/>
              <a:t> Silva de Almeida</a:t>
            </a:r>
          </a:p>
          <a:p>
            <a:r>
              <a:rPr lang="pt-BR" dirty="0" smtClean="0"/>
              <a:t>Victor Hugo Cunha de Melo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0618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Vision-Based Method to Estimate Passenger Flow in </a:t>
            </a:r>
            <a:r>
              <a:rPr lang="en-US" dirty="0" smtClean="0"/>
              <a:t>Bus (2007)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496264"/>
            <a:ext cx="8229600" cy="4389120"/>
          </a:xfrm>
        </p:spPr>
        <p:txBody>
          <a:bodyPr/>
          <a:lstStyle/>
          <a:p>
            <a:r>
              <a:rPr lang="pt-BR" dirty="0" smtClean="0"/>
              <a:t>Estimar</a:t>
            </a:r>
            <a:r>
              <a:rPr lang="pt-BR" dirty="0" smtClean="0"/>
              <a:t>, em tempo-real, o fluxo de passageiros em </a:t>
            </a:r>
            <a:r>
              <a:rPr lang="pt-BR" dirty="0" smtClean="0"/>
              <a:t>um </a:t>
            </a:r>
            <a:r>
              <a:rPr lang="pt-BR" dirty="0" smtClean="0"/>
              <a:t>ônibus</a:t>
            </a:r>
          </a:p>
          <a:p>
            <a:r>
              <a:rPr lang="pt-BR" dirty="0" smtClean="0"/>
              <a:t>Identificam </a:t>
            </a:r>
            <a:r>
              <a:rPr lang="pt-BR" dirty="0" smtClean="0"/>
              <a:t>cada passageiro pelo contorno da cabeça</a:t>
            </a:r>
          </a:p>
          <a:p>
            <a:r>
              <a:rPr lang="pt-BR" dirty="0" smtClean="0"/>
              <a:t>Obtido </a:t>
            </a:r>
            <a:r>
              <a:rPr lang="pt-BR" dirty="0" smtClean="0"/>
              <a:t>por uma </a:t>
            </a:r>
            <a:r>
              <a:rPr lang="pt-BR" dirty="0" smtClean="0"/>
              <a:t>modificação </a:t>
            </a:r>
            <a:r>
              <a:rPr lang="pt-BR" dirty="0" smtClean="0"/>
              <a:t>da Transformada de </a:t>
            </a:r>
            <a:r>
              <a:rPr lang="pt-BR" dirty="0" err="1" smtClean="0"/>
              <a:t>Hough</a:t>
            </a:r>
            <a:endParaRPr lang="pt-BR" dirty="0" smtClean="0"/>
          </a:p>
          <a:p>
            <a:r>
              <a:rPr lang="pt-BR" dirty="0" smtClean="0"/>
              <a:t> Obtém precisão de até 93.6%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061864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pt-BR" dirty="0" err="1" smtClean="0"/>
              <a:t>People-Tracking-by-Detection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People-Detection-by-Tracking</a:t>
            </a:r>
            <a:r>
              <a:rPr lang="pt-BR" dirty="0" smtClean="0"/>
              <a:t> (2008)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536504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Detecção e rastreamento em um único sistema</a:t>
            </a:r>
          </a:p>
          <a:p>
            <a:r>
              <a:rPr lang="pt-BR" dirty="0" smtClean="0"/>
              <a:t>A articulação aproximada de cada pessoa é detectada em cada </a:t>
            </a:r>
            <a:r>
              <a:rPr lang="pt-BR" i="1" dirty="0" smtClean="0"/>
              <a:t>frame</a:t>
            </a:r>
            <a:endParaRPr lang="pt-BR" dirty="0" smtClean="0"/>
          </a:p>
          <a:p>
            <a:r>
              <a:rPr lang="pt-BR" i="1" dirty="0" err="1" smtClean="0"/>
              <a:t>People-tracklets</a:t>
            </a:r>
            <a:r>
              <a:rPr lang="pt-BR" dirty="0" smtClean="0"/>
              <a:t>: trajetória dos indivíduos</a:t>
            </a:r>
          </a:p>
          <a:p>
            <a:r>
              <a:rPr lang="pt-BR" dirty="0" smtClean="0"/>
              <a:t>Extrai a posição, escala e articulação dos membros </a:t>
            </a:r>
          </a:p>
          <a:p>
            <a:r>
              <a:rPr lang="pt-BR" dirty="0" err="1" smtClean="0"/>
              <a:t>hierarchical</a:t>
            </a:r>
            <a:r>
              <a:rPr lang="pt-BR" dirty="0" smtClean="0"/>
              <a:t> </a:t>
            </a:r>
            <a:r>
              <a:rPr lang="pt-BR" dirty="0" err="1" smtClean="0"/>
              <a:t>Gaussian</a:t>
            </a:r>
            <a:r>
              <a:rPr lang="pt-BR" dirty="0" smtClean="0"/>
              <a:t> </a:t>
            </a:r>
            <a:r>
              <a:rPr lang="pt-BR" dirty="0" err="1" smtClean="0"/>
              <a:t>process</a:t>
            </a:r>
            <a:r>
              <a:rPr lang="pt-BR" dirty="0" smtClean="0"/>
              <a:t> </a:t>
            </a:r>
            <a:r>
              <a:rPr lang="pt-BR" dirty="0" err="1" smtClean="0"/>
              <a:t>latent</a:t>
            </a:r>
            <a:r>
              <a:rPr lang="pt-BR" dirty="0" smtClean="0"/>
              <a:t> </a:t>
            </a:r>
            <a:r>
              <a:rPr lang="pt-BR" dirty="0" err="1" smtClean="0"/>
              <a:t>variable</a:t>
            </a:r>
            <a:r>
              <a:rPr lang="pt-BR" dirty="0" smtClean="0"/>
              <a:t> </a:t>
            </a:r>
            <a:r>
              <a:rPr lang="pt-BR" dirty="0" err="1" smtClean="0"/>
              <a:t>model</a:t>
            </a:r>
            <a:r>
              <a:rPr lang="pt-BR" dirty="0" smtClean="0"/>
              <a:t> (</a:t>
            </a:r>
            <a:r>
              <a:rPr lang="pt-BR" dirty="0" err="1" smtClean="0"/>
              <a:t>hGPLVM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melhor que frames isolados para identificar os membros</a:t>
            </a:r>
          </a:p>
          <a:p>
            <a:r>
              <a:rPr lang="pt-BR" dirty="0" smtClean="0"/>
              <a:t>Os resultados mostram que o sistema consegue </a:t>
            </a:r>
            <a:r>
              <a:rPr lang="pt-BR" dirty="0" smtClean="0"/>
              <a:t>identificar </a:t>
            </a:r>
            <a:r>
              <a:rPr lang="pt-BR" dirty="0" smtClean="0"/>
              <a:t>vários casos de indivíduos parcialmente ocultos que não são localizáveis por um frame isolado</a:t>
            </a:r>
          </a:p>
          <a:p>
            <a:r>
              <a:rPr lang="pt-BR" dirty="0" smtClean="0"/>
              <a:t> Identifica corretamente os membros de um </a:t>
            </a:r>
            <a:r>
              <a:rPr lang="pt-BR" dirty="0" smtClean="0"/>
              <a:t>indivíduo</a:t>
            </a:r>
            <a:endParaRPr lang="pt-BR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dirty="0" err="1" smtClean="0"/>
              <a:t>People</a:t>
            </a:r>
            <a:r>
              <a:rPr lang="pt-BR" dirty="0" smtClean="0"/>
              <a:t> </a:t>
            </a:r>
            <a:r>
              <a:rPr lang="pt-BR" dirty="0" err="1" smtClean="0"/>
              <a:t>Counting</a:t>
            </a:r>
            <a:r>
              <a:rPr lang="pt-BR" dirty="0" smtClean="0"/>
              <a:t> System  for </a:t>
            </a:r>
            <a:r>
              <a:rPr lang="pt-BR" dirty="0" err="1" smtClean="0"/>
              <a:t>Getting</a:t>
            </a:r>
            <a:r>
              <a:rPr lang="pt-BR" dirty="0" smtClean="0"/>
              <a:t> In/Out </a:t>
            </a:r>
            <a:r>
              <a:rPr lang="pt-BR" dirty="0" err="1" smtClean="0"/>
              <a:t>of</a:t>
            </a:r>
            <a:r>
              <a:rPr lang="pt-BR" dirty="0" smtClean="0"/>
              <a:t> a Bus </a:t>
            </a:r>
            <a:r>
              <a:rPr lang="pt-BR" dirty="0" err="1" smtClean="0"/>
              <a:t>Based</a:t>
            </a:r>
            <a:r>
              <a:rPr lang="pt-BR" dirty="0" smtClean="0"/>
              <a:t> </a:t>
            </a:r>
            <a:r>
              <a:rPr lang="pt-BR" dirty="0" err="1" smtClean="0"/>
              <a:t>on</a:t>
            </a:r>
            <a:r>
              <a:rPr lang="pt-BR" dirty="0" smtClean="0"/>
              <a:t> </a:t>
            </a:r>
            <a:r>
              <a:rPr lang="pt-BR" dirty="0" err="1" smtClean="0"/>
              <a:t>Video</a:t>
            </a:r>
            <a:r>
              <a:rPr lang="pt-BR" dirty="0" smtClean="0"/>
              <a:t> </a:t>
            </a:r>
            <a:r>
              <a:rPr lang="pt-BR" dirty="0" err="1" smtClean="0"/>
              <a:t>Processing</a:t>
            </a:r>
            <a:r>
              <a:rPr lang="pt-BR" dirty="0" smtClean="0"/>
              <a:t> (2008)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4149080"/>
          </a:xfrm>
        </p:spPr>
        <p:txBody>
          <a:bodyPr>
            <a:normAutofit/>
          </a:bodyPr>
          <a:lstStyle/>
          <a:p>
            <a:r>
              <a:rPr lang="pt-BR" dirty="0" smtClean="0"/>
              <a:t>Cada quadro do vídeo é dividido em vários blocos</a:t>
            </a:r>
          </a:p>
          <a:p>
            <a:r>
              <a:rPr lang="pt-BR" dirty="0" smtClean="0"/>
              <a:t>Cada bloco  é classificado de acordo  com seu vetor de movimento</a:t>
            </a:r>
          </a:p>
          <a:p>
            <a:r>
              <a:rPr lang="pt-BR" dirty="0" smtClean="0"/>
              <a:t>Se a quantidade de vetores de movimento similares for maior que um limite, esses blocos são considerados  como parte do mesmo objeto em movimento</a:t>
            </a:r>
          </a:p>
          <a:p>
            <a:r>
              <a:rPr lang="pt-BR" dirty="0" smtClean="0"/>
              <a:t>O número de objetos em movimento é o número de passageiros</a:t>
            </a:r>
          </a:p>
          <a:p>
            <a:r>
              <a:rPr lang="pt-BR" dirty="0" smtClean="0"/>
              <a:t>Utiliza câmera zenital e apresentou precisão de 92%</a:t>
            </a: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5659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dirty="0" err="1" smtClean="0"/>
              <a:t>K-Means</a:t>
            </a:r>
            <a:r>
              <a:rPr lang="pt-BR" dirty="0" smtClean="0"/>
              <a:t> </a:t>
            </a:r>
            <a:r>
              <a:rPr lang="pt-BR" dirty="0" err="1" smtClean="0"/>
              <a:t>based</a:t>
            </a:r>
            <a:r>
              <a:rPr lang="pt-BR" dirty="0" smtClean="0"/>
              <a:t> </a:t>
            </a:r>
            <a:r>
              <a:rPr lang="pt-BR" dirty="0" err="1" smtClean="0"/>
              <a:t>Segmentation</a:t>
            </a:r>
            <a:r>
              <a:rPr lang="pt-BR" dirty="0" smtClean="0"/>
              <a:t> for Real-time </a:t>
            </a:r>
            <a:r>
              <a:rPr lang="pt-BR" dirty="0" err="1" smtClean="0"/>
              <a:t>Zenithal</a:t>
            </a:r>
            <a:r>
              <a:rPr lang="pt-BR" dirty="0" smtClean="0"/>
              <a:t> </a:t>
            </a:r>
            <a:r>
              <a:rPr lang="pt-BR" dirty="0" err="1" smtClean="0"/>
              <a:t>People</a:t>
            </a:r>
            <a:r>
              <a:rPr lang="pt-BR" dirty="0" smtClean="0"/>
              <a:t> </a:t>
            </a:r>
            <a:r>
              <a:rPr lang="pt-BR" dirty="0" err="1" smtClean="0"/>
              <a:t>Counting</a:t>
            </a:r>
            <a:r>
              <a:rPr lang="pt-BR" dirty="0" smtClean="0"/>
              <a:t> (2009)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568272"/>
            <a:ext cx="8229600" cy="4389120"/>
          </a:xfrm>
        </p:spPr>
        <p:txBody>
          <a:bodyPr/>
          <a:lstStyle/>
          <a:p>
            <a:endParaRPr lang="pt-BR" dirty="0" smtClean="0"/>
          </a:p>
          <a:p>
            <a:r>
              <a:rPr lang="pt-BR" dirty="0" smtClean="0"/>
              <a:t>Subtrai o fundo</a:t>
            </a:r>
          </a:p>
          <a:p>
            <a:r>
              <a:rPr lang="pt-BR" dirty="0" err="1" smtClean="0"/>
              <a:t>Clusteriza</a:t>
            </a:r>
            <a:r>
              <a:rPr lang="pt-BR" dirty="0" smtClean="0"/>
              <a:t> através do </a:t>
            </a:r>
            <a:r>
              <a:rPr lang="pt-BR" dirty="0" err="1" smtClean="0"/>
              <a:t>k-means</a:t>
            </a:r>
            <a:endParaRPr lang="pt-BR" dirty="0" smtClean="0"/>
          </a:p>
          <a:p>
            <a:r>
              <a:rPr lang="pt-BR" dirty="0" smtClean="0"/>
              <a:t>O número de pessoas na cena é estimado como o número máximo de clusters com uma aceitável separação entre os clusters</a:t>
            </a:r>
          </a:p>
          <a:p>
            <a:r>
              <a:rPr lang="pt-BR" dirty="0" smtClean="0"/>
              <a:t>É possível melhorar a performance do algoritmo usando  um método de </a:t>
            </a:r>
            <a:r>
              <a:rPr lang="pt-BR" dirty="0" err="1" smtClean="0"/>
              <a:t>clusterização</a:t>
            </a:r>
            <a:r>
              <a:rPr lang="pt-BR" dirty="0" smtClean="0"/>
              <a:t> multidimensional e dinâmico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700808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pt-BR" dirty="0" err="1" smtClean="0"/>
              <a:t>Robust</a:t>
            </a:r>
            <a:r>
              <a:rPr lang="pt-BR" dirty="0" smtClean="0"/>
              <a:t> </a:t>
            </a:r>
            <a:r>
              <a:rPr lang="pt-BR" dirty="0" err="1" smtClean="0"/>
              <a:t>Head-shoulder</a:t>
            </a:r>
            <a:r>
              <a:rPr lang="pt-BR" dirty="0" smtClean="0"/>
              <a:t> </a:t>
            </a:r>
            <a:r>
              <a:rPr lang="pt-BR" dirty="0" err="1" smtClean="0"/>
              <a:t>Detection</a:t>
            </a:r>
            <a:r>
              <a:rPr lang="pt-BR" dirty="0" smtClean="0"/>
              <a:t> </a:t>
            </a:r>
            <a:r>
              <a:rPr lang="pt-BR" dirty="0" err="1" smtClean="0"/>
              <a:t>by</a:t>
            </a:r>
            <a:r>
              <a:rPr lang="pt-BR" dirty="0" smtClean="0"/>
              <a:t> </a:t>
            </a:r>
            <a:r>
              <a:rPr lang="pt-BR" dirty="0" err="1" smtClean="0"/>
              <a:t>PCA-Based</a:t>
            </a:r>
            <a:r>
              <a:rPr lang="pt-BR" dirty="0" smtClean="0"/>
              <a:t> </a:t>
            </a:r>
            <a:r>
              <a:rPr lang="pt-BR" dirty="0" err="1" smtClean="0"/>
              <a:t>Multilevel</a:t>
            </a:r>
            <a:r>
              <a:rPr lang="pt-BR" dirty="0" smtClean="0"/>
              <a:t> HOG-LBP Detector for </a:t>
            </a:r>
            <a:r>
              <a:rPr lang="pt-BR" dirty="0" err="1" smtClean="0"/>
              <a:t>People</a:t>
            </a:r>
            <a:r>
              <a:rPr lang="pt-BR" dirty="0" smtClean="0"/>
              <a:t> </a:t>
            </a:r>
            <a:r>
              <a:rPr lang="pt-BR" dirty="0" err="1" smtClean="0"/>
              <a:t>Counting</a:t>
            </a:r>
            <a:r>
              <a:rPr lang="pt-BR" dirty="0" smtClean="0"/>
              <a:t> (2010)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4032448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Utiliza o recurso HOG-LBP para detectar cabeça e ombros das pessoas</a:t>
            </a:r>
          </a:p>
          <a:p>
            <a:r>
              <a:rPr lang="pt-BR" dirty="0" smtClean="0"/>
              <a:t>HOG: histogramas de gradientes orientados</a:t>
            </a:r>
          </a:p>
          <a:p>
            <a:r>
              <a:rPr lang="pt-BR" dirty="0" smtClean="0"/>
              <a:t>LBP: padrão local binário</a:t>
            </a:r>
          </a:p>
          <a:p>
            <a:r>
              <a:rPr lang="pt-BR" dirty="0" smtClean="0"/>
              <a:t>Para melhorar a detecção, utiliza PCA (Análise da Componente Principal), reduzindo a dimensão do conjunto HOG-LBP</a:t>
            </a:r>
          </a:p>
          <a:p>
            <a:r>
              <a:rPr lang="pt-BR" dirty="0" smtClean="0"/>
              <a:t>Realiza o treinamento e a classificação através do SVM</a:t>
            </a:r>
          </a:p>
          <a:p>
            <a:r>
              <a:rPr lang="pt-BR" dirty="0" smtClean="0"/>
              <a:t>Para aplicação em tempo real, o detector foi incorporado no “</a:t>
            </a:r>
            <a:r>
              <a:rPr lang="pt-BR" dirty="0" err="1" smtClean="0"/>
              <a:t>particle</a:t>
            </a:r>
            <a:r>
              <a:rPr lang="pt-BR" dirty="0" smtClean="0"/>
              <a:t> </a:t>
            </a:r>
            <a:r>
              <a:rPr lang="pt-BR" dirty="0" err="1" smtClean="0"/>
              <a:t>filter</a:t>
            </a:r>
            <a:r>
              <a:rPr lang="pt-BR" dirty="0" smtClean="0"/>
              <a:t> </a:t>
            </a:r>
            <a:r>
              <a:rPr lang="pt-BR" dirty="0" err="1" smtClean="0"/>
              <a:t>tracking</a:t>
            </a:r>
            <a:r>
              <a:rPr lang="pt-BR" dirty="0" smtClean="0"/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280240"/>
            <a:ext cx="8229600" cy="4389120"/>
          </a:xfrm>
        </p:spPr>
        <p:txBody>
          <a:bodyPr/>
          <a:lstStyle/>
          <a:p>
            <a:r>
              <a:rPr lang="pt-BR" dirty="0" smtClean="0"/>
              <a:t>Câmera zenital é melhor para o nosso projeto</a:t>
            </a:r>
          </a:p>
          <a:p>
            <a:endParaRPr lang="pt-BR" dirty="0" smtClean="0"/>
          </a:p>
          <a:p>
            <a:r>
              <a:rPr lang="pt-BR" dirty="0" smtClean="0"/>
              <a:t>Com esse tipo de câmera, a detecção das pessoas é feita através da cabeça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Método que vamos utilizar: ????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Sugestões/Dúvidas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389120"/>
          </a:xfrm>
        </p:spPr>
        <p:txBody>
          <a:bodyPr/>
          <a:lstStyle/>
          <a:p>
            <a:r>
              <a:rPr lang="pt-BR" dirty="0" smtClean="0"/>
              <a:t>Nosso projeto consiste em implementar um sistema automático para contagem de pessoas, de modo que possamos identificar a quantidade de passageiros que entrou em um ônibus.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Motivações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Por que contar pessoas?</a:t>
            </a:r>
          </a:p>
          <a:p>
            <a:pPr lvl="1"/>
            <a:r>
              <a:rPr lang="pt-BR" dirty="0" smtClean="0"/>
              <a:t>Otimização: alocar um número apropriado de ônibus</a:t>
            </a:r>
          </a:p>
          <a:p>
            <a:pPr lvl="2"/>
            <a:r>
              <a:rPr lang="pt-BR" dirty="0" smtClean="0"/>
              <a:t>Redução de custos</a:t>
            </a:r>
          </a:p>
          <a:p>
            <a:pPr lvl="1"/>
            <a:r>
              <a:rPr lang="pt-BR" dirty="0" smtClean="0"/>
              <a:t>Fiscalizar o trocador</a:t>
            </a:r>
          </a:p>
          <a:p>
            <a:pPr lvl="1"/>
            <a:r>
              <a:rPr lang="pt-BR" dirty="0" smtClean="0"/>
              <a:t>Segurança: a mudança extrema da quantidade de pessoas em uma linha de ônibus pode ser a causa ou o efeito de algum evento perigoso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Problemas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smtClean="0"/>
              <a:t>Posicionamento </a:t>
            </a:r>
            <a:r>
              <a:rPr lang="pt-BR" dirty="0" smtClean="0"/>
              <a:t>da Câmera </a:t>
            </a:r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 smtClean="0"/>
              <a:t>que detectar nas </a:t>
            </a:r>
            <a:r>
              <a:rPr lang="pt-BR" dirty="0" smtClean="0"/>
              <a:t>pessoas</a:t>
            </a:r>
          </a:p>
          <a:p>
            <a:r>
              <a:rPr lang="pt-BR" dirty="0" smtClean="0"/>
              <a:t>Qual método utilizar</a:t>
            </a: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Posicionamento da Câmera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935480"/>
            <a:ext cx="8424936" cy="4445848"/>
          </a:xfrm>
        </p:spPr>
        <p:txBody>
          <a:bodyPr>
            <a:normAutofit/>
          </a:bodyPr>
          <a:lstStyle/>
          <a:p>
            <a:r>
              <a:rPr lang="pt-BR" dirty="0" smtClean="0"/>
              <a:t>Oblíquo</a:t>
            </a:r>
            <a:endParaRPr lang="pt-BR" dirty="0" smtClean="0"/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Vantagens: </a:t>
            </a:r>
          </a:p>
          <a:p>
            <a:pPr lvl="2"/>
            <a:r>
              <a:rPr lang="pt-BR" dirty="0" smtClean="0"/>
              <a:t>Detecta mais características</a:t>
            </a:r>
            <a:endParaRPr lang="pt-BR" dirty="0" smtClean="0"/>
          </a:p>
          <a:p>
            <a:pPr lvl="2"/>
            <a:endParaRPr lang="pt-BR" dirty="0" smtClean="0"/>
          </a:p>
          <a:p>
            <a:pPr lvl="1"/>
            <a:r>
              <a:rPr lang="pt-BR" dirty="0" smtClean="0"/>
              <a:t>Desvantagens:</a:t>
            </a:r>
          </a:p>
          <a:p>
            <a:pPr lvl="2"/>
            <a:r>
              <a:rPr lang="pt-BR" dirty="0" smtClean="0"/>
              <a:t>Oclusões</a:t>
            </a:r>
          </a:p>
          <a:p>
            <a:pPr lvl="2"/>
            <a:r>
              <a:rPr lang="pt-BR" dirty="0" smtClean="0"/>
              <a:t>Falta de privacidade</a:t>
            </a:r>
          </a:p>
          <a:p>
            <a:pPr lvl="2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Posicionamento da Câmera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Zenital (por cima)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Vantagens</a:t>
            </a:r>
            <a:r>
              <a:rPr lang="pt-BR" dirty="0" smtClean="0"/>
              <a:t>:</a:t>
            </a:r>
          </a:p>
          <a:p>
            <a:pPr lvl="2"/>
            <a:r>
              <a:rPr lang="pt-BR" dirty="0" smtClean="0"/>
              <a:t>Minimiza a oclusão</a:t>
            </a:r>
          </a:p>
          <a:p>
            <a:pPr lvl="2"/>
            <a:r>
              <a:rPr lang="pt-BR" dirty="0" smtClean="0"/>
              <a:t>Objetos aparecem em tamanhos relativamente constantes</a:t>
            </a:r>
          </a:p>
          <a:p>
            <a:pPr lvl="2"/>
            <a:r>
              <a:rPr lang="pt-BR" dirty="0" smtClean="0"/>
              <a:t>Proporciona a melhor visão de pessoas no cenário</a:t>
            </a:r>
          </a:p>
          <a:p>
            <a:pPr lvl="2"/>
            <a:r>
              <a:rPr lang="pt-BR" dirty="0" smtClean="0"/>
              <a:t>Privacidade (não reconhece o rosto da pessoa)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Desvantagens</a:t>
            </a:r>
            <a:r>
              <a:rPr lang="pt-BR" dirty="0" smtClean="0"/>
              <a:t>:</a:t>
            </a:r>
          </a:p>
          <a:p>
            <a:pPr lvl="2"/>
            <a:r>
              <a:rPr lang="pt-BR" dirty="0" smtClean="0"/>
              <a:t>Não resolve o problema de segmentação causado por pessoas que se tocam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detectar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352248"/>
            <a:ext cx="8229600" cy="4389120"/>
          </a:xfrm>
        </p:spPr>
        <p:txBody>
          <a:bodyPr>
            <a:normAutofit/>
          </a:bodyPr>
          <a:lstStyle/>
          <a:p>
            <a:r>
              <a:rPr lang="pt-BR" dirty="0" smtClean="0"/>
              <a:t>Corpo inteiro</a:t>
            </a:r>
          </a:p>
          <a:p>
            <a:pPr lvl="1"/>
            <a:r>
              <a:rPr lang="pt-BR" dirty="0" smtClean="0"/>
              <a:t>Apresenta mais características para detecção e por isso pode ser mais lento</a:t>
            </a:r>
          </a:p>
          <a:p>
            <a:r>
              <a:rPr lang="pt-BR" dirty="0" smtClean="0"/>
              <a:t>Cabeça (visão zenital)</a:t>
            </a:r>
          </a:p>
          <a:p>
            <a:pPr lvl="1"/>
            <a:r>
              <a:rPr lang="pt-BR" dirty="0" smtClean="0"/>
              <a:t>Somente a cabeça (sem os ombros) pode ser confundida com outro </a:t>
            </a:r>
            <a:r>
              <a:rPr lang="pt-BR" dirty="0" smtClean="0"/>
              <a:t>objeto</a:t>
            </a:r>
          </a:p>
          <a:p>
            <a:r>
              <a:rPr lang="pt-BR" dirty="0" smtClean="0"/>
              <a:t>Cabeça e ombros</a:t>
            </a:r>
          </a:p>
          <a:p>
            <a:pPr lvl="1"/>
            <a:r>
              <a:rPr lang="pt-BR" dirty="0" smtClean="0"/>
              <a:t>N</a:t>
            </a:r>
            <a:r>
              <a:rPr lang="pt-BR" dirty="0" smtClean="0"/>
              <a:t>ão é necessário detectar todo o corpo para saber se é uma pessoa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Qual método utilizar?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Melhores artigos: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6379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Statistical Method for People Counting in Crowded </a:t>
            </a:r>
            <a:r>
              <a:rPr lang="en-US" dirty="0" smtClean="0"/>
              <a:t>Environments (2007)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000320"/>
            <a:ext cx="8229600" cy="4389120"/>
          </a:xfrm>
        </p:spPr>
        <p:txBody>
          <a:bodyPr/>
          <a:lstStyle/>
          <a:p>
            <a:r>
              <a:rPr lang="pt-BR" dirty="0" smtClean="0"/>
              <a:t>Estimar o número de pessoas que passam por um portão</a:t>
            </a:r>
          </a:p>
          <a:p>
            <a:r>
              <a:rPr lang="pt-BR" dirty="0" smtClean="0"/>
              <a:t>Câmera de baixo-custo, zenital</a:t>
            </a:r>
          </a:p>
          <a:p>
            <a:r>
              <a:rPr lang="pt-BR" dirty="0" err="1" smtClean="0"/>
              <a:t>Motion</a:t>
            </a:r>
            <a:r>
              <a:rPr lang="pt-BR" dirty="0" smtClean="0"/>
              <a:t> </a:t>
            </a:r>
            <a:r>
              <a:rPr lang="pt-BR" dirty="0" err="1" smtClean="0"/>
              <a:t>detection</a:t>
            </a:r>
            <a:r>
              <a:rPr lang="pt-BR" dirty="0" smtClean="0"/>
              <a:t> baseado em </a:t>
            </a:r>
            <a:r>
              <a:rPr lang="pt-BR" dirty="0" err="1" smtClean="0"/>
              <a:t>running</a:t>
            </a:r>
            <a:r>
              <a:rPr lang="pt-BR" dirty="0" smtClean="0"/>
              <a:t> </a:t>
            </a:r>
            <a:r>
              <a:rPr lang="pt-BR" dirty="0" err="1" smtClean="0"/>
              <a:t>average-like</a:t>
            </a:r>
            <a:r>
              <a:rPr lang="pt-BR" dirty="0" smtClean="0"/>
              <a:t> background </a:t>
            </a:r>
          </a:p>
          <a:p>
            <a:r>
              <a:rPr lang="pt-BR" dirty="0" smtClean="0"/>
              <a:t>Precisão máxima: 98.88% e 93.05</a:t>
            </a:r>
            <a:r>
              <a:rPr lang="pt-BR" dirty="0" smtClean="0"/>
              <a:t>%</a:t>
            </a:r>
            <a:endParaRPr lang="pt-BR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178</TotalTime>
  <Words>547</Words>
  <Application>Microsoft Office PowerPoint</Application>
  <PresentationFormat>Apresentação na tela (4:3)</PresentationFormat>
  <Paragraphs>92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Fluxo</vt:lpstr>
      <vt:lpstr>People Counting</vt:lpstr>
      <vt:lpstr>Introdução</vt:lpstr>
      <vt:lpstr>Motivações</vt:lpstr>
      <vt:lpstr>Problemas</vt:lpstr>
      <vt:lpstr>Posicionamento da Câmera</vt:lpstr>
      <vt:lpstr>Posicionamento da Câmera</vt:lpstr>
      <vt:lpstr>O que detectar</vt:lpstr>
      <vt:lpstr>Qual método utilizar?</vt:lpstr>
      <vt:lpstr>A Statistical Method for People Counting in Crowded Environments (2007)</vt:lpstr>
      <vt:lpstr>A Vision-Based Method to Estimate Passenger Flow in Bus (2007)</vt:lpstr>
      <vt:lpstr>People-Tracking-by-Detection and People-Detection-by-Tracking (2008)</vt:lpstr>
      <vt:lpstr>People Counting System  for Getting In/Out of a Bus Based on Video Processing (2008)</vt:lpstr>
      <vt:lpstr>K-Means based Segmentation for Real-time Zenithal People Counting (2009) </vt:lpstr>
      <vt:lpstr>Robust Head-shoulder Detection by PCA-Based Multilevel HOG-LBP Detector for People Counting (2010)</vt:lpstr>
      <vt:lpstr>Conclusões</vt:lpstr>
      <vt:lpstr>Sugestões/Dúvidas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People Counting</dc:title>
  <dc:creator>Victor Hugo</dc:creator>
  <cp:lastModifiedBy>Suellen</cp:lastModifiedBy>
  <cp:revision>21</cp:revision>
  <dcterms:created xsi:type="dcterms:W3CDTF">2010-09-22T20:25:44Z</dcterms:created>
  <dcterms:modified xsi:type="dcterms:W3CDTF">2010-09-22T23:26:38Z</dcterms:modified>
</cp:coreProperties>
</file>